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4"/>
  </p:notesMasterIdLst>
  <p:sldIdLst>
    <p:sldId id="257" r:id="rId2"/>
    <p:sldId id="442" r:id="rId3"/>
    <p:sldId id="443" r:id="rId4"/>
    <p:sldId id="444" r:id="rId5"/>
    <p:sldId id="350" r:id="rId6"/>
    <p:sldId id="415" r:id="rId7"/>
    <p:sldId id="313" r:id="rId8"/>
    <p:sldId id="484" r:id="rId9"/>
    <p:sldId id="483" r:id="rId10"/>
    <p:sldId id="448" r:id="rId11"/>
    <p:sldId id="445" r:id="rId12"/>
    <p:sldId id="364" r:id="rId13"/>
    <p:sldId id="387" r:id="rId14"/>
    <p:sldId id="485" r:id="rId15"/>
    <p:sldId id="375" r:id="rId16"/>
    <p:sldId id="486" r:id="rId17"/>
    <p:sldId id="393" r:id="rId18"/>
    <p:sldId id="395" r:id="rId19"/>
    <p:sldId id="361" r:id="rId20"/>
    <p:sldId id="368" r:id="rId21"/>
    <p:sldId id="366" r:id="rId22"/>
    <p:sldId id="487" r:id="rId23"/>
    <p:sldId id="367" r:id="rId24"/>
    <p:sldId id="363" r:id="rId25"/>
    <p:sldId id="321" r:id="rId26"/>
    <p:sldId id="488" r:id="rId27"/>
    <p:sldId id="489" r:id="rId28"/>
    <p:sldId id="322" r:id="rId29"/>
    <p:sldId id="490" r:id="rId30"/>
    <p:sldId id="323" r:id="rId31"/>
    <p:sldId id="491" r:id="rId32"/>
    <p:sldId id="324" r:id="rId33"/>
    <p:sldId id="325" r:id="rId34"/>
    <p:sldId id="326" r:id="rId35"/>
    <p:sldId id="327" r:id="rId36"/>
    <p:sldId id="328" r:id="rId37"/>
    <p:sldId id="492" r:id="rId38"/>
    <p:sldId id="401" r:id="rId39"/>
    <p:sldId id="378" r:id="rId40"/>
    <p:sldId id="400" r:id="rId41"/>
    <p:sldId id="480" r:id="rId42"/>
    <p:sldId id="493" r:id="rId43"/>
    <p:sldId id="481" r:id="rId44"/>
    <p:sldId id="382" r:id="rId45"/>
    <p:sldId id="285" r:id="rId46"/>
    <p:sldId id="383" r:id="rId47"/>
    <p:sldId id="494" r:id="rId48"/>
    <p:sldId id="429" r:id="rId49"/>
    <p:sldId id="495" r:id="rId50"/>
    <p:sldId id="358" r:id="rId51"/>
    <p:sldId id="460" r:id="rId52"/>
    <p:sldId id="463" r:id="rId53"/>
    <p:sldId id="446" r:id="rId54"/>
    <p:sldId id="447" r:id="rId55"/>
    <p:sldId id="453" r:id="rId56"/>
    <p:sldId id="449" r:id="rId57"/>
    <p:sldId id="450" r:id="rId58"/>
    <p:sldId id="451" r:id="rId59"/>
    <p:sldId id="496" r:id="rId60"/>
    <p:sldId id="497" r:id="rId61"/>
    <p:sldId id="454" r:id="rId62"/>
    <p:sldId id="498" r:id="rId63"/>
    <p:sldId id="455" r:id="rId64"/>
    <p:sldId id="499" r:id="rId65"/>
    <p:sldId id="457" r:id="rId66"/>
    <p:sldId id="396" r:id="rId67"/>
    <p:sldId id="459" r:id="rId68"/>
    <p:sldId id="500" r:id="rId69"/>
    <p:sldId id="501" r:id="rId70"/>
    <p:sldId id="461" r:id="rId71"/>
    <p:sldId id="462" r:id="rId72"/>
    <p:sldId id="397" r:id="rId73"/>
    <p:sldId id="374" r:id="rId74"/>
    <p:sldId id="394" r:id="rId75"/>
    <p:sldId id="372" r:id="rId76"/>
    <p:sldId id="330" r:id="rId77"/>
    <p:sldId id="390" r:id="rId78"/>
    <p:sldId id="502" r:id="rId79"/>
    <p:sldId id="385" r:id="rId80"/>
    <p:sldId id="386" r:id="rId81"/>
    <p:sldId id="425" r:id="rId82"/>
    <p:sldId id="427" r:id="rId83"/>
    <p:sldId id="503" r:id="rId84"/>
    <p:sldId id="426" r:id="rId85"/>
    <p:sldId id="428" r:id="rId86"/>
    <p:sldId id="504" r:id="rId87"/>
    <p:sldId id="458" r:id="rId88"/>
    <p:sldId id="464" r:id="rId89"/>
    <p:sldId id="505" r:id="rId90"/>
    <p:sldId id="465" r:id="rId91"/>
    <p:sldId id="300" r:id="rId92"/>
    <p:sldId id="466" r:id="rId93"/>
    <p:sldId id="477" r:id="rId94"/>
    <p:sldId id="506" r:id="rId95"/>
    <p:sldId id="408" r:id="rId96"/>
    <p:sldId id="409" r:id="rId97"/>
    <p:sldId id="331" r:id="rId98"/>
    <p:sldId id="340" r:id="rId99"/>
    <p:sldId id="507" r:id="rId100"/>
    <p:sldId id="349" r:id="rId101"/>
    <p:sldId id="508" r:id="rId102"/>
    <p:sldId id="509" r:id="rId103"/>
    <p:sldId id="339" r:id="rId104"/>
    <p:sldId id="510" r:id="rId105"/>
    <p:sldId id="352" r:id="rId106"/>
    <p:sldId id="511" r:id="rId107"/>
    <p:sldId id="353" r:id="rId108"/>
    <p:sldId id="452" r:id="rId109"/>
    <p:sldId id="512" r:id="rId110"/>
    <p:sldId id="336" r:id="rId111"/>
    <p:sldId id="513" r:id="rId112"/>
    <p:sldId id="337" r:id="rId113"/>
    <p:sldId id="516" r:id="rId114"/>
    <p:sldId id="338" r:id="rId115"/>
    <p:sldId id="517" r:id="rId116"/>
    <p:sldId id="518" r:id="rId117"/>
    <p:sldId id="365" r:id="rId118"/>
    <p:sldId id="343" r:id="rId119"/>
    <p:sldId id="344" r:id="rId120"/>
    <p:sldId id="410" r:id="rId121"/>
    <p:sldId id="411" r:id="rId122"/>
    <p:sldId id="515" r:id="rId123"/>
    <p:sldId id="404" r:id="rId124"/>
    <p:sldId id="406" r:id="rId125"/>
    <p:sldId id="405" r:id="rId126"/>
    <p:sldId id="407" r:id="rId127"/>
    <p:sldId id="333" r:id="rId128"/>
    <p:sldId id="514" r:id="rId129"/>
    <p:sldId id="334" r:id="rId130"/>
    <p:sldId id="519" r:id="rId131"/>
    <p:sldId id="354" r:id="rId132"/>
    <p:sldId id="332" r:id="rId133"/>
    <p:sldId id="520" r:id="rId134"/>
    <p:sldId id="521" r:id="rId135"/>
    <p:sldId id="341" r:id="rId136"/>
    <p:sldId id="384" r:id="rId137"/>
    <p:sldId id="355" r:id="rId138"/>
    <p:sldId id="356" r:id="rId139"/>
    <p:sldId id="522" r:id="rId140"/>
    <p:sldId id="342" r:id="rId141"/>
    <p:sldId id="369" r:id="rId142"/>
    <p:sldId id="523" r:id="rId143"/>
    <p:sldId id="370" r:id="rId144"/>
    <p:sldId id="524" r:id="rId145"/>
    <p:sldId id="371" r:id="rId146"/>
    <p:sldId id="391" r:id="rId147"/>
    <p:sldId id="525" r:id="rId148"/>
    <p:sldId id="399" r:id="rId149"/>
    <p:sldId id="402" r:id="rId150"/>
    <p:sldId id="526" r:id="rId151"/>
    <p:sldId id="403" r:id="rId152"/>
    <p:sldId id="527" r:id="rId153"/>
    <p:sldId id="301" r:id="rId154"/>
    <p:sldId id="373" r:id="rId155"/>
    <p:sldId id="318" r:id="rId156"/>
    <p:sldId id="329" r:id="rId157"/>
    <p:sldId id="529" r:id="rId158"/>
    <p:sldId id="528" r:id="rId159"/>
    <p:sldId id="297" r:id="rId160"/>
    <p:sldId id="430" r:id="rId161"/>
    <p:sldId id="530" r:id="rId162"/>
    <p:sldId id="351" r:id="rId163"/>
    <p:sldId id="531" r:id="rId164"/>
    <p:sldId id="263" r:id="rId165"/>
    <p:sldId id="357" r:id="rId166"/>
    <p:sldId id="437" r:id="rId167"/>
    <p:sldId id="431" r:id="rId168"/>
    <p:sldId id="432" r:id="rId169"/>
    <p:sldId id="532" r:id="rId170"/>
    <p:sldId id="436" r:id="rId171"/>
    <p:sldId id="433" r:id="rId172"/>
    <p:sldId id="533" r:id="rId173"/>
    <p:sldId id="434" r:id="rId174"/>
    <p:sldId id="534" r:id="rId175"/>
    <p:sldId id="435" r:id="rId176"/>
    <p:sldId id="438" r:id="rId177"/>
    <p:sldId id="439" r:id="rId178"/>
    <p:sldId id="278" r:id="rId179"/>
    <p:sldId id="317" r:id="rId180"/>
    <p:sldId id="320" r:id="rId181"/>
    <p:sldId id="319" r:id="rId182"/>
    <p:sldId id="440" r:id="rId183"/>
    <p:sldId id="441" r:id="rId184"/>
    <p:sldId id="482" r:id="rId185"/>
    <p:sldId id="392" r:id="rId186"/>
    <p:sldId id="535" r:id="rId187"/>
    <p:sldId id="293" r:id="rId188"/>
    <p:sldId id="273" r:id="rId189"/>
    <p:sldId id="476" r:id="rId190"/>
    <p:sldId id="479" r:id="rId191"/>
    <p:sldId id="260" r:id="rId192"/>
    <p:sldId id="298" r:id="rId193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  <a:srgbClr val="66FFFF"/>
    <a:srgbClr val="00FFFF"/>
    <a:srgbClr val="FF66FF"/>
    <a:srgbClr val="00FFCC"/>
    <a:srgbClr val="CC00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31" autoAdjust="0"/>
    <p:restoredTop sz="94660"/>
  </p:normalViewPr>
  <p:slideViewPr>
    <p:cSldViewPr>
      <p:cViewPr varScale="1">
        <p:scale>
          <a:sx n="65" d="100"/>
          <a:sy n="65" d="100"/>
        </p:scale>
        <p:origin x="133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ableStyles" Target="tableStyle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presProps" Target="pres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9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E553576-9228-4CA4-B3E2-7F7B25B5EC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43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F473F-E7DE-4D02-8B29-D21ABF71D090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797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CC2FFD-696D-4413-B8C9-5DDDD6E17BE0}" type="slidenum">
              <a:rPr lang="en-GB" smtClean="0"/>
              <a:pPr/>
              <a:t>10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989709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6BBA8-286D-493A-823D-11058BE4AC0D}" type="slidenum">
              <a:rPr lang="en-GB" smtClean="0"/>
              <a:pPr/>
              <a:t>100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0585714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9DE2B4-B58C-4B91-BBCB-ED7A5BB36FF5}" type="slidenum">
              <a:rPr lang="en-GB" smtClean="0"/>
              <a:pPr/>
              <a:t>101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0001656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97C02-D967-4D9D-B3F4-82397F8777D8}" type="slidenum">
              <a:rPr lang="en-GB" smtClean="0"/>
              <a:pPr/>
              <a:t>102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132480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096960-DCC9-4358-BA78-BDB2948FDA46}" type="slidenum">
              <a:rPr lang="en-GB" smtClean="0"/>
              <a:pPr/>
              <a:t>103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2562732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FEBFB-B209-49EF-B5E5-ECCDB6D40588}" type="slidenum">
              <a:rPr lang="en-GB" smtClean="0"/>
              <a:pPr/>
              <a:t>104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5733139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AA4C8-9385-40F2-A236-E104A99658B5}" type="slidenum">
              <a:rPr lang="en-GB" smtClean="0"/>
              <a:pPr/>
              <a:t>105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5084285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FFA83-A095-4C72-BCE4-1118EE261AAB}" type="slidenum">
              <a:rPr lang="en-GB" smtClean="0"/>
              <a:pPr/>
              <a:t>106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458809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9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31DC18-9596-4A50-A234-9DEE98BFA5C4}" type="slidenum">
              <a:rPr lang="en-GB" smtClean="0"/>
              <a:pPr/>
              <a:t>107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7013524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34033-67AC-48C7-A2F6-E56D1DC125F8}" type="slidenum">
              <a:rPr lang="en-GB" smtClean="0"/>
              <a:pPr/>
              <a:t>108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4555341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BCEE87-E024-47E1-9692-F23C33DB6A8D}" type="slidenum">
              <a:rPr lang="en-GB" smtClean="0"/>
              <a:pPr/>
              <a:t>109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96967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C7DEF-7117-4CBB-8640-B7F152BC3943}" type="slidenum">
              <a:rPr lang="en-GB" smtClean="0"/>
              <a:pPr/>
              <a:t>11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7369696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2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B166A-FA24-458B-B540-9312C3B46D3E}" type="slidenum">
              <a:rPr lang="en-GB" smtClean="0"/>
              <a:pPr/>
              <a:t>110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5741734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6D3E25-1214-4255-95A0-B026207090D7}" type="slidenum">
              <a:rPr lang="en-GB" smtClean="0"/>
              <a:pPr/>
              <a:t>111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266461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9C958D-BDB3-4E51-9F66-2D01A356AB2C}" type="slidenum">
              <a:rPr lang="en-GB" smtClean="0"/>
              <a:pPr/>
              <a:t>112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640598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4E0C58-7C72-4E00-8E8F-A85EDCD54DAE}" type="slidenum">
              <a:rPr lang="en-GB" smtClean="0"/>
              <a:pPr/>
              <a:t>113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6184506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6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97327-90C6-4FFC-89A3-9DF17FFD0FA5}" type="slidenum">
              <a:rPr lang="en-GB" smtClean="0"/>
              <a:pPr/>
              <a:t>114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7357210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7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8CE60-1E0F-40E9-8C6A-72044E5E8DBB}" type="slidenum">
              <a:rPr lang="en-GB" smtClean="0"/>
              <a:pPr/>
              <a:t>115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1403398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8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4B92C-477A-49A0-B4E8-DE0A1DE53E75}" type="slidenum">
              <a:rPr lang="en-GB" smtClean="0"/>
              <a:pPr/>
              <a:t>116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1369564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19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70F2F-4D68-42D0-B7CF-64C5F93D38E2}" type="slidenum">
              <a:rPr lang="en-GB" smtClean="0"/>
              <a:pPr/>
              <a:t>117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1628911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5A7EE-1DBB-4DB9-BA06-F377E1E97537}" type="slidenum">
              <a:rPr lang="en-GB" smtClean="0"/>
              <a:pPr/>
              <a:t>118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981289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2382E-9364-496F-80A7-25F88A4DD71A}" type="slidenum">
              <a:rPr lang="en-GB" smtClean="0"/>
              <a:pPr/>
              <a:t>119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55166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99937-C22C-47A2-8CD5-B5392B1ADCF5}" type="slidenum">
              <a:rPr lang="en-GB" smtClean="0"/>
              <a:pPr/>
              <a:t>12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8314136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E5CD2-D7FC-4F02-A595-5336C2709756}" type="slidenum">
              <a:rPr lang="en-GB" smtClean="0"/>
              <a:pPr/>
              <a:t>120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5931070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3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021DA-D64C-49E0-908A-B7B708A851EC}" type="slidenum">
              <a:rPr lang="en-GB" smtClean="0"/>
              <a:pPr/>
              <a:t>121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6309936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4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66A83-A8B9-4BBE-A7E0-8B23C65B4AAC}" type="slidenum">
              <a:rPr lang="en-GB" smtClean="0"/>
              <a:pPr/>
              <a:t>122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0501718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5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AB7CB-A232-4553-B72A-33481179724E}" type="slidenum">
              <a:rPr lang="en-GB" smtClean="0"/>
              <a:pPr/>
              <a:t>123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5929967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6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AC961-D3A6-4BD7-9D0E-1F7D07EDFA32}" type="slidenum">
              <a:rPr lang="en-GB" smtClean="0"/>
              <a:pPr/>
              <a:t>124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7197114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9D32B-7720-473C-B7EE-34BFD79C53FD}" type="slidenum">
              <a:rPr lang="en-GB" smtClean="0"/>
              <a:pPr/>
              <a:t>125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9335890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BA9CF-7562-4AC2-9014-D6CD45D88849}" type="slidenum">
              <a:rPr lang="en-GB" smtClean="0"/>
              <a:pPr/>
              <a:t>126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3944496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55763-EC80-4EDA-B330-E0EEF6C49FF3}" type="slidenum">
              <a:rPr lang="en-GB" smtClean="0"/>
              <a:pPr/>
              <a:t>127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4986134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16DFF-3E59-438C-9F49-C553586E6414}" type="slidenum">
              <a:rPr lang="en-GB" smtClean="0"/>
              <a:pPr/>
              <a:t>128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8196119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1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12A23-8284-4CBA-B6E2-0D0F315DA969}" type="slidenum">
              <a:rPr lang="en-GB" smtClean="0"/>
              <a:pPr/>
              <a:t>129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0496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8A87A-0C36-4DA7-8CCD-7647143C2E51}" type="slidenum">
              <a:rPr lang="en-GB" smtClean="0"/>
              <a:pPr/>
              <a:t>13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7180084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2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66CC2-92CB-40C4-8212-F115C1E336F1}" type="slidenum">
              <a:rPr lang="en-GB" smtClean="0"/>
              <a:pPr/>
              <a:t>130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7512430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3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8A3F54-9E01-4B35-9502-879710B5BB8C}" type="slidenum">
              <a:rPr lang="en-GB" smtClean="0"/>
              <a:pPr/>
              <a:t>131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5907322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4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F281E-C3FF-4006-9616-6D0BC9D80DAB}" type="slidenum">
              <a:rPr lang="en-GB" smtClean="0"/>
              <a:pPr/>
              <a:t>132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4738307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F6153-4AEC-46B6-A2A6-9D46AAC7D7C2}" type="slidenum">
              <a:rPr lang="en-GB" smtClean="0"/>
              <a:pPr/>
              <a:t>133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3309977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6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B5C28-8D11-45B6-90DB-12C4A6B773A7}" type="slidenum">
              <a:rPr lang="en-GB" smtClean="0"/>
              <a:pPr/>
              <a:t>134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8738994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7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2489B2-9E38-4A5A-96CE-B2B980CCE5E7}" type="slidenum">
              <a:rPr lang="en-GB" smtClean="0"/>
              <a:pPr/>
              <a:t>135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6715948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8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F48F0-4182-4333-B600-9AFDD1D3CA95}" type="slidenum">
              <a:rPr lang="en-GB" smtClean="0"/>
              <a:pPr/>
              <a:t>136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087257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9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9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DA67F-0497-4180-A553-1DC86760B802}" type="slidenum">
              <a:rPr lang="en-GB" smtClean="0"/>
              <a:pPr/>
              <a:t>137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7795598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0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FB3DF-DBC6-4E66-9E62-B4711B0BB100}" type="slidenum">
              <a:rPr lang="en-GB" smtClean="0"/>
              <a:pPr/>
              <a:t>138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3689363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735B8-083B-41EE-ABD3-86BB511E5F05}" type="slidenum">
              <a:rPr lang="en-GB" smtClean="0"/>
              <a:pPr/>
              <a:t>139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1920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EA4782-739F-4C98-9696-DBAF4EAA3958}" type="slidenum">
              <a:rPr lang="en-GB" smtClean="0"/>
              <a:pPr/>
              <a:t>14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2315101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3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ADEC9-F8B7-4CD3-8E16-5E6C7EC72121}" type="slidenum">
              <a:rPr lang="en-GB" smtClean="0"/>
              <a:pPr/>
              <a:t>140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4879416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4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7BD56-81AA-4E83-A669-8E0809B46313}" type="slidenum">
              <a:rPr lang="en-GB" smtClean="0"/>
              <a:pPr/>
              <a:t>141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9333474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5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5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DA3DE-2F2D-47BF-B90F-27FD20A2697E}" type="slidenum">
              <a:rPr lang="en-GB" smtClean="0"/>
              <a:pPr/>
              <a:t>142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1078114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6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6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025C29-BE75-4684-A0D4-0B5D85DAEE11}" type="slidenum">
              <a:rPr lang="en-GB" smtClean="0"/>
              <a:pPr/>
              <a:t>143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1161657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7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7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8EB3C2-FCD6-463A-A41B-971BF0FCEA5B}" type="slidenum">
              <a:rPr lang="en-GB" smtClean="0"/>
              <a:pPr/>
              <a:t>144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5312817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0DDE8B-141C-4615-A21E-AEBDD17E3174}" type="slidenum">
              <a:rPr lang="en-GB" smtClean="0"/>
              <a:pPr/>
              <a:t>145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7015737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9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AEB97-6B3A-4F21-A560-51B74E503CDF}" type="slidenum">
              <a:rPr lang="en-GB" smtClean="0"/>
              <a:pPr/>
              <a:t>146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238368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58DFFE-ADCB-4AA0-96C9-04630439E0F9}" type="slidenum">
              <a:rPr lang="en-GB" smtClean="0"/>
              <a:pPr/>
              <a:t>147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6227031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1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0B6232-F0A0-4F8B-A0B6-C11ABA213B9D}" type="slidenum">
              <a:rPr lang="en-GB" smtClean="0"/>
              <a:pPr/>
              <a:t>148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0856861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D8CE0-44EA-4022-AF8E-19788479AEFC}" type="slidenum">
              <a:rPr lang="en-GB" smtClean="0"/>
              <a:pPr/>
              <a:t>149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05416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623041-851F-4CAE-81E6-EB273192ACF0}" type="slidenum">
              <a:rPr lang="en-GB" smtClean="0"/>
              <a:pPr/>
              <a:t>15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1192120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3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2FB33-1A47-4B66-A1AF-F485C16F7008}" type="slidenum">
              <a:rPr lang="en-GB" smtClean="0"/>
              <a:pPr/>
              <a:t>150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678313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D9FA4-6C32-4B2B-AE0A-FA7590368C4B}" type="slidenum">
              <a:rPr lang="en-GB" smtClean="0"/>
              <a:pPr/>
              <a:t>151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6971909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5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5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DC678-E80E-4537-A759-BA866D4F16EC}" type="slidenum">
              <a:rPr lang="en-GB" smtClean="0"/>
              <a:pPr/>
              <a:t>152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7022830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D64B54-4310-4C44-93AA-44C4C53EA058}" type="slidenum">
              <a:rPr lang="en-GB" smtClean="0"/>
              <a:pPr/>
              <a:t>153</a:t>
            </a:fld>
            <a:endParaRPr lang="en-GB" smtClean="0"/>
          </a:p>
        </p:txBody>
      </p:sp>
      <p:sp>
        <p:nvSpPr>
          <p:cNvPr id="356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American Israel Public Affairs Committee (AIPAC), </a:t>
            </a:r>
          </a:p>
        </p:txBody>
      </p:sp>
    </p:spTree>
    <p:extLst>
      <p:ext uri="{BB962C8B-B14F-4D97-AF65-F5344CB8AC3E}">
        <p14:creationId xmlns:p14="http://schemas.microsoft.com/office/powerpoint/2010/main" val="101585359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7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FBC09-E1E5-4483-BABE-F03A458A7248}" type="slidenum">
              <a:rPr lang="en-GB" smtClean="0"/>
              <a:pPr/>
              <a:t>154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8393507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8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22F6E-D833-4957-B395-32AE8E1D9DF3}" type="slidenum">
              <a:rPr lang="en-GB" smtClean="0"/>
              <a:pPr/>
              <a:t>155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22860453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59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2D7CF1-06EA-4617-81D7-2E49680292B3}" type="slidenum">
              <a:rPr lang="en-GB" smtClean="0"/>
              <a:pPr/>
              <a:t>156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9629477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0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C8799-0231-4E20-A00C-C81EDE8C4A70}" type="slidenum">
              <a:rPr lang="en-GB" smtClean="0"/>
              <a:pPr/>
              <a:t>157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0308882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1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EAECA-37E6-4B66-B8FE-14AEDDAD684F}" type="slidenum">
              <a:rPr lang="en-GB" smtClean="0"/>
              <a:pPr/>
              <a:t>158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4521924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552F0-3606-4A23-B8D6-F3C6E0C1FB12}" type="slidenum">
              <a:rPr lang="en-GB" smtClean="0"/>
              <a:pPr/>
              <a:t>159</a:t>
            </a:fld>
            <a:endParaRPr lang="en-GB" smtClean="0"/>
          </a:p>
        </p:txBody>
      </p:sp>
      <p:sp>
        <p:nvSpPr>
          <p:cNvPr id="362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b="1" smtClean="0"/>
              <a:t>TSAR NICHOLAS II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>LAST Emperor of the Third Rome </a:t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>First cousin to King George V of England </a:t>
            </a:r>
            <a:br>
              <a:rPr lang="en-GB" b="1" smtClean="0"/>
            </a:br>
            <a:r>
              <a:rPr lang="en-GB" b="1" smtClean="0"/>
              <a:t>First cousin to Kaiser Wilhelm II of Germany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b="1" smtClean="0"/>
              <a:t>TSAR NICHOLAS II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>LAST Emperor of the Third Rome </a:t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>First cousin to King George V of England </a:t>
            </a:r>
            <a:br>
              <a:rPr lang="en-GB" b="1" smtClean="0"/>
            </a:br>
            <a:r>
              <a:rPr lang="en-GB" b="1" smtClean="0"/>
              <a:t>First cousin to Kaiser Wilhelm II of Germany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b="1" smtClean="0"/>
              <a:t>TSAR NICHOLAS II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>LAST Emperor of the Third Rome </a:t>
            </a:r>
            <a:br>
              <a:rPr lang="en-GB" b="1" smtClean="0"/>
            </a:br>
            <a:r>
              <a:rPr lang="en-GB" b="1" smtClean="0"/>
              <a:t/>
            </a:r>
            <a:br>
              <a:rPr lang="en-GB" b="1" smtClean="0"/>
            </a:br>
            <a:r>
              <a:rPr lang="en-GB" b="1" smtClean="0"/>
              <a:t>First cousin to King George V of England </a:t>
            </a:r>
            <a:br>
              <a:rPr lang="en-GB" b="1" smtClean="0"/>
            </a:br>
            <a:r>
              <a:rPr lang="en-GB" b="1" smtClean="0"/>
              <a:t>First cousin to Kaiser Wilhelm II of Germany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74654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0B13A-63A7-4F81-98DB-4125B87CE51A}" type="slidenum">
              <a:rPr lang="en-GB" smtClean="0"/>
              <a:pPr/>
              <a:t>16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6475963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3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3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9CDF6-63AE-4A8F-AD40-9FB1396F33B2}" type="slidenum">
              <a:rPr lang="en-GB" smtClean="0"/>
              <a:pPr/>
              <a:t>160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1085000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4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4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2703-0074-4295-A5A9-64CF420AD585}" type="slidenum">
              <a:rPr lang="en-GB" smtClean="0"/>
              <a:pPr/>
              <a:t>161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2960808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5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5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6185E-DD21-4E40-8031-89F65AE346C6}" type="slidenum">
              <a:rPr lang="en-GB" smtClean="0"/>
              <a:pPr/>
              <a:t>162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43112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6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D2798-EC3A-4AF8-87A5-0CF07DE8E75F}" type="slidenum">
              <a:rPr lang="en-GB" smtClean="0"/>
              <a:pPr/>
              <a:t>163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7489200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7A408-C19D-4590-871C-A24A33DBC61B}" type="slidenum">
              <a:rPr lang="en-GB" smtClean="0"/>
              <a:pPr/>
              <a:t>164</a:t>
            </a:fld>
            <a:endParaRPr lang="en-GB" smtClean="0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904920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8B466D-5AC3-42E5-AF04-2B1B6CB9BC5F}" type="slidenum">
              <a:rPr lang="en-GB" smtClean="0"/>
              <a:pPr/>
              <a:t>165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91485636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9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9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0CD07-B481-4A4F-9198-7133FE0A98D8}" type="slidenum">
              <a:rPr lang="en-GB" smtClean="0"/>
              <a:pPr/>
              <a:t>166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0695409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0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57E6EA-58CC-430F-B6A0-034EF42929DD}" type="slidenum">
              <a:rPr lang="en-GB" smtClean="0"/>
              <a:pPr/>
              <a:t>167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84455749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E4A9E-FA3B-41FE-87D1-37F4B12E3389}" type="slidenum">
              <a:rPr lang="en-GB" smtClean="0"/>
              <a:pPr/>
              <a:t>168</a:t>
            </a:fld>
            <a:endParaRPr lang="en-GB" smtClean="0"/>
          </a:p>
        </p:txBody>
      </p:sp>
      <p:sp>
        <p:nvSpPr>
          <p:cNvPr id="371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British-based Intelligence analyst Tim Rifat.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7994376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2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2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49260-0E25-445A-84F0-08A295FB27FB}" type="slidenum">
              <a:rPr lang="en-GB" smtClean="0"/>
              <a:pPr/>
              <a:t>169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31784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9E971-4535-4C5B-B105-0B8C8AA70CE9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1961322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3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2F336-695A-4B0C-BD99-A28D91652D5F}" type="slidenum">
              <a:rPr lang="en-GB" smtClean="0"/>
              <a:pPr/>
              <a:t>170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1438342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4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0F5391-9979-43F6-B604-C00B522071F8}" type="slidenum">
              <a:rPr lang="en-GB" smtClean="0"/>
              <a:pPr/>
              <a:t>171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3500838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5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F04A6-A1E9-47AE-980B-C9591FAD048E}" type="slidenum">
              <a:rPr lang="en-GB" smtClean="0"/>
              <a:pPr/>
              <a:t>172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12946188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6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6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5B217-92BD-4DFA-8345-CF85A7543B54}" type="slidenum">
              <a:rPr lang="en-GB" smtClean="0"/>
              <a:pPr/>
              <a:t>173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9371884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7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7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AB742-3F2A-429F-B80D-B7E57486DF1D}" type="slidenum">
              <a:rPr lang="en-GB" smtClean="0"/>
              <a:pPr/>
              <a:t>174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9489321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8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4F608B-4238-4D58-9664-DC5F3F51C09D}" type="slidenum">
              <a:rPr lang="en-GB" smtClean="0"/>
              <a:pPr/>
              <a:t>175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2683104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E6BD9-9E41-4E36-AD45-58905B042A7C}" type="slidenum">
              <a:rPr lang="en-GB" smtClean="0"/>
              <a:pPr/>
              <a:t>176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4573355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0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0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9E5387-5AE0-4BC7-B5FE-D9AAD7F4C9C8}" type="slidenum">
              <a:rPr lang="en-GB" smtClean="0"/>
              <a:pPr/>
              <a:t>177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4145471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FAD37E-9FBC-4187-8B02-91AD48B7E86A}" type="slidenum">
              <a:rPr lang="en-GB" smtClean="0"/>
              <a:pPr/>
              <a:t>178</a:t>
            </a:fld>
            <a:endParaRPr lang="en-GB" smtClean="0"/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Though Sunburn can fly 150 kilometers at Mach 2.1 [1,520 mph] at an average altitude of 60 feet, Onyx leaves this performance for dead. Using the same launch tubes as Sunburn, Onyx streaks along its extended 200+ kilometer flight path at a blistering Mach 2.9 [2,100 mph], while hugging the ground even closer at an average altitude of only 45 feet. Onyx is 100% “Fire and Forget”, meaning that once out of the launch tube, flight management is entirely automatic, and you can forget the doomed 93,000-ton aircraft carrier sitting meekly down range, only minutes away from being converted into environmentally-friendly heat and light.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56727323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2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2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26010-6AC6-40DB-A1BA-EA22ED817B06}" type="slidenum">
              <a:rPr lang="en-GB" smtClean="0"/>
              <a:pPr/>
              <a:t>179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59203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43C984-032D-4E99-9073-A6D7FEE32E9E}" type="slidenum">
              <a:rPr lang="en-GB" smtClean="0"/>
              <a:pPr/>
              <a:t>18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63021487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4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4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93374-0FF4-47A7-BD7C-576CC3399322}" type="slidenum">
              <a:rPr lang="en-GB" smtClean="0"/>
              <a:pPr/>
              <a:t>180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7547104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5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5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10854-CD58-49DE-B69B-604FC547B89B}" type="slidenum">
              <a:rPr lang="en-GB" smtClean="0"/>
              <a:pPr/>
              <a:t>181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3561986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6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6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453630-B219-4364-AEA2-CF2879059EE0}" type="slidenum">
              <a:rPr lang="en-GB" smtClean="0"/>
              <a:pPr/>
              <a:t>182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6466104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BCCB1-BD4D-4DD6-A53D-1980F09848C3}" type="slidenum">
              <a:rPr lang="en-GB" smtClean="0"/>
              <a:pPr/>
              <a:t>183</a:t>
            </a:fld>
            <a:endParaRPr lang="en-GB" smtClean="0"/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3474566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8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8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9CFD8C-03E4-47F9-9793-69E49611AFDD}" type="slidenum">
              <a:rPr lang="en-GB" smtClean="0"/>
              <a:pPr/>
              <a:t>184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15655333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E98B6-23C9-42C5-8C76-3E21336FF3C8}" type="slidenum">
              <a:rPr lang="en-GB" smtClean="0"/>
              <a:pPr/>
              <a:t>185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1117137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0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0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27753-5EEB-476D-A6C0-1BD79403D634}" type="slidenum">
              <a:rPr lang="en-GB" smtClean="0"/>
              <a:pPr/>
              <a:t>186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78963144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09479-5A3A-4AA8-A86F-FC5A550DEFB6}" type="slidenum">
              <a:rPr lang="en-GB" smtClean="0"/>
              <a:pPr/>
              <a:t>187</a:t>
            </a:fld>
            <a:endParaRPr lang="en-GB" smtClean="0"/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728327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5B811-CA2A-4B90-957B-C44C39CAC78D}" type="slidenum">
              <a:rPr lang="en-GB" smtClean="0"/>
              <a:pPr/>
              <a:t>188</a:t>
            </a:fld>
            <a:endParaRPr lang="en-GB" smtClean="0"/>
          </a:p>
        </p:txBody>
      </p:sp>
      <p:sp>
        <p:nvSpPr>
          <p:cNvPr id="392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0023688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93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18C4D-EC43-49F1-A951-E9D4F03A4AE2}" type="slidenum">
              <a:rPr lang="en-GB" smtClean="0"/>
              <a:pPr/>
              <a:t>189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0867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B0BA2-84B7-4275-8644-450615F8B824}" type="slidenum">
              <a:rPr lang="en-GB" smtClean="0"/>
              <a:pPr/>
              <a:t>19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93128302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955C3-241E-49A9-B2D5-1EE9AEF71A5B}" type="slidenum">
              <a:rPr lang="en-GB" smtClean="0"/>
              <a:pPr/>
              <a:t>190</a:t>
            </a:fld>
            <a:endParaRPr lang="en-GB" smtClean="0"/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469854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723AD3-5340-4591-AC1F-5C1F10454925}" type="slidenum">
              <a:rPr lang="en-GB" smtClean="0"/>
              <a:pPr/>
              <a:t>191</a:t>
            </a:fld>
            <a:endParaRPr lang="en-GB" smtClean="0"/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883288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38BBA-6629-42C8-9E27-4D29DACEB614}" type="slidenum">
              <a:rPr lang="en-GB" smtClean="0"/>
              <a:pPr/>
              <a:t>192</a:t>
            </a:fld>
            <a:endParaRPr lang="en-GB" smtClean="0"/>
          </a:p>
        </p:txBody>
      </p:sp>
      <p:sp>
        <p:nvSpPr>
          <p:cNvPr id="396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195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BFE2B5-BEA9-4ECC-8031-E9F8D0464EC6}" type="slidenum">
              <a:rPr lang="en-GB" smtClean="0"/>
              <a:pPr/>
              <a:t>2</a:t>
            </a:fld>
            <a:endParaRPr lang="en-GB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i="1" smtClean="0"/>
              <a:t>Fall of Gog and Magog</a:t>
            </a:r>
            <a:r>
              <a:rPr lang="en-GB" smtClean="0"/>
              <a:t>,</a:t>
            </a:r>
            <a:br>
              <a:rPr lang="en-GB" smtClean="0"/>
            </a:br>
            <a:r>
              <a:rPr lang="en-GB" smtClean="0"/>
              <a:t>east wall, left lunette, installed 1916</a:t>
            </a:r>
            <a:br>
              <a:rPr lang="en-GB" smtClean="0"/>
            </a:br>
            <a:r>
              <a:rPr lang="en-GB" smtClean="0"/>
              <a:t>Oil on canvas with Lincrusta-Walton reliefs (1999 photo </a:t>
            </a:r>
          </a:p>
        </p:txBody>
      </p:sp>
    </p:spTree>
    <p:extLst>
      <p:ext uri="{BB962C8B-B14F-4D97-AF65-F5344CB8AC3E}">
        <p14:creationId xmlns:p14="http://schemas.microsoft.com/office/powerpoint/2010/main" val="2039006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01E4F-ACFA-4F92-8C5B-B5AA9C5711CE}" type="slidenum">
              <a:rPr lang="en-GB" smtClean="0"/>
              <a:pPr/>
              <a:t>20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91836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AE0DC-2813-4338-B6C1-1B0106CA8ACC}" type="slidenum">
              <a:rPr lang="en-GB" smtClean="0"/>
              <a:pPr/>
              <a:t>21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09877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B7A20-679A-499D-8ABF-D3D7E546A968}" type="slidenum">
              <a:rPr lang="en-GB" smtClean="0"/>
              <a:pPr/>
              <a:t>22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12442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AF3002-3DF0-49E6-9199-E349BEEF47ED}" type="slidenum">
              <a:rPr lang="en-GB" smtClean="0"/>
              <a:pPr/>
              <a:t>23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08213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08AEF-E059-4C73-A715-6C698A65D6E1}" type="slidenum">
              <a:rPr lang="en-GB" smtClean="0"/>
              <a:pPr/>
              <a:t>24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45199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3BFF0-9DCC-43B2-9AE0-EF9115CBE737}" type="slidenum">
              <a:rPr lang="en-GB" smtClean="0"/>
              <a:pPr/>
              <a:t>25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85672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E7A39-E0CE-4804-8BA3-85FBAF97C6F2}" type="slidenum">
              <a:rPr lang="en-GB" smtClean="0"/>
              <a:pPr/>
              <a:t>26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57410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C158E-45DE-4FBB-89C0-6FD70C225864}" type="slidenum">
              <a:rPr lang="en-GB" smtClean="0"/>
              <a:pPr/>
              <a:t>27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525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55EFC7-0E90-4A93-BDA8-A846E8175469}" type="slidenum">
              <a:rPr lang="en-GB" smtClean="0"/>
              <a:pPr/>
              <a:t>28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76241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37E0A0-9790-4228-87E7-C17728C4161A}" type="slidenum">
              <a:rPr lang="en-GB" smtClean="0"/>
              <a:pPr/>
              <a:t>29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5716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CECDE-2F30-4CB4-8F04-9FD13466587F}" type="slidenum">
              <a:rPr lang="en-GB" smtClean="0"/>
              <a:pPr/>
              <a:t>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86635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74837-7D61-4F82-810F-155BD1C5938C}" type="slidenum">
              <a:rPr lang="en-GB" smtClean="0"/>
              <a:pPr/>
              <a:t>30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00779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9D513-03BC-40B4-9C9F-6979D51F95A1}" type="slidenum">
              <a:rPr lang="en-GB" smtClean="0"/>
              <a:pPr/>
              <a:t>31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82441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4849B-D61D-4162-997A-CFCA75C2CDE1}" type="slidenum">
              <a:rPr lang="en-GB" smtClean="0"/>
              <a:pPr/>
              <a:t>32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46713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F57449-E52C-4EF6-A589-E5C6F1E73BC7}" type="slidenum">
              <a:rPr lang="en-GB" smtClean="0"/>
              <a:pPr/>
              <a:t>33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88901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056CF-BCCB-44EF-BA92-180D8879E1AF}" type="slidenum">
              <a:rPr lang="en-GB" smtClean="0"/>
              <a:pPr/>
              <a:t>34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57178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53FC67-A4F1-40E6-9EF4-AA56F2D84588}" type="slidenum">
              <a:rPr lang="en-GB" smtClean="0"/>
              <a:pPr/>
              <a:t>35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930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9D982-40C5-4269-9497-DA1CA67D0E38}" type="slidenum">
              <a:rPr lang="en-GB" smtClean="0"/>
              <a:pPr/>
              <a:t>36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93740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2BE32D-4D9F-44AB-97C7-D4B3AFE8FF50}" type="slidenum">
              <a:rPr lang="en-GB" smtClean="0"/>
              <a:pPr/>
              <a:t>37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262471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9BB37-6247-4AB6-B5FA-3C18C9EB087E}" type="slidenum">
              <a:rPr lang="en-GB" smtClean="0"/>
              <a:pPr/>
              <a:t>38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287880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0C37BF-7051-410A-8879-1056BC2AA5EC}" type="slidenum">
              <a:rPr lang="en-GB" smtClean="0"/>
              <a:pPr/>
              <a:t>39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9461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F14B-0430-44EC-8823-C507F7A874F8}" type="slidenum">
              <a:rPr lang="en-GB" smtClean="0"/>
              <a:pPr/>
              <a:t>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64614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DCE169-9612-4A59-B008-2A3CD8E81390}" type="slidenum">
              <a:rPr lang="en-GB" smtClean="0"/>
              <a:pPr/>
              <a:t>40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463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D675B-03A3-49D9-ACBA-8DC9A3449A48}" type="slidenum">
              <a:rPr lang="en-GB" smtClean="0"/>
              <a:pPr/>
              <a:t>41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84497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E92361-3135-489B-8F56-697E6DE7312B}" type="slidenum">
              <a:rPr lang="en-GB" smtClean="0"/>
              <a:pPr/>
              <a:t>42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102688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2A712-38B8-4FD9-8221-BDA59B89CE12}" type="slidenum">
              <a:rPr lang="en-GB" smtClean="0"/>
              <a:pPr/>
              <a:t>43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651266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12E381-7E3A-46B5-908D-C1040BD31DA1}" type="slidenum">
              <a:rPr lang="en-GB" smtClean="0"/>
              <a:pPr/>
              <a:t>44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17405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B66009-0A3D-40DD-937C-556BA10EAA65}" type="slidenum">
              <a:rPr lang="en-GB" smtClean="0"/>
              <a:pPr/>
              <a:t>45</a:t>
            </a:fld>
            <a:endParaRPr lang="en-GB" smtClean="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57584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CCAF5C-0027-4DFF-A7CB-E77CE05F00BC}" type="slidenum">
              <a:rPr lang="en-GB" smtClean="0"/>
              <a:pPr/>
              <a:t>46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4308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2E054-93B3-48D5-8523-BA5FE0312311}" type="slidenum">
              <a:rPr lang="en-GB" smtClean="0"/>
              <a:pPr/>
              <a:t>47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577484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3DB074-E913-439A-A33C-A9AA707FA775}" type="slidenum">
              <a:rPr lang="en-GB" smtClean="0"/>
              <a:pPr/>
              <a:t>48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924307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AA4FB-6D79-4F12-ACCA-C95F70FB068C}" type="slidenum">
              <a:rPr lang="en-GB" smtClean="0"/>
              <a:pPr/>
              <a:t>49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01746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978DC8-5DFF-4B04-AED4-1DE6AC8E7153}" type="slidenum">
              <a:rPr lang="en-GB" smtClean="0"/>
              <a:pPr/>
              <a:t>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378173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71AE67-8323-4C43-8328-9E8B5E083984}" type="slidenum">
              <a:rPr lang="en-GB" smtClean="0"/>
              <a:pPr/>
              <a:t>50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646197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105D4C-0FB2-43D3-AC70-8067085BEF7D}" type="slidenum">
              <a:rPr lang="en-GB" smtClean="0"/>
              <a:pPr/>
              <a:t>51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76693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D9EE2-3E53-4C5F-B508-2209DD9226F3}" type="slidenum">
              <a:rPr lang="en-GB" smtClean="0"/>
              <a:pPr/>
              <a:t>52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28034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987C00-CCB4-47AE-BBD3-BEC2B48F78A1}" type="slidenum">
              <a:rPr lang="en-GB" smtClean="0"/>
              <a:pPr/>
              <a:t>53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27451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16DE7-2D85-4D79-9732-61A4C83AB1F9}" type="slidenum">
              <a:rPr lang="en-GB" smtClean="0"/>
              <a:pPr/>
              <a:t>54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235581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FEB56-E627-456D-9880-8E33DDD8AC06}" type="slidenum">
              <a:rPr lang="en-GB" smtClean="0"/>
              <a:pPr/>
              <a:t>55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403556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3B75D-CB78-4049-91F0-8F89E2554ACB}" type="slidenum">
              <a:rPr lang="en-GB" smtClean="0"/>
              <a:pPr/>
              <a:t>56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92443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A7FF4-CDD3-44FA-8DFF-B96A56FEDB43}" type="slidenum">
              <a:rPr lang="en-GB" smtClean="0"/>
              <a:pPr/>
              <a:t>57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338886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843E8-91EF-4EA2-927D-B749D6A5B12F}" type="slidenum">
              <a:rPr lang="en-GB" smtClean="0"/>
              <a:pPr/>
              <a:t>58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517344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4A55F-BA1B-4BED-A190-B9040B77D6AC}" type="slidenum">
              <a:rPr lang="en-GB" smtClean="0"/>
              <a:pPr/>
              <a:t>59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71623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DDC5F-D5BF-48D0-97AC-0254FA58482D}" type="slidenum">
              <a:rPr lang="en-GB" smtClean="0"/>
              <a:pPr/>
              <a:t>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898954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412E67-39DA-4B9C-8B4E-CCF1A37476A2}" type="slidenum">
              <a:rPr lang="en-GB" smtClean="0"/>
              <a:pPr/>
              <a:t>60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674821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9E9D8-49F2-4A37-8EF8-C4483699362B}" type="slidenum">
              <a:rPr lang="en-GB" smtClean="0"/>
              <a:pPr/>
              <a:t>61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835551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12861D-2558-491D-8DDE-8175B8FD7BFE}" type="slidenum">
              <a:rPr lang="en-GB" smtClean="0"/>
              <a:pPr/>
              <a:t>62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861465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C9BE6-F43D-48AF-A917-CFDD50D5E9DB}" type="slidenum">
              <a:rPr lang="en-GB" smtClean="0"/>
              <a:pPr/>
              <a:t>63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603938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D5AE9-F03C-4EB4-A679-A63714038698}" type="slidenum">
              <a:rPr lang="en-GB" smtClean="0"/>
              <a:pPr/>
              <a:t>64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242503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055E0-B519-4D14-BECB-EA77FCCEE9B4}" type="slidenum">
              <a:rPr lang="en-GB" smtClean="0"/>
              <a:pPr/>
              <a:t>65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446692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DC50DA-C649-4595-83F5-295B075694FF}" type="slidenum">
              <a:rPr lang="en-GB" smtClean="0"/>
              <a:pPr/>
              <a:t>66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013296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3AB47-FFAB-4407-91AF-A6BE7587F13A}" type="slidenum">
              <a:rPr lang="en-GB" smtClean="0"/>
              <a:pPr/>
              <a:t>67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372068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F7AE5-C8E1-4EA7-A164-4C9839EC4807}" type="slidenum">
              <a:rPr lang="en-GB" smtClean="0"/>
              <a:pPr/>
              <a:t>68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297160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6DF42-49B5-4328-B897-554D4907C9F9}" type="slidenum">
              <a:rPr lang="en-GB" smtClean="0"/>
              <a:pPr/>
              <a:t>69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2846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7A9F8-08FB-466B-92A0-71725E3DF0BA}" type="slidenum">
              <a:rPr lang="en-GB" smtClean="0"/>
              <a:pPr/>
              <a:t>7</a:t>
            </a:fld>
            <a:endParaRPr lang="en-GB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3784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06F71B-CC55-4664-A7C7-58AF8A23FAC5}" type="slidenum">
              <a:rPr lang="en-GB" smtClean="0"/>
              <a:pPr/>
              <a:t>70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338778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7B3F59-E6AB-47EB-B1F0-0308F43587E4}" type="slidenum">
              <a:rPr lang="en-GB" smtClean="0"/>
              <a:pPr/>
              <a:t>71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58826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C2BD4-4585-428E-B576-FE762CBAC084}" type="slidenum">
              <a:rPr lang="en-GB" smtClean="0"/>
              <a:pPr/>
              <a:t>72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924252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491041-5962-40D3-B0CC-6FA86E70DB82}" type="slidenum">
              <a:rPr lang="en-GB" smtClean="0"/>
              <a:pPr/>
              <a:t>73</a:t>
            </a:fld>
            <a:endParaRPr lang="en-GB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60384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0C8F8-74FC-46B7-9FEE-0B3434D8593D}" type="slidenum">
              <a:rPr lang="en-GB" smtClean="0"/>
              <a:pPr/>
              <a:t>74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209052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7AE40-8B4C-4D75-8035-8B707CCF8E42}" type="slidenum">
              <a:rPr lang="en-GB" smtClean="0"/>
              <a:pPr/>
              <a:t>75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446414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3D408-D8A2-47BB-ADD6-16CD916FF717}" type="slidenum">
              <a:rPr lang="en-GB" smtClean="0"/>
              <a:pPr/>
              <a:t>76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742143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28AC9-0709-4447-8CE4-2B43F705429A}" type="slidenum">
              <a:rPr lang="en-GB" smtClean="0"/>
              <a:pPr/>
              <a:t>77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192511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3262D-8A89-4BA6-94D4-4A2A9DC77888}" type="slidenum">
              <a:rPr lang="en-GB" smtClean="0"/>
              <a:pPr/>
              <a:t>78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328037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99ED6C-6264-4924-AF39-DC897F6C762D}" type="slidenum">
              <a:rPr lang="en-GB" smtClean="0"/>
              <a:pPr/>
              <a:t>79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874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16583-5988-41E1-88D9-ADE1554E55A3}" type="slidenum">
              <a:rPr lang="en-GB" smtClean="0"/>
              <a:pPr/>
              <a:t>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60015278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BB10E-5CDD-42FA-A578-3829E830CF55}" type="slidenum">
              <a:rPr lang="en-GB" smtClean="0"/>
              <a:pPr/>
              <a:t>80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0353956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42D65E-EC5F-482D-913C-CD79548D8565}" type="slidenum">
              <a:rPr lang="en-GB" smtClean="0"/>
              <a:pPr/>
              <a:t>81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272258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D08E9-CF3A-4492-A4C6-CD0CF1C6BEE5}" type="slidenum">
              <a:rPr lang="en-GB" smtClean="0"/>
              <a:pPr/>
              <a:t>82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959385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DC306-55B9-48A9-AA60-ADA313D2B6FC}" type="slidenum">
              <a:rPr lang="en-GB" smtClean="0"/>
              <a:pPr/>
              <a:t>83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348101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3A1984-DF5B-4573-9127-6C4F41B1F12A}" type="slidenum">
              <a:rPr lang="en-GB" smtClean="0"/>
              <a:pPr/>
              <a:t>84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9553198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F0CAAA-EE60-4C36-9E3B-3D1FB528A999}" type="slidenum">
              <a:rPr lang="en-GB" smtClean="0"/>
              <a:pPr/>
              <a:t>85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6478824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490090-B33B-4F93-8D74-4AD604EFF179}" type="slidenum">
              <a:rPr lang="en-GB" smtClean="0"/>
              <a:pPr/>
              <a:t>86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368233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38FAA-4C1A-47D0-82A3-50B9DC86A8DD}" type="slidenum">
              <a:rPr lang="en-GB" smtClean="0"/>
              <a:pPr/>
              <a:t>87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274861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00889-2D77-4BBF-BF69-1C4936264C44}" type="slidenum">
              <a:rPr lang="en-GB" smtClean="0"/>
              <a:pPr/>
              <a:t>88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9943172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469568-289C-41CF-B638-6333FD37A406}" type="slidenum">
              <a:rPr lang="en-GB" smtClean="0"/>
              <a:pPr/>
              <a:t>89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2322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154DA5-4E0E-4A60-A370-93E6DA49A4DE}" type="slidenum">
              <a:rPr lang="en-GB" smtClean="0"/>
              <a:pPr/>
              <a:t>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179157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36FAB-0F36-4690-A968-21560AAC8329}" type="slidenum">
              <a:rPr lang="en-GB" smtClean="0"/>
              <a:pPr/>
              <a:t>90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9208465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B8428-70A7-4E8A-978E-33707472D0E1}" type="slidenum">
              <a:rPr lang="en-GB" smtClean="0"/>
              <a:pPr/>
              <a:t>91</a:t>
            </a:fld>
            <a:endParaRPr lang="en-GB" smtClean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734654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286916-3857-4FDA-9DD2-B50A60A39DD4}" type="slidenum">
              <a:rPr lang="en-GB" smtClean="0"/>
              <a:pPr/>
              <a:t>92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6093960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74A7-7AE4-4BF6-A390-0C7E7D1B52CE}" type="slidenum">
              <a:rPr lang="en-GB" smtClean="0"/>
              <a:pPr/>
              <a:t>93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0406059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D7531-2762-415C-9FF1-63FC8AD828DE}" type="slidenum">
              <a:rPr lang="en-GB" smtClean="0"/>
              <a:pPr/>
              <a:t>94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2181718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574C5-B570-4176-9FC0-6A57FA579A50}" type="slidenum">
              <a:rPr lang="en-GB" smtClean="0"/>
              <a:pPr/>
              <a:t>95</a:t>
            </a:fld>
            <a:endParaRPr lang="en-GB" smtClean="0"/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Arnold Leese 1930</a:t>
            </a:r>
          </a:p>
        </p:txBody>
      </p:sp>
    </p:spTree>
    <p:extLst>
      <p:ext uri="{BB962C8B-B14F-4D97-AF65-F5344CB8AC3E}">
        <p14:creationId xmlns:p14="http://schemas.microsoft.com/office/powerpoint/2010/main" val="12703729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483C6D-B726-4106-8212-175184945E1A}" type="slidenum">
              <a:rPr lang="en-GB" smtClean="0"/>
              <a:pPr/>
              <a:t>96</a:t>
            </a:fld>
            <a:endParaRPr lang="en-GB" smtClean="0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Arnold Leese 1930</a:t>
            </a:r>
          </a:p>
        </p:txBody>
      </p:sp>
    </p:spTree>
    <p:extLst>
      <p:ext uri="{BB962C8B-B14F-4D97-AF65-F5344CB8AC3E}">
        <p14:creationId xmlns:p14="http://schemas.microsoft.com/office/powerpoint/2010/main" val="32981718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7A98F-C3EF-4A77-A16D-64B965670490}" type="slidenum">
              <a:rPr lang="en-GB" smtClean="0"/>
              <a:pPr/>
              <a:t>97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5441903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247FE6-DA68-4B3F-A4AF-3606B7E854C5}" type="slidenum">
              <a:rPr lang="en-GB" smtClean="0"/>
              <a:pPr/>
              <a:t>98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9476030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4B169-0E20-4EF6-914C-35C46089C829}" type="slidenum">
              <a:rPr lang="en-GB" smtClean="0"/>
              <a:pPr/>
              <a:t>99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88942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49C1-A6CC-4104-B084-E32F7D2B75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20DB8-C443-4EFC-9800-A6C8C44C3D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EF79-0417-4D61-BC57-FE5ED78120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C37C3-79C2-47AA-8C0B-04F85904E2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D21AB-B90D-497A-8AF9-282308FE64D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C8931-EB8B-4B4D-8808-C16A9AC0D3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6721B-46A8-4691-B2C9-97DD371927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06ED7-73BA-494E-AC2E-EBEE38670B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ABBCB-691C-4ECD-AE38-DFC43D88DD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4DB89-6F47-400D-999B-5E76E17C4C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E1264-36EA-4920-92D6-1C5B3B3043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71CE0-CA81-4347-BE0D-92534A20F8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09560-E520-4DD5-8FEB-BFF800B51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206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8F302B1-F8B5-44AF-AB31-CDC41A4CB4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uk/imgres?imgurl=http://www.schnews.org.uk/sotw/images_sotw/palestine-boy-tank.jpg&amp;imgrefurl=http://www.schnews.org.uk/sotw/palestine.htm&amp;h=410&amp;w=450&amp;sz=54&amp;hl=en&amp;start=3&amp;tbnid=Qfc6a-Op5vp9zM:&amp;tbnh=116&amp;tbnw=127&amp;prev=/images?q=Palestine&amp;gbv=2&amp;svnum=10&amp;hl=en&amp;safe=off&amp;sa=G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http://i162.photobucket.com/albums/t244/micomputer/gfh_bg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bp3.blogger.com/_s5yaZ0Ye2Mo/RsM5f-u7BHI/AAAAAAAADDw/pq2XxbJQS8s/s1600-h/zion.jpg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religion/religions/christianity/beliefs/end_times/images/darby.jpg" TargetMode="Externa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dts.edu/Images/Sc/Scofield.M.jpg" TargetMode="Externa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7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jazeerah.info/Special%20Reports/The%20Sharon%20Wall/The%20Sharon%20Land-Grab%20Segregation%20Wall.htm" TargetMode="External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homepage.ntlworld.com/steveseymour/joeviallscouk/myahudi/Ariel_U4.gif" TargetMode="Externa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research.ca/images/middleastmap.jpg" TargetMode="External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joevialls.altermedia.info/myahudi/images/atocha_a.gif" TargetMode="Externa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wflags.com/fotw/images/g/gb)londn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whatdoesitmean.com/cb3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jcas.smugmug.com/photos/67510664-D.jpg&amp;imgrefurl=http://jcas.smugmug.com/keyword/fleet&amp;h=1361&amp;w=2048&amp;sz=678&amp;hl=en&amp;start=1&amp;tbnid=YK6DETu-bOm36M:&amp;tbnh=100&amp;tbnw=150&amp;prev=/images?q=%22fishing+fleet%22&amp;svnum=10&amp;hl=en&amp;lr=&amp;sa=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newdawnmagazine.com/Articles/Unmasking%20the%20Grand%20Deception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blegateway.com/passage/?book_id=23&amp;chapter=50&amp;verse=10&amp;version=9&amp;context=vers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CoA_Russian_Empire.p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7/Yousef_Karsh_-_Winston_Churchill_-_30_December_1941.jpg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GustaveDoreParadiseLostSatanProfile.jpg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stcrypropheticmantle.net/Roaring_Lion_17404_poster405.jpg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uk/imgres?imgurl=http://www.plainviewbiblechurch.org/shs_bibleCloseupPage.jpg&amp;imgrefurl=http://www.plainviewbiblechurch.org/&amp;h=400&amp;w=533&amp;sz=58&amp;hl=en&amp;start=5&amp;tbnid=H_CBu-HiutjGcM:&amp;tbnh=99&amp;tbnw=132&amp;prev=/images?q=bible&amp;gbv=2&amp;svnum=10&amp;hl=en&amp;safe=off&amp;sa=G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uk/imgres?imgurl=http://www.victorianweb.org/drawings/disraeli1.jpg&amp;imgrefurl=http://www.victorianweb.org/authors/disraeli/disraeliov.html&amp;h=372&amp;w=282&amp;sz=31&amp;hl=en&amp;start=2&amp;tbnid=vQ-Fj9-oWEy8ZM:&amp;tbnh=122&amp;tbnw=92&amp;prev=/images?q=Disraeli&amp;gbv=2&amp;svnum=10&amp;hl=en&amp;safe=off&amp;sa=G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FEB64-EC12-4611-9BB7-A2541C0E913B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82502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latin typeface="+mj-lt"/>
              </a:rPr>
              <a:t>The Story Of Gog And Magog</a:t>
            </a: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2124075" y="3357563"/>
            <a:ext cx="4724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4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Ten Chapter 1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501332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5400" b="1" dirty="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74767-AD9C-4840-A773-D06DCD3F6B96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480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Russia No Longer Under</a:t>
            </a:r>
            <a:r>
              <a:rPr lang="en-GB" sz="4000" b="1" smtClean="0">
                <a:solidFill>
                  <a:srgbClr val="FF0000"/>
                </a:solidFill>
              </a:rPr>
              <a:t> Absolute Control By Gog</a:t>
            </a:r>
          </a:p>
        </p:txBody>
      </p:sp>
      <p:pic>
        <p:nvPicPr>
          <p:cNvPr id="480262" name="Picture 6" descr="Ph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>
          <a:xfrm>
            <a:off x="457200" y="2209800"/>
            <a:ext cx="4038600" cy="3275013"/>
          </a:xfrm>
        </p:spPr>
      </p:pic>
      <p:sp>
        <p:nvSpPr>
          <p:cNvPr id="480264" name="Text Box 8"/>
          <p:cNvSpPr txBox="1">
            <a:spLocks noChangeArrowheads="1"/>
          </p:cNvSpPr>
          <p:nvPr/>
        </p:nvSpPr>
        <p:spPr bwMode="auto">
          <a:xfrm>
            <a:off x="5003800" y="1844675"/>
            <a:ext cx="4140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Russia is no longer under the Hammer and Sickle but the old Russian red white and blue tricolour</a:t>
            </a:r>
          </a:p>
        </p:txBody>
      </p:sp>
      <p:pic>
        <p:nvPicPr>
          <p:cNvPr id="480266" name="Picture 10" descr="russian_flag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57813" y="4071938"/>
            <a:ext cx="3333750" cy="2000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80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80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80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They Shall Condemn </a:t>
            </a:r>
            <a:r>
              <a:rPr lang="en-GB" sz="4000" b="1" dirty="0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DC4A0-24F0-4555-B20C-6BF3A96B5BFF}" type="slidenum">
              <a:rPr lang="en-GB"/>
              <a:pPr>
                <a:defRPr/>
              </a:pPr>
              <a:t>100</a:t>
            </a:fld>
            <a:endParaRPr lang="en-GB"/>
          </a:p>
        </p:txBody>
      </p:sp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4500563" y="1700213"/>
            <a:ext cx="4643437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1936</a:t>
            </a:r>
          </a:p>
          <a:p>
            <a:pPr algn="l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"Marxism,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say, is the bitterest opponent of capitalism, 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is sacred to us.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the simple reason that they are opposite poles,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they deliver over to us the two poles of the earth and permit us to be its axis. </a:t>
            </a:r>
          </a:p>
        </p:txBody>
      </p:sp>
      <p:pic>
        <p:nvPicPr>
          <p:cNvPr id="92167" name="Picture 7" descr="http://www.topnews.in/files/Karl%20Marx%27s-Das-Kapi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571625"/>
            <a:ext cx="399415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7ABE6-3EB4-42F5-844E-ED56894A8536}" type="slidenum">
              <a:rPr lang="en-GB" smtClean="0"/>
              <a:pPr>
                <a:defRPr/>
              </a:pPr>
              <a:t>101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50" y="2214563"/>
            <a:ext cx="45720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two opposites, Bolshevism and ourselves,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ourselves identified in the International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And these two opposites,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doctrine of the two poles of society,</a:t>
            </a:r>
          </a:p>
        </p:txBody>
      </p:sp>
      <p:pic>
        <p:nvPicPr>
          <p:cNvPr id="364546" name="Picture 2" descr="http://nbp-info.ru/archiv/131204/IMAG001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43063"/>
            <a:ext cx="36480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1944A-4B44-47EC-A14A-BE73176B00FF}" type="slidenum">
              <a:rPr lang="en-GB" smtClean="0"/>
              <a:pPr>
                <a:defRPr/>
              </a:pPr>
              <a:t>102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286250" y="1643063"/>
            <a:ext cx="4429125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meet in their unity of purpose, the renewal of the world from above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the control of wealth, and from below by revolution."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(Quotation from a Jewish banker by the Comte de Saint‑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Aulaire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Geneve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Paix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Libraire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Plan, Paris, 1936)</a:t>
            </a:r>
            <a:endParaRPr lang="en-GB" sz="2800" dirty="0">
              <a:solidFill>
                <a:srgbClr val="00FF00"/>
              </a:solidFill>
            </a:endParaRPr>
          </a:p>
        </p:txBody>
      </p:sp>
      <p:pic>
        <p:nvPicPr>
          <p:cNvPr id="366594" name="Picture 2" descr="http://ambafrance-ro.org/upload/p0003000300090001_Saint_Aulaire_w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714500"/>
            <a:ext cx="3810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7188" y="5429250"/>
            <a:ext cx="35718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Comte de Saint‑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Aulaire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AE773-479D-4112-B24C-35E8A3E8BB4E}" type="slidenum">
              <a:rPr lang="en-GB"/>
              <a:pPr>
                <a:defRPr/>
              </a:pPr>
              <a:t>103</a:t>
            </a:fld>
            <a:endParaRPr lang="en-GB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They Shall Condemn </a:t>
            </a:r>
            <a:r>
              <a:rPr lang="en-GB" sz="4000" b="1" dirty="0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4143375" y="1484313"/>
            <a:ext cx="467677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1976</a:t>
            </a:r>
          </a:p>
          <a:p>
            <a:pPr algn="l" eaLnBrk="0" hangingPunct="0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False Prophets Exposed By Arthur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Koestler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His Book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“The Thirteenth Tribe”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showing that 92% of today’s Jews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of Khazar origin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whose original home was Asia not Palestine.</a:t>
            </a:r>
          </a:p>
          <a:p>
            <a:pPr algn="l">
              <a:defRPr/>
            </a:pPr>
            <a:endParaRPr lang="en-GB" sz="2400" b="1" dirty="0">
              <a:solidFill>
                <a:srgbClr val="CC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0715" name="Picture 11" descr="Arthur Koestl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412875"/>
            <a:ext cx="3367087" cy="4392613"/>
          </a:xfrm>
          <a:noFill/>
        </p:spPr>
      </p:pic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0" y="6092825"/>
            <a:ext cx="370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Arthur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Koestler</a:t>
            </a:r>
            <a:r>
              <a:rPr lang="en-GB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/>
      <p:bldP spid="20071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BF756-3987-49FB-B6F7-B571D21F15C6}" type="slidenum">
              <a:rPr lang="en-GB" smtClean="0"/>
              <a:pPr>
                <a:defRPr/>
              </a:pPr>
              <a:t>104</a:t>
            </a:fld>
            <a:endParaRPr lang="en-GB"/>
          </a:p>
        </p:txBody>
      </p:sp>
      <p:pic>
        <p:nvPicPr>
          <p:cNvPr id="368642" name="Picture 2" descr="Arthur Koestler at age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714500"/>
            <a:ext cx="39814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3438" y="2000250"/>
            <a:ext cx="4286250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Born: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3-Sep-1905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Birthplace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Budapest, Hungary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Died: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3-Mar-1983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Location of death: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London, England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Cause of death: 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Suicide (or so they say)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They Shall Condemn </a:t>
            </a:r>
            <a:r>
              <a:rPr lang="en-GB" sz="4000" b="1" dirty="0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EF0CC0-A51F-465C-8C65-64A1030F4CEC}" type="slidenum">
              <a:rPr lang="en-GB"/>
              <a:pPr>
                <a:defRPr/>
              </a:pPr>
              <a:t>105</a:t>
            </a:fld>
            <a:endParaRPr lang="en-GB"/>
          </a:p>
        </p:txBody>
      </p:sp>
      <p:pic>
        <p:nvPicPr>
          <p:cNvPr id="223238" name="Picture 6" descr="mark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500188"/>
            <a:ext cx="3235325" cy="4357687"/>
          </a:xfrm>
          <a:noFill/>
        </p:spPr>
      </p:pic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3714750" y="1484313"/>
            <a:ext cx="5214938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</a:rPr>
              <a:t>THE LATE JACK BERNSTEIN</a:t>
            </a:r>
            <a:r>
              <a:rPr lang="en-GB" sz="2800" b="1" dirty="0">
                <a:solidFill>
                  <a:srgbClr val="FFFF00"/>
                </a:solidFill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</a:rPr>
              <a:t>.. was a rarity—an American Zionist who actually "returned" to Israel. </a:t>
            </a:r>
          </a:p>
          <a:p>
            <a:pPr algn="l">
              <a:defRPr/>
            </a:pPr>
            <a:r>
              <a:rPr lang="en-GB" sz="2800" b="1" dirty="0">
                <a:solidFill>
                  <a:srgbClr val="FFC000"/>
                </a:solidFill>
              </a:rPr>
              <a:t>His ability was to see through the sham and hype to the oppressive, racist</a:t>
            </a:r>
            <a:r>
              <a:rPr lang="en-GB" sz="2800" b="1" dirty="0">
                <a:solidFill>
                  <a:srgbClr val="00FF00"/>
                </a:solidFill>
              </a:rPr>
              <a:t>, parasitic character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Zionism as practiced in modern Israel, …. </a:t>
            </a:r>
          </a:p>
          <a:p>
            <a:pPr algn="l">
              <a:defRPr/>
            </a:pPr>
            <a:endParaRPr lang="en-GB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3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3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3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847D1-AEC3-4F20-BF42-F02C14678F44}" type="slidenum">
              <a:rPr lang="en-GB" smtClean="0"/>
              <a:pPr>
                <a:defRPr/>
              </a:pPr>
              <a:t>106</a:t>
            </a:fld>
            <a:endParaRPr lang="en-GB"/>
          </a:p>
        </p:txBody>
      </p:sp>
      <p:pic>
        <p:nvPicPr>
          <p:cNvPr id="7" name="Picture 10" descr="marki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785938"/>
            <a:ext cx="30416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57688" y="2214563"/>
            <a:ext cx="4357687" cy="4246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and his courage to denounce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with the force and fervour of an Old Testament prophet.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This Honest and courageous Jew was assassinated some years ago by the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Israeli MOSSAD</a:t>
            </a:r>
          </a:p>
          <a:p>
            <a:pPr algn="l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EADA7-A3B9-443D-935B-D5E5C91E2FA8}" type="slidenum">
              <a:rPr lang="en-GB"/>
              <a:pPr>
                <a:defRPr/>
              </a:pPr>
              <a:t>107</a:t>
            </a:fld>
            <a:endParaRPr lang="en-GB"/>
          </a:p>
        </p:txBody>
      </p:sp>
      <p:sp>
        <p:nvSpPr>
          <p:cNvPr id="2273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They Shall Condemn </a:t>
            </a:r>
            <a:r>
              <a:rPr lang="en-GB" sz="4000" b="1" smtClean="0">
                <a:solidFill>
                  <a:srgbClr val="FFFF00"/>
                </a:solidFill>
              </a:rPr>
              <a:t>Themselves</a:t>
            </a:r>
          </a:p>
        </p:txBody>
      </p:sp>
      <p:pic>
        <p:nvPicPr>
          <p:cNvPr id="227334" name="Picture 6" descr="freedman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557338"/>
            <a:ext cx="3702050" cy="4495800"/>
          </a:xfrm>
          <a:noFill/>
        </p:spPr>
      </p:pic>
      <p:sp>
        <p:nvSpPr>
          <p:cNvPr id="227337" name="Text Box 9"/>
          <p:cNvSpPr txBox="1">
            <a:spLocks noChangeArrowheads="1"/>
          </p:cNvSpPr>
          <p:nvPr/>
        </p:nvSpPr>
        <p:spPr bwMode="auto">
          <a:xfrm>
            <a:off x="4357688" y="1428750"/>
            <a:ext cx="460851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Benjamin H. Freedman in a letter to Dr. David Goldstein exposed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great Jewish deception that they are God’s chosen people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- 92% of them are </a:t>
            </a:r>
            <a:r>
              <a:rPr lang="en-GB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Asiatics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with not a drop of Hebrew blood in them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was later published in book form under the title Facts are Facts.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A580FD-568B-4CF1-964F-4EA682F9B443}" type="slidenum">
              <a:rPr lang="en-GB"/>
              <a:pPr>
                <a:defRPr/>
              </a:pPr>
              <a:t>108</a:t>
            </a:fld>
            <a:endParaRPr lang="en-GB"/>
          </a:p>
        </p:txBody>
      </p:sp>
      <p:sp>
        <p:nvSpPr>
          <p:cNvPr id="49255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They Shall Condemn </a:t>
            </a:r>
            <a:r>
              <a:rPr lang="en-GB" sz="4000" b="1" dirty="0" smtClean="0">
                <a:solidFill>
                  <a:srgbClr val="FFFF00"/>
                </a:solidFill>
              </a:rPr>
              <a:t>Themselves</a:t>
            </a:r>
          </a:p>
        </p:txBody>
      </p:sp>
      <p:pic>
        <p:nvPicPr>
          <p:cNvPr id="492550" name="Picture 6" descr="inde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12875"/>
            <a:ext cx="3783013" cy="4495800"/>
          </a:xfrm>
          <a:noFill/>
        </p:spPr>
      </p:pic>
      <p:sp>
        <p:nvSpPr>
          <p:cNvPr id="492553" name="Text Box 9"/>
          <p:cNvSpPr txBox="1">
            <a:spLocks noChangeArrowheads="1"/>
          </p:cNvSpPr>
          <p:nvPr/>
        </p:nvSpPr>
        <p:spPr bwMode="auto">
          <a:xfrm>
            <a:off x="4427538" y="1785938"/>
            <a:ext cx="47164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ARIEL TOAFF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Professor of Medieval and Renaissance History at Bar-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Ilan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University in Israel,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Toaff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has written the book </a:t>
            </a:r>
            <a:r>
              <a:rPr lang="en-GB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Pasque</a:t>
            </a:r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sangue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Bloody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Passover)</a:t>
            </a:r>
            <a:r>
              <a:rPr lang="en-GB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gives another insight into Jewish ritual sacrifice.</a:t>
            </a:r>
          </a:p>
        </p:txBody>
      </p:sp>
      <p:sp>
        <p:nvSpPr>
          <p:cNvPr id="492554" name="Text Box 10"/>
          <p:cNvSpPr txBox="1">
            <a:spLocks noChangeArrowheads="1"/>
          </p:cNvSpPr>
          <p:nvPr/>
        </p:nvSpPr>
        <p:spPr bwMode="auto">
          <a:xfrm>
            <a:off x="250825" y="5791200"/>
            <a:ext cx="37449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Professor ARIEL TOAFF</a:t>
            </a:r>
            <a:r>
              <a:rPr lang="en-GB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92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92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92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3" grpId="0"/>
      <p:bldP spid="49255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5924B-4AF7-48A3-8DFE-128B19676968}" type="slidenum">
              <a:rPr lang="en-GB" smtClean="0"/>
              <a:pPr>
                <a:defRPr/>
              </a:pPr>
              <a:t>109</a:t>
            </a:fld>
            <a:endParaRPr lang="en-GB"/>
          </a:p>
        </p:txBody>
      </p:sp>
      <p:pic>
        <p:nvPicPr>
          <p:cNvPr id="370690" name="Picture 2" descr="http://www.bloodpassover.com/COVERBLANKGOOD-1SAVE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785938"/>
            <a:ext cx="350043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6250" y="2571750"/>
            <a:ext cx="4500563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Although written by a Jew,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Italian version of the book was removed from shops – </a:t>
            </a:r>
            <a:r>
              <a:rPr lang="en-GB" sz="2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 English version still exists on the internet</a:t>
            </a:r>
            <a:r>
              <a:rPr lang="en-GB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56192-63FD-4DA5-8DDF-715A9D19C6BC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Futurists –</a:t>
            </a:r>
            <a:r>
              <a:rPr lang="en-GB" sz="4000" b="1" smtClean="0">
                <a:solidFill>
                  <a:srgbClr val="FFFF00"/>
                </a:solidFill>
              </a:rPr>
              <a:t> Russia To Attack Israeli State – </a:t>
            </a:r>
            <a:r>
              <a:rPr lang="en-GB" sz="4000" b="1" smtClean="0">
                <a:solidFill>
                  <a:srgbClr val="00FF00"/>
                </a:solidFill>
              </a:rPr>
              <a:t>This May Prove To Be True</a:t>
            </a:r>
          </a:p>
        </p:txBody>
      </p:sp>
      <p:pic>
        <p:nvPicPr>
          <p:cNvPr id="470022" name="Picture 6" descr="image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1714500"/>
            <a:ext cx="7775575" cy="4462463"/>
          </a:xfrm>
          <a:noFill/>
        </p:spPr>
      </p:pic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But True Israel is elsewhere!!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0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2FC5A-A49E-4414-8ACB-90AA3F5021A8}" type="slidenum">
              <a:rPr lang="en-GB"/>
              <a:pPr>
                <a:defRPr/>
              </a:pPr>
              <a:t>110</a:t>
            </a:fld>
            <a:endParaRPr lang="en-GB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</a:t>
            </a:r>
            <a:r>
              <a:rPr lang="en-GB" sz="4000" b="1" dirty="0" smtClean="0">
                <a:solidFill>
                  <a:srgbClr val="FFFF00"/>
                </a:solidFill>
              </a:rPr>
              <a:t>Reinvents Himself</a:t>
            </a:r>
            <a:r>
              <a:rPr lang="en-GB" sz="4000" b="1" dirty="0" smtClean="0">
                <a:solidFill>
                  <a:srgbClr val="FF0000"/>
                </a:solidFill>
              </a:rPr>
              <a:t> As God’s Chosen</a:t>
            </a:r>
          </a:p>
        </p:txBody>
      </p:sp>
      <p:pic>
        <p:nvPicPr>
          <p:cNvPr id="194565" name="Picture 5" descr="bcp_1549_tit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428750"/>
            <a:ext cx="3167062" cy="5040313"/>
          </a:xfrm>
          <a:noFill/>
        </p:spPr>
      </p:pic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3708400" y="1700213"/>
            <a:ext cx="5435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Prior to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Gog’s concerted attack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the Anglican Church,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 were aware subconsciously that they were God’s Israel through the use of the Book Of Common Prayer,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believed to have come down from the disciples,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86188" y="5429250"/>
            <a:ext cx="48577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Book of Common Prayer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Reinvents Himself</a:t>
            </a:r>
            <a:r>
              <a:rPr lang="en-GB" b="1" dirty="0" smtClean="0">
                <a:solidFill>
                  <a:srgbClr val="FF0000"/>
                </a:solidFill>
              </a:rPr>
              <a:t> As God’s Chosen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E840B-C9C0-4B64-9A55-63EFC9D7A0C2}" type="slidenum">
              <a:rPr lang="en-GB" smtClean="0"/>
              <a:pPr>
                <a:defRPr/>
              </a:pPr>
              <a:t>111</a:t>
            </a:fld>
            <a:endParaRPr lang="en-GB"/>
          </a:p>
        </p:txBody>
      </p:sp>
      <p:pic>
        <p:nvPicPr>
          <p:cNvPr id="116740" name="Picture 2" descr="http://www.dinsdoc.com/hildeburn-1-i0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714500"/>
            <a:ext cx="3429000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6250" y="2000250"/>
            <a:ext cx="4643438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as constant reference is made to the fact that the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congregations are Israel.</a:t>
            </a:r>
          </a:p>
          <a:p>
            <a:pPr algn="l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this reason the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Book of Common Prayer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had to be removed from the churches.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637F4-0ED1-40D1-9BE8-6F16FE14BBE5}" type="slidenum">
              <a:rPr lang="en-GB"/>
              <a:pPr>
                <a:defRPr/>
              </a:pPr>
              <a:t>112</a:t>
            </a:fld>
            <a:endParaRPr lang="en-GB"/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8788" name="Picture 5" descr="w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0" y="4630737"/>
            <a:ext cx="9144000" cy="22272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first step necessary in enabling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to control the world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to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re-invent himself as God’s chosen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in order to give credence to this, it would be necessary to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take possession of the Holy Land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(“My Land”) as prophesied in Ezekiel.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4976B-6A8E-436A-8B40-C28250135F22}" type="slidenum">
              <a:rPr lang="en-GB"/>
              <a:pPr>
                <a:defRPr/>
              </a:pPr>
              <a:t>113</a:t>
            </a:fld>
            <a:endParaRPr lang="en-GB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8788" name="Picture 3" descr="w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order to do this, It would be necessary to change the signposts of prophecy:-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95E1C-F1DE-4FCF-9452-3E43F9CED8FA}" type="slidenum">
              <a:rPr lang="en-GB"/>
              <a:pPr>
                <a:defRPr/>
              </a:pPr>
              <a:t>114</a:t>
            </a:fld>
            <a:endParaRPr lang="en-GB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9812" name="Picture 3" descr="w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Israel would be </a:t>
            </a:r>
            <a:r>
              <a:rPr lang="en-GB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regathered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into its chambers in the Middle East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not the appointed place in Europe, USA  and other white dominions.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9E540-711C-4A02-A565-2DA9A89E002A}" type="slidenum">
              <a:rPr lang="en-GB"/>
              <a:pPr>
                <a:defRPr/>
              </a:pPr>
              <a:t>115</a:t>
            </a:fld>
            <a:endParaRPr lang="en-GB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0836" name="Picture 3" descr="w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that Christians see the rise of the NWO as hastening 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day when they would be whisked away from all the troubles here on earth,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1D846-690E-4A4A-9872-0159BFB38144}" type="slidenum">
              <a:rPr lang="en-GB"/>
              <a:pPr>
                <a:defRPr/>
              </a:pPr>
              <a:t>116</a:t>
            </a:fld>
            <a:endParaRPr lang="en-GB"/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..</a:t>
            </a:r>
          </a:p>
        </p:txBody>
      </p:sp>
      <p:pic>
        <p:nvPicPr>
          <p:cNvPr id="121860" name="Picture 3" descr="w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…. and not actively appose the system but instead withdrawing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politics and leaving the enemy a clear field with no opposition.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90211-A768-4816-A561-42329BC50EDB}" type="slidenum">
              <a:rPr lang="en-GB"/>
              <a:pPr>
                <a:defRPr/>
              </a:pPr>
              <a:t>117</a:t>
            </a:fld>
            <a:endParaRPr lang="en-GB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</a:t>
            </a:r>
            <a:br>
              <a:rPr lang="en-GB" sz="4000" b="1" smtClean="0">
                <a:solidFill>
                  <a:srgbClr val="FF0000"/>
                </a:solidFill>
              </a:rPr>
            </a:br>
            <a:r>
              <a:rPr lang="en-GB" sz="4000" b="1" smtClean="0">
                <a:solidFill>
                  <a:srgbClr val="FFFF00"/>
                </a:solidFill>
              </a:rPr>
              <a:t>Taking Yahweh’s Name In Vain</a:t>
            </a:r>
            <a:r>
              <a:rPr lang="en-GB" sz="4000" smtClean="0"/>
              <a:t> </a:t>
            </a:r>
          </a:p>
        </p:txBody>
      </p:sp>
      <p:pic>
        <p:nvPicPr>
          <p:cNvPr id="252934" name="Picture 6" descr="19480516_PalestinePost_Israel_is_bor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28813" y="1571625"/>
            <a:ext cx="5526087" cy="3660775"/>
          </a:xfrm>
          <a:noFill/>
        </p:spPr>
      </p:pic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calling it the Israeli State they are declaring it is their land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the suffix I in Hebrew means “my” and are therefore in effect calling My Land their land.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22E2BB-9730-4611-AFF5-4F6FC8157E43}" type="slidenum">
              <a:rPr lang="en-GB"/>
              <a:pPr>
                <a:defRPr/>
              </a:pPr>
              <a:t>118</a:t>
            </a:fld>
            <a:endParaRPr lang="en-GB"/>
          </a:p>
        </p:txBody>
      </p:sp>
      <p:pic>
        <p:nvPicPr>
          <p:cNvPr id="208901" name="Picture 5" descr="400px-Auschwitz_gate_brama_1940s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7100888"/>
          </a:xfrm>
          <a:noFill/>
        </p:spPr>
      </p:pic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1619250" y="4005263"/>
            <a:ext cx="61214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Another of Gog’s Ingenious Ploys To gain The Sympathy Of The Gullible Christians.</a:t>
            </a:r>
          </a:p>
        </p:txBody>
      </p:sp>
      <p:sp>
        <p:nvSpPr>
          <p:cNvPr id="208906" name="WordArt 10"/>
          <p:cNvSpPr>
            <a:spLocks noChangeArrowheads="1" noChangeShapeType="1" noTextEdit="1"/>
          </p:cNvSpPr>
          <p:nvPr/>
        </p:nvSpPr>
        <p:spPr bwMode="auto">
          <a:xfrm>
            <a:off x="2000250" y="3108325"/>
            <a:ext cx="51435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The Holocaust Myth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/>
      <p:bldP spid="20890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7EEE3-9590-42AB-AA7E-4A2319B9F9B0}" type="slidenum">
              <a:rPr lang="en-GB"/>
              <a:pPr>
                <a:defRPr/>
              </a:pPr>
              <a:t>119</a:t>
            </a:fld>
            <a:endParaRPr lang="en-GB"/>
          </a:p>
        </p:txBody>
      </p:sp>
      <p:pic>
        <p:nvPicPr>
          <p:cNvPr id="210946" name="Picture 2" descr="400px-Auschwitz_gate_brama_1940s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7100888"/>
          </a:xfrm>
          <a:noFill/>
        </p:spPr>
      </p:pic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0" y="4005263"/>
            <a:ext cx="914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Covered up the real Holocaust of Germans &amp; Christian Russians and ensured that the dispossessing of Palestinian Arabs proceeded with no objections</a:t>
            </a:r>
          </a:p>
        </p:txBody>
      </p:sp>
      <p:sp>
        <p:nvSpPr>
          <p:cNvPr id="210948" name="WordArt 4"/>
          <p:cNvSpPr>
            <a:spLocks noChangeArrowheads="1" noChangeShapeType="1" noTextEdit="1"/>
          </p:cNvSpPr>
          <p:nvPr/>
        </p:nvSpPr>
        <p:spPr bwMode="auto">
          <a:xfrm>
            <a:off x="2000250" y="3108325"/>
            <a:ext cx="51435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The Holocaust Myth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/>
      <p:bldP spid="2109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D4AEE1-8C9D-468D-B8D9-7E0554144A69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</a:t>
            </a:r>
            <a:r>
              <a:rPr lang="en-GB" sz="4000" b="1" smtClean="0">
                <a:solidFill>
                  <a:srgbClr val="FFFF00"/>
                </a:solidFill>
              </a:rPr>
              <a:t>- A Short Recap</a:t>
            </a:r>
            <a:r>
              <a:rPr lang="en-GB" sz="4000" smtClean="0"/>
              <a:t> </a:t>
            </a:r>
            <a:br>
              <a:rPr lang="en-GB" sz="4000" smtClean="0"/>
            </a:br>
            <a:r>
              <a:rPr lang="en-GB" sz="4000" b="1" smtClean="0">
                <a:solidFill>
                  <a:srgbClr val="FF0000"/>
                </a:solidFill>
              </a:rPr>
              <a:t>Gog’s Attack Was In 2 Phases</a:t>
            </a:r>
          </a:p>
        </p:txBody>
      </p:sp>
      <p:pic>
        <p:nvPicPr>
          <p:cNvPr id="248837" name="Picture 5" descr="Genghis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557338"/>
            <a:ext cx="3527425" cy="2355850"/>
          </a:xfrm>
          <a:noFill/>
        </p:spPr>
      </p:pic>
      <p:pic>
        <p:nvPicPr>
          <p:cNvPr id="248839" name="Picture 7" descr="Illuminati of Bava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4365625"/>
            <a:ext cx="3455987" cy="2317750"/>
          </a:xfrm>
          <a:noFill/>
        </p:spPr>
      </p:pic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4356100" y="1773238"/>
            <a:ext cx="4608513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Overt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Attila &amp; Genghis Khan</a:t>
            </a:r>
            <a:r>
              <a:rPr lang="en-GB" sz="2800" dirty="0">
                <a:solidFill>
                  <a:srgbClr val="00FFCC"/>
                </a:solidFill>
              </a:rPr>
              <a:t> 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4427538" y="3929063"/>
            <a:ext cx="4716462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Covert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Secret Societies – The Illuminati, Freemasons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1" grpId="0"/>
      <p:bldP spid="24884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Prepares To Take Over </a:t>
            </a:r>
            <a:r>
              <a:rPr lang="en-GB" sz="4000" b="1" dirty="0" smtClean="0">
                <a:solidFill>
                  <a:srgbClr val="FFFF00"/>
                </a:solidFill>
              </a:rPr>
              <a:t>“My Land” - Palestine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BED96-7BD4-4BEB-9CC2-48BFD852CE6D}" type="slidenum">
              <a:rPr lang="en-GB"/>
              <a:pPr>
                <a:defRPr/>
              </a:pPr>
              <a:t>120</a:t>
            </a:fld>
            <a:endParaRPr lang="en-GB"/>
          </a:p>
        </p:txBody>
      </p:sp>
      <p:sp>
        <p:nvSpPr>
          <p:cNvPr id="375816" name="Text Box 8"/>
          <p:cNvSpPr txBox="1">
            <a:spLocks noChangeArrowheads="1"/>
          </p:cNvSpPr>
          <p:nvPr/>
        </p:nvSpPr>
        <p:spPr bwMode="auto">
          <a:xfrm>
            <a:off x="4357688" y="1844675"/>
            <a:ext cx="4786312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Gog takeover of Palestine was planned long ago just as the world wars and holocaust were.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required long term conditioning of people in western nations, particularly the UK &amp; US.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23912" name="Picture 8" descr="http://israelvets.com/picts/nation_reborn/full_size_images/Palestine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928813"/>
            <a:ext cx="385445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6" grpId="0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DC03A8-710B-478F-BB1E-57DF029FF9FD}" type="slidenum">
              <a:rPr lang="en-GB"/>
              <a:pPr>
                <a:defRPr/>
              </a:pPr>
              <a:t>121</a:t>
            </a:fld>
            <a:endParaRPr lang="en-GB"/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Prepares To Take Over </a:t>
            </a:r>
            <a:r>
              <a:rPr lang="en-GB" sz="4000" b="1" smtClean="0">
                <a:solidFill>
                  <a:srgbClr val="FFFF00"/>
                </a:solidFill>
              </a:rPr>
              <a:t>“My Land” - Palestine</a:t>
            </a:r>
          </a:p>
        </p:txBody>
      </p:sp>
      <p:pic>
        <p:nvPicPr>
          <p:cNvPr id="124932" name="Picture 3" descr="palestine-boy-tank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5750" y="1773238"/>
            <a:ext cx="3524250" cy="3870325"/>
          </a:xfrm>
        </p:spPr>
      </p:pic>
      <p:sp>
        <p:nvSpPr>
          <p:cNvPr id="378884" name="Text Box 4"/>
          <p:cNvSpPr txBox="1">
            <a:spLocks noChangeArrowheads="1"/>
          </p:cNvSpPr>
          <p:nvPr/>
        </p:nvSpPr>
        <p:spPr bwMode="auto">
          <a:xfrm>
            <a:off x="3995738" y="2286000"/>
            <a:ext cx="51482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we shall see in the following slides it started in the 1600’s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up to then Jews were kept at arms length and were known for what they are i.e.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murderers of Christ.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sz="2800" b="1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8885" name="Text Box 5"/>
          <p:cNvSpPr txBox="1"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Palestinian boy trying to halt the advance of a Jewish Tank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Prepares To Take Over </a:t>
            </a:r>
            <a:r>
              <a:rPr lang="en-GB" b="1" dirty="0" smtClean="0">
                <a:solidFill>
                  <a:srgbClr val="FFFF00"/>
                </a:solidFill>
              </a:rPr>
              <a:t>“My Land” - Palestine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AEAFC6-FEFA-4BF8-A317-F50608BF07D7}" type="slidenum">
              <a:rPr lang="en-GB" smtClean="0"/>
              <a:pPr>
                <a:defRPr/>
              </a:pPr>
              <a:t>122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86250" y="2357438"/>
            <a:ext cx="4286250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would be achieved by massive infiltration of the Church and associated institutions.</a:t>
            </a:r>
            <a:endParaRPr lang="en-GB" sz="3200" dirty="0">
              <a:solidFill>
                <a:srgbClr val="00FF00"/>
              </a:solidFill>
            </a:endParaRPr>
          </a:p>
        </p:txBody>
      </p:sp>
      <p:pic>
        <p:nvPicPr>
          <p:cNvPr id="371714" name="Picture 2" descr="http://www.earthinpictures.com/world/great_britain/bolton/st_peter_bolton-le-moors,_bolton_parish_chur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43063"/>
            <a:ext cx="3768725" cy="502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E1278-AD0D-4921-A993-5BE7E0C17713}" type="slidenum">
              <a:rPr lang="en-GB"/>
              <a:pPr>
                <a:defRPr/>
              </a:pPr>
              <a:t>123</a:t>
            </a:fld>
            <a:endParaRPr lang="en-GB"/>
          </a:p>
        </p:txBody>
      </p:sp>
      <p:sp>
        <p:nvSpPr>
          <p:cNvPr id="362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– Gains Control Through </a:t>
            </a:r>
            <a:r>
              <a:rPr lang="en-GB" sz="4000" b="1" smtClean="0">
                <a:solidFill>
                  <a:srgbClr val="FFFF00"/>
                </a:solidFill>
              </a:rPr>
              <a:t>The Church</a:t>
            </a:r>
          </a:p>
        </p:txBody>
      </p:sp>
      <p:pic>
        <p:nvPicPr>
          <p:cNvPr id="362502" name="Picture 6" descr="nw_rheims_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341438"/>
            <a:ext cx="3257550" cy="4495800"/>
          </a:xfrm>
          <a:noFill/>
        </p:spPr>
      </p:pic>
      <p:sp>
        <p:nvSpPr>
          <p:cNvPr id="362504" name="Text Box 8"/>
          <p:cNvSpPr txBox="1">
            <a:spLocks noChangeArrowheads="1"/>
          </p:cNvSpPr>
          <p:nvPr/>
        </p:nvSpPr>
        <p:spPr bwMode="auto">
          <a:xfrm>
            <a:off x="0" y="5667375"/>
            <a:ext cx="36718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RHEIMS CATHEDRAL</a:t>
            </a:r>
            <a:r>
              <a:rPr lang="en-GB"/>
              <a:t> </a:t>
            </a:r>
          </a:p>
        </p:txBody>
      </p:sp>
      <p:sp>
        <p:nvSpPr>
          <p:cNvPr id="362505" name="Text Box 9"/>
          <p:cNvSpPr txBox="1">
            <a:spLocks noChangeArrowheads="1"/>
          </p:cNvSpPr>
          <p:nvPr/>
        </p:nvSpPr>
        <p:spPr bwMode="auto">
          <a:xfrm>
            <a:off x="3779838" y="1844675"/>
            <a:ext cx="5364162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Jude 1:4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there are certain men crept in unawares,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were before of old ordained to this condemnation, ungodly men,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turning the grace of our God into lasciviousness, and denying the only Lord God, and our Lord Jesus Christ.</a:t>
            </a:r>
            <a:r>
              <a:rPr lang="en-GB" sz="2800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2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4" grpId="0"/>
      <p:bldP spid="362505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04D18-CE99-4713-9E60-0347CFE7D944}" type="slidenum">
              <a:rPr lang="en-GB"/>
              <a:pPr>
                <a:defRPr/>
              </a:pPr>
              <a:t>124</a:t>
            </a:fld>
            <a:endParaRPr lang="en-GB"/>
          </a:p>
        </p:txBody>
      </p:sp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– Gains Control Through </a:t>
            </a:r>
            <a:r>
              <a:rPr lang="en-GB" sz="4000" b="1" smtClean="0">
                <a:solidFill>
                  <a:srgbClr val="FFFF00"/>
                </a:solidFill>
              </a:rPr>
              <a:t>The Church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0" y="5373688"/>
            <a:ext cx="36718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DRESDEN CATHEDRAL</a:t>
            </a:r>
            <a:r>
              <a:rPr lang="en-GB"/>
              <a:t> 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3779838" y="1557338"/>
            <a:ext cx="5364162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we see,  the infiltration of the church by Edom is nothing new!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days of Christ, the priesthood was infested with Canaanites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as Christianity started to take hold,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Jews could see that they had to pretend to be Christians as well in order not to loose their hold on the Israelites.</a:t>
            </a:r>
          </a:p>
        </p:txBody>
      </p:sp>
      <p:pic>
        <p:nvPicPr>
          <p:cNvPr id="366600" name="Picture 8" descr="156_Ds4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484313"/>
            <a:ext cx="3043237" cy="37449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6" grpId="0"/>
      <p:bldP spid="36659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1309C-0CC5-4C47-B908-826A3FF5E802}" type="slidenum">
              <a:rPr lang="en-GB"/>
              <a:pPr>
                <a:defRPr/>
              </a:pPr>
              <a:t>125</a:t>
            </a:fld>
            <a:endParaRPr lang="en-GB"/>
          </a:p>
        </p:txBody>
      </p:sp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– Gains Control Through </a:t>
            </a:r>
            <a:r>
              <a:rPr lang="en-GB" sz="4000" b="1" smtClean="0">
                <a:solidFill>
                  <a:srgbClr val="FFFF00"/>
                </a:solidFill>
              </a:rPr>
              <a:t>The Church</a:t>
            </a:r>
          </a:p>
        </p:txBody>
      </p:sp>
      <p:sp>
        <p:nvSpPr>
          <p:cNvPr id="365572" name="Text Box 4"/>
          <p:cNvSpPr txBox="1">
            <a:spLocks noChangeArrowheads="1"/>
          </p:cNvSpPr>
          <p:nvPr/>
        </p:nvSpPr>
        <p:spPr bwMode="auto">
          <a:xfrm>
            <a:off x="0" y="5667375"/>
            <a:ext cx="36718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ULM CATHEDRAL</a:t>
            </a:r>
            <a:r>
              <a:rPr lang="en-GB"/>
              <a:t> </a:t>
            </a:r>
          </a:p>
        </p:txBody>
      </p:sp>
      <p:sp>
        <p:nvSpPr>
          <p:cNvPr id="365573" name="Text Box 5"/>
          <p:cNvSpPr txBox="1">
            <a:spLocks noChangeArrowheads="1"/>
          </p:cNvSpPr>
          <p:nvPr/>
        </p:nvSpPr>
        <p:spPr bwMode="auto">
          <a:xfrm>
            <a:off x="3492500" y="2060575"/>
            <a:ext cx="5364163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church of the apostles’ day would over many centuries be changed by stealth into what we know today as the </a:t>
            </a: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Catholic Church in the West and the Orthodox Church in the East.</a:t>
            </a:r>
          </a:p>
        </p:txBody>
      </p:sp>
      <p:pic>
        <p:nvPicPr>
          <p:cNvPr id="365576" name="Picture 8" descr="cathedral_pan_we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484313"/>
            <a:ext cx="2878137" cy="41354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5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5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5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2" grpId="0"/>
      <p:bldP spid="36557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6E5A6-DD49-44D1-84A9-96ECD4F30D6C}" type="slidenum">
              <a:rPr lang="en-GB"/>
              <a:pPr>
                <a:defRPr/>
              </a:pPr>
              <a:t>126</a:t>
            </a:fld>
            <a:endParaRPr lang="en-GB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– Gains Control Through </a:t>
            </a:r>
            <a:r>
              <a:rPr lang="en-GB" sz="4000" b="1" dirty="0" smtClean="0">
                <a:solidFill>
                  <a:srgbClr val="FFFF00"/>
                </a:solidFill>
              </a:rPr>
              <a:t>The Church</a:t>
            </a:r>
          </a:p>
        </p:txBody>
      </p:sp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0" y="5667375"/>
            <a:ext cx="36718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KOLN CATHEDRAL</a:t>
            </a:r>
            <a:r>
              <a:rPr lang="en-GB"/>
              <a:t> </a:t>
            </a:r>
          </a:p>
        </p:txBody>
      </p:sp>
      <p:sp>
        <p:nvSpPr>
          <p:cNvPr id="367620" name="Text Box 4"/>
          <p:cNvSpPr txBox="1">
            <a:spLocks noChangeArrowheads="1"/>
          </p:cNvSpPr>
          <p:nvPr/>
        </p:nvSpPr>
        <p:spPr bwMode="auto">
          <a:xfrm>
            <a:off x="3779838" y="1989138"/>
            <a:ext cx="5364162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Even following the Reformation,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protestant churches have again been infiltrated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the extent that to many it is hard to tell the difference between them and the Catholic Church</a:t>
            </a:r>
            <a:r>
              <a:rPr lang="en-GB" dirty="0">
                <a:solidFill>
                  <a:srgbClr val="00FF00"/>
                </a:solidFill>
              </a:rPr>
              <a:t>.</a:t>
            </a:r>
          </a:p>
        </p:txBody>
      </p:sp>
      <p:pic>
        <p:nvPicPr>
          <p:cNvPr id="367628" name="Picture 12" descr="IMG_372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84313"/>
            <a:ext cx="3155950" cy="4206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2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C6EE3-A2A6-430F-9145-A7A3F1E76CF1}" type="slidenum">
              <a:rPr lang="en-GB"/>
              <a:pPr>
                <a:defRPr/>
              </a:pPr>
              <a:t>127</a:t>
            </a:fld>
            <a:endParaRPr lang="en-GB"/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</a:t>
            </a:r>
            <a:r>
              <a:rPr lang="en-GB" sz="4000" b="1" dirty="0" smtClean="0">
                <a:solidFill>
                  <a:srgbClr val="FFFF00"/>
                </a:solidFill>
              </a:rPr>
              <a:t>Reinvents Himself</a:t>
            </a:r>
            <a:r>
              <a:rPr lang="en-GB" sz="4000" b="1" dirty="0" smtClean="0">
                <a:solidFill>
                  <a:srgbClr val="FF0000"/>
                </a:solidFill>
              </a:rPr>
              <a:t> As God’s Chosen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428596" y="5286388"/>
            <a:ext cx="4319587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St. Mary’s Church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Tidworth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4932363" y="1412875"/>
            <a:ext cx="421163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 until the 1600’s the Jews were regarded as Christ’s enemies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were not absorbed into society –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lord would happily sit down to a meal with one of his lowly estate workers but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would never be seen sharing his table with a Jew.</a:t>
            </a:r>
          </a:p>
        </p:txBody>
      </p:sp>
      <p:pic>
        <p:nvPicPr>
          <p:cNvPr id="189456" name="Picture 16" descr="STI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40000" contrast="30000"/>
          </a:blip>
          <a:srcRect/>
          <a:stretch>
            <a:fillRect/>
          </a:stretch>
        </p:blipFill>
        <p:spPr>
          <a:xfrm>
            <a:off x="323850" y="1700213"/>
            <a:ext cx="4537075" cy="33210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9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Reinvents Himself</a:t>
            </a:r>
            <a:r>
              <a:rPr lang="en-GB" b="1" dirty="0" smtClean="0">
                <a:solidFill>
                  <a:srgbClr val="FF0000"/>
                </a:solidFill>
              </a:rPr>
              <a:t> As God’s Chosen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25652-4695-43DA-93D1-B9E3E092657A}" type="slidenum">
              <a:rPr lang="en-GB" smtClean="0"/>
              <a:pPr>
                <a:defRPr/>
              </a:pPr>
              <a:t>128</a:t>
            </a:fld>
            <a:endParaRPr lang="en-GB"/>
          </a:p>
        </p:txBody>
      </p:sp>
      <p:pic>
        <p:nvPicPr>
          <p:cNvPr id="117768" name="Picture 8" descr="http://www.wiltshire.gov.uk/gallery/church/tidworth_picP44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14500"/>
            <a:ext cx="685800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this would change with the birth of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Robert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Marton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Tidworth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Wiltshire in 1607.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CF239-ED15-4BFE-968A-079D8F1D9117}" type="slidenum">
              <a:rPr lang="en-GB"/>
              <a:pPr>
                <a:defRPr/>
              </a:pPr>
              <a:t>129</a:t>
            </a:fld>
            <a:endParaRPr lang="en-GB"/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</a:t>
            </a:r>
            <a:r>
              <a:rPr lang="en-GB" sz="4000" b="1" dirty="0" smtClean="0">
                <a:solidFill>
                  <a:srgbClr val="FFFF00"/>
                </a:solidFill>
              </a:rPr>
              <a:t>Reinvents Himself</a:t>
            </a:r>
            <a:r>
              <a:rPr lang="en-GB" sz="4000" b="1" dirty="0" smtClean="0">
                <a:solidFill>
                  <a:srgbClr val="FF0000"/>
                </a:solidFill>
              </a:rPr>
              <a:t> As God’s Chosen</a:t>
            </a:r>
          </a:p>
        </p:txBody>
      </p:sp>
      <p:pic>
        <p:nvPicPr>
          <p:cNvPr id="192515" name="Picture 3" descr="p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785938"/>
            <a:ext cx="4467225" cy="3357562"/>
          </a:xfrm>
          <a:noFill/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57188" y="5429250"/>
            <a:ext cx="4319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Wadham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College Oxford</a:t>
            </a: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5000625" y="1643063"/>
            <a:ext cx="414337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Interestingly both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Robert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Maton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Gog’s other agent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Christopher Wren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were born in Wiltshire and both studied at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Wadham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College, Oxford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Marton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published….</a:t>
            </a:r>
            <a:endParaRPr lang="en-GB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5175" name="Text Box 6"/>
          <p:cNvSpPr txBox="1">
            <a:spLocks noChangeArrowheads="1"/>
          </p:cNvSpPr>
          <p:nvPr/>
        </p:nvSpPr>
        <p:spPr bwMode="auto">
          <a:xfrm>
            <a:off x="5003800" y="393382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/>
      <p:bldP spid="1925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EAF65-D962-4F1D-8432-8339440E483B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3153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Gog’s Multi-Front Covert Attack</a:t>
            </a:r>
          </a:p>
        </p:txBody>
      </p:sp>
      <p:pic>
        <p:nvPicPr>
          <p:cNvPr id="315398" name="Picture 6" descr="zion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1628775"/>
            <a:ext cx="4403725" cy="4183063"/>
          </a:xfrm>
        </p:spPr>
      </p:pic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5286375" y="1857375"/>
            <a:ext cx="35718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that the later covert attack by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has been a multi-front attack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through many secret societies and organisations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Reinvents Himself</a:t>
            </a:r>
            <a:r>
              <a:rPr lang="en-GB" b="1" dirty="0" smtClean="0">
                <a:solidFill>
                  <a:srgbClr val="FF0000"/>
                </a:solidFill>
              </a:rPr>
              <a:t> As God’s Chosen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F70A8-286D-4190-B1A6-382C8D0BEBED}" type="slidenum">
              <a:rPr lang="en-GB" smtClean="0"/>
              <a:pPr>
                <a:defRPr/>
              </a:pPr>
              <a:t>130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786313" y="1357313"/>
            <a:ext cx="4357687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a book entitled </a:t>
            </a:r>
            <a:r>
              <a:rPr lang="en-GB" sz="2800" b="1" i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Israels</a:t>
            </a:r>
            <a:r>
              <a:rPr lang="en-GB" sz="28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Redemption or the </a:t>
            </a:r>
            <a:r>
              <a:rPr lang="en-GB" sz="2800" b="1" i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Propheticall</a:t>
            </a:r>
            <a:r>
              <a:rPr lang="en-GB" sz="28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History of Our Saviours Kingdom on Earth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text was published and bound with the second work,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entitled </a:t>
            </a:r>
            <a:r>
              <a:rPr lang="en-GB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Discourse of Gog and Magog,</a:t>
            </a:r>
            <a:r>
              <a:rPr lang="en-GB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Battle of the Great Day of the Lord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Almightie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algn="l">
              <a:defRPr/>
            </a:pPr>
            <a:endParaRPr lang="en-GB" dirty="0"/>
          </a:p>
        </p:txBody>
      </p:sp>
      <p:pic>
        <p:nvPicPr>
          <p:cNvPr id="387074" name="Picture 2" descr="http://www.curiousexpeditions.org/BRITISH-LIBRARY-LONDON%20(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785938"/>
            <a:ext cx="4143375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313" y="4857750"/>
            <a:ext cx="40719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books are long out of print – only to be found in large libraries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</a:t>
            </a:r>
            <a:r>
              <a:rPr lang="en-GB" sz="4000" b="1" smtClean="0">
                <a:solidFill>
                  <a:srgbClr val="FFFF00"/>
                </a:solidFill>
              </a:rPr>
              <a:t>Reinvents Himself</a:t>
            </a:r>
            <a:r>
              <a:rPr lang="en-GB" sz="4000" b="1" smtClean="0">
                <a:solidFill>
                  <a:srgbClr val="FF0000"/>
                </a:solidFill>
              </a:rPr>
              <a:t> As God’s Chosen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9F086-91A5-461D-9D3A-A75C3C50F2FF}" type="slidenum">
              <a:rPr lang="en-GB"/>
              <a:pPr>
                <a:defRPr/>
              </a:pPr>
              <a:t>131</a:t>
            </a:fld>
            <a:endParaRPr lang="en-GB"/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4500563" y="1857375"/>
            <a:ext cx="46434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 book put forward the thesis that the Jews </a:t>
            </a: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had to be </a:t>
            </a:r>
            <a:r>
              <a:rPr lang="en-GB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regathered</a:t>
            </a: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Israel (Palestine)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then the Lord’s Millennial reign would be ushered in.</a:t>
            </a:r>
            <a:endParaRPr lang="en-GB" sz="2400" b="1" i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7221" name="Text Box 6"/>
          <p:cNvSpPr txBox="1">
            <a:spLocks noChangeArrowheads="1"/>
          </p:cNvSpPr>
          <p:nvPr/>
        </p:nvSpPr>
        <p:spPr bwMode="auto">
          <a:xfrm>
            <a:off x="5003800" y="393382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pic>
        <p:nvPicPr>
          <p:cNvPr id="137222" name="Picture 9" descr="http://bokertov.typepad.com/btb/images/israeli_flag_from_high_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571625"/>
            <a:ext cx="3286125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97B0AA-B8F0-4088-A545-4559DA3C3C31}" type="slidenum">
              <a:rPr lang="en-GB"/>
              <a:pPr>
                <a:defRPr/>
              </a:pPr>
              <a:t>132</a:t>
            </a:fld>
            <a:endParaRPr lang="en-GB"/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</a:t>
            </a:r>
            <a:r>
              <a:rPr lang="en-GB" sz="4000" b="1" dirty="0" smtClean="0">
                <a:solidFill>
                  <a:srgbClr val="FFFF00"/>
                </a:solidFill>
              </a:rPr>
              <a:t>Reinvents Himself</a:t>
            </a:r>
            <a:r>
              <a:rPr lang="en-GB" sz="4000" b="1" dirty="0" smtClean="0">
                <a:solidFill>
                  <a:srgbClr val="FF0000"/>
                </a:solidFill>
              </a:rPr>
              <a:t> As God’s Chosen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851275" y="1412875"/>
            <a:ext cx="52927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1878</a:t>
            </a:r>
          </a:p>
          <a:p>
            <a:pPr algn="l">
              <a:defRPr/>
            </a:pPr>
            <a:endParaRPr lang="en-GB" sz="28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Following on from Robert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Maton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Methodist minister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William E. Blackstone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publishes Jesus is Coming, an exposition of the widespread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"dispensationalist pre‑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millennialist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 cause. </a:t>
            </a:r>
          </a:p>
        </p:txBody>
      </p:sp>
      <p:pic>
        <p:nvPicPr>
          <p:cNvPr id="188422" name="Picture 6" descr="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85875"/>
            <a:ext cx="29241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625" y="5657850"/>
            <a:ext cx="3071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E. Blackstone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8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Reinvents Himself</a:t>
            </a:r>
            <a:r>
              <a:rPr lang="en-GB" b="1" dirty="0" smtClean="0">
                <a:solidFill>
                  <a:srgbClr val="FF0000"/>
                </a:solidFill>
              </a:rPr>
              <a:t> As God’s Chosen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B0F0-8914-4339-A726-A9E8A48239CB}" type="slidenum">
              <a:rPr lang="en-GB" smtClean="0"/>
              <a:pPr>
                <a:defRPr/>
              </a:pPr>
              <a:t>133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43438" y="2143125"/>
            <a:ext cx="4071937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Christian teaching that the Jews must return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the Holy Land before Jesus' Second Coming can occur.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Christian fundamentalists unwittingly embrace the Zionist cause. </a:t>
            </a:r>
          </a:p>
          <a:p>
            <a:pPr algn="l">
              <a:defRPr/>
            </a:pPr>
            <a:endParaRPr lang="en-GB" dirty="0"/>
          </a:p>
        </p:txBody>
      </p:sp>
      <p:pic>
        <p:nvPicPr>
          <p:cNvPr id="389122" name="Picture 2" descr="http://www.theantechamber.net/media/PatRobinsonZion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000250"/>
            <a:ext cx="39258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7188" y="5072063"/>
            <a:ext cx="39290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 Robinson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Reinvents Himself</a:t>
            </a:r>
            <a:r>
              <a:rPr lang="en-GB" b="1" dirty="0" smtClean="0">
                <a:solidFill>
                  <a:srgbClr val="FF0000"/>
                </a:solidFill>
              </a:rPr>
              <a:t> As God’s Chosen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48284-FCEA-4057-A28C-EB5A2526FDDD}" type="slidenum">
              <a:rPr lang="en-GB" smtClean="0"/>
              <a:pPr>
                <a:defRPr/>
              </a:pPr>
              <a:t>134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643563" y="2000250"/>
            <a:ext cx="2857500" cy="3386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was during this period that Joseph smith had his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vision which gave rise to the Mormons.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140293" name="Picture 2" descr="http://blogs.browardpalmbeach.com/juice/te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857375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500688"/>
            <a:ext cx="57864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Mormon Temple – Fort Lauderdale, Florida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C1F0E-D5F6-49D5-9D93-09105A5809AD}" type="slidenum">
              <a:rPr lang="en-GB"/>
              <a:pPr>
                <a:defRPr/>
              </a:pPr>
              <a:t>135</a:t>
            </a:fld>
            <a:endParaRPr lang="en-GB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</a:t>
            </a:r>
            <a:r>
              <a:rPr lang="en-GB" sz="4000" b="1" dirty="0" smtClean="0">
                <a:solidFill>
                  <a:srgbClr val="FFFF00"/>
                </a:solidFill>
              </a:rPr>
              <a:t>Reinvents Himself</a:t>
            </a:r>
            <a:r>
              <a:rPr lang="en-GB" sz="4000" b="1" dirty="0" smtClean="0">
                <a:solidFill>
                  <a:srgbClr val="FF0000"/>
                </a:solidFill>
              </a:rPr>
              <a:t> As God’s Chosen</a:t>
            </a:r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4429125" y="1844675"/>
            <a:ext cx="453548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mention of the Rapture until 1830 –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a Margaret Macdonald had a vision when she was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dangerously ill and near to death,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the elect being caught up to meet the Lord in the air. </a:t>
            </a:r>
          </a:p>
        </p:txBody>
      </p:sp>
      <p:pic>
        <p:nvPicPr>
          <p:cNvPr id="205835" name="Picture 11" descr="joseph_smith_shrun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41438"/>
            <a:ext cx="3359150" cy="4464050"/>
          </a:xfrm>
          <a:noFill/>
        </p:spPr>
      </p:pic>
      <p:sp>
        <p:nvSpPr>
          <p:cNvPr id="205838" name="Text Box 14"/>
          <p:cNvSpPr txBox="1">
            <a:spLocks noChangeArrowheads="1"/>
          </p:cNvSpPr>
          <p:nvPr/>
        </p:nvSpPr>
        <p:spPr bwMode="auto">
          <a:xfrm>
            <a:off x="755650" y="5805488"/>
            <a:ext cx="3168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Joseph Smith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1" grpId="0"/>
      <p:bldP spid="205838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</a:t>
            </a:r>
            <a:r>
              <a:rPr lang="en-GB" sz="4000" b="1" smtClean="0">
                <a:solidFill>
                  <a:srgbClr val="FFFF00"/>
                </a:solidFill>
              </a:rPr>
              <a:t>Reinvents Himself</a:t>
            </a:r>
            <a:r>
              <a:rPr lang="en-GB" sz="4000" b="1" smtClean="0">
                <a:solidFill>
                  <a:srgbClr val="FF0000"/>
                </a:solidFill>
              </a:rPr>
              <a:t> As God’s Chosen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CC8AA-D876-41E8-A25A-B8148197D6AC}" type="slidenum">
              <a:rPr lang="en-GB"/>
              <a:pPr>
                <a:defRPr/>
              </a:pPr>
              <a:t>136</a:t>
            </a:fld>
            <a:endParaRPr lang="en-GB"/>
          </a:p>
        </p:txBody>
      </p:sp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4572000" y="1844675"/>
            <a:ext cx="439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0" y="5657850"/>
            <a:ext cx="4357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Jacob Schiff Of Kuhn Loeb</a:t>
            </a: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>
            <a:off x="4140200" y="1700213"/>
            <a:ext cx="4608513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the Mormon Church needed financing in the late 19th century, they went to Kuhn, Loeb Co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were under the control of Rothschilds.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Thus ensuring that Jews would be given due deference as God’s chosen people </a:t>
            </a:r>
          </a:p>
          <a:p>
            <a:pPr algn="l">
              <a:spcBef>
                <a:spcPct val="50000"/>
              </a:spcBef>
              <a:defRPr/>
            </a:pP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5179" name="Picture 11" descr="http://www.redicecreations.com/ul_img/1625schi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285875"/>
            <a:ext cx="360997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/>
      <p:bldP spid="306182" grpId="0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FAF65-BB2D-49C9-80DD-ACA55951A1FF}" type="slidenum">
              <a:rPr lang="en-GB"/>
              <a:pPr>
                <a:defRPr/>
              </a:pPr>
              <a:t>137</a:t>
            </a:fld>
            <a:endParaRPr lang="en-GB"/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</a:t>
            </a:r>
            <a:r>
              <a:rPr lang="en-GB" sz="4000" b="1" dirty="0" smtClean="0">
                <a:solidFill>
                  <a:srgbClr val="FFFF00"/>
                </a:solidFill>
              </a:rPr>
              <a:t>Reinvents Himself</a:t>
            </a:r>
            <a:r>
              <a:rPr lang="en-GB" sz="4000" b="1" dirty="0" smtClean="0">
                <a:solidFill>
                  <a:srgbClr val="FF0000"/>
                </a:solidFill>
              </a:rPr>
              <a:t> As God’s Chosen</a:t>
            </a: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3779838" y="1844675"/>
            <a:ext cx="536416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Ellen G. White a Jewess also had a vision in 1847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gave rise to the Seventh Day Adventists a break away from the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Jehovah’s Witnesses and the Church of God – all part of Gog’s plan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sow confusion and split the church.</a:t>
            </a:r>
          </a:p>
        </p:txBody>
      </p:sp>
      <p:pic>
        <p:nvPicPr>
          <p:cNvPr id="231432" name="Picture 8" descr="Ellen G. Whi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4000" contrast="18000"/>
          </a:blip>
          <a:srcRect b="12520"/>
          <a:stretch>
            <a:fillRect/>
          </a:stretch>
        </p:blipFill>
        <p:spPr>
          <a:xfrm>
            <a:off x="468313" y="1268413"/>
            <a:ext cx="3011487" cy="4248150"/>
          </a:xfrm>
          <a:noFill/>
        </p:spPr>
      </p:pic>
      <p:sp>
        <p:nvSpPr>
          <p:cNvPr id="231434" name="Text Box 10"/>
          <p:cNvSpPr txBox="1">
            <a:spLocks noChangeArrowheads="1"/>
          </p:cNvSpPr>
          <p:nvPr/>
        </p:nvSpPr>
        <p:spPr bwMode="auto">
          <a:xfrm>
            <a:off x="250825" y="5516563"/>
            <a:ext cx="338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Ellen G. White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9" grpId="0"/>
      <p:bldP spid="23143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598A9-9242-4733-8BA4-2700384E7873}" type="slidenum">
              <a:rPr lang="en-GB"/>
              <a:pPr>
                <a:defRPr/>
              </a:pPr>
              <a:t>138</a:t>
            </a:fld>
            <a:endParaRPr lang="en-GB" dirty="0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</a:t>
            </a:r>
            <a:r>
              <a:rPr lang="en-GB" sz="4000" b="1" smtClean="0">
                <a:solidFill>
                  <a:srgbClr val="FFFF00"/>
                </a:solidFill>
              </a:rPr>
              <a:t>Reinvents Himself</a:t>
            </a:r>
            <a:r>
              <a:rPr lang="en-GB" sz="4000" b="1" smtClean="0">
                <a:solidFill>
                  <a:srgbClr val="FF0000"/>
                </a:solidFill>
              </a:rPr>
              <a:t> As God’s Chosen</a:t>
            </a:r>
          </a:p>
        </p:txBody>
      </p:sp>
      <p:pic>
        <p:nvPicPr>
          <p:cNvPr id="232451" name="Picture 3" descr="darby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1916113"/>
            <a:ext cx="4032250" cy="3025775"/>
          </a:xfrm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4356100" y="1571625"/>
            <a:ext cx="47879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J. N. Darby: regarded as the founder of the 'Brethren'.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an Anglican curate Darby attended a number of mysteriously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organised meetings on Bible Prophecy at </a:t>
            </a:r>
            <a:r>
              <a:rPr lang="en-GB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Powerscourt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Ireland,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he learnt about the 'secret rapture’. 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357188" y="5500688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J. N. Darby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2" grpId="0"/>
      <p:bldP spid="23245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Reinvents Himself</a:t>
            </a:r>
            <a:r>
              <a:rPr lang="en-GB" b="1" dirty="0" smtClean="0">
                <a:solidFill>
                  <a:srgbClr val="FF0000"/>
                </a:solidFill>
              </a:rPr>
              <a:t> As God’s Chosen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F816-9DDA-4DBD-BD97-9BE196DD850F}" type="slidenum">
              <a:rPr lang="en-GB" smtClean="0"/>
              <a:pPr>
                <a:defRPr/>
              </a:pPr>
              <a:t>139</a:t>
            </a:fld>
            <a:endParaRPr lang="en-GB"/>
          </a:p>
        </p:txBody>
      </p:sp>
      <p:pic>
        <p:nvPicPr>
          <p:cNvPr id="393218" name="Picture 2" descr="http://www.volgagermans.net/portland/images/German_Brethren_Church_Corner_St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785938"/>
            <a:ext cx="417671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3438" y="1428750"/>
            <a:ext cx="4500562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carried the teaching into the Brethren and was one of the main sources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carried the theory into the heart of Evangelicalism.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a new veneer of being scriptural the teaching spread and was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later popularised in the notes of the Schofield Reference Bible</a:t>
            </a:r>
            <a:r>
              <a:rPr lang="en-GB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GB" dirty="0">
                <a:solidFill>
                  <a:srgbClr val="00FF00"/>
                </a:solidFill>
              </a:rPr>
              <a:t> </a:t>
            </a:r>
            <a:r>
              <a:rPr lang="en-GB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Multi-Front Covert Attack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25C33-EE68-42E9-B416-EB8C02B2A50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14813" y="1928813"/>
            <a:ext cx="45720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Societies and organisations with any influence are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infiltrated by Gog’s agents.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is careful to maintain an impeccable front (image) to cover his subversive activities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317442" name="Picture 2" descr="http://www.bostonherald.com/blogs/sports/rap_sheet/wp-content/uploads/2009/09/red-cross-jo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643063"/>
            <a:ext cx="372268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F7CDA1-9402-4E3D-B2DD-800B501C4CEA}" type="slidenum">
              <a:rPr lang="en-GB"/>
              <a:pPr>
                <a:defRPr/>
              </a:pPr>
              <a:t>140</a:t>
            </a:fld>
            <a:endParaRPr lang="en-GB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Reinvents Himself As God’s Chosen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3995738" y="1773238"/>
            <a:ext cx="514826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Darby visited Margaret Macdonald and subsequently propounded the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Rapture theory through the Brethren denomination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following further enhancement of the theory from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Scofield</a:t>
            </a:r>
            <a:r>
              <a:rPr lang="en-GB" sz="2800" dirty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07879" name="Picture 7" descr="C I Scofield. Click for enlarged image.">
            <a:hlinkClick r:id="rId3" tooltip="C I Scofield. Click for enlarged image.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4213" y="1412875"/>
            <a:ext cx="3094037" cy="4032250"/>
          </a:xfrm>
        </p:spPr>
      </p:pic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0" y="5445125"/>
            <a:ext cx="46085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Cyrus Ingerson Scofield 1843 - 1921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6" grpId="0"/>
      <p:bldP spid="207881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32E52-BC23-47A1-823F-E2810CC9E9DB}" type="slidenum">
              <a:rPr lang="en-GB"/>
              <a:pPr>
                <a:defRPr/>
              </a:pPr>
              <a:t>141</a:t>
            </a:fld>
            <a:endParaRPr lang="en-GB"/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Gog’s Aim To Split And Cause </a:t>
            </a:r>
            <a:r>
              <a:rPr lang="en-GB" sz="4000" b="1" dirty="0" smtClean="0">
                <a:solidFill>
                  <a:srgbClr val="FFFF00"/>
                </a:solidFill>
              </a:rPr>
              <a:t>Confusion In The Church</a:t>
            </a:r>
          </a:p>
        </p:txBody>
      </p:sp>
      <p:pic>
        <p:nvPicPr>
          <p:cNvPr id="263174" name="Picture 6" descr="churc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628775"/>
            <a:ext cx="3371850" cy="4495800"/>
          </a:xfrm>
          <a:noFill/>
        </p:spPr>
      </p:pic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4143375" y="1844675"/>
            <a:ext cx="50006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 to the middle of the 1700’s worship was generally uniform throughout the UK and Christendom as whole,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each country with its own variety.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 wasn’t the plethora of denominations that we see today.</a:t>
            </a:r>
            <a:r>
              <a:rPr lang="en-GB" sz="2800" dirty="0">
                <a:solidFill>
                  <a:srgbClr val="00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3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Aim To Split And Cause </a:t>
            </a:r>
            <a:r>
              <a:rPr lang="en-GB" b="1" dirty="0" smtClean="0">
                <a:solidFill>
                  <a:srgbClr val="FFFF00"/>
                </a:solidFill>
              </a:rPr>
              <a:t>Confusion In The Church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615C8-6AB9-4603-8C9C-EDDC60C4E8C8}" type="slidenum">
              <a:rPr lang="en-GB" smtClean="0"/>
              <a:pPr>
                <a:defRPr/>
              </a:pPr>
              <a:t>142</a:t>
            </a:fld>
            <a:endParaRPr lang="en-GB"/>
          </a:p>
        </p:txBody>
      </p:sp>
      <p:pic>
        <p:nvPicPr>
          <p:cNvPr id="395266" name="Picture 2" descr="http://www.blogtalkradio.com/pics/hostpics/88d01c71-8f8e-4322-aaa0-4cd25fb01fe3gr_golden_messianic_symbol_w_tor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071688"/>
            <a:ext cx="35004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625" y="1928813"/>
            <a:ext cx="4143375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Many of these new denominations (cults) would be initiated directly by Gog’s agents;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being of the tree of knowledge of good and evil they would be well able to do this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50" y="5657850"/>
            <a:ext cx="4429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Jehovah's Witness  Symbol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A23065-16AA-4295-9597-4934511126E9}" type="slidenum">
              <a:rPr lang="en-GB"/>
              <a:pPr>
                <a:defRPr/>
              </a:pPr>
              <a:t>143</a:t>
            </a:fld>
            <a:endParaRPr lang="en-GB"/>
          </a:p>
        </p:txBody>
      </p:sp>
      <p:sp>
        <p:nvSpPr>
          <p:cNvPr id="2662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Takes Advantage </a:t>
            </a:r>
            <a:r>
              <a:rPr lang="en-GB" sz="4000" b="1" dirty="0" smtClean="0">
                <a:solidFill>
                  <a:srgbClr val="FFFF00"/>
                </a:solidFill>
              </a:rPr>
              <a:t>Of The State Of Church And Country</a:t>
            </a:r>
          </a:p>
        </p:txBody>
      </p:sp>
      <p:pic>
        <p:nvPicPr>
          <p:cNvPr id="266246" name="Picture 6" descr="ban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557338"/>
            <a:ext cx="3144838" cy="3819525"/>
          </a:xfrm>
          <a:noFill/>
        </p:spPr>
      </p:pic>
      <p:sp>
        <p:nvSpPr>
          <p:cNvPr id="266250" name="Text Box 10"/>
          <p:cNvSpPr txBox="1">
            <a:spLocks noChangeArrowheads="1"/>
          </p:cNvSpPr>
          <p:nvPr/>
        </p:nvSpPr>
        <p:spPr bwMode="auto">
          <a:xfrm>
            <a:off x="0" y="5373688"/>
            <a:ext cx="39957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Wesley Preaching c.1766</a:t>
            </a:r>
            <a:r>
              <a:rPr lang="en-GB"/>
              <a:t> </a:t>
            </a:r>
          </a:p>
        </p:txBody>
      </p:sp>
      <p:sp>
        <p:nvSpPr>
          <p:cNvPr id="266251" name="Text Box 11"/>
          <p:cNvSpPr txBox="1">
            <a:spLocks noChangeArrowheads="1"/>
          </p:cNvSpPr>
          <p:nvPr/>
        </p:nvSpPr>
        <p:spPr bwMode="auto">
          <a:xfrm>
            <a:off x="4286250" y="1928813"/>
            <a:ext cx="485775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Wesley revivals and others  were good in the short term causing people to repent and turn to their God.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However, Gog looks long-term.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denominations further splitting and holding a variety of different beliefs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0" grpId="0"/>
      <p:bldP spid="266251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Takes Advantage </a:t>
            </a:r>
            <a:r>
              <a:rPr lang="en-GB" b="1" dirty="0" smtClean="0">
                <a:solidFill>
                  <a:srgbClr val="FFFF00"/>
                </a:solidFill>
              </a:rPr>
              <a:t>Of The State Of Church And Country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C715C6-3013-4E21-8673-47C3FCB77568}" type="slidenum">
              <a:rPr lang="en-GB" smtClean="0"/>
              <a:pPr>
                <a:defRPr/>
              </a:pPr>
              <a:t>144</a:t>
            </a:fld>
            <a:endParaRPr lang="en-GB"/>
          </a:p>
        </p:txBody>
      </p:sp>
      <p:pic>
        <p:nvPicPr>
          <p:cNvPr id="397314" name="Picture 2" descr="http://www.easypedia.gr/el/images/shared/e/e0/Billy_Graham_bw_photo,_April_11,_1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928813"/>
            <a:ext cx="3357563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6250" y="1928813"/>
            <a:ext cx="45720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would infiltrate his agents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then by stealth bring them to a uniform type of worship in the long term.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the universal faith church conforming to the Talmud.</a:t>
            </a:r>
            <a:endParaRPr lang="en-GB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8AC85-B9C7-493A-B760-2968CEA534A9}" type="slidenum">
              <a:rPr lang="en-GB"/>
              <a:pPr>
                <a:defRPr/>
              </a:pPr>
              <a:t>145</a:t>
            </a:fld>
            <a:endParaRPr lang="en-GB"/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Takes Advantage </a:t>
            </a:r>
            <a:r>
              <a:rPr lang="en-GB" sz="4000" b="1" smtClean="0">
                <a:solidFill>
                  <a:srgbClr val="FFFF00"/>
                </a:solidFill>
              </a:rPr>
              <a:t>Of The State Of Church And Country</a:t>
            </a:r>
          </a:p>
        </p:txBody>
      </p:sp>
      <p:pic>
        <p:nvPicPr>
          <p:cNvPr id="141316" name="Picture 3" descr="ban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557338"/>
            <a:ext cx="3144838" cy="3819525"/>
          </a:xfrm>
          <a:noFill/>
        </p:spPr>
      </p:pic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0" y="5373688"/>
            <a:ext cx="39957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Wesley Preaching c.1766</a:t>
            </a:r>
            <a:r>
              <a:rPr lang="en-GB" dirty="0"/>
              <a:t> </a:t>
            </a:r>
          </a:p>
        </p:txBody>
      </p:sp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3929063" y="1500188"/>
            <a:ext cx="50069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 the same time people would be encouraged to disassociate from politics as being worldly! </a:t>
            </a:r>
          </a:p>
        </p:txBody>
      </p:sp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3851275" y="3284538"/>
            <a:ext cx="50419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people would also be conditioned not to discriminate (between good and evil),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love everybody, to mongrelise, not to be patriotic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above all give their allegiance to the NEW WORLD 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6" grpId="0"/>
      <p:bldP spid="269317" grpId="0"/>
      <p:bldP spid="26931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DB7E8-D690-4E26-84C0-5884FAAE1026}" type="slidenum">
              <a:rPr lang="en-GB"/>
              <a:pPr>
                <a:defRPr/>
              </a:pPr>
              <a:t>146</a:t>
            </a:fld>
            <a:endParaRPr lang="en-GB"/>
          </a:p>
        </p:txBody>
      </p:sp>
      <p:sp>
        <p:nvSpPr>
          <p:cNvPr id="3276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Ecumenical Agent</a:t>
            </a:r>
          </a:p>
        </p:txBody>
      </p:sp>
      <p:pic>
        <p:nvPicPr>
          <p:cNvPr id="327686" name="Picture 6" descr="bill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2000" contrast="18000"/>
          </a:blip>
          <a:srcRect/>
          <a:stretch>
            <a:fillRect/>
          </a:stretch>
        </p:blipFill>
        <p:spPr>
          <a:xfrm>
            <a:off x="539750" y="1700213"/>
            <a:ext cx="4413250" cy="4495800"/>
          </a:xfrm>
          <a:noFill/>
        </p:spPr>
      </p:pic>
      <p:sp>
        <p:nvSpPr>
          <p:cNvPr id="327689" name="Text Box 9"/>
          <p:cNvSpPr txBox="1">
            <a:spLocks noChangeArrowheads="1"/>
          </p:cNvSpPr>
          <p:nvPr/>
        </p:nvSpPr>
        <p:spPr bwMode="auto">
          <a:xfrm>
            <a:off x="5148263" y="1857375"/>
            <a:ext cx="399573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Billy Graham was the driving force behind the ecumenical movement under various guises such as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Churches Together and the Alpha Course or Alpha Curse as some call it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Ecumenical Agent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EB19F-2604-4062-80C8-912D709595AE}" type="slidenum">
              <a:rPr lang="en-GB" smtClean="0"/>
              <a:pPr>
                <a:defRPr/>
              </a:pPr>
              <a:t>147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214938" y="2000250"/>
            <a:ext cx="3429000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Little did the people know that they were being moulded to conform to the image of the beast.</a:t>
            </a:r>
          </a:p>
          <a:p>
            <a:pPr algn="l">
              <a:defRPr/>
            </a:pPr>
            <a:endParaRPr lang="en-GB" dirty="0"/>
          </a:p>
        </p:txBody>
      </p:sp>
      <p:pic>
        <p:nvPicPr>
          <p:cNvPr id="399362" name="Picture 2" descr="http://thebiggestsecretpict.online.fr/nwo/IAO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643063"/>
            <a:ext cx="4500562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02424-0D99-4C91-B13D-98AD23BFEDD4}" type="slidenum">
              <a:rPr lang="en-GB"/>
              <a:pPr>
                <a:defRPr/>
              </a:pPr>
              <a:t>148</a:t>
            </a:fld>
            <a:endParaRPr lang="en-GB"/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God Channel Agents</a:t>
            </a: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4318000" y="1357313"/>
            <a:ext cx="4826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They (Gog) are more wiser than men like Jerry </a:t>
            </a:r>
            <a:r>
              <a:rPr lang="en-GB" sz="2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Falwell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who run around proclaiming Israel is God’s nation.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 like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Falwell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are the type that this Author finds reference to repeatedly in Jewish documents that speak of their power within the Fundamentalists. </a:t>
            </a:r>
          </a:p>
        </p:txBody>
      </p:sp>
      <p:pic>
        <p:nvPicPr>
          <p:cNvPr id="349191" name="Picture 7" descr="falwell,jerr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12875"/>
            <a:ext cx="3511550" cy="3887788"/>
          </a:xfrm>
          <a:noFill/>
        </p:spPr>
      </p:pic>
      <p:sp>
        <p:nvSpPr>
          <p:cNvPr id="349194" name="Text Box 10"/>
          <p:cNvSpPr txBox="1">
            <a:spLocks noChangeArrowheads="1"/>
          </p:cNvSpPr>
          <p:nvPr/>
        </p:nvSpPr>
        <p:spPr bwMode="auto">
          <a:xfrm>
            <a:off x="0" y="5734050"/>
            <a:ext cx="4284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Jerry Falwell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9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9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49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9" grpId="0"/>
      <p:bldP spid="34919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98723-05F2-420B-B1A2-3F316418ADB7}" type="slidenum">
              <a:rPr lang="en-GB"/>
              <a:pPr>
                <a:defRPr/>
              </a:pPr>
              <a:t>149</a:t>
            </a:fld>
            <a:endParaRPr lang="en-GB"/>
          </a:p>
        </p:txBody>
      </p:sp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Tax Hold On Churches</a:t>
            </a:r>
          </a:p>
        </p:txBody>
      </p:sp>
      <p:sp>
        <p:nvSpPr>
          <p:cNvPr id="356359" name="Text Box 7"/>
          <p:cNvSpPr txBox="1">
            <a:spLocks noChangeArrowheads="1"/>
          </p:cNvSpPr>
          <p:nvPr/>
        </p:nvSpPr>
        <p:spPr bwMode="auto">
          <a:xfrm>
            <a:off x="3857625" y="1785938"/>
            <a:ext cx="4999038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US government grants total tax exemption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(other Israelite countries have similar schemes)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the Christian churches.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Why? Because they serve the Jewish plan.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sz="2800" dirty="0">
              <a:solidFill>
                <a:srgbClr val="00FF00"/>
              </a:solidFill>
            </a:endParaRPr>
          </a:p>
        </p:txBody>
      </p:sp>
      <p:pic>
        <p:nvPicPr>
          <p:cNvPr id="356363" name="Picture 11" descr="pastor-benny-hinn-baltimo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341438"/>
            <a:ext cx="2932113" cy="4495800"/>
          </a:xfrm>
          <a:noFill/>
        </p:spPr>
      </p:pic>
      <p:sp>
        <p:nvSpPr>
          <p:cNvPr id="356365" name="Text Box 13"/>
          <p:cNvSpPr txBox="1">
            <a:spLocks noChangeArrowheads="1"/>
          </p:cNvSpPr>
          <p:nvPr/>
        </p:nvSpPr>
        <p:spPr bwMode="auto">
          <a:xfrm>
            <a:off x="179388" y="5876925"/>
            <a:ext cx="3924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Benny Hinn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6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56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56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56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321FC-DC30-408E-98A0-23D5C11E8373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– Conceives An Evil Thought</a:t>
            </a: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4500563" y="1714500"/>
            <a:ext cx="42862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Ezekiel 38: 10-12;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Thus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sayeth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Lord God: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shall also come to pass, that at the same time shall things come into thy mind,</a:t>
            </a:r>
            <a:r>
              <a:rPr lang="en-GB" sz="28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thou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shalt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think (conceive / plan)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 evil thought:</a:t>
            </a:r>
          </a:p>
        </p:txBody>
      </p:sp>
      <p:pic>
        <p:nvPicPr>
          <p:cNvPr id="280583" name="Picture 7" descr="orange-Protocols_of_Zion-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1285875"/>
            <a:ext cx="3286125" cy="5291138"/>
          </a:xfrm>
          <a:noFill/>
        </p:spPr>
      </p:pic>
      <p:sp>
        <p:nvSpPr>
          <p:cNvPr id="280585" name="Text Box 9"/>
          <p:cNvSpPr txBox="1">
            <a:spLocks noChangeArrowheads="1"/>
          </p:cNvSpPr>
          <p:nvPr/>
        </p:nvSpPr>
        <p:spPr bwMode="auto">
          <a:xfrm>
            <a:off x="611188" y="4437063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evil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1" grpId="0"/>
      <p:bldP spid="28058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Tax Hold On Churches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79807-6B0E-4C0D-9C06-A995B72666CD}" type="slidenum">
              <a:rPr lang="en-GB" smtClean="0"/>
              <a:pPr>
                <a:defRPr/>
              </a:pPr>
              <a:t>150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000625" y="1500188"/>
            <a:ext cx="4143375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Christianity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(as practised by most churches today)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an off-shoot of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Judaism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a public relations organization that always works for "interfaith" cooperation,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meaning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Jewish control of Gentile religious thinking.</a:t>
            </a:r>
            <a:r>
              <a:rPr lang="en-GB" sz="2800" dirty="0">
                <a:solidFill>
                  <a:srgbClr val="00FF00"/>
                </a:solidFill>
              </a:rPr>
              <a:t> </a:t>
            </a:r>
          </a:p>
          <a:p>
            <a:pPr algn="l">
              <a:defRPr/>
            </a:pPr>
            <a:endParaRPr lang="en-GB" dirty="0"/>
          </a:p>
        </p:txBody>
      </p:sp>
      <p:pic>
        <p:nvPicPr>
          <p:cNvPr id="401410" name="Picture 2" descr="http://www.cityofsydney.nsw.gov.au/christmas/img/CommInf/church-servi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071688"/>
            <a:ext cx="45720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8DAB6-A472-4D21-A516-94AC556A5166}" type="slidenum">
              <a:rPr lang="en-GB"/>
              <a:pPr>
                <a:defRPr/>
              </a:pPr>
              <a:t>151</a:t>
            </a:fld>
            <a:endParaRPr lang="en-GB"/>
          </a:p>
        </p:txBody>
      </p:sp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Tax Hold On Churches</a:t>
            </a:r>
          </a:p>
        </p:txBody>
      </p:sp>
      <p:sp>
        <p:nvSpPr>
          <p:cNvPr id="360452" name="Text Box 4"/>
          <p:cNvSpPr txBox="1">
            <a:spLocks noChangeArrowheads="1"/>
          </p:cNvSpPr>
          <p:nvPr/>
        </p:nvSpPr>
        <p:spPr bwMode="auto">
          <a:xfrm>
            <a:off x="4500563" y="1628775"/>
            <a:ext cx="46434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Beatitudes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(wrongly applied) are prescriptions for destruction at the hands of the crafters of the universal faith.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become a Christian is to deny yourself your right of survival in the deadliest struggle on earth.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sz="2800" dirty="0"/>
          </a:p>
        </p:txBody>
      </p:sp>
      <p:pic>
        <p:nvPicPr>
          <p:cNvPr id="360455" name="Picture 7" descr="e12a9b20dffb000ae15999f9eb743b6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557338"/>
            <a:ext cx="3371850" cy="4495800"/>
          </a:xfrm>
          <a:noFill/>
        </p:spPr>
      </p:pic>
      <p:sp>
        <p:nvSpPr>
          <p:cNvPr id="360457" name="Text Box 9"/>
          <p:cNvSpPr txBox="1">
            <a:spLocks noChangeArrowheads="1"/>
          </p:cNvSpPr>
          <p:nvPr/>
        </p:nvSpPr>
        <p:spPr bwMode="auto">
          <a:xfrm>
            <a:off x="395288" y="6021388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Beatitudes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0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2" grpId="0"/>
      <p:bldP spid="360457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Tax Hold On Churches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A44AB-3D0E-4D9C-A56C-18AE82C14824}" type="slidenum">
              <a:rPr lang="en-GB" smtClean="0"/>
              <a:pPr>
                <a:defRPr/>
              </a:pPr>
              <a:t>152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0" y="5572140"/>
            <a:ext cx="9144000" cy="166199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Those whom the Jews would destroy they first make Christian,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because it assures the Jew that the enemy will not fight back.</a:t>
            </a:r>
            <a:r>
              <a:rPr lang="en-GB" sz="2800" dirty="0"/>
              <a:t> 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403458" name="Picture 2" descr="http://artintifada.files.wordpress.com/2009/01/orthodox-jew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85875"/>
            <a:ext cx="6715125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D9A55-0FE8-4FBA-88C0-A4D578440D34}" type="slidenum">
              <a:rPr lang="en-GB"/>
              <a:pPr>
                <a:defRPr/>
              </a:pPr>
              <a:t>153</a:t>
            </a:fld>
            <a:endParaRPr lang="en-GB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E3210"/>
                </a:solidFill>
              </a:rPr>
              <a:t>Israel’s Powerful USA Lobby</a:t>
            </a:r>
          </a:p>
        </p:txBody>
      </p:sp>
      <p:pic>
        <p:nvPicPr>
          <p:cNvPr id="110597" name="Picture 5" descr="Condi Rice at AIPA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73113" y="1268413"/>
            <a:ext cx="7585075" cy="4375150"/>
          </a:xfrm>
          <a:noFill/>
        </p:spPr>
      </p:pic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well as fundamentalist religious support,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 enjoys powerful political lobbying groups.</a:t>
            </a:r>
            <a:r>
              <a:rPr lang="en-GB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B1C9D-AF94-445F-AEB2-D8C6B84002B0}" type="slidenum">
              <a:rPr lang="en-GB"/>
              <a:pPr>
                <a:defRPr/>
              </a:pPr>
              <a:t>154</a:t>
            </a:fld>
            <a:endParaRPr lang="en-GB"/>
          </a:p>
        </p:txBody>
      </p:sp>
      <p:sp>
        <p:nvSpPr>
          <p:cNvPr id="276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– Starts To Merge </a:t>
            </a:r>
            <a:r>
              <a:rPr lang="en-GB" sz="4000" b="1" dirty="0" smtClean="0">
                <a:solidFill>
                  <a:srgbClr val="00CC00"/>
                </a:solidFill>
              </a:rPr>
              <a:t>Catholicism</a:t>
            </a:r>
            <a:br>
              <a:rPr lang="en-GB" sz="4000" b="1" dirty="0" smtClean="0">
                <a:solidFill>
                  <a:srgbClr val="00CC00"/>
                </a:solidFill>
              </a:rPr>
            </a:br>
            <a:r>
              <a:rPr lang="en-GB" sz="4000" b="1" dirty="0" smtClean="0">
                <a:solidFill>
                  <a:srgbClr val="00CC00"/>
                </a:solidFill>
              </a:rPr>
              <a:t>Other Pagan Religions</a:t>
            </a:r>
            <a:r>
              <a:rPr lang="en-GB" sz="4000" dirty="0" smtClean="0"/>
              <a:t> </a:t>
            </a:r>
          </a:p>
        </p:txBody>
      </p:sp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0" y="5057775"/>
            <a:ext cx="9144000" cy="18002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 the protestants are being drawn to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Rome, Islam, Buddhism, Voodoo and many others are merging with Catholicism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to form a one world faith in the image of the NWO.</a:t>
            </a:r>
          </a:p>
        </p:txBody>
      </p:sp>
      <p:pic>
        <p:nvPicPr>
          <p:cNvPr id="276487" name="Picture 7" descr="r121639_38886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14563" y="1857375"/>
            <a:ext cx="4608512" cy="3000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64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E48B0-9EB5-4D6B-A8B6-31FFBD2BC8FD}" type="slidenum">
              <a:rPr lang="en-GB"/>
              <a:pPr>
                <a:defRPr/>
              </a:pPr>
              <a:t>155</a:t>
            </a:fld>
            <a:endParaRPr lang="en-GB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E3210"/>
                </a:solidFill>
              </a:rPr>
              <a:t>Gog’s Many Guises</a:t>
            </a:r>
          </a:p>
        </p:txBody>
      </p:sp>
      <p:pic>
        <p:nvPicPr>
          <p:cNvPr id="161797" name="Picture 5" descr="Cai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214438"/>
            <a:ext cx="3071813" cy="4286250"/>
          </a:xfrm>
          <a:noFill/>
        </p:spPr>
      </p:pic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642938" y="5473700"/>
            <a:ext cx="21955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Cain - Giovanni Dupre.1846 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3502025" y="1357313"/>
            <a:ext cx="56419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in previous presentations on Gog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how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E3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Satan’s Canaanite offspring have hid themselves from view just like a parasite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burrowing into the host and attacking its vital organs –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they have done by </a:t>
            </a:r>
            <a:r>
              <a:rPr lang="en-GB" sz="2800" b="1" dirty="0">
                <a:solidFill>
                  <a:srgbClr val="FE3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their names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order to blend into the host nation and by grovelling very low to curry favour just as foretold by the scriptures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9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E3210"/>
                </a:solidFill>
              </a:rPr>
              <a:t>Gog’s Many Guises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FE262-6590-4B44-B646-61E586B020C6}" type="slidenum">
              <a:rPr lang="en-GB"/>
              <a:pPr>
                <a:defRPr/>
              </a:pPr>
              <a:t>156</a:t>
            </a:fld>
            <a:endParaRPr lang="en-GB"/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4714875" y="2000250"/>
            <a:ext cx="40703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also seen how they have infiltrated the church, disguising  </a:t>
            </a:r>
            <a:r>
              <a:rPr lang="en-GB" sz="2800" b="1" dirty="0">
                <a:solidFill>
                  <a:srgbClr val="FE3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themselves as the true Israel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changed the signposts of prophecy so that.</a:t>
            </a:r>
          </a:p>
        </p:txBody>
      </p:sp>
      <p:pic>
        <p:nvPicPr>
          <p:cNvPr id="149512" name="Picture 8" descr="http://www.bottesfordhistory.org.uk/images/uploaded/scaled/St_Marys_from_E_3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285875"/>
            <a:ext cx="4059237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5" grpId="0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E3210"/>
                </a:solidFill>
              </a:rPr>
              <a:t>Gog’s Many Guises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9628-5EF8-4A55-9EEE-8BC5A670DD93}" type="slidenum">
              <a:rPr lang="en-GB" smtClean="0"/>
              <a:pPr>
                <a:defRPr/>
              </a:pPr>
              <a:t>157</a:t>
            </a:fld>
            <a:endParaRPr lang="en-GB"/>
          </a:p>
        </p:txBody>
      </p:sp>
      <p:pic>
        <p:nvPicPr>
          <p:cNvPr id="407554" name="Picture 2" descr="http://aviewfromacarpark.files.wordpress.com/2008/08/nov9_gog_magog1.g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214282" y="1285860"/>
            <a:ext cx="4604383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00625" y="2357438"/>
            <a:ext cx="3857625" cy="3386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God’s people are still looking for Gog to invade and take a great spoil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this has already happened under their very noses</a:t>
            </a:r>
            <a:r>
              <a:rPr lang="en-GB" sz="2800" dirty="0">
                <a:solidFill>
                  <a:srgbClr val="FFC000"/>
                </a:solidFill>
              </a:rPr>
              <a:t>. </a:t>
            </a:r>
            <a:endParaRPr lang="en-GB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E3210"/>
                </a:solidFill>
              </a:rPr>
              <a:t>Gog’s Many Guises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AC78A-CF84-4839-ACBD-B582457D9809}" type="slidenum">
              <a:rPr lang="en-GB" smtClean="0"/>
              <a:pPr>
                <a:defRPr/>
              </a:pPr>
              <a:t>158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They have substituted our Ishmaelite &amp; Israelite cousins in Russia as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feared Gog.</a:t>
            </a:r>
            <a:endParaRPr lang="en-GB" sz="2800" dirty="0"/>
          </a:p>
        </p:txBody>
      </p:sp>
      <p:pic>
        <p:nvPicPr>
          <p:cNvPr id="405506" name="Picture 2" descr="http://thebreakthrough.org/blog/2008/05/02/russia%20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214438"/>
            <a:ext cx="58197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4FEEA-5A38-490F-B8E4-BCFE87164547}" type="slidenum">
              <a:rPr lang="en-GB"/>
              <a:pPr>
                <a:defRPr/>
              </a:pPr>
              <a:t>159</a:t>
            </a:fld>
            <a:endParaRPr lang="en-GB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3838" cy="981075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What the Futurists would like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5148263" y="1125538"/>
            <a:ext cx="3527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2000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But God has put an obstacle in their way!</a:t>
            </a:r>
          </a:p>
        </p:txBody>
      </p:sp>
      <p:graphicFrame>
        <p:nvGraphicFramePr>
          <p:cNvPr id="9933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71563" y="1214438"/>
          <a:ext cx="7215187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5" imgW="2305967" imgH="1467570" progId="Word.Document.8">
                  <p:embed/>
                </p:oleObj>
              </mc:Choice>
              <mc:Fallback>
                <p:oleObj name="Document" r:id="rId5" imgW="2305967" imgH="146757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214438"/>
                        <a:ext cx="7215187" cy="458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Conceives An Evil Thought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01A99-573C-4A40-AD19-0713B8D9C4E8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643438" y="1714500"/>
            <a:ext cx="4071937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thou </a:t>
            </a:r>
            <a:r>
              <a:rPr lang="en-GB" sz="2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shalt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say, I will go up to the land of </a:t>
            </a:r>
            <a:r>
              <a:rPr lang="en-GB" sz="2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unwalled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villages: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will go to them that are at rest, that dwell safely, all of them dwelling without walls, </a:t>
            </a:r>
            <a:r>
              <a:rPr lang="en-GB" sz="2800" b="1" dirty="0">
                <a:solidFill>
                  <a:srgbClr val="00FF00"/>
                </a:solidFill>
              </a:rPr>
              <a:t>and having neither bars nor gates, to take a spoil and to take a prey.</a:t>
            </a:r>
          </a:p>
        </p:txBody>
      </p:sp>
      <p:pic>
        <p:nvPicPr>
          <p:cNvPr id="319490" name="Picture 2" descr="http://northamerica.theworldatlas.net/northamer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071688"/>
            <a:ext cx="427990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7C4A6-64FB-4658-BCEA-D012B6DA09D8}" type="slidenum">
              <a:rPr lang="en-GB"/>
              <a:pPr>
                <a:defRPr/>
              </a:pPr>
              <a:t>160</a:t>
            </a:fld>
            <a:endParaRPr lang="en-GB"/>
          </a:p>
        </p:txBody>
      </p:sp>
      <p:sp>
        <p:nvSpPr>
          <p:cNvPr id="4280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</a:p>
        </p:txBody>
      </p:sp>
      <p:pic>
        <p:nvPicPr>
          <p:cNvPr id="428038" name="Picture 6" descr="gogmagogeurasi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643063"/>
            <a:ext cx="4429125" cy="3500437"/>
          </a:xfrm>
          <a:noFill/>
        </p:spPr>
      </p:pic>
      <p:sp>
        <p:nvSpPr>
          <p:cNvPr id="428041" name="Text Box 9"/>
          <p:cNvSpPr txBox="1">
            <a:spLocks noChangeArrowheads="1"/>
          </p:cNvSpPr>
          <p:nvPr/>
        </p:nvSpPr>
        <p:spPr bwMode="auto">
          <a:xfrm>
            <a:off x="4857750" y="1928813"/>
            <a:ext cx="4000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map showing the Gog/Magog onslaught on Israel sums up the futurist/Jesuit theory of this assault,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of course helps to hide the true identity of Gog.</a:t>
            </a:r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auto">
          <a:xfrm>
            <a:off x="642938" y="5357813"/>
            <a:ext cx="360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True Israel is labelled Gog!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8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28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41" grpId="0"/>
      <p:bldP spid="42804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DB45B-21BF-4ACB-BF73-F1109257C750}" type="slidenum">
              <a:rPr lang="en-GB" smtClean="0"/>
              <a:pPr>
                <a:defRPr/>
              </a:pPr>
              <a:t>161</a:t>
            </a:fld>
            <a:endParaRPr lang="en-GB"/>
          </a:p>
        </p:txBody>
      </p:sp>
      <p:pic>
        <p:nvPicPr>
          <p:cNvPr id="409602" name="Picture 2" descr="http://www.gwu.edu/~nsarchiv/nsa/cuba_mis_cri/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785938"/>
            <a:ext cx="42418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29188" y="1595438"/>
            <a:ext cx="4000500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most of the period when this theory was promulgated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was in control of the USSR and the State of Israel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during this time pretended to be enemies.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However all this started to change after the so-called fall of communism in 1987.</a:t>
            </a:r>
            <a:endParaRPr lang="en-GB" sz="2800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88" y="5357813"/>
            <a:ext cx="41433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Square Moscow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E51D7-CC61-4BCE-93FC-354C7C33F385}" type="slidenum">
              <a:rPr lang="en-GB"/>
              <a:pPr>
                <a:defRPr/>
              </a:pPr>
              <a:t>162</a:t>
            </a:fld>
            <a:endParaRPr lang="en-GB"/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Land Of </a:t>
            </a:r>
            <a:r>
              <a:rPr lang="en-GB" sz="4000" b="1" dirty="0" smtClean="0">
                <a:solidFill>
                  <a:srgbClr val="FFFF00"/>
                </a:solidFill>
              </a:rPr>
              <a:t>The </a:t>
            </a:r>
            <a:r>
              <a:rPr lang="en-GB" sz="4000" b="1" dirty="0" err="1" smtClean="0">
                <a:solidFill>
                  <a:srgbClr val="FFFF00"/>
                </a:solidFill>
              </a:rPr>
              <a:t>Unwalled</a:t>
            </a:r>
            <a:r>
              <a:rPr lang="en-GB" sz="4000" b="1" dirty="0" smtClean="0">
                <a:solidFill>
                  <a:srgbClr val="FF0000"/>
                </a:solidFill>
              </a:rPr>
              <a:t> Villages?</a:t>
            </a:r>
          </a:p>
        </p:txBody>
      </p:sp>
      <p:pic>
        <p:nvPicPr>
          <p:cNvPr id="222211" name="Picture 3" descr="wall_b1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484313"/>
            <a:ext cx="3363913" cy="5113337"/>
          </a:xfrm>
        </p:spPr>
      </p:pic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3929063" y="1857375"/>
            <a:ext cx="49291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Israeli state is building yet more walls to isolate the Palestinians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giving lie to those that say Gog will attack the Israeli State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– but rather refers to the habitations of true Israel in Europe ….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Land Of </a:t>
            </a:r>
            <a:r>
              <a:rPr lang="en-GB" b="1" dirty="0" smtClean="0">
                <a:solidFill>
                  <a:srgbClr val="FFFF00"/>
                </a:solidFill>
              </a:rPr>
              <a:t>The </a:t>
            </a:r>
            <a:r>
              <a:rPr lang="en-GB" b="1" dirty="0" err="1" smtClean="0">
                <a:solidFill>
                  <a:srgbClr val="FFFF00"/>
                </a:solidFill>
              </a:rPr>
              <a:t>Unwalled</a:t>
            </a:r>
            <a:r>
              <a:rPr lang="en-GB" b="1" dirty="0" smtClean="0">
                <a:solidFill>
                  <a:srgbClr val="FF0000"/>
                </a:solidFill>
              </a:rPr>
              <a:t> Villages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7141D-8A4C-4EDA-95E7-BE121809E828}" type="slidenum">
              <a:rPr lang="en-GB" smtClean="0"/>
              <a:pPr>
                <a:defRPr/>
              </a:pPr>
              <a:t>163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357688" y="1857375"/>
            <a:ext cx="4572000" cy="4246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… and particularly North America where there are no walled villages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or cities – Canada derives its name from the Eskimo word meaning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unwalled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villages – which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Gog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has already seized as foretold in the scriptures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411650" name="Picture 2" descr="North and Central America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928813"/>
            <a:ext cx="367823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D7DD28-BE58-41AB-B577-9C1D467B0508}" type="slidenum">
              <a:rPr lang="en-GB"/>
              <a:pPr>
                <a:defRPr/>
              </a:pPr>
              <a:t>164</a:t>
            </a:fld>
            <a:endParaRPr lang="en-GB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E3210"/>
                </a:solidFill>
              </a:rPr>
              <a:t>Palestine – </a:t>
            </a:r>
            <a:r>
              <a:rPr lang="en-GB" sz="4000" b="1" dirty="0" smtClean="0">
                <a:solidFill>
                  <a:srgbClr val="00FF00"/>
                </a:solidFill>
              </a:rPr>
              <a:t>The Land of </a:t>
            </a:r>
            <a:r>
              <a:rPr lang="en-GB" sz="4000" b="1" dirty="0" err="1" smtClean="0">
                <a:solidFill>
                  <a:srgbClr val="00FF00"/>
                </a:solidFill>
              </a:rPr>
              <a:t>Unwalled</a:t>
            </a:r>
            <a:r>
              <a:rPr lang="en-GB" sz="4000" b="1" dirty="0" smtClean="0">
                <a:solidFill>
                  <a:srgbClr val="00FF00"/>
                </a:solidFill>
              </a:rPr>
              <a:t> Villages?</a:t>
            </a:r>
          </a:p>
        </p:txBody>
      </p:sp>
      <p:pic>
        <p:nvPicPr>
          <p:cNvPr id="23556" name="Picture 4" descr="Palestinian 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30000"/>
          </a:blip>
          <a:srcRect t="40509"/>
          <a:stretch>
            <a:fillRect/>
          </a:stretch>
        </p:blipFill>
        <p:spPr>
          <a:xfrm>
            <a:off x="500063" y="1557338"/>
            <a:ext cx="4916487" cy="3806825"/>
          </a:xfrm>
          <a:noFill/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715000" y="1428750"/>
            <a:ext cx="3429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is one of the many walls erected by the Israelis to isolate the Palestinian enclaves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which rival the Berlin wall for shear size and magnitude…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 futurists conveniently overlook the fact that Palestine is bristling with fortifications and walls!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3E4BC5-8E4D-4574-B5C4-BE24AC816A93}" type="slidenum">
              <a:rPr lang="en-GB"/>
              <a:pPr>
                <a:defRPr/>
              </a:pPr>
              <a:t>165</a:t>
            </a:fld>
            <a:endParaRPr lang="en-GB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Israeli State Brisling With </a:t>
            </a:r>
            <a:r>
              <a:rPr lang="en-GB" sz="4000" b="1" smtClean="0">
                <a:solidFill>
                  <a:srgbClr val="FFFF00"/>
                </a:solidFill>
              </a:rPr>
              <a:t>Weapons Of Mass Destruction</a:t>
            </a:r>
          </a:p>
        </p:txBody>
      </p:sp>
      <p:pic>
        <p:nvPicPr>
          <p:cNvPr id="234499" name="Picture 3" descr="981208_Strategic_Isra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1643063"/>
            <a:ext cx="3963988" cy="4876800"/>
          </a:xfrm>
          <a:noFill/>
        </p:spPr>
      </p:pic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4572000" y="1700213"/>
            <a:ext cx="45720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False Israel's program has developed into one that rivals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those of larger powers like France and Britain.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map is based on interviews with U.S. intelligence officials and nuclear experts,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is a portrait of Israel's strategic weapons programs.</a:t>
            </a:r>
            <a:r>
              <a:rPr lang="en-GB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0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328AF-1FA3-4EB0-9002-31BC86D1AB20}" type="slidenum">
              <a:rPr lang="en-GB"/>
              <a:pPr>
                <a:defRPr/>
              </a:pPr>
              <a:t>166</a:t>
            </a:fld>
            <a:endParaRPr lang="en-GB"/>
          </a:p>
        </p:txBody>
      </p:sp>
      <p:pic>
        <p:nvPicPr>
          <p:cNvPr id="154627" name="Picture 7" descr="russia_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985000"/>
          </a:xfrm>
          <a:noFill/>
        </p:spPr>
      </p:pic>
      <p:sp>
        <p:nvSpPr>
          <p:cNvPr id="449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- Troubled</a:t>
            </a:r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0" y="5042118"/>
            <a:ext cx="9144000" cy="181588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Daniel 11:44</a:t>
            </a:r>
            <a:b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But tidings out of the east and out of the north shall trouble him: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therefore he shall go forth with great fury to destroy, and utterly to make away many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D077-CB41-422B-9057-22B81287211E}" type="slidenum">
              <a:rPr lang="en-GB"/>
              <a:pPr>
                <a:defRPr/>
              </a:pPr>
              <a:t>167</a:t>
            </a:fld>
            <a:endParaRPr lang="en-GB"/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– Reinterprets </a:t>
            </a:r>
            <a:r>
              <a:rPr lang="en-GB" b="1" smtClean="0">
                <a:solidFill>
                  <a:srgbClr val="FFFF00"/>
                </a:solidFill>
              </a:rPr>
              <a:t>Prophecy</a:t>
            </a:r>
          </a:p>
        </p:txBody>
      </p:sp>
      <p:sp>
        <p:nvSpPr>
          <p:cNvPr id="431109" name="Text Box 5"/>
          <p:cNvSpPr txBox="1">
            <a:spLocks noChangeArrowheads="1"/>
          </p:cNvSpPr>
          <p:nvPr/>
        </p:nvSpPr>
        <p:spPr bwMode="auto">
          <a:xfrm>
            <a:off x="4071938" y="1214438"/>
            <a:ext cx="4752975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Since the fall of the USSR things have not gone quite to plan.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Gog’s manpower resources concentrated on the final subversion of the west, particularly the USA.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Gog’s grip on the USSR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 weakened as indicated by the reinstatement of the old Russian flag.</a:t>
            </a:r>
          </a:p>
        </p:txBody>
      </p:sp>
      <p:pic>
        <p:nvPicPr>
          <p:cNvPr id="431111" name="Picture 7" descr="st-petersburg,%20Russi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428750"/>
            <a:ext cx="3424237" cy="4086225"/>
          </a:xfrm>
          <a:noFill/>
        </p:spPr>
      </p:pic>
      <p:sp>
        <p:nvSpPr>
          <p:cNvPr id="431113" name="Text Box 9"/>
          <p:cNvSpPr txBox="1">
            <a:spLocks noChangeArrowheads="1"/>
          </p:cNvSpPr>
          <p:nvPr/>
        </p:nvSpPr>
        <p:spPr bwMode="auto">
          <a:xfrm>
            <a:off x="285750" y="5657850"/>
            <a:ext cx="3311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 Petersburg Russia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1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1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9" grpId="0"/>
      <p:bldP spid="431113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FC04C-DCE0-4D90-B227-A46608C02A04}" type="slidenum">
              <a:rPr lang="en-GB"/>
              <a:pPr>
                <a:defRPr/>
              </a:pPr>
              <a:t>168</a:t>
            </a:fld>
            <a:endParaRPr lang="en-GB"/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</a:p>
        </p:txBody>
      </p:sp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4500563" y="1714500"/>
            <a:ext cx="39639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Another indicator of this –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Putin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has banished a number of "oligarchs"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seized their assets. According to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Rifat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they are all Rothschild fronts.</a:t>
            </a:r>
            <a:endParaRPr lang="en-GB" sz="2800" dirty="0">
              <a:solidFill>
                <a:srgbClr val="CCCC00"/>
              </a:solidFill>
            </a:endParaRPr>
          </a:p>
        </p:txBody>
      </p:sp>
      <p:pic>
        <p:nvPicPr>
          <p:cNvPr id="433158" name="Picture 6" descr="puti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557338"/>
            <a:ext cx="3240088" cy="3240087"/>
          </a:xfrm>
          <a:noFill/>
        </p:spPr>
      </p:pic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539750" y="4868863"/>
            <a:ext cx="3382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Vladimir Putin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7" grpId="0"/>
      <p:bldP spid="433160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F0377-C279-486B-8305-22AC9A05713D}" type="slidenum">
              <a:rPr lang="en-GB" smtClean="0"/>
              <a:pPr>
                <a:defRPr/>
              </a:pPr>
              <a:t>169</a:t>
            </a:fld>
            <a:endParaRPr lang="en-GB"/>
          </a:p>
        </p:txBody>
      </p:sp>
      <p:pic>
        <p:nvPicPr>
          <p:cNvPr id="413698" name="Picture 2" descr="MI6 Building, Albert Embankment"/>
          <p:cNvPicPr>
            <a:picLocks noChangeAspect="1" noChangeArrowheads="1"/>
          </p:cNvPicPr>
          <p:nvPr/>
        </p:nvPicPr>
        <p:blipFill>
          <a:blip r:embed="rId3" cstate="print"/>
          <a:srcRect l="7031" t="15625" b="9374"/>
          <a:stretch>
            <a:fillRect/>
          </a:stretch>
        </p:blipFill>
        <p:spPr bwMode="auto">
          <a:xfrm>
            <a:off x="1142976" y="1142984"/>
            <a:ext cx="6786610" cy="378621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0" y="5000636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British government and MI-6 are under Rothschild control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financing Chechen resistance.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predicts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Putin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will be assassinated within two years.</a:t>
            </a:r>
            <a:endParaRPr lang="en-GB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31B46-337F-4CAF-9957-1A7DE35C86C3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Old Babylon Has Moved!</a:t>
            </a:r>
          </a:p>
        </p:txBody>
      </p:sp>
      <p:pic>
        <p:nvPicPr>
          <p:cNvPr id="333827" name="Picture 3" descr="The Hanging Gardens of Babylon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484313"/>
            <a:ext cx="5688012" cy="5108575"/>
          </a:xfrm>
          <a:noFill/>
        </p:spPr>
      </p:pic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6372225" y="1700213"/>
            <a:ext cx="2771775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we see a depiction of Babylon in all its former glory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although it was utterly destroyed it now lives on secretly in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City of London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2DD3-DCC4-47FB-8CD2-6749299D14A1}" type="slidenum">
              <a:rPr lang="en-GB"/>
              <a:pPr>
                <a:defRPr/>
              </a:pPr>
              <a:t>170</a:t>
            </a:fld>
            <a:endParaRPr lang="en-GB"/>
          </a:p>
        </p:txBody>
      </p:sp>
      <p:sp>
        <p:nvSpPr>
          <p:cNvPr id="442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– Reinterprets </a:t>
            </a:r>
            <a:r>
              <a:rPr lang="en-GB" b="1" smtClean="0">
                <a:solidFill>
                  <a:srgbClr val="FFFF00"/>
                </a:solidFill>
              </a:rPr>
              <a:t>Prophecy</a:t>
            </a:r>
          </a:p>
        </p:txBody>
      </p:sp>
      <p:sp>
        <p:nvSpPr>
          <p:cNvPr id="442373" name="Text Box 5"/>
          <p:cNvSpPr txBox="1">
            <a:spLocks noChangeArrowheads="1"/>
          </p:cNvSpPr>
          <p:nvPr/>
        </p:nvSpPr>
        <p:spPr bwMode="auto">
          <a:xfrm>
            <a:off x="5003800" y="1268413"/>
            <a:ext cx="3851275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case of Russia, </a:t>
            </a:r>
            <a:r>
              <a:rPr lang="en-GB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Rifat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says recent Chechen terrorist attacks on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two airliners and a school were designed to punish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undermine Vladimir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Putin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his interference with Rothschild oil giant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Yukos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  <a:r>
              <a:rPr lang="en-GB" dirty="0">
                <a:solidFill>
                  <a:srgbClr val="FF0000"/>
                </a:solidFill>
              </a:rPr>
              <a:t/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42375" name="Picture 7" descr="yuko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268413"/>
            <a:ext cx="4500563" cy="3625850"/>
          </a:xfrm>
          <a:noFill/>
        </p:spPr>
      </p:pic>
      <p:sp>
        <p:nvSpPr>
          <p:cNvPr id="442377" name="Text Box 9"/>
          <p:cNvSpPr txBox="1">
            <a:spLocks noChangeArrowheads="1"/>
          </p:cNvSpPr>
          <p:nvPr/>
        </p:nvSpPr>
        <p:spPr bwMode="auto">
          <a:xfrm>
            <a:off x="323850" y="5013325"/>
            <a:ext cx="45354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Yukos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Oil Conglomerate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2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3" grpId="0"/>
      <p:bldP spid="442377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830BE-EA8E-4149-970E-C9AACE56C58E}" type="slidenum">
              <a:rPr lang="en-GB"/>
              <a:pPr>
                <a:defRPr/>
              </a:pPr>
              <a:t>171</a:t>
            </a:fld>
            <a:endParaRPr lang="en-GB"/>
          </a:p>
        </p:txBody>
      </p:sp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</a:p>
        </p:txBody>
      </p:sp>
      <p:sp>
        <p:nvSpPr>
          <p:cNvPr id="435203" name="Text Box 3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Putin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refused to let his countries gigantic oil reserves to be handed over to the western oil cartel,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known as the 7 sisters.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435205" name="Picture 5" descr="besl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>
          <a:xfrm>
            <a:off x="1500188" y="1285875"/>
            <a:ext cx="6643687" cy="40528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35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C2F69-CBBF-4415-9D2B-3819ED12CC40}" type="slidenum">
              <a:rPr lang="en-GB" smtClean="0"/>
              <a:pPr>
                <a:defRPr/>
              </a:pPr>
              <a:t>172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000625" y="1928813"/>
            <a:ext cx="3786188" cy="2954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angered the Rothschilds who instigated the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Chechnya insurrection and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Beslan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massacre.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415746" name="Picture 2" descr="http://api.ning.com/files/14StazH4QF6GesF8MaJg0g1KhQLzwqOvjwSHpQ9L5YyvWQ2sRX90BIOM4PfJDc3RFS6aY*oUilU8uqSC96AWyLIKkI68VJVE/Rothschild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214438"/>
            <a:ext cx="443388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80EE5-6F7E-4B5E-AD0B-4CDD1C3F31A0}" type="slidenum">
              <a:rPr lang="en-GB"/>
              <a:pPr>
                <a:defRPr/>
              </a:pPr>
              <a:t>173</a:t>
            </a:fld>
            <a:endParaRPr lang="en-GB"/>
          </a:p>
        </p:txBody>
      </p:sp>
      <p:sp>
        <p:nvSpPr>
          <p:cNvPr id="436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</a:p>
        </p:txBody>
      </p:sp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Obviously,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Putin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knew who was really responsible for the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Beslan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massacre.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</p:txBody>
      </p:sp>
      <p:pic>
        <p:nvPicPr>
          <p:cNvPr id="436231" name="Picture 7" descr="beslan-9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95438" y="1214438"/>
            <a:ext cx="60960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Reinterprets </a:t>
            </a:r>
            <a:r>
              <a:rPr lang="en-GB" b="1" dirty="0" smtClean="0">
                <a:solidFill>
                  <a:srgbClr val="FFFF00"/>
                </a:solidFill>
              </a:rPr>
              <a:t>Prophecy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EDFF90-52AE-4715-97B1-5EF26A71A79E}" type="slidenum">
              <a:rPr lang="en-GB" smtClean="0"/>
              <a:pPr>
                <a:defRPr/>
              </a:pPr>
              <a:t>174</a:t>
            </a:fld>
            <a:endParaRPr lang="en-GB"/>
          </a:p>
        </p:txBody>
      </p:sp>
      <p:pic>
        <p:nvPicPr>
          <p:cNvPr id="417794" name="Picture 2" descr="http://img.dailymail.co.uk/i/pix/2007/06_03/PutinDM_468x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428750"/>
            <a:ext cx="3505200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3438" y="1571625"/>
            <a:ext cx="385762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While the western media were all reporting that the Moslems were responsible, </a:t>
            </a:r>
            <a:r>
              <a:rPr lang="en-GB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 referred to getting revenge on the international terrorists!</a:t>
            </a:r>
            <a:endParaRPr lang="en-GB" sz="3200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715A0-B1B3-40EE-879B-2F6435B6ED70}" type="slidenum">
              <a:rPr lang="en-GB"/>
              <a:pPr>
                <a:defRPr/>
              </a:pPr>
              <a:t>175</a:t>
            </a:fld>
            <a:endParaRPr lang="en-GB"/>
          </a:p>
        </p:txBody>
      </p:sp>
      <p:pic>
        <p:nvPicPr>
          <p:cNvPr id="160771" name="Picture 7" descr="ukrain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24000" contrast="12000"/>
          </a:blip>
          <a:srcRect/>
          <a:stretch>
            <a:fillRect/>
          </a:stretch>
        </p:blipFill>
        <p:spPr>
          <a:xfrm>
            <a:off x="0" y="0"/>
            <a:ext cx="9144000" cy="6848475"/>
          </a:xfrm>
          <a:noFill/>
        </p:spPr>
      </p:pic>
      <p:sp>
        <p:nvSpPr>
          <p:cNvPr id="438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– Reinterprets </a:t>
            </a:r>
            <a:r>
              <a:rPr lang="en-GB" b="1" smtClean="0">
                <a:solidFill>
                  <a:srgbClr val="FFFF00"/>
                </a:solidFill>
              </a:rPr>
              <a:t>Prophecy</a:t>
            </a:r>
          </a:p>
        </p:txBody>
      </p:sp>
      <p:sp>
        <p:nvSpPr>
          <p:cNvPr id="438277" name="Text Box 5"/>
          <p:cNvSpPr txBox="1">
            <a:spLocks noChangeArrowheads="1"/>
          </p:cNvSpPr>
          <p:nvPr/>
        </p:nvSpPr>
        <p:spPr bwMode="auto">
          <a:xfrm>
            <a:off x="357158" y="5072074"/>
            <a:ext cx="5256213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order to further hurt Russia,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manipulates elections in the Ukraine so as to bring in into the western camp.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D9C3D-963A-4041-A28B-042A73C9E190}" type="slidenum">
              <a:rPr lang="en-GB"/>
              <a:pPr>
                <a:defRPr/>
              </a:pPr>
              <a:t>176</a:t>
            </a:fld>
            <a:endParaRPr lang="en-GB"/>
          </a:p>
        </p:txBody>
      </p:sp>
      <p:pic>
        <p:nvPicPr>
          <p:cNvPr id="452616" name="Picture 8" descr="city_of_lond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52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- Troubled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3635375" y="1773238"/>
            <a:ext cx="5508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Gog troubled from the east and north because as we have seen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Gog’s Babylonian headquarters is in London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DAFC0-7B41-43D7-9DDB-7BFF543AEF44}" type="slidenum">
              <a:rPr lang="en-GB"/>
              <a:pPr>
                <a:defRPr/>
              </a:pPr>
              <a:t>177</a:t>
            </a:fld>
            <a:endParaRPr lang="en-GB"/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- Troubled</a:t>
            </a:r>
          </a:p>
        </p:txBody>
      </p:sp>
      <p:pic>
        <p:nvPicPr>
          <p:cNvPr id="455686" name="Picture 6" descr="israeli_state_fla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412875"/>
            <a:ext cx="3675062" cy="4826000"/>
          </a:xfrm>
          <a:noFill/>
        </p:spPr>
      </p:pic>
      <p:sp>
        <p:nvSpPr>
          <p:cNvPr id="455688" name="Text Box 8"/>
          <p:cNvSpPr txBox="1">
            <a:spLocks noChangeArrowheads="1"/>
          </p:cNvSpPr>
          <p:nvPr/>
        </p:nvSpPr>
        <p:spPr bwMode="auto">
          <a:xfrm>
            <a:off x="4643438" y="1928813"/>
            <a:ext cx="45005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could well be that Yahweh will use Russia to destroy the Israeli State,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 the futurists prophecy would be fulfilled but not in the way they expected!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8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5AE90-D156-46B9-A53D-777ECF3ECB0C}" type="slidenum">
              <a:rPr lang="en-GB"/>
              <a:pPr>
                <a:defRPr/>
              </a:pPr>
              <a:t>178</a:t>
            </a:fld>
            <a:endParaRPr lang="en-GB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Russia’s Super Weapon Could It Be Turned Against</a:t>
            </a:r>
            <a:r>
              <a:rPr lang="en-GB" b="1" smtClean="0"/>
              <a:t> </a:t>
            </a:r>
            <a:r>
              <a:rPr lang="en-GB" b="1" smtClean="0">
                <a:solidFill>
                  <a:srgbClr val="FF0000"/>
                </a:solidFill>
              </a:rPr>
              <a:t>Gog?</a:t>
            </a:r>
          </a:p>
        </p:txBody>
      </p:sp>
      <p:pic>
        <p:nvPicPr>
          <p:cNvPr id="59395" name="Picture 3" descr="http://homepage.ntlworld.com/steveseymour/joeviallscouk/myahudi/Ariel_U4.gif"/>
          <p:cNvPicPr>
            <a:picLocks noGrp="1" noChangeAspect="1" noChangeArrowheads="1"/>
          </p:cNvPicPr>
          <p:nvPr>
            <p:ph idx="1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827088" y="2043113"/>
            <a:ext cx="7704137" cy="4814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D918A-BE34-4621-A816-1FAF1D574770}" type="slidenum">
              <a:rPr lang="en-GB"/>
              <a:pPr>
                <a:defRPr/>
              </a:pPr>
              <a:t>179</a:t>
            </a:fld>
            <a:endParaRPr lang="en-GB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Israeli State Brisling With </a:t>
            </a:r>
            <a:r>
              <a:rPr lang="en-GB" sz="4000" b="1" smtClean="0">
                <a:solidFill>
                  <a:srgbClr val="FFFF00"/>
                </a:solidFill>
              </a:rPr>
              <a:t>Weapons Of Mass Destruction</a:t>
            </a:r>
          </a:p>
        </p:txBody>
      </p:sp>
      <p:pic>
        <p:nvPicPr>
          <p:cNvPr id="159754" name="Picture 10" descr="1_mast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543" t="1625" r="1106" b="2295"/>
          <a:stretch>
            <a:fillRect/>
          </a:stretch>
        </p:blipFill>
        <p:spPr>
          <a:xfrm>
            <a:off x="323850" y="1484313"/>
            <a:ext cx="4038600" cy="4087812"/>
          </a:xfrm>
          <a:noFill/>
        </p:spPr>
      </p:pic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4572000" y="1700213"/>
            <a:ext cx="457200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Despite Israel's refusal to acknowledge its nuclear weapons status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its secret arsenal is an open secret that Israeli policy makers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don't go out of their way to deny. From its beginnings in the mid-1960’s. </a:t>
            </a:r>
          </a:p>
        </p:txBody>
      </p:sp>
      <p:sp>
        <p:nvSpPr>
          <p:cNvPr id="159758" name="Text Box 14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Planes lined up on a runway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Israel by courtesy of western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taxpayers ready to attack Iran?</a:t>
            </a:r>
            <a:endParaRPr lang="en-GB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2A324-AD10-4329-BE87-DEC3BA2D8637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Babylon’s New Headquaters</a:t>
            </a:r>
          </a:p>
        </p:txBody>
      </p:sp>
      <p:pic>
        <p:nvPicPr>
          <p:cNvPr id="336902" name="Picture 6" descr="Tower%20Brid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>
          <a:xfrm>
            <a:off x="827088" y="1341438"/>
            <a:ext cx="7561262" cy="5226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666B4-B70E-4003-AF83-6A8528F42E07}" type="slidenum">
              <a:rPr lang="en-GB"/>
              <a:pPr>
                <a:defRPr/>
              </a:pPr>
              <a:t>180</a:t>
            </a:fld>
            <a:endParaRPr lang="en-GB"/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title"/>
          </p:nvPr>
        </p:nvSpPr>
        <p:spPr>
          <a:xfrm>
            <a:off x="5292725" y="228600"/>
            <a:ext cx="3394075" cy="21209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E3210"/>
                </a:solidFill>
              </a:rPr>
              <a:t>Gog – Makes Preparations </a:t>
            </a:r>
            <a:r>
              <a:rPr lang="en-GB" sz="4000" b="1" dirty="0" smtClean="0">
                <a:solidFill>
                  <a:srgbClr val="00FF00"/>
                </a:solidFill>
              </a:rPr>
              <a:t>To Attack Iran</a:t>
            </a:r>
          </a:p>
        </p:txBody>
      </p:sp>
      <p:pic>
        <p:nvPicPr>
          <p:cNvPr id="165893" name="Picture 5" descr="009401c6fd66$19102da0$0200a8c0@D7WTFL31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63" y="357188"/>
            <a:ext cx="4214812" cy="6126162"/>
          </a:xfrm>
        </p:spPr>
      </p:pic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4932363" y="2714625"/>
            <a:ext cx="421163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media is at the moment at full throttle denigrating Iran and labelling it as part of the axis of evil.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the countries who have this label,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course do not have a Rothschild central bank!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AEE48-E26F-49A1-8772-E28128AC2552}" type="slidenum">
              <a:rPr lang="en-GB"/>
              <a:pPr>
                <a:defRPr/>
              </a:pPr>
              <a:t>181</a:t>
            </a:fld>
            <a:endParaRPr lang="en-GB"/>
          </a:p>
        </p:txBody>
      </p:sp>
      <p:sp>
        <p:nvSpPr>
          <p:cNvPr id="1638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Iran Prepares For An Attack</a:t>
            </a:r>
            <a:r>
              <a:rPr lang="en-GB" sz="4000" b="1" smtClean="0">
                <a:solidFill>
                  <a:srgbClr val="FE3210"/>
                </a:solidFill>
              </a:rPr>
              <a:t> By Gog</a:t>
            </a:r>
          </a:p>
        </p:txBody>
      </p:sp>
      <p:pic>
        <p:nvPicPr>
          <p:cNvPr id="163845" name="Picture 5" descr="009301c6fd66$19102da0$0200a8c0@D7WTFL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557338"/>
            <a:ext cx="5508625" cy="4229100"/>
          </a:xfrm>
          <a:noFill/>
        </p:spPr>
      </p:pic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6156325" y="1214438"/>
            <a:ext cx="29876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Iranians on manoeuvres in preparation for an attack by Gog.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Iranians are more clued up to who the real enemy is compared with the Israelites in the west!</a:t>
            </a: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323850" y="5805488"/>
            <a:ext cx="554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Iranians on manoeuvres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8" grpId="0"/>
      <p:bldP spid="163849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B8C57-2920-48FF-B658-71E6D670D0A9}" type="slidenum">
              <a:rPr lang="en-GB"/>
              <a:pPr>
                <a:defRPr/>
              </a:pPr>
              <a:t>182</a:t>
            </a:fld>
            <a:endParaRPr lang="en-GB" dirty="0"/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Destruction Of The Israeli State</a:t>
            </a:r>
          </a:p>
        </p:txBody>
      </p:sp>
      <p:sp>
        <p:nvSpPr>
          <p:cNvPr id="458757" name="Text Box 5"/>
          <p:cNvSpPr txBox="1">
            <a:spLocks noChangeArrowheads="1"/>
          </p:cNvSpPr>
          <p:nvPr/>
        </p:nvSpPr>
        <p:spPr bwMode="auto">
          <a:xfrm>
            <a:off x="4103688" y="1428750"/>
            <a:ext cx="50403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shock general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churchianity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will receive at the destruction of the Israeli state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could well be the trigger point in bringing people to a realisation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to who true Israel is and that Yahweh is their God and they are not second class worshipers of a Jewish God.</a:t>
            </a:r>
          </a:p>
        </p:txBody>
      </p:sp>
      <p:pic>
        <p:nvPicPr>
          <p:cNvPr id="458759" name="Picture 7" descr="carbomb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500188"/>
            <a:ext cx="3481387" cy="4176712"/>
          </a:xfrm>
          <a:noFill/>
        </p:spPr>
      </p:pic>
      <p:sp>
        <p:nvSpPr>
          <p:cNvPr id="458761" name="Text Box 9"/>
          <p:cNvSpPr txBox="1">
            <a:spLocks noChangeArrowheads="1"/>
          </p:cNvSpPr>
          <p:nvPr/>
        </p:nvSpPr>
        <p:spPr bwMode="auto">
          <a:xfrm>
            <a:off x="0" y="5667375"/>
            <a:ext cx="6553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Jerusalem Bomb – Portent of future judgment?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8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8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57" grpId="0"/>
      <p:bldP spid="458761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F392886-CB61-45FE-8F1A-5E183CF74BF7}" type="slidenum">
              <a:rPr lang="en-GB"/>
              <a:pPr>
                <a:defRPr/>
              </a:pPr>
              <a:t>183</a:t>
            </a:fld>
            <a:endParaRPr lang="en-GB"/>
          </a:p>
        </p:txBody>
      </p:sp>
      <p:sp>
        <p:nvSpPr>
          <p:cNvPr id="460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60463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Troubled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43375" y="2000250"/>
            <a:ext cx="4821238" cy="3816350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sz="2800" b="1" dirty="0" smtClean="0">
                <a:solidFill>
                  <a:srgbClr val="FF33CC"/>
                </a:solidFill>
              </a:rPr>
              <a:t>And Thou Shalt Come </a:t>
            </a:r>
            <a:r>
              <a:rPr lang="en-GB" sz="2800" b="1" dirty="0" smtClean="0">
                <a:solidFill>
                  <a:srgbClr val="FF0000"/>
                </a:solidFill>
              </a:rPr>
              <a:t>Up</a:t>
            </a:r>
            <a:r>
              <a:rPr lang="en-GB" sz="2800" b="1" dirty="0" smtClean="0">
                <a:solidFill>
                  <a:srgbClr val="FF33CC"/>
                </a:solidFill>
              </a:rPr>
              <a:t> Against </a:t>
            </a:r>
            <a:r>
              <a:rPr lang="en-GB" sz="2800" b="1" dirty="0" smtClean="0">
                <a:solidFill>
                  <a:srgbClr val="00FF00"/>
                </a:solidFill>
              </a:rPr>
              <a:t>My People of Israel</a:t>
            </a:r>
            <a:r>
              <a:rPr lang="en-GB" sz="2800" b="1" dirty="0" smtClean="0">
                <a:solidFill>
                  <a:srgbClr val="FFFF00"/>
                </a:solidFill>
              </a:rPr>
              <a:t>,</a:t>
            </a:r>
            <a:r>
              <a:rPr lang="en-GB" sz="2800" b="1" dirty="0" smtClean="0">
                <a:solidFill>
                  <a:srgbClr val="FF33CC"/>
                </a:solidFill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As A Cloud To Cover</a:t>
            </a:r>
            <a:r>
              <a:rPr lang="en-GB" sz="2800" b="1" dirty="0" smtClean="0">
                <a:solidFill>
                  <a:srgbClr val="FF33CC"/>
                </a:solidFill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The Land</a:t>
            </a:r>
            <a:r>
              <a:rPr lang="en-GB" sz="2800" b="1" dirty="0" smtClean="0">
                <a:solidFill>
                  <a:srgbClr val="FF33CC"/>
                </a:solidFill>
              </a:rPr>
              <a:t>: It Shall Be In The Latter Days, </a:t>
            </a:r>
            <a:r>
              <a:rPr lang="en-GB" sz="2800" b="1" dirty="0" smtClean="0">
                <a:solidFill>
                  <a:srgbClr val="FFFF00"/>
                </a:solidFill>
              </a:rPr>
              <a:t>And I Will Bring Thee Against My Land That The Heathen May Know Me, When I Shall Be Sanctified In Thee, O Gog, Before Their Eyes.</a:t>
            </a:r>
            <a:r>
              <a:rPr lang="en-GB" sz="2800" dirty="0" smtClean="0">
                <a:solidFill>
                  <a:srgbClr val="FFFF00"/>
                </a:solidFill>
              </a:rPr>
              <a:t>   </a:t>
            </a:r>
            <a:r>
              <a:rPr lang="en-GB" dirty="0" smtClean="0">
                <a:solidFill>
                  <a:srgbClr val="FFFF00"/>
                </a:solidFill>
              </a:rPr>
              <a:t>        </a:t>
            </a:r>
          </a:p>
        </p:txBody>
      </p:sp>
      <p:sp>
        <p:nvSpPr>
          <p:cNvPr id="460804" name="Text Box 4"/>
          <p:cNvSpPr txBox="1">
            <a:spLocks noChangeArrowheads="1"/>
          </p:cNvSpPr>
          <p:nvPr/>
        </p:nvSpPr>
        <p:spPr bwMode="auto">
          <a:xfrm>
            <a:off x="1692275" y="333375"/>
            <a:ext cx="5616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 Chancery" pitchFamily="2" charset="0"/>
            </a:endParaRPr>
          </a:p>
        </p:txBody>
      </p:sp>
      <p:grpSp>
        <p:nvGrpSpPr>
          <p:cNvPr id="189446" name="Group 5"/>
          <p:cNvGrpSpPr>
            <a:grpSpLocks noChangeAspect="1"/>
          </p:cNvGrpSpPr>
          <p:nvPr/>
        </p:nvGrpSpPr>
        <p:grpSpPr bwMode="auto">
          <a:xfrm>
            <a:off x="827088" y="4221163"/>
            <a:ext cx="7273925" cy="71437"/>
            <a:chOff x="703" y="2069"/>
            <a:chExt cx="4582" cy="2008"/>
          </a:xfrm>
        </p:grpSpPr>
        <p:sp>
          <p:nvSpPr>
            <p:cNvPr id="189453" name="AutoShape 6"/>
            <p:cNvSpPr>
              <a:spLocks noChangeAspect="1" noChangeArrowheads="1" noTextEdit="1"/>
            </p:cNvSpPr>
            <p:nvPr/>
          </p:nvSpPr>
          <p:spPr bwMode="auto">
            <a:xfrm>
              <a:off x="703" y="2069"/>
              <a:ext cx="4582" cy="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9447" name="Group 7"/>
          <p:cNvGrpSpPr>
            <a:grpSpLocks noChangeAspect="1"/>
          </p:cNvGrpSpPr>
          <p:nvPr/>
        </p:nvGrpSpPr>
        <p:grpSpPr bwMode="auto">
          <a:xfrm flipV="1">
            <a:off x="1116013" y="6669088"/>
            <a:ext cx="7273925" cy="73025"/>
            <a:chOff x="703" y="2069"/>
            <a:chExt cx="4582" cy="2008"/>
          </a:xfrm>
        </p:grpSpPr>
        <p:sp>
          <p:nvSpPr>
            <p:cNvPr id="189452" name="AutoShape 8"/>
            <p:cNvSpPr>
              <a:spLocks noChangeAspect="1" noChangeArrowheads="1" noTextEdit="1"/>
            </p:cNvSpPr>
            <p:nvPr/>
          </p:nvSpPr>
          <p:spPr bwMode="auto">
            <a:xfrm>
              <a:off x="703" y="2069"/>
              <a:ext cx="4582" cy="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9448" name="Group 9"/>
          <p:cNvGrpSpPr>
            <a:grpSpLocks noChangeAspect="1"/>
          </p:cNvGrpSpPr>
          <p:nvPr/>
        </p:nvGrpSpPr>
        <p:grpSpPr bwMode="auto">
          <a:xfrm>
            <a:off x="250825" y="6669088"/>
            <a:ext cx="8893175" cy="188912"/>
            <a:chOff x="703" y="2069"/>
            <a:chExt cx="4582" cy="2008"/>
          </a:xfrm>
        </p:grpSpPr>
        <p:sp>
          <p:nvSpPr>
            <p:cNvPr id="189451" name="AutoShape 10"/>
            <p:cNvSpPr>
              <a:spLocks noChangeAspect="1" noChangeArrowheads="1" noTextEdit="1"/>
            </p:cNvSpPr>
            <p:nvPr/>
          </p:nvSpPr>
          <p:spPr bwMode="auto">
            <a:xfrm>
              <a:off x="703" y="2069"/>
              <a:ext cx="4582" cy="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60811" name="Text Box 11"/>
          <p:cNvSpPr txBox="1">
            <a:spLocks noChangeArrowheads="1"/>
          </p:cNvSpPr>
          <p:nvPr/>
        </p:nvSpPr>
        <p:spPr bwMode="auto">
          <a:xfrm>
            <a:off x="1785938" y="1214438"/>
            <a:ext cx="554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FFFF00"/>
                </a:solidFill>
                <a:latin typeface="+mj-lt"/>
              </a:rPr>
              <a:t>Ezekiel</a:t>
            </a:r>
            <a:r>
              <a:rPr lang="en-GB" sz="4000" b="1" dirty="0">
                <a:solidFill>
                  <a:srgbClr val="FFFF00"/>
                </a:solidFill>
                <a:latin typeface="Black Chancery" pitchFamily="2" charset="0"/>
              </a:rPr>
              <a:t> </a:t>
            </a:r>
            <a:r>
              <a:rPr lang="en-GB" sz="4000" b="1" dirty="0">
                <a:solidFill>
                  <a:srgbClr val="FFFF00"/>
                </a:solidFill>
                <a:latin typeface="+mj-lt"/>
              </a:rPr>
              <a:t>38 : 16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168974" name="Picture 14" descr="http://www.firstcenturybible.org/bible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786063"/>
            <a:ext cx="3635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build="p" autoUpdateAnimBg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D220D-5416-453D-BB9D-041426AFFCC4}" type="slidenum">
              <a:rPr lang="en-GB"/>
              <a:pPr>
                <a:defRPr/>
              </a:pPr>
              <a:t>184</a:t>
            </a:fld>
            <a:endParaRPr lang="en-GB"/>
          </a:p>
        </p:txBody>
      </p:sp>
      <p:sp>
        <p:nvSpPr>
          <p:cNvPr id="591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Zionist State</a:t>
            </a:r>
            <a:r>
              <a:rPr lang="en-GB" sz="4000" b="1" smtClean="0">
                <a:solidFill>
                  <a:srgbClr val="00FF00"/>
                </a:solidFill>
              </a:rPr>
              <a:t> Will Be Destroyed</a:t>
            </a:r>
          </a:p>
        </p:txBody>
      </p:sp>
      <p:sp>
        <p:nvSpPr>
          <p:cNvPr id="190468" name="Text Box 5"/>
          <p:cNvSpPr txBox="1">
            <a:spLocks noChangeArrowheads="1"/>
          </p:cNvSpPr>
          <p:nvPr/>
        </p:nvSpPr>
        <p:spPr bwMode="auto">
          <a:xfrm>
            <a:off x="4067175" y="1844675"/>
            <a:ext cx="5076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591878" name="Text Box 6"/>
          <p:cNvSpPr txBox="1">
            <a:spLocks noChangeArrowheads="1"/>
          </p:cNvSpPr>
          <p:nvPr/>
        </p:nvSpPr>
        <p:spPr bwMode="auto">
          <a:xfrm>
            <a:off x="4356100" y="1379538"/>
            <a:ext cx="4787900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verse reminds us that the Israeli state is to be destroyed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will be an astonishment to the heathen and the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Judeo-Christian church and Edom’s cover will be broken.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Israeli state’s weapons of mass destruction will be unable to protect it in the great day of Yahweh.</a:t>
            </a:r>
          </a:p>
        </p:txBody>
      </p:sp>
      <p:pic>
        <p:nvPicPr>
          <p:cNvPr id="591880" name="Picture 8" descr="isra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8000" contrast="24000"/>
          </a:blip>
          <a:srcRect/>
          <a:stretch>
            <a:fillRect/>
          </a:stretch>
        </p:blipFill>
        <p:spPr>
          <a:xfrm>
            <a:off x="428625" y="1285875"/>
            <a:ext cx="3503613" cy="5256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9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8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D86E0-9838-4808-AFD2-EB6104FF45A3}" type="slidenum">
              <a:rPr lang="en-GB"/>
              <a:pPr>
                <a:defRPr/>
              </a:pPr>
              <a:t>185</a:t>
            </a:fld>
            <a:endParaRPr lang="en-GB"/>
          </a:p>
        </p:txBody>
      </p:sp>
      <p:sp>
        <p:nvSpPr>
          <p:cNvPr id="331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- Numbers</a:t>
            </a:r>
          </a:p>
        </p:txBody>
      </p:sp>
      <p:sp>
        <p:nvSpPr>
          <p:cNvPr id="331781" name="WordArt 5"/>
          <p:cNvSpPr>
            <a:spLocks noChangeArrowheads="1" noChangeShapeType="1" noTextEdit="1"/>
          </p:cNvSpPr>
          <p:nvPr/>
        </p:nvSpPr>
        <p:spPr bwMode="auto">
          <a:xfrm>
            <a:off x="2268538" y="1557338"/>
            <a:ext cx="4619625" cy="906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4000" b="1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3, 6, 9,11,13,33 &amp; 666</a:t>
            </a:r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3857625" y="2786063"/>
            <a:ext cx="52863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that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places a cabbalistic number stamp on all prearranged events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a signal to those in the higher degrees of knowledge as well as the magical properties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places on these numbers. </a:t>
            </a:r>
          </a:p>
        </p:txBody>
      </p:sp>
      <p:pic>
        <p:nvPicPr>
          <p:cNvPr id="171015" name="Picture 7" descr="http://www.terrestrialparadise.com/Quickstart/ImageLib/Kabbalah_snake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0034" y="2571743"/>
            <a:ext cx="2786082" cy="393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1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1" grpId="0" animBg="1"/>
      <p:bldP spid="331782" grpId="0" autoUpdateAnimBg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- Numbers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FEFDD-E873-4A71-904E-C1AD3AC56F7C}" type="slidenum">
              <a:rPr lang="en-GB" smtClean="0"/>
              <a:pPr>
                <a:defRPr/>
              </a:pPr>
              <a:t>186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786313" y="1714500"/>
            <a:ext cx="4214812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Generally it may be said the more sophisticated and devastating the event is,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reflected in the numbering of such events,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i.e. 911, 333 (the Madrid Bombing) and 777 (The London bombing)</a:t>
            </a:r>
            <a:endParaRPr lang="en-GB" sz="2800" dirty="0">
              <a:solidFill>
                <a:srgbClr val="00FF00"/>
              </a:solidFill>
            </a:endParaRPr>
          </a:p>
        </p:txBody>
      </p:sp>
      <p:pic>
        <p:nvPicPr>
          <p:cNvPr id="421890" name="Picture 2" descr="http://www.sacred-texts.com/jud/cab/img/fig0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1472" y="1214422"/>
            <a:ext cx="3429024" cy="47196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50" y="6000750"/>
            <a:ext cx="40719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Kabala Symbol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170EF5-C6C3-4502-8F42-EB8D7BEBC06B}" type="slidenum">
              <a:rPr lang="en-GB"/>
              <a:pPr>
                <a:defRPr/>
              </a:pPr>
              <a:t>187</a:t>
            </a:fld>
            <a:endParaRPr lang="en-GB"/>
          </a:p>
        </p:txBody>
      </p:sp>
      <p:pic>
        <p:nvPicPr>
          <p:cNvPr id="91139" name="Picture 3" descr="000_antichrist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836613"/>
            <a:ext cx="9144000" cy="6021387"/>
          </a:xfrm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911 Masterminded By </a:t>
            </a:r>
            <a:r>
              <a:rPr lang="en-GB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Mossad</a:t>
            </a: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With The Help Of Its Allies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867A4-E639-407C-BBE6-3D6318A899F8}" type="slidenum">
              <a:rPr lang="en-GB"/>
              <a:pPr>
                <a:defRPr/>
              </a:pPr>
              <a:t>188</a:t>
            </a:fld>
            <a:endParaRPr lang="en-GB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– Strikes Again</a:t>
            </a:r>
            <a:br>
              <a:rPr lang="en-GB" b="1" smtClean="0">
                <a:solidFill>
                  <a:srgbClr val="FF0000"/>
                </a:solidFill>
              </a:rPr>
            </a:br>
            <a:r>
              <a:rPr lang="en-GB" b="1" smtClean="0">
                <a:solidFill>
                  <a:srgbClr val="99FF33"/>
                </a:solidFill>
              </a:rPr>
              <a:t>Madrid 11</a:t>
            </a:r>
            <a:r>
              <a:rPr lang="en-GB" b="1" baseline="30000" smtClean="0">
                <a:solidFill>
                  <a:srgbClr val="99FF33"/>
                </a:solidFill>
              </a:rPr>
              <a:t>th</a:t>
            </a:r>
            <a:r>
              <a:rPr lang="en-GB" b="1" smtClean="0">
                <a:solidFill>
                  <a:srgbClr val="99FF33"/>
                </a:solidFill>
              </a:rPr>
              <a:t> March 2004</a:t>
            </a:r>
          </a:p>
        </p:txBody>
      </p:sp>
      <p:pic>
        <p:nvPicPr>
          <p:cNvPr id="49155" name="Picture 3" descr="http://joevialls.altermedia.info/myahudi/images/atocha_a.gif"/>
          <p:cNvPicPr>
            <a:picLocks noGrp="1" noChangeAspect="1" noChangeArrowheads="1"/>
          </p:cNvPicPr>
          <p:nvPr>
            <p:ph idx="1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0" y="1628775"/>
            <a:ext cx="9144000" cy="4005263"/>
          </a:xfrm>
          <a:noFill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Madrid attack was exactly 911 days after World Trade Centre Attack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58E3B-84DD-4016-850F-FD4F8BC02C8A}" type="slidenum">
              <a:rPr lang="en-GB"/>
              <a:pPr>
                <a:defRPr/>
              </a:pPr>
              <a:t>189</a:t>
            </a:fld>
            <a:endParaRPr lang="en-GB"/>
          </a:p>
        </p:txBody>
      </p:sp>
      <p:sp>
        <p:nvSpPr>
          <p:cNvPr id="573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- Numbers</a:t>
            </a:r>
          </a:p>
        </p:txBody>
      </p:sp>
      <p:sp>
        <p:nvSpPr>
          <p:cNvPr id="573445" name="Text Box 5"/>
          <p:cNvSpPr txBox="1">
            <a:spLocks noChangeArrowheads="1"/>
          </p:cNvSpPr>
          <p:nvPr/>
        </p:nvSpPr>
        <p:spPr bwMode="auto">
          <a:xfrm>
            <a:off x="3643313" y="1071563"/>
            <a:ext cx="5500687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number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911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of particular significance because the Illuminati regrouped into an organisation in the year 1111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were recognised in Claremont in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1118 (1+1+1+8=11)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took no new members until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years later – hence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911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reserved for extra special events such as the Great Fire of London, The Twin Towers and the Madrid  Bombings.</a:t>
            </a:r>
          </a:p>
        </p:txBody>
      </p:sp>
      <p:pic>
        <p:nvPicPr>
          <p:cNvPr id="573447" name="Picture 7" descr="illuminati_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" y="1428750"/>
            <a:ext cx="3357563" cy="3357563"/>
          </a:xfrm>
          <a:noFill/>
        </p:spPr>
      </p:pic>
      <p:sp>
        <p:nvSpPr>
          <p:cNvPr id="573449" name="Text Box 9"/>
          <p:cNvSpPr txBox="1">
            <a:spLocks noChangeArrowheads="1"/>
          </p:cNvSpPr>
          <p:nvPr/>
        </p:nvSpPr>
        <p:spPr bwMode="auto">
          <a:xfrm>
            <a:off x="0" y="4929188"/>
            <a:ext cx="360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Public Illuminati 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73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45" grpId="0"/>
      <p:bldP spid="5734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D6FD2-3340-4333-BF75-F0F90C2B4578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The City Of London Dragon</a:t>
            </a:r>
          </a:p>
        </p:txBody>
      </p:sp>
      <p:pic>
        <p:nvPicPr>
          <p:cNvPr id="242693" name="Picture 5" descr="[Coat of arms of London]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775" y="1196975"/>
            <a:ext cx="3714750" cy="3232150"/>
          </a:xfrm>
        </p:spPr>
      </p:pic>
      <p:sp>
        <p:nvSpPr>
          <p:cNvPr id="242695" name="Text Box 7"/>
          <p:cNvSpPr txBox="1">
            <a:spLocks noChangeArrowheads="1"/>
          </p:cNvSpPr>
          <p:nvPr/>
        </p:nvSpPr>
        <p:spPr bwMode="auto">
          <a:xfrm>
            <a:off x="0" y="4630737"/>
            <a:ext cx="9144000" cy="22272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how the City of London is the Babylonian headquarters and seat of the Anti-Christ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not Rome, Moscow,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Bruxelles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New York or Washington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which are mere subsidiaries and all controlled from London</a:t>
            </a:r>
          </a:p>
        </p:txBody>
      </p:sp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0" y="1857375"/>
            <a:ext cx="26431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Gog’s Secret Headquarters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6659563" y="1412875"/>
            <a:ext cx="24844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Whose tentacles spread across the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6" grpId="0"/>
      <p:bldP spid="242697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D9815D-2866-445F-B12D-D25AC401FFF1}" type="slidenum">
              <a:rPr lang="en-GB"/>
              <a:pPr>
                <a:defRPr/>
              </a:pPr>
              <a:t>190</a:t>
            </a:fld>
            <a:endParaRPr lang="en-GB"/>
          </a:p>
        </p:txBody>
      </p:sp>
      <p:sp>
        <p:nvSpPr>
          <p:cNvPr id="582658" name="Text Box 2"/>
          <p:cNvSpPr txBox="1">
            <a:spLocks noChangeArrowheads="1"/>
          </p:cNvSpPr>
          <p:nvPr/>
        </p:nvSpPr>
        <p:spPr bwMode="auto">
          <a:xfrm>
            <a:off x="214313" y="285750"/>
            <a:ext cx="56165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latin typeface="+mj-lt"/>
              </a:rPr>
              <a:t>The Story Of Gog And Magog</a:t>
            </a:r>
          </a:p>
        </p:txBody>
      </p:sp>
      <p:sp>
        <p:nvSpPr>
          <p:cNvPr id="582659" name="Text Box 3"/>
          <p:cNvSpPr txBox="1">
            <a:spLocks noChangeArrowheads="1"/>
          </p:cNvSpPr>
          <p:nvPr/>
        </p:nvSpPr>
        <p:spPr bwMode="auto">
          <a:xfrm>
            <a:off x="0" y="2928938"/>
            <a:ext cx="9144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must conceal all the crimes of your brother Masons...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should you be summoned as a witness against a brother Mason be always sure to shield him..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may be perjury to do this, it is true, but you are keeping your obligations</a:t>
            </a:r>
            <a:endParaRPr lang="en-GB" sz="2800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2660" name="Text Box 4"/>
          <p:cNvSpPr txBox="1">
            <a:spLocks noChangeArrowheads="1"/>
          </p:cNvSpPr>
          <p:nvPr/>
        </p:nvSpPr>
        <p:spPr bwMode="auto">
          <a:xfrm>
            <a:off x="1643063" y="2000250"/>
            <a:ext cx="709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thought to leave you with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572140"/>
            <a:ext cx="9144000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Howbeit no man </a:t>
            </a:r>
            <a:r>
              <a:rPr lang="en-GB" sz="36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spake</a:t>
            </a: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openly of him for fear of the Jews. (John 7:13)</a:t>
            </a:r>
            <a:endParaRPr lang="en-GB" sz="3600" b="1" dirty="0"/>
          </a:p>
        </p:txBody>
      </p:sp>
      <p:pic>
        <p:nvPicPr>
          <p:cNvPr id="175111" name="Picture 7" descr="http://www.masoncode.com/sqcum.gif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643813" y="357188"/>
            <a:ext cx="1166812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2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2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2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58" grpId="0"/>
      <p:bldP spid="582660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C3322B-B293-4A65-9FF1-2025BEE8BF8D}" type="slidenum">
              <a:rPr lang="en-GB"/>
              <a:pPr>
                <a:defRPr/>
              </a:pPr>
              <a:t>191</a:t>
            </a:fld>
            <a:endParaRPr lang="en-GB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56165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latin typeface="+mj-lt"/>
              </a:rPr>
              <a:t>The Story Of Gog And Magog</a:t>
            </a:r>
          </a:p>
        </p:txBody>
      </p:sp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857250" y="2928938"/>
            <a:ext cx="7500938" cy="1357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4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End Of Part Ten Chapter One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79388" y="5084763"/>
            <a:ext cx="8964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 continued….. </a:t>
            </a:r>
            <a:r>
              <a:rPr lang="en-GB" sz="36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Chapter 2</a:t>
            </a:r>
            <a:r>
              <a:rPr lang="en-GB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Iraq War and the destruction of Babylon/Gog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1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F3952-3BDE-42D2-8C51-2356F94B29CF}" type="slidenum">
              <a:rPr lang="en-GB"/>
              <a:pPr>
                <a:defRPr/>
              </a:pPr>
              <a:t>192</a:t>
            </a:fld>
            <a:endParaRPr lang="en-GB"/>
          </a:p>
        </p:txBody>
      </p:sp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250825" y="765175"/>
            <a:ext cx="561657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GB" sz="4800" b="1" dirty="0">
                <a:solidFill>
                  <a:srgbClr val="FF0000"/>
                </a:solidFill>
                <a:latin typeface="+mj-lt"/>
              </a:rPr>
              <a:t>The Story Of Gog And Magog</a:t>
            </a:r>
          </a:p>
        </p:txBody>
      </p:sp>
      <p:sp>
        <p:nvSpPr>
          <p:cNvPr id="101379" name="WordArt 3"/>
          <p:cNvSpPr>
            <a:spLocks noChangeArrowheads="1" noChangeShapeType="1" noTextEdit="1"/>
          </p:cNvSpPr>
          <p:nvPr/>
        </p:nvSpPr>
        <p:spPr bwMode="auto">
          <a:xfrm>
            <a:off x="2124075" y="3357563"/>
            <a:ext cx="4724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GB" sz="48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50C43B-E218-4675-96F3-5582DA93A148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</a:t>
            </a:r>
            <a:r>
              <a:rPr lang="en-GB" b="1" dirty="0" smtClean="0">
                <a:solidFill>
                  <a:srgbClr val="FFFF00"/>
                </a:solidFill>
              </a:rPr>
              <a:t>- A Short Recap</a:t>
            </a:r>
          </a:p>
        </p:txBody>
      </p:sp>
      <p:sp>
        <p:nvSpPr>
          <p:cNvPr id="462853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50056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as we have seen is just another (little understood) phase of Satan’s attack through his children the offspring of Cain,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Idumeans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(Amalek) and the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Edomites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(the mongrel offspring of Esau and his Hittite wife.</a:t>
            </a:r>
          </a:p>
        </p:txBody>
      </p:sp>
      <p:pic>
        <p:nvPicPr>
          <p:cNvPr id="462855" name="Picture 7" descr="49_Descripti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341438"/>
            <a:ext cx="4241800" cy="3810000"/>
          </a:xfrm>
          <a:noFill/>
        </p:spPr>
      </p:pic>
      <p:sp>
        <p:nvSpPr>
          <p:cNvPr id="462857" name="Text Box 9"/>
          <p:cNvSpPr txBox="1">
            <a:spLocks noChangeArrowheads="1"/>
          </p:cNvSpPr>
          <p:nvPr/>
        </p:nvSpPr>
        <p:spPr bwMode="auto">
          <a:xfrm>
            <a:off x="0" y="5157788"/>
            <a:ext cx="4500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fall of Gog &amp; Magog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3" grpId="0"/>
      <p:bldP spid="4628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E2349-DA20-4532-B6B8-977ED769B3C9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Gog’s Government Headquaters</a:t>
            </a:r>
          </a:p>
        </p:txBody>
      </p:sp>
      <p:pic>
        <p:nvPicPr>
          <p:cNvPr id="259078" name="Picture 6" descr="White_House_(south_side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268413"/>
            <a:ext cx="5995987" cy="4495800"/>
          </a:xfrm>
          <a:noFill/>
        </p:spPr>
      </p:pic>
      <p:sp>
        <p:nvSpPr>
          <p:cNvPr id="259080" name="Text Box 8"/>
          <p:cNvSpPr txBox="1"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White House – Washington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16B97-89ED-4D34-82DD-0A71FEBE0F7A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Military Headquarters</a:t>
            </a:r>
          </a:p>
        </p:txBody>
      </p:sp>
      <p:pic>
        <p:nvPicPr>
          <p:cNvPr id="256003" name="Picture 3" descr="http://www.whatdoesitmean.com/cb3.jpg"/>
          <p:cNvPicPr>
            <a:picLocks noGrp="1" noChangeAspect="1" noChangeArrowheads="1"/>
          </p:cNvPicPr>
          <p:nvPr>
            <p:ph idx="1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395288" y="1268413"/>
            <a:ext cx="4248150" cy="3414712"/>
          </a:xfrm>
          <a:noFill/>
        </p:spPr>
      </p:pic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0" y="4797425"/>
            <a:ext cx="4787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Pentagon</a:t>
            </a: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4787900" y="1268413"/>
            <a:ext cx="43561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pentagram shape represents the 5 pointed star of the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Idumeans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Pentagon is divided up in to 11 major sections – the Illuminati number.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 the centre are 6 spokes representing the Rothschild’s hexagram.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4" grpId="0"/>
      <p:bldP spid="2560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Military Headquarters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79867E-E36A-400F-8BE0-327142703CFB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321538" name="Picture 2" descr="http://activerain.com/image_store/uploads/2/3/9/5/3/ar120520089135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714500"/>
            <a:ext cx="4030663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29188" y="1714500"/>
            <a:ext cx="40005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pentagram was known to medieval alchemy as the sign of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cloven hoof ....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(Hall.. Magic, Los Angeles, CA: Philosophical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Research Soc., pg. 46)</a:t>
            </a:r>
            <a:endParaRPr lang="en-GB" sz="28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A8EC03-D44C-41BA-908E-46A99680A949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Gog’s Headquarters For </a:t>
            </a:r>
            <a:r>
              <a:rPr lang="en-GB" sz="4000" b="1" smtClean="0">
                <a:solidFill>
                  <a:srgbClr val="FFFF00"/>
                </a:solidFill>
              </a:rPr>
              <a:t>Subversion Of Christianity And Other Religions</a:t>
            </a:r>
          </a:p>
        </p:txBody>
      </p:sp>
      <p:pic>
        <p:nvPicPr>
          <p:cNvPr id="257030" name="Picture 6" descr="st-pet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1785938"/>
            <a:ext cx="4679950" cy="4727575"/>
          </a:xfrm>
          <a:noFill/>
        </p:spPr>
      </p:pic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5500688" y="3213100"/>
            <a:ext cx="332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Vatican 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27FB19-7242-4788-98AE-9703E54D7094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Gog’s Dips Into Our Pockets To </a:t>
            </a:r>
            <a:r>
              <a:rPr lang="en-GB" sz="4000" b="1" smtClean="0">
                <a:solidFill>
                  <a:srgbClr val="FFFF00"/>
                </a:solidFill>
              </a:rPr>
              <a:t>Take a Great Spoil</a:t>
            </a:r>
          </a:p>
        </p:txBody>
      </p:sp>
      <p:pic>
        <p:nvPicPr>
          <p:cNvPr id="247811" name="Picture 3" descr="atmfe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00213"/>
            <a:ext cx="3960813" cy="4822825"/>
          </a:xfrm>
          <a:noFill/>
        </p:spPr>
      </p:pic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5076825" y="1844675"/>
            <a:ext cx="4067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4932363" y="1844675"/>
            <a:ext cx="4211637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how the banks led by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Bank of England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have been Gog’s instrument in taking a great spoil as foretold by the scriptures,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most are ignorant of this fact!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7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3393-DDF9-4EF9-BB4D-1F29145E42C1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E3210"/>
                </a:solidFill>
              </a:rPr>
              <a:t>Coal Industry Destroyed</a:t>
            </a:r>
          </a:p>
        </p:txBody>
      </p:sp>
      <p:pic>
        <p:nvPicPr>
          <p:cNvPr id="167941" name="Picture 5" descr="istockphoto_851390_welsh_coal_mine_pit_hea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785938"/>
            <a:ext cx="3190875" cy="4230687"/>
          </a:xfrm>
          <a:noFill/>
        </p:spPr>
      </p:pic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3708400" y="2133600"/>
            <a:ext cx="54356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GB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Immediately after WW2 Gog would go all out to make the UK’s huge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reserves of coal a non useable asset by manipulating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commodity market in favour of oil – </a:t>
            </a:r>
          </a:p>
        </p:txBody>
      </p:sp>
      <p:sp>
        <p:nvSpPr>
          <p:cNvPr id="167946" name="Text Box 10"/>
          <p:cNvSpPr txBox="1">
            <a:spLocks noChangeArrowheads="1"/>
          </p:cNvSpPr>
          <p:nvPr/>
        </p:nvSpPr>
        <p:spPr bwMode="auto">
          <a:xfrm>
            <a:off x="3419475" y="1268413"/>
            <a:ext cx="5724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Working Coal Colliery Now A Rare Sight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4" grpId="0"/>
      <p:bldP spid="1679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E3210"/>
                </a:solidFill>
              </a:rPr>
              <a:t>Coal Industry Destroyed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0E199-C8DC-4DBA-BB3A-1F5E8873791B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323586" name="Picture 2" descr="http://www.designer-iii.com/coalm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714500"/>
            <a:ext cx="45593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00688" y="2071688"/>
            <a:ext cx="3429000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first by supplying oil very cheaply relative to coal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secondly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 causing strife between the miners and their employers.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42938" y="5657850"/>
            <a:ext cx="4572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working coal mine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E3210"/>
                </a:solidFill>
              </a:rPr>
              <a:t>Coal Industry Destroyed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51DFE-53E1-4A13-830F-B5B99125BB7B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325634" name="Picture 2" descr="http://s0.geograph.org.uk/photos/20/16/201606_372d28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143000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Once hooked on oil, the price would be hiked by artificially engineered crises.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Once closed the pits would be prohibitively expensive to reopen.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D143C-31FF-4589-A54C-C15721D9D5E7}" type="slidenum">
              <a:rPr lang="en-GB"/>
              <a:pPr>
                <a:defRPr/>
              </a:pPr>
              <a:t>28</a:t>
            </a:fld>
            <a:endParaRPr lang="en-GB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E3210"/>
                </a:solidFill>
              </a:rPr>
              <a:t>Brown </a:t>
            </a:r>
            <a:r>
              <a:rPr lang="en-GB" sz="4000" b="1" dirty="0" smtClean="0">
                <a:solidFill>
                  <a:srgbClr val="FFFF00"/>
                </a:solidFill>
              </a:rPr>
              <a:t>Coal &amp; Other Inferior</a:t>
            </a:r>
            <a:r>
              <a:rPr lang="en-GB" sz="4000" b="1" dirty="0" smtClean="0">
                <a:solidFill>
                  <a:srgbClr val="FE3210"/>
                </a:solidFill>
              </a:rPr>
              <a:t> Coal Imported</a:t>
            </a:r>
          </a:p>
        </p:txBody>
      </p:sp>
      <p:pic>
        <p:nvPicPr>
          <p:cNvPr id="169989" name="Picture 5" descr="air-pollution-system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2214563"/>
            <a:ext cx="4106862" cy="3552825"/>
          </a:xfrm>
          <a:noFill/>
        </p:spPr>
      </p:pic>
      <p:sp>
        <p:nvSpPr>
          <p:cNvPr id="169992" name="Text Box 8"/>
          <p:cNvSpPr txBox="1">
            <a:spLocks noChangeArrowheads="1"/>
          </p:cNvSpPr>
          <p:nvPr/>
        </p:nvSpPr>
        <p:spPr bwMode="auto">
          <a:xfrm>
            <a:off x="5003800" y="1643063"/>
            <a:ext cx="41402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superior UK coal was exported while at the same time importing inferior brown coal.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would enable Gog to bring in smoke control regulations thereby making it possible to make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E3210"/>
                </a:solidFill>
              </a:rPr>
              <a:t>Brown </a:t>
            </a:r>
            <a:r>
              <a:rPr lang="en-GB" b="1" dirty="0" smtClean="0">
                <a:solidFill>
                  <a:srgbClr val="FFFF00"/>
                </a:solidFill>
              </a:rPr>
              <a:t>Coal &amp; Other Inferior</a:t>
            </a:r>
            <a:r>
              <a:rPr lang="en-GB" b="1" dirty="0" smtClean="0">
                <a:solidFill>
                  <a:srgbClr val="FE3210"/>
                </a:solidFill>
              </a:rPr>
              <a:t> Coal Imported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17CCE-3834-4A93-A263-B4CC1BE0E273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327682" name="Picture 2" descr="http://www.richard-seaman.com/Wallpaper/Travel/MiddleEast/BosporusOilTan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785938"/>
            <a:ext cx="561975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143625" y="1643063"/>
            <a:ext cx="278606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the country dependent</a:t>
            </a:r>
            <a:r>
              <a:rPr lang="en-GB" sz="28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foreign oil imports which would decimate the coal</a:t>
            </a:r>
            <a:r>
              <a:rPr lang="en-GB" sz="28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industry while making the UK less self sufficient. </a:t>
            </a:r>
          </a:p>
          <a:p>
            <a:pPr algn="l">
              <a:defRPr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2FB9C-92AF-4A6B-9FA2-2159C48237CA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</a:t>
            </a:r>
            <a:r>
              <a:rPr lang="en-GB" b="1" smtClean="0">
                <a:solidFill>
                  <a:srgbClr val="FFFF00"/>
                </a:solidFill>
              </a:rPr>
              <a:t>- A Short Recap</a:t>
            </a:r>
          </a:p>
        </p:txBody>
      </p:sp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4427538" y="1357313"/>
            <a:ext cx="4716462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scriptures use various names to describe the different manifestations of Satan’s attacks on Israel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the descendants of Cain and the serpent race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hence Man of Sin, Synagogue of Satan and the Anti-</a:t>
            </a:r>
            <a:r>
              <a:rPr lang="en-GB" sz="28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These 3 terms are only used once but all 3 refer to Cain’s offspring.</a:t>
            </a:r>
          </a:p>
        </p:txBody>
      </p:sp>
      <p:pic>
        <p:nvPicPr>
          <p:cNvPr id="464903" name="Picture 7" descr="Cain%20Killing%20Abel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268413"/>
            <a:ext cx="3343275" cy="4495800"/>
          </a:xfrm>
          <a:noFill/>
        </p:spPr>
      </p:pic>
      <p:sp>
        <p:nvSpPr>
          <p:cNvPr id="464905" name="Text Box 9"/>
          <p:cNvSpPr txBox="1">
            <a:spLocks noChangeArrowheads="1"/>
          </p:cNvSpPr>
          <p:nvPr/>
        </p:nvSpPr>
        <p:spPr bwMode="auto">
          <a:xfrm>
            <a:off x="468313" y="5667375"/>
            <a:ext cx="3527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Cain Killing Abel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64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64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64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899" grpId="0"/>
      <p:bldP spid="46490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2CF6A8-5A68-46F0-8E9F-6211FF6D5897}" type="slidenum">
              <a:rPr lang="en-GB"/>
              <a:pPr>
                <a:defRPr/>
              </a:pPr>
              <a:t>30</a:t>
            </a:fld>
            <a:endParaRPr lang="en-GB"/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 Great Fog of 1952</a:t>
            </a:r>
            <a:r>
              <a:rPr lang="en-GB" dirty="0" smtClean="0"/>
              <a:t> </a:t>
            </a:r>
          </a:p>
        </p:txBody>
      </p:sp>
      <p:pic>
        <p:nvPicPr>
          <p:cNvPr id="172037" name="Picture 5" descr="bu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773238"/>
            <a:ext cx="3600450" cy="3313112"/>
          </a:xfrm>
          <a:noFill/>
        </p:spPr>
      </p:pic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4284663" y="1484313"/>
            <a:ext cx="4859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4356100" y="1557338"/>
            <a:ext cx="47879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famous fog was to a large extent engineered by Gog.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was done by supplying the domestic market with inferior brown coal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its noxious smoke and fumes, instead of high quality Welsh,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English and Scottish coal as formerly.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 Great Fog of 1952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9E7B9-8BCC-4324-BF64-983A3B5D247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329730" name="Picture 2" descr="http://www.sxc.hu/pic/m/k/ki/kit1578/223080_smoking_chimne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85875"/>
            <a:ext cx="68580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would enable stringent regulations to be brought in as to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what fuel could be burnt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would pave the way to making the UK dependent on foreign oil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7F245-F940-4E61-A943-976184D1228F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The Fishing Industry Destroyed</a:t>
            </a:r>
          </a:p>
        </p:txBody>
      </p:sp>
      <p:pic>
        <p:nvPicPr>
          <p:cNvPr id="174085" name="Picture 5" descr="67510664-D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1628775"/>
            <a:ext cx="3960813" cy="2640013"/>
          </a:xfrm>
        </p:spPr>
      </p:pic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4716463" y="1484313"/>
            <a:ext cx="4427537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 the pretext of conserving fish the UK’s Fishing industry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now but a shadow of its former self.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once bountiful supplies of fish are no more –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yet another example of Gog taking a great spoil</a:t>
            </a: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468313" y="4221163"/>
            <a:ext cx="4175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Grimsby Fishing Fleet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8" grpId="0"/>
      <p:bldP spid="1740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9E8265-CB08-42AB-ADBB-C1D282B8DF26}" type="slidenum">
              <a:rPr lang="en-GB"/>
              <a:pPr>
                <a:defRPr/>
              </a:pPr>
              <a:t>33</a:t>
            </a:fld>
            <a:endParaRPr lang="en-GB"/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The Fishing Industry Destroyed</a:t>
            </a:r>
          </a:p>
        </p:txBody>
      </p:sp>
      <p:pic>
        <p:nvPicPr>
          <p:cNvPr id="176133" name="Picture 5" descr="trawler%20Portia%2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1500188"/>
            <a:ext cx="4803775" cy="3228975"/>
          </a:xfrm>
          <a:noFill/>
        </p:spPr>
      </p:pic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5429250" y="1357313"/>
            <a:ext cx="37147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owners of fishing boats that have managed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survive, operate under very difficult conditions,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being restricted as to where they can fish,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only being allowed out on certain days</a:t>
            </a:r>
          </a:p>
        </p:txBody>
      </p:sp>
      <p:sp>
        <p:nvSpPr>
          <p:cNvPr id="176137" name="Text Box 9"/>
          <p:cNvSpPr txBox="1">
            <a:spLocks noChangeArrowheads="1"/>
          </p:cNvSpPr>
          <p:nvPr/>
        </p:nvSpPr>
        <p:spPr bwMode="auto">
          <a:xfrm>
            <a:off x="0" y="5143500"/>
            <a:ext cx="5473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North Sea Trawler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F61F6-F94F-43AC-B157-D46D895766F4}" type="slidenum">
              <a:rPr lang="en-GB"/>
              <a:pPr>
                <a:defRPr/>
              </a:pPr>
              <a:t>34</a:t>
            </a:fld>
            <a:endParaRPr lang="en-GB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Ship Building Industry Destroyed &amp; Moved Abroad</a:t>
            </a:r>
          </a:p>
        </p:txBody>
      </p:sp>
      <p:pic>
        <p:nvPicPr>
          <p:cNvPr id="178181" name="Picture 5" descr="8873071_89f91a1ea3_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88" y="2071688"/>
            <a:ext cx="5389562" cy="2898775"/>
          </a:xfrm>
          <a:noFill/>
        </p:spPr>
      </p:pic>
      <p:sp>
        <p:nvSpPr>
          <p:cNvPr id="37893" name="Text Box 8"/>
          <p:cNvSpPr txBox="1">
            <a:spLocks noChangeArrowheads="1"/>
          </p:cNvSpPr>
          <p:nvPr/>
        </p:nvSpPr>
        <p:spPr bwMode="auto">
          <a:xfrm>
            <a:off x="539750" y="4437063"/>
            <a:ext cx="4176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642910" y="5286388"/>
            <a:ext cx="5106992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Ship building thrived as here in the Clyde</a:t>
            </a: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6000750" y="2071688"/>
            <a:ext cx="314325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Ship building is another great industry that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 been seized and destroyed by Gog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8803B-3AEE-4EAE-A501-E0ED42783D72}" type="slidenum">
              <a:rPr lang="en-GB"/>
              <a:pPr>
                <a:defRPr/>
              </a:pPr>
              <a:t>35</a:t>
            </a:fld>
            <a:endParaRPr lang="en-GB"/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The Steel Industry Destroyed</a:t>
            </a:r>
          </a:p>
        </p:txBody>
      </p:sp>
      <p:pic>
        <p:nvPicPr>
          <p:cNvPr id="180229" name="Picture 5" descr="_1974668_steel-archive3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1857375"/>
            <a:ext cx="5260975" cy="3155950"/>
          </a:xfrm>
          <a:noFill/>
        </p:spPr>
      </p:pic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5572125" y="1595438"/>
            <a:ext cx="3392488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Steel Making industries of all the Israelite nations have been decimated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with manufacturing infrastructure having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been transferred to 3</a:t>
            </a:r>
            <a:r>
              <a:rPr lang="en-GB" sz="2800" b="1" baseline="30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rd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world countries such as India and China.</a:t>
            </a: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42938" y="5214938"/>
            <a:ext cx="43195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Welsh steel making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2" grpId="0"/>
      <p:bldP spid="1802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B7786-377E-433F-A382-A8C5E322D741}" type="slidenum">
              <a:rPr lang="en-GB"/>
              <a:pPr>
                <a:defRPr/>
              </a:pPr>
              <a:t>36</a:t>
            </a:fld>
            <a:endParaRPr lang="en-GB"/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 Steel Industry Destroyed</a:t>
            </a:r>
          </a:p>
        </p:txBody>
      </p:sp>
      <p:pic>
        <p:nvPicPr>
          <p:cNvPr id="182277" name="Picture 5" descr="p6_rolli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1285875"/>
            <a:ext cx="3929062" cy="3929063"/>
          </a:xfrm>
          <a:noFill/>
        </p:spPr>
      </p:pic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5000625" y="1714500"/>
            <a:ext cx="36766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Now vast quantities of steel are being imported into the UK and other Israelite countries from India and China.</a:t>
            </a: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642938" y="5357813"/>
            <a:ext cx="3743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Steel Warehouse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/>
      <p:bldP spid="1822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 Steel Industry Destroyed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090D0-E73B-47C5-BB0A-1F8938FD7A7E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331778" name="Picture 2" descr="http://www.india-server.com/news-images/tata-steel-raises-500-mn-on-london-9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714500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29188" y="1714500"/>
            <a:ext cx="421481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Much of this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steel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inferior and caused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Hertford rail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crash – of course those responsible for buying this poor quality steel weren’t prosecuted,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instead the blame was conveniently placed on those responsible for maintenance.</a:t>
            </a:r>
            <a:endParaRPr lang="en-GB" dirty="0">
              <a:solidFill>
                <a:srgbClr val="00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" y="5286375"/>
            <a:ext cx="42148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 Steel 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C5DEF-5A4D-4927-B89B-988C68974B15}" type="slidenum">
              <a:rPr lang="en-GB"/>
              <a:pPr>
                <a:defRPr/>
              </a:pPr>
              <a:t>38</a:t>
            </a:fld>
            <a:endParaRPr lang="en-GB"/>
          </a:p>
        </p:txBody>
      </p:sp>
      <p:sp>
        <p:nvSpPr>
          <p:cNvPr id="3532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The Car Industry Destroyed</a:t>
            </a:r>
          </a:p>
        </p:txBody>
      </p:sp>
      <p:pic>
        <p:nvPicPr>
          <p:cNvPr id="353286" name="Picture 6" descr="05a_$rolls%20royce%20silver%20clou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71625" y="1214438"/>
            <a:ext cx="5994400" cy="4495800"/>
          </a:xfrm>
          <a:noFill/>
        </p:spPr>
      </p:pic>
      <p:sp>
        <p:nvSpPr>
          <p:cNvPr id="353289" name="Text Box 9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 manufacturing in Israelite countries is just a mere shadow of what it used to 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53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6B3E33-F1F2-4156-8142-6C53CFF9E837}" type="slidenum">
              <a:rPr lang="en-GB"/>
              <a:pPr>
                <a:defRPr/>
              </a:pPr>
              <a:t>39</a:t>
            </a:fld>
            <a:endParaRPr lang="en-GB"/>
          </a:p>
        </p:txBody>
      </p:sp>
      <p:pic>
        <p:nvPicPr>
          <p:cNvPr id="290819" name="Picture 3" descr="gif__HEGELS_HOLY_COW__THE_STATE__27__000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180975" y="0"/>
            <a:ext cx="5859463" cy="6858000"/>
          </a:xfrm>
        </p:spPr>
      </p:pic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795963" y="228600"/>
            <a:ext cx="334803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Gog’s Democracies</a:t>
            </a: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5867400" y="1628775"/>
            <a:ext cx="30257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people think they elect 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their governments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in reality are just electing the puppets.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44F93-E2D1-4F9A-AD64-0BB4719187E4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 </a:t>
            </a:r>
            <a:r>
              <a:rPr lang="en-GB" b="1" smtClean="0">
                <a:solidFill>
                  <a:srgbClr val="FFFF00"/>
                </a:solidFill>
              </a:rPr>
              <a:t>- A Short Recap</a:t>
            </a:r>
          </a:p>
        </p:txBody>
      </p:sp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4427538" y="1557338"/>
            <a:ext cx="47164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versions of scriptures refer to </a:t>
            </a:r>
            <a:r>
              <a:rPr lang="en-GB" sz="2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Agag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king of the </a:t>
            </a:r>
            <a:r>
              <a:rPr lang="en-GB" sz="2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Amelecks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as either Agog or Gog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further linking Gog to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Ameleck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the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Edomites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Khazars.</a:t>
            </a:r>
          </a:p>
        </p:txBody>
      </p:sp>
      <p:pic>
        <p:nvPicPr>
          <p:cNvPr id="465924" name="Picture 4" descr="200px-Gustave_dore_morte_Ag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12875"/>
            <a:ext cx="33988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539750" y="5667375"/>
            <a:ext cx="3600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killing of  King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Agag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659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659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659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3" grpId="0"/>
      <p:bldP spid="4659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0226D-1128-47EC-8C4A-2A6ACD4E0887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Elected Puppets</a:t>
            </a:r>
          </a:p>
        </p:txBody>
      </p:sp>
      <p:pic>
        <p:nvPicPr>
          <p:cNvPr id="352259" name="Picture 3" descr="FaceofTreas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84" t="20197" r="6235" b="4993"/>
          <a:stretch>
            <a:fillRect/>
          </a:stretch>
        </p:blipFill>
        <p:spPr>
          <a:xfrm>
            <a:off x="1357313" y="1214438"/>
            <a:ext cx="6826250" cy="4429125"/>
          </a:xfrm>
          <a:noFill/>
        </p:spPr>
      </p:pic>
      <p:sp>
        <p:nvSpPr>
          <p:cNvPr id="352260" name="Text Box 4"/>
          <p:cNvSpPr txBox="1">
            <a:spLocks noChangeArrowheads="1"/>
          </p:cNvSpPr>
          <p:nvPr/>
        </p:nvSpPr>
        <p:spPr bwMode="auto">
          <a:xfrm>
            <a:off x="0" y="5911850"/>
            <a:ext cx="9144000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Many of these elected puppets turn out to be traitors to their country and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52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959C7-0618-4955-83B1-70F5DC586217}" type="slidenum">
              <a:rPr lang="en-GB"/>
              <a:pPr>
                <a:defRPr/>
              </a:pPr>
              <a:t>41</a:t>
            </a:fld>
            <a:endParaRPr lang="en-GB"/>
          </a:p>
        </p:txBody>
      </p:sp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Elected Puppets</a:t>
            </a:r>
          </a:p>
        </p:txBody>
      </p:sp>
      <p:pic>
        <p:nvPicPr>
          <p:cNvPr id="584707" name="Picture 3" descr="pais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7538" y="1196975"/>
            <a:ext cx="7924800" cy="4089400"/>
          </a:xfrm>
          <a:noFill/>
        </p:spPr>
      </p:pic>
      <p:sp>
        <p:nvSpPr>
          <p:cNvPr id="584708" name="Text Box 4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we see another long-term “sleeper” turned traitor,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Rev. Ian Paisley, seen here with IRA terrorist chief Martin McGuiness laughing together,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847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847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847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Gog’s Elected Puppets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25D89-3FFA-477E-AC39-381DA7550B9F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643563" y="1714500"/>
            <a:ext cx="3286125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no doubt laughing over how they have duped the gullible public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the large reward they will receive from their hidden masters.</a:t>
            </a:r>
            <a:endParaRPr lang="en-GB" sz="2800" dirty="0">
              <a:solidFill>
                <a:srgbClr val="FFC000"/>
              </a:solidFill>
            </a:endParaRPr>
          </a:p>
        </p:txBody>
      </p:sp>
      <p:pic>
        <p:nvPicPr>
          <p:cNvPr id="333826" name="Picture 2" descr="http://itn.co.uk/story5a28ba6b8711c0c9fc7bb919a83fa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714500"/>
            <a:ext cx="5072063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EBC50-F5BD-4BFC-BC8C-A2EDC9C55CBA}" type="slidenum">
              <a:rPr lang="en-GB"/>
              <a:pPr>
                <a:defRPr/>
              </a:pPr>
              <a:t>43</a:t>
            </a:fld>
            <a:endParaRPr lang="en-GB"/>
          </a:p>
        </p:txBody>
      </p:sp>
      <p:sp>
        <p:nvSpPr>
          <p:cNvPr id="586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Elected Puppets</a:t>
            </a:r>
          </a:p>
        </p:txBody>
      </p:sp>
      <p:pic>
        <p:nvPicPr>
          <p:cNvPr id="586757" name="Picture 5" descr="mso6737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 contrast="12000"/>
          </a:blip>
          <a:srcRect l="679" t="32550" r="30946" b="8861"/>
          <a:stretch>
            <a:fillRect/>
          </a:stretch>
        </p:blipFill>
        <p:spPr>
          <a:xfrm>
            <a:off x="1285875" y="1071563"/>
            <a:ext cx="6815138" cy="4165600"/>
          </a:xfrm>
          <a:noFill/>
        </p:spPr>
      </p:pic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0" y="5484813"/>
            <a:ext cx="9144000" cy="13731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The Gathering of the Northern Ireland traitorous puppets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led by Tony Blair and the Rev. Ian Paisley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EDEDD-E108-4166-BDA7-A8A33C60224B}" type="slidenum">
              <a:rPr lang="en-GB"/>
              <a:pPr>
                <a:defRPr/>
              </a:pPr>
              <a:t>44</a:t>
            </a:fld>
            <a:endParaRPr lang="en-GB"/>
          </a:p>
        </p:txBody>
      </p:sp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Signals</a:t>
            </a:r>
          </a:p>
        </p:txBody>
      </p:sp>
      <p:pic>
        <p:nvPicPr>
          <p:cNvPr id="303107" name="Picture 3" descr="horns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0" y="1214438"/>
            <a:ext cx="6415088" cy="3521075"/>
          </a:xfrm>
          <a:noFill/>
        </p:spPr>
      </p:pic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0" y="4816475"/>
            <a:ext cx="9144000" cy="206210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how </a:t>
            </a:r>
            <a:r>
              <a:rPr lang="en-GB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Gogites</a:t>
            </a: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uses hand signals to recognise each other 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The Hebrews referred to the </a:t>
            </a:r>
            <a:r>
              <a:rPr lang="en-GB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Edomites</a:t>
            </a: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 those people with the funny handshakes!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6C89C1-27FA-40AD-BFE6-7CF11B4636E9}" type="slidenum">
              <a:rPr lang="en-GB"/>
              <a:pPr>
                <a:defRPr/>
              </a:pPr>
              <a:t>45</a:t>
            </a:fld>
            <a:endParaRPr lang="en-GB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Signals</a:t>
            </a:r>
            <a:endParaRPr lang="en-US" b="1" smtClean="0">
              <a:solidFill>
                <a:srgbClr val="FF0000"/>
              </a:solidFill>
            </a:endParaRPr>
          </a:p>
        </p:txBody>
      </p:sp>
      <p:pic>
        <p:nvPicPr>
          <p:cNvPr id="74755" name="Picture 3" descr="connd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>
          <a:xfrm>
            <a:off x="323850" y="1557338"/>
            <a:ext cx="3811588" cy="5084762"/>
          </a:xfrm>
          <a:noFill/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357688" y="1928813"/>
            <a:ext cx="453707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Condoleezza Rice</a:t>
            </a:r>
            <a:r>
              <a:rPr lang="en-GB" dirty="0">
                <a:solidFill>
                  <a:srgbClr val="66FFFF"/>
                </a:solidFill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giving evidence with fingers crossed so as to be able to lie with impunity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the congressional investigative committee looking into the Iraq fiasco.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DD7DF-8602-4457-B5D4-CE5AA4A46C96}" type="slidenum">
              <a:rPr lang="en-GB"/>
              <a:pPr>
                <a:defRPr/>
              </a:pPr>
              <a:t>46</a:t>
            </a:fld>
            <a:endParaRPr lang="en-GB"/>
          </a:p>
        </p:txBody>
      </p:sp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Gog’s Signals</a:t>
            </a:r>
          </a:p>
        </p:txBody>
      </p:sp>
      <p:pic>
        <p:nvPicPr>
          <p:cNvPr id="304131" name="Picture 3" descr="boheme_de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268413"/>
            <a:ext cx="5092700" cy="4495800"/>
          </a:xfrm>
          <a:noFill/>
        </p:spPr>
      </p:pic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5580063" y="1412875"/>
            <a:ext cx="356393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Almost all the Western leaders attend elite establishment clubs such as this one</a:t>
            </a: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The Bohemian Grove where orgies and even human sacrifices are purported to take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E4222-B6F7-40AD-A48B-1DB8DC223C51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  <p:pic>
        <p:nvPicPr>
          <p:cNvPr id="51204" name="Picture 5" descr="http://christogenea.org/images/RitualMur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275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DAC15-7F57-474A-BDD1-31FE4D9F4452}" type="slidenum">
              <a:rPr lang="en-GB"/>
              <a:pPr>
                <a:defRPr/>
              </a:pPr>
              <a:t>48</a:t>
            </a:fld>
            <a:endParaRPr lang="en-GB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Destroys Our Cattle</a:t>
            </a:r>
          </a:p>
        </p:txBody>
      </p:sp>
      <p:pic>
        <p:nvPicPr>
          <p:cNvPr id="424966" name="Picture 6" descr="_39988865_cattleburn2033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409700"/>
            <a:ext cx="3460750" cy="5114925"/>
          </a:xfrm>
          <a:noFill/>
        </p:spPr>
      </p:pic>
      <p:sp>
        <p:nvSpPr>
          <p:cNvPr id="424969" name="Text Box 9"/>
          <p:cNvSpPr txBox="1">
            <a:spLocks noChangeArrowheads="1"/>
          </p:cNvSpPr>
          <p:nvPr/>
        </p:nvSpPr>
        <p:spPr bwMode="auto">
          <a:xfrm>
            <a:off x="4319588" y="1484313"/>
            <a:ext cx="4824412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1" dirty="0">
                <a:hlinkClick r:id="rId4"/>
              </a:rPr>
              <a:t>Psalm 50:10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pPr algn="l"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every beast of the forest is mine, and the cattle upon a thousand hills.</a:t>
            </a:r>
            <a:r>
              <a:rPr lang="en-GB" dirty="0"/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vast herds of cattle and flocks of sheep are another mark of Israel – so Gog is going all out to destroy these as well as remove our food supply. Just as they removed the plentiful herds of Bison from the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24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6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– Destroys Our Cattle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54AE56-9360-4ED1-8FA0-D9E902FF556C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  <p:pic>
        <p:nvPicPr>
          <p:cNvPr id="337922" name="Picture 2" descr="http://wwwimage.cbsnews.com/images/2000/06/24/image62359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857375"/>
            <a:ext cx="56102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00750" y="1595438"/>
            <a:ext cx="2928938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so Gog is going all out to destroy these as well as remove our food supply.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Just as they removed the plentiful herds of Bison from the USA …..</a:t>
            </a:r>
          </a:p>
          <a:p>
            <a:pPr algn="l">
              <a:defRPr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77A42-AC8C-4355-9FFE-ECFE48748EC7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00FF00"/>
                </a:solidFill>
              </a:rPr>
              <a:t>We Have Seen That The Russian</a:t>
            </a:r>
            <a:r>
              <a:rPr lang="en-GB" sz="4000" b="1" smtClean="0">
                <a:solidFill>
                  <a:srgbClr val="FFFF00"/>
                </a:solidFill>
              </a:rPr>
              <a:t> People Are Not Gog</a:t>
            </a:r>
          </a:p>
        </p:txBody>
      </p:sp>
      <p:pic>
        <p:nvPicPr>
          <p:cNvPr id="221187" name="Picture 3" descr="russiama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1484313"/>
            <a:ext cx="6553200" cy="4929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99296-80E8-4029-B897-5C0221A216C3}" type="slidenum">
              <a:rPr lang="en-GB"/>
              <a:pPr>
                <a:defRPr/>
              </a:pPr>
              <a:t>50</a:t>
            </a:fld>
            <a:endParaRPr lang="en-GB"/>
          </a:p>
        </p:txBody>
      </p:sp>
      <p:sp>
        <p:nvSpPr>
          <p:cNvPr id="2355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3252" name="Picture 5" descr="walmartde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2225"/>
            <a:ext cx="9144000" cy="6950075"/>
          </a:xfrm>
          <a:noFill/>
        </p:spPr>
      </p:pic>
      <p:sp>
        <p:nvSpPr>
          <p:cNvPr id="235528" name="Text Box 8"/>
          <p:cNvSpPr txBox="1">
            <a:spLocks noChangeArrowheads="1"/>
          </p:cNvSpPr>
          <p:nvPr/>
        </p:nvSpPr>
        <p:spPr bwMode="auto">
          <a:xfrm>
            <a:off x="0" y="5473005"/>
            <a:ext cx="58674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Land of Magog takes control of the USA’s retail industry as in other Israelite nations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DD6A8-5494-4810-8A01-B10A141DCE72}" type="slidenum">
              <a:rPr lang="en-GB"/>
              <a:pPr>
                <a:defRPr/>
              </a:pPr>
              <a:t>51</a:t>
            </a:fld>
            <a:endParaRPr lang="en-GB"/>
          </a:p>
        </p:txBody>
      </p:sp>
      <p:sp>
        <p:nvSpPr>
          <p:cNvPr id="517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Gains Control Of Food </a:t>
            </a:r>
            <a:r>
              <a:rPr lang="en-GB" sz="4000" b="1" smtClean="0">
                <a:solidFill>
                  <a:srgbClr val="FFFF00"/>
                </a:solidFill>
              </a:rPr>
              <a:t>Distribution</a:t>
            </a:r>
          </a:p>
        </p:txBody>
      </p:sp>
      <p:pic>
        <p:nvPicPr>
          <p:cNvPr id="517126" name="Picture 6" descr="supermarket-restocking-1-DH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341438"/>
            <a:ext cx="6096000" cy="4035425"/>
          </a:xfrm>
          <a:noFill/>
        </p:spPr>
      </p:pic>
      <p:sp>
        <p:nvSpPr>
          <p:cNvPr id="517128" name="Text Box 8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Gog has over recent years accelerated the growth of supermarkets</a:t>
            </a: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at the expense of the small independent businesses.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7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7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A93BF2-CD01-4570-8BD3-CF50F61A7E4B}" type="slidenum">
              <a:rPr lang="en-GB"/>
              <a:pPr>
                <a:defRPr/>
              </a:pPr>
              <a:t>52</a:t>
            </a:fld>
            <a:endParaRPr lang="en-GB"/>
          </a:p>
        </p:txBody>
      </p:sp>
      <p:sp>
        <p:nvSpPr>
          <p:cNvPr id="52736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Gains Control Of Food Distribution</a:t>
            </a:r>
          </a:p>
        </p:txBody>
      </p:sp>
      <p:pic>
        <p:nvPicPr>
          <p:cNvPr id="527366" name="Picture 6" descr="Supermarket_check_ou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643063"/>
            <a:ext cx="5160963" cy="3870325"/>
          </a:xfrm>
          <a:noFill/>
        </p:spPr>
      </p:pic>
      <p:sp>
        <p:nvSpPr>
          <p:cNvPr id="527370" name="Text Box 10"/>
          <p:cNvSpPr txBox="1">
            <a:spLocks noChangeArrowheads="1"/>
          </p:cNvSpPr>
          <p:nvPr/>
        </p:nvSpPr>
        <p:spPr bwMode="auto">
          <a:xfrm>
            <a:off x="5643563" y="1773238"/>
            <a:ext cx="33210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Once Gog has full control of the food supply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will be only a matter of time before food is withheld to cause a holocaust as occurred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the Ukrainians under Stalin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27371" name="Text Box 11"/>
          <p:cNvSpPr txBox="1">
            <a:spLocks noChangeArrowheads="1"/>
          </p:cNvSpPr>
          <p:nvPr/>
        </p:nvSpPr>
        <p:spPr bwMode="auto">
          <a:xfrm>
            <a:off x="357188" y="5500688"/>
            <a:ext cx="4392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typical supermarket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70" grpId="0"/>
      <p:bldP spid="52737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00E79-93E6-48A1-9F8A-D4CC74005EEF}" type="slidenum">
              <a:rPr lang="en-GB"/>
              <a:pPr>
                <a:defRPr/>
              </a:pPr>
              <a:t>53</a:t>
            </a:fld>
            <a:endParaRPr lang="en-GB"/>
          </a:p>
        </p:txBody>
      </p:sp>
      <p:sp>
        <p:nvSpPr>
          <p:cNvPr id="47309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Jerusalem Has Moved Too!</a:t>
            </a:r>
          </a:p>
        </p:txBody>
      </p:sp>
      <p:pic>
        <p:nvPicPr>
          <p:cNvPr id="473094" name="Picture 6" descr="mp-europ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432050"/>
            <a:ext cx="4038600" cy="2830513"/>
          </a:xfrm>
          <a:noFill/>
        </p:spPr>
      </p:pic>
      <p:pic>
        <p:nvPicPr>
          <p:cNvPr id="473098" name="Picture 10" descr="north-america-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99013" y="1600200"/>
            <a:ext cx="3735387" cy="4495800"/>
          </a:xfrm>
          <a:noFill/>
        </p:spPr>
      </p:pic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357158" y="5500702"/>
            <a:ext cx="4105275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Jerusalem in the sides of the north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F22D20-53E1-4089-8EC8-6806089912C2}" type="slidenum">
              <a:rPr lang="en-GB"/>
              <a:pPr>
                <a:defRPr/>
              </a:pPr>
              <a:t>54</a:t>
            </a:fld>
            <a:endParaRPr lang="en-GB"/>
          </a:p>
        </p:txBody>
      </p:sp>
      <p:sp>
        <p:nvSpPr>
          <p:cNvPr id="475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Jerusalem Has Moved Too!</a:t>
            </a:r>
          </a:p>
        </p:txBody>
      </p:sp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3924300" y="1357313"/>
            <a:ext cx="52197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00FF"/>
                </a:solidFill>
              </a:rPr>
              <a:t>Psalm 48:2</a:t>
            </a:r>
            <a:endParaRPr lang="en-GB" sz="3200" dirty="0">
              <a:solidFill>
                <a:srgbClr val="FF00FF"/>
              </a:solidFill>
            </a:endParaRP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Beautiful for situation, the joy of the whole earth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is mount Zion, on the sides of the north, the city of the great King.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we see from this verse (New) Jerusalem is in the northern hemisphere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75143" name="Picture 7" descr="n_jerusa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357313"/>
            <a:ext cx="329406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44" name="Text Box 8"/>
          <p:cNvSpPr txBox="1">
            <a:spLocks noChangeArrowheads="1"/>
          </p:cNvSpPr>
          <p:nvPr/>
        </p:nvSpPr>
        <p:spPr bwMode="auto">
          <a:xfrm>
            <a:off x="0" y="5734050"/>
            <a:ext cx="42846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fanciful depiction of New Jerusalem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0"/>
      <p:bldP spid="47514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04B8D-E88C-421A-85CB-431793D09400}" type="slidenum">
              <a:rPr lang="en-GB"/>
              <a:pPr>
                <a:defRPr/>
              </a:pPr>
              <a:t>55</a:t>
            </a:fld>
            <a:endParaRPr lang="en-GB"/>
          </a:p>
        </p:txBody>
      </p:sp>
      <p:sp>
        <p:nvSpPr>
          <p:cNvPr id="49562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Prophetic Jerusalem Not The Old Jerusalem</a:t>
            </a:r>
          </a:p>
        </p:txBody>
      </p:sp>
      <p:pic>
        <p:nvPicPr>
          <p:cNvPr id="495622" name="Picture 6" descr="worldtradecentr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63713" y="1412875"/>
            <a:ext cx="5614987" cy="4087813"/>
          </a:xfrm>
          <a:noFill/>
        </p:spPr>
      </p:pic>
      <p:sp>
        <p:nvSpPr>
          <p:cNvPr id="495625" name="Text Box 9"/>
          <p:cNvSpPr txBox="1">
            <a:spLocks noChangeArrowheads="1"/>
          </p:cNvSpPr>
          <p:nvPr/>
        </p:nvSpPr>
        <p:spPr bwMode="auto">
          <a:xfrm>
            <a:off x="0" y="5484813"/>
            <a:ext cx="9144000" cy="13731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North Tower was hit first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symbolising an attack against Yahweh (God) whose offspring resides in the north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5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D6CAA-444D-4097-800B-0F8A0B97928B}" type="slidenum">
              <a:rPr lang="en-GB"/>
              <a:pPr>
                <a:defRPr/>
              </a:pPr>
              <a:t>56</a:t>
            </a:fld>
            <a:endParaRPr lang="en-GB"/>
          </a:p>
        </p:txBody>
      </p:sp>
      <p:sp>
        <p:nvSpPr>
          <p:cNvPr id="483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Israel Was To Move No More!!</a:t>
            </a:r>
          </a:p>
        </p:txBody>
      </p:sp>
      <p:sp>
        <p:nvSpPr>
          <p:cNvPr id="483333" name="Text Box 5"/>
          <p:cNvSpPr txBox="1">
            <a:spLocks noChangeArrowheads="1"/>
          </p:cNvSpPr>
          <p:nvPr/>
        </p:nvSpPr>
        <p:spPr bwMode="auto">
          <a:xfrm>
            <a:off x="5040313" y="1009650"/>
            <a:ext cx="4103687" cy="53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Samuel 7:10</a:t>
            </a:r>
            <a:endParaRPr lang="en-GB" sz="800" b="1" dirty="0">
              <a:solidFill>
                <a:srgbClr val="FF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spcBef>
                <a:spcPct val="50000"/>
              </a:spcBef>
              <a:defRPr/>
            </a:pPr>
            <a:r>
              <a:rPr lang="en-GB" sz="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Moreover I will appoint a place for my people Israel,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will plant them,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they may dwell in a place of their own, and move no more;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neither shall the children of wickedness afflict them any more, as beforetime,</a:t>
            </a:r>
            <a:r>
              <a:rPr lang="en-GB" sz="24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400" b="1" dirty="0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GB" sz="2400" b="1" dirty="0">
              <a:solidFill>
                <a:srgbClr val="CC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3335" name="Picture 7" descr="medSCBL_2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12875"/>
            <a:ext cx="4248150" cy="3009900"/>
          </a:xfrm>
          <a:noFill/>
        </p:spPr>
      </p:pic>
      <p:sp>
        <p:nvSpPr>
          <p:cNvPr id="483337" name="Text Box 9"/>
          <p:cNvSpPr txBox="1">
            <a:spLocks noChangeArrowheads="1"/>
          </p:cNvSpPr>
          <p:nvPr/>
        </p:nvSpPr>
        <p:spPr bwMode="auto">
          <a:xfrm>
            <a:off x="395288" y="4581525"/>
            <a:ext cx="4248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Israel on the move in the wild west</a:t>
            </a:r>
          </a:p>
        </p:txBody>
      </p:sp>
      <p:sp>
        <p:nvSpPr>
          <p:cNvPr id="483338" name="Text Box 10"/>
          <p:cNvSpPr txBox="1">
            <a:spLocks noChangeArrowheads="1"/>
          </p:cNvSpPr>
          <p:nvPr/>
        </p:nvSpPr>
        <p:spPr bwMode="auto">
          <a:xfrm>
            <a:off x="0" y="6092825"/>
            <a:ext cx="5545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Their capital city moved too!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3" grpId="0"/>
      <p:bldP spid="483337" grpId="0"/>
      <p:bldP spid="48333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CD9AB-5E40-4505-ADB6-3B697C402549}" type="slidenum">
              <a:rPr lang="en-GB"/>
              <a:pPr>
                <a:defRPr/>
              </a:pPr>
              <a:t>57</a:t>
            </a:fld>
            <a:endParaRPr lang="en-GB"/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Israel Was To Move No More!!</a:t>
            </a:r>
          </a:p>
        </p:txBody>
      </p:sp>
      <p:pic>
        <p:nvPicPr>
          <p:cNvPr id="486406" name="Picture 6" descr="king%20david%20learning%20to%20give%20up%20his%20own%20way"/>
          <p:cNvPicPr>
            <a:picLocks noChangeAspect="1" noChangeArrowheads="1"/>
          </p:cNvPicPr>
          <p:nvPr/>
        </p:nvPicPr>
        <p:blipFill>
          <a:blip r:embed="rId3" cstate="print"/>
          <a:srcRect l="3310" t="2736" r="4327" b="5922"/>
          <a:stretch>
            <a:fillRect/>
          </a:stretch>
        </p:blipFill>
        <p:spPr bwMode="auto">
          <a:xfrm>
            <a:off x="468313" y="1341438"/>
            <a:ext cx="40322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6407" name="Text Box 7"/>
          <p:cNvSpPr txBox="1">
            <a:spLocks noChangeArrowheads="1"/>
          </p:cNvSpPr>
          <p:nvPr/>
        </p:nvSpPr>
        <p:spPr bwMode="auto">
          <a:xfrm>
            <a:off x="4714875" y="1500188"/>
            <a:ext cx="41052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When Yahweh spoke to David about the appointed place he was already in Palestine,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 obviously he was not speaking about the modern state of Israel!</a:t>
            </a:r>
          </a:p>
        </p:txBody>
      </p:sp>
      <p:sp>
        <p:nvSpPr>
          <p:cNvPr id="486408" name="Text Box 8"/>
          <p:cNvSpPr txBox="1">
            <a:spLocks noChangeArrowheads="1"/>
          </p:cNvSpPr>
          <p:nvPr/>
        </p:nvSpPr>
        <p:spPr bwMode="auto">
          <a:xfrm>
            <a:off x="323850" y="6278563"/>
            <a:ext cx="4248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King David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7" grpId="0"/>
      <p:bldP spid="48640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E644A-209C-4E7C-9B22-FCC4582AFC5B}" type="slidenum">
              <a:rPr lang="en-GB"/>
              <a:pPr>
                <a:defRPr/>
              </a:pPr>
              <a:t>58</a:t>
            </a:fld>
            <a:endParaRPr lang="en-GB"/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FF00"/>
                </a:solidFill>
              </a:rPr>
              <a:t>Israel Was To Move No More!!</a:t>
            </a:r>
          </a:p>
        </p:txBody>
      </p:sp>
      <p:pic>
        <p:nvPicPr>
          <p:cNvPr id="488454" name="Picture 6" descr="woman_at_the_well_jek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268413"/>
            <a:ext cx="4094163" cy="4094162"/>
          </a:xfrm>
          <a:noFill/>
        </p:spPr>
      </p:pic>
      <p:sp>
        <p:nvSpPr>
          <p:cNvPr id="488456" name="Text Box 8"/>
          <p:cNvSpPr txBox="1">
            <a:spLocks noChangeArrowheads="1"/>
          </p:cNvSpPr>
          <p:nvPr/>
        </p:nvSpPr>
        <p:spPr bwMode="auto">
          <a:xfrm>
            <a:off x="4787900" y="1628775"/>
            <a:ext cx="417671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4:21 Jesus saith unto her, Woman, believe me,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hour cometh, when ye shall neither in this mountain,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 yet at Jerusalem, worship the Father. </a:t>
            </a:r>
          </a:p>
        </p:txBody>
      </p:sp>
      <p:sp>
        <p:nvSpPr>
          <p:cNvPr id="488458" name="Text Box 10"/>
          <p:cNvSpPr txBox="1">
            <a:spLocks noChangeArrowheads="1"/>
          </p:cNvSpPr>
          <p:nvPr/>
        </p:nvSpPr>
        <p:spPr bwMode="auto">
          <a:xfrm>
            <a:off x="468313" y="5734050"/>
            <a:ext cx="4175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Woman at the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6" grpId="0"/>
      <p:bldP spid="48845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Israel Was To Move No More!!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5387B-59BA-4F1A-943D-51C5165F726E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  <p:pic>
        <p:nvPicPr>
          <p:cNvPr id="339970" name="Picture 2" descr="http://www.mapsorama.com/maps/asia/palestine/palestine_1020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00188"/>
            <a:ext cx="30718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43375" y="2500313"/>
            <a:ext cx="4500563" cy="304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Jesus was foretelling that the Holy Land and old Jerusalem would no longer worship Yahweh</a:t>
            </a:r>
          </a:p>
          <a:p>
            <a:pPr algn="l">
              <a:defRPr/>
            </a:pP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A1FF4-2A2C-45A5-A3F5-2C7C7535BDF1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389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00FF00"/>
                </a:solidFill>
              </a:rPr>
              <a:t>We Have Seen That The Russian</a:t>
            </a:r>
            <a:r>
              <a:rPr lang="en-GB" sz="4000" b="1" smtClean="0">
                <a:solidFill>
                  <a:srgbClr val="FFFF00"/>
                </a:solidFill>
              </a:rPr>
              <a:t> People Are Not Gog</a:t>
            </a:r>
          </a:p>
        </p:txBody>
      </p:sp>
      <p:pic>
        <p:nvPicPr>
          <p:cNvPr id="389126" name="Picture 6" descr="150px-CoA_Russian_Empir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12000" contrast="42000"/>
          </a:blip>
          <a:srcRect/>
          <a:stretch>
            <a:fillRect/>
          </a:stretch>
        </p:blipFill>
        <p:spPr>
          <a:xfrm>
            <a:off x="395288" y="1484313"/>
            <a:ext cx="4357687" cy="5084762"/>
          </a:xfrm>
          <a:solidFill>
            <a:schemeClr val="tx2"/>
          </a:solidFill>
        </p:spPr>
      </p:pic>
      <p:sp>
        <p:nvSpPr>
          <p:cNvPr id="389128" name="Text Box 8"/>
          <p:cNvSpPr txBox="1">
            <a:spLocks noChangeArrowheads="1"/>
          </p:cNvSpPr>
          <p:nvPr/>
        </p:nvSpPr>
        <p:spPr bwMode="auto">
          <a:xfrm>
            <a:off x="5076825" y="1628775"/>
            <a:ext cx="40671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we see the Coat of Arms of the Royal House of Russia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Romanov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dynasty –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eagle being an Israelite symbol and ruling over Ishmael looks to his brethren in West and to the East.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All Nations Against Jerusalem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3CFFE-90DB-4F70-805C-AC73C77ACE60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9125" y="1595438"/>
            <a:ext cx="4286250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Zechariah 2:1-4,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"I lifted up mine eyes again, and looked and behold a man with a measuring line in his hand.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Then said I, Whither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goest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thou?  And he said to me,</a:t>
            </a:r>
            <a:r>
              <a:rPr lang="en-GB" sz="28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measure Jerusalem, to see what is the breadth thereof, and what is the length thereof</a:t>
            </a:r>
            <a:endParaRPr lang="en-GB" sz="2800" dirty="0">
              <a:solidFill>
                <a:srgbClr val="00FF00"/>
              </a:solidFill>
            </a:endParaRPr>
          </a:p>
        </p:txBody>
      </p:sp>
      <p:pic>
        <p:nvPicPr>
          <p:cNvPr id="342018" name="Picture 2" descr="http://homepages.bw.edu/ilr/Spring%202009%20Courses/Spring%202009%20pics/11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785938"/>
            <a:ext cx="3735388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823D3-8225-4556-A1EF-C6CE6F6418CF}" type="slidenum">
              <a:rPr lang="en-GB"/>
              <a:pPr>
                <a:defRPr/>
              </a:pPr>
              <a:t>61</a:t>
            </a:fld>
            <a:endParaRPr lang="en-GB"/>
          </a:p>
        </p:txBody>
      </p:sp>
      <p:sp>
        <p:nvSpPr>
          <p:cNvPr id="498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00"/>
                </a:solidFill>
              </a:rPr>
              <a:t>All Nations Against Jerusalem</a:t>
            </a:r>
          </a:p>
        </p:txBody>
      </p:sp>
      <p:pic>
        <p:nvPicPr>
          <p:cNvPr id="498695" name="Picture 7" descr="image3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14500" y="1214438"/>
            <a:ext cx="5862638" cy="4357687"/>
          </a:xfrm>
          <a:noFill/>
        </p:spPr>
      </p:pic>
      <p:sp>
        <p:nvSpPr>
          <p:cNvPr id="498699" name="Text Box 11"/>
          <p:cNvSpPr txBox="1"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New Jerusalem was so large that it would take an angel to measure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8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8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All Nations Against Jerusalem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667F59-2358-4E40-8D2F-3600410142BD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  <p:pic>
        <p:nvPicPr>
          <p:cNvPr id="344066" name="Picture 2" descr="http://1.bp.blogspot.com/_nKa-dM7PvEo/SLyPJexVzGI/AAAAAAAACHM/QA22Yswktno/s400/Jacob_Wrestling_with_the_Ang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785938"/>
            <a:ext cx="35242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29125" y="1785938"/>
            <a:ext cx="450056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spcBef>
                <a:spcPts val="500"/>
              </a:spcBef>
              <a:spcAft>
                <a:spcPts val="500"/>
              </a:spcAft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And, behold, the angel that talked with me went forth, and another angel went out to meet him.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said unto him, Run, speak to this young man, saying,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Jerusalem shall be inhabited as towns without walls for the multitude of men and cattle therein."</a:t>
            </a:r>
            <a:r>
              <a:rPr lang="en-GB" sz="2800" dirty="0">
                <a:solidFill>
                  <a:srgbClr val="00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All Nations Against Jerusalem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ECAF5-04E4-4474-890C-B2DB5FEF3EF7}" type="slidenum">
              <a:rPr lang="en-GB"/>
              <a:pPr>
                <a:defRPr/>
              </a:pPr>
              <a:t>63</a:t>
            </a:fld>
            <a:endParaRPr lang="en-GB"/>
          </a:p>
        </p:txBody>
      </p:sp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4929188" y="1714500"/>
            <a:ext cx="378618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we see that Jerusalem consisted of many towns with a multitude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men and cattle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obviously not the old Jerusalem!</a:t>
            </a:r>
          </a:p>
        </p:txBody>
      </p:sp>
      <p:pic>
        <p:nvPicPr>
          <p:cNvPr id="63496" name="Picture 8" descr="http://t3.gstatic.com/images?q=tbn:UaFH9m1TdaQPoM:http://www.eraradioamateurs.eu/contenuti/files/immagini%2520/europe_map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00188"/>
            <a:ext cx="3776663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0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9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Jerusalem Has Moved To The North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9E897-73F6-4AC3-A30E-23BA5850BBAA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29125" y="2071688"/>
            <a:ext cx="4286250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Matthew 10:23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"For verily I say unto you, ye shall not have gone over the cities of Israel, till the Son of man be come."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 </a:t>
            </a:r>
            <a:endParaRPr lang="en-GB" sz="2800" dirty="0"/>
          </a:p>
        </p:txBody>
      </p:sp>
      <p:pic>
        <p:nvPicPr>
          <p:cNvPr id="346114" name="Picture 2" descr="http://www.dor.org/ec/images/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928813"/>
            <a:ext cx="37861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AA76F-CAA0-4934-AE2A-3C0D700AFE70}" type="slidenum">
              <a:rPr lang="en-GB"/>
              <a:pPr>
                <a:defRPr/>
              </a:pPr>
              <a:t>65</a:t>
            </a:fld>
            <a:endParaRPr lang="en-GB"/>
          </a:p>
        </p:txBody>
      </p:sp>
      <p:sp>
        <p:nvSpPr>
          <p:cNvPr id="508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00"/>
                </a:solidFill>
              </a:rPr>
              <a:t>Jerusalem Has Moved To The North</a:t>
            </a: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>
            <a:off x="4000500" y="1628775"/>
            <a:ext cx="51435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disciples could have gone over the towns in old Palestine in a matter of weeks, and missionaries still could do so today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 </a:t>
            </a:r>
            <a:r>
              <a:rPr lang="en-GB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But if the cities of Israel were to be "spread abroad" and to be a great number,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could not be done so quickly. </a:t>
            </a:r>
          </a:p>
        </p:txBody>
      </p:sp>
      <p:pic>
        <p:nvPicPr>
          <p:cNvPr id="508935" name="Picture 7" descr="israel-palestine-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96975"/>
            <a:ext cx="27241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8936" name="Text Box 8"/>
          <p:cNvSpPr txBox="1">
            <a:spLocks noChangeArrowheads="1"/>
          </p:cNvSpPr>
          <p:nvPr/>
        </p:nvSpPr>
        <p:spPr bwMode="auto">
          <a:xfrm>
            <a:off x="0" y="5118100"/>
            <a:ext cx="3851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Israeli State is a small country!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3" grpId="0"/>
      <p:bldP spid="50893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7F72B-2726-46AF-8369-ABD9B7D586DB}" type="slidenum">
              <a:rPr lang="en-GB"/>
              <a:pPr>
                <a:defRPr/>
              </a:pPr>
              <a:t>66</a:t>
            </a:fld>
            <a:endParaRPr lang="en-GB"/>
          </a:p>
        </p:txBody>
      </p:sp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All Nations Against Jerusalem</a:t>
            </a:r>
          </a:p>
        </p:txBody>
      </p:sp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4429125" y="1484313"/>
            <a:ext cx="47148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Zechariah 14:2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I will gather all nations against Jerusalem to battle;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the city shall be taken, and the houses rifled, and the women ravished;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half of the city shall go forth into captivity,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the residue of the people shall not be cut off from the city.</a:t>
            </a:r>
          </a:p>
        </p:txBody>
      </p:sp>
      <p:pic>
        <p:nvPicPr>
          <p:cNvPr id="339974" name="Picture 6" descr="chp_w_europ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2000" contrast="18000"/>
          </a:blip>
          <a:srcRect/>
          <a:stretch>
            <a:fillRect/>
          </a:stretch>
        </p:blipFill>
        <p:spPr>
          <a:xfrm>
            <a:off x="395288" y="1125538"/>
            <a:ext cx="3898900" cy="5040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27432-484C-4DA6-BEE3-993175193465}" type="slidenum">
              <a:rPr lang="en-GB"/>
              <a:pPr>
                <a:defRPr/>
              </a:pPr>
              <a:t>67</a:t>
            </a:fld>
            <a:endParaRPr lang="en-GB"/>
          </a:p>
        </p:txBody>
      </p:sp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New Jerusalem Divided</a:t>
            </a:r>
          </a:p>
        </p:txBody>
      </p:sp>
      <p:pic>
        <p:nvPicPr>
          <p:cNvPr id="515077" name="Picture 5" descr="250px-Iron_Curtain_(Correction-2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341438"/>
            <a:ext cx="4022725" cy="4103687"/>
          </a:xfrm>
          <a:noFill/>
        </p:spPr>
      </p:pic>
      <p:sp>
        <p:nvSpPr>
          <p:cNvPr id="515079" name="Text Box 7"/>
          <p:cNvSpPr txBox="1">
            <a:spLocks noChangeArrowheads="1"/>
          </p:cNvSpPr>
          <p:nvPr/>
        </p:nvSpPr>
        <p:spPr bwMode="auto">
          <a:xfrm>
            <a:off x="4786313" y="1857375"/>
            <a:ext cx="40354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we see the New Jerusalem divide as foretold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with half going into slavery as shown coloured red on the map to the left.</a:t>
            </a:r>
          </a:p>
        </p:txBody>
      </p:sp>
      <p:sp>
        <p:nvSpPr>
          <p:cNvPr id="515080" name="Text Box 8"/>
          <p:cNvSpPr txBox="1">
            <a:spLocks noChangeArrowheads="1"/>
          </p:cNvSpPr>
          <p:nvPr/>
        </p:nvSpPr>
        <p:spPr bwMode="auto">
          <a:xfrm>
            <a:off x="0" y="5445125"/>
            <a:ext cx="44275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Political Map of Europe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9" grpId="0"/>
      <p:bldP spid="51508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Jerusalem Has Moved To The North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21ED8-C07F-4706-8DD0-E381A693DFFA}" type="slidenum">
              <a:rPr lang="en-GB" smtClean="0"/>
              <a:pPr>
                <a:defRPr/>
              </a:pPr>
              <a:t>68</a:t>
            </a:fld>
            <a:endParaRPr lang="en-GB"/>
          </a:p>
        </p:txBody>
      </p:sp>
      <p:pic>
        <p:nvPicPr>
          <p:cNvPr id="348162" name="Picture 2" descr="http://cache.virtualtourist.com/1306345-View_of_Old_City_from_Mt_Of_Olives-Jerusal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857375"/>
            <a:ext cx="441007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3500" y="1857375"/>
            <a:ext cx="4000500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Those who look to the old Jerusalem would say that,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happened when the Israeli state came into being up until the 6 day war when half was held by the Jordanians.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They certainly weren’t in slavery!</a:t>
            </a:r>
          </a:p>
          <a:p>
            <a:pPr algn="l">
              <a:defRPr/>
            </a:pP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0063" y="5214938"/>
            <a:ext cx="43576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Jerusalem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New Jerusalem Divided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C0800-4208-4B09-A5DE-E4C85780C0C7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429125" y="1357313"/>
            <a:ext cx="4714875" cy="52625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</a:t>
            </a:r>
            <a:r>
              <a:rPr lang="en-GB" sz="2800" b="1" i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Stettin</a:t>
            </a:r>
            <a:r>
              <a:rPr lang="en-GB" sz="2800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the Baltic to Trieste in the Adriatic an "iron curtain" has descended across the Continent. </a:t>
            </a:r>
            <a:r>
              <a:rPr lang="en-GB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Behind that line lie all the capitals of the ancient states of Central and Eastern Europe. </a:t>
            </a:r>
            <a:r>
              <a:rPr lang="en-GB" sz="28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Warsaw, Berlin, Prague, Vienna, Budapest, Belgrade, Bucharest and Sofia.</a:t>
            </a:r>
            <a:endParaRPr lang="en-GB" dirty="0"/>
          </a:p>
        </p:txBody>
      </p:sp>
      <p:pic>
        <p:nvPicPr>
          <p:cNvPr id="350210" name="Picture 2" descr="https://roadrunner-apeh.wikispaces.com/file/view/iron_curtain.jpg/33913427/iron_curt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285875"/>
            <a:ext cx="371157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82688-9552-45E2-A8BA-77294D8C438B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00"/>
                </a:solidFill>
              </a:rPr>
              <a:t>Archangel Michael Patron Saint </a:t>
            </a:r>
            <a:r>
              <a:rPr lang="en-GB" sz="4000" b="1" dirty="0" smtClean="0">
                <a:solidFill>
                  <a:srgbClr val="00FF00"/>
                </a:solidFill>
              </a:rPr>
              <a:t>Of Russia</a:t>
            </a:r>
          </a:p>
        </p:txBody>
      </p:sp>
      <p:pic>
        <p:nvPicPr>
          <p:cNvPr id="144389" name="Picture 5" descr="03_l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484313"/>
            <a:ext cx="5076825" cy="3810000"/>
          </a:xfrm>
          <a:noFill/>
        </p:spPr>
      </p:pic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142875" y="5429250"/>
            <a:ext cx="5364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Cathedral of Archangel Michael - Moscow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5580063" y="1557338"/>
            <a:ext cx="3313112" cy="353943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Russia and the true Russian people are nominally Christian unlike the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 hating anti-Christ Ashkenazim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DCE08-8226-4561-9592-20BE8B99E4F7}" type="slidenum">
              <a:rPr lang="en-GB"/>
              <a:pPr>
                <a:defRPr/>
              </a:pPr>
              <a:t>70</a:t>
            </a:fld>
            <a:endParaRPr lang="en-GB"/>
          </a:p>
        </p:txBody>
      </p:sp>
      <p:sp>
        <p:nvSpPr>
          <p:cNvPr id="520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FF00"/>
                </a:solidFill>
              </a:rPr>
              <a:t>New Jerusalem Divided</a:t>
            </a:r>
          </a:p>
        </p:txBody>
      </p:sp>
      <p:pic>
        <p:nvPicPr>
          <p:cNvPr id="520199" name="Picture 7" descr="Image:Yousef Karsh - Winston Churchill - 30 December 1941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12000" contrast="12000"/>
          </a:blip>
          <a:srcRect/>
          <a:stretch>
            <a:fillRect/>
          </a:stretch>
        </p:blipFill>
        <p:spPr>
          <a:xfrm>
            <a:off x="323850" y="1268413"/>
            <a:ext cx="3468688" cy="4495800"/>
          </a:xfrm>
        </p:spPr>
      </p:pic>
      <p:sp>
        <p:nvSpPr>
          <p:cNvPr id="520201" name="Text Box 9"/>
          <p:cNvSpPr txBox="1">
            <a:spLocks noChangeArrowheads="1"/>
          </p:cNvSpPr>
          <p:nvPr/>
        </p:nvSpPr>
        <p:spPr bwMode="auto">
          <a:xfrm>
            <a:off x="4211638" y="2214563"/>
            <a:ext cx="49323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Churchill was responsible for popularising the    term Iron Curtain</a:t>
            </a:r>
          </a:p>
        </p:txBody>
      </p:sp>
      <p:sp>
        <p:nvSpPr>
          <p:cNvPr id="520202" name="Text Box 10"/>
          <p:cNvSpPr txBox="1">
            <a:spLocks noChangeArrowheads="1"/>
          </p:cNvSpPr>
          <p:nvPr/>
        </p:nvSpPr>
        <p:spPr bwMode="auto">
          <a:xfrm>
            <a:off x="0" y="5667375"/>
            <a:ext cx="4067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Sir Winston Churchill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20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20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20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1" grpId="0"/>
      <p:bldP spid="52020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576D8-10E1-4153-9F61-9F0F7D0AA9E2}" type="slidenum">
              <a:rPr lang="en-GB"/>
              <a:pPr>
                <a:defRPr/>
              </a:pPr>
              <a:t>71</a:t>
            </a:fld>
            <a:endParaRPr lang="en-GB" dirty="0"/>
          </a:p>
        </p:txBody>
      </p:sp>
      <p:sp>
        <p:nvSpPr>
          <p:cNvPr id="5232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New Jerusalem Divided</a:t>
            </a:r>
          </a:p>
        </p:txBody>
      </p:sp>
      <p:pic>
        <p:nvPicPr>
          <p:cNvPr id="523270" name="Picture 6" descr="15-Bigthre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8687"/>
          <a:stretch>
            <a:fillRect/>
          </a:stretch>
        </p:blipFill>
        <p:spPr>
          <a:xfrm>
            <a:off x="395288" y="1484313"/>
            <a:ext cx="4648200" cy="4752975"/>
          </a:xfrm>
          <a:noFill/>
        </p:spPr>
      </p:pic>
      <p:sp>
        <p:nvSpPr>
          <p:cNvPr id="523273" name="Text Box 9"/>
          <p:cNvSpPr txBox="1">
            <a:spLocks noChangeArrowheads="1"/>
          </p:cNvSpPr>
          <p:nvPr/>
        </p:nvSpPr>
        <p:spPr bwMode="auto">
          <a:xfrm>
            <a:off x="5219700" y="1357313"/>
            <a:ext cx="39243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Left: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Churchill, Roosevelt and Stalin.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3 war criminals who were responsible for dividing up the spoils of war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sending half of Europe into slavery to be followed by the other half with the rise of the EU.</a:t>
            </a:r>
          </a:p>
        </p:txBody>
      </p:sp>
      <p:sp>
        <p:nvSpPr>
          <p:cNvPr id="523274" name="Text Box 10"/>
          <p:cNvSpPr txBox="1">
            <a:spLocks noChangeArrowheads="1"/>
          </p:cNvSpPr>
          <p:nvPr/>
        </p:nvSpPr>
        <p:spPr bwMode="auto">
          <a:xfrm>
            <a:off x="0" y="6216650"/>
            <a:ext cx="68405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Yalta Conference 1945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273" grpId="0"/>
      <p:bldP spid="52327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7D274-E22B-4FBC-8EF0-54381534FA1D}" type="slidenum">
              <a:rPr lang="en-GB"/>
              <a:pPr>
                <a:defRPr/>
              </a:pPr>
              <a:t>72</a:t>
            </a:fld>
            <a:endParaRPr lang="en-GB"/>
          </a:p>
        </p:txBody>
      </p:sp>
      <p:sp>
        <p:nvSpPr>
          <p:cNvPr id="343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Prophetic Jerusalem Not The Old Jerusalem</a:t>
            </a:r>
          </a:p>
        </p:txBody>
      </p:sp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5143500" y="1214438"/>
            <a:ext cx="381635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Psalm 48:2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Beautiful for situation, the joy of the whole earth, is mount Zion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on the sides of the north, the city of the great King.</a:t>
            </a:r>
          </a:p>
        </p:txBody>
      </p:sp>
      <p:pic>
        <p:nvPicPr>
          <p:cNvPr id="343047" name="Picture 7" descr="canada-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412875"/>
            <a:ext cx="4762500" cy="3171825"/>
          </a:xfrm>
          <a:noFill/>
        </p:spPr>
      </p:pic>
      <p:sp>
        <p:nvSpPr>
          <p:cNvPr id="343049" name="Text Box 9"/>
          <p:cNvSpPr txBox="1">
            <a:spLocks noChangeArrowheads="1"/>
          </p:cNvSpPr>
          <p:nvPr/>
        </p:nvSpPr>
        <p:spPr bwMode="auto">
          <a:xfrm>
            <a:off x="0" y="4652963"/>
            <a:ext cx="9144000" cy="218521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Isaiah 14:13</a:t>
            </a:r>
            <a:br>
              <a:rPr lang="en-GB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thou hast said in thine (Gog) heart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I will ascend into heaven, I will exalt my throne above the stars of God: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 will sit also upon the mount of the congregation, in the sides of the north:</a:t>
            </a:r>
            <a:r>
              <a:rPr lang="en-GB" sz="28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43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43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43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430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E1E67-A459-4DBA-AFE0-9DE6F1F87C84}" type="slidenum">
              <a:rPr lang="en-GB"/>
              <a:pPr>
                <a:defRPr/>
              </a:pPr>
              <a:t>73</a:t>
            </a:fld>
            <a:endParaRPr lang="en-GB"/>
          </a:p>
        </p:txBody>
      </p:sp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– Unbars The Gates </a:t>
            </a:r>
            <a:r>
              <a:rPr lang="en-GB" sz="4000" b="1" smtClean="0">
                <a:solidFill>
                  <a:srgbClr val="FFFF00"/>
                </a:solidFill>
              </a:rPr>
              <a:t>To Let In The Worse Of The Heathen</a:t>
            </a:r>
          </a:p>
        </p:txBody>
      </p:sp>
      <p:pic>
        <p:nvPicPr>
          <p:cNvPr id="278531" name="Picture 3" descr="africanimmigrant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1050" y="1773238"/>
            <a:ext cx="5111750" cy="3967162"/>
          </a:xfrm>
          <a:noFill/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0" y="5667375"/>
            <a:ext cx="9144000" cy="11906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Blacks invade the canary islands to eventually make their way to London.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8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8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6E348-4D3C-4DEA-81B7-EED59189D3C2}" type="slidenum">
              <a:rPr lang="en-GB"/>
              <a:pPr>
                <a:defRPr/>
              </a:pPr>
              <a:t>74</a:t>
            </a:fld>
            <a:endParaRPr lang="en-GB"/>
          </a:p>
        </p:txBody>
      </p:sp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– Recruits Aliens Into </a:t>
            </a:r>
            <a:r>
              <a:rPr lang="en-GB" sz="4000" b="1" smtClean="0">
                <a:solidFill>
                  <a:srgbClr val="FFFF00"/>
                </a:solidFill>
              </a:rPr>
              <a:t>The Armies Of True Israel</a:t>
            </a:r>
          </a:p>
        </p:txBody>
      </p:sp>
      <p:pic>
        <p:nvPicPr>
          <p:cNvPr id="335875" name="Picture 3" descr="f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398" t="636" r="1398" b="1660"/>
          <a:stretch>
            <a:fillRect/>
          </a:stretch>
        </p:blipFill>
        <p:spPr>
          <a:xfrm>
            <a:off x="179388" y="1557338"/>
            <a:ext cx="4679950" cy="4137025"/>
          </a:xfrm>
          <a:noFill/>
        </p:spPr>
      </p:pic>
      <p:sp>
        <p:nvSpPr>
          <p:cNvPr id="335876" name="Text Box 4"/>
          <p:cNvSpPr txBox="1">
            <a:spLocks noChangeArrowheads="1"/>
          </p:cNvSpPr>
          <p:nvPr/>
        </p:nvSpPr>
        <p:spPr bwMode="auto">
          <a:xfrm>
            <a:off x="5003800" y="1700213"/>
            <a:ext cx="4140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armies of true Israel are gradually by stealth being replaced by aliens,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these will willingly do the bidding of the NWO and not rise up in revolt.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It is also another method of diluting the indigenous population.</a:t>
            </a:r>
          </a:p>
        </p:txBody>
      </p:sp>
      <p:sp>
        <p:nvSpPr>
          <p:cNvPr id="335877" name="Text Box 5"/>
          <p:cNvSpPr txBox="1">
            <a:spLocks noChangeArrowheads="1"/>
          </p:cNvSpPr>
          <p:nvPr/>
        </p:nvSpPr>
        <p:spPr bwMode="auto">
          <a:xfrm>
            <a:off x="250825" y="5734050"/>
            <a:ext cx="45370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US Army Recruiting Centre in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6" grpId="0"/>
      <p:bldP spid="33587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3B41D5-CA7D-4C11-8D8C-DE3317421A01}" type="slidenum">
              <a:rPr lang="en-GB"/>
              <a:pPr>
                <a:defRPr/>
              </a:pPr>
              <a:t>75</a:t>
            </a:fld>
            <a:endParaRPr lang="en-GB"/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Gog (Satan) Gathers </a:t>
            </a:r>
            <a:r>
              <a:rPr lang="en-GB" sz="4000" b="1" smtClean="0">
                <a:solidFill>
                  <a:srgbClr val="FFFF00"/>
                </a:solidFill>
              </a:rPr>
              <a:t>The Nations To Battle</a:t>
            </a: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4211638" y="1989138"/>
            <a:ext cx="4752975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Having been loosed for a little season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Satan (Khazars)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gather the Israel nations to battle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under the guise of international organisations particularly the UN</a:t>
            </a:r>
          </a:p>
        </p:txBody>
      </p:sp>
      <p:pic>
        <p:nvPicPr>
          <p:cNvPr id="274439" name="Picture 7" descr="UN-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773238"/>
            <a:ext cx="3810000" cy="3810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13AA5-F6BB-4FA7-AC48-1D58C50C4560}" type="slidenum">
              <a:rPr lang="en-GB"/>
              <a:pPr>
                <a:defRPr/>
              </a:pPr>
              <a:t>76</a:t>
            </a:fld>
            <a:endParaRPr lang="en-GB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E3210"/>
                </a:solidFill>
              </a:rPr>
              <a:t>Gog &amp; Magog Have Been </a:t>
            </a:r>
            <a:r>
              <a:rPr lang="en-GB" sz="4000" b="1" smtClean="0">
                <a:solidFill>
                  <a:srgbClr val="FFFF00"/>
                </a:solidFill>
              </a:rPr>
              <a:t>Striking Time In Melbourne Since 1992</a:t>
            </a:r>
          </a:p>
        </p:txBody>
      </p:sp>
      <p:pic>
        <p:nvPicPr>
          <p:cNvPr id="185349" name="Picture 5" descr="PicForNewsletterApril2006MelbourneGro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1428750"/>
            <a:ext cx="3536950" cy="4714875"/>
          </a:xfrm>
          <a:noFill/>
        </p:spPr>
      </p:pic>
      <p:sp>
        <p:nvSpPr>
          <p:cNvPr id="185352" name="Text Box 8"/>
          <p:cNvSpPr txBox="1">
            <a:spLocks noChangeArrowheads="1"/>
          </p:cNvSpPr>
          <p:nvPr/>
        </p:nvSpPr>
        <p:spPr bwMode="auto">
          <a:xfrm>
            <a:off x="4214813" y="1571625"/>
            <a:ext cx="467995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we see Gog &amp; Magog in Australia gathering together those whose number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 as the sand of the sea (Israel) to war and the final battle.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Clock here showing the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Illuminate's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number 11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which is also scripture’s warning that the midnight hour cometh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214313" y="6400800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Melbourne shopping arcade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2" grpId="0"/>
      <p:bldP spid="18535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826167-9E71-49E3-9B49-92CDD8BBB9B1}" type="slidenum">
              <a:rPr lang="en-GB"/>
              <a:pPr>
                <a:defRPr/>
              </a:pPr>
              <a:t>77</a:t>
            </a:fld>
            <a:endParaRPr lang="en-GB"/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Gog (Satan) – The Eighth Beast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3203575" y="1214438"/>
            <a:ext cx="5940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Rev. 17:10 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"the other is not yet come; and when he cometh, he must continue a short space."</a:t>
            </a:r>
          </a:p>
        </p:txBody>
      </p:sp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3203575" y="2636838"/>
            <a:ext cx="59404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Rev. 20: 3.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cast him in to the bottomless pit, and shut him up, and set a seal upon him, that he should deceive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nations no more until the thousand years </a:t>
            </a:r>
            <a:r>
              <a:rPr lang="en-GB" sz="2800" b="1" dirty="0">
                <a:solidFill>
                  <a:srgbClr val="FD130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should be fulfilled and after that he must be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loosed a little season.</a:t>
            </a:r>
            <a:endParaRPr lang="en-GB" sz="2800" dirty="0">
              <a:solidFill>
                <a:srgbClr val="00FF00"/>
              </a:solidFill>
            </a:endParaRPr>
          </a:p>
        </p:txBody>
      </p:sp>
      <p:pic>
        <p:nvPicPr>
          <p:cNvPr id="323591" name="Picture 7" descr="Gustave Doré's depiction of Satan from John Milton's Paradise Lost.">
            <a:hlinkClick r:id="rId3" tooltip="Gustave Doré's depiction of Satan from John Milton's Paradise Lost.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313" y="1484313"/>
            <a:ext cx="2857500" cy="48021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9" grpId="0"/>
      <p:bldP spid="32359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Gog (Satan) – The Eighth Beast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14FA7-310A-4A20-A410-ACF3B7A368F1}" type="slidenum">
              <a:rPr lang="en-GB" smtClean="0"/>
              <a:pPr>
                <a:defRPr/>
              </a:pPr>
              <a:t>78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714875" y="1785938"/>
            <a:ext cx="3786188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Notice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similarity of the previous 2 verses which would tend to indicate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that Satan would be manifest in the eighth beast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headed up by the Rothschilds.</a:t>
            </a:r>
          </a:p>
          <a:p>
            <a:pPr algn="l">
              <a:defRPr/>
            </a:pPr>
            <a:endParaRPr lang="en-GB" sz="2800" dirty="0"/>
          </a:p>
        </p:txBody>
      </p:sp>
      <p:pic>
        <p:nvPicPr>
          <p:cNvPr id="352258" name="Picture 2" descr="http://jewsribsinbearjaw.files.wordpress.com/2009/07/rothschild-sabbate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500188"/>
            <a:ext cx="38576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AC8E7-529A-4C80-8120-A7439F0B18A0}" type="slidenum">
              <a:rPr lang="en-GB"/>
              <a:pPr>
                <a:defRPr/>
              </a:pPr>
              <a:t>79</a:t>
            </a:fld>
            <a:endParaRPr lang="en-GB"/>
          </a:p>
        </p:txBody>
      </p:sp>
      <p:sp>
        <p:nvSpPr>
          <p:cNvPr id="30926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Rothschild’s Coat of Arms</a:t>
            </a:r>
          </a:p>
        </p:txBody>
      </p:sp>
      <p:sp>
        <p:nvSpPr>
          <p:cNvPr id="83972" name="AutoShape 6" descr="image00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3" name="AutoShape 8" descr="image00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4" name="AutoShape 10" descr="image00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75" name="AutoShape 12" descr="image00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9261" name="Picture 13" descr="00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628775"/>
            <a:ext cx="4824412" cy="4583113"/>
          </a:xfrm>
          <a:noFill/>
        </p:spPr>
      </p:pic>
      <p:sp>
        <p:nvSpPr>
          <p:cNvPr id="309264" name="Text Box 16"/>
          <p:cNvSpPr txBox="1">
            <a:spLocks noChangeArrowheads="1"/>
          </p:cNvSpPr>
          <p:nvPr/>
        </p:nvSpPr>
        <p:spPr bwMode="auto">
          <a:xfrm>
            <a:off x="5508625" y="1916113"/>
            <a:ext cx="3635375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Notice the arrows attacking True Judah and Manasseh.</a:t>
            </a: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The lion and unicorn supporters – which gives poignancy to Satan going round like (disguised) as a roaring lion</a:t>
            </a:r>
            <a:r>
              <a:rPr lang="en-GB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09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Archangel Michael Patron Saint </a:t>
            </a:r>
            <a:r>
              <a:rPr lang="en-GB" b="1" dirty="0" smtClean="0">
                <a:solidFill>
                  <a:srgbClr val="00FF00"/>
                </a:solidFill>
              </a:rPr>
              <a:t>Of Russia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AA090-54D6-482C-BE1E-53A1940303A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57750" y="2071688"/>
            <a:ext cx="4000500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…. Mongol Jews who hold the levers of power particularly in the Western nations and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course the abomination of desolation the Israeli state in Palestine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315394" name="Picture 2" descr="http://lw.palestineremembered.com/Maps/New/JewishOwnedLandInPalestineAsOf194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857375"/>
            <a:ext cx="31432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23A5A-3B8E-4E7C-9A73-5C0538DF8D0D}" type="slidenum">
              <a:rPr lang="en-GB"/>
              <a:pPr>
                <a:defRPr/>
              </a:pPr>
              <a:t>80</a:t>
            </a:fld>
            <a:endParaRPr lang="en-GB"/>
          </a:p>
        </p:txBody>
      </p:sp>
      <p:sp>
        <p:nvSpPr>
          <p:cNvPr id="3123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Rothschild’s Burial Place</a:t>
            </a:r>
          </a:p>
        </p:txBody>
      </p:sp>
      <p:pic>
        <p:nvPicPr>
          <p:cNvPr id="312326" name="Picture 6" descr="redshield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8175" y="1412875"/>
            <a:ext cx="5400675" cy="3597275"/>
          </a:xfrm>
          <a:noFill/>
        </p:spPr>
      </p:pic>
      <p:sp>
        <p:nvSpPr>
          <p:cNvPr id="312330" name="Text Box 10"/>
          <p:cNvSpPr txBox="1">
            <a:spLocks noChangeArrowheads="1"/>
          </p:cNvSpPr>
          <p:nvPr/>
        </p:nvSpPr>
        <p:spPr bwMode="auto">
          <a:xfrm>
            <a:off x="0" y="5484813"/>
            <a:ext cx="9144000" cy="137318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Rothschild's coat of arms at the entrance to Rothschild's burial place at the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Ramat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Hanadiv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gardens in Israel. 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11E63-8E8D-4062-90EE-BD52DB28C1B9}" type="slidenum">
              <a:rPr lang="en-GB"/>
              <a:pPr>
                <a:defRPr/>
              </a:pPr>
              <a:t>81</a:t>
            </a:fld>
            <a:endParaRPr lang="en-GB"/>
          </a:p>
        </p:txBody>
      </p:sp>
      <p:sp>
        <p:nvSpPr>
          <p:cNvPr id="415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</a:rPr>
              <a:t>Like A Roaring Lion</a:t>
            </a:r>
          </a:p>
        </p:txBody>
      </p:sp>
      <p:pic>
        <p:nvPicPr>
          <p:cNvPr id="415750" name="Picture 6" descr="Roaring_Lion_17404_poster40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341438"/>
            <a:ext cx="3887788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539750" y="5445125"/>
            <a:ext cx="3455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roaring lion</a:t>
            </a:r>
          </a:p>
        </p:txBody>
      </p:sp>
      <p:sp>
        <p:nvSpPr>
          <p:cNvPr id="415752" name="Text Box 8"/>
          <p:cNvSpPr txBox="1">
            <a:spLocks noChangeArrowheads="1"/>
          </p:cNvSpPr>
          <p:nvPr/>
        </p:nvSpPr>
        <p:spPr bwMode="auto">
          <a:xfrm>
            <a:off x="4572000" y="1285875"/>
            <a:ext cx="45720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House of Rothschild have usurped the power of Judah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holder of the sceptre and even have had the audacity to have a replica of the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Coat of Arms of The Royal House of David assigned to their satanic house.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Lion as we know is the emblem of The True House of Judah.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5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5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931262-A69E-45BE-BF18-14ACBD97EA82}" type="slidenum">
              <a:rPr lang="en-GB"/>
              <a:pPr>
                <a:defRPr/>
              </a:pPr>
              <a:t>82</a:t>
            </a:fld>
            <a:endParaRPr lang="en-GB"/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0000"/>
                </a:solidFill>
              </a:rPr>
              <a:t>Like A Roaring Lion</a:t>
            </a:r>
          </a:p>
        </p:txBody>
      </p:sp>
      <p:pic>
        <p:nvPicPr>
          <p:cNvPr id="418822" name="Picture 6" descr="ang0002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395288" y="1901825"/>
            <a:ext cx="4392612" cy="3579813"/>
          </a:xfrm>
        </p:spPr>
      </p:pic>
      <p:sp>
        <p:nvSpPr>
          <p:cNvPr id="418824" name="Text Box 8"/>
          <p:cNvSpPr txBox="1">
            <a:spLocks noChangeArrowheads="1"/>
          </p:cNvSpPr>
          <p:nvPr/>
        </p:nvSpPr>
        <p:spPr bwMode="auto">
          <a:xfrm>
            <a:off x="5357813" y="2000250"/>
            <a:ext cx="37861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seen over recent years a proliferation of wars under the banner of peace in Kosovo,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Iraq, Afghanistan and now with threats directed at Iran.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188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Like A Roaring Lion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B7B2E-E962-40C5-8677-54C2A9F075B0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857750" y="1714500"/>
            <a:ext cx="3857625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These all headed up by the US &amp; UK –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disguised as wolves in sheep's clothes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further evidence that we are in the time foretold of the roaring lion.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354306" name="Picture 2" descr="http://www.intute.ac.uk/worldguide/countrymaps/107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285875"/>
            <a:ext cx="432752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88" y="6000750"/>
            <a:ext cx="45005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30139-3784-474A-948B-F0C0877C7A59}" type="slidenum">
              <a:rPr lang="en-GB"/>
              <a:pPr>
                <a:defRPr/>
              </a:pPr>
              <a:t>84</a:t>
            </a:fld>
            <a:endParaRPr lang="en-GB"/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FF00"/>
                </a:solidFill>
              </a:rPr>
              <a:t>There Will No Longer Be </a:t>
            </a:r>
            <a:r>
              <a:rPr lang="en-GB" sz="4000" b="1" smtClean="0">
                <a:solidFill>
                  <a:srgbClr val="FF0000"/>
                </a:solidFill>
              </a:rPr>
              <a:t>A Canaanite</a:t>
            </a:r>
            <a:r>
              <a:rPr lang="en-GB" sz="4000" b="1" smtClean="0">
                <a:solidFill>
                  <a:srgbClr val="FFFF00"/>
                </a:solidFill>
              </a:rPr>
              <a:t> In The House Of Yahweh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4427538" y="1379538"/>
            <a:ext cx="4716462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Zechariah 14:21</a:t>
            </a:r>
          </a:p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Yea, every pot in Jerusalem and in Judah shall be holiness unto the LORD of hosts: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all they that sacrifice shall come and take of them, and seethe therein: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in that day there shall be no more the Canaanite in the house of the LORD of hosts </a:t>
            </a:r>
          </a:p>
        </p:txBody>
      </p:sp>
      <p:pic>
        <p:nvPicPr>
          <p:cNvPr id="417799" name="Picture 7" descr="mountbatt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5531"/>
          <a:stretch>
            <a:fillRect/>
          </a:stretch>
        </p:blipFill>
        <p:spPr>
          <a:xfrm>
            <a:off x="468313" y="1341438"/>
            <a:ext cx="3097212" cy="4032250"/>
          </a:xfrm>
          <a:noFill/>
        </p:spPr>
      </p:pic>
      <p:sp>
        <p:nvSpPr>
          <p:cNvPr id="417801" name="Text Box 9"/>
          <p:cNvSpPr txBox="1">
            <a:spLocks noChangeArrowheads="1"/>
          </p:cNvSpPr>
          <p:nvPr/>
        </p:nvSpPr>
        <p:spPr bwMode="auto">
          <a:xfrm>
            <a:off x="0" y="5303838"/>
            <a:ext cx="403383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Louis Mountbatten                           of  a Jew corrupted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7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7" grpId="0"/>
      <p:bldP spid="41780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3873DD-8F8A-4F54-9866-1FCF329419D9}" type="slidenum">
              <a:rPr lang="en-GB"/>
              <a:pPr>
                <a:defRPr/>
              </a:pPr>
              <a:t>85</a:t>
            </a:fld>
            <a:endParaRPr lang="en-GB"/>
          </a:p>
        </p:txBody>
      </p:sp>
      <p:sp>
        <p:nvSpPr>
          <p:cNvPr id="422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FF00"/>
                </a:solidFill>
              </a:rPr>
              <a:t>There Will No Longer Be </a:t>
            </a:r>
            <a:r>
              <a:rPr lang="en-GB" sz="4000" b="1" dirty="0" smtClean="0">
                <a:solidFill>
                  <a:srgbClr val="FF0000"/>
                </a:solidFill>
              </a:rPr>
              <a:t>A Canaanite</a:t>
            </a:r>
            <a:r>
              <a:rPr lang="en-GB" sz="4000" b="1" dirty="0" smtClean="0">
                <a:solidFill>
                  <a:srgbClr val="FFFF00"/>
                </a:solidFill>
              </a:rPr>
              <a:t> In The House Of Yahweh</a:t>
            </a:r>
          </a:p>
        </p:txBody>
      </p:sp>
      <p:sp>
        <p:nvSpPr>
          <p:cNvPr id="422917" name="Text Box 5"/>
          <p:cNvSpPr txBox="1">
            <a:spLocks noChangeArrowheads="1"/>
          </p:cNvSpPr>
          <p:nvPr/>
        </p:nvSpPr>
        <p:spPr bwMode="auto">
          <a:xfrm>
            <a:off x="3786188" y="2214563"/>
            <a:ext cx="48244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 well as 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masquerading as Judah</a:t>
            </a:r>
            <a:r>
              <a:rPr lang="en-GB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Gog has been by subterfuge marrying into Royalty as occurred with</a:t>
            </a:r>
          </a:p>
        </p:txBody>
      </p:sp>
      <p:pic>
        <p:nvPicPr>
          <p:cNvPr id="422918" name="Picture 6" descr="mso7084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6000"/>
          </a:blip>
          <a:srcRect l="6509" t="853" r="43581" b="46292"/>
          <a:stretch>
            <a:fillRect/>
          </a:stretch>
        </p:blipFill>
        <p:spPr>
          <a:xfrm>
            <a:off x="500063" y="1214438"/>
            <a:ext cx="2886075" cy="4017962"/>
          </a:xfrm>
          <a:noFill/>
        </p:spPr>
      </p:pic>
      <p:sp>
        <p:nvSpPr>
          <p:cNvPr id="422920" name="Text Box 8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Prince Alexander of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Hesse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-Darmstadt with his morganatic wife,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Countess Julie von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Hauke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(Jewess)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22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2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There Will No Longer Be </a:t>
            </a:r>
            <a:r>
              <a:rPr lang="en-GB" b="1" dirty="0" smtClean="0">
                <a:solidFill>
                  <a:srgbClr val="FF0000"/>
                </a:solidFill>
              </a:rPr>
              <a:t>A Canaanite</a:t>
            </a:r>
            <a:r>
              <a:rPr lang="en-GB" b="1" dirty="0" smtClean="0">
                <a:solidFill>
                  <a:srgbClr val="FFFF00"/>
                </a:solidFill>
              </a:rPr>
              <a:t> In The House Of Yahweh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044D2-F9F3-4F0A-84FE-711716B93D8E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  <p:pic>
        <p:nvPicPr>
          <p:cNvPr id="356354" name="Picture 2" descr="http://upload.wikimedia.org/wikipedia/commons/thumb/4/48/AlexandervonHesse.jpg/210px-AlexandervonHesse.jpg"/>
          <p:cNvPicPr>
            <a:picLocks noChangeAspect="1" noChangeArrowheads="1"/>
          </p:cNvPicPr>
          <p:nvPr/>
        </p:nvPicPr>
        <p:blipFill>
          <a:blip r:embed="rId3" cstate="print"/>
          <a:srcRect l="5405" t="5052" r="5405" b="10739"/>
          <a:stretch>
            <a:fillRect/>
          </a:stretch>
        </p:blipFill>
        <p:spPr bwMode="auto">
          <a:xfrm>
            <a:off x="214313" y="1857375"/>
            <a:ext cx="318770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29063" y="2286000"/>
            <a:ext cx="4500562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the marriage of Prince Alexander of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Hesse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-Darmstadt 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(left)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Jewish lady in waiting promoted to a Countess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Julie von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Hauke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to whom the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Mountbattens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are related.</a:t>
            </a:r>
            <a:endParaRPr lang="en-GB" sz="28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3BD7D-2799-43CF-8DA8-E5F51DFE0312}" type="slidenum">
              <a:rPr lang="en-GB"/>
              <a:pPr>
                <a:defRPr/>
              </a:pPr>
              <a:t>87</a:t>
            </a:fld>
            <a:endParaRPr lang="en-GB"/>
          </a:p>
        </p:txBody>
      </p:sp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Queen Elizabeth </a:t>
            </a:r>
            <a:r>
              <a:rPr lang="en-GB" b="1" smtClean="0">
                <a:solidFill>
                  <a:srgbClr val="00FF00"/>
                </a:solidFill>
              </a:rPr>
              <a:t>The Last?</a:t>
            </a:r>
          </a:p>
        </p:txBody>
      </p:sp>
      <p:pic>
        <p:nvPicPr>
          <p:cNvPr id="512005" name="Picture 5" descr="queenelizabethi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412875"/>
            <a:ext cx="3598863" cy="4495800"/>
          </a:xfrm>
          <a:noFill/>
        </p:spPr>
      </p:pic>
      <p:sp>
        <p:nvSpPr>
          <p:cNvPr id="512007" name="Text Box 7"/>
          <p:cNvSpPr txBox="1">
            <a:spLocks noChangeArrowheads="1"/>
          </p:cNvSpPr>
          <p:nvPr/>
        </p:nvSpPr>
        <p:spPr bwMode="auto">
          <a:xfrm>
            <a:off x="4572000" y="1714500"/>
            <a:ext cx="45720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 must ask will Queen Elizabeth II be the last monarch to sit on the Throne of David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before the return of Yahweh having regard to the corrupted line in her offspring?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solidFill>
                  <a:srgbClr val="FFFF00"/>
                </a:solidFill>
              </a:rPr>
              <a:t>Queen Elizabeth </a:t>
            </a:r>
            <a:r>
              <a:rPr lang="en-GB" b="1" dirty="0" smtClean="0">
                <a:solidFill>
                  <a:srgbClr val="00FF00"/>
                </a:solidFill>
              </a:rPr>
              <a:t>The Last?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FF4864-69DA-4510-8B33-B369F5167807}" type="slidenum">
              <a:rPr lang="en-GB"/>
              <a:pPr>
                <a:defRPr/>
              </a:pPr>
              <a:t>88</a:t>
            </a:fld>
            <a:endParaRPr lang="en-GB"/>
          </a:p>
        </p:txBody>
      </p:sp>
      <p:pic>
        <p:nvPicPr>
          <p:cNvPr id="531463" name="Picture 7" descr="Elizabeth%20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357188" y="1500188"/>
            <a:ext cx="3743325" cy="485775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4500563" y="2071688"/>
            <a:ext cx="4143375" cy="3386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 Elizabeth 1 England started to expand into an empire as did other Israelite nations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one could be fined for not growing hemp. 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Queen Elizabeth </a:t>
            </a:r>
            <a:r>
              <a:rPr lang="en-GB" b="1" dirty="0" smtClean="0">
                <a:solidFill>
                  <a:srgbClr val="00FF00"/>
                </a:solidFill>
              </a:rPr>
              <a:t>The Last?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ADE1E3-85DE-4B2B-8CA6-B30F3365B93B}" type="slidenum">
              <a:rPr lang="en-GB" smtClean="0"/>
              <a:pPr>
                <a:defRPr/>
              </a:pPr>
              <a:t>89</a:t>
            </a:fld>
            <a:endParaRPr lang="en-GB"/>
          </a:p>
        </p:txBody>
      </p:sp>
      <p:pic>
        <p:nvPicPr>
          <p:cNvPr id="7" name="Picture 10" descr="QE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285875"/>
            <a:ext cx="3643313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00563" y="2143125"/>
            <a:ext cx="4643437" cy="295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However,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under Elizabeth II the empire disintegrated as did other Israelite nations,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one could be fined or imprisoned for growing hemp.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FF00"/>
                </a:solidFill>
              </a:rPr>
              <a:t>Archangel Michael Patron Saint </a:t>
            </a:r>
            <a:r>
              <a:rPr lang="en-GB" b="1" dirty="0" smtClean="0">
                <a:solidFill>
                  <a:srgbClr val="00FF00"/>
                </a:solidFill>
              </a:rPr>
              <a:t>Of Russia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5424D-99C5-4790-B4D8-7E617DAB180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181250" name="Picture 2" descr="http://www.mygenealogist.com/Russia_CO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571625"/>
            <a:ext cx="4183062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72125" y="1841500"/>
            <a:ext cx="3071813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Russians like the Christian Germans have been demonised by the 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controlled media</a:t>
            </a:r>
          </a:p>
          <a:p>
            <a:pPr algn="l">
              <a:defRPr/>
            </a:pP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0D7C65-4587-4183-A3F6-E5F43945A538}" type="slidenum">
              <a:rPr lang="en-GB"/>
              <a:pPr>
                <a:defRPr/>
              </a:pPr>
              <a:t>90</a:t>
            </a:fld>
            <a:endParaRPr lang="en-GB"/>
          </a:p>
        </p:txBody>
      </p:sp>
      <p:sp>
        <p:nvSpPr>
          <p:cNvPr id="533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Queen Elizabeth </a:t>
            </a:r>
            <a:r>
              <a:rPr lang="en-GB" b="1" smtClean="0">
                <a:solidFill>
                  <a:srgbClr val="00FF00"/>
                </a:solidFill>
              </a:rPr>
              <a:t>The Last?</a:t>
            </a:r>
          </a:p>
        </p:txBody>
      </p:sp>
      <p:sp>
        <p:nvSpPr>
          <p:cNvPr id="533509" name="Text Box 5"/>
          <p:cNvSpPr txBox="1">
            <a:spLocks noChangeArrowheads="1"/>
          </p:cNvSpPr>
          <p:nvPr/>
        </p:nvSpPr>
        <p:spPr bwMode="auto">
          <a:xfrm>
            <a:off x="5724525" y="1557338"/>
            <a:ext cx="3240088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coronation stone was taken from Westminster Abbey on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November 14, 1996</a:t>
            </a:r>
            <a:r>
              <a:rPr lang="en-GB" sz="2800" dirty="0"/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day of Prince Charles birthday!</a:t>
            </a:r>
          </a:p>
        </p:txBody>
      </p:sp>
      <p:pic>
        <p:nvPicPr>
          <p:cNvPr id="533511" name="Picture 7" descr="liafai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1268413"/>
            <a:ext cx="5346700" cy="3632200"/>
          </a:xfrm>
          <a:noFill/>
        </p:spPr>
      </p:pic>
      <p:sp>
        <p:nvSpPr>
          <p:cNvPr id="533513" name="Text Box 9"/>
          <p:cNvSpPr txBox="1">
            <a:spLocks noChangeArrowheads="1"/>
          </p:cNvSpPr>
          <p:nvPr/>
        </p:nvSpPr>
        <p:spPr bwMode="auto">
          <a:xfrm>
            <a:off x="0" y="5473005"/>
            <a:ext cx="9144000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was a significant event for the House of David and the Israel nations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portending a great event in the near future.</a:t>
            </a: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33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33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33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15249-D8F6-4096-A41F-D085C030D09B}" type="slidenum">
              <a:rPr lang="en-GB"/>
              <a:pPr>
                <a:defRPr/>
              </a:pPr>
              <a:t>91</a:t>
            </a:fld>
            <a:endParaRPr lang="en-GB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E3210"/>
                </a:solidFill>
              </a:rPr>
              <a:t>Is Prince Charles a Convert to Islam?</a:t>
            </a:r>
            <a:r>
              <a:rPr lang="en-GB" sz="4000" smtClean="0"/>
              <a:t> </a:t>
            </a:r>
          </a:p>
        </p:txBody>
      </p:sp>
      <p:pic>
        <p:nvPicPr>
          <p:cNvPr id="105476" name="Picture 4" descr="blog_119_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412875"/>
            <a:ext cx="1871662" cy="3168650"/>
          </a:xfrm>
          <a:noFill/>
        </p:spPr>
      </p:pic>
      <p:pic>
        <p:nvPicPr>
          <p:cNvPr id="105480" name="Picture 8" descr="blog_119_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30875" y="1600200"/>
            <a:ext cx="3127375" cy="3629025"/>
          </a:xfrm>
          <a:noFill/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1835150" y="5661025"/>
            <a:ext cx="5329238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1997 Middle East Quarterly</a:t>
            </a:r>
            <a:r>
              <a:rPr lang="en-GB" sz="2800" b="1" dirty="0">
                <a:solidFill>
                  <a:srgbClr val="FE32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Magazine</a:t>
            </a:r>
          </a:p>
        </p:txBody>
      </p:sp>
      <p:pic>
        <p:nvPicPr>
          <p:cNvPr id="105482" name="Picture 10" descr="blog_119_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987675" y="1916113"/>
            <a:ext cx="2320925" cy="34559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8099B-17CB-4A28-BB7A-945E5D5DD454}" type="slidenum">
              <a:rPr lang="en-GB"/>
              <a:pPr>
                <a:defRPr/>
              </a:pPr>
              <a:t>92</a:t>
            </a:fld>
            <a:endParaRPr lang="en-GB"/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smtClean="0">
                <a:solidFill>
                  <a:srgbClr val="FFFF00"/>
                </a:solidFill>
              </a:rPr>
              <a:t>Queen Elizabeth </a:t>
            </a:r>
            <a:r>
              <a:rPr lang="en-GB" b="1" smtClean="0">
                <a:solidFill>
                  <a:srgbClr val="00FF00"/>
                </a:solidFill>
              </a:rPr>
              <a:t>The Last?</a:t>
            </a:r>
          </a:p>
        </p:txBody>
      </p:sp>
      <p:pic>
        <p:nvPicPr>
          <p:cNvPr id="538630" name="Picture 6" descr="Charles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>
          <a:xfrm>
            <a:off x="539750" y="1341438"/>
            <a:ext cx="3708400" cy="4967287"/>
          </a:xfrm>
          <a:noFill/>
        </p:spPr>
      </p:pic>
      <p:sp>
        <p:nvSpPr>
          <p:cNvPr id="538632" name="Text Box 8"/>
          <p:cNvSpPr txBox="1">
            <a:spLocks noChangeArrowheads="1"/>
          </p:cNvSpPr>
          <p:nvPr/>
        </p:nvSpPr>
        <p:spPr bwMode="auto">
          <a:xfrm>
            <a:off x="4572000" y="2214563"/>
            <a:ext cx="43211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Prince Charles remarried to a Jewess Camilla Parker Bowles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 this sealed his fate as future heir to the Throne of David.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3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386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D8422-6EE6-426A-A28C-2E369FBEBC44}" type="slidenum">
              <a:rPr lang="en-GB"/>
              <a:pPr>
                <a:defRPr/>
              </a:pPr>
              <a:t>93</a:t>
            </a:fld>
            <a:endParaRPr lang="en-GB"/>
          </a:p>
        </p:txBody>
      </p:sp>
      <p:sp>
        <p:nvSpPr>
          <p:cNvPr id="578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They Shall Condemn </a:t>
            </a:r>
            <a:r>
              <a:rPr lang="en-GB" sz="4000" b="1" dirty="0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578565" name="Text Box 5"/>
          <p:cNvSpPr txBox="1">
            <a:spLocks noChangeArrowheads="1"/>
          </p:cNvSpPr>
          <p:nvPr/>
        </p:nvSpPr>
        <p:spPr bwMode="auto">
          <a:xfrm>
            <a:off x="5072063" y="2214563"/>
            <a:ext cx="374808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Luke 19:22</a:t>
            </a:r>
          </a:p>
          <a:p>
            <a:pPr>
              <a:spcBef>
                <a:spcPct val="50000"/>
              </a:spcBef>
              <a:defRPr/>
            </a:pP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he saith unto him, Out of thine own mouth will I judge thee,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thou wicked servant.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578567" name="Picture 7" descr="shs_bibleCloseupPag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989138"/>
            <a:ext cx="4537075" cy="340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ADAFCB-420A-423C-858D-AF7AA40659D8}" type="slidenum">
              <a:rPr lang="en-GB" smtClean="0"/>
              <a:pPr>
                <a:defRPr/>
              </a:pPr>
              <a:t>94</a:t>
            </a:fld>
            <a:endParaRPr lang="en-GB"/>
          </a:p>
        </p:txBody>
      </p:sp>
      <p:pic>
        <p:nvPicPr>
          <p:cNvPr id="358402" name="Picture 2" descr="http://www.histoiredesjuifs.com/images/ag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785938"/>
            <a:ext cx="3516312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00563" y="2143125"/>
            <a:ext cx="428625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shall see from the following slides that is precisely what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Gog /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Amaleck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here in the parable referred to as the wicked servant has been condemning himself.</a:t>
            </a:r>
          </a:p>
          <a:p>
            <a:pPr>
              <a:defRPr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E9096-C896-42C9-B082-CA6ACE919B79}" type="slidenum">
              <a:rPr lang="en-GB"/>
              <a:pPr>
                <a:defRPr/>
              </a:pPr>
              <a:t>95</a:t>
            </a:fld>
            <a:endParaRPr lang="en-GB"/>
          </a:p>
        </p:txBody>
      </p:sp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They Shall Condemn </a:t>
            </a:r>
            <a:r>
              <a:rPr lang="en-GB" sz="4000" b="1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3851275" y="1500188"/>
            <a:ext cx="52927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Disraeli,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speaking at </a:t>
            </a:r>
            <a:r>
              <a:rPr lang="en-US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Aylesbury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20th September, 1873, said:—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"I can assure you, Gentlemen, that those who govern must count with new elements!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have to deal not with Emperors and Cabinets only. We must take into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consideration secret societies, 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647" name="Picture 7" descr="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14282" y="1214422"/>
            <a:ext cx="3530684" cy="4214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8649" name="Text Box 9"/>
          <p:cNvSpPr txBox="1">
            <a:spLocks noChangeArrowheads="1"/>
          </p:cNvSpPr>
          <p:nvPr/>
        </p:nvSpPr>
        <p:spPr bwMode="auto">
          <a:xfrm>
            <a:off x="323850" y="5445125"/>
            <a:ext cx="3095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Benjamin Disraeli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8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/>
      <p:bldP spid="36864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B1794-98D1-48F6-AE8D-4F9D319829AF}" type="slidenum">
              <a:rPr lang="en-GB"/>
              <a:pPr>
                <a:defRPr/>
              </a:pPr>
              <a:t>96</a:t>
            </a:fld>
            <a:endParaRPr lang="en-GB"/>
          </a:p>
        </p:txBody>
      </p:sp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They Shall Condemn </a:t>
            </a:r>
            <a:r>
              <a:rPr lang="en-GB" sz="4000" b="1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370692" name="Text Box 4"/>
          <p:cNvSpPr txBox="1">
            <a:spLocks noChangeArrowheads="1"/>
          </p:cNvSpPr>
          <p:nvPr/>
        </p:nvSpPr>
        <p:spPr bwMode="auto">
          <a:xfrm>
            <a:off x="3851275" y="1773238"/>
            <a:ext cx="52927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Disraeli, 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speaking at </a:t>
            </a:r>
            <a:r>
              <a:rPr lang="en-US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Aylesbury</a:t>
            </a:r>
            <a:r>
              <a: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20th September, 1873, said:—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who can disconcert all measures at the last moment,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have agents everywhere, determined men, encouraging assassinations,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capable of bringing about a massacre at any moment."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0694" name="Picture 6" descr="disraeli1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1484313"/>
            <a:ext cx="3040062" cy="4032250"/>
          </a:xfrm>
        </p:spPr>
      </p:pic>
      <p:sp>
        <p:nvSpPr>
          <p:cNvPr id="101382" name="Text Box 8"/>
          <p:cNvSpPr txBox="1">
            <a:spLocks noChangeArrowheads="1"/>
          </p:cNvSpPr>
          <p:nvPr/>
        </p:nvSpPr>
        <p:spPr bwMode="auto">
          <a:xfrm>
            <a:off x="468313" y="5876925"/>
            <a:ext cx="302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370697" name="Text Box 9"/>
          <p:cNvSpPr txBox="1">
            <a:spLocks noChangeArrowheads="1"/>
          </p:cNvSpPr>
          <p:nvPr/>
        </p:nvSpPr>
        <p:spPr bwMode="auto">
          <a:xfrm>
            <a:off x="395288" y="5667375"/>
            <a:ext cx="31686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Benjamin Disraeli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0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2" grpId="0"/>
      <p:bldP spid="37069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B270-D6A7-4C07-BFAE-C9E2F25CE667}" type="slidenum">
              <a:rPr lang="en-GB"/>
              <a:pPr>
                <a:defRPr/>
              </a:pPr>
              <a:t>97</a:t>
            </a:fld>
            <a:endParaRPr lang="en-GB"/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smtClean="0">
                <a:solidFill>
                  <a:srgbClr val="FF0000"/>
                </a:solidFill>
              </a:rPr>
              <a:t>They Shall Condemn </a:t>
            </a:r>
            <a:r>
              <a:rPr lang="en-GB" sz="4000" b="1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3635375" y="1700213"/>
            <a:ext cx="51847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1852</a:t>
            </a:r>
          </a:p>
          <a:p>
            <a:pPr algn="l">
              <a:defRPr/>
            </a:pPr>
            <a:endParaRPr lang="en-GB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GB" sz="2800" b="1" dirty="0">
                <a:solidFill>
                  <a:srgbClr val="FD17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Jewish,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British Prime Minister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FD17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Benjamin Disraeli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warns Europe, in a speech to the House of Commons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that Jewish persons are dangerous to Western, conservative ideas.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Few listen.</a:t>
            </a:r>
          </a:p>
        </p:txBody>
      </p:sp>
      <p:pic>
        <p:nvPicPr>
          <p:cNvPr id="187398" name="Picture 6" descr="250px-Disraeli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23850" y="1412875"/>
            <a:ext cx="31400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250825" y="5667375"/>
            <a:ext cx="3311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Benjamin Disraeli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87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87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6" grpId="0" build="allAtOnce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02253-0BED-46F4-86C8-7AD47397A067}" type="slidenum">
              <a:rPr lang="en-GB"/>
              <a:pPr>
                <a:defRPr/>
              </a:pPr>
              <a:t>98</a:t>
            </a:fld>
            <a:endParaRPr lang="en-GB"/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rgbClr val="FF0000"/>
                </a:solidFill>
              </a:rPr>
              <a:t>They Shall Condemn </a:t>
            </a:r>
            <a:r>
              <a:rPr lang="en-GB" sz="4000" b="1" dirty="0" smtClean="0">
                <a:solidFill>
                  <a:srgbClr val="FFFF00"/>
                </a:solidFill>
              </a:rPr>
              <a:t>Themselves</a:t>
            </a: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4000500" y="1700213"/>
            <a:ext cx="514350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1935</a:t>
            </a:r>
          </a:p>
          <a:p>
            <a:pPr algn="l">
              <a:defRPr/>
            </a:pP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"You cannot be English Jews.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are a race, and only as a race can we perpetuate.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mentality is of </a:t>
            </a:r>
            <a:r>
              <a:rPr lang="en-GB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Edomitish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character,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and differs from that of an Englishman. </a:t>
            </a:r>
          </a:p>
        </p:txBody>
      </p:sp>
      <p:pic>
        <p:nvPicPr>
          <p:cNvPr id="201734" name="Picture 6" descr="menora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349500"/>
            <a:ext cx="2846387" cy="30241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</a:rPr>
              <a:t>They Shall Condemn </a:t>
            </a:r>
            <a:r>
              <a:rPr lang="en-GB" b="1" dirty="0" smtClean="0">
                <a:solidFill>
                  <a:srgbClr val="FFFF00"/>
                </a:solidFill>
              </a:rPr>
              <a:t>Themselves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4E92C-2B7C-4F26-BB60-44B0AFB55151}" type="slidenum">
              <a:rPr lang="en-GB" smtClean="0"/>
              <a:pPr>
                <a:defRPr/>
              </a:pPr>
              <a:t>99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143375" y="1928813"/>
            <a:ext cx="4857750" cy="381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Enough subterfuges! Let us assert openly that we are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International Jews."</a:t>
            </a:r>
            <a:r>
              <a:rPr lang="en-GB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the manifesto of the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"World Jewish Federation,"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January 1, 1935, through its spokesperson, Gerald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Soman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l">
              <a:defRPr/>
            </a:pPr>
            <a:endParaRPr lang="en-GB" dirty="0"/>
          </a:p>
        </p:txBody>
      </p:sp>
      <p:pic>
        <p:nvPicPr>
          <p:cNvPr id="362498" name="Picture 2" descr="http://2.bp.blogspot.com/_Cx5YSp-ghS8/Scj8x-6k69I/AAAAAAAABYc/scPjXmrmk04/s200/alex-jones-zionist-sh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2071688"/>
            <a:ext cx="26257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7934</TotalTime>
  <Words>7490</Words>
  <Application>Microsoft Office PowerPoint</Application>
  <PresentationFormat>On-screen Show (4:3)</PresentationFormat>
  <Paragraphs>881</Paragraphs>
  <Slides>192</Slides>
  <Notes>192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200" baseType="lpstr">
      <vt:lpstr>Arial</vt:lpstr>
      <vt:lpstr>Arial Black</vt:lpstr>
      <vt:lpstr>Black Chancery</vt:lpstr>
      <vt:lpstr>Impact</vt:lpstr>
      <vt:lpstr>Times New Roman</vt:lpstr>
      <vt:lpstr>Verdana</vt:lpstr>
      <vt:lpstr>Mountain Top</vt:lpstr>
      <vt:lpstr>Document</vt:lpstr>
      <vt:lpstr>PowerPoint Presentation</vt:lpstr>
      <vt:lpstr>Gog - A Short Recap</vt:lpstr>
      <vt:lpstr>Gog - A Short Recap</vt:lpstr>
      <vt:lpstr>Gog - A Short Recap</vt:lpstr>
      <vt:lpstr>We Have Seen That The Russian People Are Not Gog</vt:lpstr>
      <vt:lpstr>We Have Seen That The Russian People Are Not Gog</vt:lpstr>
      <vt:lpstr>Archangel Michael Patron Saint Of Russia</vt:lpstr>
      <vt:lpstr>Archangel Michael Patron Saint Of Russia</vt:lpstr>
      <vt:lpstr>Archangel Michael Patron Saint Of Russia</vt:lpstr>
      <vt:lpstr>Russia No Longer Under Absolute Control By Gog</vt:lpstr>
      <vt:lpstr>Futurists – Russia To Attack Israeli State – This May Prove To Be True</vt:lpstr>
      <vt:lpstr>Gog - A Short Recap  Gog’s Attack Was In 2 Phases</vt:lpstr>
      <vt:lpstr>Gog’s Multi-Front Covert Attack</vt:lpstr>
      <vt:lpstr>Gog’s Multi-Front Covert Attack</vt:lpstr>
      <vt:lpstr>Gog – Conceives An Evil Thought</vt:lpstr>
      <vt:lpstr>Gog – Conceives An Evil Thought</vt:lpstr>
      <vt:lpstr>Old Babylon Has Moved!</vt:lpstr>
      <vt:lpstr>Babylon’s New Headquaters</vt:lpstr>
      <vt:lpstr>The City Of London Dragon</vt:lpstr>
      <vt:lpstr>Gog’s Government Headquaters</vt:lpstr>
      <vt:lpstr>Gog’s Military Headquarters</vt:lpstr>
      <vt:lpstr>Gog’s Military Headquarters</vt:lpstr>
      <vt:lpstr>Gog’s Headquarters For Subversion Of Christianity And Other Religions</vt:lpstr>
      <vt:lpstr>Gog’s Dips Into Our Pockets To Take a Great Spoil</vt:lpstr>
      <vt:lpstr>Coal Industry Destroyed</vt:lpstr>
      <vt:lpstr>Coal Industry Destroyed</vt:lpstr>
      <vt:lpstr>Coal Industry Destroyed</vt:lpstr>
      <vt:lpstr>Brown Coal &amp; Other Inferior Coal Imported</vt:lpstr>
      <vt:lpstr>Brown Coal &amp; Other Inferior Coal Imported</vt:lpstr>
      <vt:lpstr>The Great Fog of 1952 </vt:lpstr>
      <vt:lpstr>The Great Fog of 1952 </vt:lpstr>
      <vt:lpstr>The Fishing Industry Destroyed</vt:lpstr>
      <vt:lpstr>The Fishing Industry Destroyed</vt:lpstr>
      <vt:lpstr>Ship Building Industry Destroyed &amp; Moved Abroad</vt:lpstr>
      <vt:lpstr>The Steel Industry Destroyed</vt:lpstr>
      <vt:lpstr>The Steel Industry Destroyed</vt:lpstr>
      <vt:lpstr>The Steel Industry Destroyed</vt:lpstr>
      <vt:lpstr>The Car Industry Destroyed</vt:lpstr>
      <vt:lpstr>Gog’s Democracies</vt:lpstr>
      <vt:lpstr>Gog’s Elected Puppets</vt:lpstr>
      <vt:lpstr>Gog’s Elected Puppets</vt:lpstr>
      <vt:lpstr>Gog’s Elected Puppets</vt:lpstr>
      <vt:lpstr>Gog’s Elected Puppets</vt:lpstr>
      <vt:lpstr>Gog’s Signals</vt:lpstr>
      <vt:lpstr>Gog’s Signals</vt:lpstr>
      <vt:lpstr>Gog’s Signals</vt:lpstr>
      <vt:lpstr>PowerPoint Presentation</vt:lpstr>
      <vt:lpstr>Gog – Destroys Our Cattle</vt:lpstr>
      <vt:lpstr>Gog – Destroys Our Cattle</vt:lpstr>
      <vt:lpstr>PowerPoint Presentation</vt:lpstr>
      <vt:lpstr>Gog Gains Control Of Food Distribution</vt:lpstr>
      <vt:lpstr>Gog Gains Control Of Food Distribution</vt:lpstr>
      <vt:lpstr>Jerusalem Has Moved Too!</vt:lpstr>
      <vt:lpstr>Jerusalem Has Moved Too!</vt:lpstr>
      <vt:lpstr>Prophetic Jerusalem Not The Old Jerusalem</vt:lpstr>
      <vt:lpstr>Israel Was To Move No More!!</vt:lpstr>
      <vt:lpstr>Israel Was To Move No More!!</vt:lpstr>
      <vt:lpstr>Israel Was To Move No More!!</vt:lpstr>
      <vt:lpstr>Israel Was To Move No More!!</vt:lpstr>
      <vt:lpstr>All Nations Against Jerusalem</vt:lpstr>
      <vt:lpstr>All Nations Against Jerusalem</vt:lpstr>
      <vt:lpstr>All Nations Against Jerusalem</vt:lpstr>
      <vt:lpstr>All Nations Against Jerusalem</vt:lpstr>
      <vt:lpstr>Jerusalem Has Moved To The North</vt:lpstr>
      <vt:lpstr>Jerusalem Has Moved To The North</vt:lpstr>
      <vt:lpstr>All Nations Against Jerusalem</vt:lpstr>
      <vt:lpstr>New Jerusalem Divided</vt:lpstr>
      <vt:lpstr>Jerusalem Has Moved To The North</vt:lpstr>
      <vt:lpstr>New Jerusalem Divided</vt:lpstr>
      <vt:lpstr>New Jerusalem Divided</vt:lpstr>
      <vt:lpstr>New Jerusalem Divided</vt:lpstr>
      <vt:lpstr>Prophetic Jerusalem Not The Old Jerusalem</vt:lpstr>
      <vt:lpstr>Gog – Unbars The Gates To Let In The Worse Of The Heathen</vt:lpstr>
      <vt:lpstr>Gog – Recruits Aliens Into The Armies Of True Israel</vt:lpstr>
      <vt:lpstr>Gog (Satan) Gathers The Nations To Battle</vt:lpstr>
      <vt:lpstr>Gog &amp; Magog Have Been Striking Time In Melbourne Since 1992</vt:lpstr>
      <vt:lpstr>Gog (Satan) – The Eighth Beast</vt:lpstr>
      <vt:lpstr>Gog (Satan) – The Eighth Beast</vt:lpstr>
      <vt:lpstr>Rothschild’s Coat of Arms</vt:lpstr>
      <vt:lpstr>Rothschild’s Burial Place</vt:lpstr>
      <vt:lpstr>Like A Roaring Lion</vt:lpstr>
      <vt:lpstr>Like A Roaring Lion</vt:lpstr>
      <vt:lpstr>Like A Roaring Lion</vt:lpstr>
      <vt:lpstr>There Will No Longer Be A Canaanite In The House Of Yahweh</vt:lpstr>
      <vt:lpstr>There Will No Longer Be A Canaanite In The House Of Yahweh</vt:lpstr>
      <vt:lpstr>There Will No Longer Be A Canaanite In The House Of Yahweh</vt:lpstr>
      <vt:lpstr>Queen Elizabeth The Last?</vt:lpstr>
      <vt:lpstr>Queen Elizabeth The Last?</vt:lpstr>
      <vt:lpstr>Queen Elizabeth The Last?</vt:lpstr>
      <vt:lpstr>Queen Elizabeth The Last?</vt:lpstr>
      <vt:lpstr>Is Prince Charles a Convert to Islam? </vt:lpstr>
      <vt:lpstr>Queen Elizabeth The Last?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They Shall Condemn Themselves</vt:lpstr>
      <vt:lpstr>Gog Reinvents Himself As God’s Chosen</vt:lpstr>
      <vt:lpstr>Gog Reinvents Himself As God’s Chosen</vt:lpstr>
      <vt:lpstr>PowerPoint Presentation</vt:lpstr>
      <vt:lpstr>PowerPoint Presentation</vt:lpstr>
      <vt:lpstr>PowerPoint Presentation</vt:lpstr>
      <vt:lpstr>PowerPoint Presentation</vt:lpstr>
      <vt:lpstr>..</vt:lpstr>
      <vt:lpstr>Gog Taking Yahweh’s Name In Vain </vt:lpstr>
      <vt:lpstr>PowerPoint Presentation</vt:lpstr>
      <vt:lpstr>PowerPoint Presentation</vt:lpstr>
      <vt:lpstr>Gog Prepares To Take Over “My Land” - Palestine</vt:lpstr>
      <vt:lpstr>Gog Prepares To Take Over “My Land” - Palestine</vt:lpstr>
      <vt:lpstr>Gog Prepares To Take Over “My Land” - Palestine</vt:lpstr>
      <vt:lpstr>Gog – Gains Control Through The Church</vt:lpstr>
      <vt:lpstr>Gog – Gains Control Through The Church</vt:lpstr>
      <vt:lpstr>Gog – Gains Control Through The Church</vt:lpstr>
      <vt:lpstr>Gog – Gains Control Through The Church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 Reinvents Himself As God’s Chosen</vt:lpstr>
      <vt:lpstr>Gog’s Aim To Split And Cause Confusion In The Church</vt:lpstr>
      <vt:lpstr>Gog’s Aim To Split And Cause Confusion In The Church</vt:lpstr>
      <vt:lpstr>Gog Takes Advantage Of The State Of Church And Country</vt:lpstr>
      <vt:lpstr>Gog Takes Advantage Of The State Of Church And Country</vt:lpstr>
      <vt:lpstr>Gog Takes Advantage Of The State Of Church And Country</vt:lpstr>
      <vt:lpstr>Gog’s Ecumenical Agent</vt:lpstr>
      <vt:lpstr>Gog’s Ecumenical Agent</vt:lpstr>
      <vt:lpstr>Gog’s God Channel Agents</vt:lpstr>
      <vt:lpstr>Gog’s Tax Hold On Churches</vt:lpstr>
      <vt:lpstr>Gog’s Tax Hold On Churches</vt:lpstr>
      <vt:lpstr>Gog’s Tax Hold On Churches</vt:lpstr>
      <vt:lpstr>Gog’s Tax Hold On Churches</vt:lpstr>
      <vt:lpstr>Israel’s Powerful USA Lobby</vt:lpstr>
      <vt:lpstr>Gog – Starts To Merge Catholicism Other Pagan Religions </vt:lpstr>
      <vt:lpstr>Gog’s Many Guises</vt:lpstr>
      <vt:lpstr>Gog’s Many Guises</vt:lpstr>
      <vt:lpstr>Gog’s Many Guises</vt:lpstr>
      <vt:lpstr>Gog’s Many Guises</vt:lpstr>
      <vt:lpstr>What the Futurists would like</vt:lpstr>
      <vt:lpstr>Gog – Reinterprets Prophecy</vt:lpstr>
      <vt:lpstr>Gog – Reinterprets Prophecy</vt:lpstr>
      <vt:lpstr>Land Of The Unwalled Villages?</vt:lpstr>
      <vt:lpstr>Land Of The Unwalled Villages</vt:lpstr>
      <vt:lpstr>Palestine – The Land of Unwalled Villages?</vt:lpstr>
      <vt:lpstr>Israeli State Brisling With Weapons Of Mass Destruction</vt:lpstr>
      <vt:lpstr>Gog - Troubled</vt:lpstr>
      <vt:lpstr>Gog – Reinterprets Prophecy</vt:lpstr>
      <vt:lpstr>Gog – Reinterprets Prophecy</vt:lpstr>
      <vt:lpstr>Gog – Reinterprets Prophecy</vt:lpstr>
      <vt:lpstr>Gog – Reinterprets Prophecy</vt:lpstr>
      <vt:lpstr>Gog – Reinterprets Prophecy</vt:lpstr>
      <vt:lpstr>Gog – Reinterprets Prophecy</vt:lpstr>
      <vt:lpstr>Gog – Reinterprets Prophecy</vt:lpstr>
      <vt:lpstr>Gog – Reinterprets Prophecy</vt:lpstr>
      <vt:lpstr>Gog – Reinterprets Prophecy</vt:lpstr>
      <vt:lpstr>Gog - Troubled</vt:lpstr>
      <vt:lpstr>Gog - Troubled</vt:lpstr>
      <vt:lpstr>Russia’s Super Weapon Could It Be Turned Against Gog?</vt:lpstr>
      <vt:lpstr>Israeli State Brisling With Weapons Of Mass Destruction</vt:lpstr>
      <vt:lpstr>Gog – Makes Preparations To Attack Iran</vt:lpstr>
      <vt:lpstr>Iran Prepares For An Attack By Gog</vt:lpstr>
      <vt:lpstr>Destruction Of The Israeli State</vt:lpstr>
      <vt:lpstr>Gog Troubled</vt:lpstr>
      <vt:lpstr>Zionist State Will Be Destroyed</vt:lpstr>
      <vt:lpstr>Gog’s - Numbers</vt:lpstr>
      <vt:lpstr>Gog’s - Numbers</vt:lpstr>
      <vt:lpstr>PowerPoint Presentation</vt:lpstr>
      <vt:lpstr>Gog – Strikes Again Madrid 11th March 2004</vt:lpstr>
      <vt:lpstr>Gog’s - Numbers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Pead</dc:creator>
  <cp:lastModifiedBy>Chris Pead</cp:lastModifiedBy>
  <cp:revision>386</cp:revision>
  <dcterms:created xsi:type="dcterms:W3CDTF">2006-01-01T14:01:05Z</dcterms:created>
  <dcterms:modified xsi:type="dcterms:W3CDTF">2015-02-04T11:42:30Z</dcterms:modified>
</cp:coreProperties>
</file>