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4"/>
  </p:notesMasterIdLst>
  <p:sldIdLst>
    <p:sldId id="1220" r:id="rId2"/>
    <p:sldId id="1429" r:id="rId3"/>
    <p:sldId id="1660" r:id="rId4"/>
    <p:sldId id="1967" r:id="rId5"/>
    <p:sldId id="1671" r:id="rId6"/>
    <p:sldId id="1670" r:id="rId7"/>
    <p:sldId id="1667" r:id="rId8"/>
    <p:sldId id="1777" r:id="rId9"/>
    <p:sldId id="1827" r:id="rId10"/>
    <p:sldId id="1826" r:id="rId11"/>
    <p:sldId id="2057" r:id="rId12"/>
    <p:sldId id="2058" r:id="rId13"/>
    <p:sldId id="2059" r:id="rId14"/>
    <p:sldId id="2060" r:id="rId15"/>
    <p:sldId id="2038" r:id="rId16"/>
    <p:sldId id="2037" r:id="rId17"/>
    <p:sldId id="1972" r:id="rId18"/>
    <p:sldId id="1973" r:id="rId19"/>
    <p:sldId id="1834" r:id="rId20"/>
    <p:sldId id="1836" r:id="rId21"/>
    <p:sldId id="1677" r:id="rId22"/>
    <p:sldId id="1675" r:id="rId23"/>
    <p:sldId id="2016" r:id="rId24"/>
    <p:sldId id="2017" r:id="rId25"/>
    <p:sldId id="1683" r:id="rId26"/>
    <p:sldId id="1684" r:id="rId27"/>
    <p:sldId id="1688" r:id="rId28"/>
    <p:sldId id="1689" r:id="rId29"/>
    <p:sldId id="1690" r:id="rId30"/>
    <p:sldId id="1691" r:id="rId31"/>
    <p:sldId id="1995" r:id="rId32"/>
    <p:sldId id="1966" r:id="rId33"/>
    <p:sldId id="2018" r:id="rId34"/>
    <p:sldId id="2019" r:id="rId35"/>
    <p:sldId id="1694" r:id="rId36"/>
    <p:sldId id="1974" r:id="rId37"/>
    <p:sldId id="1922" r:id="rId38"/>
    <p:sldId id="2021" r:id="rId39"/>
    <p:sldId id="2020" r:id="rId40"/>
    <p:sldId id="1695" r:id="rId41"/>
    <p:sldId id="2001" r:id="rId42"/>
    <p:sldId id="2002" r:id="rId43"/>
    <p:sldId id="2011" r:id="rId44"/>
    <p:sldId id="2013" r:id="rId45"/>
    <p:sldId id="2014" r:id="rId46"/>
    <p:sldId id="2015" r:id="rId47"/>
    <p:sldId id="2003" r:id="rId48"/>
    <p:sldId id="2004" r:id="rId49"/>
    <p:sldId id="2005" r:id="rId50"/>
    <p:sldId id="2006" r:id="rId51"/>
    <p:sldId id="2007" r:id="rId52"/>
    <p:sldId id="2008" r:id="rId53"/>
    <p:sldId id="1788" r:id="rId54"/>
    <p:sldId id="1792" r:id="rId55"/>
    <p:sldId id="1795" r:id="rId56"/>
    <p:sldId id="1893" r:id="rId57"/>
    <p:sldId id="1891" r:id="rId58"/>
    <p:sldId id="1794" r:id="rId59"/>
    <p:sldId id="2009" r:id="rId60"/>
    <p:sldId id="2010" r:id="rId61"/>
    <p:sldId id="1881" r:id="rId62"/>
    <p:sldId id="1882" r:id="rId63"/>
    <p:sldId id="1929" r:id="rId64"/>
    <p:sldId id="2054" r:id="rId65"/>
    <p:sldId id="1698" r:id="rId66"/>
    <p:sldId id="1701" r:id="rId67"/>
    <p:sldId id="1883" r:id="rId68"/>
    <p:sldId id="1711" r:id="rId69"/>
    <p:sldId id="1702" r:id="rId70"/>
    <p:sldId id="1705" r:id="rId71"/>
    <p:sldId id="1707" r:id="rId72"/>
    <p:sldId id="2055" r:id="rId73"/>
    <p:sldId id="1729" r:id="rId74"/>
    <p:sldId id="1728" r:id="rId75"/>
    <p:sldId id="1717" r:id="rId76"/>
    <p:sldId id="1755" r:id="rId77"/>
    <p:sldId id="1720" r:id="rId78"/>
    <p:sldId id="1716" r:id="rId79"/>
    <p:sldId id="1721" r:id="rId80"/>
    <p:sldId id="1719" r:id="rId81"/>
    <p:sldId id="1737" r:id="rId82"/>
    <p:sldId id="1738" r:id="rId83"/>
    <p:sldId id="1797" r:id="rId84"/>
    <p:sldId id="1740" r:id="rId85"/>
    <p:sldId id="1798" r:id="rId86"/>
    <p:sldId id="1799" r:id="rId87"/>
    <p:sldId id="1741" r:id="rId88"/>
    <p:sldId id="1742" r:id="rId89"/>
    <p:sldId id="1803" r:id="rId90"/>
    <p:sldId id="1804" r:id="rId91"/>
    <p:sldId id="1859" r:id="rId92"/>
    <p:sldId id="1860" r:id="rId93"/>
    <p:sldId id="2042" r:id="rId94"/>
    <p:sldId id="2043" r:id="rId95"/>
    <p:sldId id="1745" r:id="rId96"/>
    <p:sldId id="2040" r:id="rId97"/>
    <p:sldId id="2039" r:id="rId98"/>
    <p:sldId id="1746" r:id="rId99"/>
    <p:sldId id="1585" r:id="rId100"/>
    <p:sldId id="1912" r:id="rId101"/>
    <p:sldId id="1913" r:id="rId102"/>
    <p:sldId id="1800" r:id="rId103"/>
    <p:sldId id="956" r:id="rId104"/>
    <p:sldId id="2022" r:id="rId105"/>
    <p:sldId id="957" r:id="rId106"/>
    <p:sldId id="958" r:id="rId107"/>
    <p:sldId id="959" r:id="rId108"/>
    <p:sldId id="960" r:id="rId109"/>
    <p:sldId id="2044" r:id="rId110"/>
    <p:sldId id="2045" r:id="rId111"/>
    <p:sldId id="961" r:id="rId112"/>
    <p:sldId id="1498" r:id="rId113"/>
    <p:sldId id="963" r:id="rId114"/>
    <p:sldId id="965" r:id="rId115"/>
    <p:sldId id="1431" r:id="rId116"/>
    <p:sldId id="1430" r:id="rId117"/>
    <p:sldId id="1500" r:id="rId118"/>
    <p:sldId id="1502" r:id="rId119"/>
    <p:sldId id="1505" r:id="rId120"/>
    <p:sldId id="1506" r:id="rId121"/>
    <p:sldId id="1507" r:id="rId122"/>
    <p:sldId id="2024" r:id="rId123"/>
    <p:sldId id="2023" r:id="rId124"/>
    <p:sldId id="1508" r:id="rId125"/>
    <p:sldId id="1509" r:id="rId126"/>
    <p:sldId id="1510" r:id="rId127"/>
    <p:sldId id="1511" r:id="rId128"/>
    <p:sldId id="1512" r:id="rId129"/>
    <p:sldId id="1513" r:id="rId130"/>
    <p:sldId id="1558" r:id="rId131"/>
    <p:sldId id="1556" r:id="rId132"/>
    <p:sldId id="2046" r:id="rId133"/>
    <p:sldId id="1563" r:id="rId134"/>
    <p:sldId id="1617" r:id="rId135"/>
    <p:sldId id="1615" r:id="rId136"/>
    <p:sldId id="1614" r:id="rId137"/>
    <p:sldId id="1564" r:id="rId138"/>
    <p:sldId id="1616" r:id="rId139"/>
    <p:sldId id="1557" r:id="rId140"/>
    <p:sldId id="1514" r:id="rId141"/>
    <p:sldId id="1515" r:id="rId142"/>
    <p:sldId id="1516" r:id="rId143"/>
    <p:sldId id="1568" r:id="rId144"/>
    <p:sldId id="1567" r:id="rId145"/>
    <p:sldId id="1566" r:id="rId146"/>
    <p:sldId id="1517" r:id="rId147"/>
    <p:sldId id="1582" r:id="rId148"/>
    <p:sldId id="1581" r:id="rId149"/>
    <p:sldId id="1519" r:id="rId150"/>
    <p:sldId id="1520" r:id="rId151"/>
    <p:sldId id="1619" r:id="rId152"/>
    <p:sldId id="2048" r:id="rId153"/>
    <p:sldId id="2047" r:id="rId154"/>
    <p:sldId id="1569" r:id="rId155"/>
    <p:sldId id="1620" r:id="rId156"/>
    <p:sldId id="1621" r:id="rId157"/>
    <p:sldId id="1523" r:id="rId158"/>
    <p:sldId id="1628" r:id="rId159"/>
    <p:sldId id="1769" r:id="rId160"/>
    <p:sldId id="1807" r:id="rId161"/>
    <p:sldId id="1770" r:id="rId162"/>
    <p:sldId id="1806" r:id="rId163"/>
    <p:sldId id="1626" r:id="rId164"/>
    <p:sldId id="1624" r:id="rId165"/>
    <p:sldId id="1572" r:id="rId166"/>
    <p:sldId id="1630" r:id="rId167"/>
    <p:sldId id="1527" r:id="rId168"/>
    <p:sldId id="1528" r:id="rId169"/>
    <p:sldId id="1576" r:id="rId170"/>
    <p:sldId id="1529" r:id="rId171"/>
    <p:sldId id="1531" r:id="rId172"/>
    <p:sldId id="1532" r:id="rId173"/>
    <p:sldId id="1533" r:id="rId174"/>
    <p:sldId id="1534" r:id="rId175"/>
    <p:sldId id="1767" r:id="rId176"/>
    <p:sldId id="1813" r:id="rId177"/>
    <p:sldId id="1537" r:id="rId178"/>
    <p:sldId id="1861" r:id="rId179"/>
    <p:sldId id="1543" r:id="rId180"/>
    <p:sldId id="1542" r:id="rId181"/>
    <p:sldId id="991" r:id="rId182"/>
    <p:sldId id="993" r:id="rId183"/>
    <p:sldId id="1110" r:id="rId184"/>
    <p:sldId id="2025" r:id="rId185"/>
    <p:sldId id="2026" r:id="rId186"/>
    <p:sldId id="995" r:id="rId187"/>
    <p:sldId id="998" r:id="rId188"/>
    <p:sldId id="997" r:id="rId189"/>
    <p:sldId id="1175" r:id="rId190"/>
    <p:sldId id="1213" r:id="rId191"/>
    <p:sldId id="1212" r:id="rId192"/>
    <p:sldId id="1174" r:id="rId193"/>
    <p:sldId id="1002" r:id="rId194"/>
    <p:sldId id="1003" r:id="rId195"/>
    <p:sldId id="1177" r:id="rId196"/>
    <p:sldId id="1005" r:id="rId197"/>
    <p:sldId id="1178" r:id="rId198"/>
    <p:sldId id="1863" r:id="rId199"/>
    <p:sldId id="1862" r:id="rId200"/>
    <p:sldId id="1552" r:id="rId201"/>
    <p:sldId id="1550" r:id="rId202"/>
    <p:sldId id="1632" r:id="rId203"/>
    <p:sldId id="1631" r:id="rId204"/>
    <p:sldId id="1553" r:id="rId205"/>
    <p:sldId id="1589" r:id="rId206"/>
    <p:sldId id="1053" r:id="rId207"/>
    <p:sldId id="1866" r:id="rId208"/>
    <p:sldId id="1865" r:id="rId209"/>
    <p:sldId id="1555" r:id="rId210"/>
    <p:sldId id="1976" r:id="rId211"/>
    <p:sldId id="1975" r:id="rId212"/>
    <p:sldId id="1591" r:id="rId213"/>
    <p:sldId id="1592" r:id="rId214"/>
    <p:sldId id="1593" r:id="rId215"/>
    <p:sldId id="1546" r:id="rId216"/>
    <p:sldId id="1549" r:id="rId217"/>
    <p:sldId id="1217" r:id="rId218"/>
    <p:sldId id="1138" r:id="rId219"/>
    <p:sldId id="1137" r:id="rId220"/>
    <p:sldId id="1354" r:id="rId221"/>
    <p:sldId id="1353" r:id="rId222"/>
    <p:sldId id="1139" r:id="rId223"/>
    <p:sldId id="1147" r:id="rId224"/>
    <p:sldId id="1134" r:id="rId225"/>
    <p:sldId id="1197" r:id="rId226"/>
    <p:sldId id="1196" r:id="rId227"/>
    <p:sldId id="2031" r:id="rId228"/>
    <p:sldId id="2032" r:id="rId229"/>
    <p:sldId id="2049" r:id="rId230"/>
    <p:sldId id="2035" r:id="rId231"/>
    <p:sldId id="2056" r:id="rId232"/>
    <p:sldId id="2052" r:id="rId233"/>
    <p:sldId id="2053" r:id="rId234"/>
    <p:sldId id="2051" r:id="rId235"/>
    <p:sldId id="2027" r:id="rId236"/>
    <p:sldId id="2028" r:id="rId237"/>
    <p:sldId id="2029" r:id="rId238"/>
    <p:sldId id="2030" r:id="rId239"/>
    <p:sldId id="1167" r:id="rId240"/>
    <p:sldId id="1948" r:id="rId241"/>
    <p:sldId id="1200" r:id="rId242"/>
    <p:sldId id="1946" r:id="rId243"/>
  </p:sldIdLst>
  <p:sldSz cx="10287000" cy="6858000" type="35mm"/>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118" autoAdjust="0"/>
    <p:restoredTop sz="99419" autoAdjust="0"/>
  </p:normalViewPr>
  <p:slideViewPr>
    <p:cSldViewPr>
      <p:cViewPr varScale="1">
        <p:scale>
          <a:sx n="55" d="100"/>
          <a:sy n="55" d="100"/>
        </p:scale>
        <p:origin x="149" y="38"/>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74480-37F9-40DA-BD04-5B613043BF4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06F3F873-5744-4040-B539-FBE55B3C2D5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001E5B5-F525-41B1-8905-20E148B64265}" type="datetimeFigureOut">
              <a:rPr lang="en-US"/>
              <a:pPr>
                <a:defRPr/>
              </a:pPr>
              <a:t>4/22/2021</a:t>
            </a:fld>
            <a:endParaRPr lang="en-US" dirty="0"/>
          </a:p>
        </p:txBody>
      </p:sp>
      <p:sp>
        <p:nvSpPr>
          <p:cNvPr id="4" name="Slide Image Placeholder 3">
            <a:extLst>
              <a:ext uri="{FF2B5EF4-FFF2-40B4-BE49-F238E27FC236}">
                <a16:creationId xmlns:a16="http://schemas.microsoft.com/office/drawing/2014/main" id="{C53D7A25-4615-48A5-8C69-C08585866853}"/>
              </a:ext>
            </a:extLst>
          </p:cNvPr>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46F856B-2125-474E-90B7-F28CD089804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5DDB6C0-CF48-4D09-9272-BF68AFB29A0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7BF2109-5376-4210-A303-B102017DCF4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367F8F-A7CC-4DE9-8617-01919FD8063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7"/>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62595FE-F2E7-4CB9-900D-4F085E0A97EC}"/>
              </a:ext>
            </a:extLst>
          </p:cNvPr>
          <p:cNvSpPr>
            <a:spLocks noGrp="1"/>
          </p:cNvSpPr>
          <p:nvPr>
            <p:ph type="dt" sz="half" idx="10"/>
          </p:nvPr>
        </p:nvSpPr>
        <p:spPr/>
        <p:txBody>
          <a:bodyPr/>
          <a:lstStyle>
            <a:lvl1pPr>
              <a:defRPr/>
            </a:lvl1pPr>
          </a:lstStyle>
          <a:p>
            <a:pPr>
              <a:defRPr/>
            </a:pPr>
            <a:fld id="{0D05FBA4-DAB6-4429-9482-9659B24A8086}" type="datetimeFigureOut">
              <a:rPr lang="en-US"/>
              <a:pPr>
                <a:defRPr/>
              </a:pPr>
              <a:t>4/22/2021</a:t>
            </a:fld>
            <a:endParaRPr lang="en-US" dirty="0"/>
          </a:p>
        </p:txBody>
      </p:sp>
      <p:sp>
        <p:nvSpPr>
          <p:cNvPr id="5" name="Footer Placeholder 4">
            <a:extLst>
              <a:ext uri="{FF2B5EF4-FFF2-40B4-BE49-F238E27FC236}">
                <a16:creationId xmlns:a16="http://schemas.microsoft.com/office/drawing/2014/main" id="{A967B9FF-D16C-4DD2-B81C-A8398FEC08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4E16BC-88EF-4337-91F9-C5359443F81F}"/>
              </a:ext>
            </a:extLst>
          </p:cNvPr>
          <p:cNvSpPr>
            <a:spLocks noGrp="1"/>
          </p:cNvSpPr>
          <p:nvPr>
            <p:ph type="sldNum" sz="quarter" idx="12"/>
          </p:nvPr>
        </p:nvSpPr>
        <p:spPr/>
        <p:txBody>
          <a:bodyPr/>
          <a:lstStyle>
            <a:lvl1pPr>
              <a:defRPr/>
            </a:lvl1pPr>
          </a:lstStyle>
          <a:p>
            <a:fld id="{B28E5842-FC64-4310-8541-9A6567330660}" type="slidenum">
              <a:rPr lang="en-US" altLang="en-US"/>
              <a:pPr/>
              <a:t>‹#›</a:t>
            </a:fld>
            <a:endParaRPr lang="en-US" altLang="en-US"/>
          </a:p>
        </p:txBody>
      </p:sp>
    </p:spTree>
    <p:extLst>
      <p:ext uri="{BB962C8B-B14F-4D97-AF65-F5344CB8AC3E}">
        <p14:creationId xmlns:p14="http://schemas.microsoft.com/office/powerpoint/2010/main" val="396258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13D48-C40A-4E46-84BD-2CC27A26DEC6}"/>
              </a:ext>
            </a:extLst>
          </p:cNvPr>
          <p:cNvSpPr>
            <a:spLocks noGrp="1"/>
          </p:cNvSpPr>
          <p:nvPr>
            <p:ph type="dt" sz="half" idx="10"/>
          </p:nvPr>
        </p:nvSpPr>
        <p:spPr/>
        <p:txBody>
          <a:bodyPr/>
          <a:lstStyle>
            <a:lvl1pPr>
              <a:defRPr/>
            </a:lvl1pPr>
          </a:lstStyle>
          <a:p>
            <a:pPr>
              <a:defRPr/>
            </a:pPr>
            <a:fld id="{EEF3CC71-D3E3-4613-8DAC-C52C978F0869}" type="datetimeFigureOut">
              <a:rPr lang="en-US"/>
              <a:pPr>
                <a:defRPr/>
              </a:pPr>
              <a:t>4/22/2021</a:t>
            </a:fld>
            <a:endParaRPr lang="en-US" dirty="0"/>
          </a:p>
        </p:txBody>
      </p:sp>
      <p:sp>
        <p:nvSpPr>
          <p:cNvPr id="5" name="Footer Placeholder 4">
            <a:extLst>
              <a:ext uri="{FF2B5EF4-FFF2-40B4-BE49-F238E27FC236}">
                <a16:creationId xmlns:a16="http://schemas.microsoft.com/office/drawing/2014/main" id="{2DD1BBA4-0033-4ABB-A6FB-CB7716CB9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2244F5-9C67-49EA-A313-FF494F66CA33}"/>
              </a:ext>
            </a:extLst>
          </p:cNvPr>
          <p:cNvSpPr>
            <a:spLocks noGrp="1"/>
          </p:cNvSpPr>
          <p:nvPr>
            <p:ph type="sldNum" sz="quarter" idx="12"/>
          </p:nvPr>
        </p:nvSpPr>
        <p:spPr/>
        <p:txBody>
          <a:bodyPr/>
          <a:lstStyle>
            <a:lvl1pPr>
              <a:defRPr/>
            </a:lvl1pPr>
          </a:lstStyle>
          <a:p>
            <a:fld id="{25E5F4EF-A850-41D6-A80E-0FB79DC7CEFC}" type="slidenum">
              <a:rPr lang="en-US" altLang="en-US"/>
              <a:pPr/>
              <a:t>‹#›</a:t>
            </a:fld>
            <a:endParaRPr lang="en-US" altLang="en-US"/>
          </a:p>
        </p:txBody>
      </p:sp>
    </p:spTree>
    <p:extLst>
      <p:ext uri="{BB962C8B-B14F-4D97-AF65-F5344CB8AC3E}">
        <p14:creationId xmlns:p14="http://schemas.microsoft.com/office/powerpoint/2010/main" val="338411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0"/>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40"/>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F6E5-C384-450C-BA45-5FD0A5645D34}"/>
              </a:ext>
            </a:extLst>
          </p:cNvPr>
          <p:cNvSpPr>
            <a:spLocks noGrp="1"/>
          </p:cNvSpPr>
          <p:nvPr>
            <p:ph type="dt" sz="half" idx="10"/>
          </p:nvPr>
        </p:nvSpPr>
        <p:spPr/>
        <p:txBody>
          <a:bodyPr/>
          <a:lstStyle>
            <a:lvl1pPr>
              <a:defRPr/>
            </a:lvl1pPr>
          </a:lstStyle>
          <a:p>
            <a:pPr>
              <a:defRPr/>
            </a:pPr>
            <a:fld id="{B772B119-85C5-42BD-8DBA-27C4135D2DDA}" type="datetimeFigureOut">
              <a:rPr lang="en-US"/>
              <a:pPr>
                <a:defRPr/>
              </a:pPr>
              <a:t>4/22/2021</a:t>
            </a:fld>
            <a:endParaRPr lang="en-US" dirty="0"/>
          </a:p>
        </p:txBody>
      </p:sp>
      <p:sp>
        <p:nvSpPr>
          <p:cNvPr id="5" name="Footer Placeholder 4">
            <a:extLst>
              <a:ext uri="{FF2B5EF4-FFF2-40B4-BE49-F238E27FC236}">
                <a16:creationId xmlns:a16="http://schemas.microsoft.com/office/drawing/2014/main" id="{B4255963-1E4A-4F23-ADC0-BA63C0A54D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B992A7-B5E8-4DCB-824E-3CC4090FC109}"/>
              </a:ext>
            </a:extLst>
          </p:cNvPr>
          <p:cNvSpPr>
            <a:spLocks noGrp="1"/>
          </p:cNvSpPr>
          <p:nvPr>
            <p:ph type="sldNum" sz="quarter" idx="12"/>
          </p:nvPr>
        </p:nvSpPr>
        <p:spPr/>
        <p:txBody>
          <a:bodyPr/>
          <a:lstStyle>
            <a:lvl1pPr>
              <a:defRPr/>
            </a:lvl1pPr>
          </a:lstStyle>
          <a:p>
            <a:fld id="{566B20CC-5D97-4952-BCD8-CEE2D72BD068}" type="slidenum">
              <a:rPr lang="en-US" altLang="en-US"/>
              <a:pPr/>
              <a:t>‹#›</a:t>
            </a:fld>
            <a:endParaRPr lang="en-US" altLang="en-US"/>
          </a:p>
        </p:txBody>
      </p:sp>
    </p:spTree>
    <p:extLst>
      <p:ext uri="{BB962C8B-B14F-4D97-AF65-F5344CB8AC3E}">
        <p14:creationId xmlns:p14="http://schemas.microsoft.com/office/powerpoint/2010/main" val="384161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7E373-D90B-4633-B88E-4459CF430890}"/>
              </a:ext>
            </a:extLst>
          </p:cNvPr>
          <p:cNvSpPr>
            <a:spLocks noGrp="1"/>
          </p:cNvSpPr>
          <p:nvPr>
            <p:ph type="dt" sz="half" idx="10"/>
          </p:nvPr>
        </p:nvSpPr>
        <p:spPr/>
        <p:txBody>
          <a:bodyPr/>
          <a:lstStyle>
            <a:lvl1pPr>
              <a:defRPr/>
            </a:lvl1pPr>
          </a:lstStyle>
          <a:p>
            <a:pPr>
              <a:defRPr/>
            </a:pPr>
            <a:fld id="{735B453B-A86C-41EE-84C4-942A0B36A21F}" type="datetimeFigureOut">
              <a:rPr lang="en-US"/>
              <a:pPr>
                <a:defRPr/>
              </a:pPr>
              <a:t>4/22/2021</a:t>
            </a:fld>
            <a:endParaRPr lang="en-US" dirty="0"/>
          </a:p>
        </p:txBody>
      </p:sp>
      <p:sp>
        <p:nvSpPr>
          <p:cNvPr id="5" name="Footer Placeholder 4">
            <a:extLst>
              <a:ext uri="{FF2B5EF4-FFF2-40B4-BE49-F238E27FC236}">
                <a16:creationId xmlns:a16="http://schemas.microsoft.com/office/drawing/2014/main" id="{6D37A5C3-E268-4A24-A0C8-9356497FED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107CA8-C19C-4645-AE25-D87BAA978A3D}"/>
              </a:ext>
            </a:extLst>
          </p:cNvPr>
          <p:cNvSpPr>
            <a:spLocks noGrp="1"/>
          </p:cNvSpPr>
          <p:nvPr>
            <p:ph type="sldNum" sz="quarter" idx="12"/>
          </p:nvPr>
        </p:nvSpPr>
        <p:spPr/>
        <p:txBody>
          <a:bodyPr/>
          <a:lstStyle>
            <a:lvl1pPr>
              <a:defRPr/>
            </a:lvl1pPr>
          </a:lstStyle>
          <a:p>
            <a:fld id="{1D0C1502-610B-4D8A-95B7-126560AF8BDF}" type="slidenum">
              <a:rPr lang="en-US" altLang="en-US"/>
              <a:pPr/>
              <a:t>‹#›</a:t>
            </a:fld>
            <a:endParaRPr lang="en-US" altLang="en-US"/>
          </a:p>
        </p:txBody>
      </p:sp>
    </p:spTree>
    <p:extLst>
      <p:ext uri="{BB962C8B-B14F-4D97-AF65-F5344CB8AC3E}">
        <p14:creationId xmlns:p14="http://schemas.microsoft.com/office/powerpoint/2010/main" val="278184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2"/>
            <a:ext cx="874395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3B5F4-2C5E-41A5-A092-F51C73102B86}"/>
              </a:ext>
            </a:extLst>
          </p:cNvPr>
          <p:cNvSpPr>
            <a:spLocks noGrp="1"/>
          </p:cNvSpPr>
          <p:nvPr>
            <p:ph type="dt" sz="half" idx="10"/>
          </p:nvPr>
        </p:nvSpPr>
        <p:spPr/>
        <p:txBody>
          <a:bodyPr/>
          <a:lstStyle>
            <a:lvl1pPr>
              <a:defRPr/>
            </a:lvl1pPr>
          </a:lstStyle>
          <a:p>
            <a:pPr>
              <a:defRPr/>
            </a:pPr>
            <a:fld id="{1D17E708-956B-4523-A5E9-9B872CE3E431}" type="datetimeFigureOut">
              <a:rPr lang="en-US"/>
              <a:pPr>
                <a:defRPr/>
              </a:pPr>
              <a:t>4/22/2021</a:t>
            </a:fld>
            <a:endParaRPr lang="en-US" dirty="0"/>
          </a:p>
        </p:txBody>
      </p:sp>
      <p:sp>
        <p:nvSpPr>
          <p:cNvPr id="5" name="Footer Placeholder 4">
            <a:extLst>
              <a:ext uri="{FF2B5EF4-FFF2-40B4-BE49-F238E27FC236}">
                <a16:creationId xmlns:a16="http://schemas.microsoft.com/office/drawing/2014/main" id="{4D3C0BE6-A07E-4814-910A-D4B875CBE4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F06850-6A66-4482-A2B3-C4A6EBABFCB2}"/>
              </a:ext>
            </a:extLst>
          </p:cNvPr>
          <p:cNvSpPr>
            <a:spLocks noGrp="1"/>
          </p:cNvSpPr>
          <p:nvPr>
            <p:ph type="sldNum" sz="quarter" idx="12"/>
          </p:nvPr>
        </p:nvSpPr>
        <p:spPr/>
        <p:txBody>
          <a:bodyPr/>
          <a:lstStyle>
            <a:lvl1pPr>
              <a:defRPr/>
            </a:lvl1pPr>
          </a:lstStyle>
          <a:p>
            <a:fld id="{BD3B51A8-F260-400F-868E-604EAE5EE67B}" type="slidenum">
              <a:rPr lang="en-US" altLang="en-US"/>
              <a:pPr/>
              <a:t>‹#›</a:t>
            </a:fld>
            <a:endParaRPr lang="en-US" altLang="en-US"/>
          </a:p>
        </p:txBody>
      </p:sp>
    </p:spTree>
    <p:extLst>
      <p:ext uri="{BB962C8B-B14F-4D97-AF65-F5344CB8AC3E}">
        <p14:creationId xmlns:p14="http://schemas.microsoft.com/office/powerpoint/2010/main" val="111506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53435E5-D666-4F2F-BB76-29B9BB0D5A78}"/>
              </a:ext>
            </a:extLst>
          </p:cNvPr>
          <p:cNvSpPr>
            <a:spLocks noGrp="1"/>
          </p:cNvSpPr>
          <p:nvPr>
            <p:ph type="dt" sz="half" idx="10"/>
          </p:nvPr>
        </p:nvSpPr>
        <p:spPr/>
        <p:txBody>
          <a:bodyPr/>
          <a:lstStyle>
            <a:lvl1pPr>
              <a:defRPr/>
            </a:lvl1pPr>
          </a:lstStyle>
          <a:p>
            <a:pPr>
              <a:defRPr/>
            </a:pPr>
            <a:fld id="{C0C6D335-DBCB-46D4-9FBF-C405BE8959A5}" type="datetimeFigureOut">
              <a:rPr lang="en-US"/>
              <a:pPr>
                <a:defRPr/>
              </a:pPr>
              <a:t>4/22/2021</a:t>
            </a:fld>
            <a:endParaRPr lang="en-US" dirty="0"/>
          </a:p>
        </p:txBody>
      </p:sp>
      <p:sp>
        <p:nvSpPr>
          <p:cNvPr id="6" name="Footer Placeholder 4">
            <a:extLst>
              <a:ext uri="{FF2B5EF4-FFF2-40B4-BE49-F238E27FC236}">
                <a16:creationId xmlns:a16="http://schemas.microsoft.com/office/drawing/2014/main" id="{52CE4661-C02C-4074-A11E-F91C811DF1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8E2519-BED0-4D90-81DC-00FEED1D7624}"/>
              </a:ext>
            </a:extLst>
          </p:cNvPr>
          <p:cNvSpPr>
            <a:spLocks noGrp="1"/>
          </p:cNvSpPr>
          <p:nvPr>
            <p:ph type="sldNum" sz="quarter" idx="12"/>
          </p:nvPr>
        </p:nvSpPr>
        <p:spPr/>
        <p:txBody>
          <a:bodyPr/>
          <a:lstStyle>
            <a:lvl1pPr>
              <a:defRPr/>
            </a:lvl1pPr>
          </a:lstStyle>
          <a:p>
            <a:fld id="{C5FB0E17-DDB9-4C6C-9048-AB595F9FEFFF}" type="slidenum">
              <a:rPr lang="en-US" altLang="en-US"/>
              <a:pPr/>
              <a:t>‹#›</a:t>
            </a:fld>
            <a:endParaRPr lang="en-US" altLang="en-US"/>
          </a:p>
        </p:txBody>
      </p:sp>
    </p:spTree>
    <p:extLst>
      <p:ext uri="{BB962C8B-B14F-4D97-AF65-F5344CB8AC3E}">
        <p14:creationId xmlns:p14="http://schemas.microsoft.com/office/powerpoint/2010/main" val="13110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4"/>
            <a:ext cx="4545212"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5" y="1535114"/>
            <a:ext cx="4546997"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5"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0359220-1E6D-4A58-8073-4526059BD7EC}"/>
              </a:ext>
            </a:extLst>
          </p:cNvPr>
          <p:cNvSpPr>
            <a:spLocks noGrp="1"/>
          </p:cNvSpPr>
          <p:nvPr>
            <p:ph type="dt" sz="half" idx="10"/>
          </p:nvPr>
        </p:nvSpPr>
        <p:spPr/>
        <p:txBody>
          <a:bodyPr/>
          <a:lstStyle>
            <a:lvl1pPr>
              <a:defRPr/>
            </a:lvl1pPr>
          </a:lstStyle>
          <a:p>
            <a:pPr>
              <a:defRPr/>
            </a:pPr>
            <a:fld id="{C78D5384-A875-4473-80F0-6D6DF1B7855E}" type="datetimeFigureOut">
              <a:rPr lang="en-US"/>
              <a:pPr>
                <a:defRPr/>
              </a:pPr>
              <a:t>4/22/2021</a:t>
            </a:fld>
            <a:endParaRPr lang="en-US" dirty="0"/>
          </a:p>
        </p:txBody>
      </p:sp>
      <p:sp>
        <p:nvSpPr>
          <p:cNvPr id="8" name="Footer Placeholder 4">
            <a:extLst>
              <a:ext uri="{FF2B5EF4-FFF2-40B4-BE49-F238E27FC236}">
                <a16:creationId xmlns:a16="http://schemas.microsoft.com/office/drawing/2014/main" id="{7BC80E4A-0057-442A-B772-9BFB24D1E5E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F32AE22-A0DC-4D1E-822A-6BFDA5281C89}"/>
              </a:ext>
            </a:extLst>
          </p:cNvPr>
          <p:cNvSpPr>
            <a:spLocks noGrp="1"/>
          </p:cNvSpPr>
          <p:nvPr>
            <p:ph type="sldNum" sz="quarter" idx="12"/>
          </p:nvPr>
        </p:nvSpPr>
        <p:spPr/>
        <p:txBody>
          <a:bodyPr/>
          <a:lstStyle>
            <a:lvl1pPr>
              <a:defRPr/>
            </a:lvl1pPr>
          </a:lstStyle>
          <a:p>
            <a:fld id="{87663C50-D900-404E-99F2-BCB5AD63349F}" type="slidenum">
              <a:rPr lang="en-US" altLang="en-US"/>
              <a:pPr/>
              <a:t>‹#›</a:t>
            </a:fld>
            <a:endParaRPr lang="en-US" altLang="en-US"/>
          </a:p>
        </p:txBody>
      </p:sp>
    </p:spTree>
    <p:extLst>
      <p:ext uri="{BB962C8B-B14F-4D97-AF65-F5344CB8AC3E}">
        <p14:creationId xmlns:p14="http://schemas.microsoft.com/office/powerpoint/2010/main" val="145148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80F088B-13B9-4A06-B938-DAF091F8765D}"/>
              </a:ext>
            </a:extLst>
          </p:cNvPr>
          <p:cNvSpPr>
            <a:spLocks noGrp="1"/>
          </p:cNvSpPr>
          <p:nvPr>
            <p:ph type="dt" sz="half" idx="10"/>
          </p:nvPr>
        </p:nvSpPr>
        <p:spPr/>
        <p:txBody>
          <a:bodyPr/>
          <a:lstStyle>
            <a:lvl1pPr>
              <a:defRPr/>
            </a:lvl1pPr>
          </a:lstStyle>
          <a:p>
            <a:pPr>
              <a:defRPr/>
            </a:pPr>
            <a:fld id="{172289BB-FD7C-4B93-8BBF-E8BE70A24F5F}" type="datetimeFigureOut">
              <a:rPr lang="en-US"/>
              <a:pPr>
                <a:defRPr/>
              </a:pPr>
              <a:t>4/22/2021</a:t>
            </a:fld>
            <a:endParaRPr lang="en-US" dirty="0"/>
          </a:p>
        </p:txBody>
      </p:sp>
      <p:sp>
        <p:nvSpPr>
          <p:cNvPr id="4" name="Footer Placeholder 4">
            <a:extLst>
              <a:ext uri="{FF2B5EF4-FFF2-40B4-BE49-F238E27FC236}">
                <a16:creationId xmlns:a16="http://schemas.microsoft.com/office/drawing/2014/main" id="{1991662F-57DB-42F4-885F-3F1BDAC31C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043F71-7709-464E-9CBB-FEE681DA51F6}"/>
              </a:ext>
            </a:extLst>
          </p:cNvPr>
          <p:cNvSpPr>
            <a:spLocks noGrp="1"/>
          </p:cNvSpPr>
          <p:nvPr>
            <p:ph type="sldNum" sz="quarter" idx="12"/>
          </p:nvPr>
        </p:nvSpPr>
        <p:spPr/>
        <p:txBody>
          <a:bodyPr/>
          <a:lstStyle>
            <a:lvl1pPr>
              <a:defRPr/>
            </a:lvl1pPr>
          </a:lstStyle>
          <a:p>
            <a:fld id="{E3ADD1EE-FE06-4E02-91E4-AC79A4D5B5A7}" type="slidenum">
              <a:rPr lang="en-US" altLang="en-US"/>
              <a:pPr/>
              <a:t>‹#›</a:t>
            </a:fld>
            <a:endParaRPr lang="en-US" altLang="en-US"/>
          </a:p>
        </p:txBody>
      </p:sp>
    </p:spTree>
    <p:extLst>
      <p:ext uri="{BB962C8B-B14F-4D97-AF65-F5344CB8AC3E}">
        <p14:creationId xmlns:p14="http://schemas.microsoft.com/office/powerpoint/2010/main" val="200908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BE71FD-4469-4F57-BB6C-B780B545D863}"/>
              </a:ext>
            </a:extLst>
          </p:cNvPr>
          <p:cNvSpPr>
            <a:spLocks noGrp="1"/>
          </p:cNvSpPr>
          <p:nvPr>
            <p:ph type="dt" sz="half" idx="10"/>
          </p:nvPr>
        </p:nvSpPr>
        <p:spPr/>
        <p:txBody>
          <a:bodyPr/>
          <a:lstStyle>
            <a:lvl1pPr>
              <a:defRPr/>
            </a:lvl1pPr>
          </a:lstStyle>
          <a:p>
            <a:pPr>
              <a:defRPr/>
            </a:pPr>
            <a:fld id="{1BC27B8A-7274-4445-BCAF-8D3348C60C87}" type="datetimeFigureOut">
              <a:rPr lang="en-US"/>
              <a:pPr>
                <a:defRPr/>
              </a:pPr>
              <a:t>4/22/2021</a:t>
            </a:fld>
            <a:endParaRPr lang="en-US" dirty="0"/>
          </a:p>
        </p:txBody>
      </p:sp>
      <p:sp>
        <p:nvSpPr>
          <p:cNvPr id="3" name="Footer Placeholder 4">
            <a:extLst>
              <a:ext uri="{FF2B5EF4-FFF2-40B4-BE49-F238E27FC236}">
                <a16:creationId xmlns:a16="http://schemas.microsoft.com/office/drawing/2014/main" id="{BB8BF1C5-1661-4209-B51F-E7496D8190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FB21B02-4820-407F-84FE-75A04BD27E53}"/>
              </a:ext>
            </a:extLst>
          </p:cNvPr>
          <p:cNvSpPr>
            <a:spLocks noGrp="1"/>
          </p:cNvSpPr>
          <p:nvPr>
            <p:ph type="sldNum" sz="quarter" idx="12"/>
          </p:nvPr>
        </p:nvSpPr>
        <p:spPr/>
        <p:txBody>
          <a:bodyPr/>
          <a:lstStyle>
            <a:lvl1pPr>
              <a:defRPr/>
            </a:lvl1pPr>
          </a:lstStyle>
          <a:p>
            <a:fld id="{B14E5405-73FF-4E97-9FE1-D8B0B7127759}" type="slidenum">
              <a:rPr lang="en-US" altLang="en-US"/>
              <a:pPr/>
              <a:t>‹#›</a:t>
            </a:fld>
            <a:endParaRPr lang="en-US" altLang="en-US"/>
          </a:p>
        </p:txBody>
      </p:sp>
    </p:spTree>
    <p:extLst>
      <p:ext uri="{BB962C8B-B14F-4D97-AF65-F5344CB8AC3E}">
        <p14:creationId xmlns:p14="http://schemas.microsoft.com/office/powerpoint/2010/main" val="266632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1"/>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2" y="1435102"/>
            <a:ext cx="3384352"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C76911-CB01-4017-B6E3-17093D3E1B47}"/>
              </a:ext>
            </a:extLst>
          </p:cNvPr>
          <p:cNvSpPr>
            <a:spLocks noGrp="1"/>
          </p:cNvSpPr>
          <p:nvPr>
            <p:ph type="dt" sz="half" idx="10"/>
          </p:nvPr>
        </p:nvSpPr>
        <p:spPr/>
        <p:txBody>
          <a:bodyPr/>
          <a:lstStyle>
            <a:lvl1pPr>
              <a:defRPr/>
            </a:lvl1pPr>
          </a:lstStyle>
          <a:p>
            <a:pPr>
              <a:defRPr/>
            </a:pPr>
            <a:fld id="{82ACF17F-6F36-4AF5-8295-385D4EC775FC}" type="datetimeFigureOut">
              <a:rPr lang="en-US"/>
              <a:pPr>
                <a:defRPr/>
              </a:pPr>
              <a:t>4/22/2021</a:t>
            </a:fld>
            <a:endParaRPr lang="en-US" dirty="0"/>
          </a:p>
        </p:txBody>
      </p:sp>
      <p:sp>
        <p:nvSpPr>
          <p:cNvPr id="6" name="Footer Placeholder 4">
            <a:extLst>
              <a:ext uri="{FF2B5EF4-FFF2-40B4-BE49-F238E27FC236}">
                <a16:creationId xmlns:a16="http://schemas.microsoft.com/office/drawing/2014/main" id="{A596F1A8-1E39-4C77-BE60-7F630B6708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72B0E9-CDBE-4092-BE01-46FE992760C3}"/>
              </a:ext>
            </a:extLst>
          </p:cNvPr>
          <p:cNvSpPr>
            <a:spLocks noGrp="1"/>
          </p:cNvSpPr>
          <p:nvPr>
            <p:ph type="sldNum" sz="quarter" idx="12"/>
          </p:nvPr>
        </p:nvSpPr>
        <p:spPr/>
        <p:txBody>
          <a:bodyPr/>
          <a:lstStyle>
            <a:lvl1pPr>
              <a:defRPr/>
            </a:lvl1pPr>
          </a:lstStyle>
          <a:p>
            <a:fld id="{FD8491B1-DBEB-404E-91E0-7D73B214355C}" type="slidenum">
              <a:rPr lang="en-US" altLang="en-US"/>
              <a:pPr/>
              <a:t>‹#›</a:t>
            </a:fld>
            <a:endParaRPr lang="en-US" altLang="en-US"/>
          </a:p>
        </p:txBody>
      </p:sp>
    </p:spTree>
    <p:extLst>
      <p:ext uri="{BB962C8B-B14F-4D97-AF65-F5344CB8AC3E}">
        <p14:creationId xmlns:p14="http://schemas.microsoft.com/office/powerpoint/2010/main" val="42343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C3F08F2-2CDB-4EDC-A9CF-1AA2BA428F75}"/>
              </a:ext>
            </a:extLst>
          </p:cNvPr>
          <p:cNvSpPr>
            <a:spLocks noGrp="1"/>
          </p:cNvSpPr>
          <p:nvPr>
            <p:ph type="dt" sz="half" idx="10"/>
          </p:nvPr>
        </p:nvSpPr>
        <p:spPr/>
        <p:txBody>
          <a:bodyPr/>
          <a:lstStyle>
            <a:lvl1pPr>
              <a:defRPr/>
            </a:lvl1pPr>
          </a:lstStyle>
          <a:p>
            <a:pPr>
              <a:defRPr/>
            </a:pPr>
            <a:fld id="{8BC0549E-683E-47DB-BAC7-F5878F145753}" type="datetimeFigureOut">
              <a:rPr lang="en-US"/>
              <a:pPr>
                <a:defRPr/>
              </a:pPr>
              <a:t>4/22/2021</a:t>
            </a:fld>
            <a:endParaRPr lang="en-US" dirty="0"/>
          </a:p>
        </p:txBody>
      </p:sp>
      <p:sp>
        <p:nvSpPr>
          <p:cNvPr id="6" name="Footer Placeholder 4">
            <a:extLst>
              <a:ext uri="{FF2B5EF4-FFF2-40B4-BE49-F238E27FC236}">
                <a16:creationId xmlns:a16="http://schemas.microsoft.com/office/drawing/2014/main" id="{6635221C-C1D3-495F-9C8F-5FEBD0F277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5F7C32-CB3B-4918-853F-C24F783AFDD7}"/>
              </a:ext>
            </a:extLst>
          </p:cNvPr>
          <p:cNvSpPr>
            <a:spLocks noGrp="1"/>
          </p:cNvSpPr>
          <p:nvPr>
            <p:ph type="sldNum" sz="quarter" idx="12"/>
          </p:nvPr>
        </p:nvSpPr>
        <p:spPr/>
        <p:txBody>
          <a:bodyPr/>
          <a:lstStyle>
            <a:lvl1pPr>
              <a:defRPr/>
            </a:lvl1pPr>
          </a:lstStyle>
          <a:p>
            <a:fld id="{F570ABC5-6BE9-49CC-9BCD-92EB1100ED8B}" type="slidenum">
              <a:rPr lang="en-US" altLang="en-US"/>
              <a:pPr/>
              <a:t>‹#›</a:t>
            </a:fld>
            <a:endParaRPr lang="en-US" altLang="en-US"/>
          </a:p>
        </p:txBody>
      </p:sp>
    </p:spTree>
    <p:extLst>
      <p:ext uri="{BB962C8B-B14F-4D97-AF65-F5344CB8AC3E}">
        <p14:creationId xmlns:p14="http://schemas.microsoft.com/office/powerpoint/2010/main" val="376836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4B341A8-B4FA-433D-86B9-9996408CBBDB}"/>
              </a:ext>
            </a:extLst>
          </p:cNvPr>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93A3F32-8C6A-465D-970A-FE922893B9D2}"/>
              </a:ext>
            </a:extLst>
          </p:cNvPr>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6790A4B-AAC6-455A-B825-4D508F8D8EE9}"/>
              </a:ext>
            </a:extLst>
          </p:cNvPr>
          <p:cNvSpPr>
            <a:spLocks noGrp="1"/>
          </p:cNvSpPr>
          <p:nvPr>
            <p:ph type="dt" sz="half" idx="2"/>
          </p:nvPr>
        </p:nvSpPr>
        <p:spPr>
          <a:xfrm>
            <a:off x="514350" y="6356350"/>
            <a:ext cx="2400300" cy="365125"/>
          </a:xfrm>
          <a:prstGeom prst="rect">
            <a:avLst/>
          </a:prstGeom>
        </p:spPr>
        <p:txBody>
          <a:bodyPr vert="horz" lIns="91429" tIns="45715" rIns="91429"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A8B672-08D3-4AC3-81FD-3748E17BE495}" type="datetimeFigureOut">
              <a:rPr lang="en-US"/>
              <a:pPr>
                <a:defRPr/>
              </a:pPr>
              <a:t>4/22/2021</a:t>
            </a:fld>
            <a:endParaRPr lang="en-US" dirty="0"/>
          </a:p>
        </p:txBody>
      </p:sp>
      <p:sp>
        <p:nvSpPr>
          <p:cNvPr id="5" name="Footer Placeholder 4">
            <a:extLst>
              <a:ext uri="{FF2B5EF4-FFF2-40B4-BE49-F238E27FC236}">
                <a16:creationId xmlns:a16="http://schemas.microsoft.com/office/drawing/2014/main" id="{AAD56074-C93F-4639-98C0-AD1DF660BB78}"/>
              </a:ext>
            </a:extLst>
          </p:cNvPr>
          <p:cNvSpPr>
            <a:spLocks noGrp="1"/>
          </p:cNvSpPr>
          <p:nvPr>
            <p:ph type="ftr" sz="quarter" idx="3"/>
          </p:nvPr>
        </p:nvSpPr>
        <p:spPr>
          <a:xfrm>
            <a:off x="3514725" y="6356350"/>
            <a:ext cx="3257550" cy="365125"/>
          </a:xfrm>
          <a:prstGeom prst="rect">
            <a:avLst/>
          </a:prstGeom>
        </p:spPr>
        <p:txBody>
          <a:bodyPr vert="horz" lIns="91429" tIns="45715" rIns="91429"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DCD4D17-4CF4-4F37-AD32-0ED0AED1F24B}"/>
              </a:ext>
            </a:extLst>
          </p:cNvPr>
          <p:cNvSpPr>
            <a:spLocks noGrp="1"/>
          </p:cNvSpPr>
          <p:nvPr>
            <p:ph type="sldNum" sz="quarter" idx="4"/>
          </p:nvPr>
        </p:nvSpPr>
        <p:spPr>
          <a:xfrm>
            <a:off x="7372350" y="6356350"/>
            <a:ext cx="2400300" cy="365125"/>
          </a:xfrm>
          <a:prstGeom prst="rect">
            <a:avLst/>
          </a:prstGeom>
        </p:spPr>
        <p:txBody>
          <a:bodyPr vert="horz" wrap="square" lIns="91429" tIns="45715" rIns="91429" bIns="45715"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10D71F1-FC98-454D-9488-5FAB9E3AD4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7" algn="ctr" rtl="0" fontAlgn="base">
        <a:spcBef>
          <a:spcPct val="0"/>
        </a:spcBef>
        <a:spcAft>
          <a:spcPct val="0"/>
        </a:spcAft>
        <a:defRPr sz="4400">
          <a:solidFill>
            <a:schemeClr val="tx1"/>
          </a:solidFill>
          <a:latin typeface="Calibri" pitchFamily="34" charset="0"/>
        </a:defRPr>
      </a:lvl6pPr>
      <a:lvl7pPr marL="914293" algn="ctr" rtl="0" fontAlgn="base">
        <a:spcBef>
          <a:spcPct val="0"/>
        </a:spcBef>
        <a:spcAft>
          <a:spcPct val="0"/>
        </a:spcAft>
        <a:defRPr sz="4400">
          <a:solidFill>
            <a:schemeClr val="tx1"/>
          </a:solidFill>
          <a:latin typeface="Calibri" pitchFamily="34" charset="0"/>
        </a:defRPr>
      </a:lvl7pPr>
      <a:lvl8pPr marL="1371440" algn="ctr" rtl="0" fontAlgn="base">
        <a:spcBef>
          <a:spcPct val="0"/>
        </a:spcBef>
        <a:spcAft>
          <a:spcPct val="0"/>
        </a:spcAft>
        <a:defRPr sz="4400">
          <a:solidFill>
            <a:schemeClr val="tx1"/>
          </a:solidFill>
          <a:latin typeface="Calibri" pitchFamily="34" charset="0"/>
        </a:defRPr>
      </a:lvl8pPr>
      <a:lvl9pPr marL="1828586"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4"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4"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4"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4"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7"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a:extLst>
              <a:ext uri="{FF2B5EF4-FFF2-40B4-BE49-F238E27FC236}">
                <a16:creationId xmlns:a16="http://schemas.microsoft.com/office/drawing/2014/main" id="{3E2F7F60-0B28-445C-BCE5-7402BC4B9F1A}"/>
              </a:ext>
            </a:extLst>
          </p:cNvPr>
          <p:cNvSpPr txBox="1">
            <a:spLocks noChangeArrowheads="1"/>
          </p:cNvSpPr>
          <p:nvPr/>
        </p:nvSpPr>
        <p:spPr bwMode="auto">
          <a:xfrm>
            <a:off x="723900" y="838200"/>
            <a:ext cx="876300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G’day and welcome </a:t>
            </a:r>
          </a:p>
          <a:p>
            <a:pPr algn="ctr" eaLnBrk="1" hangingPunct="1"/>
            <a:r>
              <a:rPr lang="en-US" altLang="en-US" sz="5400">
                <a:solidFill>
                  <a:srgbClr val="FFC000"/>
                </a:solidFill>
              </a:rPr>
              <a:t>to this study which is </a:t>
            </a:r>
          </a:p>
          <a:p>
            <a:pPr algn="ctr" eaLnBrk="1" hangingPunct="1"/>
            <a:r>
              <a:rPr lang="en-US" altLang="en-US" sz="5400" b="1" i="1">
                <a:solidFill>
                  <a:srgbClr val="FFFF00"/>
                </a:solidFill>
              </a:rPr>
              <a:t>part 7 </a:t>
            </a:r>
            <a:r>
              <a:rPr lang="en-US" altLang="en-US" sz="5400">
                <a:solidFill>
                  <a:srgbClr val="FFC000"/>
                </a:solidFill>
              </a:rPr>
              <a:t>in this series </a:t>
            </a:r>
          </a:p>
          <a:p>
            <a:pPr algn="ctr" eaLnBrk="1" hangingPunct="1"/>
            <a:r>
              <a:rPr lang="en-US" altLang="en-US" sz="5400">
                <a:solidFill>
                  <a:srgbClr val="FFC000"/>
                </a:solidFill>
              </a:rPr>
              <a:t>of videos on </a:t>
            </a:r>
            <a:r>
              <a:rPr lang="en-US" altLang="en-US" sz="5400" b="1" i="1">
                <a:solidFill>
                  <a:srgbClr val="FFFF00"/>
                </a:solidFill>
              </a:rPr>
              <a:t>Daniel’s </a:t>
            </a:r>
          </a:p>
          <a:p>
            <a:pPr algn="ctr" eaLnBrk="1" hangingPunct="1"/>
            <a:r>
              <a:rPr lang="en-US" altLang="en-US" sz="5400" b="1" i="1">
                <a:solidFill>
                  <a:srgbClr val="FFFF00"/>
                </a:solidFill>
              </a:rPr>
              <a:t>Prophecy of the </a:t>
            </a:r>
          </a:p>
          <a:p>
            <a:pPr algn="ctr" eaLnBrk="1" hangingPunct="1"/>
            <a:r>
              <a:rPr lang="en-US" altLang="en-US" sz="5400" b="1" i="1">
                <a:solidFill>
                  <a:srgbClr val="FFFF00"/>
                </a:solidFill>
              </a:rPr>
              <a:t>Seventy Weeks</a:t>
            </a:r>
            <a:r>
              <a:rPr lang="en-US" altLang="en-US" sz="5400">
                <a:solidFill>
                  <a:srgbClr val="FFC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44FB3B-1E8E-4C2E-8BC2-4DFFEA6350BE}"/>
              </a:ext>
            </a:extLst>
          </p:cNvPr>
          <p:cNvSpPr/>
          <p:nvPr/>
        </p:nvSpPr>
        <p:spPr>
          <a:xfrm>
            <a:off x="12001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583F4358-FFE8-467F-BC56-9A47BC612253}"/>
              </a:ext>
            </a:extLst>
          </p:cNvPr>
          <p:cNvSpPr/>
          <p:nvPr/>
        </p:nvSpPr>
        <p:spPr>
          <a:xfrm>
            <a:off x="20574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AEDE0728-BDB3-4350-A046-8A40CC9984FA}"/>
              </a:ext>
            </a:extLst>
          </p:cNvPr>
          <p:cNvSpPr/>
          <p:nvPr/>
        </p:nvSpPr>
        <p:spPr>
          <a:xfrm>
            <a:off x="29146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3DF97056-749C-4EB2-8DFE-9A866D9F544E}"/>
              </a:ext>
            </a:extLst>
          </p:cNvPr>
          <p:cNvSpPr/>
          <p:nvPr/>
        </p:nvSpPr>
        <p:spPr>
          <a:xfrm>
            <a:off x="37719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2755FF21-05A9-49A6-BCE4-8A6EBD10F572}"/>
              </a:ext>
            </a:extLst>
          </p:cNvPr>
          <p:cNvSpPr/>
          <p:nvPr/>
        </p:nvSpPr>
        <p:spPr>
          <a:xfrm>
            <a:off x="46291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88737426-F0A1-4951-A786-92DA95738C54}"/>
              </a:ext>
            </a:extLst>
          </p:cNvPr>
          <p:cNvSpPr/>
          <p:nvPr/>
        </p:nvSpPr>
        <p:spPr>
          <a:xfrm>
            <a:off x="54864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21057D6B-F93B-4CAF-A7B0-D2F53BA8CE66}"/>
              </a:ext>
            </a:extLst>
          </p:cNvPr>
          <p:cNvSpPr/>
          <p:nvPr/>
        </p:nvSpPr>
        <p:spPr>
          <a:xfrm>
            <a:off x="12001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4AA932BD-DDA2-4E80-B93A-35476248D2FC}"/>
              </a:ext>
            </a:extLst>
          </p:cNvPr>
          <p:cNvSpPr/>
          <p:nvPr/>
        </p:nvSpPr>
        <p:spPr>
          <a:xfrm>
            <a:off x="20574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88AEACD7-7ACB-446F-8FC5-16890CCFD510}"/>
              </a:ext>
            </a:extLst>
          </p:cNvPr>
          <p:cNvSpPr/>
          <p:nvPr/>
        </p:nvSpPr>
        <p:spPr>
          <a:xfrm>
            <a:off x="29146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B5F98DF9-EA8A-4BF7-AF5B-6F829F6A1B7F}"/>
              </a:ext>
            </a:extLst>
          </p:cNvPr>
          <p:cNvSpPr/>
          <p:nvPr/>
        </p:nvSpPr>
        <p:spPr>
          <a:xfrm>
            <a:off x="37719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5B8BC9CC-7697-46E1-BC3C-054D8B7AFB52}"/>
              </a:ext>
            </a:extLst>
          </p:cNvPr>
          <p:cNvSpPr/>
          <p:nvPr/>
        </p:nvSpPr>
        <p:spPr>
          <a:xfrm>
            <a:off x="46291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5BF1F595-22DD-4BF2-9AD8-47877ED4BD4C}"/>
              </a:ext>
            </a:extLst>
          </p:cNvPr>
          <p:cNvSpPr/>
          <p:nvPr/>
        </p:nvSpPr>
        <p:spPr>
          <a:xfrm>
            <a:off x="54864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B6AF9E90-0504-4AF2-A368-8BDF61079D1A}"/>
              </a:ext>
            </a:extLst>
          </p:cNvPr>
          <p:cNvSpPr/>
          <p:nvPr/>
        </p:nvSpPr>
        <p:spPr>
          <a:xfrm>
            <a:off x="12001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B1678523-824A-4AD0-924A-CEF8BB304679}"/>
              </a:ext>
            </a:extLst>
          </p:cNvPr>
          <p:cNvSpPr/>
          <p:nvPr/>
        </p:nvSpPr>
        <p:spPr>
          <a:xfrm>
            <a:off x="20574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B269FAC9-AD5F-4F4D-B595-9D69B1942961}"/>
              </a:ext>
            </a:extLst>
          </p:cNvPr>
          <p:cNvSpPr/>
          <p:nvPr/>
        </p:nvSpPr>
        <p:spPr>
          <a:xfrm>
            <a:off x="29146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3D04F506-A490-4A51-9060-837C4D1E9254}"/>
              </a:ext>
            </a:extLst>
          </p:cNvPr>
          <p:cNvSpPr/>
          <p:nvPr/>
        </p:nvSpPr>
        <p:spPr>
          <a:xfrm>
            <a:off x="37719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73375A0A-3838-4D92-ACA6-1F62586C3ABA}"/>
              </a:ext>
            </a:extLst>
          </p:cNvPr>
          <p:cNvSpPr/>
          <p:nvPr/>
        </p:nvSpPr>
        <p:spPr>
          <a:xfrm>
            <a:off x="46291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9A82B6DF-4A15-462B-9FD4-7EBE306DDDEA}"/>
              </a:ext>
            </a:extLst>
          </p:cNvPr>
          <p:cNvSpPr/>
          <p:nvPr/>
        </p:nvSpPr>
        <p:spPr>
          <a:xfrm>
            <a:off x="54864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1B6DB44C-1CCD-495A-9924-8D48448C0E6E}"/>
              </a:ext>
            </a:extLst>
          </p:cNvPr>
          <p:cNvSpPr/>
          <p:nvPr/>
        </p:nvSpPr>
        <p:spPr>
          <a:xfrm>
            <a:off x="12001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2E1861BD-8EEE-4907-892C-8546CF6EE5E0}"/>
              </a:ext>
            </a:extLst>
          </p:cNvPr>
          <p:cNvSpPr/>
          <p:nvPr/>
        </p:nvSpPr>
        <p:spPr>
          <a:xfrm>
            <a:off x="20574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5B126EF9-C031-4B2E-AB85-15CB7DFEACB1}"/>
              </a:ext>
            </a:extLst>
          </p:cNvPr>
          <p:cNvSpPr/>
          <p:nvPr/>
        </p:nvSpPr>
        <p:spPr>
          <a:xfrm>
            <a:off x="29146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666B3062-2D27-449B-9903-339C09D2F8BF}"/>
              </a:ext>
            </a:extLst>
          </p:cNvPr>
          <p:cNvSpPr/>
          <p:nvPr/>
        </p:nvSpPr>
        <p:spPr>
          <a:xfrm>
            <a:off x="37719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FBD1CB8F-C279-4A7C-85B3-0177DD5C98BE}"/>
              </a:ext>
            </a:extLst>
          </p:cNvPr>
          <p:cNvSpPr/>
          <p:nvPr/>
        </p:nvSpPr>
        <p:spPr>
          <a:xfrm>
            <a:off x="46291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01AA2CD7-6318-4B6E-88A6-DFE5FED6DA1B}"/>
              </a:ext>
            </a:extLst>
          </p:cNvPr>
          <p:cNvSpPr/>
          <p:nvPr/>
        </p:nvSpPr>
        <p:spPr>
          <a:xfrm>
            <a:off x="54864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8875348A-C012-452D-9808-85E0768B8CAC}"/>
              </a:ext>
            </a:extLst>
          </p:cNvPr>
          <p:cNvSpPr/>
          <p:nvPr/>
        </p:nvSpPr>
        <p:spPr>
          <a:xfrm>
            <a:off x="12001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A7F7B945-E5F3-4AF9-96C8-B11290CC34A7}"/>
              </a:ext>
            </a:extLst>
          </p:cNvPr>
          <p:cNvSpPr/>
          <p:nvPr/>
        </p:nvSpPr>
        <p:spPr>
          <a:xfrm>
            <a:off x="20574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extLst>
              <a:ext uri="{FF2B5EF4-FFF2-40B4-BE49-F238E27FC236}">
                <a16:creationId xmlns:a16="http://schemas.microsoft.com/office/drawing/2014/main" id="{E66DFB8B-8655-42EB-9EA3-6DCFBD0EAD27}"/>
              </a:ext>
            </a:extLst>
          </p:cNvPr>
          <p:cNvSpPr/>
          <p:nvPr/>
        </p:nvSpPr>
        <p:spPr>
          <a:xfrm>
            <a:off x="29146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a:extLst>
              <a:ext uri="{FF2B5EF4-FFF2-40B4-BE49-F238E27FC236}">
                <a16:creationId xmlns:a16="http://schemas.microsoft.com/office/drawing/2014/main" id="{6B4A15B9-7716-4896-BBA7-3F8D4C35DF90}"/>
              </a:ext>
            </a:extLst>
          </p:cNvPr>
          <p:cNvSpPr/>
          <p:nvPr/>
        </p:nvSpPr>
        <p:spPr>
          <a:xfrm>
            <a:off x="37719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CC63C8B5-F485-49D9-9B6A-F5F4909C12E6}"/>
              </a:ext>
            </a:extLst>
          </p:cNvPr>
          <p:cNvSpPr/>
          <p:nvPr/>
        </p:nvSpPr>
        <p:spPr>
          <a:xfrm>
            <a:off x="46291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a:extLst>
              <a:ext uri="{FF2B5EF4-FFF2-40B4-BE49-F238E27FC236}">
                <a16:creationId xmlns:a16="http://schemas.microsoft.com/office/drawing/2014/main" id="{732FD574-4383-454D-B425-95F62CD2FB6E}"/>
              </a:ext>
            </a:extLst>
          </p:cNvPr>
          <p:cNvSpPr/>
          <p:nvPr/>
        </p:nvSpPr>
        <p:spPr>
          <a:xfrm>
            <a:off x="54864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a:extLst>
              <a:ext uri="{FF2B5EF4-FFF2-40B4-BE49-F238E27FC236}">
                <a16:creationId xmlns:a16="http://schemas.microsoft.com/office/drawing/2014/main" id="{D903AD74-D09F-4320-8B32-DFB6688FC406}"/>
              </a:ext>
            </a:extLst>
          </p:cNvPr>
          <p:cNvSpPr/>
          <p:nvPr/>
        </p:nvSpPr>
        <p:spPr>
          <a:xfrm>
            <a:off x="12001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a:extLst>
              <a:ext uri="{FF2B5EF4-FFF2-40B4-BE49-F238E27FC236}">
                <a16:creationId xmlns:a16="http://schemas.microsoft.com/office/drawing/2014/main" id="{DE7FA412-C086-410D-9510-A4FEE548DFAC}"/>
              </a:ext>
            </a:extLst>
          </p:cNvPr>
          <p:cNvSpPr/>
          <p:nvPr/>
        </p:nvSpPr>
        <p:spPr>
          <a:xfrm>
            <a:off x="20574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a:extLst>
              <a:ext uri="{FF2B5EF4-FFF2-40B4-BE49-F238E27FC236}">
                <a16:creationId xmlns:a16="http://schemas.microsoft.com/office/drawing/2014/main" id="{E89E08B6-E59D-4769-AA0F-A9561D02B73E}"/>
              </a:ext>
            </a:extLst>
          </p:cNvPr>
          <p:cNvSpPr/>
          <p:nvPr/>
        </p:nvSpPr>
        <p:spPr>
          <a:xfrm>
            <a:off x="29146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a:extLst>
              <a:ext uri="{FF2B5EF4-FFF2-40B4-BE49-F238E27FC236}">
                <a16:creationId xmlns:a16="http://schemas.microsoft.com/office/drawing/2014/main" id="{869FA77A-7AB4-4C30-B81D-7490CF799F31}"/>
              </a:ext>
            </a:extLst>
          </p:cNvPr>
          <p:cNvSpPr/>
          <p:nvPr/>
        </p:nvSpPr>
        <p:spPr>
          <a:xfrm>
            <a:off x="37719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a16="http://schemas.microsoft.com/office/drawing/2014/main" id="{3D291EBA-A8E1-4FA0-9A3A-3B4FE025CC3A}"/>
              </a:ext>
            </a:extLst>
          </p:cNvPr>
          <p:cNvSpPr/>
          <p:nvPr/>
        </p:nvSpPr>
        <p:spPr>
          <a:xfrm>
            <a:off x="46291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a:extLst>
              <a:ext uri="{FF2B5EF4-FFF2-40B4-BE49-F238E27FC236}">
                <a16:creationId xmlns:a16="http://schemas.microsoft.com/office/drawing/2014/main" id="{4E2BF5B7-5C87-4C8B-B032-551C65723F44}"/>
              </a:ext>
            </a:extLst>
          </p:cNvPr>
          <p:cNvSpPr/>
          <p:nvPr/>
        </p:nvSpPr>
        <p:spPr>
          <a:xfrm>
            <a:off x="54864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a:extLst>
              <a:ext uri="{FF2B5EF4-FFF2-40B4-BE49-F238E27FC236}">
                <a16:creationId xmlns:a16="http://schemas.microsoft.com/office/drawing/2014/main" id="{0C45478F-727F-48CD-A24D-C25D27D56C7F}"/>
              </a:ext>
            </a:extLst>
          </p:cNvPr>
          <p:cNvSpPr/>
          <p:nvPr/>
        </p:nvSpPr>
        <p:spPr>
          <a:xfrm>
            <a:off x="120015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a:extLst>
              <a:ext uri="{FF2B5EF4-FFF2-40B4-BE49-F238E27FC236}">
                <a16:creationId xmlns:a16="http://schemas.microsoft.com/office/drawing/2014/main" id="{D97B869F-AFCE-4AED-A6ED-75F03C7C931A}"/>
              </a:ext>
            </a:extLst>
          </p:cNvPr>
          <p:cNvSpPr/>
          <p:nvPr/>
        </p:nvSpPr>
        <p:spPr>
          <a:xfrm>
            <a:off x="205740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a:extLst>
              <a:ext uri="{FF2B5EF4-FFF2-40B4-BE49-F238E27FC236}">
                <a16:creationId xmlns:a16="http://schemas.microsoft.com/office/drawing/2014/main" id="{54D9E9A0-4147-4758-97A8-90B5A0122843}"/>
              </a:ext>
            </a:extLst>
          </p:cNvPr>
          <p:cNvSpPr/>
          <p:nvPr/>
        </p:nvSpPr>
        <p:spPr>
          <a:xfrm>
            <a:off x="2914650" y="5334000"/>
            <a:ext cx="3429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a:extLst>
              <a:ext uri="{FF2B5EF4-FFF2-40B4-BE49-F238E27FC236}">
                <a16:creationId xmlns:a16="http://schemas.microsoft.com/office/drawing/2014/main" id="{8482A68A-6505-4028-8E35-F9F05A8A511E}"/>
              </a:ext>
            </a:extLst>
          </p:cNvPr>
          <p:cNvSpPr/>
          <p:nvPr/>
        </p:nvSpPr>
        <p:spPr>
          <a:xfrm>
            <a:off x="377190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a:extLst>
              <a:ext uri="{FF2B5EF4-FFF2-40B4-BE49-F238E27FC236}">
                <a16:creationId xmlns:a16="http://schemas.microsoft.com/office/drawing/2014/main" id="{AAA71381-A122-4BE1-B9DD-B7707C11C5A2}"/>
              </a:ext>
            </a:extLst>
          </p:cNvPr>
          <p:cNvSpPr/>
          <p:nvPr/>
        </p:nvSpPr>
        <p:spPr>
          <a:xfrm>
            <a:off x="462915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a:extLst>
              <a:ext uri="{FF2B5EF4-FFF2-40B4-BE49-F238E27FC236}">
                <a16:creationId xmlns:a16="http://schemas.microsoft.com/office/drawing/2014/main" id="{372545DC-BB69-4822-BFA3-4F4829A34B70}"/>
              </a:ext>
            </a:extLst>
          </p:cNvPr>
          <p:cNvSpPr/>
          <p:nvPr/>
        </p:nvSpPr>
        <p:spPr>
          <a:xfrm>
            <a:off x="548640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a:extLst>
              <a:ext uri="{FF2B5EF4-FFF2-40B4-BE49-F238E27FC236}">
                <a16:creationId xmlns:a16="http://schemas.microsoft.com/office/drawing/2014/main" id="{59A7AE73-B498-43D1-95DA-1D3659B02C6E}"/>
              </a:ext>
            </a:extLst>
          </p:cNvPr>
          <p:cNvSpPr/>
          <p:nvPr/>
        </p:nvSpPr>
        <p:spPr>
          <a:xfrm>
            <a:off x="3429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a:extLst>
              <a:ext uri="{FF2B5EF4-FFF2-40B4-BE49-F238E27FC236}">
                <a16:creationId xmlns:a16="http://schemas.microsoft.com/office/drawing/2014/main" id="{99D769B4-D86C-4160-91FC-CF0A6A045051}"/>
              </a:ext>
            </a:extLst>
          </p:cNvPr>
          <p:cNvSpPr/>
          <p:nvPr/>
        </p:nvSpPr>
        <p:spPr>
          <a:xfrm>
            <a:off x="3429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a:extLst>
              <a:ext uri="{FF2B5EF4-FFF2-40B4-BE49-F238E27FC236}">
                <a16:creationId xmlns:a16="http://schemas.microsoft.com/office/drawing/2014/main" id="{8BFBEF96-397C-4254-B5A8-6D0F5D055003}"/>
              </a:ext>
            </a:extLst>
          </p:cNvPr>
          <p:cNvSpPr/>
          <p:nvPr/>
        </p:nvSpPr>
        <p:spPr>
          <a:xfrm>
            <a:off x="3429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a:extLst>
              <a:ext uri="{FF2B5EF4-FFF2-40B4-BE49-F238E27FC236}">
                <a16:creationId xmlns:a16="http://schemas.microsoft.com/office/drawing/2014/main" id="{BEF16824-B4BD-4AE7-AE7F-1B57166FE122}"/>
              </a:ext>
            </a:extLst>
          </p:cNvPr>
          <p:cNvSpPr/>
          <p:nvPr/>
        </p:nvSpPr>
        <p:spPr>
          <a:xfrm>
            <a:off x="3429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a:extLst>
              <a:ext uri="{FF2B5EF4-FFF2-40B4-BE49-F238E27FC236}">
                <a16:creationId xmlns:a16="http://schemas.microsoft.com/office/drawing/2014/main" id="{74F3F35E-4C15-4527-B91E-D3935034EEE4}"/>
              </a:ext>
            </a:extLst>
          </p:cNvPr>
          <p:cNvSpPr/>
          <p:nvPr/>
        </p:nvSpPr>
        <p:spPr>
          <a:xfrm>
            <a:off x="3429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a:extLst>
              <a:ext uri="{FF2B5EF4-FFF2-40B4-BE49-F238E27FC236}">
                <a16:creationId xmlns:a16="http://schemas.microsoft.com/office/drawing/2014/main" id="{37CDDCC9-5B77-4A60-98E1-6C0BADF5FB2C}"/>
              </a:ext>
            </a:extLst>
          </p:cNvPr>
          <p:cNvSpPr/>
          <p:nvPr/>
        </p:nvSpPr>
        <p:spPr>
          <a:xfrm>
            <a:off x="3429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a:extLst>
              <a:ext uri="{FF2B5EF4-FFF2-40B4-BE49-F238E27FC236}">
                <a16:creationId xmlns:a16="http://schemas.microsoft.com/office/drawing/2014/main" id="{6952A875-A893-4685-9A77-3A4D55F5CBE6}"/>
              </a:ext>
            </a:extLst>
          </p:cNvPr>
          <p:cNvSpPr/>
          <p:nvPr/>
        </p:nvSpPr>
        <p:spPr>
          <a:xfrm>
            <a:off x="34290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15" name="TextBox 51">
            <a:extLst>
              <a:ext uri="{FF2B5EF4-FFF2-40B4-BE49-F238E27FC236}">
                <a16:creationId xmlns:a16="http://schemas.microsoft.com/office/drawing/2014/main" id="{E2D78A1F-7F94-4FA3-821A-89D2AA8FCA17}"/>
              </a:ext>
            </a:extLst>
          </p:cNvPr>
          <p:cNvSpPr txBox="1">
            <a:spLocks noChangeArrowheads="1"/>
          </p:cNvSpPr>
          <p:nvPr/>
        </p:nvSpPr>
        <p:spPr bwMode="auto">
          <a:xfrm>
            <a:off x="1285875" y="4724400"/>
            <a:ext cx="3857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C00000"/>
                </a:solidFill>
              </a:rPr>
              <a:t>2,000 Year Gap</a:t>
            </a:r>
          </a:p>
        </p:txBody>
      </p:sp>
      <p:sp>
        <p:nvSpPr>
          <p:cNvPr id="11316" name="TextBox 63">
            <a:extLst>
              <a:ext uri="{FF2B5EF4-FFF2-40B4-BE49-F238E27FC236}">
                <a16:creationId xmlns:a16="http://schemas.microsoft.com/office/drawing/2014/main" id="{DC84A933-167B-4A88-BF31-62F638E2310B}"/>
              </a:ext>
            </a:extLst>
          </p:cNvPr>
          <p:cNvSpPr txBox="1">
            <a:spLocks noChangeArrowheads="1"/>
          </p:cNvSpPr>
          <p:nvPr/>
        </p:nvSpPr>
        <p:spPr bwMode="auto">
          <a:xfrm>
            <a:off x="0" y="0"/>
            <a:ext cx="62103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2060"/>
                </a:solidFill>
              </a:rPr>
              <a:t>Tenth Jubilee of the 70 Sevens</a:t>
            </a:r>
          </a:p>
        </p:txBody>
      </p:sp>
      <p:sp>
        <p:nvSpPr>
          <p:cNvPr id="11317" name="TextBox 84">
            <a:extLst>
              <a:ext uri="{FF2B5EF4-FFF2-40B4-BE49-F238E27FC236}">
                <a16:creationId xmlns:a16="http://schemas.microsoft.com/office/drawing/2014/main" id="{D2CA69C3-357B-48FB-B857-896EAF50C3B1}"/>
              </a:ext>
            </a:extLst>
          </p:cNvPr>
          <p:cNvSpPr txBox="1">
            <a:spLocks noChangeArrowheads="1"/>
          </p:cNvSpPr>
          <p:nvPr/>
        </p:nvSpPr>
        <p:spPr bwMode="auto">
          <a:xfrm>
            <a:off x="7543800" y="4038600"/>
            <a:ext cx="248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a:solidFill>
                <a:srgbClr val="C00000"/>
              </a:solidFill>
            </a:endParaRPr>
          </a:p>
        </p:txBody>
      </p:sp>
      <p:sp>
        <p:nvSpPr>
          <p:cNvPr id="11318" name="TextBox 85">
            <a:extLst>
              <a:ext uri="{FF2B5EF4-FFF2-40B4-BE49-F238E27FC236}">
                <a16:creationId xmlns:a16="http://schemas.microsoft.com/office/drawing/2014/main" id="{49234076-D79A-41F1-8B23-3E350553A5E2}"/>
              </a:ext>
            </a:extLst>
          </p:cNvPr>
          <p:cNvSpPr txBox="1">
            <a:spLocks noChangeArrowheads="1"/>
          </p:cNvSpPr>
          <p:nvPr/>
        </p:nvSpPr>
        <p:spPr bwMode="auto">
          <a:xfrm>
            <a:off x="6438900" y="609600"/>
            <a:ext cx="36576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1</a:t>
            </a:r>
            <a:r>
              <a:rPr lang="en-US" altLang="en-US" sz="2800" b="1" baseline="30000">
                <a:solidFill>
                  <a:srgbClr val="C00000"/>
                </a:solidFill>
              </a:rPr>
              <a:t>st</a:t>
            </a:r>
            <a:r>
              <a:rPr lang="en-US" altLang="en-US" sz="2800" b="1">
                <a:solidFill>
                  <a:srgbClr val="C00000"/>
                </a:solidFill>
              </a:rPr>
              <a:t> </a:t>
            </a:r>
            <a:r>
              <a:rPr lang="en-US" altLang="en-US" sz="3200" b="1">
                <a:solidFill>
                  <a:srgbClr val="C00000"/>
                </a:solidFill>
              </a:rPr>
              <a:t>Coming</a:t>
            </a:r>
          </a:p>
        </p:txBody>
      </p:sp>
      <p:sp>
        <p:nvSpPr>
          <p:cNvPr id="62" name="Rectangle 61">
            <a:extLst>
              <a:ext uri="{FF2B5EF4-FFF2-40B4-BE49-F238E27FC236}">
                <a16:creationId xmlns:a16="http://schemas.microsoft.com/office/drawing/2014/main" id="{D3B3DD43-D369-4C68-B8AF-D252802B9305}"/>
              </a:ext>
            </a:extLst>
          </p:cNvPr>
          <p:cNvSpPr/>
          <p:nvPr/>
        </p:nvSpPr>
        <p:spPr>
          <a:xfrm>
            <a:off x="3257550" y="5334000"/>
            <a:ext cx="3429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Arrow Connector 62">
            <a:extLst>
              <a:ext uri="{FF2B5EF4-FFF2-40B4-BE49-F238E27FC236}">
                <a16:creationId xmlns:a16="http://schemas.microsoft.com/office/drawing/2014/main" id="{D26D5978-F20A-474E-BD81-9615ED21C601}"/>
              </a:ext>
            </a:extLst>
          </p:cNvPr>
          <p:cNvCxnSpPr/>
          <p:nvPr/>
        </p:nvCxnSpPr>
        <p:spPr>
          <a:xfrm rot="10800000">
            <a:off x="3771900" y="5943600"/>
            <a:ext cx="8382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21" name="TextBox 73">
            <a:extLst>
              <a:ext uri="{FF2B5EF4-FFF2-40B4-BE49-F238E27FC236}">
                <a16:creationId xmlns:a16="http://schemas.microsoft.com/office/drawing/2014/main" id="{CFBD4605-8A9A-468B-9064-ABEEE4BB47C3}"/>
              </a:ext>
            </a:extLst>
          </p:cNvPr>
          <p:cNvSpPr txBox="1">
            <a:spLocks noChangeArrowheads="1"/>
          </p:cNvSpPr>
          <p:nvPr/>
        </p:nvSpPr>
        <p:spPr bwMode="auto">
          <a:xfrm>
            <a:off x="4762500" y="6019800"/>
            <a:ext cx="5334000" cy="708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i="1">
                <a:solidFill>
                  <a:srgbClr val="FFC000"/>
                </a:solidFill>
              </a:rPr>
              <a:t>The future 70</a:t>
            </a:r>
            <a:r>
              <a:rPr lang="en-US" altLang="en-US" sz="4000" b="1" i="1" baseline="30000">
                <a:solidFill>
                  <a:srgbClr val="FFC000"/>
                </a:solidFill>
              </a:rPr>
              <a:t>th</a:t>
            </a:r>
            <a:r>
              <a:rPr lang="en-US" altLang="en-US" sz="4000" b="1" i="1">
                <a:solidFill>
                  <a:srgbClr val="FFC000"/>
                </a:solidFill>
              </a:rPr>
              <a:t> Week </a:t>
            </a:r>
          </a:p>
        </p:txBody>
      </p:sp>
      <p:cxnSp>
        <p:nvCxnSpPr>
          <p:cNvPr id="75" name="Straight Arrow Connector 74">
            <a:extLst>
              <a:ext uri="{FF2B5EF4-FFF2-40B4-BE49-F238E27FC236}">
                <a16:creationId xmlns:a16="http://schemas.microsoft.com/office/drawing/2014/main" id="{2EA9A942-91D5-4C8C-88C4-838F44AFF144}"/>
              </a:ext>
            </a:extLst>
          </p:cNvPr>
          <p:cNvCxnSpPr/>
          <p:nvPr/>
        </p:nvCxnSpPr>
        <p:spPr>
          <a:xfrm rot="5400000" flipH="1" flipV="1">
            <a:off x="6096000" y="3771900"/>
            <a:ext cx="838200" cy="6096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323" name="Picture 4">
            <a:extLst>
              <a:ext uri="{FF2B5EF4-FFF2-40B4-BE49-F238E27FC236}">
                <a16:creationId xmlns:a16="http://schemas.microsoft.com/office/drawing/2014/main" id="{0B69E368-F812-47B9-8720-A3F4F0E9A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1219200"/>
            <a:ext cx="37020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AF330B-51DF-4E22-81EA-DF3D8B379634}"/>
              </a:ext>
            </a:extLst>
          </p:cNvPr>
          <p:cNvSpPr/>
          <p:nvPr/>
        </p:nvSpPr>
        <p:spPr>
          <a:xfrm>
            <a:off x="2143125"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dirty="0">
                <a:solidFill>
                  <a:schemeClr val="tx1"/>
                </a:solidFill>
              </a:rPr>
              <a:t>1</a:t>
            </a:r>
          </a:p>
        </p:txBody>
      </p:sp>
      <p:sp>
        <p:nvSpPr>
          <p:cNvPr id="3" name="Rectangle 2">
            <a:extLst>
              <a:ext uri="{FF2B5EF4-FFF2-40B4-BE49-F238E27FC236}">
                <a16:creationId xmlns:a16="http://schemas.microsoft.com/office/drawing/2014/main" id="{CFD3B6D1-23A1-4745-A742-E28CCE297688}"/>
              </a:ext>
            </a:extLst>
          </p:cNvPr>
          <p:cNvSpPr/>
          <p:nvPr/>
        </p:nvSpPr>
        <p:spPr>
          <a:xfrm>
            <a:off x="2914650"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 name="Rectangle 3">
            <a:extLst>
              <a:ext uri="{FF2B5EF4-FFF2-40B4-BE49-F238E27FC236}">
                <a16:creationId xmlns:a16="http://schemas.microsoft.com/office/drawing/2014/main" id="{0F365B92-EA21-4A8C-B108-D181109766C8}"/>
              </a:ext>
            </a:extLst>
          </p:cNvPr>
          <p:cNvSpPr/>
          <p:nvPr/>
        </p:nvSpPr>
        <p:spPr>
          <a:xfrm>
            <a:off x="3686175"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B8D16E33-1AC2-435A-8E62-BDA79D1CE4F3}"/>
              </a:ext>
            </a:extLst>
          </p:cNvPr>
          <p:cNvSpPr/>
          <p:nvPr/>
        </p:nvSpPr>
        <p:spPr>
          <a:xfrm>
            <a:off x="4457700"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6" name="Rectangle 5">
            <a:extLst>
              <a:ext uri="{FF2B5EF4-FFF2-40B4-BE49-F238E27FC236}">
                <a16:creationId xmlns:a16="http://schemas.microsoft.com/office/drawing/2014/main" id="{560B87B9-2FD9-48CB-81B5-0434BA0255AD}"/>
              </a:ext>
            </a:extLst>
          </p:cNvPr>
          <p:cNvSpPr/>
          <p:nvPr/>
        </p:nvSpPr>
        <p:spPr>
          <a:xfrm>
            <a:off x="5229225"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 name="Rectangle 6">
            <a:extLst>
              <a:ext uri="{FF2B5EF4-FFF2-40B4-BE49-F238E27FC236}">
                <a16:creationId xmlns:a16="http://schemas.microsoft.com/office/drawing/2014/main" id="{6F839E6E-CDF4-4882-AEFA-000500DD9491}"/>
              </a:ext>
            </a:extLst>
          </p:cNvPr>
          <p:cNvSpPr/>
          <p:nvPr/>
        </p:nvSpPr>
        <p:spPr>
          <a:xfrm>
            <a:off x="6000750"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8" name="Rectangle 7">
            <a:extLst>
              <a:ext uri="{FF2B5EF4-FFF2-40B4-BE49-F238E27FC236}">
                <a16:creationId xmlns:a16="http://schemas.microsoft.com/office/drawing/2014/main" id="{624DB905-B4B2-460A-9B7F-6D7BD962670F}"/>
              </a:ext>
            </a:extLst>
          </p:cNvPr>
          <p:cNvSpPr/>
          <p:nvPr/>
        </p:nvSpPr>
        <p:spPr>
          <a:xfrm>
            <a:off x="6772275"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A638768B-D93C-4DF0-80F6-A7EF83430EC0}"/>
              </a:ext>
            </a:extLst>
          </p:cNvPr>
          <p:cNvSpPr/>
          <p:nvPr/>
        </p:nvSpPr>
        <p:spPr>
          <a:xfrm>
            <a:off x="7543800"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0" name="Rectangle 9">
            <a:extLst>
              <a:ext uri="{FF2B5EF4-FFF2-40B4-BE49-F238E27FC236}">
                <a16:creationId xmlns:a16="http://schemas.microsoft.com/office/drawing/2014/main" id="{64D11ACD-3D59-4293-914F-0B09F7852BE0}"/>
              </a:ext>
            </a:extLst>
          </p:cNvPr>
          <p:cNvSpPr/>
          <p:nvPr/>
        </p:nvSpPr>
        <p:spPr>
          <a:xfrm>
            <a:off x="2143125"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dirty="0">
                <a:solidFill>
                  <a:schemeClr val="tx1"/>
                </a:solidFill>
              </a:rPr>
              <a:t>X</a:t>
            </a:r>
          </a:p>
        </p:txBody>
      </p:sp>
      <p:sp>
        <p:nvSpPr>
          <p:cNvPr id="11" name="Rectangle 10">
            <a:extLst>
              <a:ext uri="{FF2B5EF4-FFF2-40B4-BE49-F238E27FC236}">
                <a16:creationId xmlns:a16="http://schemas.microsoft.com/office/drawing/2014/main" id="{66DEBD8D-E345-47A0-8E89-F8FA1F884CE2}"/>
              </a:ext>
            </a:extLst>
          </p:cNvPr>
          <p:cNvSpPr/>
          <p:nvPr/>
        </p:nvSpPr>
        <p:spPr>
          <a:xfrm>
            <a:off x="2914650"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1E124E9B-CAFD-49B0-9DF7-338E460099B5}"/>
              </a:ext>
            </a:extLst>
          </p:cNvPr>
          <p:cNvSpPr/>
          <p:nvPr/>
        </p:nvSpPr>
        <p:spPr>
          <a:xfrm>
            <a:off x="3686175"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6353FFD9-F5D0-4834-97FD-0F1F9C5F9780}"/>
              </a:ext>
            </a:extLst>
          </p:cNvPr>
          <p:cNvSpPr/>
          <p:nvPr/>
        </p:nvSpPr>
        <p:spPr>
          <a:xfrm>
            <a:off x="4457700"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4" name="Rectangle 13">
            <a:extLst>
              <a:ext uri="{FF2B5EF4-FFF2-40B4-BE49-F238E27FC236}">
                <a16:creationId xmlns:a16="http://schemas.microsoft.com/office/drawing/2014/main" id="{C23498F3-D218-467F-ABC4-F3022EC0F74B}"/>
              </a:ext>
            </a:extLst>
          </p:cNvPr>
          <p:cNvSpPr/>
          <p:nvPr/>
        </p:nvSpPr>
        <p:spPr>
          <a:xfrm>
            <a:off x="5229225"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5" name="Rectangle 14">
            <a:extLst>
              <a:ext uri="{FF2B5EF4-FFF2-40B4-BE49-F238E27FC236}">
                <a16:creationId xmlns:a16="http://schemas.microsoft.com/office/drawing/2014/main" id="{23BB3508-0BF7-4F0C-B5C5-350E17E99634}"/>
              </a:ext>
            </a:extLst>
          </p:cNvPr>
          <p:cNvSpPr/>
          <p:nvPr/>
        </p:nvSpPr>
        <p:spPr>
          <a:xfrm>
            <a:off x="6000750"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 name="Rectangle 15">
            <a:extLst>
              <a:ext uri="{FF2B5EF4-FFF2-40B4-BE49-F238E27FC236}">
                <a16:creationId xmlns:a16="http://schemas.microsoft.com/office/drawing/2014/main" id="{F8093E7D-5689-4401-8848-23B231981EA3}"/>
              </a:ext>
            </a:extLst>
          </p:cNvPr>
          <p:cNvSpPr/>
          <p:nvPr/>
        </p:nvSpPr>
        <p:spPr>
          <a:xfrm>
            <a:off x="6772275"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7" name="Rectangle 16">
            <a:extLst>
              <a:ext uri="{FF2B5EF4-FFF2-40B4-BE49-F238E27FC236}">
                <a16:creationId xmlns:a16="http://schemas.microsoft.com/office/drawing/2014/main" id="{F5663F0F-EE31-49C9-B825-AE5270A4DB8C}"/>
              </a:ext>
            </a:extLst>
          </p:cNvPr>
          <p:cNvSpPr/>
          <p:nvPr/>
        </p:nvSpPr>
        <p:spPr>
          <a:xfrm>
            <a:off x="7543800"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03442" name="TextBox 17">
            <a:extLst>
              <a:ext uri="{FF2B5EF4-FFF2-40B4-BE49-F238E27FC236}">
                <a16:creationId xmlns:a16="http://schemas.microsoft.com/office/drawing/2014/main" id="{05FCFA64-40FA-4AA1-B939-3B6771AFE3BA}"/>
              </a:ext>
            </a:extLst>
          </p:cNvPr>
          <p:cNvSpPr txBox="1">
            <a:spLocks noChangeArrowheads="1"/>
          </p:cNvSpPr>
          <p:nvPr/>
        </p:nvSpPr>
        <p:spPr bwMode="auto">
          <a:xfrm>
            <a:off x="1457325" y="182880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t>Hebrew month of </a:t>
            </a:r>
            <a:r>
              <a:rPr lang="en-US" altLang="en-US" sz="4000" b="1" i="1">
                <a:solidFill>
                  <a:srgbClr val="C00000"/>
                </a:solidFill>
              </a:rPr>
              <a:t>NISAN</a:t>
            </a:r>
          </a:p>
        </p:txBody>
      </p:sp>
      <p:sp>
        <p:nvSpPr>
          <p:cNvPr id="103443" name="TextBox 18">
            <a:extLst>
              <a:ext uri="{FF2B5EF4-FFF2-40B4-BE49-F238E27FC236}">
                <a16:creationId xmlns:a16="http://schemas.microsoft.com/office/drawing/2014/main" id="{7CCEDDBB-C71A-4415-8AA4-AD1E24F67E89}"/>
              </a:ext>
            </a:extLst>
          </p:cNvPr>
          <p:cNvSpPr txBox="1">
            <a:spLocks noChangeArrowheads="1"/>
          </p:cNvSpPr>
          <p:nvPr/>
        </p:nvSpPr>
        <p:spPr bwMode="auto">
          <a:xfrm>
            <a:off x="771525" y="4191000"/>
            <a:ext cx="874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t>Roman month of </a:t>
            </a:r>
            <a:r>
              <a:rPr lang="en-US" altLang="en-US" sz="4000" b="1" i="1">
                <a:solidFill>
                  <a:srgbClr val="002060"/>
                </a:solidFill>
              </a:rPr>
              <a:t>MARCH-APRIL</a:t>
            </a:r>
            <a:r>
              <a:rPr lang="en-US" altLang="en-US" sz="4000"/>
              <a:t> </a:t>
            </a:r>
          </a:p>
        </p:txBody>
      </p:sp>
      <p:sp>
        <p:nvSpPr>
          <p:cNvPr id="103444" name="TextBox 19">
            <a:extLst>
              <a:ext uri="{FF2B5EF4-FFF2-40B4-BE49-F238E27FC236}">
                <a16:creationId xmlns:a16="http://schemas.microsoft.com/office/drawing/2014/main" id="{8FB9C596-19BE-42EE-8A4B-BFC27E954694}"/>
              </a:ext>
            </a:extLst>
          </p:cNvPr>
          <p:cNvSpPr txBox="1">
            <a:spLocks noChangeArrowheads="1"/>
          </p:cNvSpPr>
          <p:nvPr/>
        </p:nvSpPr>
        <p:spPr bwMode="auto">
          <a:xfrm>
            <a:off x="2476500" y="762000"/>
            <a:ext cx="2505075" cy="830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i="1">
                <a:solidFill>
                  <a:srgbClr val="FFFF00"/>
                </a:solidFill>
              </a:rPr>
              <a:t>32 A.D.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4">
            <a:extLst>
              <a:ext uri="{FF2B5EF4-FFF2-40B4-BE49-F238E27FC236}">
                <a16:creationId xmlns:a16="http://schemas.microsoft.com/office/drawing/2014/main" id="{0FD01EC4-5570-43B2-B6B6-94208F29BC57}"/>
              </a:ext>
            </a:extLst>
          </p:cNvPr>
          <p:cNvSpPr txBox="1">
            <a:spLocks noChangeArrowheads="1"/>
          </p:cNvSpPr>
          <p:nvPr/>
        </p:nvSpPr>
        <p:spPr bwMode="auto">
          <a:xfrm>
            <a:off x="647700" y="1143000"/>
            <a:ext cx="89916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We shall search out the moon-phase data from this NASA website. Specifically we shall look for the time and date of the </a:t>
            </a:r>
            <a:r>
              <a:rPr lang="en-US" altLang="en-US" sz="4800" b="1" i="1">
                <a:solidFill>
                  <a:srgbClr val="FFFF00"/>
                </a:solidFill>
              </a:rPr>
              <a:t>astronomical new moon </a:t>
            </a:r>
            <a:r>
              <a:rPr lang="en-US" altLang="en-US" sz="4800">
                <a:solidFill>
                  <a:srgbClr val="FFC000"/>
                </a:solidFill>
              </a:rPr>
              <a:t>for the month of </a:t>
            </a:r>
            <a:r>
              <a:rPr lang="en-US" altLang="en-US" sz="4800" b="1" i="1">
                <a:solidFill>
                  <a:srgbClr val="FFFF00"/>
                </a:solidFill>
              </a:rPr>
              <a:t>Nisan of 32 A.D</a:t>
            </a:r>
            <a:r>
              <a:rPr lang="en-US" altLang="en-US" sz="4800">
                <a:solidFill>
                  <a:srgbClr val="FFC000"/>
                </a:solidFill>
              </a:rPr>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E26AB2-D177-43FA-91AA-76FFC7BD9707}"/>
              </a:ext>
            </a:extLst>
          </p:cNvPr>
          <p:cNvSpPr/>
          <p:nvPr/>
        </p:nvSpPr>
        <p:spPr>
          <a:xfrm>
            <a:off x="0" y="0"/>
            <a:ext cx="10287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6000" dirty="0">
              <a:solidFill>
                <a:srgbClr val="FFFF00"/>
              </a:solidFill>
            </a:endParaRPr>
          </a:p>
          <a:p>
            <a:pPr algn="ctr">
              <a:defRPr/>
            </a:pPr>
            <a:r>
              <a:rPr lang="en-US" sz="6000" dirty="0">
                <a:solidFill>
                  <a:srgbClr val="FFFF00"/>
                </a:solidFill>
              </a:rPr>
              <a:t>http://eclipse.gsfc.nasa.gov/</a:t>
            </a:r>
          </a:p>
          <a:p>
            <a:pPr algn="ctr">
              <a:defRPr/>
            </a:pPr>
            <a:r>
              <a:rPr lang="en-US" sz="6000" dirty="0">
                <a:solidFill>
                  <a:srgbClr val="FFFF00"/>
                </a:solidFill>
              </a:rPr>
              <a:t>phase/phasecat.html</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4">
            <a:extLst>
              <a:ext uri="{FF2B5EF4-FFF2-40B4-BE49-F238E27FC236}">
                <a16:creationId xmlns:a16="http://schemas.microsoft.com/office/drawing/2014/main" id="{B0BFC94D-FBA8-4E0B-9619-60F971E291FD}"/>
              </a:ext>
            </a:extLst>
          </p:cNvPr>
          <p:cNvSpPr txBox="1">
            <a:spLocks noChangeArrowheads="1"/>
          </p:cNvSpPr>
          <p:nvPr/>
        </p:nvSpPr>
        <p:spPr bwMode="auto">
          <a:xfrm>
            <a:off x="428625" y="304800"/>
            <a:ext cx="9515475" cy="61864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But before we do that let’s take a closer look at this </a:t>
            </a:r>
            <a:r>
              <a:rPr lang="en-US" altLang="en-US" sz="4400">
                <a:solidFill>
                  <a:srgbClr val="FFFF00"/>
                </a:solidFill>
              </a:rPr>
              <a:t>astronomical new moon </a:t>
            </a:r>
            <a:r>
              <a:rPr lang="en-US" altLang="en-US" sz="4400">
                <a:solidFill>
                  <a:srgbClr val="FFC000"/>
                </a:solidFill>
              </a:rPr>
              <a:t>or </a:t>
            </a:r>
            <a:r>
              <a:rPr lang="en-US" altLang="en-US" sz="4400">
                <a:solidFill>
                  <a:srgbClr val="FFFF00"/>
                </a:solidFill>
              </a:rPr>
              <a:t>“black moon”</a:t>
            </a:r>
            <a:r>
              <a:rPr lang="en-US" altLang="en-US" sz="4400">
                <a:solidFill>
                  <a:srgbClr val="FFC000"/>
                </a:solidFill>
              </a:rPr>
              <a:t>. Here is what we see in the night sky at the moment of an astronomical new moon.</a:t>
            </a:r>
          </a:p>
          <a:p>
            <a:pPr algn="ctr" eaLnBrk="1" hangingPunct="1"/>
            <a:endParaRPr lang="en-US" altLang="en-US" sz="4400">
              <a:solidFill>
                <a:srgbClr val="FFC000"/>
              </a:solidFill>
            </a:endParaRPr>
          </a:p>
          <a:p>
            <a:pPr algn="ctr" eaLnBrk="1" hangingPunct="1"/>
            <a:r>
              <a:rPr lang="en-US" altLang="en-US" sz="4400">
                <a:solidFill>
                  <a:srgbClr val="FFC000"/>
                </a:solidFill>
              </a:rPr>
              <a:t>As we can see, Well, . . . we can’t see, . . . . we can’t see anything.</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Gavriel\Documents\0-IMAGES for PowerPoint\moon-nix.jpg">
            <a:extLst>
              <a:ext uri="{FF2B5EF4-FFF2-40B4-BE49-F238E27FC236}">
                <a16:creationId xmlns:a16="http://schemas.microsoft.com/office/drawing/2014/main" id="{22D224DF-F8A4-458E-9EE8-E0C6EDABD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4">
            <a:extLst>
              <a:ext uri="{FF2B5EF4-FFF2-40B4-BE49-F238E27FC236}">
                <a16:creationId xmlns:a16="http://schemas.microsoft.com/office/drawing/2014/main" id="{59166D5A-3BF6-492B-AA18-9B444091C25C}"/>
              </a:ext>
            </a:extLst>
          </p:cNvPr>
          <p:cNvSpPr txBox="1">
            <a:spLocks noChangeArrowheads="1"/>
          </p:cNvSpPr>
          <p:nvPr/>
        </p:nvSpPr>
        <p:spPr bwMode="auto">
          <a:xfrm>
            <a:off x="1104900" y="1295400"/>
            <a:ext cx="8001000" cy="4246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If we look over at the </a:t>
            </a:r>
          </a:p>
          <a:p>
            <a:pPr algn="ctr" eaLnBrk="1" hangingPunct="1"/>
            <a:r>
              <a:rPr lang="en-US" altLang="en-US" sz="5400">
                <a:solidFill>
                  <a:srgbClr val="FFC000"/>
                </a:solidFill>
              </a:rPr>
              <a:t>3 o’clock position we </a:t>
            </a:r>
          </a:p>
          <a:p>
            <a:pPr algn="ctr" eaLnBrk="1" hangingPunct="1"/>
            <a:r>
              <a:rPr lang="en-US" altLang="en-US" sz="5400">
                <a:solidFill>
                  <a:srgbClr val="FFC000"/>
                </a:solidFill>
              </a:rPr>
              <a:t>can see why we are unable to see the </a:t>
            </a:r>
            <a:r>
              <a:rPr lang="en-US" altLang="en-US" sz="5400">
                <a:solidFill>
                  <a:srgbClr val="FFFF00"/>
                </a:solidFill>
              </a:rPr>
              <a:t>astronomical new moon</a:t>
            </a:r>
            <a:r>
              <a:rPr lang="en-US" altLang="en-US" sz="5400">
                <a:solidFill>
                  <a:srgbClr val="FFC000"/>
                </a:solidFill>
              </a:rPr>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9570" name="Picture 2" descr="C:\Users\Gavriel\Documents\0-IMAGES for PowerPoint\moon_phases.jpg">
            <a:extLst>
              <a:ext uri="{FF2B5EF4-FFF2-40B4-BE49-F238E27FC236}">
                <a16:creationId xmlns:a16="http://schemas.microsoft.com/office/drawing/2014/main" id="{31DED569-434E-4666-9E74-AD9F6A4AE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0"/>
            <a:ext cx="8763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7813B35B-A084-470D-B3EF-23900F26EC55}"/>
              </a:ext>
            </a:extLst>
          </p:cNvPr>
          <p:cNvSpPr/>
          <p:nvPr/>
        </p:nvSpPr>
        <p:spPr>
          <a:xfrm>
            <a:off x="3390900" y="2438400"/>
            <a:ext cx="6553200" cy="1905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4">
            <a:extLst>
              <a:ext uri="{FF2B5EF4-FFF2-40B4-BE49-F238E27FC236}">
                <a16:creationId xmlns:a16="http://schemas.microsoft.com/office/drawing/2014/main" id="{2CCB1D70-C6AB-4E4F-9D72-38C3695C18A7}"/>
              </a:ext>
            </a:extLst>
          </p:cNvPr>
          <p:cNvSpPr txBox="1">
            <a:spLocks noChangeArrowheads="1"/>
          </p:cNvSpPr>
          <p:nvPr/>
        </p:nvSpPr>
        <p:spPr bwMode="auto">
          <a:xfrm>
            <a:off x="647700" y="1371600"/>
            <a:ext cx="8915400" cy="4246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At that time the moon is right in the </a:t>
            </a:r>
            <a:r>
              <a:rPr lang="en-US" altLang="en-US" sz="5400">
                <a:solidFill>
                  <a:srgbClr val="FFFF00"/>
                </a:solidFill>
              </a:rPr>
              <a:t>line of conjunction </a:t>
            </a:r>
            <a:r>
              <a:rPr lang="en-US" altLang="en-US" sz="5400">
                <a:solidFill>
                  <a:srgbClr val="FFC000"/>
                </a:solidFill>
              </a:rPr>
              <a:t>between the sun and the earth. We are staring at the </a:t>
            </a:r>
            <a:r>
              <a:rPr lang="en-US" altLang="en-US" sz="5400">
                <a:solidFill>
                  <a:srgbClr val="FFFF00"/>
                </a:solidFill>
              </a:rPr>
              <a:t>dark side of the moon</a:t>
            </a:r>
            <a:r>
              <a:rPr lang="en-US" altLang="en-US" sz="5400">
                <a:solidFill>
                  <a:srgbClr val="FFC000"/>
                </a:solidFill>
              </a:rPr>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Users\Gavriel\Documents\0-IMAGES for PowerPoint\moon-new.jpg">
            <a:extLst>
              <a:ext uri="{FF2B5EF4-FFF2-40B4-BE49-F238E27FC236}">
                <a16:creationId xmlns:a16="http://schemas.microsoft.com/office/drawing/2014/main" id="{30C473BA-0CCD-4D89-A15C-A3D2EC537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371600"/>
            <a:ext cx="103171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4">
            <a:extLst>
              <a:ext uri="{FF2B5EF4-FFF2-40B4-BE49-F238E27FC236}">
                <a16:creationId xmlns:a16="http://schemas.microsoft.com/office/drawing/2014/main" id="{3B589594-282B-4361-88FC-833706EF5388}"/>
              </a:ext>
            </a:extLst>
          </p:cNvPr>
          <p:cNvSpPr txBox="1">
            <a:spLocks noChangeArrowheads="1"/>
          </p:cNvSpPr>
          <p:nvPr/>
        </p:nvSpPr>
        <p:spPr bwMode="auto">
          <a:xfrm>
            <a:off x="647700" y="1676400"/>
            <a:ext cx="8915400" cy="34163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There is no illumination because the side of the moon facing us is in </a:t>
            </a:r>
          </a:p>
          <a:p>
            <a:pPr algn="ctr" eaLnBrk="1" hangingPunct="1"/>
            <a:r>
              <a:rPr lang="en-US" altLang="en-US" sz="5400">
                <a:solidFill>
                  <a:srgbClr val="FFFF00"/>
                </a:solidFill>
              </a:rPr>
              <a:t>total shadow</a:t>
            </a:r>
            <a:r>
              <a:rPr lang="en-US" altLang="en-US" sz="5400">
                <a:solidFill>
                  <a:srgbClr val="FFC00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a:extLst>
              <a:ext uri="{FF2B5EF4-FFF2-40B4-BE49-F238E27FC236}">
                <a16:creationId xmlns:a16="http://schemas.microsoft.com/office/drawing/2014/main" id="{4FDB809B-03EF-473D-8C74-4A2A74255686}"/>
              </a:ext>
            </a:extLst>
          </p:cNvPr>
          <p:cNvSpPr txBox="1">
            <a:spLocks noChangeArrowheads="1"/>
          </p:cNvSpPr>
          <p:nvPr/>
        </p:nvSpPr>
        <p:spPr bwMode="auto">
          <a:xfrm>
            <a:off x="800100" y="838200"/>
            <a:ext cx="861060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So </a:t>
            </a:r>
            <a:r>
              <a:rPr lang="en-US" altLang="en-US" sz="5400" b="1" i="1">
                <a:solidFill>
                  <a:srgbClr val="FFFF00"/>
                </a:solidFill>
              </a:rPr>
              <a:t>Palm Sunday </a:t>
            </a:r>
          </a:p>
          <a:p>
            <a:pPr algn="ctr" eaLnBrk="1" hangingPunct="1"/>
            <a:r>
              <a:rPr lang="en-US" altLang="en-US" sz="5400">
                <a:solidFill>
                  <a:srgbClr val="FFC000"/>
                </a:solidFill>
              </a:rPr>
              <a:t>was a very special day. </a:t>
            </a:r>
            <a:r>
              <a:rPr lang="en-US" altLang="en-US" sz="5400">
                <a:solidFill>
                  <a:srgbClr val="FFFF00"/>
                </a:solidFill>
              </a:rPr>
              <a:t>“The Lamb of God” </a:t>
            </a:r>
            <a:r>
              <a:rPr lang="en-US" altLang="en-US" sz="5400">
                <a:solidFill>
                  <a:srgbClr val="FFC000"/>
                </a:solidFill>
              </a:rPr>
              <a:t>was coming up for inspection, first by the religious powers.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Gavriel\Documents\0-IMAGES for PowerPoint\moon-nix.jpg">
            <a:extLst>
              <a:ext uri="{FF2B5EF4-FFF2-40B4-BE49-F238E27FC236}">
                <a16:creationId xmlns:a16="http://schemas.microsoft.com/office/drawing/2014/main" id="{21AAF1EF-A60E-45D7-9F7E-2378B79E4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4">
            <a:extLst>
              <a:ext uri="{FF2B5EF4-FFF2-40B4-BE49-F238E27FC236}">
                <a16:creationId xmlns:a16="http://schemas.microsoft.com/office/drawing/2014/main" id="{6B181EF8-16C9-4C73-A3AC-FB857E83FB3A}"/>
              </a:ext>
            </a:extLst>
          </p:cNvPr>
          <p:cNvSpPr txBox="1">
            <a:spLocks noChangeArrowheads="1"/>
          </p:cNvSpPr>
          <p:nvPr/>
        </p:nvSpPr>
        <p:spPr bwMode="auto">
          <a:xfrm>
            <a:off x="419100" y="762000"/>
            <a:ext cx="94488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a:solidFill>
                  <a:srgbClr val="FFC000"/>
                </a:solidFill>
              </a:rPr>
              <a:t>As the new moon swings out about </a:t>
            </a:r>
          </a:p>
          <a:p>
            <a:pPr algn="ctr" eaLnBrk="1" hangingPunct="1"/>
            <a:r>
              <a:rPr lang="en-US" altLang="en-US" sz="4200" i="1">
                <a:solidFill>
                  <a:srgbClr val="FFFF00"/>
                </a:solidFill>
              </a:rPr>
              <a:t>9-12 degrees </a:t>
            </a:r>
            <a:r>
              <a:rPr lang="en-US" altLang="en-US" sz="4200" i="1">
                <a:solidFill>
                  <a:srgbClr val="FFC000"/>
                </a:solidFill>
              </a:rPr>
              <a:t>from behind the setting sun </a:t>
            </a:r>
            <a:r>
              <a:rPr lang="en-US" altLang="en-US" sz="4200">
                <a:solidFill>
                  <a:srgbClr val="FFC000"/>
                </a:solidFill>
              </a:rPr>
              <a:t>or when it is about </a:t>
            </a:r>
            <a:r>
              <a:rPr lang="en-US" altLang="en-US" sz="4200" b="1" i="1">
                <a:solidFill>
                  <a:srgbClr val="FFFF00"/>
                </a:solidFill>
              </a:rPr>
              <a:t>18 - 24 hours old,</a:t>
            </a:r>
            <a:r>
              <a:rPr lang="en-US" altLang="en-US" sz="4200">
                <a:solidFill>
                  <a:srgbClr val="FFC000"/>
                </a:solidFill>
              </a:rPr>
              <a:t> (a bit less than what we see here),  </a:t>
            </a:r>
          </a:p>
          <a:p>
            <a:pPr algn="ctr" eaLnBrk="1" hangingPunct="1"/>
            <a:r>
              <a:rPr lang="en-US" altLang="en-US" sz="4200">
                <a:solidFill>
                  <a:srgbClr val="FFC000"/>
                </a:solidFill>
              </a:rPr>
              <a:t>we can just begin to make out the </a:t>
            </a:r>
          </a:p>
          <a:p>
            <a:pPr algn="ctr" eaLnBrk="1" hangingPunct="1"/>
            <a:r>
              <a:rPr lang="en-US" altLang="en-US" sz="4200">
                <a:solidFill>
                  <a:srgbClr val="FFC000"/>
                </a:solidFill>
              </a:rPr>
              <a:t>thin waxing crescent of the new moon. The sunlight is just beginning to reflect from the right hand side of the disk.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a:extLst>
              <a:ext uri="{FF2B5EF4-FFF2-40B4-BE49-F238E27FC236}">
                <a16:creationId xmlns:a16="http://schemas.microsoft.com/office/drawing/2014/main" id="{C291A760-E1C3-4415-AF80-8293631C0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0287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4">
            <a:extLst>
              <a:ext uri="{FF2B5EF4-FFF2-40B4-BE49-F238E27FC236}">
                <a16:creationId xmlns:a16="http://schemas.microsoft.com/office/drawing/2014/main" id="{6E51608E-76ED-4CC1-B626-DA9AFA2F3B7E}"/>
              </a:ext>
            </a:extLst>
          </p:cNvPr>
          <p:cNvSpPr txBox="1">
            <a:spLocks noChangeArrowheads="1"/>
          </p:cNvSpPr>
          <p:nvPr/>
        </p:nvSpPr>
        <p:spPr bwMode="auto">
          <a:xfrm>
            <a:off x="571500" y="762000"/>
            <a:ext cx="88392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The</a:t>
            </a:r>
            <a:r>
              <a:rPr lang="en-US" altLang="en-US" sz="4800" b="1" i="1">
                <a:solidFill>
                  <a:srgbClr val="FFFF00"/>
                </a:solidFill>
              </a:rPr>
              <a:t> new moon </a:t>
            </a:r>
            <a:r>
              <a:rPr lang="en-US" altLang="en-US" sz="4800">
                <a:solidFill>
                  <a:srgbClr val="FFC000"/>
                </a:solidFill>
              </a:rPr>
              <a:t>is viewed in the western sky just after </a:t>
            </a:r>
            <a:r>
              <a:rPr lang="en-US" altLang="en-US" sz="4800" b="1" i="1">
                <a:solidFill>
                  <a:srgbClr val="FFFF00"/>
                </a:solidFill>
              </a:rPr>
              <a:t>sunset.</a:t>
            </a:r>
            <a:r>
              <a:rPr lang="en-US" altLang="en-US" sz="4800">
                <a:solidFill>
                  <a:srgbClr val="FFC000"/>
                </a:solidFill>
              </a:rPr>
              <a:t> That first sighting of the </a:t>
            </a:r>
            <a:r>
              <a:rPr lang="en-US" altLang="en-US" sz="4800" b="1" i="1">
                <a:solidFill>
                  <a:srgbClr val="FFFF00"/>
                </a:solidFill>
              </a:rPr>
              <a:t>new moon </a:t>
            </a:r>
            <a:r>
              <a:rPr lang="en-US" altLang="en-US" sz="4800">
                <a:solidFill>
                  <a:srgbClr val="FFC000"/>
                </a:solidFill>
              </a:rPr>
              <a:t>marks that evening, that night, and the ensuing day up until sunset as the </a:t>
            </a:r>
            <a:r>
              <a:rPr lang="en-US" altLang="en-US" sz="4800" b="1" i="1">
                <a:solidFill>
                  <a:srgbClr val="FFFF00"/>
                </a:solidFill>
              </a:rPr>
              <a:t>first day </a:t>
            </a:r>
            <a:r>
              <a:rPr lang="en-US" altLang="en-US" sz="4800">
                <a:solidFill>
                  <a:srgbClr val="FFC000"/>
                </a:solidFill>
              </a:rPr>
              <a:t>of that particular Hebrew month.</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3">
            <a:extLst>
              <a:ext uri="{FF2B5EF4-FFF2-40B4-BE49-F238E27FC236}">
                <a16:creationId xmlns:a16="http://schemas.microsoft.com/office/drawing/2014/main" id="{E2B5B545-393C-44DF-B18B-52D0F5F2989C}"/>
              </a:ext>
            </a:extLst>
          </p:cNvPr>
          <p:cNvSpPr txBox="1">
            <a:spLocks noChangeArrowheads="1"/>
          </p:cNvSpPr>
          <p:nvPr/>
        </p:nvSpPr>
        <p:spPr bwMode="auto">
          <a:xfrm>
            <a:off x="0" y="2743200"/>
            <a:ext cx="6257925"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t>Hebrew Calendar</a:t>
            </a:r>
          </a:p>
        </p:txBody>
      </p:sp>
      <p:pic>
        <p:nvPicPr>
          <p:cNvPr id="117763" name="Picture 3" descr="C:\Users\Gavriel\Documents\0-IMAGES for PowerPoint\cal-heb.png">
            <a:extLst>
              <a:ext uri="{FF2B5EF4-FFF2-40B4-BE49-F238E27FC236}">
                <a16:creationId xmlns:a16="http://schemas.microsoft.com/office/drawing/2014/main" id="{0FF858A4-F719-410E-8DBD-6C56E089C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62833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3DCFB0B-275E-42FF-920A-DCD4E5C39B6E}"/>
              </a:ext>
            </a:extLst>
          </p:cNvPr>
          <p:cNvSpPr/>
          <p:nvPr/>
        </p:nvSpPr>
        <p:spPr>
          <a:xfrm>
            <a:off x="1628775" y="3657600"/>
            <a:ext cx="85725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4400" dirty="0">
              <a:solidFill>
                <a:srgbClr val="FF0000"/>
              </a:solidFill>
            </a:endParaRPr>
          </a:p>
        </p:txBody>
      </p:sp>
      <p:cxnSp>
        <p:nvCxnSpPr>
          <p:cNvPr id="8" name="Straight Arrow Connector 7">
            <a:extLst>
              <a:ext uri="{FF2B5EF4-FFF2-40B4-BE49-F238E27FC236}">
                <a16:creationId xmlns:a16="http://schemas.microsoft.com/office/drawing/2014/main" id="{7B017FB9-A3A6-4BC5-A80D-A706D258DF46}"/>
              </a:ext>
            </a:extLst>
          </p:cNvPr>
          <p:cNvCxnSpPr/>
          <p:nvPr/>
        </p:nvCxnSpPr>
        <p:spPr>
          <a:xfrm rot="10800000" flipV="1">
            <a:off x="2571750" y="2057400"/>
            <a:ext cx="5829300" cy="1752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7766" name="Picture 5" descr="C:\Users\Gavriel\Documents\0-IMAGES for PowerPoint\moonphase2.png">
            <a:extLst>
              <a:ext uri="{FF2B5EF4-FFF2-40B4-BE49-F238E27FC236}">
                <a16:creationId xmlns:a16="http://schemas.microsoft.com/office/drawing/2014/main" id="{7F96EBCC-F41E-40EE-81E9-18D7D40B4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0"/>
            <a:ext cx="470535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a:extLst>
              <a:ext uri="{FF2B5EF4-FFF2-40B4-BE49-F238E27FC236}">
                <a16:creationId xmlns:a16="http://schemas.microsoft.com/office/drawing/2014/main" id="{42781026-8082-4D48-9B48-040725C86313}"/>
              </a:ext>
            </a:extLst>
          </p:cNvPr>
          <p:cNvSpPr>
            <a:spLocks noChangeArrowheads="1"/>
          </p:cNvSpPr>
          <p:nvPr/>
        </p:nvSpPr>
        <p:spPr bwMode="auto">
          <a:xfrm>
            <a:off x="876300" y="762000"/>
            <a:ext cx="84582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Here is a statement from the </a:t>
            </a:r>
            <a:r>
              <a:rPr lang="en-US" altLang="en-US" sz="4800">
                <a:solidFill>
                  <a:srgbClr val="FFFF00"/>
                </a:solidFill>
              </a:rPr>
              <a:t>U.S. Naval Observatory </a:t>
            </a:r>
            <a:r>
              <a:rPr lang="en-US" altLang="en-US" sz="4800">
                <a:solidFill>
                  <a:srgbClr val="FFC000"/>
                </a:solidFill>
              </a:rPr>
              <a:t>regarding that first sighting of the new moon. They affirm that the </a:t>
            </a:r>
            <a:r>
              <a:rPr lang="en-US" altLang="en-US" sz="4800" b="1" i="1">
                <a:solidFill>
                  <a:srgbClr val="FFFF00"/>
                </a:solidFill>
              </a:rPr>
              <a:t>“usual time”</a:t>
            </a:r>
            <a:r>
              <a:rPr lang="en-US" altLang="en-US" sz="4800">
                <a:solidFill>
                  <a:srgbClr val="FFFF00"/>
                </a:solidFill>
              </a:rPr>
              <a:t> </a:t>
            </a:r>
            <a:r>
              <a:rPr lang="en-US" altLang="en-US" sz="4800">
                <a:solidFill>
                  <a:srgbClr val="FFC000"/>
                </a:solidFill>
              </a:rPr>
              <a:t>for the first sighting is when the new moon is </a:t>
            </a:r>
            <a:r>
              <a:rPr lang="en-US" altLang="en-US" sz="4800" b="1" i="1">
                <a:solidFill>
                  <a:srgbClr val="FFFF00"/>
                </a:solidFill>
              </a:rPr>
              <a:t>24 hours old</a:t>
            </a:r>
            <a:r>
              <a:rPr lang="en-US" altLang="en-US" sz="4800">
                <a:solidFill>
                  <a:srgbClr val="FFC000"/>
                </a:solidFill>
              </a:rPr>
              <a: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id="{FD1F9364-80D5-4AF4-83A7-9ACC272C213E}"/>
              </a:ext>
            </a:extLst>
          </p:cNvPr>
          <p:cNvSpPr>
            <a:spLocks noChangeArrowheads="1"/>
          </p:cNvSpPr>
          <p:nvPr/>
        </p:nvSpPr>
        <p:spPr bwMode="auto">
          <a:xfrm>
            <a:off x="342900" y="609600"/>
            <a:ext cx="95250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US NAVAL OBSERVATORY</a:t>
            </a:r>
            <a:r>
              <a:rPr lang="en-US" altLang="en-US" sz="3600">
                <a:solidFill>
                  <a:srgbClr val="FFFF00"/>
                </a:solidFill>
              </a:rPr>
              <a:t> </a:t>
            </a:r>
          </a:p>
          <a:p>
            <a:pPr algn="ctr" eaLnBrk="1" hangingPunct="1"/>
            <a:r>
              <a:rPr lang="en-US" altLang="en-US" sz="3600" i="1">
                <a:solidFill>
                  <a:srgbClr val="FFC000"/>
                </a:solidFill>
              </a:rPr>
              <a:t>"Under optimal conditions the crescent moon can be sighted somewhat less than </a:t>
            </a:r>
            <a:r>
              <a:rPr lang="en-US" altLang="en-US" sz="3600" b="1" i="1">
                <a:solidFill>
                  <a:srgbClr val="FFC000"/>
                </a:solidFill>
              </a:rPr>
              <a:t>15 hours</a:t>
            </a:r>
            <a:r>
              <a:rPr lang="en-US" altLang="en-US" sz="3600" i="1">
                <a:solidFill>
                  <a:srgbClr val="FFC000"/>
                </a:solidFill>
              </a:rPr>
              <a:t> after astronomical New Moon. </a:t>
            </a:r>
            <a:r>
              <a:rPr lang="en-US" altLang="en-US" sz="3600" i="1">
                <a:solidFill>
                  <a:srgbClr val="FFFF00"/>
                </a:solidFill>
              </a:rPr>
              <a:t>Usually, </a:t>
            </a:r>
            <a:r>
              <a:rPr lang="en-US" altLang="en-US" sz="3600" i="1">
                <a:solidFill>
                  <a:srgbClr val="FFC000"/>
                </a:solidFill>
              </a:rPr>
              <a:t>however,</a:t>
            </a:r>
            <a:r>
              <a:rPr lang="en-US" altLang="en-US" sz="3600" i="1">
                <a:solidFill>
                  <a:srgbClr val="FFFF00"/>
                </a:solidFill>
              </a:rPr>
              <a:t> it is not seen until it is more than </a:t>
            </a:r>
            <a:r>
              <a:rPr lang="en-US" altLang="en-US" sz="3600" b="1" i="1">
                <a:solidFill>
                  <a:srgbClr val="FFFF00"/>
                </a:solidFill>
              </a:rPr>
              <a:t>24 hours old</a:t>
            </a:r>
            <a:r>
              <a:rPr lang="en-US" altLang="en-US" sz="3600" i="1">
                <a:solidFill>
                  <a:srgbClr val="FFFF00"/>
                </a:solidFill>
              </a:rPr>
              <a:t>. </a:t>
            </a:r>
            <a:r>
              <a:rPr lang="en-US" altLang="en-US" sz="3600" i="1">
                <a:solidFill>
                  <a:srgbClr val="FFC000"/>
                </a:solidFill>
              </a:rPr>
              <a:t>Often it is not seen for more than </a:t>
            </a:r>
            <a:r>
              <a:rPr lang="en-US" altLang="en-US" sz="3600" b="1" i="1">
                <a:solidFill>
                  <a:srgbClr val="FFC000"/>
                </a:solidFill>
              </a:rPr>
              <a:t>48 hours</a:t>
            </a:r>
            <a:r>
              <a:rPr lang="en-US" altLang="en-US" sz="3600" i="1">
                <a:solidFill>
                  <a:srgbClr val="FFC000"/>
                </a:solidFill>
              </a:rPr>
              <a:t>... But despite these advances we still cannot predict the exact time or geographical location at which the young crescent will first be spotted."</a:t>
            </a:r>
            <a:r>
              <a:rPr lang="en-US" altLang="en-US" sz="3600">
                <a:solidFill>
                  <a:srgbClr val="FFC000"/>
                </a:solidFill>
              </a:rPr>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Box 4">
            <a:extLst>
              <a:ext uri="{FF2B5EF4-FFF2-40B4-BE49-F238E27FC236}">
                <a16:creationId xmlns:a16="http://schemas.microsoft.com/office/drawing/2014/main" id="{7A4BAEFE-AFCF-45F5-9B23-95135C33AEC7}"/>
              </a:ext>
            </a:extLst>
          </p:cNvPr>
          <p:cNvSpPr txBox="1">
            <a:spLocks noChangeArrowheads="1"/>
          </p:cNvSpPr>
          <p:nvPr/>
        </p:nvSpPr>
        <p:spPr bwMode="auto">
          <a:xfrm>
            <a:off x="342900" y="457200"/>
            <a:ext cx="9448800" cy="59086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a:solidFill>
                  <a:srgbClr val="FFC000"/>
                </a:solidFill>
              </a:rPr>
              <a:t>As prophesied in </a:t>
            </a:r>
            <a:r>
              <a:rPr lang="en-US" altLang="en-US" sz="4200" b="1" i="1">
                <a:solidFill>
                  <a:schemeClr val="bg1"/>
                </a:solidFill>
              </a:rPr>
              <a:t>Zechariah 9:9  </a:t>
            </a:r>
            <a:r>
              <a:rPr lang="en-US" altLang="en-US" sz="4200">
                <a:solidFill>
                  <a:srgbClr val="FFC000"/>
                </a:solidFill>
              </a:rPr>
              <a:t>and in </a:t>
            </a:r>
            <a:r>
              <a:rPr lang="en-US" altLang="en-US" sz="4200" b="1" i="1">
                <a:solidFill>
                  <a:schemeClr val="bg1"/>
                </a:solidFill>
              </a:rPr>
              <a:t>Daniel 9:26</a:t>
            </a:r>
            <a:r>
              <a:rPr lang="en-US" altLang="en-US" sz="4200">
                <a:solidFill>
                  <a:srgbClr val="FFC000"/>
                </a:solidFill>
              </a:rPr>
              <a:t> the first </a:t>
            </a:r>
            <a:r>
              <a:rPr lang="en-US" altLang="en-US" sz="4200" b="1" i="1">
                <a:solidFill>
                  <a:srgbClr val="FFFF00"/>
                </a:solidFill>
              </a:rPr>
              <a:t>69 weeks </a:t>
            </a:r>
            <a:r>
              <a:rPr lang="en-US" altLang="en-US" sz="4200">
                <a:solidFill>
                  <a:srgbClr val="FFC000"/>
                </a:solidFill>
              </a:rPr>
              <a:t>of Daniel’s 70 Week prophecy came to </a:t>
            </a:r>
          </a:p>
          <a:p>
            <a:pPr algn="ctr" eaLnBrk="1" hangingPunct="1"/>
            <a:r>
              <a:rPr lang="en-US" altLang="en-US" sz="4200">
                <a:solidFill>
                  <a:srgbClr val="FFC000"/>
                </a:solidFill>
              </a:rPr>
              <a:t>its appointed climax when Jesus appeared as </a:t>
            </a:r>
            <a:r>
              <a:rPr lang="en-US" altLang="en-US" sz="4200" b="1" i="1">
                <a:solidFill>
                  <a:srgbClr val="FFFF00"/>
                </a:solidFill>
              </a:rPr>
              <a:t>”Messiah the Prince”</a:t>
            </a:r>
            <a:r>
              <a:rPr lang="en-US" altLang="en-US" sz="4200">
                <a:solidFill>
                  <a:srgbClr val="FFC000"/>
                </a:solidFill>
              </a:rPr>
              <a:t>. As we have seen, </a:t>
            </a:r>
            <a:r>
              <a:rPr lang="en-US" altLang="en-US" sz="4200" b="1" i="1">
                <a:solidFill>
                  <a:srgbClr val="FFFF00"/>
                </a:solidFill>
              </a:rPr>
              <a:t>Palm Sunday </a:t>
            </a:r>
            <a:r>
              <a:rPr lang="en-US" altLang="en-US" sz="4200">
                <a:solidFill>
                  <a:srgbClr val="FFC000"/>
                </a:solidFill>
              </a:rPr>
              <a:t>came on </a:t>
            </a:r>
            <a:r>
              <a:rPr lang="en-US" altLang="en-US" sz="4200" b="1" i="1">
                <a:solidFill>
                  <a:srgbClr val="FFFF00"/>
                </a:solidFill>
              </a:rPr>
              <a:t>Nisan 10</a:t>
            </a:r>
            <a:r>
              <a:rPr lang="en-US" altLang="en-US" sz="4200">
                <a:solidFill>
                  <a:srgbClr val="FFC000"/>
                </a:solidFill>
              </a:rPr>
              <a:t>. And as we have shown in </a:t>
            </a:r>
            <a:r>
              <a:rPr lang="en-US" altLang="en-US" sz="4200">
                <a:solidFill>
                  <a:srgbClr val="FFFF00"/>
                </a:solidFill>
              </a:rPr>
              <a:t>videos #2, #6, #11 </a:t>
            </a:r>
            <a:r>
              <a:rPr lang="en-US" altLang="en-US" sz="4200">
                <a:solidFill>
                  <a:srgbClr val="FFC000"/>
                </a:solidFill>
              </a:rPr>
              <a:t>and in this video, the passion year was </a:t>
            </a:r>
            <a:r>
              <a:rPr lang="en-US" altLang="en-US" sz="4200" b="1" i="1">
                <a:solidFill>
                  <a:srgbClr val="FFFF00"/>
                </a:solidFill>
              </a:rPr>
              <a:t>32 A.D.</a:t>
            </a:r>
            <a:r>
              <a:rPr lang="en-US" altLang="en-US" sz="4200">
                <a:solidFill>
                  <a:srgbClr val="FFC000"/>
                </a:solidFill>
              </a:rPr>
              <a: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3" descr="C:\Users\Gavriel\Documents\0-IMAGES for PowerPoint\palm-sunday.jpg">
            <a:extLst>
              <a:ext uri="{FF2B5EF4-FFF2-40B4-BE49-F238E27FC236}">
                <a16:creationId xmlns:a16="http://schemas.microsoft.com/office/drawing/2014/main" id="{FF986D2E-97CB-4F90-A67E-FCF3EB03D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2057400"/>
            <a:ext cx="7372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2097EF4-E852-4277-B4BF-18CD76A46070}"/>
              </a:ext>
            </a:extLst>
          </p:cNvPr>
          <p:cNvSpPr/>
          <p:nvPr/>
        </p:nvSpPr>
        <p:spPr>
          <a:xfrm>
            <a:off x="214312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a:t>
            </a:r>
          </a:p>
        </p:txBody>
      </p:sp>
      <p:sp>
        <p:nvSpPr>
          <p:cNvPr id="6" name="Rectangle 5">
            <a:extLst>
              <a:ext uri="{FF2B5EF4-FFF2-40B4-BE49-F238E27FC236}">
                <a16:creationId xmlns:a16="http://schemas.microsoft.com/office/drawing/2014/main" id="{2C6087BF-0F2C-484F-B71A-73AF1D481ABD}"/>
              </a:ext>
            </a:extLst>
          </p:cNvPr>
          <p:cNvSpPr/>
          <p:nvPr/>
        </p:nvSpPr>
        <p:spPr>
          <a:xfrm>
            <a:off x="2914650"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2</a:t>
            </a:r>
          </a:p>
        </p:txBody>
      </p:sp>
      <p:sp>
        <p:nvSpPr>
          <p:cNvPr id="7" name="Rectangle 6">
            <a:extLst>
              <a:ext uri="{FF2B5EF4-FFF2-40B4-BE49-F238E27FC236}">
                <a16:creationId xmlns:a16="http://schemas.microsoft.com/office/drawing/2014/main" id="{9F596F4D-AA17-4731-A2B4-2F54137575AF}"/>
              </a:ext>
            </a:extLst>
          </p:cNvPr>
          <p:cNvSpPr/>
          <p:nvPr/>
        </p:nvSpPr>
        <p:spPr>
          <a:xfrm>
            <a:off x="368617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3</a:t>
            </a:r>
          </a:p>
        </p:txBody>
      </p:sp>
      <p:sp>
        <p:nvSpPr>
          <p:cNvPr id="8" name="Rectangle 7">
            <a:extLst>
              <a:ext uri="{FF2B5EF4-FFF2-40B4-BE49-F238E27FC236}">
                <a16:creationId xmlns:a16="http://schemas.microsoft.com/office/drawing/2014/main" id="{7A0409C7-4B35-48EE-B7E7-3161BF3429FE}"/>
              </a:ext>
            </a:extLst>
          </p:cNvPr>
          <p:cNvSpPr/>
          <p:nvPr/>
        </p:nvSpPr>
        <p:spPr>
          <a:xfrm>
            <a:off x="4457700"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4</a:t>
            </a:r>
          </a:p>
        </p:txBody>
      </p:sp>
      <p:sp>
        <p:nvSpPr>
          <p:cNvPr id="9" name="Rectangle 8">
            <a:extLst>
              <a:ext uri="{FF2B5EF4-FFF2-40B4-BE49-F238E27FC236}">
                <a16:creationId xmlns:a16="http://schemas.microsoft.com/office/drawing/2014/main" id="{773C5D12-1840-4D63-B5D4-A4C16F301F93}"/>
              </a:ext>
            </a:extLst>
          </p:cNvPr>
          <p:cNvSpPr/>
          <p:nvPr/>
        </p:nvSpPr>
        <p:spPr>
          <a:xfrm>
            <a:off x="522922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5</a:t>
            </a:r>
          </a:p>
        </p:txBody>
      </p:sp>
      <p:sp>
        <p:nvSpPr>
          <p:cNvPr id="10" name="Rectangle 9">
            <a:extLst>
              <a:ext uri="{FF2B5EF4-FFF2-40B4-BE49-F238E27FC236}">
                <a16:creationId xmlns:a16="http://schemas.microsoft.com/office/drawing/2014/main" id="{53243FB0-E529-43B7-BBD5-38ED7727A1C7}"/>
              </a:ext>
            </a:extLst>
          </p:cNvPr>
          <p:cNvSpPr/>
          <p:nvPr/>
        </p:nvSpPr>
        <p:spPr>
          <a:xfrm>
            <a:off x="6000750"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6</a:t>
            </a:r>
          </a:p>
        </p:txBody>
      </p:sp>
      <p:sp>
        <p:nvSpPr>
          <p:cNvPr id="11" name="Rectangle 10">
            <a:extLst>
              <a:ext uri="{FF2B5EF4-FFF2-40B4-BE49-F238E27FC236}">
                <a16:creationId xmlns:a16="http://schemas.microsoft.com/office/drawing/2014/main" id="{C53F3742-7971-45F5-9956-38E68D35BDDE}"/>
              </a:ext>
            </a:extLst>
          </p:cNvPr>
          <p:cNvSpPr/>
          <p:nvPr/>
        </p:nvSpPr>
        <p:spPr>
          <a:xfrm>
            <a:off x="677227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7</a:t>
            </a:r>
          </a:p>
        </p:txBody>
      </p:sp>
      <p:sp>
        <p:nvSpPr>
          <p:cNvPr id="12" name="Rectangle 11">
            <a:extLst>
              <a:ext uri="{FF2B5EF4-FFF2-40B4-BE49-F238E27FC236}">
                <a16:creationId xmlns:a16="http://schemas.microsoft.com/office/drawing/2014/main" id="{1B179003-7388-475E-8236-8B8AF4053C83}"/>
              </a:ext>
            </a:extLst>
          </p:cNvPr>
          <p:cNvSpPr/>
          <p:nvPr/>
        </p:nvSpPr>
        <p:spPr>
          <a:xfrm>
            <a:off x="214312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rgbClr val="002060"/>
              </a:solidFill>
            </a:endParaRPr>
          </a:p>
        </p:txBody>
      </p:sp>
      <p:sp>
        <p:nvSpPr>
          <p:cNvPr id="13" name="Rectangle 12">
            <a:extLst>
              <a:ext uri="{FF2B5EF4-FFF2-40B4-BE49-F238E27FC236}">
                <a16:creationId xmlns:a16="http://schemas.microsoft.com/office/drawing/2014/main" id="{49583E97-8BD9-4DD4-87A4-A8C84B18B7A3}"/>
              </a:ext>
            </a:extLst>
          </p:cNvPr>
          <p:cNvSpPr/>
          <p:nvPr/>
        </p:nvSpPr>
        <p:spPr>
          <a:xfrm>
            <a:off x="2914650"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tx1"/>
              </a:solidFill>
            </a:endParaRPr>
          </a:p>
        </p:txBody>
      </p:sp>
      <p:sp>
        <p:nvSpPr>
          <p:cNvPr id="14" name="Rectangle 13">
            <a:extLst>
              <a:ext uri="{FF2B5EF4-FFF2-40B4-BE49-F238E27FC236}">
                <a16:creationId xmlns:a16="http://schemas.microsoft.com/office/drawing/2014/main" id="{E196765C-EE9C-4154-811B-C2D7DBD262B0}"/>
              </a:ext>
            </a:extLst>
          </p:cNvPr>
          <p:cNvSpPr/>
          <p:nvPr/>
        </p:nvSpPr>
        <p:spPr>
          <a:xfrm>
            <a:off x="368617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tx1"/>
              </a:solidFill>
            </a:endParaRPr>
          </a:p>
        </p:txBody>
      </p:sp>
      <p:sp>
        <p:nvSpPr>
          <p:cNvPr id="15" name="Rectangle 14">
            <a:extLst>
              <a:ext uri="{FF2B5EF4-FFF2-40B4-BE49-F238E27FC236}">
                <a16:creationId xmlns:a16="http://schemas.microsoft.com/office/drawing/2014/main" id="{E19DD2CA-F8AC-4961-A2D3-526714839A39}"/>
              </a:ext>
            </a:extLst>
          </p:cNvPr>
          <p:cNvSpPr/>
          <p:nvPr/>
        </p:nvSpPr>
        <p:spPr>
          <a:xfrm>
            <a:off x="4457700"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tx1"/>
              </a:solidFill>
            </a:endParaRPr>
          </a:p>
        </p:txBody>
      </p:sp>
      <p:sp>
        <p:nvSpPr>
          <p:cNvPr id="16" name="Rectangle 15">
            <a:extLst>
              <a:ext uri="{FF2B5EF4-FFF2-40B4-BE49-F238E27FC236}">
                <a16:creationId xmlns:a16="http://schemas.microsoft.com/office/drawing/2014/main" id="{CBEC951A-F061-47EF-9D08-2B3F2F6B00B5}"/>
              </a:ext>
            </a:extLst>
          </p:cNvPr>
          <p:cNvSpPr/>
          <p:nvPr/>
        </p:nvSpPr>
        <p:spPr>
          <a:xfrm>
            <a:off x="522922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tx1"/>
              </a:solidFill>
            </a:endParaRPr>
          </a:p>
        </p:txBody>
      </p:sp>
      <p:sp>
        <p:nvSpPr>
          <p:cNvPr id="17" name="Rectangle 16">
            <a:extLst>
              <a:ext uri="{FF2B5EF4-FFF2-40B4-BE49-F238E27FC236}">
                <a16:creationId xmlns:a16="http://schemas.microsoft.com/office/drawing/2014/main" id="{4BC5CFE0-44FB-4EEE-BF07-EADA875FE733}"/>
              </a:ext>
            </a:extLst>
          </p:cNvPr>
          <p:cNvSpPr/>
          <p:nvPr/>
        </p:nvSpPr>
        <p:spPr>
          <a:xfrm>
            <a:off x="6000750"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tx1"/>
              </a:solidFill>
            </a:endParaRPr>
          </a:p>
        </p:txBody>
      </p:sp>
      <p:sp>
        <p:nvSpPr>
          <p:cNvPr id="18" name="Rectangle 17">
            <a:extLst>
              <a:ext uri="{FF2B5EF4-FFF2-40B4-BE49-F238E27FC236}">
                <a16:creationId xmlns:a16="http://schemas.microsoft.com/office/drawing/2014/main" id="{B405D647-D667-4233-819B-3FA7433B321D}"/>
              </a:ext>
            </a:extLst>
          </p:cNvPr>
          <p:cNvSpPr/>
          <p:nvPr/>
        </p:nvSpPr>
        <p:spPr>
          <a:xfrm>
            <a:off x="677227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tx1"/>
              </a:solidFill>
            </a:endParaRPr>
          </a:p>
        </p:txBody>
      </p:sp>
      <p:sp>
        <p:nvSpPr>
          <p:cNvPr id="20" name="Rectangle 19">
            <a:extLst>
              <a:ext uri="{FF2B5EF4-FFF2-40B4-BE49-F238E27FC236}">
                <a16:creationId xmlns:a16="http://schemas.microsoft.com/office/drawing/2014/main" id="{77C02001-7730-4FF4-8DE7-0DA3515A9BE0}"/>
              </a:ext>
            </a:extLst>
          </p:cNvPr>
          <p:cNvSpPr/>
          <p:nvPr/>
        </p:nvSpPr>
        <p:spPr>
          <a:xfrm>
            <a:off x="257175" y="228600"/>
            <a:ext cx="1543050" cy="539750"/>
          </a:xfrm>
          <a:prstGeom prst="rect">
            <a:avLst/>
          </a:prstGeom>
        </p:spPr>
        <p:txBody>
          <a:bodyPr lIns="91429" tIns="45715" rIns="91429" bIns="45715">
            <a:spAutoFit/>
          </a:bodyPr>
          <a:lstStyle/>
          <a:p>
            <a:pPr>
              <a:defRPr/>
            </a:pPr>
            <a:r>
              <a:rPr lang="en-US" sz="2800" b="1" i="1" dirty="0">
                <a:solidFill>
                  <a:schemeClr val="accent5">
                    <a:lumMod val="50000"/>
                  </a:schemeClr>
                </a:solidFill>
                <a:latin typeface="Arial" charset="0"/>
                <a:cs typeface="Arial" charset="0"/>
              </a:rPr>
              <a:t>NISAN</a:t>
            </a:r>
          </a:p>
        </p:txBody>
      </p:sp>
      <p:sp>
        <p:nvSpPr>
          <p:cNvPr id="121874" name="Rectangle 20">
            <a:extLst>
              <a:ext uri="{FF2B5EF4-FFF2-40B4-BE49-F238E27FC236}">
                <a16:creationId xmlns:a16="http://schemas.microsoft.com/office/drawing/2014/main" id="{DE1DAFE1-F8CB-4F3F-BF08-17A80BC55C3C}"/>
              </a:ext>
            </a:extLst>
          </p:cNvPr>
          <p:cNvSpPr>
            <a:spLocks noChangeArrowheads="1"/>
          </p:cNvSpPr>
          <p:nvPr/>
        </p:nvSpPr>
        <p:spPr bwMode="auto">
          <a:xfrm>
            <a:off x="257175" y="914400"/>
            <a:ext cx="1714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t>MARCH</a:t>
            </a:r>
          </a:p>
          <a:p>
            <a:pPr eaLnBrk="1" hangingPunct="1"/>
            <a:r>
              <a:rPr lang="en-US" altLang="en-US" sz="2800" b="1" i="1"/>
              <a:t>- APRIL</a:t>
            </a:r>
            <a:r>
              <a:rPr lang="en-US" altLang="en-US" sz="2800"/>
              <a:t> </a:t>
            </a:r>
          </a:p>
        </p:txBody>
      </p:sp>
      <p:sp>
        <p:nvSpPr>
          <p:cNvPr id="22" name="Rectangle 21">
            <a:extLst>
              <a:ext uri="{FF2B5EF4-FFF2-40B4-BE49-F238E27FC236}">
                <a16:creationId xmlns:a16="http://schemas.microsoft.com/office/drawing/2014/main" id="{A44555E8-3B8E-40AD-8B0A-B0855058AB6F}"/>
              </a:ext>
            </a:extLst>
          </p:cNvPr>
          <p:cNvSpPr/>
          <p:nvPr/>
        </p:nvSpPr>
        <p:spPr>
          <a:xfrm>
            <a:off x="7543800"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tx1"/>
              </a:solidFill>
            </a:endParaRPr>
          </a:p>
        </p:txBody>
      </p:sp>
      <p:sp>
        <p:nvSpPr>
          <p:cNvPr id="23" name="Rectangle 22">
            <a:extLst>
              <a:ext uri="{FF2B5EF4-FFF2-40B4-BE49-F238E27FC236}">
                <a16:creationId xmlns:a16="http://schemas.microsoft.com/office/drawing/2014/main" id="{B3EA5F0A-1E17-4DE1-9421-3070F7872045}"/>
              </a:ext>
            </a:extLst>
          </p:cNvPr>
          <p:cNvSpPr/>
          <p:nvPr/>
        </p:nvSpPr>
        <p:spPr>
          <a:xfrm>
            <a:off x="831532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tx1"/>
              </a:solidFill>
            </a:endParaRPr>
          </a:p>
        </p:txBody>
      </p:sp>
      <p:sp>
        <p:nvSpPr>
          <p:cNvPr id="24" name="Rectangle 23">
            <a:extLst>
              <a:ext uri="{FF2B5EF4-FFF2-40B4-BE49-F238E27FC236}">
                <a16:creationId xmlns:a16="http://schemas.microsoft.com/office/drawing/2014/main" id="{8AA833EC-08A6-49AD-9DA9-F5A6031CD28D}"/>
              </a:ext>
            </a:extLst>
          </p:cNvPr>
          <p:cNvSpPr/>
          <p:nvPr/>
        </p:nvSpPr>
        <p:spPr>
          <a:xfrm>
            <a:off x="9086850" y="9906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dirty="0">
                <a:solidFill>
                  <a:schemeClr val="tx1"/>
                </a:solidFill>
              </a:rPr>
              <a:t>?</a:t>
            </a:r>
          </a:p>
        </p:txBody>
      </p:sp>
      <p:sp>
        <p:nvSpPr>
          <p:cNvPr id="25" name="Rectangle 24">
            <a:extLst>
              <a:ext uri="{FF2B5EF4-FFF2-40B4-BE49-F238E27FC236}">
                <a16:creationId xmlns:a16="http://schemas.microsoft.com/office/drawing/2014/main" id="{36142203-9A67-45FE-9618-8B01745C94A0}"/>
              </a:ext>
            </a:extLst>
          </p:cNvPr>
          <p:cNvSpPr/>
          <p:nvPr/>
        </p:nvSpPr>
        <p:spPr>
          <a:xfrm>
            <a:off x="7543800"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8</a:t>
            </a:r>
          </a:p>
        </p:txBody>
      </p:sp>
      <p:sp>
        <p:nvSpPr>
          <p:cNvPr id="26" name="Rectangle 25">
            <a:extLst>
              <a:ext uri="{FF2B5EF4-FFF2-40B4-BE49-F238E27FC236}">
                <a16:creationId xmlns:a16="http://schemas.microsoft.com/office/drawing/2014/main" id="{0D60EE43-2749-486C-837C-C815852A53C1}"/>
              </a:ext>
            </a:extLst>
          </p:cNvPr>
          <p:cNvSpPr/>
          <p:nvPr/>
        </p:nvSpPr>
        <p:spPr>
          <a:xfrm>
            <a:off x="831532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9</a:t>
            </a:r>
          </a:p>
        </p:txBody>
      </p:sp>
      <p:sp>
        <p:nvSpPr>
          <p:cNvPr id="27" name="Rectangle 26">
            <a:extLst>
              <a:ext uri="{FF2B5EF4-FFF2-40B4-BE49-F238E27FC236}">
                <a16:creationId xmlns:a16="http://schemas.microsoft.com/office/drawing/2014/main" id="{97292696-4035-4C27-8654-B515AC16FE4B}"/>
              </a:ext>
            </a:extLst>
          </p:cNvPr>
          <p:cNvSpPr/>
          <p:nvPr/>
        </p:nvSpPr>
        <p:spPr>
          <a:xfrm>
            <a:off x="9086850" y="2286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10</a:t>
            </a:r>
          </a:p>
        </p:txBody>
      </p:sp>
      <p:sp>
        <p:nvSpPr>
          <p:cNvPr id="33" name="Rectangle 32">
            <a:extLst>
              <a:ext uri="{FF2B5EF4-FFF2-40B4-BE49-F238E27FC236}">
                <a16:creationId xmlns:a16="http://schemas.microsoft.com/office/drawing/2014/main" id="{47FA2007-9B7D-4F63-9057-DA867D6C874B}"/>
              </a:ext>
            </a:extLst>
          </p:cNvPr>
          <p:cNvSpPr/>
          <p:nvPr/>
        </p:nvSpPr>
        <p:spPr>
          <a:xfrm>
            <a:off x="0" y="2057400"/>
            <a:ext cx="2914650" cy="480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4800" b="1" i="1" dirty="0">
              <a:solidFill>
                <a:srgbClr val="FFC000"/>
              </a:solidFill>
            </a:endParaRPr>
          </a:p>
          <a:p>
            <a:pPr algn="ctr">
              <a:defRPr/>
            </a:pPr>
            <a:endParaRPr lang="en-US" sz="4800" b="1" i="1" dirty="0">
              <a:solidFill>
                <a:srgbClr val="FFC000"/>
              </a:solidFill>
            </a:endParaRPr>
          </a:p>
          <a:p>
            <a:pPr algn="ctr">
              <a:defRPr/>
            </a:pPr>
            <a:endParaRPr lang="en-US" sz="4800" b="1" i="1" dirty="0">
              <a:solidFill>
                <a:srgbClr val="FFC000"/>
              </a:solidFill>
            </a:endParaRPr>
          </a:p>
          <a:p>
            <a:pPr algn="ctr">
              <a:defRPr/>
            </a:pPr>
            <a:r>
              <a:rPr lang="en-US" sz="4800" b="1" i="1" dirty="0">
                <a:solidFill>
                  <a:srgbClr val="FFC000"/>
                </a:solidFill>
              </a:rPr>
              <a:t>Nisan 10,</a:t>
            </a:r>
          </a:p>
          <a:p>
            <a:pPr algn="ctr">
              <a:defRPr/>
            </a:pPr>
            <a:r>
              <a:rPr lang="en-US" sz="6000" b="1" i="1" dirty="0">
                <a:solidFill>
                  <a:srgbClr val="FFC000"/>
                </a:solidFill>
              </a:rPr>
              <a:t>32 A.D.</a:t>
            </a:r>
          </a:p>
        </p:txBody>
      </p:sp>
      <p:pic>
        <p:nvPicPr>
          <p:cNvPr id="121882" name="Picture 26">
            <a:extLst>
              <a:ext uri="{FF2B5EF4-FFF2-40B4-BE49-F238E27FC236}">
                <a16:creationId xmlns:a16="http://schemas.microsoft.com/office/drawing/2014/main" id="{2B5F9E65-55F0-43F7-BE4F-5A73F501B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9146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a:extLst>
              <a:ext uri="{FF2B5EF4-FFF2-40B4-BE49-F238E27FC236}">
                <a16:creationId xmlns:a16="http://schemas.microsoft.com/office/drawing/2014/main" id="{C3BAE4B7-BDBC-4E21-A740-40674892C3D4}"/>
              </a:ext>
            </a:extLst>
          </p:cNvPr>
          <p:cNvCxnSpPr/>
          <p:nvPr/>
        </p:nvCxnSpPr>
        <p:spPr>
          <a:xfrm flipV="1">
            <a:off x="8143875" y="1600200"/>
            <a:ext cx="1038225" cy="685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884" name="TextBox 29">
            <a:extLst>
              <a:ext uri="{FF2B5EF4-FFF2-40B4-BE49-F238E27FC236}">
                <a16:creationId xmlns:a16="http://schemas.microsoft.com/office/drawing/2014/main" id="{690E93A8-EA90-4316-831D-3F77B5ECF0FD}"/>
              </a:ext>
            </a:extLst>
          </p:cNvPr>
          <p:cNvSpPr txBox="1">
            <a:spLocks noChangeArrowheads="1"/>
          </p:cNvSpPr>
          <p:nvPr/>
        </p:nvSpPr>
        <p:spPr bwMode="auto">
          <a:xfrm>
            <a:off x="2933700" y="20574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002060"/>
                </a:solidFill>
              </a:rPr>
              <a:t>Palm Sunday</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392A88EB-923C-4AF5-BFDB-E48C0EFFD6A2}"/>
              </a:ext>
            </a:extLst>
          </p:cNvPr>
          <p:cNvSpPr>
            <a:spLocks noChangeArrowheads="1"/>
          </p:cNvSpPr>
          <p:nvPr/>
        </p:nvSpPr>
        <p:spPr bwMode="auto">
          <a:xfrm>
            <a:off x="342900" y="2057400"/>
            <a:ext cx="9601200" cy="2862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We go online to the</a:t>
            </a:r>
          </a:p>
          <a:p>
            <a:pPr algn="ctr" eaLnBrk="1" hangingPunct="1"/>
            <a:r>
              <a:rPr lang="en-US" altLang="en-US" sz="6000">
                <a:solidFill>
                  <a:srgbClr val="FFC000"/>
                </a:solidFill>
              </a:rPr>
              <a:t>NASA website at the </a:t>
            </a:r>
          </a:p>
          <a:p>
            <a:pPr algn="ctr" eaLnBrk="1" hangingPunct="1"/>
            <a:r>
              <a:rPr lang="en-US" altLang="en-US" sz="6000">
                <a:solidFill>
                  <a:srgbClr val="FFC000"/>
                </a:solidFill>
              </a:rPr>
              <a:t>address shown here. </a:t>
            </a:r>
            <a:endParaRPr lang="en-US" altLang="en-US" sz="6000" b="1" i="1">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8E6DB43C-8C2B-4BD3-BCFC-B1827124D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48D0F-5CC0-408F-A1CA-557EB62F1952}"/>
              </a:ext>
            </a:extLst>
          </p:cNvPr>
          <p:cNvSpPr/>
          <p:nvPr/>
        </p:nvSpPr>
        <p:spPr>
          <a:xfrm>
            <a:off x="0" y="0"/>
            <a:ext cx="10287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6000" dirty="0">
              <a:solidFill>
                <a:srgbClr val="FFFF00"/>
              </a:solidFill>
            </a:endParaRPr>
          </a:p>
          <a:p>
            <a:pPr algn="ctr">
              <a:defRPr/>
            </a:pPr>
            <a:r>
              <a:rPr lang="en-US" sz="6000" dirty="0">
                <a:solidFill>
                  <a:srgbClr val="FFFF00"/>
                </a:solidFill>
              </a:rPr>
              <a:t>http://eclipse.gsfc.nasa.gov/</a:t>
            </a:r>
          </a:p>
          <a:p>
            <a:pPr algn="ctr">
              <a:defRPr/>
            </a:pPr>
            <a:r>
              <a:rPr lang="en-US" sz="6000" dirty="0">
                <a:solidFill>
                  <a:srgbClr val="FFFF00"/>
                </a:solidFill>
              </a:rPr>
              <a:t>phase/phasecat.html</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a:extLst>
              <a:ext uri="{FF2B5EF4-FFF2-40B4-BE49-F238E27FC236}">
                <a16:creationId xmlns:a16="http://schemas.microsoft.com/office/drawing/2014/main" id="{D0672D3E-711A-4250-82B1-8C1E7C430123}"/>
              </a:ext>
            </a:extLst>
          </p:cNvPr>
          <p:cNvSpPr>
            <a:spLocks noChangeArrowheads="1"/>
          </p:cNvSpPr>
          <p:nvPr/>
        </p:nvSpPr>
        <p:spPr bwMode="auto">
          <a:xfrm>
            <a:off x="514350" y="762000"/>
            <a:ext cx="92583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We go into the moon-phase tables for the first century A.D. and find the lunar data for</a:t>
            </a:r>
            <a:r>
              <a:rPr lang="en-US" altLang="en-US" sz="4800" b="1" i="1">
                <a:solidFill>
                  <a:srgbClr val="FFFF00"/>
                </a:solidFill>
              </a:rPr>
              <a:t> 32 A.D.</a:t>
            </a:r>
            <a:r>
              <a:rPr lang="en-US" altLang="en-US" sz="4800">
                <a:solidFill>
                  <a:srgbClr val="FFC000"/>
                </a:solidFill>
              </a:rPr>
              <a:t>. Remember that by definition, Nisan will be the first moon that comes to fullness after the </a:t>
            </a:r>
            <a:r>
              <a:rPr lang="en-US" altLang="en-US" sz="4800" i="1">
                <a:solidFill>
                  <a:srgbClr val="FFFF00"/>
                </a:solidFill>
              </a:rPr>
              <a:t>March 20</a:t>
            </a:r>
            <a:r>
              <a:rPr lang="en-US" altLang="en-US" sz="4800">
                <a:solidFill>
                  <a:srgbClr val="FFFF00"/>
                </a:solidFill>
              </a:rPr>
              <a:t>-21</a:t>
            </a:r>
            <a:r>
              <a:rPr lang="en-US" altLang="en-US" sz="4800">
                <a:solidFill>
                  <a:srgbClr val="FFC000"/>
                </a:solidFill>
              </a:rPr>
              <a:t> Spring equinox.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a:extLst>
              <a:ext uri="{FF2B5EF4-FFF2-40B4-BE49-F238E27FC236}">
                <a16:creationId xmlns:a16="http://schemas.microsoft.com/office/drawing/2014/main" id="{FB3BD633-7ED1-4CB4-A7B6-F14A3B17B6E5}"/>
              </a:ext>
            </a:extLst>
          </p:cNvPr>
          <p:cNvSpPr>
            <a:spLocks noChangeArrowheads="1"/>
          </p:cNvSpPr>
          <p:nvPr/>
        </p:nvSpPr>
        <p:spPr bwMode="auto">
          <a:xfrm>
            <a:off x="0" y="809625"/>
            <a:ext cx="10287000" cy="3646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spAutoFit/>
          </a:bodyPr>
          <a:lstStyle>
            <a:lvl1pPr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9pPr>
          </a:lstStyle>
          <a:p>
            <a:r>
              <a:rPr lang="en-US" altLang="en-US" sz="1500">
                <a:latin typeface="Courier New" panose="02070309020205020404" pitchFamily="49" charset="0"/>
                <a:cs typeface="Times New Roman" panose="02020603050405020304" pitchFamily="18" charset="0"/>
              </a:rPr>
              <a:t>         </a:t>
            </a:r>
            <a:r>
              <a:rPr lang="en-US" altLang="en-US" sz="1400">
                <a:solidFill>
                  <a:srgbClr val="0070C0"/>
                </a:solidFill>
                <a:latin typeface="Courier New" panose="02070309020205020404" pitchFamily="49" charset="0"/>
                <a:cs typeface="Times New Roman" panose="02020603050405020304" pitchFamily="18" charset="0"/>
              </a:rPr>
              <a:t>32 C.E. or A.D. Moon Phases in Universal (Greenwich) Time</a:t>
            </a:r>
          </a:p>
          <a:p>
            <a:r>
              <a:rPr lang="en-US" altLang="en-US" sz="1400">
                <a:latin typeface="Courier New" panose="02070309020205020404" pitchFamily="49" charset="0"/>
                <a:cs typeface="Times New Roman" panose="02020603050405020304" pitchFamily="18" charset="0"/>
              </a:rPr>
              <a:t>            New Moon       First Quarter       </a:t>
            </a:r>
            <a:r>
              <a:rPr lang="en-US" altLang="en-US" b="1">
                <a:solidFill>
                  <a:srgbClr val="C00000"/>
                </a:solidFill>
                <a:latin typeface="Courier New" panose="02070309020205020404" pitchFamily="49" charset="0"/>
                <a:cs typeface="Times New Roman" panose="02020603050405020304" pitchFamily="18" charset="0"/>
              </a:rPr>
              <a:t>Full Moon       </a:t>
            </a:r>
            <a:r>
              <a:rPr lang="en-US" altLang="en-US" sz="1400">
                <a:latin typeface="Courier New" panose="02070309020205020404" pitchFamily="49" charset="0"/>
                <a:cs typeface="Times New Roman" panose="02020603050405020304" pitchFamily="18" charset="0"/>
              </a:rPr>
              <a:t>Last Quarter    </a:t>
            </a:r>
            <a:br>
              <a:rPr lang="en-US" altLang="en-US" sz="1400">
                <a:latin typeface="Courier New" panose="02070309020205020404" pitchFamily="49" charset="0"/>
                <a:cs typeface="Times New Roman" panose="02020603050405020304" pitchFamily="18" charset="0"/>
              </a:rPr>
            </a:br>
            <a:r>
              <a:rPr lang="en-US" altLang="en-US" sz="1500">
                <a:latin typeface="Courier New" panose="02070309020205020404" pitchFamily="49" charset="0"/>
                <a:cs typeface="Times New Roman" panose="02020603050405020304" pitchFamily="18" charset="0"/>
              </a:rPr>
              <a:t>        </a:t>
            </a:r>
            <a:r>
              <a:rPr lang="en-US" altLang="en-US" sz="1500"/>
              <a:t> </a:t>
            </a:r>
            <a:r>
              <a:rPr lang="en-US" altLang="en-US" sz="1500">
                <a:latin typeface="Courier New" panose="02070309020205020404" pitchFamily="49" charset="0"/>
                <a:cs typeface="Times New Roman" panose="02020603050405020304" pitchFamily="18" charset="0"/>
              </a:rPr>
              <a:t>Jan  1  14:14     Jan  8  07:53     Jan 16  10:36     Jan 24  08:49</a:t>
            </a:r>
          </a:p>
          <a:p>
            <a:r>
              <a:rPr lang="en-US" altLang="en-US" sz="1500">
                <a:latin typeface="Courier New" panose="02070309020205020404" pitchFamily="49" charset="0"/>
                <a:cs typeface="Times New Roman" panose="02020603050405020304" pitchFamily="18" charset="0"/>
              </a:rPr>
              <a:t>        Jan 31  00:12     Feb  7  00:01     Feb 15  04:34     Feb 22  19:02    </a:t>
            </a:r>
            <a:endParaRPr lang="en-US" altLang="en-US" sz="1500"/>
          </a:p>
          <a:p>
            <a:r>
              <a:rPr lang="en-US" altLang="en-US" sz="1500">
                <a:latin typeface="Courier New" panose="02070309020205020404" pitchFamily="49" charset="0"/>
                <a:cs typeface="Times New Roman" panose="02020603050405020304" pitchFamily="18" charset="0"/>
              </a:rPr>
              <a:t>        Feb 29  09:55     Mar  7  17:47     Mar 15  20:11     Mar 23  01:59    </a:t>
            </a:r>
            <a:endParaRPr lang="en-US" altLang="en-US" sz="1500"/>
          </a:p>
          <a:p>
            <a:r>
              <a:rPr lang="en-US" altLang="en-US" sz="1500">
                <a:latin typeface="Courier New" panose="02070309020205020404" pitchFamily="49" charset="0"/>
                <a:cs typeface="Times New Roman" panose="02020603050405020304" pitchFamily="18" charset="0"/>
              </a:rPr>
              <a:t>        </a:t>
            </a:r>
            <a:r>
              <a:rPr lang="en-US" altLang="en-US" b="1" i="1">
                <a:solidFill>
                  <a:srgbClr val="C00000"/>
                </a:solidFill>
                <a:latin typeface="Courier New" panose="02070309020205020404" pitchFamily="49" charset="0"/>
                <a:cs typeface="Times New Roman" panose="02020603050405020304" pitchFamily="18" charset="0"/>
              </a:rPr>
              <a:t>Mar 29  20:00 </a:t>
            </a:r>
            <a:r>
              <a:rPr lang="en-US" altLang="en-US" sz="1500" b="1">
                <a:latin typeface="Courier New" panose="02070309020205020404" pitchFamily="49" charset="0"/>
                <a:cs typeface="Times New Roman" panose="02020603050405020304" pitchFamily="18" charset="0"/>
              </a:rPr>
              <a:t> </a:t>
            </a:r>
            <a:r>
              <a:rPr lang="en-US" altLang="en-US" b="1" i="1">
                <a:solidFill>
                  <a:srgbClr val="C00000"/>
                </a:solidFill>
                <a:latin typeface="Courier New" panose="02070309020205020404" pitchFamily="49" charset="0"/>
                <a:cs typeface="Times New Roman" panose="02020603050405020304" pitchFamily="18" charset="0"/>
              </a:rPr>
              <a:t>Apr  6  11:58  Apr 14  09:00  Apr 21  06:57    </a:t>
            </a:r>
            <a:endParaRPr lang="en-US" altLang="en-US" b="1" i="1">
              <a:solidFill>
                <a:srgbClr val="C00000"/>
              </a:solidFill>
            </a:endParaRPr>
          </a:p>
          <a:p>
            <a:r>
              <a:rPr lang="en-US" altLang="en-US" sz="1500">
                <a:latin typeface="Courier New" panose="02070309020205020404" pitchFamily="49" charset="0"/>
                <a:cs typeface="Times New Roman" panose="02020603050405020304" pitchFamily="18" charset="0"/>
              </a:rPr>
              <a:t>        Apr 28  07:00 P   May  6  05:37     May 13  19:09     May 20  11:33    </a:t>
            </a:r>
            <a:endParaRPr lang="en-US" altLang="en-US" sz="1500"/>
          </a:p>
          <a:p>
            <a:r>
              <a:rPr lang="en-US" altLang="en-US" sz="1500">
                <a:latin typeface="Courier New" panose="02070309020205020404" pitchFamily="49" charset="0"/>
                <a:cs typeface="Times New Roman" panose="02020603050405020304" pitchFamily="18" charset="0"/>
              </a:rPr>
              <a:t>        May 27  19:16     Jun  4  22:01     Jun 12  03:14     Jun 18  17:20    </a:t>
            </a:r>
            <a:endParaRPr lang="en-US" altLang="en-US" sz="1500"/>
          </a:p>
          <a:p>
            <a:r>
              <a:rPr lang="en-US" altLang="en-US" sz="1500">
                <a:latin typeface="Courier New" panose="02070309020205020404" pitchFamily="49" charset="0"/>
                <a:cs typeface="Times New Roman" panose="02020603050405020304" pitchFamily="18" charset="0"/>
              </a:rPr>
              <a:t>        Jun 26  08:57     Jul  4  12:40     Jul 11  10:17     Jul 18  01:38    </a:t>
            </a:r>
            <a:endParaRPr lang="en-US" altLang="en-US" sz="1500"/>
          </a:p>
          <a:p>
            <a:r>
              <a:rPr lang="en-US" altLang="en-US" sz="1500">
                <a:latin typeface="Courier New" panose="02070309020205020404" pitchFamily="49" charset="0"/>
                <a:cs typeface="Times New Roman" panose="02020603050405020304" pitchFamily="18" charset="0"/>
              </a:rPr>
              <a:t>        Jul 26  00:05     Aug  3  01:13     Aug  9  17:31     Aug 16  13:22    </a:t>
            </a:r>
            <a:endParaRPr lang="en-US" altLang="en-US" sz="1500"/>
          </a:p>
          <a:p>
            <a:r>
              <a:rPr lang="en-US" altLang="en-US" sz="1500">
                <a:latin typeface="Courier New" panose="02070309020205020404" pitchFamily="49" charset="0"/>
                <a:cs typeface="Times New Roman" panose="02020603050405020304" pitchFamily="18" charset="0"/>
              </a:rPr>
              <a:t>        Aug 24  16:24     Sep  1  11:39     Sep  8  02:03     Sep 15  04:53    </a:t>
            </a:r>
            <a:endParaRPr lang="en-US" altLang="en-US" sz="1500"/>
          </a:p>
          <a:p>
            <a:r>
              <a:rPr lang="en-US" altLang="en-US" sz="1500">
                <a:latin typeface="Courier New" panose="02070309020205020404" pitchFamily="49" charset="0"/>
                <a:cs typeface="Times New Roman" panose="02020603050405020304" pitchFamily="18" charset="0"/>
              </a:rPr>
              <a:t>        Sep 23  09:14 P   Sep 30  20:21     Oct  7  12:42 t   Oct 14  23:56    </a:t>
            </a:r>
            <a:endParaRPr lang="en-US" altLang="en-US" sz="1500"/>
          </a:p>
          <a:p>
            <a:r>
              <a:rPr lang="en-US" altLang="en-US" sz="1500">
                <a:latin typeface="Courier New" panose="02070309020205020404" pitchFamily="49" charset="0"/>
                <a:cs typeface="Times New Roman" panose="02020603050405020304" pitchFamily="18" charset="0"/>
              </a:rPr>
              <a:t>        Oct 23  01:32 P   Oct 30  04:10     Nov  6  01:46     Nov 13  21:24    </a:t>
            </a:r>
            <a:endParaRPr lang="en-US" altLang="en-US" sz="1500"/>
          </a:p>
          <a:p>
            <a:r>
              <a:rPr lang="en-US" altLang="en-US" sz="1500">
                <a:latin typeface="Courier New" panose="02070309020205020404" pitchFamily="49" charset="0"/>
                <a:cs typeface="Times New Roman" panose="02020603050405020304" pitchFamily="18" charset="0"/>
              </a:rPr>
              <a:t>        Nov 21  16:20     Nov 28  12:08     Dec  5  17:07     Dec 13  19:21    </a:t>
            </a:r>
            <a:endParaRPr lang="en-US" altLang="en-US" sz="1500"/>
          </a:p>
          <a:p>
            <a:r>
              <a:rPr lang="en-US" altLang="en-US" sz="1500">
                <a:latin typeface="Courier New" panose="02070309020205020404" pitchFamily="49" charset="0"/>
                <a:cs typeface="Times New Roman" panose="02020603050405020304" pitchFamily="18" charset="0"/>
              </a:rPr>
              <a:t>        Dec 21  05:09     Dec 27  21:10                                        </a:t>
            </a:r>
            <a:endParaRPr lang="en-US" altLang="en-US" sz="1500"/>
          </a:p>
        </p:txBody>
      </p:sp>
      <p:sp>
        <p:nvSpPr>
          <p:cNvPr id="125955" name="TextBox 6">
            <a:extLst>
              <a:ext uri="{FF2B5EF4-FFF2-40B4-BE49-F238E27FC236}">
                <a16:creationId xmlns:a16="http://schemas.microsoft.com/office/drawing/2014/main" id="{1ACF6803-6490-43C1-B22A-35BA7AF33022}"/>
              </a:ext>
            </a:extLst>
          </p:cNvPr>
          <p:cNvSpPr txBox="1">
            <a:spLocks noChangeArrowheads="1"/>
          </p:cNvSpPr>
          <p:nvPr/>
        </p:nvSpPr>
        <p:spPr bwMode="auto">
          <a:xfrm>
            <a:off x="1371600" y="152400"/>
            <a:ext cx="76295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NASA New Moon Data for 32 A.D</a:t>
            </a:r>
            <a:r>
              <a:rPr lang="en-US" altLang="en-US" sz="3200" b="1"/>
              <a:t>.</a:t>
            </a:r>
          </a:p>
        </p:txBody>
      </p:sp>
      <p:sp>
        <p:nvSpPr>
          <p:cNvPr id="125956" name="TextBox 4">
            <a:extLst>
              <a:ext uri="{FF2B5EF4-FFF2-40B4-BE49-F238E27FC236}">
                <a16:creationId xmlns:a16="http://schemas.microsoft.com/office/drawing/2014/main" id="{AA73CA2A-2968-4D1B-94B5-64E9BC0CF571}"/>
              </a:ext>
            </a:extLst>
          </p:cNvPr>
          <p:cNvSpPr txBox="1">
            <a:spLocks noChangeArrowheads="1"/>
          </p:cNvSpPr>
          <p:nvPr/>
        </p:nvSpPr>
        <p:spPr bwMode="auto">
          <a:xfrm>
            <a:off x="0" y="4549775"/>
            <a:ext cx="102870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The Astronomical new Moon of Nisan for 32 A.D. came on </a:t>
            </a:r>
            <a:r>
              <a:rPr lang="en-US" altLang="en-US" sz="4800" b="1" i="1">
                <a:solidFill>
                  <a:srgbClr val="FFFF00"/>
                </a:solidFill>
              </a:rPr>
              <a:t>March 29 </a:t>
            </a:r>
            <a:r>
              <a:rPr lang="en-US" altLang="en-US" sz="4800">
                <a:solidFill>
                  <a:srgbClr val="FFC000"/>
                </a:solidFill>
              </a:rPr>
              <a:t>at </a:t>
            </a:r>
            <a:r>
              <a:rPr lang="en-US" altLang="en-US" sz="4800" b="1" i="1">
                <a:solidFill>
                  <a:srgbClr val="FFFF00"/>
                </a:solidFill>
              </a:rPr>
              <a:t>2000 hrs. or 8 p.m. UTC</a:t>
            </a:r>
          </a:p>
        </p:txBody>
      </p:sp>
      <p:cxnSp>
        <p:nvCxnSpPr>
          <p:cNvPr id="6" name="Straight Arrow Connector 5">
            <a:extLst>
              <a:ext uri="{FF2B5EF4-FFF2-40B4-BE49-F238E27FC236}">
                <a16:creationId xmlns:a16="http://schemas.microsoft.com/office/drawing/2014/main" id="{C08C283E-A09E-4F65-9F7B-062EE41061D3}"/>
              </a:ext>
            </a:extLst>
          </p:cNvPr>
          <p:cNvCxnSpPr/>
          <p:nvPr/>
        </p:nvCxnSpPr>
        <p:spPr>
          <a:xfrm>
            <a:off x="0" y="2209800"/>
            <a:ext cx="9144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a:extLst>
              <a:ext uri="{FF2B5EF4-FFF2-40B4-BE49-F238E27FC236}">
                <a16:creationId xmlns:a16="http://schemas.microsoft.com/office/drawing/2014/main" id="{2A2E432D-3861-44D4-ADAF-61F396E938A5}"/>
              </a:ext>
            </a:extLst>
          </p:cNvPr>
          <p:cNvSpPr>
            <a:spLocks noChangeArrowheads="1"/>
          </p:cNvSpPr>
          <p:nvPr/>
        </p:nvSpPr>
        <p:spPr bwMode="auto">
          <a:xfrm>
            <a:off x="514350" y="457200"/>
            <a:ext cx="9258300" cy="6002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Specifically we are looking to </a:t>
            </a:r>
          </a:p>
          <a:p>
            <a:pPr algn="ctr" eaLnBrk="1" hangingPunct="1"/>
            <a:r>
              <a:rPr lang="en-US" altLang="en-US" sz="4800">
                <a:solidFill>
                  <a:srgbClr val="FFC000"/>
                </a:solidFill>
              </a:rPr>
              <a:t>find the Julian date for the </a:t>
            </a:r>
            <a:r>
              <a:rPr lang="en-US" altLang="en-US" sz="4800" b="1" i="1">
                <a:solidFill>
                  <a:srgbClr val="FFFF00"/>
                </a:solidFill>
              </a:rPr>
              <a:t>astronomical new moon </a:t>
            </a:r>
          </a:p>
          <a:p>
            <a:pPr algn="ctr" eaLnBrk="1" hangingPunct="1"/>
            <a:r>
              <a:rPr lang="en-US" altLang="en-US" sz="4800">
                <a:solidFill>
                  <a:srgbClr val="FFC000"/>
                </a:solidFill>
              </a:rPr>
              <a:t>of </a:t>
            </a:r>
            <a:r>
              <a:rPr lang="en-US" altLang="en-US" sz="4800" b="1" i="1">
                <a:solidFill>
                  <a:srgbClr val="FFFF00"/>
                </a:solidFill>
              </a:rPr>
              <a:t>Nisan</a:t>
            </a:r>
            <a:r>
              <a:rPr lang="en-US" altLang="en-US" sz="4800">
                <a:solidFill>
                  <a:srgbClr val="FFC000"/>
                </a:solidFill>
              </a:rPr>
              <a:t> in</a:t>
            </a:r>
            <a:r>
              <a:rPr lang="en-US" altLang="en-US" sz="4800" b="1" i="1">
                <a:solidFill>
                  <a:srgbClr val="FFFF00"/>
                </a:solidFill>
              </a:rPr>
              <a:t> </a:t>
            </a:r>
            <a:r>
              <a:rPr lang="en-US" altLang="en-US" sz="4800">
                <a:solidFill>
                  <a:srgbClr val="FFC000"/>
                </a:solidFill>
              </a:rPr>
              <a:t>the passion year </a:t>
            </a:r>
          </a:p>
          <a:p>
            <a:pPr algn="ctr" eaLnBrk="1" hangingPunct="1"/>
            <a:r>
              <a:rPr lang="en-US" altLang="en-US" sz="4800">
                <a:solidFill>
                  <a:srgbClr val="FFC000"/>
                </a:solidFill>
              </a:rPr>
              <a:t>of</a:t>
            </a:r>
            <a:r>
              <a:rPr lang="en-US" altLang="en-US" sz="4800" b="1" i="1">
                <a:solidFill>
                  <a:srgbClr val="FFFF00"/>
                </a:solidFill>
              </a:rPr>
              <a:t> 32 A.D.</a:t>
            </a:r>
            <a:r>
              <a:rPr lang="en-US" altLang="en-US" sz="4800">
                <a:solidFill>
                  <a:srgbClr val="FFC000"/>
                </a:solidFill>
              </a:rPr>
              <a:t>. As we see, </a:t>
            </a:r>
          </a:p>
          <a:p>
            <a:pPr algn="ctr" eaLnBrk="1" hangingPunct="1"/>
            <a:r>
              <a:rPr lang="en-US" altLang="en-US" sz="4800">
                <a:solidFill>
                  <a:srgbClr val="FFC000"/>
                </a:solidFill>
              </a:rPr>
              <a:t>the black moon came on </a:t>
            </a:r>
          </a:p>
          <a:p>
            <a:pPr algn="ctr" eaLnBrk="1" hangingPunct="1"/>
            <a:r>
              <a:rPr lang="en-US" altLang="en-US" sz="4800" b="1" i="1">
                <a:solidFill>
                  <a:srgbClr val="FFFF00"/>
                </a:solidFill>
              </a:rPr>
              <a:t>March 29 </a:t>
            </a:r>
            <a:r>
              <a:rPr lang="en-US" altLang="en-US" sz="4800">
                <a:solidFill>
                  <a:srgbClr val="FFC000"/>
                </a:solidFill>
              </a:rPr>
              <a:t>at</a:t>
            </a:r>
            <a:r>
              <a:rPr lang="en-US" altLang="en-US" sz="4800" b="1" i="1">
                <a:solidFill>
                  <a:srgbClr val="FFFF00"/>
                </a:solidFill>
              </a:rPr>
              <a:t> 2000 Hrs.</a:t>
            </a:r>
          </a:p>
          <a:p>
            <a:pPr algn="ctr" eaLnBrk="1" hangingPunct="1"/>
            <a:r>
              <a:rPr lang="en-US" altLang="en-US" sz="4800">
                <a:solidFill>
                  <a:srgbClr val="FFC000"/>
                </a:solidFill>
              </a:rPr>
              <a:t>or</a:t>
            </a:r>
            <a:r>
              <a:rPr lang="en-US" altLang="en-US" sz="4800" b="1" i="1">
                <a:solidFill>
                  <a:srgbClr val="FFFF00"/>
                </a:solidFill>
              </a:rPr>
              <a:t> 8 p.m. UTC.</a:t>
            </a:r>
            <a:endParaRPr lang="en-US" altLang="en-US" sz="4800">
              <a:solidFill>
                <a:srgbClr val="FFC000"/>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a:extLst>
              <a:ext uri="{FF2B5EF4-FFF2-40B4-BE49-F238E27FC236}">
                <a16:creationId xmlns:a16="http://schemas.microsoft.com/office/drawing/2014/main" id="{B6D42129-6C07-432B-BDBB-1F85F7B0C398}"/>
              </a:ext>
            </a:extLst>
          </p:cNvPr>
          <p:cNvSpPr>
            <a:spLocks noChangeArrowheads="1"/>
          </p:cNvSpPr>
          <p:nvPr/>
        </p:nvSpPr>
        <p:spPr bwMode="auto">
          <a:xfrm>
            <a:off x="0" y="809625"/>
            <a:ext cx="10287000" cy="3646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spAutoFit/>
          </a:bodyPr>
          <a:lstStyle>
            <a:lvl1pPr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9pPr>
          </a:lstStyle>
          <a:p>
            <a:r>
              <a:rPr lang="en-US" altLang="en-US" sz="1500">
                <a:latin typeface="Courier New" panose="02070309020205020404" pitchFamily="49" charset="0"/>
                <a:cs typeface="Times New Roman" panose="02020603050405020304" pitchFamily="18" charset="0"/>
              </a:rPr>
              <a:t>         </a:t>
            </a:r>
            <a:r>
              <a:rPr lang="en-US" altLang="en-US" sz="1400">
                <a:solidFill>
                  <a:srgbClr val="0070C0"/>
                </a:solidFill>
                <a:latin typeface="Courier New" panose="02070309020205020404" pitchFamily="49" charset="0"/>
                <a:cs typeface="Times New Roman" panose="02020603050405020304" pitchFamily="18" charset="0"/>
              </a:rPr>
              <a:t>32 C.E. or A.D. Moon Phases in Universal (Greenwich) Time</a:t>
            </a:r>
          </a:p>
          <a:p>
            <a:r>
              <a:rPr lang="en-US" altLang="en-US" sz="1400">
                <a:latin typeface="Courier New" panose="02070309020205020404" pitchFamily="49" charset="0"/>
                <a:cs typeface="Times New Roman" panose="02020603050405020304" pitchFamily="18" charset="0"/>
              </a:rPr>
              <a:t>       </a:t>
            </a:r>
            <a:r>
              <a:rPr lang="en-US" altLang="en-US" b="1">
                <a:solidFill>
                  <a:srgbClr val="C00000"/>
                </a:solidFill>
                <a:latin typeface="Courier New" panose="02070309020205020404" pitchFamily="49" charset="0"/>
                <a:cs typeface="Times New Roman" panose="02020603050405020304" pitchFamily="18" charset="0"/>
              </a:rPr>
              <a:t>Astro.New Moon   </a:t>
            </a:r>
            <a:r>
              <a:rPr lang="en-US" altLang="en-US" sz="1400">
                <a:latin typeface="Courier New" panose="02070309020205020404" pitchFamily="49" charset="0"/>
                <a:cs typeface="Times New Roman" panose="02020603050405020304" pitchFamily="18" charset="0"/>
              </a:rPr>
              <a:t>First Quarter        Full Moon          Last Quarter    </a:t>
            </a:r>
            <a:br>
              <a:rPr lang="en-US" altLang="en-US" sz="1400">
                <a:latin typeface="Courier New" panose="02070309020205020404" pitchFamily="49" charset="0"/>
                <a:cs typeface="Times New Roman" panose="02020603050405020304" pitchFamily="18" charset="0"/>
              </a:rPr>
            </a:br>
            <a:r>
              <a:rPr lang="en-US" altLang="en-US" sz="1500">
                <a:latin typeface="Courier New" panose="02070309020205020404" pitchFamily="49" charset="0"/>
                <a:cs typeface="Times New Roman" panose="02020603050405020304" pitchFamily="18" charset="0"/>
              </a:rPr>
              <a:t>        </a:t>
            </a:r>
            <a:r>
              <a:rPr lang="en-US" altLang="en-US" sz="1500"/>
              <a:t> </a:t>
            </a:r>
            <a:r>
              <a:rPr lang="en-US" altLang="en-US" sz="1500">
                <a:latin typeface="Courier New" panose="02070309020205020404" pitchFamily="49" charset="0"/>
                <a:cs typeface="Times New Roman" panose="02020603050405020304" pitchFamily="18" charset="0"/>
              </a:rPr>
              <a:t>Jan  1  14:14     Jan  8  07:53     Jan 16  10:36     Jan 24  08:49</a:t>
            </a:r>
          </a:p>
          <a:p>
            <a:r>
              <a:rPr lang="en-US" altLang="en-US" sz="1500">
                <a:latin typeface="Courier New" panose="02070309020205020404" pitchFamily="49" charset="0"/>
                <a:cs typeface="Times New Roman" panose="02020603050405020304" pitchFamily="18" charset="0"/>
              </a:rPr>
              <a:t>        Jan 31  00:12     Feb  7  00:01     Feb 15  04:34     Feb 22  19:02    </a:t>
            </a:r>
            <a:endParaRPr lang="en-US" altLang="en-US" sz="1500"/>
          </a:p>
          <a:p>
            <a:r>
              <a:rPr lang="en-US" altLang="en-US" sz="1500">
                <a:latin typeface="Courier New" panose="02070309020205020404" pitchFamily="49" charset="0"/>
                <a:cs typeface="Times New Roman" panose="02020603050405020304" pitchFamily="18" charset="0"/>
              </a:rPr>
              <a:t>        Feb 29  09:55     Mar  7  17:47     Mar 15  20:11     Mar 23  01:59    </a:t>
            </a:r>
            <a:endParaRPr lang="en-US" altLang="en-US" sz="1500"/>
          </a:p>
          <a:p>
            <a:r>
              <a:rPr lang="en-US" altLang="en-US" sz="1500">
                <a:latin typeface="Courier New" panose="02070309020205020404" pitchFamily="49" charset="0"/>
                <a:cs typeface="Times New Roman" panose="02020603050405020304" pitchFamily="18" charset="0"/>
              </a:rPr>
              <a:t>        </a:t>
            </a:r>
            <a:r>
              <a:rPr lang="en-US" altLang="en-US" b="1" i="1">
                <a:solidFill>
                  <a:srgbClr val="C00000"/>
                </a:solidFill>
                <a:latin typeface="Courier New" panose="02070309020205020404" pitchFamily="49" charset="0"/>
                <a:cs typeface="Times New Roman" panose="02020603050405020304" pitchFamily="18" charset="0"/>
              </a:rPr>
              <a:t>Mar 29  20:00 </a:t>
            </a:r>
            <a:r>
              <a:rPr lang="en-US" altLang="en-US" b="1">
                <a:latin typeface="Courier New" panose="02070309020205020404" pitchFamily="49" charset="0"/>
                <a:cs typeface="Times New Roman" panose="02020603050405020304" pitchFamily="18" charset="0"/>
              </a:rPr>
              <a:t> </a:t>
            </a:r>
            <a:r>
              <a:rPr lang="en-US" altLang="en-US" sz="1500">
                <a:latin typeface="Courier New" panose="02070309020205020404" pitchFamily="49" charset="0"/>
                <a:cs typeface="Times New Roman" panose="02020603050405020304" pitchFamily="18" charset="0"/>
              </a:rPr>
              <a:t>Apr  6  11:58     Apr 14  09:00 t   Apr 21  06:57    </a:t>
            </a:r>
            <a:endParaRPr lang="en-US" altLang="en-US" sz="1500"/>
          </a:p>
          <a:p>
            <a:r>
              <a:rPr lang="en-US" altLang="en-US" sz="1500">
                <a:latin typeface="Courier New" panose="02070309020205020404" pitchFamily="49" charset="0"/>
                <a:cs typeface="Times New Roman" panose="02020603050405020304" pitchFamily="18" charset="0"/>
              </a:rPr>
              <a:t>        Apr 28  07:00 P   May  6  05:37     May 13  19:09     May 20  11:33    </a:t>
            </a:r>
            <a:endParaRPr lang="en-US" altLang="en-US" sz="1500"/>
          </a:p>
          <a:p>
            <a:r>
              <a:rPr lang="en-US" altLang="en-US" sz="1500">
                <a:latin typeface="Courier New" panose="02070309020205020404" pitchFamily="49" charset="0"/>
                <a:cs typeface="Times New Roman" panose="02020603050405020304" pitchFamily="18" charset="0"/>
              </a:rPr>
              <a:t>        May 27  19:16     Jun  4  22:01     Jun 12  03:14     Jun 18  17:20    </a:t>
            </a:r>
            <a:endParaRPr lang="en-US" altLang="en-US" sz="1500"/>
          </a:p>
          <a:p>
            <a:r>
              <a:rPr lang="en-US" altLang="en-US" sz="1500">
                <a:latin typeface="Courier New" panose="02070309020205020404" pitchFamily="49" charset="0"/>
                <a:cs typeface="Times New Roman" panose="02020603050405020304" pitchFamily="18" charset="0"/>
              </a:rPr>
              <a:t>        Jun 26  08:57     Jul  4  12:40     Jul 11  10:17     Jul 18  01:38    </a:t>
            </a:r>
            <a:endParaRPr lang="en-US" altLang="en-US" sz="1500"/>
          </a:p>
          <a:p>
            <a:r>
              <a:rPr lang="en-US" altLang="en-US" sz="1500">
                <a:latin typeface="Courier New" panose="02070309020205020404" pitchFamily="49" charset="0"/>
                <a:cs typeface="Times New Roman" panose="02020603050405020304" pitchFamily="18" charset="0"/>
              </a:rPr>
              <a:t>        Jul 26  00:05     Aug  3  01:13     Aug  9  17:31     Aug 16  13:22    </a:t>
            </a:r>
            <a:endParaRPr lang="en-US" altLang="en-US" sz="1500"/>
          </a:p>
          <a:p>
            <a:r>
              <a:rPr lang="en-US" altLang="en-US" sz="1500">
                <a:latin typeface="Courier New" panose="02070309020205020404" pitchFamily="49" charset="0"/>
                <a:cs typeface="Times New Roman" panose="02020603050405020304" pitchFamily="18" charset="0"/>
              </a:rPr>
              <a:t>        Aug 24  16:24     Sep  1  11:39     Sep  8  02:03     Sep 15  04:53    </a:t>
            </a:r>
            <a:endParaRPr lang="en-US" altLang="en-US" sz="1500"/>
          </a:p>
          <a:p>
            <a:r>
              <a:rPr lang="en-US" altLang="en-US" sz="1500">
                <a:latin typeface="Courier New" panose="02070309020205020404" pitchFamily="49" charset="0"/>
                <a:cs typeface="Times New Roman" panose="02020603050405020304" pitchFamily="18" charset="0"/>
              </a:rPr>
              <a:t>        Sep 23  09:14 P   Sep 30  20:21     Oct  7  12:42 t   Oct 14  23:56    </a:t>
            </a:r>
            <a:endParaRPr lang="en-US" altLang="en-US" sz="1500"/>
          </a:p>
          <a:p>
            <a:r>
              <a:rPr lang="en-US" altLang="en-US" sz="1500">
                <a:latin typeface="Courier New" panose="02070309020205020404" pitchFamily="49" charset="0"/>
                <a:cs typeface="Times New Roman" panose="02020603050405020304" pitchFamily="18" charset="0"/>
              </a:rPr>
              <a:t>        Oct 23  01:32 P   Oct 30  04:10     Nov  6  01:46     Nov 13  21:24    </a:t>
            </a:r>
            <a:endParaRPr lang="en-US" altLang="en-US" sz="1500"/>
          </a:p>
          <a:p>
            <a:r>
              <a:rPr lang="en-US" altLang="en-US" sz="1500">
                <a:latin typeface="Courier New" panose="02070309020205020404" pitchFamily="49" charset="0"/>
                <a:cs typeface="Times New Roman" panose="02020603050405020304" pitchFamily="18" charset="0"/>
              </a:rPr>
              <a:t>        Nov 21  16:20     Nov 28  12:08     Dec  5  17:07     Dec 13  19:21    </a:t>
            </a:r>
            <a:endParaRPr lang="en-US" altLang="en-US" sz="1500"/>
          </a:p>
          <a:p>
            <a:r>
              <a:rPr lang="en-US" altLang="en-US" sz="1500">
                <a:latin typeface="Courier New" panose="02070309020205020404" pitchFamily="49" charset="0"/>
                <a:cs typeface="Times New Roman" panose="02020603050405020304" pitchFamily="18" charset="0"/>
              </a:rPr>
              <a:t>        Dec 21  05:09     Dec 27  21:10                                        </a:t>
            </a:r>
            <a:endParaRPr lang="en-US" altLang="en-US" sz="1500"/>
          </a:p>
        </p:txBody>
      </p:sp>
      <p:sp>
        <p:nvSpPr>
          <p:cNvPr id="128003" name="TextBox 6">
            <a:extLst>
              <a:ext uri="{FF2B5EF4-FFF2-40B4-BE49-F238E27FC236}">
                <a16:creationId xmlns:a16="http://schemas.microsoft.com/office/drawing/2014/main" id="{F6DEB496-0521-4853-8D5F-3DA92EB70169}"/>
              </a:ext>
            </a:extLst>
          </p:cNvPr>
          <p:cNvSpPr txBox="1">
            <a:spLocks noChangeArrowheads="1"/>
          </p:cNvSpPr>
          <p:nvPr/>
        </p:nvSpPr>
        <p:spPr bwMode="auto">
          <a:xfrm>
            <a:off x="1371600" y="152400"/>
            <a:ext cx="76295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NASA New Moon Data for 32 A.D.</a:t>
            </a:r>
          </a:p>
        </p:txBody>
      </p:sp>
      <p:sp>
        <p:nvSpPr>
          <p:cNvPr id="128004" name="TextBox 4">
            <a:extLst>
              <a:ext uri="{FF2B5EF4-FFF2-40B4-BE49-F238E27FC236}">
                <a16:creationId xmlns:a16="http://schemas.microsoft.com/office/drawing/2014/main" id="{CD8549E2-7EA6-4180-A056-CEF93BA1FEE2}"/>
              </a:ext>
            </a:extLst>
          </p:cNvPr>
          <p:cNvSpPr txBox="1">
            <a:spLocks noChangeArrowheads="1"/>
          </p:cNvSpPr>
          <p:nvPr/>
        </p:nvSpPr>
        <p:spPr bwMode="auto">
          <a:xfrm>
            <a:off x="0" y="4549775"/>
            <a:ext cx="102870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The Astronomical new Moon of Nisan for 32 A.D. came on </a:t>
            </a:r>
            <a:r>
              <a:rPr lang="en-US" altLang="en-US" sz="4800" b="1" i="1">
                <a:solidFill>
                  <a:srgbClr val="FFFF00"/>
                </a:solidFill>
              </a:rPr>
              <a:t>March 29 </a:t>
            </a:r>
            <a:r>
              <a:rPr lang="en-US" altLang="en-US" sz="4800">
                <a:solidFill>
                  <a:srgbClr val="FFC000"/>
                </a:solidFill>
              </a:rPr>
              <a:t>at </a:t>
            </a:r>
            <a:r>
              <a:rPr lang="en-US" altLang="en-US" sz="4800" b="1" i="1">
                <a:solidFill>
                  <a:srgbClr val="FFFF00"/>
                </a:solidFill>
              </a:rPr>
              <a:t>2000 hrs. or 8 p.m. UTC</a:t>
            </a:r>
          </a:p>
        </p:txBody>
      </p:sp>
      <p:cxnSp>
        <p:nvCxnSpPr>
          <p:cNvPr id="6" name="Straight Arrow Connector 5">
            <a:extLst>
              <a:ext uri="{FF2B5EF4-FFF2-40B4-BE49-F238E27FC236}">
                <a16:creationId xmlns:a16="http://schemas.microsoft.com/office/drawing/2014/main" id="{BB536629-F3F8-4DA0-A749-ED24CF1A4658}"/>
              </a:ext>
            </a:extLst>
          </p:cNvPr>
          <p:cNvCxnSpPr/>
          <p:nvPr/>
        </p:nvCxnSpPr>
        <p:spPr>
          <a:xfrm>
            <a:off x="0" y="2209800"/>
            <a:ext cx="6477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835B6C24-0599-4742-908E-55A0A916BC5E}"/>
              </a:ext>
            </a:extLst>
          </p:cNvPr>
          <p:cNvSpPr/>
          <p:nvPr/>
        </p:nvSpPr>
        <p:spPr>
          <a:xfrm>
            <a:off x="723900" y="1981200"/>
            <a:ext cx="2286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a:extLst>
              <a:ext uri="{FF2B5EF4-FFF2-40B4-BE49-F238E27FC236}">
                <a16:creationId xmlns:a16="http://schemas.microsoft.com/office/drawing/2014/main" id="{FFEDE824-F0EB-4676-ACBF-C8982733F569}"/>
              </a:ext>
            </a:extLst>
          </p:cNvPr>
          <p:cNvSpPr>
            <a:spLocks noChangeArrowheads="1"/>
          </p:cNvSpPr>
          <p:nvPr/>
        </p:nvSpPr>
        <p:spPr bwMode="auto">
          <a:xfrm>
            <a:off x="419100" y="762000"/>
            <a:ext cx="9448800" cy="53546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800">
                <a:solidFill>
                  <a:srgbClr val="FFC000"/>
                </a:solidFill>
              </a:rPr>
              <a:t>The NASA new moon times are given to us in </a:t>
            </a:r>
            <a:r>
              <a:rPr lang="en-US" altLang="en-US" sz="3800" b="1" i="1">
                <a:solidFill>
                  <a:srgbClr val="FFFF00"/>
                </a:solidFill>
              </a:rPr>
              <a:t>Universal Time. </a:t>
            </a:r>
            <a:r>
              <a:rPr lang="en-US" altLang="en-US" sz="3800">
                <a:solidFill>
                  <a:srgbClr val="FFC000"/>
                </a:solidFill>
              </a:rPr>
              <a:t>In the former British era this was called </a:t>
            </a:r>
            <a:r>
              <a:rPr lang="en-US" altLang="en-US" sz="3800" b="1" i="1">
                <a:solidFill>
                  <a:srgbClr val="FFFF00"/>
                </a:solidFill>
              </a:rPr>
              <a:t>Greenwich Time</a:t>
            </a:r>
            <a:r>
              <a:rPr lang="en-US" altLang="en-US" sz="3800">
                <a:solidFill>
                  <a:srgbClr val="FFC000"/>
                </a:solidFill>
              </a:rPr>
              <a:t>. The prime meridian still goes through Greenwich, England. So when we make the adjustment for the longitude of Jerusalem we find that we must </a:t>
            </a:r>
            <a:r>
              <a:rPr lang="en-US" altLang="en-US" sz="3800" b="1" i="1">
                <a:solidFill>
                  <a:srgbClr val="FFFF00"/>
                </a:solidFill>
              </a:rPr>
              <a:t>add 2 hours and 21 minutes</a:t>
            </a:r>
            <a:r>
              <a:rPr lang="en-US" altLang="en-US" sz="3800">
                <a:solidFill>
                  <a:srgbClr val="FFC000"/>
                </a:solidFill>
              </a:rPr>
              <a:t> to the Universal time given to us in the NASA tables.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6">
            <a:extLst>
              <a:ext uri="{FF2B5EF4-FFF2-40B4-BE49-F238E27FC236}">
                <a16:creationId xmlns:a16="http://schemas.microsoft.com/office/drawing/2014/main" id="{40FC8469-291A-4D84-B694-FF10250ED686}"/>
              </a:ext>
            </a:extLst>
          </p:cNvPr>
          <p:cNvSpPr txBox="1">
            <a:spLocks noChangeArrowheads="1"/>
          </p:cNvSpPr>
          <p:nvPr/>
        </p:nvSpPr>
        <p:spPr bwMode="auto">
          <a:xfrm>
            <a:off x="342900" y="152400"/>
            <a:ext cx="96012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The Astronomical New Moon for Nisan, 32 A.D</a:t>
            </a:r>
            <a:r>
              <a:rPr lang="en-US" altLang="en-US" sz="3200" b="1"/>
              <a:t>.</a:t>
            </a:r>
          </a:p>
        </p:txBody>
      </p:sp>
      <p:sp>
        <p:nvSpPr>
          <p:cNvPr id="130051" name="TextBox 7">
            <a:extLst>
              <a:ext uri="{FF2B5EF4-FFF2-40B4-BE49-F238E27FC236}">
                <a16:creationId xmlns:a16="http://schemas.microsoft.com/office/drawing/2014/main" id="{60A736B3-D7C8-4B55-81E3-4369CEE9D9E3}"/>
              </a:ext>
            </a:extLst>
          </p:cNvPr>
          <p:cNvSpPr txBox="1">
            <a:spLocks noChangeArrowheads="1"/>
          </p:cNvSpPr>
          <p:nvPr/>
        </p:nvSpPr>
        <p:spPr bwMode="auto">
          <a:xfrm>
            <a:off x="342900" y="762000"/>
            <a:ext cx="9601200" cy="54165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FFFF00"/>
                </a:solidFill>
              </a:rPr>
              <a:t>Mar 29  20:00 hrs. @ Greenwich -  </a:t>
            </a:r>
          </a:p>
          <a:p>
            <a:pPr eaLnBrk="1" hangingPunct="1"/>
            <a:r>
              <a:rPr lang="en-US" altLang="en-US" sz="3200">
                <a:solidFill>
                  <a:srgbClr val="FFC000"/>
                </a:solidFill>
              </a:rPr>
              <a:t>Longitude = 0</a:t>
            </a:r>
          </a:p>
          <a:p>
            <a:pPr eaLnBrk="1" hangingPunct="1"/>
            <a:r>
              <a:rPr lang="en-US" altLang="en-US" sz="3200">
                <a:solidFill>
                  <a:srgbClr val="FFC000"/>
                </a:solidFill>
              </a:rPr>
              <a:t>Jerusalem’s longitude is 35 deg. 14 min.  East</a:t>
            </a:r>
          </a:p>
          <a:p>
            <a:pPr eaLnBrk="1" hangingPunct="1"/>
            <a:r>
              <a:rPr lang="en-US" altLang="en-US" sz="3200">
                <a:solidFill>
                  <a:srgbClr val="FFC000"/>
                </a:solidFill>
              </a:rPr>
              <a:t>= 35.23  degrees further to the east</a:t>
            </a:r>
          </a:p>
          <a:p>
            <a:pPr eaLnBrk="1" hangingPunct="1"/>
            <a:r>
              <a:rPr lang="en-US" altLang="en-US" sz="3200">
                <a:solidFill>
                  <a:srgbClr val="FFC000"/>
                </a:solidFill>
              </a:rPr>
              <a:t>35.23/360 x 24 hrs. </a:t>
            </a:r>
          </a:p>
          <a:p>
            <a:pPr eaLnBrk="1" hangingPunct="1"/>
            <a:r>
              <a:rPr lang="en-US" altLang="en-US" sz="3200">
                <a:solidFill>
                  <a:srgbClr val="FFC000"/>
                </a:solidFill>
              </a:rPr>
              <a:t>= </a:t>
            </a:r>
            <a:r>
              <a:rPr lang="en-US" altLang="en-US" sz="3200" b="1" i="1">
                <a:solidFill>
                  <a:srgbClr val="FFFF00"/>
                </a:solidFill>
              </a:rPr>
              <a:t>2 hrs. 21 minutes </a:t>
            </a:r>
            <a:r>
              <a:rPr lang="en-US" altLang="en-US" sz="3200">
                <a:solidFill>
                  <a:srgbClr val="FFC000"/>
                </a:solidFill>
              </a:rPr>
              <a:t>later into the night.</a:t>
            </a:r>
          </a:p>
          <a:p>
            <a:pPr eaLnBrk="1" hangingPunct="1"/>
            <a:r>
              <a:rPr lang="en-US" altLang="en-US" sz="3200">
                <a:solidFill>
                  <a:srgbClr val="FFC000"/>
                </a:solidFill>
              </a:rPr>
              <a:t>Therefore </a:t>
            </a:r>
            <a:r>
              <a:rPr lang="en-US" altLang="en-US" sz="3200" i="1">
                <a:solidFill>
                  <a:srgbClr val="FFFF00"/>
                </a:solidFill>
              </a:rPr>
              <a:t>the Astronomical New Moon of Nisan for Jerusalem in 32 A.D. </a:t>
            </a:r>
            <a:r>
              <a:rPr lang="en-US" altLang="en-US" sz="3200">
                <a:solidFill>
                  <a:srgbClr val="FFC000"/>
                </a:solidFill>
              </a:rPr>
              <a:t>was </a:t>
            </a:r>
            <a:r>
              <a:rPr lang="en-US" altLang="en-US" sz="3200" b="1" i="1">
                <a:solidFill>
                  <a:srgbClr val="FFFF00"/>
                </a:solidFill>
              </a:rPr>
              <a:t>22:21 hrs. </a:t>
            </a:r>
            <a:r>
              <a:rPr lang="en-US" altLang="en-US" sz="3200">
                <a:solidFill>
                  <a:srgbClr val="FFC000"/>
                </a:solidFill>
              </a:rPr>
              <a:t>or </a:t>
            </a:r>
            <a:r>
              <a:rPr lang="en-US" altLang="en-US" sz="3200" b="1" i="1">
                <a:solidFill>
                  <a:srgbClr val="FFFF00"/>
                </a:solidFill>
              </a:rPr>
              <a:t>10:21 p.m.</a:t>
            </a:r>
            <a:r>
              <a:rPr lang="en-US" altLang="en-US" sz="3200" b="1" i="1">
                <a:solidFill>
                  <a:srgbClr val="FFC000"/>
                </a:solidFill>
              </a:rPr>
              <a:t>. </a:t>
            </a:r>
          </a:p>
          <a:p>
            <a:pPr eaLnBrk="1" hangingPunct="1"/>
            <a:r>
              <a:rPr lang="en-US" altLang="en-US" sz="3000">
                <a:solidFill>
                  <a:srgbClr val="FFC000"/>
                </a:solidFill>
              </a:rPr>
              <a:t>Sir Robert Anderson’s time as quoted in his book was </a:t>
            </a:r>
            <a:r>
              <a:rPr lang="en-US" altLang="en-US" sz="3000">
                <a:solidFill>
                  <a:srgbClr val="FFFF00"/>
                </a:solidFill>
              </a:rPr>
              <a:t>22:57 hrs. </a:t>
            </a:r>
            <a:r>
              <a:rPr lang="en-US" altLang="en-US" sz="3000">
                <a:solidFill>
                  <a:srgbClr val="FFC000"/>
                </a:solidFill>
              </a:rPr>
              <a:t> which for purposes of determining the new moon sighting is a minor variance of no consequence.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a:extLst>
              <a:ext uri="{FF2B5EF4-FFF2-40B4-BE49-F238E27FC236}">
                <a16:creationId xmlns:a16="http://schemas.microsoft.com/office/drawing/2014/main" id="{E693020F-06B0-4E14-9465-37C8A495BE76}"/>
              </a:ext>
            </a:extLst>
          </p:cNvPr>
          <p:cNvSpPr>
            <a:spLocks noChangeArrowheads="1"/>
          </p:cNvSpPr>
          <p:nvPr/>
        </p:nvSpPr>
        <p:spPr bwMode="auto">
          <a:xfrm>
            <a:off x="647700" y="1066800"/>
            <a:ext cx="889635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So in Jerusalem the time of the </a:t>
            </a:r>
            <a:r>
              <a:rPr lang="en-US" altLang="en-US" sz="4800" b="1" i="1">
                <a:solidFill>
                  <a:srgbClr val="FFFF00"/>
                </a:solidFill>
              </a:rPr>
              <a:t>astronomical new moon </a:t>
            </a:r>
            <a:r>
              <a:rPr lang="en-US" altLang="en-US" sz="4800">
                <a:solidFill>
                  <a:srgbClr val="FFC000"/>
                </a:solidFill>
              </a:rPr>
              <a:t>for the </a:t>
            </a:r>
            <a:r>
              <a:rPr lang="en-US" altLang="en-US" sz="4800">
                <a:solidFill>
                  <a:srgbClr val="FFFF00"/>
                </a:solidFill>
              </a:rPr>
              <a:t>Passover month of Nisan </a:t>
            </a:r>
            <a:r>
              <a:rPr lang="en-US" altLang="en-US" sz="4800">
                <a:solidFill>
                  <a:srgbClr val="FFC000"/>
                </a:solidFill>
              </a:rPr>
              <a:t>in the passion year of </a:t>
            </a:r>
            <a:r>
              <a:rPr lang="en-US" altLang="en-US" sz="4800">
                <a:solidFill>
                  <a:srgbClr val="FFFF00"/>
                </a:solidFill>
              </a:rPr>
              <a:t>32 A.D. </a:t>
            </a:r>
            <a:r>
              <a:rPr lang="en-US" altLang="en-US" sz="4800">
                <a:solidFill>
                  <a:srgbClr val="FFC000"/>
                </a:solidFill>
              </a:rPr>
              <a:t>was </a:t>
            </a:r>
            <a:r>
              <a:rPr lang="en-US" altLang="en-US" sz="4800" b="1" i="1">
                <a:solidFill>
                  <a:srgbClr val="FFFF00"/>
                </a:solidFill>
              </a:rPr>
              <a:t>March 29 </a:t>
            </a:r>
            <a:r>
              <a:rPr lang="en-US" altLang="en-US" sz="4800">
                <a:solidFill>
                  <a:srgbClr val="FFC000"/>
                </a:solidFill>
              </a:rPr>
              <a:t>and about </a:t>
            </a:r>
          </a:p>
          <a:p>
            <a:pPr algn="ctr" eaLnBrk="1" hangingPunct="1"/>
            <a:r>
              <a:rPr lang="en-US" altLang="en-US" sz="4800" b="1" i="1">
                <a:solidFill>
                  <a:srgbClr val="FFFF00"/>
                </a:solidFill>
              </a:rPr>
              <a:t>10:20 p.m. </a:t>
            </a:r>
            <a:r>
              <a:rPr lang="en-US" altLang="en-US" sz="4800">
                <a:solidFill>
                  <a:srgbClr val="FFC000"/>
                </a:solidFill>
              </a:rPr>
              <a:t>at night.</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2C4BB2-2447-44EB-BD05-15235146F74E}"/>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B72464AD-9B7B-4A4A-8D7D-6C7CF5BDD689}"/>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6" name="Rectangle 5">
            <a:extLst>
              <a:ext uri="{FF2B5EF4-FFF2-40B4-BE49-F238E27FC236}">
                <a16:creationId xmlns:a16="http://schemas.microsoft.com/office/drawing/2014/main" id="{EF18E0E9-E0FE-4BC4-A849-ED47567B39D9}"/>
              </a:ext>
            </a:extLst>
          </p:cNvPr>
          <p:cNvSpPr/>
          <p:nvPr/>
        </p:nvSpPr>
        <p:spPr>
          <a:xfrm>
            <a:off x="4371975" y="1752600"/>
            <a:ext cx="1457325"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 name="Rectangle 6">
            <a:extLst>
              <a:ext uri="{FF2B5EF4-FFF2-40B4-BE49-F238E27FC236}">
                <a16:creationId xmlns:a16="http://schemas.microsoft.com/office/drawing/2014/main" id="{20DBC014-77B7-4900-B8AF-B3EE617E5176}"/>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275B84C1-FADF-4552-A417-D8529DCC4F6F}"/>
              </a:ext>
            </a:extLst>
          </p:cNvPr>
          <p:cNvSpPr/>
          <p:nvPr/>
        </p:nvSpPr>
        <p:spPr>
          <a:xfrm>
            <a:off x="857250" y="3048000"/>
            <a:ext cx="27432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E607E603-D547-499C-A839-7AA66F167FED}"/>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80E8DC16-9F0B-4B77-9E3F-6711965BB64C}"/>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3F505F9C-7708-4538-A27D-EAE62A57381B}"/>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051EF6CA-79A0-4188-A130-A23F741EA08C}"/>
              </a:ext>
            </a:extLst>
          </p:cNvPr>
          <p:cNvSpPr/>
          <p:nvPr/>
        </p:nvSpPr>
        <p:spPr>
          <a:xfrm>
            <a:off x="6600825" y="3048000"/>
            <a:ext cx="30003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343BE04E-3BED-4DD3-9EF1-79A70ED5CEA6}"/>
              </a:ext>
            </a:extLst>
          </p:cNvPr>
          <p:cNvSpPr/>
          <p:nvPr/>
        </p:nvSpPr>
        <p:spPr>
          <a:xfrm>
            <a:off x="582930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t>
            </a:r>
          </a:p>
        </p:txBody>
      </p:sp>
      <p:sp>
        <p:nvSpPr>
          <p:cNvPr id="15" name="Rectangle 14">
            <a:extLst>
              <a:ext uri="{FF2B5EF4-FFF2-40B4-BE49-F238E27FC236}">
                <a16:creationId xmlns:a16="http://schemas.microsoft.com/office/drawing/2014/main" id="{BA24E729-8D0F-4623-9A42-6E805BDA9428}"/>
              </a:ext>
            </a:extLst>
          </p:cNvPr>
          <p:cNvSpPr/>
          <p:nvPr/>
        </p:nvSpPr>
        <p:spPr>
          <a:xfrm>
            <a:off x="3000375"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t>
            </a:r>
          </a:p>
        </p:txBody>
      </p:sp>
      <p:sp>
        <p:nvSpPr>
          <p:cNvPr id="16" name="Rectangle 15">
            <a:extLst>
              <a:ext uri="{FF2B5EF4-FFF2-40B4-BE49-F238E27FC236}">
                <a16:creationId xmlns:a16="http://schemas.microsoft.com/office/drawing/2014/main" id="{19256FFA-ACE3-40C6-8169-8263F24822F3}"/>
              </a:ext>
            </a:extLst>
          </p:cNvPr>
          <p:cNvSpPr/>
          <p:nvPr/>
        </p:nvSpPr>
        <p:spPr>
          <a:xfrm>
            <a:off x="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a:t>
            </a:r>
          </a:p>
        </p:txBody>
      </p:sp>
      <p:cxnSp>
        <p:nvCxnSpPr>
          <p:cNvPr id="18" name="Straight Arrow Connector 17">
            <a:extLst>
              <a:ext uri="{FF2B5EF4-FFF2-40B4-BE49-F238E27FC236}">
                <a16:creationId xmlns:a16="http://schemas.microsoft.com/office/drawing/2014/main" id="{7E64E629-61B4-45CD-AD12-51ADB3DD15CC}"/>
              </a:ext>
            </a:extLst>
          </p:cNvPr>
          <p:cNvCxnSpPr/>
          <p:nvPr/>
        </p:nvCxnSpPr>
        <p:spPr>
          <a:xfrm rot="16200000" flipV="1">
            <a:off x="2600325" y="3276600"/>
            <a:ext cx="18288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03544E29-558D-467A-9FC4-CA4580818D66}"/>
              </a:ext>
            </a:extLst>
          </p:cNvPr>
          <p:cNvSpPr/>
          <p:nvPr/>
        </p:nvSpPr>
        <p:spPr>
          <a:xfrm>
            <a:off x="2143125" y="4267200"/>
            <a:ext cx="282892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2112" name="TextBox 19">
            <a:extLst>
              <a:ext uri="{FF2B5EF4-FFF2-40B4-BE49-F238E27FC236}">
                <a16:creationId xmlns:a16="http://schemas.microsoft.com/office/drawing/2014/main" id="{39F5E625-9317-44E8-B845-EAF19791DD0E}"/>
              </a:ext>
            </a:extLst>
          </p:cNvPr>
          <p:cNvSpPr txBox="1">
            <a:spLocks noChangeArrowheads="1"/>
          </p:cNvSpPr>
          <p:nvPr/>
        </p:nvSpPr>
        <p:spPr bwMode="auto">
          <a:xfrm flipH="1">
            <a:off x="2228850" y="4343400"/>
            <a:ext cx="2914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Astro.</a:t>
            </a:r>
          </a:p>
          <a:p>
            <a:pPr algn="ctr" eaLnBrk="1" hangingPunct="1"/>
            <a:r>
              <a:rPr lang="en-US" altLang="en-US" sz="3600" b="1">
                <a:solidFill>
                  <a:srgbClr val="FFFF00"/>
                </a:solidFill>
              </a:rPr>
              <a:t>New Moon</a:t>
            </a:r>
          </a:p>
          <a:p>
            <a:pPr algn="ctr" eaLnBrk="1" hangingPunct="1"/>
            <a:r>
              <a:rPr lang="en-US" altLang="en-US" sz="3600" b="1">
                <a:solidFill>
                  <a:srgbClr val="FFFF00"/>
                </a:solidFill>
              </a:rPr>
              <a:t>22:20  </a:t>
            </a:r>
          </a:p>
          <a:p>
            <a:pPr algn="ctr" eaLnBrk="1" hangingPunct="1"/>
            <a:r>
              <a:rPr lang="en-US" altLang="en-US" sz="3600" b="1">
                <a:solidFill>
                  <a:srgbClr val="FFFF00"/>
                </a:solidFill>
              </a:rPr>
              <a:t>hrs</a:t>
            </a:r>
          </a:p>
        </p:txBody>
      </p:sp>
      <p:sp>
        <p:nvSpPr>
          <p:cNvPr id="25" name="Oval 24">
            <a:extLst>
              <a:ext uri="{FF2B5EF4-FFF2-40B4-BE49-F238E27FC236}">
                <a16:creationId xmlns:a16="http://schemas.microsoft.com/office/drawing/2014/main" id="{F5CEB193-EFC8-48AB-BF54-3838F7721495}"/>
              </a:ext>
            </a:extLst>
          </p:cNvPr>
          <p:cNvSpPr/>
          <p:nvPr/>
        </p:nvSpPr>
        <p:spPr>
          <a:xfrm>
            <a:off x="8420100" y="2209800"/>
            <a:ext cx="428625" cy="381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2114" name="TextBox 26">
            <a:extLst>
              <a:ext uri="{FF2B5EF4-FFF2-40B4-BE49-F238E27FC236}">
                <a16:creationId xmlns:a16="http://schemas.microsoft.com/office/drawing/2014/main" id="{8FEA9DEB-AE91-42B5-BAAE-6F82D89F6635}"/>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1" name="Oval 30">
            <a:extLst>
              <a:ext uri="{FF2B5EF4-FFF2-40B4-BE49-F238E27FC236}">
                <a16:creationId xmlns:a16="http://schemas.microsoft.com/office/drawing/2014/main" id="{CCE0B922-5580-4878-AFE5-49972B3A6EBF}"/>
              </a:ext>
            </a:extLst>
          </p:cNvPr>
          <p:cNvSpPr/>
          <p:nvPr/>
        </p:nvSpPr>
        <p:spPr>
          <a:xfrm>
            <a:off x="5524500" y="2209800"/>
            <a:ext cx="3810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200" b="1" i="1" dirty="0">
              <a:solidFill>
                <a:srgbClr val="FF0000"/>
              </a:solidFill>
            </a:endParaRPr>
          </a:p>
        </p:txBody>
      </p:sp>
      <p:sp>
        <p:nvSpPr>
          <p:cNvPr id="34" name="Rectangle 33">
            <a:extLst>
              <a:ext uri="{FF2B5EF4-FFF2-40B4-BE49-F238E27FC236}">
                <a16:creationId xmlns:a16="http://schemas.microsoft.com/office/drawing/2014/main" id="{8F4EFF3D-BFC8-4A08-B792-D5638E6FAC64}"/>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1">
            <a:extLst>
              <a:ext uri="{FF2B5EF4-FFF2-40B4-BE49-F238E27FC236}">
                <a16:creationId xmlns:a16="http://schemas.microsoft.com/office/drawing/2014/main" id="{7F7CB221-4F3C-447B-AEBC-145D57A5F9F2}"/>
              </a:ext>
            </a:extLst>
          </p:cNvPr>
          <p:cNvSpPr txBox="1">
            <a:spLocks noChangeArrowheads="1"/>
          </p:cNvSpPr>
          <p:nvPr/>
        </p:nvSpPr>
        <p:spPr bwMode="auto">
          <a:xfrm>
            <a:off x="342900" y="762000"/>
            <a:ext cx="9601200" cy="53863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300">
                <a:solidFill>
                  <a:srgbClr val="FFC000"/>
                </a:solidFill>
              </a:rPr>
              <a:t>Our next question is simply this. When was the new moon sighted in Jerusalem to mark </a:t>
            </a:r>
            <a:r>
              <a:rPr lang="en-US" altLang="en-US" sz="4300" i="1">
                <a:solidFill>
                  <a:srgbClr val="FFFF00"/>
                </a:solidFill>
              </a:rPr>
              <a:t>Nisan 1</a:t>
            </a:r>
            <a:r>
              <a:rPr lang="en-US" altLang="en-US" sz="4300">
                <a:solidFill>
                  <a:srgbClr val="FFC000"/>
                </a:solidFill>
              </a:rPr>
              <a:t>? The new moon is viewed in the western sky shortly after </a:t>
            </a:r>
            <a:r>
              <a:rPr lang="en-US" altLang="en-US" sz="4300">
                <a:solidFill>
                  <a:srgbClr val="FFFF00"/>
                </a:solidFill>
              </a:rPr>
              <a:t>sunset</a:t>
            </a:r>
            <a:r>
              <a:rPr lang="en-US" altLang="en-US" sz="4300">
                <a:solidFill>
                  <a:srgbClr val="FFC000"/>
                </a:solidFill>
              </a:rPr>
              <a:t>. The priesthood of Israel required two witnesses. Remember too that in the Hebrew reckoning a new day begins at </a:t>
            </a:r>
            <a:r>
              <a:rPr lang="en-US" altLang="en-US" sz="4300" i="1">
                <a:solidFill>
                  <a:srgbClr val="FFFF00"/>
                </a:solidFill>
              </a:rPr>
              <a:t>sunset</a:t>
            </a:r>
            <a:r>
              <a:rPr lang="en-US" altLang="en-US" sz="4300">
                <a:solidFill>
                  <a:srgbClr val="FFC000"/>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E96EC2D-0074-4D7C-BB75-951A084C3668}"/>
              </a:ext>
            </a:extLst>
          </p:cNvPr>
          <p:cNvSpPr txBox="1">
            <a:spLocks noChangeArrowheads="1"/>
          </p:cNvSpPr>
          <p:nvPr/>
        </p:nvSpPr>
        <p:spPr bwMode="auto">
          <a:xfrm>
            <a:off x="419100" y="914400"/>
            <a:ext cx="9439275"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And then by the civil governmental powers. </a:t>
            </a:r>
          </a:p>
          <a:p>
            <a:pPr algn="ctr" eaLnBrk="1" hangingPunct="1"/>
            <a:r>
              <a:rPr lang="en-US" altLang="en-US" sz="5400">
                <a:solidFill>
                  <a:srgbClr val="FFC000"/>
                </a:solidFill>
              </a:rPr>
              <a:t>At that time it was Rome.</a:t>
            </a:r>
          </a:p>
          <a:p>
            <a:pPr algn="ctr" eaLnBrk="1" hangingPunct="1"/>
            <a:r>
              <a:rPr lang="en-US" altLang="en-US" sz="5400">
                <a:solidFill>
                  <a:srgbClr val="FFC000"/>
                </a:solidFill>
              </a:rPr>
              <a:t> </a:t>
            </a:r>
          </a:p>
          <a:p>
            <a:pPr algn="ctr" eaLnBrk="1" hangingPunct="1"/>
            <a:r>
              <a:rPr lang="en-US" altLang="en-US" sz="5400">
                <a:solidFill>
                  <a:srgbClr val="FFC000"/>
                </a:solidFill>
              </a:rPr>
              <a:t>They could find </a:t>
            </a:r>
          </a:p>
          <a:p>
            <a:pPr algn="ctr" eaLnBrk="1" hangingPunct="1"/>
            <a:r>
              <a:rPr lang="en-US" altLang="en-US" sz="5400" b="1" i="1">
                <a:solidFill>
                  <a:srgbClr val="FFFF00"/>
                </a:solidFill>
              </a:rPr>
              <a:t>no fault </a:t>
            </a:r>
            <a:r>
              <a:rPr lang="en-US" altLang="en-US" sz="5400">
                <a:solidFill>
                  <a:srgbClr val="FFC000"/>
                </a:solidFill>
              </a:rPr>
              <a:t>with Him.</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a:extLst>
              <a:ext uri="{FF2B5EF4-FFF2-40B4-BE49-F238E27FC236}">
                <a16:creationId xmlns:a16="http://schemas.microsoft.com/office/drawing/2014/main" id="{F6C36D29-C357-4F7C-B0A7-6DD525335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Box 2">
            <a:extLst>
              <a:ext uri="{FF2B5EF4-FFF2-40B4-BE49-F238E27FC236}">
                <a16:creationId xmlns:a16="http://schemas.microsoft.com/office/drawing/2014/main" id="{A0984B7A-ADD6-4CD7-A3CB-9DB87136D9E1}"/>
              </a:ext>
            </a:extLst>
          </p:cNvPr>
          <p:cNvSpPr txBox="1">
            <a:spLocks noChangeArrowheads="1"/>
          </p:cNvSpPr>
          <p:nvPr/>
        </p:nvSpPr>
        <p:spPr bwMode="auto">
          <a:xfrm>
            <a:off x="257175" y="228600"/>
            <a:ext cx="5018088"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solidFill>
                  <a:srgbClr val="FFC000"/>
                </a:solidFill>
              </a:rPr>
              <a:t>New moon sighted:</a:t>
            </a:r>
          </a:p>
          <a:p>
            <a:pPr eaLnBrk="1" hangingPunct="1"/>
            <a:endParaRPr lang="en-US" altLang="en-US" sz="4400">
              <a:solidFill>
                <a:srgbClr val="FFC000"/>
              </a:solidFill>
            </a:endParaRPr>
          </a:p>
          <a:p>
            <a:pPr eaLnBrk="1" hangingPunct="1"/>
            <a:r>
              <a:rPr lang="en-US" altLang="en-US" sz="4400">
                <a:solidFill>
                  <a:srgbClr val="FFC000"/>
                </a:solidFill>
              </a:rPr>
              <a:t>therefore</a:t>
            </a:r>
          </a:p>
          <a:p>
            <a:pPr eaLnBrk="1" hangingPunct="1"/>
            <a:r>
              <a:rPr lang="en-US" altLang="en-US" sz="4400" b="1" i="1">
                <a:solidFill>
                  <a:srgbClr val="FFFF00"/>
                </a:solidFill>
              </a:rPr>
              <a:t>1</a:t>
            </a:r>
            <a:r>
              <a:rPr lang="en-US" altLang="en-US" sz="4400" b="1" i="1" baseline="30000">
                <a:solidFill>
                  <a:srgbClr val="FFFF00"/>
                </a:solidFill>
              </a:rPr>
              <a:t>st</a:t>
            </a:r>
            <a:r>
              <a:rPr lang="en-US" altLang="en-US" sz="4400" b="1" i="1">
                <a:solidFill>
                  <a:srgbClr val="FFFF00"/>
                </a:solidFill>
              </a:rPr>
              <a:t> day of</a:t>
            </a:r>
          </a:p>
          <a:p>
            <a:pPr eaLnBrk="1" hangingPunct="1"/>
            <a:r>
              <a:rPr lang="en-US" altLang="en-US" sz="4400" b="1" i="1">
                <a:solidFill>
                  <a:srgbClr val="FFFF00"/>
                </a:solidFill>
              </a:rPr>
              <a:t>the month.</a:t>
            </a:r>
            <a:r>
              <a:rPr lang="en-US" altLang="en-US" sz="4400">
                <a:solidFill>
                  <a:srgbClr val="FFC000"/>
                </a:solidFill>
              </a:rPr>
              <a:t> </a:t>
            </a:r>
          </a:p>
          <a:p>
            <a:pPr eaLnBrk="1" hangingPunct="1"/>
            <a:endParaRPr lang="en-US" altLang="en-US" sz="4400">
              <a:solidFill>
                <a:srgbClr val="FFC000"/>
              </a:solidFill>
            </a:endParaRPr>
          </a:p>
          <a:p>
            <a:pPr eaLnBrk="1" hangingPunct="1"/>
            <a:r>
              <a:rPr lang="en-US" altLang="en-US" sz="4400">
                <a:solidFill>
                  <a:srgbClr val="FFC000"/>
                </a:solidFill>
              </a:rPr>
              <a:t>In this case</a:t>
            </a:r>
          </a:p>
          <a:p>
            <a:pPr eaLnBrk="1" hangingPunct="1"/>
            <a:r>
              <a:rPr lang="en-US" altLang="en-US" sz="4400" b="1" i="1">
                <a:solidFill>
                  <a:srgbClr val="FFFF00"/>
                </a:solidFill>
              </a:rPr>
              <a:t>Nisan 1.</a:t>
            </a:r>
          </a:p>
          <a:p>
            <a:pPr eaLnBrk="1" hangingPunct="1"/>
            <a:endParaRPr lang="en-US" altLang="en-US" sz="4400" b="1" i="1">
              <a:solidFill>
                <a:srgbClr val="FFFF0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1">
            <a:extLst>
              <a:ext uri="{FF2B5EF4-FFF2-40B4-BE49-F238E27FC236}">
                <a16:creationId xmlns:a16="http://schemas.microsoft.com/office/drawing/2014/main" id="{1E681B2D-61E6-4CB6-86B9-B6770DDC3321}"/>
              </a:ext>
            </a:extLst>
          </p:cNvPr>
          <p:cNvSpPr txBox="1">
            <a:spLocks noChangeArrowheads="1"/>
          </p:cNvSpPr>
          <p:nvPr/>
        </p:nvSpPr>
        <p:spPr bwMode="auto">
          <a:xfrm>
            <a:off x="571500" y="1676400"/>
            <a:ext cx="9220200" cy="34163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So here we see the astronomical moon as it occurred at </a:t>
            </a:r>
            <a:r>
              <a:rPr lang="en-US" altLang="en-US" sz="5400" b="1" i="1">
                <a:solidFill>
                  <a:srgbClr val="FFFF00"/>
                </a:solidFill>
              </a:rPr>
              <a:t>10:20 p.m., </a:t>
            </a:r>
            <a:r>
              <a:rPr lang="en-US" altLang="en-US" sz="5400">
                <a:solidFill>
                  <a:srgbClr val="FFC000"/>
                </a:solidFill>
              </a:rPr>
              <a:t>about four hours after sunset.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CDE00E-53DE-4DC8-9D05-B255943129A4}"/>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70E14C31-0B61-4F11-BE05-4F21030B30FE}"/>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6" name="Rectangle 5">
            <a:extLst>
              <a:ext uri="{FF2B5EF4-FFF2-40B4-BE49-F238E27FC236}">
                <a16:creationId xmlns:a16="http://schemas.microsoft.com/office/drawing/2014/main" id="{15AE3312-5BAC-44D3-9115-A2E93798779D}"/>
              </a:ext>
            </a:extLst>
          </p:cNvPr>
          <p:cNvSpPr/>
          <p:nvPr/>
        </p:nvSpPr>
        <p:spPr>
          <a:xfrm>
            <a:off x="4371975" y="1752600"/>
            <a:ext cx="1457325"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 name="Rectangle 6">
            <a:extLst>
              <a:ext uri="{FF2B5EF4-FFF2-40B4-BE49-F238E27FC236}">
                <a16:creationId xmlns:a16="http://schemas.microsoft.com/office/drawing/2014/main" id="{B8B31AED-845D-4FF9-A1FF-2A71F86DE5E9}"/>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F9019201-2283-418C-82B1-1BBCBE6F3EDF}"/>
              </a:ext>
            </a:extLst>
          </p:cNvPr>
          <p:cNvSpPr/>
          <p:nvPr/>
        </p:nvSpPr>
        <p:spPr>
          <a:xfrm>
            <a:off x="857250" y="3048000"/>
            <a:ext cx="27432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AC02D5FC-57D6-44DF-907E-EFE7DFCF36F9}"/>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0B8046E0-7C35-46F6-B604-B41787454181}"/>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5E9E54F2-B056-4C64-A43E-6CA970D884A5}"/>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2C368F6A-0449-4A06-8566-880F6ABDCFB3}"/>
              </a:ext>
            </a:extLst>
          </p:cNvPr>
          <p:cNvSpPr/>
          <p:nvPr/>
        </p:nvSpPr>
        <p:spPr>
          <a:xfrm>
            <a:off x="6600825" y="3048000"/>
            <a:ext cx="30003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7D704B47-7B26-4486-BE17-E8EFB076CCD7}"/>
              </a:ext>
            </a:extLst>
          </p:cNvPr>
          <p:cNvSpPr/>
          <p:nvPr/>
        </p:nvSpPr>
        <p:spPr>
          <a:xfrm>
            <a:off x="582930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Adar? Nisan?</a:t>
            </a:r>
          </a:p>
        </p:txBody>
      </p:sp>
      <p:sp>
        <p:nvSpPr>
          <p:cNvPr id="15" name="Rectangle 14">
            <a:extLst>
              <a:ext uri="{FF2B5EF4-FFF2-40B4-BE49-F238E27FC236}">
                <a16:creationId xmlns:a16="http://schemas.microsoft.com/office/drawing/2014/main" id="{22722E7D-F71F-4056-8066-615500893615}"/>
              </a:ext>
            </a:extLst>
          </p:cNvPr>
          <p:cNvSpPr/>
          <p:nvPr/>
        </p:nvSpPr>
        <p:spPr>
          <a:xfrm>
            <a:off x="3000375"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a:t>
            </a:r>
          </a:p>
        </p:txBody>
      </p:sp>
      <p:sp>
        <p:nvSpPr>
          <p:cNvPr id="16" name="Rectangle 15">
            <a:extLst>
              <a:ext uri="{FF2B5EF4-FFF2-40B4-BE49-F238E27FC236}">
                <a16:creationId xmlns:a16="http://schemas.microsoft.com/office/drawing/2014/main" id="{CD26F34C-BF08-425F-8F1D-43F7FBE7D2CA}"/>
              </a:ext>
            </a:extLst>
          </p:cNvPr>
          <p:cNvSpPr/>
          <p:nvPr/>
        </p:nvSpPr>
        <p:spPr>
          <a:xfrm>
            <a:off x="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a:t>
            </a:r>
          </a:p>
        </p:txBody>
      </p:sp>
      <p:cxnSp>
        <p:nvCxnSpPr>
          <p:cNvPr id="18" name="Straight Arrow Connector 17">
            <a:extLst>
              <a:ext uri="{FF2B5EF4-FFF2-40B4-BE49-F238E27FC236}">
                <a16:creationId xmlns:a16="http://schemas.microsoft.com/office/drawing/2014/main" id="{57232EC9-5868-456B-BD94-BE8C55E3C95F}"/>
              </a:ext>
            </a:extLst>
          </p:cNvPr>
          <p:cNvCxnSpPr/>
          <p:nvPr/>
        </p:nvCxnSpPr>
        <p:spPr>
          <a:xfrm rot="16200000" flipV="1">
            <a:off x="2600325" y="3276600"/>
            <a:ext cx="18288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26856B2-9CDB-42E0-8742-D46A59A88F79}"/>
              </a:ext>
            </a:extLst>
          </p:cNvPr>
          <p:cNvSpPr/>
          <p:nvPr/>
        </p:nvSpPr>
        <p:spPr>
          <a:xfrm>
            <a:off x="2143125" y="4267200"/>
            <a:ext cx="282892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6208" name="TextBox 19">
            <a:extLst>
              <a:ext uri="{FF2B5EF4-FFF2-40B4-BE49-F238E27FC236}">
                <a16:creationId xmlns:a16="http://schemas.microsoft.com/office/drawing/2014/main" id="{CF0E9EE0-5245-4785-BCD2-4F90978EE279}"/>
              </a:ext>
            </a:extLst>
          </p:cNvPr>
          <p:cNvSpPr txBox="1">
            <a:spLocks noChangeArrowheads="1"/>
          </p:cNvSpPr>
          <p:nvPr/>
        </p:nvSpPr>
        <p:spPr bwMode="auto">
          <a:xfrm flipH="1">
            <a:off x="2228850" y="4343400"/>
            <a:ext cx="2914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Astro.</a:t>
            </a:r>
          </a:p>
          <a:p>
            <a:pPr algn="ctr" eaLnBrk="1" hangingPunct="1"/>
            <a:r>
              <a:rPr lang="en-US" altLang="en-US" sz="3600" b="1">
                <a:solidFill>
                  <a:srgbClr val="FFFF00"/>
                </a:solidFill>
              </a:rPr>
              <a:t>New Moon</a:t>
            </a:r>
          </a:p>
          <a:p>
            <a:pPr algn="ctr" eaLnBrk="1" hangingPunct="1"/>
            <a:r>
              <a:rPr lang="en-US" altLang="en-US" sz="3600" b="1">
                <a:solidFill>
                  <a:srgbClr val="FFFF00"/>
                </a:solidFill>
              </a:rPr>
              <a:t>22:20  </a:t>
            </a:r>
          </a:p>
          <a:p>
            <a:pPr algn="ctr" eaLnBrk="1" hangingPunct="1"/>
            <a:r>
              <a:rPr lang="en-US" altLang="en-US" sz="3600" b="1">
                <a:solidFill>
                  <a:srgbClr val="FFFF00"/>
                </a:solidFill>
              </a:rPr>
              <a:t>hrs</a:t>
            </a:r>
          </a:p>
        </p:txBody>
      </p:sp>
      <p:sp>
        <p:nvSpPr>
          <p:cNvPr id="136209" name="TextBox 26">
            <a:extLst>
              <a:ext uri="{FF2B5EF4-FFF2-40B4-BE49-F238E27FC236}">
                <a16:creationId xmlns:a16="http://schemas.microsoft.com/office/drawing/2014/main" id="{352CCBD4-3C28-4D0F-AFDD-9A95418961E7}"/>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C90CB063-92C7-4E46-B6C6-F26AA6B0DEE6}"/>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1">
            <a:extLst>
              <a:ext uri="{FF2B5EF4-FFF2-40B4-BE49-F238E27FC236}">
                <a16:creationId xmlns:a16="http://schemas.microsoft.com/office/drawing/2014/main" id="{5126594B-F4D9-48B0-AA6B-4635B5AF22B8}"/>
              </a:ext>
            </a:extLst>
          </p:cNvPr>
          <p:cNvSpPr txBox="1">
            <a:spLocks noChangeArrowheads="1"/>
          </p:cNvSpPr>
          <p:nvPr/>
        </p:nvSpPr>
        <p:spPr bwMode="auto">
          <a:xfrm>
            <a:off x="571500" y="914400"/>
            <a:ext cx="899160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Our first window of opportunity to sight the </a:t>
            </a:r>
          </a:p>
          <a:p>
            <a:pPr algn="ctr" eaLnBrk="1" hangingPunct="1"/>
            <a:r>
              <a:rPr lang="en-US" altLang="en-US" sz="5400">
                <a:solidFill>
                  <a:srgbClr val="FFC000"/>
                </a:solidFill>
              </a:rPr>
              <a:t>new moon would be the following evening, </a:t>
            </a:r>
          </a:p>
          <a:p>
            <a:pPr algn="ctr" eaLnBrk="1" hangingPunct="1"/>
            <a:r>
              <a:rPr lang="en-US" altLang="en-US" sz="5400" b="1" i="1">
                <a:solidFill>
                  <a:srgbClr val="FFFF00"/>
                </a:solidFill>
              </a:rPr>
              <a:t>March 30, </a:t>
            </a:r>
            <a:r>
              <a:rPr lang="en-US" altLang="en-US" sz="5400">
                <a:solidFill>
                  <a:srgbClr val="FFC000"/>
                </a:solidFill>
              </a:rPr>
              <a:t>at </a:t>
            </a:r>
            <a:r>
              <a:rPr lang="en-US" altLang="en-US" sz="5400">
                <a:solidFill>
                  <a:srgbClr val="FFFF00"/>
                </a:solidFill>
              </a:rPr>
              <a:t>sunset </a:t>
            </a:r>
            <a:r>
              <a:rPr lang="en-US" altLang="en-US" sz="5400">
                <a:solidFill>
                  <a:srgbClr val="FFC000"/>
                </a:solidFill>
              </a:rPr>
              <a:t>as marked by the </a:t>
            </a:r>
            <a:r>
              <a:rPr lang="en-US" altLang="en-US" sz="5400">
                <a:solidFill>
                  <a:srgbClr val="FF0000"/>
                </a:solidFill>
              </a:rPr>
              <a:t>red dot</a:t>
            </a:r>
            <a:r>
              <a:rPr lang="en-US" altLang="en-US" sz="5400">
                <a:solidFill>
                  <a:srgbClr val="FFC000"/>
                </a:solidFill>
              </a:rPr>
              <a: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463222-2191-4C0B-8C8C-57DB1AB474BF}"/>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80CBDF26-B614-4978-91B0-902F938F4E10}"/>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6" name="Rectangle 5">
            <a:extLst>
              <a:ext uri="{FF2B5EF4-FFF2-40B4-BE49-F238E27FC236}">
                <a16:creationId xmlns:a16="http://schemas.microsoft.com/office/drawing/2014/main" id="{7CF8166C-05B4-4B32-8395-6EB51CB6640A}"/>
              </a:ext>
            </a:extLst>
          </p:cNvPr>
          <p:cNvSpPr/>
          <p:nvPr/>
        </p:nvSpPr>
        <p:spPr>
          <a:xfrm>
            <a:off x="4371975" y="1752600"/>
            <a:ext cx="1457325"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 name="Rectangle 6">
            <a:extLst>
              <a:ext uri="{FF2B5EF4-FFF2-40B4-BE49-F238E27FC236}">
                <a16:creationId xmlns:a16="http://schemas.microsoft.com/office/drawing/2014/main" id="{EF1E8651-33CD-453F-9157-8D690A3E59DC}"/>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66678662-BC84-48BD-82BA-765D2B1C2823}"/>
              </a:ext>
            </a:extLst>
          </p:cNvPr>
          <p:cNvSpPr/>
          <p:nvPr/>
        </p:nvSpPr>
        <p:spPr>
          <a:xfrm>
            <a:off x="857250" y="3048000"/>
            <a:ext cx="27432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94AC0F37-9B15-4C67-96AA-D0A076B9AD98}"/>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47781985-D9BE-4445-B76F-E9B86AC38A16}"/>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1D61EB4F-984C-42AE-B5A4-CB20E0ED0BCD}"/>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DB9A8E7B-013A-4C4B-9E76-07ED2D42B144}"/>
              </a:ext>
            </a:extLst>
          </p:cNvPr>
          <p:cNvSpPr/>
          <p:nvPr/>
        </p:nvSpPr>
        <p:spPr>
          <a:xfrm>
            <a:off x="6600825" y="3048000"/>
            <a:ext cx="30003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FB12E338-0BFB-470B-A9AF-DD35566F7F79}"/>
              </a:ext>
            </a:extLst>
          </p:cNvPr>
          <p:cNvSpPr/>
          <p:nvPr/>
        </p:nvSpPr>
        <p:spPr>
          <a:xfrm>
            <a:off x="582930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Adar? Nisan?</a:t>
            </a:r>
          </a:p>
        </p:txBody>
      </p:sp>
      <p:sp>
        <p:nvSpPr>
          <p:cNvPr id="15" name="Rectangle 14">
            <a:extLst>
              <a:ext uri="{FF2B5EF4-FFF2-40B4-BE49-F238E27FC236}">
                <a16:creationId xmlns:a16="http://schemas.microsoft.com/office/drawing/2014/main" id="{7013B7C0-F753-4EB6-AD2A-1910BAD8C928}"/>
              </a:ext>
            </a:extLst>
          </p:cNvPr>
          <p:cNvSpPr/>
          <p:nvPr/>
        </p:nvSpPr>
        <p:spPr>
          <a:xfrm>
            <a:off x="3000375"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a:t>
            </a:r>
          </a:p>
        </p:txBody>
      </p:sp>
      <p:sp>
        <p:nvSpPr>
          <p:cNvPr id="16" name="Rectangle 15">
            <a:extLst>
              <a:ext uri="{FF2B5EF4-FFF2-40B4-BE49-F238E27FC236}">
                <a16:creationId xmlns:a16="http://schemas.microsoft.com/office/drawing/2014/main" id="{2D10F8F3-94C1-45C0-A51B-819D36B0BE3E}"/>
              </a:ext>
            </a:extLst>
          </p:cNvPr>
          <p:cNvSpPr/>
          <p:nvPr/>
        </p:nvSpPr>
        <p:spPr>
          <a:xfrm>
            <a:off x="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 </a:t>
            </a:r>
          </a:p>
        </p:txBody>
      </p:sp>
      <p:cxnSp>
        <p:nvCxnSpPr>
          <p:cNvPr id="18" name="Straight Arrow Connector 17">
            <a:extLst>
              <a:ext uri="{FF2B5EF4-FFF2-40B4-BE49-F238E27FC236}">
                <a16:creationId xmlns:a16="http://schemas.microsoft.com/office/drawing/2014/main" id="{563526FC-D564-43D9-A2F0-34713EA50031}"/>
              </a:ext>
            </a:extLst>
          </p:cNvPr>
          <p:cNvCxnSpPr/>
          <p:nvPr/>
        </p:nvCxnSpPr>
        <p:spPr>
          <a:xfrm rot="5400000" flipH="1" flipV="1">
            <a:off x="2563019" y="3237706"/>
            <a:ext cx="19050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DCB704D-29C9-4BD8-BCCD-B7783D1BDB2A}"/>
              </a:ext>
            </a:extLst>
          </p:cNvPr>
          <p:cNvSpPr/>
          <p:nvPr/>
        </p:nvSpPr>
        <p:spPr>
          <a:xfrm>
            <a:off x="2143125" y="4267200"/>
            <a:ext cx="282892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8256" name="TextBox 19">
            <a:extLst>
              <a:ext uri="{FF2B5EF4-FFF2-40B4-BE49-F238E27FC236}">
                <a16:creationId xmlns:a16="http://schemas.microsoft.com/office/drawing/2014/main" id="{7CE2731C-2400-4E6E-B42F-BE7A2370589A}"/>
              </a:ext>
            </a:extLst>
          </p:cNvPr>
          <p:cNvSpPr txBox="1">
            <a:spLocks noChangeArrowheads="1"/>
          </p:cNvSpPr>
          <p:nvPr/>
        </p:nvSpPr>
        <p:spPr bwMode="auto">
          <a:xfrm flipH="1">
            <a:off x="2228850" y="4343400"/>
            <a:ext cx="2762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a:t>
            </a:r>
          </a:p>
          <a:p>
            <a:pPr algn="ctr" eaLnBrk="1" hangingPunct="1"/>
            <a:r>
              <a:rPr lang="en-US" altLang="en-US" sz="3600">
                <a:solidFill>
                  <a:srgbClr val="FFC000"/>
                </a:solidFill>
              </a:rPr>
              <a:t>New Moon</a:t>
            </a:r>
          </a:p>
          <a:p>
            <a:pPr algn="ctr" eaLnBrk="1" hangingPunct="1"/>
            <a:r>
              <a:rPr lang="en-US" altLang="en-US" sz="3600" b="1">
                <a:solidFill>
                  <a:srgbClr val="FFC000"/>
                </a:solidFill>
              </a:rPr>
              <a:t>22:20</a:t>
            </a:r>
            <a:r>
              <a:rPr lang="en-US" altLang="en-US" sz="3600">
                <a:solidFill>
                  <a:srgbClr val="FFC000"/>
                </a:solidFill>
              </a:rPr>
              <a:t>  </a:t>
            </a:r>
          </a:p>
          <a:p>
            <a:pPr algn="ctr" eaLnBrk="1" hangingPunct="1"/>
            <a:r>
              <a:rPr lang="en-US" altLang="en-US" sz="3600">
                <a:solidFill>
                  <a:srgbClr val="FFC000"/>
                </a:solidFill>
              </a:rPr>
              <a:t>hrs</a:t>
            </a:r>
          </a:p>
        </p:txBody>
      </p:sp>
      <p:sp>
        <p:nvSpPr>
          <p:cNvPr id="25" name="Oval 24">
            <a:extLst>
              <a:ext uri="{FF2B5EF4-FFF2-40B4-BE49-F238E27FC236}">
                <a16:creationId xmlns:a16="http://schemas.microsoft.com/office/drawing/2014/main" id="{52EACEAC-EFEA-43FA-8D17-EF9F71CF76E3}"/>
              </a:ext>
            </a:extLst>
          </p:cNvPr>
          <p:cNvSpPr/>
          <p:nvPr/>
        </p:nvSpPr>
        <p:spPr>
          <a:xfrm>
            <a:off x="5524500" y="2209800"/>
            <a:ext cx="428625"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8258" name="TextBox 26">
            <a:extLst>
              <a:ext uri="{FF2B5EF4-FFF2-40B4-BE49-F238E27FC236}">
                <a16:creationId xmlns:a16="http://schemas.microsoft.com/office/drawing/2014/main" id="{F3E288C3-E428-440C-9471-522F6BBE14E6}"/>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019118B0-EDF6-4422-B9B4-A7268066E0A2}"/>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cxnSp>
        <p:nvCxnSpPr>
          <p:cNvPr id="21" name="Straight Arrow Connector 20">
            <a:extLst>
              <a:ext uri="{FF2B5EF4-FFF2-40B4-BE49-F238E27FC236}">
                <a16:creationId xmlns:a16="http://schemas.microsoft.com/office/drawing/2014/main" id="{04051402-AAC4-4C19-8667-91EF0987BC65}"/>
              </a:ext>
            </a:extLst>
          </p:cNvPr>
          <p:cNvCxnSpPr/>
          <p:nvPr/>
        </p:nvCxnSpPr>
        <p:spPr>
          <a:xfrm rot="5400000" flipH="1" flipV="1">
            <a:off x="5067300" y="3276600"/>
            <a:ext cx="13716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8261" name="TextBox 28">
            <a:extLst>
              <a:ext uri="{FF2B5EF4-FFF2-40B4-BE49-F238E27FC236}">
                <a16:creationId xmlns:a16="http://schemas.microsoft.com/office/drawing/2014/main" id="{868208BD-050E-49F6-901C-AFFC0C65FB95}"/>
              </a:ext>
            </a:extLst>
          </p:cNvPr>
          <p:cNvSpPr txBox="1">
            <a:spLocks noChangeArrowheads="1"/>
          </p:cNvSpPr>
          <p:nvPr/>
        </p:nvSpPr>
        <p:spPr bwMode="auto">
          <a:xfrm>
            <a:off x="5981700" y="4114800"/>
            <a:ext cx="3886200" cy="25542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1">
                <a:solidFill>
                  <a:srgbClr val="FFFF00"/>
                </a:solidFill>
              </a:rPr>
              <a:t>Sunset</a:t>
            </a:r>
            <a:r>
              <a:rPr lang="en-US" altLang="en-US" sz="4000">
                <a:solidFill>
                  <a:srgbClr val="FFFF00"/>
                </a:solidFill>
              </a:rPr>
              <a:t>, the </a:t>
            </a:r>
          </a:p>
          <a:p>
            <a:pPr algn="ctr" eaLnBrk="1" hangingPunct="1"/>
            <a:r>
              <a:rPr lang="en-US" altLang="en-US" sz="4000">
                <a:solidFill>
                  <a:srgbClr val="FFFF00"/>
                </a:solidFill>
              </a:rPr>
              <a:t>first viewing </a:t>
            </a:r>
          </a:p>
          <a:p>
            <a:pPr algn="ctr" eaLnBrk="1" hangingPunct="1"/>
            <a:r>
              <a:rPr lang="en-US" altLang="en-US" sz="4000">
                <a:solidFill>
                  <a:srgbClr val="FFFF00"/>
                </a:solidFill>
              </a:rPr>
              <a:t>window for the new moon.</a:t>
            </a:r>
          </a:p>
        </p:txBody>
      </p:sp>
      <p:cxnSp>
        <p:nvCxnSpPr>
          <p:cNvPr id="32" name="Straight Connector 31">
            <a:extLst>
              <a:ext uri="{FF2B5EF4-FFF2-40B4-BE49-F238E27FC236}">
                <a16:creationId xmlns:a16="http://schemas.microsoft.com/office/drawing/2014/main" id="{28F8B83F-C6FE-4C27-B0DC-B00FFD041780}"/>
              </a:ext>
            </a:extLst>
          </p:cNvPr>
          <p:cNvCxnSpPr/>
          <p:nvPr/>
        </p:nvCxnSpPr>
        <p:spPr>
          <a:xfrm>
            <a:off x="5753100" y="3962400"/>
            <a:ext cx="609600" cy="533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Box 1">
            <a:extLst>
              <a:ext uri="{FF2B5EF4-FFF2-40B4-BE49-F238E27FC236}">
                <a16:creationId xmlns:a16="http://schemas.microsoft.com/office/drawing/2014/main" id="{A6C1E5F7-37D2-4806-8D7C-AB4BF2904178}"/>
              </a:ext>
            </a:extLst>
          </p:cNvPr>
          <p:cNvSpPr txBox="1">
            <a:spLocks noChangeArrowheads="1"/>
          </p:cNvSpPr>
          <p:nvPr/>
        </p:nvSpPr>
        <p:spPr bwMode="auto">
          <a:xfrm>
            <a:off x="571500" y="762000"/>
            <a:ext cx="9144000" cy="5414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On that evening of </a:t>
            </a:r>
            <a:r>
              <a:rPr lang="en-US" altLang="en-US" sz="4800" b="1" i="1">
                <a:solidFill>
                  <a:srgbClr val="FFFF00"/>
                </a:solidFill>
              </a:rPr>
              <a:t>March 30 </a:t>
            </a:r>
            <a:r>
              <a:rPr lang="en-US" altLang="en-US" sz="4800">
                <a:solidFill>
                  <a:srgbClr val="FFC000"/>
                </a:solidFill>
              </a:rPr>
              <a:t>just after sunset and just as a new Hebrew day was beginning the </a:t>
            </a:r>
            <a:r>
              <a:rPr lang="en-US" altLang="en-US" sz="4800">
                <a:solidFill>
                  <a:srgbClr val="FFFF00"/>
                </a:solidFill>
              </a:rPr>
              <a:t>new moon of Nisan</a:t>
            </a:r>
            <a:r>
              <a:rPr lang="en-US" altLang="en-US" sz="4800">
                <a:solidFill>
                  <a:srgbClr val="FFC000"/>
                </a:solidFill>
              </a:rPr>
              <a:t> would have been </a:t>
            </a:r>
            <a:r>
              <a:rPr lang="en-US" altLang="en-US" sz="4800" b="1" i="1">
                <a:solidFill>
                  <a:srgbClr val="FFFF00"/>
                </a:solidFill>
              </a:rPr>
              <a:t>20 </a:t>
            </a:r>
            <a:r>
              <a:rPr lang="en-US" altLang="en-US" sz="4800" i="1">
                <a:solidFill>
                  <a:srgbClr val="FFFF00"/>
                </a:solidFill>
              </a:rPr>
              <a:t>hours old</a:t>
            </a:r>
            <a:r>
              <a:rPr lang="en-US" altLang="en-US" sz="4800">
                <a:solidFill>
                  <a:srgbClr val="FFFF00"/>
                </a:solidFill>
              </a:rPr>
              <a:t>. </a:t>
            </a:r>
            <a:r>
              <a:rPr lang="en-US" altLang="en-US" sz="4800">
                <a:solidFill>
                  <a:srgbClr val="FFC000"/>
                </a:solidFill>
              </a:rPr>
              <a:t>Is it likely that the new moon was sighted that evening?</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8CC19F-3936-4780-85C3-245CFB82CB4F}"/>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2E17D492-5E2D-4A3D-9092-D8D07EC9BCCE}"/>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6" name="Rectangle 5">
            <a:extLst>
              <a:ext uri="{FF2B5EF4-FFF2-40B4-BE49-F238E27FC236}">
                <a16:creationId xmlns:a16="http://schemas.microsoft.com/office/drawing/2014/main" id="{974BA611-E9A6-4478-A109-62EF08FA7326}"/>
              </a:ext>
            </a:extLst>
          </p:cNvPr>
          <p:cNvSpPr/>
          <p:nvPr/>
        </p:nvSpPr>
        <p:spPr>
          <a:xfrm>
            <a:off x="4371975" y="1752600"/>
            <a:ext cx="1457325"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 name="Rectangle 6">
            <a:extLst>
              <a:ext uri="{FF2B5EF4-FFF2-40B4-BE49-F238E27FC236}">
                <a16:creationId xmlns:a16="http://schemas.microsoft.com/office/drawing/2014/main" id="{76972FF2-5355-48C6-9503-FAFC8C0DFE17}"/>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53CA04B7-347B-4BA5-B5F4-668C99E63700}"/>
              </a:ext>
            </a:extLst>
          </p:cNvPr>
          <p:cNvSpPr/>
          <p:nvPr/>
        </p:nvSpPr>
        <p:spPr>
          <a:xfrm>
            <a:off x="857250" y="3048000"/>
            <a:ext cx="27432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571D2B88-478D-4EC1-9704-D21CE8C053E8}"/>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61BCD397-B5A5-4F97-9165-0C5DD104D8FA}"/>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185DABDC-9BF5-44F3-82AF-B8EF4E7C0459}"/>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24E7FC9D-D25E-45AD-B42F-FCE4F6C3540B}"/>
              </a:ext>
            </a:extLst>
          </p:cNvPr>
          <p:cNvSpPr/>
          <p:nvPr/>
        </p:nvSpPr>
        <p:spPr>
          <a:xfrm>
            <a:off x="6600825" y="3048000"/>
            <a:ext cx="3000375"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E2F4561B-C4AA-449C-B37D-BD3D046DD1ED}"/>
              </a:ext>
            </a:extLst>
          </p:cNvPr>
          <p:cNvSpPr/>
          <p:nvPr/>
        </p:nvSpPr>
        <p:spPr>
          <a:xfrm>
            <a:off x="5829300" y="914400"/>
            <a:ext cx="2828925"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rgbClr val="002060"/>
                </a:solidFill>
              </a:rPr>
              <a:t>Nisan 1? </a:t>
            </a:r>
          </a:p>
          <a:p>
            <a:pPr algn="ctr">
              <a:defRPr/>
            </a:pPr>
            <a:r>
              <a:rPr lang="en-US" sz="2800" b="1" dirty="0">
                <a:solidFill>
                  <a:srgbClr val="002060"/>
                </a:solidFill>
              </a:rPr>
              <a:t>Or not?</a:t>
            </a:r>
          </a:p>
        </p:txBody>
      </p:sp>
      <p:sp>
        <p:nvSpPr>
          <p:cNvPr id="15" name="Rectangle 14">
            <a:extLst>
              <a:ext uri="{FF2B5EF4-FFF2-40B4-BE49-F238E27FC236}">
                <a16:creationId xmlns:a16="http://schemas.microsoft.com/office/drawing/2014/main" id="{0096C791-9725-4951-8EBF-0BE86982A559}"/>
              </a:ext>
            </a:extLst>
          </p:cNvPr>
          <p:cNvSpPr/>
          <p:nvPr/>
        </p:nvSpPr>
        <p:spPr>
          <a:xfrm>
            <a:off x="3000375"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  </a:t>
            </a:r>
          </a:p>
        </p:txBody>
      </p:sp>
      <p:sp>
        <p:nvSpPr>
          <p:cNvPr id="16" name="Rectangle 15">
            <a:extLst>
              <a:ext uri="{FF2B5EF4-FFF2-40B4-BE49-F238E27FC236}">
                <a16:creationId xmlns:a16="http://schemas.microsoft.com/office/drawing/2014/main" id="{A48AFAEB-4246-4403-84B2-950832EBFE62}"/>
              </a:ext>
            </a:extLst>
          </p:cNvPr>
          <p:cNvSpPr/>
          <p:nvPr/>
        </p:nvSpPr>
        <p:spPr>
          <a:xfrm>
            <a:off x="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  </a:t>
            </a:r>
          </a:p>
        </p:txBody>
      </p:sp>
      <p:sp>
        <p:nvSpPr>
          <p:cNvPr id="19" name="Oval 18">
            <a:extLst>
              <a:ext uri="{FF2B5EF4-FFF2-40B4-BE49-F238E27FC236}">
                <a16:creationId xmlns:a16="http://schemas.microsoft.com/office/drawing/2014/main" id="{E035E1F0-7166-434F-9CEE-E81BF62AB7F5}"/>
              </a:ext>
            </a:extLst>
          </p:cNvPr>
          <p:cNvSpPr/>
          <p:nvPr/>
        </p:nvSpPr>
        <p:spPr>
          <a:xfrm>
            <a:off x="2143125" y="4267200"/>
            <a:ext cx="277177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40303" name="TextBox 19">
            <a:extLst>
              <a:ext uri="{FF2B5EF4-FFF2-40B4-BE49-F238E27FC236}">
                <a16:creationId xmlns:a16="http://schemas.microsoft.com/office/drawing/2014/main" id="{D1F49A5B-3E36-47A1-9DE1-C12E2D6621B1}"/>
              </a:ext>
            </a:extLst>
          </p:cNvPr>
          <p:cNvSpPr txBox="1">
            <a:spLocks noChangeArrowheads="1"/>
          </p:cNvSpPr>
          <p:nvPr/>
        </p:nvSpPr>
        <p:spPr bwMode="auto">
          <a:xfrm flipH="1">
            <a:off x="2019300" y="4343400"/>
            <a:ext cx="297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a:t>
            </a:r>
          </a:p>
          <a:p>
            <a:pPr algn="ctr" eaLnBrk="1" hangingPunct="1"/>
            <a:r>
              <a:rPr lang="en-US" altLang="en-US" sz="3600">
                <a:solidFill>
                  <a:srgbClr val="FFC000"/>
                </a:solidFill>
              </a:rPr>
              <a:t>New Moon</a:t>
            </a:r>
          </a:p>
          <a:p>
            <a:pPr algn="ctr" eaLnBrk="1" hangingPunct="1"/>
            <a:r>
              <a:rPr lang="en-US" altLang="en-US" sz="3600" b="1">
                <a:solidFill>
                  <a:srgbClr val="FFC000"/>
                </a:solidFill>
              </a:rPr>
              <a:t>22:20  </a:t>
            </a:r>
          </a:p>
          <a:p>
            <a:pPr algn="ctr" eaLnBrk="1" hangingPunct="1"/>
            <a:r>
              <a:rPr lang="en-US" altLang="en-US" sz="3600">
                <a:solidFill>
                  <a:srgbClr val="FFC000"/>
                </a:solidFill>
              </a:rPr>
              <a:t>hrs.</a:t>
            </a:r>
          </a:p>
        </p:txBody>
      </p:sp>
      <p:sp>
        <p:nvSpPr>
          <p:cNvPr id="140304" name="TextBox 26">
            <a:extLst>
              <a:ext uri="{FF2B5EF4-FFF2-40B4-BE49-F238E27FC236}">
                <a16:creationId xmlns:a16="http://schemas.microsoft.com/office/drawing/2014/main" id="{757FA163-894A-4268-9830-0C8C832AB232}"/>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D207DDE0-A0CB-4793-9673-8AAF5D8FB35E}"/>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cxnSp>
        <p:nvCxnSpPr>
          <p:cNvPr id="24" name="Straight Arrow Connector 23">
            <a:extLst>
              <a:ext uri="{FF2B5EF4-FFF2-40B4-BE49-F238E27FC236}">
                <a16:creationId xmlns:a16="http://schemas.microsoft.com/office/drawing/2014/main" id="{6BA143FF-C493-4B9E-B43B-FE8DF4EE15FE}"/>
              </a:ext>
            </a:extLst>
          </p:cNvPr>
          <p:cNvCxnSpPr/>
          <p:nvPr/>
        </p:nvCxnSpPr>
        <p:spPr>
          <a:xfrm rot="5400000" flipH="1" flipV="1">
            <a:off x="5106194" y="3237706"/>
            <a:ext cx="12954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0307" name="TextBox 25">
            <a:extLst>
              <a:ext uri="{FF2B5EF4-FFF2-40B4-BE49-F238E27FC236}">
                <a16:creationId xmlns:a16="http://schemas.microsoft.com/office/drawing/2014/main" id="{66376F69-E962-43EB-9DE2-A28F00B4246A}"/>
              </a:ext>
            </a:extLst>
          </p:cNvPr>
          <p:cNvSpPr txBox="1">
            <a:spLocks noChangeArrowheads="1"/>
          </p:cNvSpPr>
          <p:nvPr/>
        </p:nvSpPr>
        <p:spPr bwMode="auto">
          <a:xfrm>
            <a:off x="5295900" y="4191000"/>
            <a:ext cx="4256088" cy="2124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The new moon at sunset is </a:t>
            </a:r>
          </a:p>
          <a:p>
            <a:pPr algn="ctr" eaLnBrk="1" hangingPunct="1"/>
            <a:r>
              <a:rPr lang="en-US" altLang="en-US" sz="4400" b="1" i="1">
                <a:solidFill>
                  <a:srgbClr val="FFFF00"/>
                </a:solidFill>
              </a:rPr>
              <a:t>20 hours old</a:t>
            </a:r>
          </a:p>
        </p:txBody>
      </p:sp>
      <p:cxnSp>
        <p:nvCxnSpPr>
          <p:cNvPr id="29" name="Straight Connector 28">
            <a:extLst>
              <a:ext uri="{FF2B5EF4-FFF2-40B4-BE49-F238E27FC236}">
                <a16:creationId xmlns:a16="http://schemas.microsoft.com/office/drawing/2014/main" id="{1A5B7248-4093-4890-A0DC-305A0CF8AEC5}"/>
              </a:ext>
            </a:extLst>
          </p:cNvPr>
          <p:cNvCxnSpPr/>
          <p:nvPr/>
        </p:nvCxnSpPr>
        <p:spPr>
          <a:xfrm rot="16200000" flipH="1">
            <a:off x="5753100" y="3886200"/>
            <a:ext cx="38100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293854D-F846-41E1-A44A-190D76658248}"/>
              </a:ext>
            </a:extLst>
          </p:cNvPr>
          <p:cNvSpPr/>
          <p:nvPr/>
        </p:nvSpPr>
        <p:spPr>
          <a:xfrm>
            <a:off x="3467100" y="2057400"/>
            <a:ext cx="2286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a:solidFill>
                  <a:schemeClr val="tx1"/>
                </a:solidFill>
              </a:rPr>
              <a:t>20 hours</a:t>
            </a:r>
          </a:p>
        </p:txBody>
      </p:sp>
      <p:sp>
        <p:nvSpPr>
          <p:cNvPr id="32" name="Oval 31">
            <a:extLst>
              <a:ext uri="{FF2B5EF4-FFF2-40B4-BE49-F238E27FC236}">
                <a16:creationId xmlns:a16="http://schemas.microsoft.com/office/drawing/2014/main" id="{68176020-AF32-42B4-B812-EE94350046E6}"/>
              </a:ext>
            </a:extLst>
          </p:cNvPr>
          <p:cNvSpPr/>
          <p:nvPr/>
        </p:nvSpPr>
        <p:spPr>
          <a:xfrm>
            <a:off x="5524500" y="2133600"/>
            <a:ext cx="428625"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FF00"/>
              </a:solidFill>
            </a:endParaRPr>
          </a:p>
        </p:txBody>
      </p:sp>
      <p:cxnSp>
        <p:nvCxnSpPr>
          <p:cNvPr id="33" name="Straight Arrow Connector 32">
            <a:extLst>
              <a:ext uri="{FF2B5EF4-FFF2-40B4-BE49-F238E27FC236}">
                <a16:creationId xmlns:a16="http://schemas.microsoft.com/office/drawing/2014/main" id="{E803F19F-EEB4-497A-8A7E-F217A6AFC081}"/>
              </a:ext>
            </a:extLst>
          </p:cNvPr>
          <p:cNvCxnSpPr/>
          <p:nvPr/>
        </p:nvCxnSpPr>
        <p:spPr>
          <a:xfrm rot="5400000" flipH="1" flipV="1">
            <a:off x="2515394" y="3313906"/>
            <a:ext cx="19050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Box 1">
            <a:extLst>
              <a:ext uri="{FF2B5EF4-FFF2-40B4-BE49-F238E27FC236}">
                <a16:creationId xmlns:a16="http://schemas.microsoft.com/office/drawing/2014/main" id="{52004EE5-E7A5-4848-9279-A7A30F692667}"/>
              </a:ext>
            </a:extLst>
          </p:cNvPr>
          <p:cNvSpPr txBox="1">
            <a:spLocks noChangeArrowheads="1"/>
          </p:cNvSpPr>
          <p:nvPr/>
        </p:nvSpPr>
        <p:spPr bwMode="auto">
          <a:xfrm>
            <a:off x="266700" y="914400"/>
            <a:ext cx="975360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Well it is a bit early but not impossible. If it </a:t>
            </a:r>
            <a:r>
              <a:rPr lang="en-US" altLang="en-US" sz="5400" b="1" i="1">
                <a:solidFill>
                  <a:srgbClr val="FFC000"/>
                </a:solidFill>
              </a:rPr>
              <a:t>was</a:t>
            </a:r>
            <a:r>
              <a:rPr lang="en-US" altLang="en-US" sz="5400">
                <a:solidFill>
                  <a:srgbClr val="FFC000"/>
                </a:solidFill>
              </a:rPr>
              <a:t> sighted then the new Hebrew day </a:t>
            </a:r>
          </a:p>
          <a:p>
            <a:pPr algn="ctr" eaLnBrk="1" hangingPunct="1"/>
            <a:r>
              <a:rPr lang="en-US" altLang="en-US" sz="5400">
                <a:solidFill>
                  <a:srgbClr val="FFC000"/>
                </a:solidFill>
              </a:rPr>
              <a:t>just beginning then at sunset </a:t>
            </a:r>
          </a:p>
          <a:p>
            <a:pPr algn="ctr" eaLnBrk="1" hangingPunct="1"/>
            <a:r>
              <a:rPr lang="en-US" altLang="en-US" sz="5400">
                <a:solidFill>
                  <a:srgbClr val="FFC000"/>
                </a:solidFill>
              </a:rPr>
              <a:t>would have been declared </a:t>
            </a:r>
          </a:p>
          <a:p>
            <a:pPr algn="ctr" eaLnBrk="1" hangingPunct="1"/>
            <a:r>
              <a:rPr lang="en-US" altLang="en-US" sz="5400">
                <a:solidFill>
                  <a:srgbClr val="FFC000"/>
                </a:solidFill>
              </a:rPr>
              <a:t>as </a:t>
            </a:r>
            <a:r>
              <a:rPr lang="en-US" altLang="en-US" sz="5400" b="1" i="1">
                <a:solidFill>
                  <a:srgbClr val="FFFF00"/>
                </a:solidFill>
              </a:rPr>
              <a:t>Nisan 1</a:t>
            </a:r>
            <a:r>
              <a:rPr lang="en-US" altLang="en-US" sz="5400">
                <a:solidFill>
                  <a:srgbClr val="FFC000"/>
                </a:solidFill>
              </a:rPr>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531E9-7DFC-4FA7-B91C-165B9E142601}"/>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EC7B53D3-5000-4385-93BF-84301A3EBDD9}"/>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6" name="Rectangle 5">
            <a:extLst>
              <a:ext uri="{FF2B5EF4-FFF2-40B4-BE49-F238E27FC236}">
                <a16:creationId xmlns:a16="http://schemas.microsoft.com/office/drawing/2014/main" id="{402913F5-50B8-46B4-ACE4-2315FE8370F4}"/>
              </a:ext>
            </a:extLst>
          </p:cNvPr>
          <p:cNvSpPr/>
          <p:nvPr/>
        </p:nvSpPr>
        <p:spPr>
          <a:xfrm>
            <a:off x="4371975" y="1752600"/>
            <a:ext cx="1457325"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 name="Rectangle 6">
            <a:extLst>
              <a:ext uri="{FF2B5EF4-FFF2-40B4-BE49-F238E27FC236}">
                <a16:creationId xmlns:a16="http://schemas.microsoft.com/office/drawing/2014/main" id="{9986EC79-8EFB-4F2A-8F4B-260EC461A786}"/>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059E0465-5BE7-46F3-A73E-6E950A481CC2}"/>
              </a:ext>
            </a:extLst>
          </p:cNvPr>
          <p:cNvSpPr/>
          <p:nvPr/>
        </p:nvSpPr>
        <p:spPr>
          <a:xfrm>
            <a:off x="857250" y="3048000"/>
            <a:ext cx="27432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828723BC-8477-436F-854C-647E570386D3}"/>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9E6B260B-E734-4372-872A-E94D28C514CA}"/>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50F0BA0B-6014-4771-B9EB-B078F43371D5}"/>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F0AA6954-5EC5-4774-A2A6-83D6FDA92017}"/>
              </a:ext>
            </a:extLst>
          </p:cNvPr>
          <p:cNvSpPr/>
          <p:nvPr/>
        </p:nvSpPr>
        <p:spPr>
          <a:xfrm>
            <a:off x="6600825" y="3048000"/>
            <a:ext cx="3000375"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77B9B3F5-FB00-4CDD-87C4-709BF1E81967}"/>
              </a:ext>
            </a:extLst>
          </p:cNvPr>
          <p:cNvSpPr/>
          <p:nvPr/>
        </p:nvSpPr>
        <p:spPr>
          <a:xfrm>
            <a:off x="5829300" y="914400"/>
            <a:ext cx="282892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i="1" dirty="0">
                <a:solidFill>
                  <a:schemeClr val="tx1"/>
                </a:solidFill>
              </a:rPr>
              <a:t>? Nisan 1</a:t>
            </a:r>
          </a:p>
        </p:txBody>
      </p:sp>
      <p:sp>
        <p:nvSpPr>
          <p:cNvPr id="15" name="Rectangle 14">
            <a:extLst>
              <a:ext uri="{FF2B5EF4-FFF2-40B4-BE49-F238E27FC236}">
                <a16:creationId xmlns:a16="http://schemas.microsoft.com/office/drawing/2014/main" id="{F54E1CCF-76DF-4345-A716-FAEE3180FB71}"/>
              </a:ext>
            </a:extLst>
          </p:cNvPr>
          <p:cNvSpPr/>
          <p:nvPr/>
        </p:nvSpPr>
        <p:spPr>
          <a:xfrm>
            <a:off x="3000375"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a:t>
            </a:r>
          </a:p>
        </p:txBody>
      </p:sp>
      <p:sp>
        <p:nvSpPr>
          <p:cNvPr id="16" name="Rectangle 15">
            <a:extLst>
              <a:ext uri="{FF2B5EF4-FFF2-40B4-BE49-F238E27FC236}">
                <a16:creationId xmlns:a16="http://schemas.microsoft.com/office/drawing/2014/main" id="{FE7AA49B-E022-4C08-9D60-577B77358B75}"/>
              </a:ext>
            </a:extLst>
          </p:cNvPr>
          <p:cNvSpPr/>
          <p:nvPr/>
        </p:nvSpPr>
        <p:spPr>
          <a:xfrm>
            <a:off x="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a:t>
            </a:r>
          </a:p>
        </p:txBody>
      </p:sp>
      <p:sp>
        <p:nvSpPr>
          <p:cNvPr id="19" name="Oval 18">
            <a:extLst>
              <a:ext uri="{FF2B5EF4-FFF2-40B4-BE49-F238E27FC236}">
                <a16:creationId xmlns:a16="http://schemas.microsoft.com/office/drawing/2014/main" id="{CBC142AB-56FC-4D97-8FE4-9D1FEABDC228}"/>
              </a:ext>
            </a:extLst>
          </p:cNvPr>
          <p:cNvSpPr/>
          <p:nvPr/>
        </p:nvSpPr>
        <p:spPr>
          <a:xfrm>
            <a:off x="2143125" y="4267200"/>
            <a:ext cx="277177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42351" name="TextBox 19">
            <a:extLst>
              <a:ext uri="{FF2B5EF4-FFF2-40B4-BE49-F238E27FC236}">
                <a16:creationId xmlns:a16="http://schemas.microsoft.com/office/drawing/2014/main" id="{5350B93C-0D10-46F6-882C-9D91D6615311}"/>
              </a:ext>
            </a:extLst>
          </p:cNvPr>
          <p:cNvSpPr txBox="1">
            <a:spLocks noChangeArrowheads="1"/>
          </p:cNvSpPr>
          <p:nvPr/>
        </p:nvSpPr>
        <p:spPr bwMode="auto">
          <a:xfrm flipH="1">
            <a:off x="2019300" y="4343400"/>
            <a:ext cx="297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a:t>
            </a:r>
          </a:p>
          <a:p>
            <a:pPr algn="ctr" eaLnBrk="1" hangingPunct="1"/>
            <a:r>
              <a:rPr lang="en-US" altLang="en-US" sz="3600">
                <a:solidFill>
                  <a:srgbClr val="FFC000"/>
                </a:solidFill>
              </a:rPr>
              <a:t>New Moon</a:t>
            </a:r>
          </a:p>
          <a:p>
            <a:pPr algn="ctr" eaLnBrk="1" hangingPunct="1"/>
            <a:r>
              <a:rPr lang="en-US" altLang="en-US" sz="3600" b="1">
                <a:solidFill>
                  <a:srgbClr val="FFC000"/>
                </a:solidFill>
              </a:rPr>
              <a:t>22:20  </a:t>
            </a:r>
          </a:p>
          <a:p>
            <a:pPr algn="ctr" eaLnBrk="1" hangingPunct="1"/>
            <a:r>
              <a:rPr lang="en-US" altLang="en-US" sz="3600">
                <a:solidFill>
                  <a:srgbClr val="FFC000"/>
                </a:solidFill>
              </a:rPr>
              <a:t>hrs.</a:t>
            </a:r>
          </a:p>
        </p:txBody>
      </p:sp>
      <p:sp>
        <p:nvSpPr>
          <p:cNvPr id="142352" name="TextBox 26">
            <a:extLst>
              <a:ext uri="{FF2B5EF4-FFF2-40B4-BE49-F238E27FC236}">
                <a16:creationId xmlns:a16="http://schemas.microsoft.com/office/drawing/2014/main" id="{DD7DC3C2-2589-4302-BB58-5ECA69652E2C}"/>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21B9E3DB-7A50-4334-BD0E-805DFE276B90}"/>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cxnSp>
        <p:nvCxnSpPr>
          <p:cNvPr id="24" name="Straight Arrow Connector 23">
            <a:extLst>
              <a:ext uri="{FF2B5EF4-FFF2-40B4-BE49-F238E27FC236}">
                <a16:creationId xmlns:a16="http://schemas.microsoft.com/office/drawing/2014/main" id="{1C4C1579-71F8-4379-BB25-7619AB93BE2C}"/>
              </a:ext>
            </a:extLst>
          </p:cNvPr>
          <p:cNvCxnSpPr/>
          <p:nvPr/>
        </p:nvCxnSpPr>
        <p:spPr>
          <a:xfrm rot="5400000" flipH="1" flipV="1">
            <a:off x="5106194" y="3237706"/>
            <a:ext cx="12954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2355" name="TextBox 25">
            <a:extLst>
              <a:ext uri="{FF2B5EF4-FFF2-40B4-BE49-F238E27FC236}">
                <a16:creationId xmlns:a16="http://schemas.microsoft.com/office/drawing/2014/main" id="{1FF4ABF4-CA6A-4913-BAB4-FE2E4900921B}"/>
              </a:ext>
            </a:extLst>
          </p:cNvPr>
          <p:cNvSpPr txBox="1">
            <a:spLocks noChangeArrowheads="1"/>
          </p:cNvSpPr>
          <p:nvPr/>
        </p:nvSpPr>
        <p:spPr bwMode="auto">
          <a:xfrm>
            <a:off x="5295900" y="4191000"/>
            <a:ext cx="4256088" cy="2124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The new moon at sunset is </a:t>
            </a:r>
          </a:p>
          <a:p>
            <a:pPr algn="ctr" eaLnBrk="1" hangingPunct="1"/>
            <a:r>
              <a:rPr lang="en-US" altLang="en-US" sz="4400" b="1" i="1">
                <a:solidFill>
                  <a:srgbClr val="FFFF00"/>
                </a:solidFill>
              </a:rPr>
              <a:t>20 hours old</a:t>
            </a:r>
          </a:p>
        </p:txBody>
      </p:sp>
      <p:cxnSp>
        <p:nvCxnSpPr>
          <p:cNvPr id="29" name="Straight Connector 28">
            <a:extLst>
              <a:ext uri="{FF2B5EF4-FFF2-40B4-BE49-F238E27FC236}">
                <a16:creationId xmlns:a16="http://schemas.microsoft.com/office/drawing/2014/main" id="{CE72BB79-7B92-4D71-8432-7818B2C7D0E1}"/>
              </a:ext>
            </a:extLst>
          </p:cNvPr>
          <p:cNvCxnSpPr/>
          <p:nvPr/>
        </p:nvCxnSpPr>
        <p:spPr>
          <a:xfrm rot="16200000" flipH="1">
            <a:off x="5753100" y="3886200"/>
            <a:ext cx="38100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8B374AA-0B02-482D-B033-47486CC418DE}"/>
              </a:ext>
            </a:extLst>
          </p:cNvPr>
          <p:cNvSpPr/>
          <p:nvPr/>
        </p:nvSpPr>
        <p:spPr>
          <a:xfrm>
            <a:off x="3467100" y="2057400"/>
            <a:ext cx="2286000" cy="609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a:solidFill>
                  <a:schemeClr val="tx1"/>
                </a:solidFill>
              </a:rPr>
              <a:t>20 hours</a:t>
            </a:r>
          </a:p>
        </p:txBody>
      </p:sp>
      <p:sp>
        <p:nvSpPr>
          <p:cNvPr id="32" name="Oval 31">
            <a:extLst>
              <a:ext uri="{FF2B5EF4-FFF2-40B4-BE49-F238E27FC236}">
                <a16:creationId xmlns:a16="http://schemas.microsoft.com/office/drawing/2014/main" id="{30C1A107-9AEE-4F52-8341-D7103D2C6A08}"/>
              </a:ext>
            </a:extLst>
          </p:cNvPr>
          <p:cNvSpPr/>
          <p:nvPr/>
        </p:nvSpPr>
        <p:spPr>
          <a:xfrm>
            <a:off x="5524500" y="2133600"/>
            <a:ext cx="428625"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FF00"/>
              </a:solidFill>
            </a:endParaRPr>
          </a:p>
        </p:txBody>
      </p:sp>
      <p:cxnSp>
        <p:nvCxnSpPr>
          <p:cNvPr id="33" name="Straight Arrow Connector 32">
            <a:extLst>
              <a:ext uri="{FF2B5EF4-FFF2-40B4-BE49-F238E27FC236}">
                <a16:creationId xmlns:a16="http://schemas.microsoft.com/office/drawing/2014/main" id="{14A34EF1-1B95-4C35-9BA0-9EACBEF885E4}"/>
              </a:ext>
            </a:extLst>
          </p:cNvPr>
          <p:cNvCxnSpPr/>
          <p:nvPr/>
        </p:nvCxnSpPr>
        <p:spPr>
          <a:xfrm rot="5400000" flipH="1" flipV="1">
            <a:off x="2515394" y="3313906"/>
            <a:ext cx="19050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1">
            <a:extLst>
              <a:ext uri="{FF2B5EF4-FFF2-40B4-BE49-F238E27FC236}">
                <a16:creationId xmlns:a16="http://schemas.microsoft.com/office/drawing/2014/main" id="{0A2130EA-5A46-416C-A1B3-0F1D8AD40BB8}"/>
              </a:ext>
            </a:extLst>
          </p:cNvPr>
          <p:cNvSpPr txBox="1">
            <a:spLocks noChangeArrowheads="1"/>
          </p:cNvSpPr>
          <p:nvPr/>
        </p:nvSpPr>
        <p:spPr bwMode="auto">
          <a:xfrm>
            <a:off x="571500" y="1066800"/>
            <a:ext cx="90678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This would mark that day,</a:t>
            </a:r>
            <a:r>
              <a:rPr lang="en-US" altLang="en-US" sz="4800">
                <a:solidFill>
                  <a:srgbClr val="FFFF00"/>
                </a:solidFill>
              </a:rPr>
              <a:t> </a:t>
            </a:r>
          </a:p>
          <a:p>
            <a:pPr algn="ctr" eaLnBrk="1" hangingPunct="1"/>
            <a:r>
              <a:rPr lang="en-US" altLang="en-US" sz="4800" b="1" i="1">
                <a:solidFill>
                  <a:srgbClr val="FFFF00"/>
                </a:solidFill>
              </a:rPr>
              <a:t>March 31</a:t>
            </a:r>
            <a:r>
              <a:rPr lang="en-US" altLang="en-US" sz="4800" b="1" i="1" baseline="30000">
                <a:solidFill>
                  <a:srgbClr val="FFFF00"/>
                </a:solidFill>
              </a:rPr>
              <a:t>st </a:t>
            </a:r>
            <a:r>
              <a:rPr lang="en-US" altLang="en-US" sz="4800" b="1" i="1">
                <a:solidFill>
                  <a:srgbClr val="FFC000"/>
                </a:solidFill>
              </a:rPr>
              <a:t> </a:t>
            </a:r>
            <a:r>
              <a:rPr lang="en-US" altLang="en-US" sz="4800">
                <a:solidFill>
                  <a:srgbClr val="FFC000"/>
                </a:solidFill>
              </a:rPr>
              <a:t>on the Roman Julian calendar as </a:t>
            </a:r>
            <a:r>
              <a:rPr lang="en-US" altLang="en-US" sz="4800" b="1" i="1">
                <a:solidFill>
                  <a:srgbClr val="FFFF00"/>
                </a:solidFill>
              </a:rPr>
              <a:t>Nisan 1</a:t>
            </a:r>
            <a:r>
              <a:rPr lang="en-US" altLang="en-US" sz="4800">
                <a:solidFill>
                  <a:srgbClr val="FFC000"/>
                </a:solidFill>
              </a:rPr>
              <a:t>. So was the new moon seen that night? Did </a:t>
            </a:r>
            <a:r>
              <a:rPr lang="en-US" altLang="en-US" sz="4800" b="1" i="1">
                <a:solidFill>
                  <a:srgbClr val="FFFF00"/>
                </a:solidFill>
              </a:rPr>
              <a:t>Nisan 1</a:t>
            </a:r>
            <a:r>
              <a:rPr lang="en-US" altLang="en-US" sz="4800">
                <a:solidFill>
                  <a:srgbClr val="FFFF00"/>
                </a:solidFill>
              </a:rPr>
              <a:t> </a:t>
            </a:r>
            <a:r>
              <a:rPr lang="en-US" altLang="en-US" sz="4800">
                <a:solidFill>
                  <a:srgbClr val="FFC000"/>
                </a:solidFill>
              </a:rPr>
              <a:t>come</a:t>
            </a:r>
            <a:r>
              <a:rPr lang="en-US" altLang="en-US" sz="4800">
                <a:solidFill>
                  <a:srgbClr val="FFFF00"/>
                </a:solidFill>
              </a:rPr>
              <a:t> </a:t>
            </a:r>
            <a:r>
              <a:rPr lang="en-US" altLang="en-US" sz="4800">
                <a:solidFill>
                  <a:srgbClr val="FFC000"/>
                </a:solidFill>
              </a:rPr>
              <a:t>on</a:t>
            </a:r>
            <a:r>
              <a:rPr lang="en-US" altLang="en-US" sz="4800">
                <a:solidFill>
                  <a:srgbClr val="FFFF00"/>
                </a:solidFill>
              </a:rPr>
              <a:t> </a:t>
            </a:r>
            <a:r>
              <a:rPr lang="en-US" altLang="en-US" sz="4800" b="1" i="1">
                <a:solidFill>
                  <a:srgbClr val="FFFF00"/>
                </a:solidFill>
              </a:rPr>
              <a:t>March 31</a:t>
            </a:r>
            <a:r>
              <a:rPr lang="en-US" altLang="en-US" sz="4800" b="1" i="1" baseline="30000">
                <a:solidFill>
                  <a:srgbClr val="FFFF00"/>
                </a:solidFill>
              </a:rPr>
              <a:t>st</a:t>
            </a:r>
            <a:r>
              <a:rPr lang="en-US" altLang="en-US" sz="4800">
                <a:solidFill>
                  <a:srgbClr val="FFFF00"/>
                </a:solidFill>
              </a:rPr>
              <a:t>? </a:t>
            </a:r>
            <a:r>
              <a:rPr lang="en-US" altLang="en-US" sz="4800">
                <a:solidFill>
                  <a:srgbClr val="FFC000"/>
                </a:solidFill>
              </a:rPr>
              <a:t>Quite possibly so.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IMAGES for PowerPoint\jesus_pilate_.jpg">
            <a:extLst>
              <a:ext uri="{FF2B5EF4-FFF2-40B4-BE49-F238E27FC236}">
                <a16:creationId xmlns:a16="http://schemas.microsoft.com/office/drawing/2014/main" id="{DBAE2769-38E7-406A-91B5-4CE1BF4D5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4B2293-28D4-49C8-9B26-33E05451EA80}"/>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1D4DB1AA-8D8B-4C71-AB73-C1E4ED68B61E}"/>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6" name="Rectangle 5">
            <a:extLst>
              <a:ext uri="{FF2B5EF4-FFF2-40B4-BE49-F238E27FC236}">
                <a16:creationId xmlns:a16="http://schemas.microsoft.com/office/drawing/2014/main" id="{A4E5A1D6-EAEB-4D19-B145-94BE272363C8}"/>
              </a:ext>
            </a:extLst>
          </p:cNvPr>
          <p:cNvSpPr/>
          <p:nvPr/>
        </p:nvSpPr>
        <p:spPr>
          <a:xfrm>
            <a:off x="4371975" y="1752600"/>
            <a:ext cx="1457325"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 name="Rectangle 6">
            <a:extLst>
              <a:ext uri="{FF2B5EF4-FFF2-40B4-BE49-F238E27FC236}">
                <a16:creationId xmlns:a16="http://schemas.microsoft.com/office/drawing/2014/main" id="{0A8D06F8-9005-4DAE-A3FC-BB29CFCC4C48}"/>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F0FA5D82-EEED-4ED3-A0EE-143FD0B19145}"/>
              </a:ext>
            </a:extLst>
          </p:cNvPr>
          <p:cNvSpPr/>
          <p:nvPr/>
        </p:nvSpPr>
        <p:spPr>
          <a:xfrm>
            <a:off x="857250" y="3048000"/>
            <a:ext cx="27432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38A35BE3-7B3D-4B7A-9C12-A04CC9C70C1F}"/>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55C00893-8352-4A2A-A901-3AC340516C0C}"/>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C89178F0-BF7B-43F2-9600-6AE0DFC9AC9D}"/>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4CE85AAD-27A3-4B0C-B7A0-FD1B6BD8E4C7}"/>
              </a:ext>
            </a:extLst>
          </p:cNvPr>
          <p:cNvSpPr/>
          <p:nvPr/>
        </p:nvSpPr>
        <p:spPr>
          <a:xfrm>
            <a:off x="6600825" y="3048000"/>
            <a:ext cx="300037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D9DD9911-5A71-4430-8326-E44075D97593}"/>
              </a:ext>
            </a:extLst>
          </p:cNvPr>
          <p:cNvSpPr/>
          <p:nvPr/>
        </p:nvSpPr>
        <p:spPr>
          <a:xfrm>
            <a:off x="5829300" y="914400"/>
            <a:ext cx="282892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a:t>
            </a:r>
          </a:p>
        </p:txBody>
      </p:sp>
      <p:sp>
        <p:nvSpPr>
          <p:cNvPr id="15" name="Rectangle 14">
            <a:extLst>
              <a:ext uri="{FF2B5EF4-FFF2-40B4-BE49-F238E27FC236}">
                <a16:creationId xmlns:a16="http://schemas.microsoft.com/office/drawing/2014/main" id="{56CE8612-5900-4C12-AB7D-13B8E1E8C1C8}"/>
              </a:ext>
            </a:extLst>
          </p:cNvPr>
          <p:cNvSpPr/>
          <p:nvPr/>
        </p:nvSpPr>
        <p:spPr>
          <a:xfrm>
            <a:off x="3000375"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a:t>
            </a:r>
          </a:p>
        </p:txBody>
      </p:sp>
      <p:sp>
        <p:nvSpPr>
          <p:cNvPr id="16" name="Rectangle 15">
            <a:extLst>
              <a:ext uri="{FF2B5EF4-FFF2-40B4-BE49-F238E27FC236}">
                <a16:creationId xmlns:a16="http://schemas.microsoft.com/office/drawing/2014/main" id="{B591E1B3-AAED-4488-8157-E7C33A5BC936}"/>
              </a:ext>
            </a:extLst>
          </p:cNvPr>
          <p:cNvSpPr/>
          <p:nvPr/>
        </p:nvSpPr>
        <p:spPr>
          <a:xfrm>
            <a:off x="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a:t>
            </a:r>
          </a:p>
        </p:txBody>
      </p:sp>
      <p:sp>
        <p:nvSpPr>
          <p:cNvPr id="19" name="Oval 18">
            <a:extLst>
              <a:ext uri="{FF2B5EF4-FFF2-40B4-BE49-F238E27FC236}">
                <a16:creationId xmlns:a16="http://schemas.microsoft.com/office/drawing/2014/main" id="{D2D1226A-A334-4D98-B5CB-6F093A5B5506}"/>
              </a:ext>
            </a:extLst>
          </p:cNvPr>
          <p:cNvSpPr/>
          <p:nvPr/>
        </p:nvSpPr>
        <p:spPr>
          <a:xfrm>
            <a:off x="2143125" y="4267200"/>
            <a:ext cx="282892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44399" name="TextBox 19">
            <a:extLst>
              <a:ext uri="{FF2B5EF4-FFF2-40B4-BE49-F238E27FC236}">
                <a16:creationId xmlns:a16="http://schemas.microsoft.com/office/drawing/2014/main" id="{EEDB3542-8876-4204-9E19-8F2DA2053C56}"/>
              </a:ext>
            </a:extLst>
          </p:cNvPr>
          <p:cNvSpPr txBox="1">
            <a:spLocks noChangeArrowheads="1"/>
          </p:cNvSpPr>
          <p:nvPr/>
        </p:nvSpPr>
        <p:spPr bwMode="auto">
          <a:xfrm flipH="1">
            <a:off x="2228850" y="4343400"/>
            <a:ext cx="2762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a:t>
            </a:r>
          </a:p>
          <a:p>
            <a:pPr algn="ctr" eaLnBrk="1" hangingPunct="1"/>
            <a:r>
              <a:rPr lang="en-US" altLang="en-US" sz="3600">
                <a:solidFill>
                  <a:srgbClr val="FFC000"/>
                </a:solidFill>
              </a:rPr>
              <a:t>New Moon</a:t>
            </a:r>
          </a:p>
          <a:p>
            <a:pPr algn="ctr" eaLnBrk="1" hangingPunct="1"/>
            <a:r>
              <a:rPr lang="en-US" altLang="en-US" sz="3600" b="1">
                <a:solidFill>
                  <a:srgbClr val="FFC000"/>
                </a:solidFill>
              </a:rPr>
              <a:t>22:20 </a:t>
            </a:r>
            <a:r>
              <a:rPr lang="en-US" altLang="en-US" sz="3600">
                <a:solidFill>
                  <a:srgbClr val="FFC000"/>
                </a:solidFill>
              </a:rPr>
              <a:t> </a:t>
            </a:r>
          </a:p>
          <a:p>
            <a:pPr algn="ctr" eaLnBrk="1" hangingPunct="1"/>
            <a:r>
              <a:rPr lang="en-US" altLang="en-US" sz="3600">
                <a:solidFill>
                  <a:srgbClr val="FFC000"/>
                </a:solidFill>
              </a:rPr>
              <a:t>hrs</a:t>
            </a:r>
          </a:p>
        </p:txBody>
      </p:sp>
      <p:cxnSp>
        <p:nvCxnSpPr>
          <p:cNvPr id="21" name="Straight Arrow Connector 20">
            <a:extLst>
              <a:ext uri="{FF2B5EF4-FFF2-40B4-BE49-F238E27FC236}">
                <a16:creationId xmlns:a16="http://schemas.microsoft.com/office/drawing/2014/main" id="{ED114A90-7224-4493-BAD0-6DAA818B5174}"/>
              </a:ext>
            </a:extLst>
          </p:cNvPr>
          <p:cNvCxnSpPr/>
          <p:nvPr/>
        </p:nvCxnSpPr>
        <p:spPr>
          <a:xfrm rot="5400000" flipH="1" flipV="1">
            <a:off x="7735094" y="3885406"/>
            <a:ext cx="457200" cy="1588"/>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4401" name="TextBox 25">
            <a:extLst>
              <a:ext uri="{FF2B5EF4-FFF2-40B4-BE49-F238E27FC236}">
                <a16:creationId xmlns:a16="http://schemas.microsoft.com/office/drawing/2014/main" id="{CA59D2EF-6DFC-46DC-8C18-923F141B928D}"/>
              </a:ext>
            </a:extLst>
          </p:cNvPr>
          <p:cNvSpPr txBox="1">
            <a:spLocks noChangeArrowheads="1"/>
          </p:cNvSpPr>
          <p:nvPr/>
        </p:nvSpPr>
        <p:spPr bwMode="auto">
          <a:xfrm>
            <a:off x="6819900" y="4191000"/>
            <a:ext cx="3276600" cy="25542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Was </a:t>
            </a:r>
            <a:r>
              <a:rPr lang="en-US" altLang="en-US" sz="4000">
                <a:solidFill>
                  <a:srgbClr val="FFFF00"/>
                </a:solidFill>
              </a:rPr>
              <a:t>Nisan 1  </a:t>
            </a:r>
          </a:p>
          <a:p>
            <a:pPr algn="ctr" eaLnBrk="1" hangingPunct="1"/>
            <a:r>
              <a:rPr lang="en-US" altLang="en-US" sz="4000">
                <a:solidFill>
                  <a:srgbClr val="FFFF00"/>
                </a:solidFill>
              </a:rPr>
              <a:t>March 31</a:t>
            </a:r>
            <a:r>
              <a:rPr lang="en-US" altLang="en-US" sz="4000" baseline="30000">
                <a:solidFill>
                  <a:srgbClr val="FFFF00"/>
                </a:solidFill>
              </a:rPr>
              <a:t>st</a:t>
            </a:r>
            <a:r>
              <a:rPr lang="en-US" altLang="en-US" sz="4000">
                <a:solidFill>
                  <a:srgbClr val="FFC000"/>
                </a:solidFill>
              </a:rPr>
              <a:t>?</a:t>
            </a:r>
          </a:p>
          <a:p>
            <a:pPr algn="ctr" eaLnBrk="1" hangingPunct="1"/>
            <a:r>
              <a:rPr lang="en-US" altLang="en-US" sz="4000">
                <a:solidFill>
                  <a:srgbClr val="FFC000"/>
                </a:solidFill>
              </a:rPr>
              <a:t>Quite possibly so.</a:t>
            </a:r>
          </a:p>
        </p:txBody>
      </p:sp>
      <p:sp>
        <p:nvSpPr>
          <p:cNvPr id="144402" name="TextBox 26">
            <a:extLst>
              <a:ext uri="{FF2B5EF4-FFF2-40B4-BE49-F238E27FC236}">
                <a16:creationId xmlns:a16="http://schemas.microsoft.com/office/drawing/2014/main" id="{4995E4DC-F96E-46E7-A0E5-85D030979FE5}"/>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76CBB64A-7FEA-4AB7-917A-ABA944AB61F8}"/>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26" name="TextBox 25">
            <a:extLst>
              <a:ext uri="{FF2B5EF4-FFF2-40B4-BE49-F238E27FC236}">
                <a16:creationId xmlns:a16="http://schemas.microsoft.com/office/drawing/2014/main" id="{AC4672B6-ECAD-4C54-BB18-E457186497E5}"/>
              </a:ext>
            </a:extLst>
          </p:cNvPr>
          <p:cNvSpPr txBox="1"/>
          <p:nvPr/>
        </p:nvSpPr>
        <p:spPr>
          <a:xfrm>
            <a:off x="4914900" y="4191000"/>
            <a:ext cx="1731963" cy="2554288"/>
          </a:xfrm>
          <a:prstGeom prst="rect">
            <a:avLst/>
          </a:prstGeom>
          <a:solidFill>
            <a:schemeClr val="accent3">
              <a:lumMod val="40000"/>
              <a:lumOff val="60000"/>
            </a:schemeClr>
          </a:solidFill>
        </p:spPr>
        <p:txBody>
          <a:bodyPr>
            <a:spAutoFit/>
          </a:bodyPr>
          <a:lstStyle/>
          <a:p>
            <a:pPr algn="ctr">
              <a:defRPr/>
            </a:pPr>
            <a:r>
              <a:rPr lang="en-US" sz="3200" b="1" i="1" dirty="0">
                <a:solidFill>
                  <a:srgbClr val="002060"/>
                </a:solidFill>
                <a:latin typeface="Arial" charset="0"/>
                <a:cs typeface="Arial" charset="0"/>
              </a:rPr>
              <a:t>New moon </a:t>
            </a:r>
          </a:p>
          <a:p>
            <a:pPr algn="ctr">
              <a:defRPr/>
            </a:pPr>
            <a:r>
              <a:rPr lang="en-US" sz="3200" b="1" i="1" dirty="0">
                <a:solidFill>
                  <a:srgbClr val="002060"/>
                </a:solidFill>
                <a:latin typeface="Arial" charset="0"/>
                <a:cs typeface="Arial" charset="0"/>
              </a:rPr>
              <a:t>just 20</a:t>
            </a:r>
          </a:p>
          <a:p>
            <a:pPr algn="ctr">
              <a:defRPr/>
            </a:pPr>
            <a:r>
              <a:rPr lang="en-US" sz="3200" b="1" i="1" dirty="0">
                <a:solidFill>
                  <a:srgbClr val="002060"/>
                </a:solidFill>
                <a:latin typeface="Arial" charset="0"/>
                <a:cs typeface="Arial" charset="0"/>
              </a:rPr>
              <a:t>hours.</a:t>
            </a:r>
          </a:p>
          <a:p>
            <a:pPr algn="ctr">
              <a:defRPr/>
            </a:pPr>
            <a:r>
              <a:rPr lang="en-US" sz="3200" b="1" i="1" dirty="0">
                <a:solidFill>
                  <a:srgbClr val="002060"/>
                </a:solidFill>
                <a:latin typeface="Arial" charset="0"/>
                <a:cs typeface="Arial" charset="0"/>
              </a:rPr>
              <a:t>old</a:t>
            </a:r>
          </a:p>
        </p:txBody>
      </p:sp>
      <p:sp>
        <p:nvSpPr>
          <p:cNvPr id="29" name="Rectangle 28">
            <a:extLst>
              <a:ext uri="{FF2B5EF4-FFF2-40B4-BE49-F238E27FC236}">
                <a16:creationId xmlns:a16="http://schemas.microsoft.com/office/drawing/2014/main" id="{75DF34E9-9A5C-46E2-B615-A883C580775A}"/>
              </a:ext>
            </a:extLst>
          </p:cNvPr>
          <p:cNvSpPr/>
          <p:nvPr/>
        </p:nvSpPr>
        <p:spPr>
          <a:xfrm>
            <a:off x="3467100" y="2057400"/>
            <a:ext cx="2286000" cy="609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a:solidFill>
                  <a:schemeClr val="tx1"/>
                </a:solidFill>
              </a:rPr>
              <a:t>20 hours</a:t>
            </a:r>
          </a:p>
        </p:txBody>
      </p:sp>
      <p:sp>
        <p:nvSpPr>
          <p:cNvPr id="30" name="Oval 29">
            <a:extLst>
              <a:ext uri="{FF2B5EF4-FFF2-40B4-BE49-F238E27FC236}">
                <a16:creationId xmlns:a16="http://schemas.microsoft.com/office/drawing/2014/main" id="{5484CA5A-85A5-459F-9324-E7473ED487CF}"/>
              </a:ext>
            </a:extLst>
          </p:cNvPr>
          <p:cNvSpPr/>
          <p:nvPr/>
        </p:nvSpPr>
        <p:spPr>
          <a:xfrm>
            <a:off x="5524500" y="2209800"/>
            <a:ext cx="428625"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cxnSp>
        <p:nvCxnSpPr>
          <p:cNvPr id="31" name="Straight Arrow Connector 30">
            <a:extLst>
              <a:ext uri="{FF2B5EF4-FFF2-40B4-BE49-F238E27FC236}">
                <a16:creationId xmlns:a16="http://schemas.microsoft.com/office/drawing/2014/main" id="{930D60D8-E7AE-427E-8497-D6B517FCDD77}"/>
              </a:ext>
            </a:extLst>
          </p:cNvPr>
          <p:cNvCxnSpPr/>
          <p:nvPr/>
        </p:nvCxnSpPr>
        <p:spPr>
          <a:xfrm rot="5400000" flipH="1" flipV="1">
            <a:off x="4877594" y="3466306"/>
            <a:ext cx="17526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B14F94A-5B92-4E1F-BBD9-41B37DC287AE}"/>
              </a:ext>
            </a:extLst>
          </p:cNvPr>
          <p:cNvCxnSpPr/>
          <p:nvPr/>
        </p:nvCxnSpPr>
        <p:spPr>
          <a:xfrm rot="5400000" flipH="1" flipV="1">
            <a:off x="2515394" y="3390106"/>
            <a:ext cx="19050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1">
            <a:extLst>
              <a:ext uri="{FF2B5EF4-FFF2-40B4-BE49-F238E27FC236}">
                <a16:creationId xmlns:a16="http://schemas.microsoft.com/office/drawing/2014/main" id="{B3AB4E16-5767-492E-ACB1-B4CDBEBA36EE}"/>
              </a:ext>
            </a:extLst>
          </p:cNvPr>
          <p:cNvSpPr txBox="1">
            <a:spLocks noChangeArrowheads="1"/>
          </p:cNvSpPr>
          <p:nvPr/>
        </p:nvSpPr>
        <p:spPr bwMode="auto">
          <a:xfrm>
            <a:off x="342900" y="914400"/>
            <a:ext cx="9601200" cy="51403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100">
                <a:solidFill>
                  <a:srgbClr val="FFC000"/>
                </a:solidFill>
              </a:rPr>
              <a:t>If it </a:t>
            </a:r>
            <a:r>
              <a:rPr lang="en-US" altLang="en-US" sz="4100" i="1">
                <a:solidFill>
                  <a:srgbClr val="FFFF00"/>
                </a:solidFill>
              </a:rPr>
              <a:t>had</a:t>
            </a:r>
            <a:r>
              <a:rPr lang="en-US" altLang="en-US" sz="4100">
                <a:solidFill>
                  <a:srgbClr val="FFC000"/>
                </a:solidFill>
              </a:rPr>
              <a:t> been sighted then </a:t>
            </a:r>
            <a:r>
              <a:rPr lang="en-US" altLang="en-US" sz="4100" b="1" i="1">
                <a:solidFill>
                  <a:srgbClr val="FFFF00"/>
                </a:solidFill>
              </a:rPr>
              <a:t>Nisan 1 </a:t>
            </a:r>
            <a:r>
              <a:rPr lang="en-US" altLang="en-US" sz="4100">
                <a:solidFill>
                  <a:srgbClr val="FFC000"/>
                </a:solidFill>
              </a:rPr>
              <a:t>of </a:t>
            </a:r>
            <a:r>
              <a:rPr lang="en-US" altLang="en-US" sz="4100" i="1">
                <a:solidFill>
                  <a:srgbClr val="FFFF00"/>
                </a:solidFill>
              </a:rPr>
              <a:t>32 A.D. </a:t>
            </a:r>
            <a:r>
              <a:rPr lang="en-US" altLang="en-US" sz="4100">
                <a:solidFill>
                  <a:srgbClr val="FFC000"/>
                </a:solidFill>
              </a:rPr>
              <a:t>would have come on </a:t>
            </a:r>
            <a:r>
              <a:rPr lang="en-US" altLang="en-US" sz="4100" b="1" i="1">
                <a:solidFill>
                  <a:srgbClr val="FFFF00"/>
                </a:solidFill>
              </a:rPr>
              <a:t>March 31st</a:t>
            </a:r>
            <a:r>
              <a:rPr lang="en-US" altLang="en-US" sz="4100">
                <a:solidFill>
                  <a:srgbClr val="FFC000"/>
                </a:solidFill>
              </a:rPr>
              <a:t>. Here we see the astronomical new moon with the Hebrew and Roman calendar dates</a:t>
            </a:r>
            <a:r>
              <a:rPr lang="en-US" altLang="en-US" sz="4100" b="1" i="1">
                <a:solidFill>
                  <a:srgbClr val="FFFF00"/>
                </a:solidFill>
              </a:rPr>
              <a:t> </a:t>
            </a:r>
            <a:r>
              <a:rPr lang="en-US" altLang="en-US" sz="4100">
                <a:solidFill>
                  <a:srgbClr val="FFC000"/>
                </a:solidFill>
              </a:rPr>
              <a:t>superimposed. The red dot shows the viewing time after sunset when the new moon might have been sighted to tag </a:t>
            </a:r>
            <a:r>
              <a:rPr lang="en-US" altLang="en-US" sz="4100" b="1" i="1">
                <a:solidFill>
                  <a:srgbClr val="FFFF00"/>
                </a:solidFill>
              </a:rPr>
              <a:t>March 31</a:t>
            </a:r>
            <a:r>
              <a:rPr lang="en-US" altLang="en-US" sz="4100" b="1" i="1" baseline="30000">
                <a:solidFill>
                  <a:srgbClr val="FFFF00"/>
                </a:solidFill>
              </a:rPr>
              <a:t>st</a:t>
            </a:r>
            <a:r>
              <a:rPr lang="en-US" altLang="en-US" sz="4100" b="1" i="1">
                <a:solidFill>
                  <a:srgbClr val="FFFF00"/>
                </a:solidFill>
              </a:rPr>
              <a:t> </a:t>
            </a:r>
            <a:r>
              <a:rPr lang="en-US" altLang="en-US" sz="4100">
                <a:solidFill>
                  <a:srgbClr val="FFC000"/>
                </a:solidFill>
              </a:rPr>
              <a:t>as </a:t>
            </a:r>
            <a:r>
              <a:rPr lang="en-US" altLang="en-US" sz="4100" b="1" i="1">
                <a:solidFill>
                  <a:srgbClr val="FFFF00"/>
                </a:solidFill>
              </a:rPr>
              <a:t>Nisan 1</a:t>
            </a:r>
            <a:r>
              <a:rPr lang="en-US" altLang="en-US" sz="4100">
                <a:solidFill>
                  <a:srgbClr val="FFC000"/>
                </a:solidFill>
              </a:rPr>
              <a: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AFC57-18DC-4166-9F23-9B9515C9960E}"/>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CBB4A7F6-02DE-40FA-A782-2B70BD5E504C}"/>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b="1" i="1" dirty="0">
              <a:solidFill>
                <a:srgbClr val="FFFF00"/>
              </a:solidFill>
            </a:endParaRPr>
          </a:p>
        </p:txBody>
      </p:sp>
      <p:sp>
        <p:nvSpPr>
          <p:cNvPr id="7" name="Rectangle 6">
            <a:extLst>
              <a:ext uri="{FF2B5EF4-FFF2-40B4-BE49-F238E27FC236}">
                <a16:creationId xmlns:a16="http://schemas.microsoft.com/office/drawing/2014/main" id="{4741E45F-D52B-470A-9B3D-82756DDFE006}"/>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BBDBBAF7-3DBB-4600-95E0-36EE4409A488}"/>
              </a:ext>
            </a:extLst>
          </p:cNvPr>
          <p:cNvSpPr/>
          <p:nvPr/>
        </p:nvSpPr>
        <p:spPr>
          <a:xfrm>
            <a:off x="857250" y="3048000"/>
            <a:ext cx="27432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295B3E05-BBBE-47AB-B27B-BE5ADDE416D1}"/>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3308FB5C-342B-40F0-9255-3A8B818393F7}"/>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033973F3-B9DB-44E8-ABED-BEC66DFC16A4}"/>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D2934836-7CD1-46A1-B13F-54A8BF85CA54}"/>
              </a:ext>
            </a:extLst>
          </p:cNvPr>
          <p:cNvSpPr/>
          <p:nvPr/>
        </p:nvSpPr>
        <p:spPr>
          <a:xfrm>
            <a:off x="6600825" y="3048000"/>
            <a:ext cx="300037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EEF2BE71-40BF-4591-91F6-51482EB188FA}"/>
              </a:ext>
            </a:extLst>
          </p:cNvPr>
          <p:cNvSpPr/>
          <p:nvPr/>
        </p:nvSpPr>
        <p:spPr>
          <a:xfrm>
            <a:off x="5829300" y="914400"/>
            <a:ext cx="282892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a:t>
            </a:r>
          </a:p>
        </p:txBody>
      </p:sp>
      <p:sp>
        <p:nvSpPr>
          <p:cNvPr id="15" name="Rectangle 14">
            <a:extLst>
              <a:ext uri="{FF2B5EF4-FFF2-40B4-BE49-F238E27FC236}">
                <a16:creationId xmlns:a16="http://schemas.microsoft.com/office/drawing/2014/main" id="{4D11F1B1-56FC-460A-B054-104222368EBA}"/>
              </a:ext>
            </a:extLst>
          </p:cNvPr>
          <p:cNvSpPr/>
          <p:nvPr/>
        </p:nvSpPr>
        <p:spPr>
          <a:xfrm>
            <a:off x="3000375"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a:t>
            </a:r>
          </a:p>
        </p:txBody>
      </p:sp>
      <p:sp>
        <p:nvSpPr>
          <p:cNvPr id="16" name="Rectangle 15">
            <a:extLst>
              <a:ext uri="{FF2B5EF4-FFF2-40B4-BE49-F238E27FC236}">
                <a16:creationId xmlns:a16="http://schemas.microsoft.com/office/drawing/2014/main" id="{8C5AB852-CFA5-4125-AE89-142D8DB62966}"/>
              </a:ext>
            </a:extLst>
          </p:cNvPr>
          <p:cNvSpPr/>
          <p:nvPr/>
        </p:nvSpPr>
        <p:spPr>
          <a:xfrm>
            <a:off x="0" y="9144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a:t>
            </a:r>
          </a:p>
        </p:txBody>
      </p:sp>
      <p:cxnSp>
        <p:nvCxnSpPr>
          <p:cNvPr id="18" name="Straight Arrow Connector 17">
            <a:extLst>
              <a:ext uri="{FF2B5EF4-FFF2-40B4-BE49-F238E27FC236}">
                <a16:creationId xmlns:a16="http://schemas.microsoft.com/office/drawing/2014/main" id="{7BD9C8AF-C3A2-469C-AF74-098D336BF8A1}"/>
              </a:ext>
            </a:extLst>
          </p:cNvPr>
          <p:cNvCxnSpPr/>
          <p:nvPr/>
        </p:nvCxnSpPr>
        <p:spPr>
          <a:xfrm rot="5400000" flipH="1" flipV="1">
            <a:off x="2757488" y="3452812"/>
            <a:ext cx="1600200" cy="2857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0B40EEA-FC03-4080-B5C3-B7188D0E04F3}"/>
              </a:ext>
            </a:extLst>
          </p:cNvPr>
          <p:cNvSpPr/>
          <p:nvPr/>
        </p:nvSpPr>
        <p:spPr>
          <a:xfrm>
            <a:off x="2143125" y="4267200"/>
            <a:ext cx="282892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46447" name="TextBox 19">
            <a:extLst>
              <a:ext uri="{FF2B5EF4-FFF2-40B4-BE49-F238E27FC236}">
                <a16:creationId xmlns:a16="http://schemas.microsoft.com/office/drawing/2014/main" id="{E680DBAF-F1F4-476F-B421-D198439EDE5C}"/>
              </a:ext>
            </a:extLst>
          </p:cNvPr>
          <p:cNvSpPr txBox="1">
            <a:spLocks noChangeArrowheads="1"/>
          </p:cNvSpPr>
          <p:nvPr/>
        </p:nvSpPr>
        <p:spPr bwMode="auto">
          <a:xfrm flipH="1">
            <a:off x="2228850" y="4343400"/>
            <a:ext cx="2762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Astro.</a:t>
            </a:r>
          </a:p>
          <a:p>
            <a:pPr algn="ctr" eaLnBrk="1" hangingPunct="1"/>
            <a:r>
              <a:rPr lang="en-US" altLang="en-US" sz="3600" b="1">
                <a:solidFill>
                  <a:srgbClr val="FFFF00"/>
                </a:solidFill>
              </a:rPr>
              <a:t>New Moon</a:t>
            </a:r>
          </a:p>
          <a:p>
            <a:pPr algn="ctr" eaLnBrk="1" hangingPunct="1"/>
            <a:r>
              <a:rPr lang="en-US" altLang="en-US" sz="3600" b="1">
                <a:solidFill>
                  <a:srgbClr val="FFFF00"/>
                </a:solidFill>
              </a:rPr>
              <a:t>22:20  </a:t>
            </a:r>
          </a:p>
          <a:p>
            <a:pPr algn="ctr" eaLnBrk="1" hangingPunct="1"/>
            <a:r>
              <a:rPr lang="en-US" altLang="en-US" sz="3600" b="1">
                <a:solidFill>
                  <a:srgbClr val="FFFF00"/>
                </a:solidFill>
              </a:rPr>
              <a:t>hrs</a:t>
            </a:r>
          </a:p>
        </p:txBody>
      </p:sp>
      <p:cxnSp>
        <p:nvCxnSpPr>
          <p:cNvPr id="21" name="Straight Arrow Connector 20">
            <a:extLst>
              <a:ext uri="{FF2B5EF4-FFF2-40B4-BE49-F238E27FC236}">
                <a16:creationId xmlns:a16="http://schemas.microsoft.com/office/drawing/2014/main" id="{496FDEB2-CE44-45EB-A497-550E690A1D4A}"/>
              </a:ext>
            </a:extLst>
          </p:cNvPr>
          <p:cNvCxnSpPr/>
          <p:nvPr/>
        </p:nvCxnSpPr>
        <p:spPr>
          <a:xfrm rot="5400000" flipH="1" flipV="1">
            <a:off x="7744619" y="4037806"/>
            <a:ext cx="457200" cy="1588"/>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6449" name="TextBox 25">
            <a:extLst>
              <a:ext uri="{FF2B5EF4-FFF2-40B4-BE49-F238E27FC236}">
                <a16:creationId xmlns:a16="http://schemas.microsoft.com/office/drawing/2014/main" id="{A3CE6E7F-29A3-4B50-9C6A-452A3199ADCF}"/>
              </a:ext>
            </a:extLst>
          </p:cNvPr>
          <p:cNvSpPr txBox="1">
            <a:spLocks noChangeArrowheads="1"/>
          </p:cNvSpPr>
          <p:nvPr/>
        </p:nvSpPr>
        <p:spPr bwMode="auto">
          <a:xfrm>
            <a:off x="7124700" y="4343400"/>
            <a:ext cx="28194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FF00"/>
                </a:solidFill>
              </a:rPr>
              <a:t>Nisan 1</a:t>
            </a:r>
            <a:r>
              <a:rPr lang="en-US" altLang="en-US" sz="4800">
                <a:solidFill>
                  <a:srgbClr val="FFC000"/>
                </a:solidFill>
              </a:rPr>
              <a:t> </a:t>
            </a:r>
          </a:p>
          <a:p>
            <a:pPr algn="ctr" eaLnBrk="1" hangingPunct="1"/>
            <a:r>
              <a:rPr lang="en-US" altLang="en-US" sz="4800">
                <a:solidFill>
                  <a:srgbClr val="FFC000"/>
                </a:solidFill>
              </a:rPr>
              <a:t>possibly </a:t>
            </a:r>
          </a:p>
          <a:p>
            <a:pPr algn="ctr" eaLnBrk="1" hangingPunct="1"/>
            <a:r>
              <a:rPr lang="en-US" altLang="en-US" sz="4800">
                <a:solidFill>
                  <a:srgbClr val="FFFF00"/>
                </a:solidFill>
              </a:rPr>
              <a:t>March 31</a:t>
            </a:r>
          </a:p>
        </p:txBody>
      </p:sp>
      <p:sp>
        <p:nvSpPr>
          <p:cNvPr id="146450" name="TextBox 26">
            <a:extLst>
              <a:ext uri="{FF2B5EF4-FFF2-40B4-BE49-F238E27FC236}">
                <a16:creationId xmlns:a16="http://schemas.microsoft.com/office/drawing/2014/main" id="{7E0FE3D5-F5FD-4C41-AAAD-CF2E802E1CA2}"/>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995A36F7-207E-4A43-AADF-084757AD4EB8}"/>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28" name="TextBox 27">
            <a:extLst>
              <a:ext uri="{FF2B5EF4-FFF2-40B4-BE49-F238E27FC236}">
                <a16:creationId xmlns:a16="http://schemas.microsoft.com/office/drawing/2014/main" id="{E3524F8A-6090-4310-83D9-728EF3C7897A}"/>
              </a:ext>
            </a:extLst>
          </p:cNvPr>
          <p:cNvSpPr txBox="1"/>
          <p:nvPr/>
        </p:nvSpPr>
        <p:spPr>
          <a:xfrm>
            <a:off x="4991100" y="4114800"/>
            <a:ext cx="1981200" cy="1754188"/>
          </a:xfrm>
          <a:prstGeom prst="rect">
            <a:avLst/>
          </a:prstGeom>
          <a:solidFill>
            <a:schemeClr val="accent3">
              <a:lumMod val="40000"/>
              <a:lumOff val="60000"/>
            </a:schemeClr>
          </a:solidFill>
        </p:spPr>
        <p:txBody>
          <a:bodyPr lIns="91429" tIns="45715" rIns="91429" bIns="45715">
            <a:spAutoFit/>
          </a:bodyPr>
          <a:lstStyle/>
          <a:p>
            <a:pPr algn="ctr">
              <a:defRPr/>
            </a:pPr>
            <a:r>
              <a:rPr lang="en-US" sz="3600" b="1" dirty="0">
                <a:latin typeface="Arial" charset="0"/>
                <a:cs typeface="Arial" charset="0"/>
              </a:rPr>
              <a:t>New moon</a:t>
            </a:r>
          </a:p>
          <a:p>
            <a:pPr algn="ctr">
              <a:defRPr/>
            </a:pPr>
            <a:r>
              <a:rPr lang="en-US" sz="3600" b="1" dirty="0">
                <a:latin typeface="Arial" charset="0"/>
                <a:cs typeface="Arial" charset="0"/>
              </a:rPr>
              <a:t>sighted</a:t>
            </a:r>
          </a:p>
        </p:txBody>
      </p:sp>
      <p:cxnSp>
        <p:nvCxnSpPr>
          <p:cNvPr id="30" name="Straight Arrow Connector 29">
            <a:extLst>
              <a:ext uri="{FF2B5EF4-FFF2-40B4-BE49-F238E27FC236}">
                <a16:creationId xmlns:a16="http://schemas.microsoft.com/office/drawing/2014/main" id="{2AAB4641-9194-4A28-8201-EC81FA3A6741}"/>
              </a:ext>
            </a:extLst>
          </p:cNvPr>
          <p:cNvCxnSpPr/>
          <p:nvPr/>
        </p:nvCxnSpPr>
        <p:spPr>
          <a:xfrm rot="16200000" flipV="1">
            <a:off x="5029200" y="3314700"/>
            <a:ext cx="1447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27B9AC3-862D-4886-A176-8B9FAA18A6B5}"/>
              </a:ext>
            </a:extLst>
          </p:cNvPr>
          <p:cNvCxnSpPr/>
          <p:nvPr/>
        </p:nvCxnSpPr>
        <p:spPr>
          <a:xfrm rot="5400000">
            <a:off x="6629400" y="29337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A926118-C519-4F33-A90E-39DEC4C2D88F}"/>
              </a:ext>
            </a:extLst>
          </p:cNvPr>
          <p:cNvSpPr/>
          <p:nvPr/>
        </p:nvSpPr>
        <p:spPr>
          <a:xfrm>
            <a:off x="3543300" y="2057400"/>
            <a:ext cx="2209800" cy="584200"/>
          </a:xfrm>
          <a:prstGeom prst="rect">
            <a:avLst/>
          </a:prstGeom>
          <a:solidFill>
            <a:schemeClr val="accent3">
              <a:lumMod val="40000"/>
              <a:lumOff val="60000"/>
            </a:schemeClr>
          </a:solidFill>
        </p:spPr>
        <p:txBody>
          <a:bodyPr>
            <a:spAutoFit/>
          </a:bodyPr>
          <a:lstStyle/>
          <a:p>
            <a:pPr algn="ctr">
              <a:defRPr/>
            </a:pPr>
            <a:r>
              <a:rPr lang="en-US" sz="3200" b="1" i="1" dirty="0">
                <a:latin typeface="Arial" charset="0"/>
                <a:cs typeface="Arial" charset="0"/>
              </a:rPr>
              <a:t>20 hours</a:t>
            </a:r>
          </a:p>
        </p:txBody>
      </p:sp>
      <p:sp>
        <p:nvSpPr>
          <p:cNvPr id="32" name="Oval 31">
            <a:extLst>
              <a:ext uri="{FF2B5EF4-FFF2-40B4-BE49-F238E27FC236}">
                <a16:creationId xmlns:a16="http://schemas.microsoft.com/office/drawing/2014/main" id="{48CFCFBF-C607-445A-94C2-9AD77E8483D6}"/>
              </a:ext>
            </a:extLst>
          </p:cNvPr>
          <p:cNvSpPr/>
          <p:nvPr/>
        </p:nvSpPr>
        <p:spPr>
          <a:xfrm>
            <a:off x="5600700" y="2209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92D050"/>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1">
            <a:extLst>
              <a:ext uri="{FF2B5EF4-FFF2-40B4-BE49-F238E27FC236}">
                <a16:creationId xmlns:a16="http://schemas.microsoft.com/office/drawing/2014/main" id="{AF9D478E-AE56-4370-A2A5-8663883DE443}"/>
              </a:ext>
            </a:extLst>
          </p:cNvPr>
          <p:cNvSpPr txBox="1">
            <a:spLocks noChangeArrowheads="1"/>
          </p:cNvSpPr>
          <p:nvPr/>
        </p:nvSpPr>
        <p:spPr bwMode="auto">
          <a:xfrm>
            <a:off x="571500" y="1752600"/>
            <a:ext cx="9067800" cy="34163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i="1">
                <a:solidFill>
                  <a:srgbClr val="FFC000"/>
                </a:solidFill>
              </a:rPr>
              <a:t>Sir Robert Anderson came to the conclusion that </a:t>
            </a:r>
            <a:r>
              <a:rPr lang="en-US" altLang="en-US" sz="5400" b="1" i="1">
                <a:solidFill>
                  <a:srgbClr val="FFFF00"/>
                </a:solidFill>
              </a:rPr>
              <a:t>Nisan 1</a:t>
            </a:r>
            <a:r>
              <a:rPr lang="en-US" altLang="en-US" sz="5400" b="1" i="1">
                <a:solidFill>
                  <a:srgbClr val="FFC000"/>
                </a:solidFill>
              </a:rPr>
              <a:t> of 32 A.D. </a:t>
            </a:r>
          </a:p>
          <a:p>
            <a:pPr algn="ctr" eaLnBrk="1" hangingPunct="1"/>
            <a:r>
              <a:rPr lang="en-US" altLang="en-US" sz="5400" b="1" i="1">
                <a:solidFill>
                  <a:srgbClr val="FFC000"/>
                </a:solidFill>
              </a:rPr>
              <a:t>was </a:t>
            </a:r>
            <a:r>
              <a:rPr lang="en-US" altLang="en-US" sz="5400" b="1" i="1">
                <a:solidFill>
                  <a:srgbClr val="FFFF00"/>
                </a:solidFill>
              </a:rPr>
              <a:t>March 31</a:t>
            </a:r>
            <a:r>
              <a:rPr lang="en-US" altLang="en-US" sz="5400" b="1" i="1" baseline="30000">
                <a:solidFill>
                  <a:srgbClr val="FFFF00"/>
                </a:solidFill>
              </a:rPr>
              <a:t>st</a:t>
            </a:r>
            <a:r>
              <a:rPr lang="en-US" altLang="en-US" sz="5400" b="1" i="1">
                <a:solidFill>
                  <a:srgbClr val="FFFF00"/>
                </a:solidFill>
              </a:rPr>
              <a:t>.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1">
            <a:extLst>
              <a:ext uri="{FF2B5EF4-FFF2-40B4-BE49-F238E27FC236}">
                <a16:creationId xmlns:a16="http://schemas.microsoft.com/office/drawing/2014/main" id="{50153FC2-522F-40FE-A680-D7FB9B4E3CDD}"/>
              </a:ext>
            </a:extLst>
          </p:cNvPr>
          <p:cNvSpPr txBox="1">
            <a:spLocks noChangeArrowheads="1"/>
          </p:cNvSpPr>
          <p:nvPr/>
        </p:nvSpPr>
        <p:spPr bwMode="auto">
          <a:xfrm>
            <a:off x="5676900" y="304800"/>
            <a:ext cx="4343400" cy="55086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1">
                <a:solidFill>
                  <a:srgbClr val="FFC000"/>
                </a:solidFill>
              </a:rPr>
              <a:t>Sir Robert Anderson came to the conclusion </a:t>
            </a:r>
          </a:p>
          <a:p>
            <a:pPr algn="ctr" eaLnBrk="1" hangingPunct="1"/>
            <a:r>
              <a:rPr lang="en-US" altLang="en-US" sz="4400" b="1" i="1">
                <a:solidFill>
                  <a:srgbClr val="FFC000"/>
                </a:solidFill>
              </a:rPr>
              <a:t>that </a:t>
            </a:r>
            <a:r>
              <a:rPr lang="en-US" altLang="en-US" sz="4400" b="1" i="1">
                <a:solidFill>
                  <a:srgbClr val="FFFF00"/>
                </a:solidFill>
              </a:rPr>
              <a:t>Nisan 1</a:t>
            </a:r>
            <a:r>
              <a:rPr lang="en-US" altLang="en-US" sz="4400" b="1" i="1">
                <a:solidFill>
                  <a:srgbClr val="FFC000"/>
                </a:solidFill>
              </a:rPr>
              <a:t> </a:t>
            </a:r>
          </a:p>
          <a:p>
            <a:pPr algn="ctr" eaLnBrk="1" hangingPunct="1"/>
            <a:r>
              <a:rPr lang="en-US" altLang="en-US" sz="4400" b="1" i="1">
                <a:solidFill>
                  <a:srgbClr val="FFC000"/>
                </a:solidFill>
              </a:rPr>
              <a:t>of 32 A.D. </a:t>
            </a:r>
          </a:p>
          <a:p>
            <a:pPr algn="ctr" eaLnBrk="1" hangingPunct="1"/>
            <a:r>
              <a:rPr lang="en-US" altLang="en-US" sz="4400" b="1" i="1">
                <a:solidFill>
                  <a:srgbClr val="FFC000"/>
                </a:solidFill>
              </a:rPr>
              <a:t>was </a:t>
            </a:r>
          </a:p>
          <a:p>
            <a:pPr algn="ctr" eaLnBrk="1" hangingPunct="1"/>
            <a:r>
              <a:rPr lang="en-US" altLang="en-US" sz="4400" b="1" i="1">
                <a:solidFill>
                  <a:srgbClr val="FFFF00"/>
                </a:solidFill>
              </a:rPr>
              <a:t>March 31</a:t>
            </a:r>
            <a:r>
              <a:rPr lang="en-US" altLang="en-US" sz="4400" b="1" i="1" baseline="30000">
                <a:solidFill>
                  <a:srgbClr val="FFFF00"/>
                </a:solidFill>
              </a:rPr>
              <a:t>st</a:t>
            </a:r>
            <a:r>
              <a:rPr lang="en-US" altLang="en-US" sz="4400" b="1" i="1">
                <a:solidFill>
                  <a:srgbClr val="FFFF00"/>
                </a:solidFill>
              </a:rPr>
              <a:t>. </a:t>
            </a:r>
          </a:p>
        </p:txBody>
      </p:sp>
      <p:pic>
        <p:nvPicPr>
          <p:cNvPr id="148483" name="Picture 2" descr="I:\IMAGES for PowerPoint\Sir.Robt.Anderson.jpg">
            <a:extLst>
              <a:ext uri="{FF2B5EF4-FFF2-40B4-BE49-F238E27FC236}">
                <a16:creationId xmlns:a16="http://schemas.microsoft.com/office/drawing/2014/main" id="{7A960391-13E6-4E8D-8D1B-FAD5AE082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04800"/>
            <a:ext cx="5105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1">
            <a:extLst>
              <a:ext uri="{FF2B5EF4-FFF2-40B4-BE49-F238E27FC236}">
                <a16:creationId xmlns:a16="http://schemas.microsoft.com/office/drawing/2014/main" id="{F9BE0C1E-9C82-44DE-AB85-44CFD7371AAA}"/>
              </a:ext>
            </a:extLst>
          </p:cNvPr>
          <p:cNvSpPr txBox="1">
            <a:spLocks noChangeArrowheads="1"/>
          </p:cNvSpPr>
          <p:nvPr/>
        </p:nvSpPr>
        <p:spPr bwMode="auto">
          <a:xfrm>
            <a:off x="342900" y="1676400"/>
            <a:ext cx="9601200" cy="34163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And here is an excerpt from his book, </a:t>
            </a:r>
            <a:r>
              <a:rPr lang="en-US" altLang="en-US" sz="5400">
                <a:solidFill>
                  <a:srgbClr val="FFFF00"/>
                </a:solidFill>
              </a:rPr>
              <a:t>“The Coming Prince” </a:t>
            </a:r>
            <a:r>
              <a:rPr lang="en-US" altLang="en-US" sz="5400">
                <a:solidFill>
                  <a:srgbClr val="FFC000"/>
                </a:solidFill>
              </a:rPr>
              <a:t>if you would like to pause the video and take a look.</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
            <a:extLst>
              <a:ext uri="{FF2B5EF4-FFF2-40B4-BE49-F238E27FC236}">
                <a16:creationId xmlns:a16="http://schemas.microsoft.com/office/drawing/2014/main" id="{25C776A4-D4A5-4EA7-BA54-F2C7A3C08486}"/>
              </a:ext>
            </a:extLst>
          </p:cNvPr>
          <p:cNvSpPr>
            <a:spLocks noChangeArrowheads="1"/>
          </p:cNvSpPr>
          <p:nvPr/>
        </p:nvSpPr>
        <p:spPr bwMode="auto">
          <a:xfrm>
            <a:off x="342900" y="838200"/>
            <a:ext cx="9601200" cy="5016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chemeClr val="bg1"/>
                </a:solidFill>
              </a:rPr>
              <a:t>Sir Robert Anderson</a:t>
            </a:r>
          </a:p>
          <a:p>
            <a:pPr algn="ctr" eaLnBrk="1" hangingPunct="1"/>
            <a:r>
              <a:rPr lang="en-US" altLang="en-US" sz="4000">
                <a:solidFill>
                  <a:schemeClr val="bg1"/>
                </a:solidFill>
              </a:rPr>
              <a:t>“The Coming Prince” chapter 8</a:t>
            </a:r>
          </a:p>
          <a:p>
            <a:pPr algn="ctr" eaLnBrk="1" hangingPunct="1"/>
            <a:r>
              <a:rPr lang="en-US" altLang="en-US" sz="4000">
                <a:solidFill>
                  <a:srgbClr val="FFC000"/>
                </a:solidFill>
              </a:rPr>
              <a:t>“in </a:t>
            </a:r>
            <a:r>
              <a:rPr lang="en-US" altLang="en-US" sz="4000" b="1">
                <a:solidFill>
                  <a:srgbClr val="FFFF00"/>
                </a:solidFill>
              </a:rPr>
              <a:t>A.D. 32</a:t>
            </a:r>
            <a:r>
              <a:rPr lang="en-US" altLang="en-US" sz="4000">
                <a:solidFill>
                  <a:srgbClr val="FFC000"/>
                </a:solidFill>
              </a:rPr>
              <a:t>, the date of the true new moon, by which the Passover was regulated, was </a:t>
            </a:r>
            <a:r>
              <a:rPr lang="en-US" altLang="en-US" sz="4000" b="1">
                <a:solidFill>
                  <a:srgbClr val="FFFF00"/>
                </a:solidFill>
              </a:rPr>
              <a:t>the night (10h 57m) </a:t>
            </a:r>
          </a:p>
          <a:p>
            <a:pPr algn="ctr" eaLnBrk="1" hangingPunct="1"/>
            <a:r>
              <a:rPr lang="en-US" altLang="en-US" sz="4000" b="1">
                <a:solidFill>
                  <a:srgbClr val="FFFF00"/>
                </a:solidFill>
              </a:rPr>
              <a:t>of the 29th March.</a:t>
            </a:r>
            <a:r>
              <a:rPr lang="en-US" altLang="en-US" sz="4000">
                <a:solidFill>
                  <a:srgbClr val="FFC000"/>
                </a:solidFill>
              </a:rPr>
              <a:t> The ostensible date of the 1st Nisan, therefore, according </a:t>
            </a:r>
          </a:p>
          <a:p>
            <a:pPr algn="ctr" eaLnBrk="1" hangingPunct="1"/>
            <a:r>
              <a:rPr lang="en-US" altLang="en-US" sz="4000">
                <a:solidFill>
                  <a:srgbClr val="FFC000"/>
                </a:solidFill>
              </a:rPr>
              <a:t>to the phases, was the </a:t>
            </a:r>
            <a:r>
              <a:rPr lang="en-US" altLang="en-US" sz="4000" b="1" i="1">
                <a:solidFill>
                  <a:srgbClr val="FFFF00"/>
                </a:solidFill>
              </a:rPr>
              <a:t>31st  of March</a:t>
            </a:r>
            <a:r>
              <a:rPr lang="en-US" altLang="en-US" sz="4000">
                <a:solidFill>
                  <a:srgbClr val="FFC000"/>
                </a:solidFill>
              </a:rPr>
              <a:t>.”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a:extLst>
              <a:ext uri="{FF2B5EF4-FFF2-40B4-BE49-F238E27FC236}">
                <a16:creationId xmlns:a16="http://schemas.microsoft.com/office/drawing/2014/main" id="{2548F26A-23A0-41DC-B4D0-1EEE98229481}"/>
              </a:ext>
            </a:extLst>
          </p:cNvPr>
          <p:cNvSpPr>
            <a:spLocks noChangeArrowheads="1"/>
          </p:cNvSpPr>
          <p:nvPr/>
        </p:nvSpPr>
        <p:spPr bwMode="auto">
          <a:xfrm>
            <a:off x="800100" y="1905000"/>
            <a:ext cx="8686800" cy="3046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If </a:t>
            </a:r>
            <a:r>
              <a:rPr lang="en-US" altLang="en-US" sz="4800" b="1" i="1">
                <a:solidFill>
                  <a:srgbClr val="FFFF00"/>
                </a:solidFill>
              </a:rPr>
              <a:t>Nisan 1</a:t>
            </a:r>
            <a:r>
              <a:rPr lang="en-US" altLang="en-US" sz="4800">
                <a:solidFill>
                  <a:srgbClr val="FFC000"/>
                </a:solidFill>
              </a:rPr>
              <a:t> of </a:t>
            </a:r>
            <a:r>
              <a:rPr lang="en-US" altLang="en-US" sz="4800" b="1" i="1">
                <a:solidFill>
                  <a:srgbClr val="FFFF00"/>
                </a:solidFill>
              </a:rPr>
              <a:t>32 A.D.</a:t>
            </a:r>
            <a:r>
              <a:rPr lang="en-US" altLang="en-US" sz="4800">
                <a:solidFill>
                  <a:srgbClr val="FFC000"/>
                </a:solidFill>
              </a:rPr>
              <a:t> had come </a:t>
            </a:r>
          </a:p>
          <a:p>
            <a:pPr algn="ctr" eaLnBrk="1" hangingPunct="1"/>
            <a:r>
              <a:rPr lang="en-US" altLang="en-US" sz="4800">
                <a:solidFill>
                  <a:srgbClr val="FFC000"/>
                </a:solidFill>
              </a:rPr>
              <a:t>on </a:t>
            </a:r>
            <a:r>
              <a:rPr lang="en-US" altLang="en-US" sz="4800" b="1" i="1">
                <a:solidFill>
                  <a:srgbClr val="FFFF00"/>
                </a:solidFill>
              </a:rPr>
              <a:t>March 31</a:t>
            </a:r>
            <a:r>
              <a:rPr lang="en-US" altLang="en-US" sz="4800" b="1" i="1" baseline="30000">
                <a:solidFill>
                  <a:srgbClr val="FFFF00"/>
                </a:solidFill>
              </a:rPr>
              <a:t>st</a:t>
            </a:r>
            <a:r>
              <a:rPr lang="en-US" altLang="en-US" sz="4800">
                <a:solidFill>
                  <a:srgbClr val="FFC000"/>
                </a:solidFill>
              </a:rPr>
              <a:t> then </a:t>
            </a:r>
            <a:r>
              <a:rPr lang="en-US" altLang="en-US" sz="4800">
                <a:solidFill>
                  <a:srgbClr val="FFFF00"/>
                </a:solidFill>
              </a:rPr>
              <a:t>Nisan 10</a:t>
            </a:r>
            <a:r>
              <a:rPr lang="en-US" altLang="en-US" sz="4800">
                <a:solidFill>
                  <a:srgbClr val="FFC000"/>
                </a:solidFill>
              </a:rPr>
              <a:t>, </a:t>
            </a:r>
            <a:r>
              <a:rPr lang="en-US" altLang="en-US" sz="4800">
                <a:solidFill>
                  <a:srgbClr val="FFFF00"/>
                </a:solidFill>
              </a:rPr>
              <a:t>Palm Sunday </a:t>
            </a:r>
            <a:r>
              <a:rPr lang="en-US" altLang="en-US" sz="4800">
                <a:solidFill>
                  <a:srgbClr val="FFC000"/>
                </a:solidFill>
              </a:rPr>
              <a:t>would have come </a:t>
            </a:r>
            <a:r>
              <a:rPr lang="en-US" altLang="en-US" sz="4800">
                <a:solidFill>
                  <a:srgbClr val="FFFF00"/>
                </a:solidFill>
              </a:rPr>
              <a:t>9 days</a:t>
            </a:r>
            <a:r>
              <a:rPr lang="en-US" altLang="en-US" sz="4800">
                <a:solidFill>
                  <a:srgbClr val="FFC000"/>
                </a:solidFill>
              </a:rPr>
              <a:t> later on </a:t>
            </a:r>
            <a:r>
              <a:rPr lang="en-US" altLang="en-US" sz="4800">
                <a:solidFill>
                  <a:srgbClr val="FFFF00"/>
                </a:solidFill>
              </a:rPr>
              <a:t>April 9</a:t>
            </a:r>
            <a:r>
              <a:rPr lang="en-US" altLang="en-US" sz="4800">
                <a:solidFill>
                  <a:srgbClr val="FFC000"/>
                </a:solidFill>
              </a:rPr>
              <a:t>.</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1BE6A-0036-4D70-B4D1-C6F4D48FF713}"/>
              </a:ext>
            </a:extLst>
          </p:cNvPr>
          <p:cNvSpPr/>
          <p:nvPr/>
        </p:nvSpPr>
        <p:spPr>
          <a:xfrm>
            <a:off x="13716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690300DF-30C8-4C3D-85F7-94981E1E8EF0}"/>
              </a:ext>
            </a:extLst>
          </p:cNvPr>
          <p:cNvSpPr/>
          <p:nvPr/>
        </p:nvSpPr>
        <p:spPr>
          <a:xfrm>
            <a:off x="2914650" y="1752600"/>
            <a:ext cx="771525" cy="12461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7" name="Rectangle 6">
            <a:extLst>
              <a:ext uri="{FF2B5EF4-FFF2-40B4-BE49-F238E27FC236}">
                <a16:creationId xmlns:a16="http://schemas.microsoft.com/office/drawing/2014/main" id="{19DB0F5A-F27E-4FD1-82AE-368CD9FA81B2}"/>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8" name="Rectangle 7">
            <a:extLst>
              <a:ext uri="{FF2B5EF4-FFF2-40B4-BE49-F238E27FC236}">
                <a16:creationId xmlns:a16="http://schemas.microsoft.com/office/drawing/2014/main" id="{A50D3572-D58E-4D51-B56F-4DC9E3290194}"/>
              </a:ext>
            </a:extLst>
          </p:cNvPr>
          <p:cNvSpPr/>
          <p:nvPr/>
        </p:nvSpPr>
        <p:spPr>
          <a:xfrm>
            <a:off x="771525" y="3048000"/>
            <a:ext cx="2914650" cy="838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0" name="Rectangle 9">
            <a:extLst>
              <a:ext uri="{FF2B5EF4-FFF2-40B4-BE49-F238E27FC236}">
                <a16:creationId xmlns:a16="http://schemas.microsoft.com/office/drawing/2014/main" id="{A5C7AAB2-C685-4E6C-81AF-356DFFA00DBD}"/>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41F607F2-2B06-44D7-8601-3F1527DCCC5D}"/>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7F848288-2711-4528-80F9-F03930125996}"/>
              </a:ext>
            </a:extLst>
          </p:cNvPr>
          <p:cNvSpPr/>
          <p:nvPr/>
        </p:nvSpPr>
        <p:spPr>
          <a:xfrm>
            <a:off x="0" y="1752600"/>
            <a:ext cx="145732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771A1E9A-E3CF-466F-A856-C5B8D1AA1DD1}"/>
              </a:ext>
            </a:extLst>
          </p:cNvPr>
          <p:cNvSpPr/>
          <p:nvPr/>
        </p:nvSpPr>
        <p:spPr>
          <a:xfrm>
            <a:off x="6600825" y="3048000"/>
            <a:ext cx="3000375"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April 9</a:t>
            </a:r>
          </a:p>
        </p:txBody>
      </p:sp>
      <p:sp>
        <p:nvSpPr>
          <p:cNvPr id="14" name="Rectangle 13">
            <a:extLst>
              <a:ext uri="{FF2B5EF4-FFF2-40B4-BE49-F238E27FC236}">
                <a16:creationId xmlns:a16="http://schemas.microsoft.com/office/drawing/2014/main" id="{8E8B1028-1EAD-4F85-8BC6-1C3C12408F7A}"/>
              </a:ext>
            </a:extLst>
          </p:cNvPr>
          <p:cNvSpPr/>
          <p:nvPr/>
        </p:nvSpPr>
        <p:spPr>
          <a:xfrm>
            <a:off x="5743575" y="914400"/>
            <a:ext cx="291465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10</a:t>
            </a:r>
          </a:p>
        </p:txBody>
      </p:sp>
      <p:sp>
        <p:nvSpPr>
          <p:cNvPr id="16" name="Rectangle 15">
            <a:extLst>
              <a:ext uri="{FF2B5EF4-FFF2-40B4-BE49-F238E27FC236}">
                <a16:creationId xmlns:a16="http://schemas.microsoft.com/office/drawing/2014/main" id="{CAC0CF15-2DB7-40C7-9369-DB4895F9C47B}"/>
              </a:ext>
            </a:extLst>
          </p:cNvPr>
          <p:cNvSpPr/>
          <p:nvPr/>
        </p:nvSpPr>
        <p:spPr>
          <a:xfrm>
            <a:off x="0" y="914400"/>
            <a:ext cx="291465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a:t>
            </a:r>
          </a:p>
        </p:txBody>
      </p:sp>
      <p:cxnSp>
        <p:nvCxnSpPr>
          <p:cNvPr id="21" name="Straight Arrow Connector 20">
            <a:extLst>
              <a:ext uri="{FF2B5EF4-FFF2-40B4-BE49-F238E27FC236}">
                <a16:creationId xmlns:a16="http://schemas.microsoft.com/office/drawing/2014/main" id="{409D16D6-0902-4995-AC21-128A7EA43C7B}"/>
              </a:ext>
            </a:extLst>
          </p:cNvPr>
          <p:cNvCxnSpPr/>
          <p:nvPr/>
        </p:nvCxnSpPr>
        <p:spPr>
          <a:xfrm rot="5400000" flipH="1" flipV="1">
            <a:off x="7829551" y="4114800"/>
            <a:ext cx="457200" cy="3175"/>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2589" name="TextBox 25">
            <a:extLst>
              <a:ext uri="{FF2B5EF4-FFF2-40B4-BE49-F238E27FC236}">
                <a16:creationId xmlns:a16="http://schemas.microsoft.com/office/drawing/2014/main" id="{152F87A8-F202-40C3-A65E-5E856B312BD5}"/>
              </a:ext>
            </a:extLst>
          </p:cNvPr>
          <p:cNvSpPr txBox="1">
            <a:spLocks noChangeArrowheads="1"/>
          </p:cNvSpPr>
          <p:nvPr/>
        </p:nvSpPr>
        <p:spPr bwMode="auto">
          <a:xfrm>
            <a:off x="6429375" y="4419600"/>
            <a:ext cx="3343275"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FFFF00"/>
                </a:solidFill>
              </a:rPr>
              <a:t>Nisan 10 </a:t>
            </a:r>
          </a:p>
          <a:p>
            <a:pPr algn="ctr" eaLnBrk="1" hangingPunct="1"/>
            <a:r>
              <a:rPr lang="en-US" altLang="en-US" sz="4800">
                <a:solidFill>
                  <a:srgbClr val="FFC000"/>
                </a:solidFill>
              </a:rPr>
              <a:t>would be </a:t>
            </a:r>
          </a:p>
          <a:p>
            <a:pPr algn="ctr" eaLnBrk="1" hangingPunct="1"/>
            <a:r>
              <a:rPr lang="en-US" altLang="en-US" sz="4800" b="1">
                <a:solidFill>
                  <a:srgbClr val="FFFF00"/>
                </a:solidFill>
              </a:rPr>
              <a:t>April 9</a:t>
            </a:r>
          </a:p>
        </p:txBody>
      </p:sp>
      <p:sp>
        <p:nvSpPr>
          <p:cNvPr id="152590" name="TextBox 26">
            <a:extLst>
              <a:ext uri="{FF2B5EF4-FFF2-40B4-BE49-F238E27FC236}">
                <a16:creationId xmlns:a16="http://schemas.microsoft.com/office/drawing/2014/main" id="{A509F279-ADD4-45CD-9F73-BDE4896095F6}"/>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400" b="1">
                <a:solidFill>
                  <a:srgbClr val="C00000"/>
                </a:solidFill>
              </a:rPr>
              <a:t>– Crucifixion Year</a:t>
            </a:r>
          </a:p>
        </p:txBody>
      </p:sp>
      <p:sp>
        <p:nvSpPr>
          <p:cNvPr id="80911" name="Rectangle 28">
            <a:extLst>
              <a:ext uri="{FF2B5EF4-FFF2-40B4-BE49-F238E27FC236}">
                <a16:creationId xmlns:a16="http://schemas.microsoft.com/office/drawing/2014/main" id="{311702AC-5493-489D-8D73-0F7D1D60FA84}"/>
              </a:ext>
            </a:extLst>
          </p:cNvPr>
          <p:cNvSpPr>
            <a:spLocks noChangeArrowheads="1"/>
          </p:cNvSpPr>
          <p:nvPr/>
        </p:nvSpPr>
        <p:spPr bwMode="auto">
          <a:xfrm>
            <a:off x="600075" y="4419600"/>
            <a:ext cx="3257550" cy="2308225"/>
          </a:xfrm>
          <a:prstGeom prst="rect">
            <a:avLst/>
          </a:prstGeom>
          <a:solidFill>
            <a:schemeClr val="accent6">
              <a:lumMod val="20000"/>
              <a:lumOff val="80000"/>
            </a:schemeClr>
          </a:solidFill>
          <a:ln w="9525">
            <a:noFill/>
            <a:miter lim="800000"/>
            <a:headEnd/>
            <a:tailEnd/>
          </a:ln>
        </p:spPr>
        <p:txBody>
          <a:bodyPr lIns="91429" tIns="45715" rIns="91429" bIns="45715">
            <a:spAutoFit/>
          </a:bodyPr>
          <a:lstStyle/>
          <a:p>
            <a:pPr algn="ctr">
              <a:defRPr/>
            </a:pPr>
            <a:r>
              <a:rPr lang="en-US" sz="4800" b="1" dirty="0">
                <a:solidFill>
                  <a:srgbClr val="C00000"/>
                </a:solidFill>
                <a:latin typeface="Arial" charset="0"/>
                <a:cs typeface="Arial" charset="0"/>
              </a:rPr>
              <a:t>Nisan 1 </a:t>
            </a:r>
          </a:p>
          <a:p>
            <a:pPr algn="ctr">
              <a:defRPr/>
            </a:pPr>
            <a:r>
              <a:rPr lang="en-US" sz="4800" b="1" dirty="0">
                <a:solidFill>
                  <a:srgbClr val="C00000"/>
                </a:solidFill>
                <a:latin typeface="Arial" charset="0"/>
                <a:cs typeface="Arial" charset="0"/>
              </a:rPr>
              <a:t>is </a:t>
            </a:r>
          </a:p>
          <a:p>
            <a:pPr algn="ctr">
              <a:defRPr/>
            </a:pPr>
            <a:r>
              <a:rPr lang="en-US" sz="4800" b="1" dirty="0">
                <a:solidFill>
                  <a:srgbClr val="C00000"/>
                </a:solidFill>
                <a:latin typeface="Arial" charset="0"/>
                <a:cs typeface="Arial" charset="0"/>
              </a:rPr>
              <a:t>March 31</a:t>
            </a:r>
          </a:p>
        </p:txBody>
      </p:sp>
      <p:sp>
        <p:nvSpPr>
          <p:cNvPr id="152592" name="Rectangle 34">
            <a:extLst>
              <a:ext uri="{FF2B5EF4-FFF2-40B4-BE49-F238E27FC236}">
                <a16:creationId xmlns:a16="http://schemas.microsoft.com/office/drawing/2014/main" id="{F105F5DB-FD1D-40CA-A62E-93C8784F1018}"/>
              </a:ext>
            </a:extLst>
          </p:cNvPr>
          <p:cNvSpPr>
            <a:spLocks noChangeArrowheads="1"/>
          </p:cNvSpPr>
          <p:nvPr/>
        </p:nvSpPr>
        <p:spPr bwMode="auto">
          <a:xfrm>
            <a:off x="3257550" y="914400"/>
            <a:ext cx="2228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C00000"/>
                </a:solidFill>
              </a:rPr>
              <a:t>9</a:t>
            </a:r>
            <a:r>
              <a:rPr lang="en-US" altLang="en-US" sz="3600" b="1">
                <a:solidFill>
                  <a:srgbClr val="C00000"/>
                </a:solidFill>
              </a:rPr>
              <a:t> </a:t>
            </a:r>
            <a:r>
              <a:rPr lang="en-US" altLang="en-US" sz="3200" b="1">
                <a:solidFill>
                  <a:srgbClr val="C00000"/>
                </a:solidFill>
              </a:rPr>
              <a:t>days</a:t>
            </a:r>
          </a:p>
        </p:txBody>
      </p:sp>
      <p:cxnSp>
        <p:nvCxnSpPr>
          <p:cNvPr id="36" name="Straight Arrow Connector 35">
            <a:extLst>
              <a:ext uri="{FF2B5EF4-FFF2-40B4-BE49-F238E27FC236}">
                <a16:creationId xmlns:a16="http://schemas.microsoft.com/office/drawing/2014/main" id="{A020ABBD-DD77-4286-9DC8-804A2F2591F9}"/>
              </a:ext>
            </a:extLst>
          </p:cNvPr>
          <p:cNvCxnSpPr/>
          <p:nvPr/>
        </p:nvCxnSpPr>
        <p:spPr>
          <a:xfrm>
            <a:off x="5143500" y="1295400"/>
            <a:ext cx="600075"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2594" name="Rectangle 37">
            <a:extLst>
              <a:ext uri="{FF2B5EF4-FFF2-40B4-BE49-F238E27FC236}">
                <a16:creationId xmlns:a16="http://schemas.microsoft.com/office/drawing/2014/main" id="{B765B2ED-FAD4-4CAA-8A1D-D206A6BA7115}"/>
              </a:ext>
            </a:extLst>
          </p:cNvPr>
          <p:cNvSpPr>
            <a:spLocks noChangeArrowheads="1"/>
          </p:cNvSpPr>
          <p:nvPr/>
        </p:nvSpPr>
        <p:spPr bwMode="auto">
          <a:xfrm>
            <a:off x="4114800" y="3124200"/>
            <a:ext cx="2143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C00000"/>
                </a:solidFill>
              </a:rPr>
              <a:t>9</a:t>
            </a:r>
            <a:r>
              <a:rPr lang="en-US" altLang="en-US" sz="3200" b="1">
                <a:solidFill>
                  <a:srgbClr val="C00000"/>
                </a:solidFill>
              </a:rPr>
              <a:t> days</a:t>
            </a:r>
          </a:p>
        </p:txBody>
      </p:sp>
      <p:cxnSp>
        <p:nvCxnSpPr>
          <p:cNvPr id="40" name="Straight Arrow Connector 39">
            <a:extLst>
              <a:ext uri="{FF2B5EF4-FFF2-40B4-BE49-F238E27FC236}">
                <a16:creationId xmlns:a16="http://schemas.microsoft.com/office/drawing/2014/main" id="{07E50396-5639-43EA-8ECD-0C10E2998324}"/>
              </a:ext>
            </a:extLst>
          </p:cNvPr>
          <p:cNvCxnSpPr/>
          <p:nvPr/>
        </p:nvCxnSpPr>
        <p:spPr>
          <a:xfrm rot="5400000" flipH="1" flipV="1">
            <a:off x="2001044" y="4114006"/>
            <a:ext cx="457200" cy="1588"/>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EF49877-EB62-4BFD-B156-CD2D79DE2462}"/>
              </a:ext>
            </a:extLst>
          </p:cNvPr>
          <p:cNvCxnSpPr/>
          <p:nvPr/>
        </p:nvCxnSpPr>
        <p:spPr>
          <a:xfrm>
            <a:off x="6000750" y="3505200"/>
            <a:ext cx="600075"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558E986-0AAD-4DE5-834F-19B050038654}"/>
              </a:ext>
            </a:extLst>
          </p:cNvPr>
          <p:cNvCxnSpPr/>
          <p:nvPr/>
        </p:nvCxnSpPr>
        <p:spPr>
          <a:xfrm rot="10800000">
            <a:off x="2914650" y="1295400"/>
            <a:ext cx="600075"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3835AE-ACC3-4969-85D1-8A1886099709}"/>
              </a:ext>
            </a:extLst>
          </p:cNvPr>
          <p:cNvCxnSpPr/>
          <p:nvPr/>
        </p:nvCxnSpPr>
        <p:spPr>
          <a:xfrm rot="10800000">
            <a:off x="3771900" y="3505200"/>
            <a:ext cx="600075"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Box 1">
            <a:extLst>
              <a:ext uri="{FF2B5EF4-FFF2-40B4-BE49-F238E27FC236}">
                <a16:creationId xmlns:a16="http://schemas.microsoft.com/office/drawing/2014/main" id="{A6BF368B-98FC-4314-9D76-DEFB06668AC3}"/>
              </a:ext>
            </a:extLst>
          </p:cNvPr>
          <p:cNvSpPr txBox="1">
            <a:spLocks noChangeArrowheads="1"/>
          </p:cNvSpPr>
          <p:nvPr/>
        </p:nvSpPr>
        <p:spPr bwMode="auto">
          <a:xfrm>
            <a:off x="495300" y="762000"/>
            <a:ext cx="9220200" cy="53387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But at sunset on the night of </a:t>
            </a:r>
            <a:r>
              <a:rPr lang="en-US" altLang="en-US" sz="4800">
                <a:solidFill>
                  <a:srgbClr val="FFFF00"/>
                </a:solidFill>
              </a:rPr>
              <a:t>March 30</a:t>
            </a:r>
            <a:r>
              <a:rPr lang="en-US" altLang="en-US" sz="4800" baseline="30000">
                <a:solidFill>
                  <a:srgbClr val="FFFF00"/>
                </a:solidFill>
              </a:rPr>
              <a:t>th</a:t>
            </a:r>
            <a:r>
              <a:rPr lang="en-US" altLang="en-US" sz="4800">
                <a:solidFill>
                  <a:srgbClr val="FFC000"/>
                </a:solidFill>
              </a:rPr>
              <a:t> with the new moon just </a:t>
            </a:r>
            <a:r>
              <a:rPr lang="en-US" altLang="en-US" sz="4800">
                <a:solidFill>
                  <a:srgbClr val="FFFF00"/>
                </a:solidFill>
              </a:rPr>
              <a:t>20 hours </a:t>
            </a:r>
            <a:r>
              <a:rPr lang="en-US" altLang="en-US" sz="4800">
                <a:solidFill>
                  <a:srgbClr val="FFC000"/>
                </a:solidFill>
              </a:rPr>
              <a:t>old it is barely possible to see that thin waxing crescent. So we must face the facts here. The new moon may </a:t>
            </a:r>
            <a:r>
              <a:rPr lang="en-US" altLang="en-US" sz="4800" b="1" i="1">
                <a:solidFill>
                  <a:srgbClr val="FFFF00"/>
                </a:solidFill>
              </a:rPr>
              <a:t>not</a:t>
            </a:r>
            <a:r>
              <a:rPr lang="en-US" altLang="en-US" sz="4800">
                <a:solidFill>
                  <a:srgbClr val="FFC000"/>
                </a:solidFill>
              </a:rPr>
              <a:t> have been sighted that night.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33344CC3-E074-4FB0-85B0-0EE0C8E2745E}"/>
              </a:ext>
            </a:extLst>
          </p:cNvPr>
          <p:cNvSpPr txBox="1">
            <a:spLocks noChangeArrowheads="1"/>
          </p:cNvSpPr>
          <p:nvPr/>
        </p:nvSpPr>
        <p:spPr bwMode="auto">
          <a:xfrm>
            <a:off x="647700" y="1143000"/>
            <a:ext cx="89916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FF00"/>
                </a:solidFill>
              </a:rPr>
              <a:t>“The Lamb slain from the foundation of the world”</a:t>
            </a:r>
            <a:r>
              <a:rPr lang="en-US" altLang="en-US" sz="4800">
                <a:solidFill>
                  <a:srgbClr val="FFC000"/>
                </a:solidFill>
              </a:rPr>
              <a:t> went on to Calvary. The redeeming blood of </a:t>
            </a:r>
            <a:r>
              <a:rPr lang="en-US" altLang="en-US" sz="4800">
                <a:solidFill>
                  <a:srgbClr val="FFFF00"/>
                </a:solidFill>
              </a:rPr>
              <a:t>Israel’s Promised Sacrifice Lamb </a:t>
            </a:r>
            <a:r>
              <a:rPr lang="en-US" altLang="en-US" sz="4800">
                <a:solidFill>
                  <a:srgbClr val="FFC000"/>
                </a:solidFill>
              </a:rPr>
              <a:t>would provide the ultimate and </a:t>
            </a:r>
            <a:r>
              <a:rPr lang="en-US" altLang="en-US" sz="4800">
                <a:solidFill>
                  <a:srgbClr val="FFFF00"/>
                </a:solidFill>
              </a:rPr>
              <a:t>final atonement </a:t>
            </a:r>
            <a:r>
              <a:rPr lang="en-US" altLang="en-US" sz="4800">
                <a:solidFill>
                  <a:srgbClr val="FFC000"/>
                </a:solidFill>
              </a:rPr>
              <a:t>for sin.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Users\Gavriel\Documents\0-IMAGES for PowerPoint\moon-nix.jpg">
            <a:extLst>
              <a:ext uri="{FF2B5EF4-FFF2-40B4-BE49-F238E27FC236}">
                <a16:creationId xmlns:a16="http://schemas.microsoft.com/office/drawing/2014/main" id="{C84BFEE5-CB31-4299-8B43-606C7787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Box 1">
            <a:extLst>
              <a:ext uri="{FF2B5EF4-FFF2-40B4-BE49-F238E27FC236}">
                <a16:creationId xmlns:a16="http://schemas.microsoft.com/office/drawing/2014/main" id="{29F2A708-F4D3-4BC0-932D-FA6C0A752010}"/>
              </a:ext>
            </a:extLst>
          </p:cNvPr>
          <p:cNvSpPr txBox="1">
            <a:spLocks noChangeArrowheads="1"/>
          </p:cNvSpPr>
          <p:nvPr/>
        </p:nvSpPr>
        <p:spPr bwMode="auto">
          <a:xfrm>
            <a:off x="723900" y="1524000"/>
            <a:ext cx="8915400" cy="37861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If the new moon was </a:t>
            </a:r>
            <a:r>
              <a:rPr lang="en-US" altLang="en-US" sz="4800" b="1" i="1">
                <a:solidFill>
                  <a:srgbClr val="FFFF00"/>
                </a:solidFill>
              </a:rPr>
              <a:t>not</a:t>
            </a:r>
            <a:r>
              <a:rPr lang="en-US" altLang="en-US" sz="4800">
                <a:solidFill>
                  <a:srgbClr val="FFC000"/>
                </a:solidFill>
              </a:rPr>
              <a:t> </a:t>
            </a:r>
          </a:p>
          <a:p>
            <a:pPr algn="ctr" eaLnBrk="1" hangingPunct="1"/>
            <a:r>
              <a:rPr lang="en-US" altLang="en-US" sz="4800">
                <a:solidFill>
                  <a:srgbClr val="FFC000"/>
                </a:solidFill>
              </a:rPr>
              <a:t>sighted on the evening of </a:t>
            </a:r>
            <a:r>
              <a:rPr lang="en-US" altLang="en-US" sz="4800" b="1" i="1">
                <a:solidFill>
                  <a:srgbClr val="FFC000"/>
                </a:solidFill>
              </a:rPr>
              <a:t>March 30</a:t>
            </a:r>
            <a:r>
              <a:rPr lang="en-US" altLang="en-US" sz="4800" b="1" i="1" baseline="30000">
                <a:solidFill>
                  <a:srgbClr val="FFC000"/>
                </a:solidFill>
              </a:rPr>
              <a:t>th</a:t>
            </a:r>
            <a:r>
              <a:rPr lang="en-US" altLang="en-US" sz="4800" b="1" i="1">
                <a:solidFill>
                  <a:srgbClr val="FFC000"/>
                </a:solidFill>
              </a:rPr>
              <a:t> </a:t>
            </a:r>
            <a:r>
              <a:rPr lang="en-US" altLang="en-US" sz="4800">
                <a:solidFill>
                  <a:srgbClr val="FFC000"/>
                </a:solidFill>
              </a:rPr>
              <a:t>then the ensuing day, </a:t>
            </a:r>
            <a:r>
              <a:rPr lang="en-US" altLang="en-US" sz="4800">
                <a:solidFill>
                  <a:srgbClr val="FFFF00"/>
                </a:solidFill>
              </a:rPr>
              <a:t>March 31</a:t>
            </a:r>
            <a:r>
              <a:rPr lang="en-US" altLang="en-US" sz="4800" baseline="30000">
                <a:solidFill>
                  <a:srgbClr val="FFFF00"/>
                </a:solidFill>
              </a:rPr>
              <a:t>st</a:t>
            </a:r>
            <a:r>
              <a:rPr lang="en-US" altLang="en-US" sz="4800">
                <a:solidFill>
                  <a:srgbClr val="FFFF00"/>
                </a:solidFill>
              </a:rPr>
              <a:t>, </a:t>
            </a:r>
            <a:r>
              <a:rPr lang="en-US" altLang="en-US" sz="4800">
                <a:solidFill>
                  <a:srgbClr val="FFC000"/>
                </a:solidFill>
              </a:rPr>
              <a:t>would </a:t>
            </a:r>
            <a:r>
              <a:rPr lang="en-US" altLang="en-US" sz="4800">
                <a:solidFill>
                  <a:srgbClr val="FFFF00"/>
                </a:solidFill>
              </a:rPr>
              <a:t>not</a:t>
            </a:r>
            <a:r>
              <a:rPr lang="en-US" altLang="en-US" sz="4800">
                <a:solidFill>
                  <a:srgbClr val="FFC000"/>
                </a:solidFill>
              </a:rPr>
              <a:t> have been proclaimed as</a:t>
            </a:r>
            <a:r>
              <a:rPr lang="en-US" altLang="en-US" sz="4800">
                <a:solidFill>
                  <a:srgbClr val="FFFF00"/>
                </a:solidFill>
              </a:rPr>
              <a:t> Nisan 1. </a:t>
            </a:r>
            <a:endParaRPr lang="en-US" altLang="en-US" sz="4800">
              <a:solidFill>
                <a:srgbClr val="FFC000"/>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7180F9-FE5B-4D5B-9F68-86C0BE1F154B}"/>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B23F6615-AD13-41D2-9BF5-6F2D1B193798}"/>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7" name="Rectangle 6">
            <a:extLst>
              <a:ext uri="{FF2B5EF4-FFF2-40B4-BE49-F238E27FC236}">
                <a16:creationId xmlns:a16="http://schemas.microsoft.com/office/drawing/2014/main" id="{015F6815-E40C-407D-B358-FDD61A886CDC}"/>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BD5AB2B1-043B-4AF0-A5BF-C051EC6577FE}"/>
              </a:ext>
            </a:extLst>
          </p:cNvPr>
          <p:cNvSpPr/>
          <p:nvPr/>
        </p:nvSpPr>
        <p:spPr>
          <a:xfrm>
            <a:off x="723900" y="3048000"/>
            <a:ext cx="29718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406F54BA-DEA4-426C-80AC-F04F71D86432}"/>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0E1B96A7-C1BA-4BD4-99DC-015DA2CD536D}"/>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24C7800C-B6E5-4A2B-B258-10F38F6831A3}"/>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766580E8-897F-49E1-940D-448739261527}"/>
              </a:ext>
            </a:extLst>
          </p:cNvPr>
          <p:cNvSpPr/>
          <p:nvPr/>
        </p:nvSpPr>
        <p:spPr>
          <a:xfrm>
            <a:off x="6515100" y="3048000"/>
            <a:ext cx="3048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3F1A13EB-EE6B-4434-98A9-2A997EF02200}"/>
              </a:ext>
            </a:extLst>
          </p:cNvPr>
          <p:cNvSpPr/>
          <p:nvPr/>
        </p:nvSpPr>
        <p:spPr>
          <a:xfrm>
            <a:off x="5753100" y="914400"/>
            <a:ext cx="2905125"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i="1" dirty="0">
                <a:solidFill>
                  <a:srgbClr val="C00000"/>
                </a:solidFill>
              </a:rPr>
              <a:t>not</a:t>
            </a:r>
            <a:r>
              <a:rPr lang="en-US" sz="4000" b="1" dirty="0">
                <a:solidFill>
                  <a:srgbClr val="002060"/>
                </a:solidFill>
              </a:rPr>
              <a:t> Nisan 1</a:t>
            </a:r>
          </a:p>
        </p:txBody>
      </p:sp>
      <p:sp>
        <p:nvSpPr>
          <p:cNvPr id="15" name="Rectangle 14">
            <a:extLst>
              <a:ext uri="{FF2B5EF4-FFF2-40B4-BE49-F238E27FC236}">
                <a16:creationId xmlns:a16="http://schemas.microsoft.com/office/drawing/2014/main" id="{DFB6ABB7-F5B6-47F9-8703-3F3B107F18EA}"/>
              </a:ext>
            </a:extLst>
          </p:cNvPr>
          <p:cNvSpPr/>
          <p:nvPr/>
        </p:nvSpPr>
        <p:spPr>
          <a:xfrm>
            <a:off x="2933700" y="914400"/>
            <a:ext cx="28194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a:t>
            </a:r>
          </a:p>
        </p:txBody>
      </p:sp>
      <p:sp>
        <p:nvSpPr>
          <p:cNvPr id="16" name="Rectangle 15">
            <a:extLst>
              <a:ext uri="{FF2B5EF4-FFF2-40B4-BE49-F238E27FC236}">
                <a16:creationId xmlns:a16="http://schemas.microsoft.com/office/drawing/2014/main" id="{4F9F545E-ACB5-4B9F-9DFF-278D7EEE9E1B}"/>
              </a:ext>
            </a:extLst>
          </p:cNvPr>
          <p:cNvSpPr/>
          <p:nvPr/>
        </p:nvSpPr>
        <p:spPr>
          <a:xfrm>
            <a:off x="0" y="914400"/>
            <a:ext cx="29337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a:t>
            </a:r>
          </a:p>
        </p:txBody>
      </p:sp>
      <p:sp>
        <p:nvSpPr>
          <p:cNvPr id="19" name="Oval 18">
            <a:extLst>
              <a:ext uri="{FF2B5EF4-FFF2-40B4-BE49-F238E27FC236}">
                <a16:creationId xmlns:a16="http://schemas.microsoft.com/office/drawing/2014/main" id="{4AD5E6F5-987D-435C-B318-086AE1F9D390}"/>
              </a:ext>
            </a:extLst>
          </p:cNvPr>
          <p:cNvSpPr/>
          <p:nvPr/>
        </p:nvSpPr>
        <p:spPr>
          <a:xfrm>
            <a:off x="2143125" y="4267200"/>
            <a:ext cx="282892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56686" name="TextBox 19">
            <a:extLst>
              <a:ext uri="{FF2B5EF4-FFF2-40B4-BE49-F238E27FC236}">
                <a16:creationId xmlns:a16="http://schemas.microsoft.com/office/drawing/2014/main" id="{EA238F04-1A9B-4BFC-9795-84A9DA6D9F93}"/>
              </a:ext>
            </a:extLst>
          </p:cNvPr>
          <p:cNvSpPr txBox="1">
            <a:spLocks noChangeArrowheads="1"/>
          </p:cNvSpPr>
          <p:nvPr/>
        </p:nvSpPr>
        <p:spPr bwMode="auto">
          <a:xfrm flipH="1">
            <a:off x="2228850" y="4343400"/>
            <a:ext cx="2762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Astro.</a:t>
            </a:r>
          </a:p>
          <a:p>
            <a:pPr algn="ctr" eaLnBrk="1" hangingPunct="1"/>
            <a:r>
              <a:rPr lang="en-US" altLang="en-US" sz="3600" b="1">
                <a:solidFill>
                  <a:srgbClr val="FFFF00"/>
                </a:solidFill>
              </a:rPr>
              <a:t>New Moon</a:t>
            </a:r>
          </a:p>
          <a:p>
            <a:pPr algn="ctr" eaLnBrk="1" hangingPunct="1"/>
            <a:r>
              <a:rPr lang="en-US" altLang="en-US" sz="3600" b="1">
                <a:solidFill>
                  <a:srgbClr val="FFFF00"/>
                </a:solidFill>
              </a:rPr>
              <a:t>22:20  </a:t>
            </a:r>
          </a:p>
          <a:p>
            <a:pPr algn="ctr" eaLnBrk="1" hangingPunct="1"/>
            <a:r>
              <a:rPr lang="en-US" altLang="en-US" sz="3600" b="1">
                <a:solidFill>
                  <a:srgbClr val="FFFF00"/>
                </a:solidFill>
              </a:rPr>
              <a:t>hrs</a:t>
            </a:r>
          </a:p>
        </p:txBody>
      </p:sp>
      <p:sp>
        <p:nvSpPr>
          <p:cNvPr id="156687" name="TextBox 26">
            <a:extLst>
              <a:ext uri="{FF2B5EF4-FFF2-40B4-BE49-F238E27FC236}">
                <a16:creationId xmlns:a16="http://schemas.microsoft.com/office/drawing/2014/main" id="{59F7CA81-A0DA-4ADF-9D01-3D0852FC444F}"/>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48FBABEE-B024-4C2C-86E4-17DC5BC80ABD}"/>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156689" name="TextBox 27">
            <a:extLst>
              <a:ext uri="{FF2B5EF4-FFF2-40B4-BE49-F238E27FC236}">
                <a16:creationId xmlns:a16="http://schemas.microsoft.com/office/drawing/2014/main" id="{7AB0EB1B-0D59-4C8C-AA41-A8457B97E1BB}"/>
              </a:ext>
            </a:extLst>
          </p:cNvPr>
          <p:cNvSpPr txBox="1">
            <a:spLocks noChangeArrowheads="1"/>
          </p:cNvSpPr>
          <p:nvPr/>
        </p:nvSpPr>
        <p:spPr bwMode="auto">
          <a:xfrm>
            <a:off x="5067300" y="4343400"/>
            <a:ext cx="1600200" cy="206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C000"/>
                </a:solidFill>
              </a:rPr>
              <a:t>If new moon</a:t>
            </a:r>
          </a:p>
          <a:p>
            <a:pPr algn="ctr" eaLnBrk="1" hangingPunct="1"/>
            <a:r>
              <a:rPr lang="en-US" altLang="en-US" sz="3200" b="1" i="1">
                <a:solidFill>
                  <a:srgbClr val="FFFF00"/>
                </a:solidFill>
              </a:rPr>
              <a:t>NOT</a:t>
            </a:r>
          </a:p>
          <a:p>
            <a:pPr algn="ctr" eaLnBrk="1" hangingPunct="1"/>
            <a:r>
              <a:rPr lang="en-US" altLang="en-US" sz="3200">
                <a:solidFill>
                  <a:srgbClr val="FFFF00"/>
                </a:solidFill>
              </a:rPr>
              <a:t>sighted</a:t>
            </a:r>
          </a:p>
        </p:txBody>
      </p:sp>
      <p:cxnSp>
        <p:nvCxnSpPr>
          <p:cNvPr id="30" name="Straight Arrow Connector 29">
            <a:extLst>
              <a:ext uri="{FF2B5EF4-FFF2-40B4-BE49-F238E27FC236}">
                <a16:creationId xmlns:a16="http://schemas.microsoft.com/office/drawing/2014/main" id="{653DDB6F-E4D6-419F-8C5A-DC587EBAA29B}"/>
              </a:ext>
            </a:extLst>
          </p:cNvPr>
          <p:cNvCxnSpPr/>
          <p:nvPr/>
        </p:nvCxnSpPr>
        <p:spPr>
          <a:xfrm rot="16200000" flipV="1">
            <a:off x="4883944" y="3459956"/>
            <a:ext cx="1752600" cy="142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0C9C008-8364-4578-A5FE-CB5F4DCB78F1}"/>
              </a:ext>
            </a:extLst>
          </p:cNvPr>
          <p:cNvCxnSpPr/>
          <p:nvPr/>
        </p:nvCxnSpPr>
        <p:spPr>
          <a:xfrm rot="5400000">
            <a:off x="6629400" y="29337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6692" name="TextBox 23">
            <a:extLst>
              <a:ext uri="{FF2B5EF4-FFF2-40B4-BE49-F238E27FC236}">
                <a16:creationId xmlns:a16="http://schemas.microsoft.com/office/drawing/2014/main" id="{7A3058C6-47C2-45B5-B2F1-C9904DB6B3CE}"/>
              </a:ext>
            </a:extLst>
          </p:cNvPr>
          <p:cNvSpPr txBox="1">
            <a:spLocks noChangeArrowheads="1"/>
          </p:cNvSpPr>
          <p:nvPr/>
        </p:nvSpPr>
        <p:spPr bwMode="auto">
          <a:xfrm>
            <a:off x="6819900" y="4343400"/>
            <a:ext cx="2743200" cy="15700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i="1">
                <a:solidFill>
                  <a:srgbClr val="FFFF00"/>
                </a:solidFill>
              </a:rPr>
              <a:t>NOT</a:t>
            </a:r>
            <a:r>
              <a:rPr lang="en-US" altLang="en-US" sz="4800" b="1" i="1">
                <a:solidFill>
                  <a:srgbClr val="FFC000"/>
                </a:solidFill>
              </a:rPr>
              <a:t> </a:t>
            </a:r>
          </a:p>
          <a:p>
            <a:pPr algn="ctr" eaLnBrk="1" hangingPunct="1"/>
            <a:r>
              <a:rPr lang="en-US" altLang="en-US" sz="4800" b="1" i="1">
                <a:solidFill>
                  <a:srgbClr val="FFC000"/>
                </a:solidFill>
              </a:rPr>
              <a:t>Nisan 1</a:t>
            </a:r>
            <a:endParaRPr lang="en-US" altLang="en-US" sz="4800" b="1" i="1">
              <a:solidFill>
                <a:srgbClr val="FFFF00"/>
              </a:solidFill>
            </a:endParaRPr>
          </a:p>
        </p:txBody>
      </p:sp>
      <p:cxnSp>
        <p:nvCxnSpPr>
          <p:cNvPr id="26" name="Straight Arrow Connector 25">
            <a:extLst>
              <a:ext uri="{FF2B5EF4-FFF2-40B4-BE49-F238E27FC236}">
                <a16:creationId xmlns:a16="http://schemas.microsoft.com/office/drawing/2014/main" id="{CC44739D-77DC-4017-B72D-662A1DE0E13D}"/>
              </a:ext>
            </a:extLst>
          </p:cNvPr>
          <p:cNvCxnSpPr/>
          <p:nvPr/>
        </p:nvCxnSpPr>
        <p:spPr>
          <a:xfrm rot="16200000" flipV="1">
            <a:off x="6324600" y="2781300"/>
            <a:ext cx="2819400" cy="304800"/>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F000098-47DC-4B52-9083-204B598FA7E3}"/>
              </a:ext>
            </a:extLst>
          </p:cNvPr>
          <p:cNvSpPr/>
          <p:nvPr/>
        </p:nvSpPr>
        <p:spPr>
          <a:xfrm>
            <a:off x="3543300" y="2057400"/>
            <a:ext cx="2209800" cy="584200"/>
          </a:xfrm>
          <a:prstGeom prst="rect">
            <a:avLst/>
          </a:prstGeom>
          <a:solidFill>
            <a:schemeClr val="accent3">
              <a:lumMod val="60000"/>
              <a:lumOff val="40000"/>
            </a:schemeClr>
          </a:solidFill>
        </p:spPr>
        <p:txBody>
          <a:bodyPr>
            <a:spAutoFit/>
          </a:bodyPr>
          <a:lstStyle/>
          <a:p>
            <a:pPr algn="ctr">
              <a:defRPr/>
            </a:pPr>
            <a:r>
              <a:rPr lang="en-US" sz="3200" b="1" i="1" dirty="0">
                <a:latin typeface="Arial" charset="0"/>
                <a:cs typeface="Arial" charset="0"/>
              </a:rPr>
              <a:t>20 hours</a:t>
            </a:r>
          </a:p>
        </p:txBody>
      </p:sp>
      <p:sp>
        <p:nvSpPr>
          <p:cNvPr id="28" name="Oval 27">
            <a:extLst>
              <a:ext uri="{FF2B5EF4-FFF2-40B4-BE49-F238E27FC236}">
                <a16:creationId xmlns:a16="http://schemas.microsoft.com/office/drawing/2014/main" id="{80DE9447-ACD3-44F0-B890-22F1966D29EA}"/>
              </a:ext>
            </a:extLst>
          </p:cNvPr>
          <p:cNvSpPr/>
          <p:nvPr/>
        </p:nvSpPr>
        <p:spPr>
          <a:xfrm>
            <a:off x="5524500" y="2133600"/>
            <a:ext cx="428625"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C00000"/>
              </a:solidFill>
            </a:endParaRPr>
          </a:p>
        </p:txBody>
      </p:sp>
      <p:cxnSp>
        <p:nvCxnSpPr>
          <p:cNvPr id="29" name="Straight Arrow Connector 28">
            <a:extLst>
              <a:ext uri="{FF2B5EF4-FFF2-40B4-BE49-F238E27FC236}">
                <a16:creationId xmlns:a16="http://schemas.microsoft.com/office/drawing/2014/main" id="{516AE113-A084-44B0-8D59-0F33E695DCE1}"/>
              </a:ext>
            </a:extLst>
          </p:cNvPr>
          <p:cNvCxnSpPr/>
          <p:nvPr/>
        </p:nvCxnSpPr>
        <p:spPr>
          <a:xfrm rot="5400000" flipH="1" flipV="1">
            <a:off x="2591594" y="3390106"/>
            <a:ext cx="19050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5C48BF4-AF7F-41A7-A33C-C878A4C73775}"/>
              </a:ext>
            </a:extLst>
          </p:cNvPr>
          <p:cNvCxnSpPr>
            <a:stCxn id="156692" idx="0"/>
            <a:endCxn id="13" idx="2"/>
          </p:cNvCxnSpPr>
          <p:nvPr/>
        </p:nvCxnSpPr>
        <p:spPr>
          <a:xfrm rot="16200000" flipV="1">
            <a:off x="7848600" y="4000500"/>
            <a:ext cx="533400" cy="152400"/>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Box 1">
            <a:extLst>
              <a:ext uri="{FF2B5EF4-FFF2-40B4-BE49-F238E27FC236}">
                <a16:creationId xmlns:a16="http://schemas.microsoft.com/office/drawing/2014/main" id="{C25DFB10-CDC3-4F59-9D02-63D136C77EB6}"/>
              </a:ext>
            </a:extLst>
          </p:cNvPr>
          <p:cNvSpPr txBox="1">
            <a:spLocks noChangeArrowheads="1"/>
          </p:cNvSpPr>
          <p:nvPr/>
        </p:nvSpPr>
        <p:spPr bwMode="auto">
          <a:xfrm>
            <a:off x="647700" y="1752600"/>
            <a:ext cx="8991600" cy="34163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That next day would be reckoned as just another </a:t>
            </a:r>
          </a:p>
          <a:p>
            <a:pPr algn="ctr" eaLnBrk="1" hangingPunct="1"/>
            <a:r>
              <a:rPr lang="en-US" altLang="en-US" sz="5400">
                <a:solidFill>
                  <a:srgbClr val="FFC000"/>
                </a:solidFill>
              </a:rPr>
              <a:t>day to be added to the month of </a:t>
            </a:r>
            <a:r>
              <a:rPr lang="en-US" altLang="en-US" sz="5400">
                <a:solidFill>
                  <a:srgbClr val="FFFF00"/>
                </a:solidFill>
              </a:rPr>
              <a:t>Adar</a:t>
            </a:r>
            <a:r>
              <a:rPr lang="en-US" altLang="en-US" sz="5400">
                <a:solidFill>
                  <a:srgbClr val="FFC000"/>
                </a:solidFill>
              </a:rPr>
              <a:t>.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D0D13-A931-42B4-943A-94F2DD7C1282}"/>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4864D8B1-5647-4871-9B4C-DEF8D050FEC4}"/>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7" name="Rectangle 6">
            <a:extLst>
              <a:ext uri="{FF2B5EF4-FFF2-40B4-BE49-F238E27FC236}">
                <a16:creationId xmlns:a16="http://schemas.microsoft.com/office/drawing/2014/main" id="{0994DC7B-9236-446D-9EA9-59F3472C7568}"/>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459A79B4-0FD0-4857-AEEC-D6686A3E8C99}"/>
              </a:ext>
            </a:extLst>
          </p:cNvPr>
          <p:cNvSpPr/>
          <p:nvPr/>
        </p:nvSpPr>
        <p:spPr>
          <a:xfrm>
            <a:off x="800100" y="3048000"/>
            <a:ext cx="28956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4E2BD9BD-AF59-49A6-93B0-722AEC6D11FD}"/>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C42E4DD9-F456-4A27-8E71-FB24539B2059}"/>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CE329745-662C-4484-BE78-92952A3E7E70}"/>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12A48413-A0E4-4374-95F2-E9BABEF474C9}"/>
              </a:ext>
            </a:extLst>
          </p:cNvPr>
          <p:cNvSpPr/>
          <p:nvPr/>
        </p:nvSpPr>
        <p:spPr>
          <a:xfrm>
            <a:off x="6515100" y="3048000"/>
            <a:ext cx="3086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E3CAE723-96C5-4158-8609-DFCE63363417}"/>
              </a:ext>
            </a:extLst>
          </p:cNvPr>
          <p:cNvSpPr/>
          <p:nvPr/>
        </p:nvSpPr>
        <p:spPr>
          <a:xfrm>
            <a:off x="5753100" y="914400"/>
            <a:ext cx="2905125"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i="1" dirty="0">
                <a:solidFill>
                  <a:srgbClr val="C00000"/>
                </a:solidFill>
              </a:rPr>
              <a:t>Adar</a:t>
            </a:r>
            <a:endParaRPr lang="en-US" sz="4800" b="1" dirty="0">
              <a:solidFill>
                <a:srgbClr val="002060"/>
              </a:solidFill>
            </a:endParaRPr>
          </a:p>
        </p:txBody>
      </p:sp>
      <p:sp>
        <p:nvSpPr>
          <p:cNvPr id="15" name="Rectangle 14">
            <a:extLst>
              <a:ext uri="{FF2B5EF4-FFF2-40B4-BE49-F238E27FC236}">
                <a16:creationId xmlns:a16="http://schemas.microsoft.com/office/drawing/2014/main" id="{AF28FF65-A8C1-4CC4-8671-F45838B3C11D}"/>
              </a:ext>
            </a:extLst>
          </p:cNvPr>
          <p:cNvSpPr/>
          <p:nvPr/>
        </p:nvSpPr>
        <p:spPr>
          <a:xfrm>
            <a:off x="2933700" y="914400"/>
            <a:ext cx="28194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a:t>
            </a:r>
          </a:p>
        </p:txBody>
      </p:sp>
      <p:sp>
        <p:nvSpPr>
          <p:cNvPr id="16" name="Rectangle 15">
            <a:extLst>
              <a:ext uri="{FF2B5EF4-FFF2-40B4-BE49-F238E27FC236}">
                <a16:creationId xmlns:a16="http://schemas.microsoft.com/office/drawing/2014/main" id="{5BC0EB20-252D-41CC-A0FE-11030E3DE6E6}"/>
              </a:ext>
            </a:extLst>
          </p:cNvPr>
          <p:cNvSpPr/>
          <p:nvPr/>
        </p:nvSpPr>
        <p:spPr>
          <a:xfrm>
            <a:off x="0" y="914400"/>
            <a:ext cx="29337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a:t>
            </a:r>
          </a:p>
        </p:txBody>
      </p:sp>
      <p:sp>
        <p:nvSpPr>
          <p:cNvPr id="19" name="Oval 18">
            <a:extLst>
              <a:ext uri="{FF2B5EF4-FFF2-40B4-BE49-F238E27FC236}">
                <a16:creationId xmlns:a16="http://schemas.microsoft.com/office/drawing/2014/main" id="{44D88013-94C4-4BAF-93A9-D0BE1945E513}"/>
              </a:ext>
            </a:extLst>
          </p:cNvPr>
          <p:cNvSpPr/>
          <p:nvPr/>
        </p:nvSpPr>
        <p:spPr>
          <a:xfrm>
            <a:off x="2143125" y="4267200"/>
            <a:ext cx="282892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58734" name="TextBox 19">
            <a:extLst>
              <a:ext uri="{FF2B5EF4-FFF2-40B4-BE49-F238E27FC236}">
                <a16:creationId xmlns:a16="http://schemas.microsoft.com/office/drawing/2014/main" id="{6C694F4E-A1BC-468A-82D4-5F2BF326BF8F}"/>
              </a:ext>
            </a:extLst>
          </p:cNvPr>
          <p:cNvSpPr txBox="1">
            <a:spLocks noChangeArrowheads="1"/>
          </p:cNvSpPr>
          <p:nvPr/>
        </p:nvSpPr>
        <p:spPr bwMode="auto">
          <a:xfrm flipH="1">
            <a:off x="2228850" y="4343400"/>
            <a:ext cx="2762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Astro.</a:t>
            </a:r>
          </a:p>
          <a:p>
            <a:pPr algn="ctr" eaLnBrk="1" hangingPunct="1"/>
            <a:r>
              <a:rPr lang="en-US" altLang="en-US" sz="3600" b="1">
                <a:solidFill>
                  <a:srgbClr val="FFFF00"/>
                </a:solidFill>
              </a:rPr>
              <a:t>New Moon</a:t>
            </a:r>
          </a:p>
          <a:p>
            <a:pPr algn="ctr" eaLnBrk="1" hangingPunct="1"/>
            <a:r>
              <a:rPr lang="en-US" altLang="en-US" sz="3600" b="1">
                <a:solidFill>
                  <a:srgbClr val="FFFF00"/>
                </a:solidFill>
              </a:rPr>
              <a:t>22:20  </a:t>
            </a:r>
          </a:p>
          <a:p>
            <a:pPr algn="ctr" eaLnBrk="1" hangingPunct="1"/>
            <a:r>
              <a:rPr lang="en-US" altLang="en-US" sz="3600" b="1">
                <a:solidFill>
                  <a:srgbClr val="FFFF00"/>
                </a:solidFill>
              </a:rPr>
              <a:t>hrs</a:t>
            </a:r>
          </a:p>
        </p:txBody>
      </p:sp>
      <p:sp>
        <p:nvSpPr>
          <p:cNvPr id="158735" name="TextBox 26">
            <a:extLst>
              <a:ext uri="{FF2B5EF4-FFF2-40B4-BE49-F238E27FC236}">
                <a16:creationId xmlns:a16="http://schemas.microsoft.com/office/drawing/2014/main" id="{45A5999E-CEB4-4049-A973-B4446072A135}"/>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29E293E0-5320-4AC3-9506-48A0330A8077}"/>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158737" name="TextBox 27">
            <a:extLst>
              <a:ext uri="{FF2B5EF4-FFF2-40B4-BE49-F238E27FC236}">
                <a16:creationId xmlns:a16="http://schemas.microsoft.com/office/drawing/2014/main" id="{F495B31F-D605-4145-A050-76902DBC05FA}"/>
              </a:ext>
            </a:extLst>
          </p:cNvPr>
          <p:cNvSpPr txBox="1">
            <a:spLocks noChangeArrowheads="1"/>
          </p:cNvSpPr>
          <p:nvPr/>
        </p:nvSpPr>
        <p:spPr bwMode="auto">
          <a:xfrm>
            <a:off x="5067300" y="4343400"/>
            <a:ext cx="1600200" cy="206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C000"/>
                </a:solidFill>
              </a:rPr>
              <a:t>New moon</a:t>
            </a:r>
          </a:p>
          <a:p>
            <a:pPr algn="ctr" eaLnBrk="1" hangingPunct="1"/>
            <a:r>
              <a:rPr lang="en-US" altLang="en-US" sz="3200" b="1" i="1">
                <a:solidFill>
                  <a:srgbClr val="FFFF00"/>
                </a:solidFill>
              </a:rPr>
              <a:t>NOT</a:t>
            </a:r>
          </a:p>
          <a:p>
            <a:pPr algn="ctr" eaLnBrk="1" hangingPunct="1"/>
            <a:r>
              <a:rPr lang="en-US" altLang="en-US" sz="3200">
                <a:solidFill>
                  <a:srgbClr val="FFFF00"/>
                </a:solidFill>
              </a:rPr>
              <a:t>sighted</a:t>
            </a:r>
          </a:p>
        </p:txBody>
      </p:sp>
      <p:cxnSp>
        <p:nvCxnSpPr>
          <p:cNvPr id="30" name="Straight Arrow Connector 29">
            <a:extLst>
              <a:ext uri="{FF2B5EF4-FFF2-40B4-BE49-F238E27FC236}">
                <a16:creationId xmlns:a16="http://schemas.microsoft.com/office/drawing/2014/main" id="{1DB1F7AA-416A-44D7-90F9-29F4DDF3ED09}"/>
              </a:ext>
            </a:extLst>
          </p:cNvPr>
          <p:cNvCxnSpPr/>
          <p:nvPr/>
        </p:nvCxnSpPr>
        <p:spPr>
          <a:xfrm rot="16200000" flipV="1">
            <a:off x="4883944" y="3459956"/>
            <a:ext cx="1752600" cy="142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7B82B68-1301-40D3-B6FE-92174BEB046E}"/>
              </a:ext>
            </a:extLst>
          </p:cNvPr>
          <p:cNvCxnSpPr/>
          <p:nvPr/>
        </p:nvCxnSpPr>
        <p:spPr>
          <a:xfrm rot="5400000">
            <a:off x="6629400" y="29337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8740" name="TextBox 23">
            <a:extLst>
              <a:ext uri="{FF2B5EF4-FFF2-40B4-BE49-F238E27FC236}">
                <a16:creationId xmlns:a16="http://schemas.microsoft.com/office/drawing/2014/main" id="{4D6B50F0-A72E-4563-8480-6C8702E18F6A}"/>
              </a:ext>
            </a:extLst>
          </p:cNvPr>
          <p:cNvSpPr txBox="1">
            <a:spLocks noChangeArrowheads="1"/>
          </p:cNvSpPr>
          <p:nvPr/>
        </p:nvSpPr>
        <p:spPr bwMode="auto">
          <a:xfrm>
            <a:off x="6819900" y="4343400"/>
            <a:ext cx="27432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i="1">
                <a:solidFill>
                  <a:srgbClr val="FFC000"/>
                </a:solidFill>
              </a:rPr>
              <a:t>Another</a:t>
            </a:r>
          </a:p>
          <a:p>
            <a:pPr algn="ctr" eaLnBrk="1" hangingPunct="1"/>
            <a:r>
              <a:rPr lang="en-US" altLang="en-US" sz="4800" b="1" i="1">
                <a:solidFill>
                  <a:srgbClr val="FFC000"/>
                </a:solidFill>
              </a:rPr>
              <a:t>day in Adar</a:t>
            </a:r>
            <a:endParaRPr lang="en-US" altLang="en-US" sz="4800" b="1" i="1">
              <a:solidFill>
                <a:srgbClr val="FFFF00"/>
              </a:solidFill>
            </a:endParaRPr>
          </a:p>
        </p:txBody>
      </p:sp>
      <p:cxnSp>
        <p:nvCxnSpPr>
          <p:cNvPr id="26" name="Straight Arrow Connector 25">
            <a:extLst>
              <a:ext uri="{FF2B5EF4-FFF2-40B4-BE49-F238E27FC236}">
                <a16:creationId xmlns:a16="http://schemas.microsoft.com/office/drawing/2014/main" id="{353EF14D-19A5-4A77-A743-076ACDBEF6AB}"/>
              </a:ext>
            </a:extLst>
          </p:cNvPr>
          <p:cNvCxnSpPr/>
          <p:nvPr/>
        </p:nvCxnSpPr>
        <p:spPr>
          <a:xfrm rot="16200000" flipV="1">
            <a:off x="6324600" y="2781300"/>
            <a:ext cx="2819400" cy="304800"/>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19C2F71-8FE3-47F6-AC03-ECA939273F45}"/>
              </a:ext>
            </a:extLst>
          </p:cNvPr>
          <p:cNvSpPr/>
          <p:nvPr/>
        </p:nvSpPr>
        <p:spPr>
          <a:xfrm>
            <a:off x="3543300" y="2057400"/>
            <a:ext cx="2209800" cy="584200"/>
          </a:xfrm>
          <a:prstGeom prst="rect">
            <a:avLst/>
          </a:prstGeom>
          <a:solidFill>
            <a:schemeClr val="accent3">
              <a:lumMod val="60000"/>
              <a:lumOff val="40000"/>
            </a:schemeClr>
          </a:solidFill>
        </p:spPr>
        <p:txBody>
          <a:bodyPr>
            <a:spAutoFit/>
          </a:bodyPr>
          <a:lstStyle/>
          <a:p>
            <a:pPr algn="ctr">
              <a:defRPr/>
            </a:pPr>
            <a:r>
              <a:rPr lang="en-US" sz="3200" b="1" i="1" dirty="0">
                <a:latin typeface="Arial" charset="0"/>
                <a:cs typeface="Arial" charset="0"/>
              </a:rPr>
              <a:t>20 hours</a:t>
            </a:r>
          </a:p>
        </p:txBody>
      </p:sp>
      <p:sp>
        <p:nvSpPr>
          <p:cNvPr id="28" name="Oval 27">
            <a:extLst>
              <a:ext uri="{FF2B5EF4-FFF2-40B4-BE49-F238E27FC236}">
                <a16:creationId xmlns:a16="http://schemas.microsoft.com/office/drawing/2014/main" id="{D58888E3-BE94-40A5-BFF8-00AC2E62EAEA}"/>
              </a:ext>
            </a:extLst>
          </p:cNvPr>
          <p:cNvSpPr/>
          <p:nvPr/>
        </p:nvSpPr>
        <p:spPr>
          <a:xfrm>
            <a:off x="5524500" y="2133600"/>
            <a:ext cx="428625"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C00000"/>
              </a:solidFill>
            </a:endParaRPr>
          </a:p>
        </p:txBody>
      </p:sp>
      <p:cxnSp>
        <p:nvCxnSpPr>
          <p:cNvPr id="29" name="Straight Arrow Connector 28">
            <a:extLst>
              <a:ext uri="{FF2B5EF4-FFF2-40B4-BE49-F238E27FC236}">
                <a16:creationId xmlns:a16="http://schemas.microsoft.com/office/drawing/2014/main" id="{D6705301-013B-4654-8A91-D9F1976D41D0}"/>
              </a:ext>
            </a:extLst>
          </p:cNvPr>
          <p:cNvCxnSpPr/>
          <p:nvPr/>
        </p:nvCxnSpPr>
        <p:spPr>
          <a:xfrm rot="5400000" flipH="1" flipV="1">
            <a:off x="2591594" y="3390106"/>
            <a:ext cx="19050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5EFC848-E7AC-4AB9-B6C0-93C2D12DCBDC}"/>
              </a:ext>
            </a:extLst>
          </p:cNvPr>
          <p:cNvCxnSpPr>
            <a:stCxn id="158740" idx="0"/>
            <a:endCxn id="13" idx="2"/>
          </p:cNvCxnSpPr>
          <p:nvPr/>
        </p:nvCxnSpPr>
        <p:spPr>
          <a:xfrm rot="16200000" flipV="1">
            <a:off x="7858125" y="4010025"/>
            <a:ext cx="533400" cy="133350"/>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Box 1">
            <a:extLst>
              <a:ext uri="{FF2B5EF4-FFF2-40B4-BE49-F238E27FC236}">
                <a16:creationId xmlns:a16="http://schemas.microsoft.com/office/drawing/2014/main" id="{47431911-39A8-4804-95F4-AFA25D54755C}"/>
              </a:ext>
            </a:extLst>
          </p:cNvPr>
          <p:cNvSpPr txBox="1">
            <a:spLocks noChangeArrowheads="1"/>
          </p:cNvSpPr>
          <p:nvPr/>
        </p:nvSpPr>
        <p:spPr bwMode="auto">
          <a:xfrm>
            <a:off x="876300" y="1295400"/>
            <a:ext cx="8534400" cy="4246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A separate assessment of the </a:t>
            </a:r>
            <a:r>
              <a:rPr lang="en-US" altLang="en-US" sz="5400">
                <a:solidFill>
                  <a:srgbClr val="FFFF00"/>
                </a:solidFill>
              </a:rPr>
              <a:t>new moon data for Adar of 32 A.D. </a:t>
            </a:r>
            <a:r>
              <a:rPr lang="en-US" altLang="en-US" sz="5400">
                <a:solidFill>
                  <a:srgbClr val="FFC000"/>
                </a:solidFill>
              </a:rPr>
              <a:t>indicates that </a:t>
            </a:r>
            <a:r>
              <a:rPr lang="en-US" altLang="en-US" sz="5400">
                <a:solidFill>
                  <a:srgbClr val="FFFF00"/>
                </a:solidFill>
              </a:rPr>
              <a:t>March 31</a:t>
            </a:r>
            <a:r>
              <a:rPr lang="en-US" altLang="en-US" sz="5400" baseline="30000">
                <a:solidFill>
                  <a:srgbClr val="FFFF00"/>
                </a:solidFill>
              </a:rPr>
              <a:t>st</a:t>
            </a:r>
            <a:r>
              <a:rPr lang="en-US" altLang="en-US" sz="5400">
                <a:solidFill>
                  <a:srgbClr val="FFFF00"/>
                </a:solidFill>
              </a:rPr>
              <a:t> </a:t>
            </a:r>
            <a:r>
              <a:rPr lang="en-US" altLang="en-US" sz="5400">
                <a:solidFill>
                  <a:srgbClr val="FFC000"/>
                </a:solidFill>
              </a:rPr>
              <a:t>was, </a:t>
            </a:r>
          </a:p>
          <a:p>
            <a:pPr algn="ctr" eaLnBrk="1" hangingPunct="1"/>
            <a:r>
              <a:rPr lang="en-US" altLang="en-US" sz="5400">
                <a:solidFill>
                  <a:srgbClr val="FFC000"/>
                </a:solidFill>
              </a:rPr>
              <a:t>in fact, </a:t>
            </a:r>
            <a:r>
              <a:rPr lang="en-US" altLang="en-US" sz="5400">
                <a:solidFill>
                  <a:srgbClr val="FFFF00"/>
                </a:solidFill>
              </a:rPr>
              <a:t>Adar 30</a:t>
            </a:r>
            <a:r>
              <a:rPr lang="en-US" altLang="en-US" sz="5400">
                <a:solidFill>
                  <a:srgbClr val="FFC000"/>
                </a:solidFill>
              </a:rPr>
              <a:t>.</a:t>
            </a:r>
            <a:endParaRPr lang="en-US" altLang="en-US" sz="4000">
              <a:solidFill>
                <a:srgbClr val="FFC000"/>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746B15-A670-4CC6-8CEE-1EB353FE6157}"/>
              </a:ext>
            </a:extLst>
          </p:cNvPr>
          <p:cNvSpPr/>
          <p:nvPr/>
        </p:nvSpPr>
        <p:spPr>
          <a:xfrm>
            <a:off x="1457325" y="1752600"/>
            <a:ext cx="154305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5967B8AB-8988-4824-BF85-F3224F1ECE4D}"/>
              </a:ext>
            </a:extLst>
          </p:cNvPr>
          <p:cNvSpPr/>
          <p:nvPr/>
        </p:nvSpPr>
        <p:spPr>
          <a:xfrm>
            <a:off x="2914650" y="1752600"/>
            <a:ext cx="154305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7" name="Rectangle 6">
            <a:extLst>
              <a:ext uri="{FF2B5EF4-FFF2-40B4-BE49-F238E27FC236}">
                <a16:creationId xmlns:a16="http://schemas.microsoft.com/office/drawing/2014/main" id="{4AEA6DD6-0595-4AAB-868A-A0F7A61D9F23}"/>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1F2B459E-79C3-424E-BA1E-DDD86C4069EC}"/>
              </a:ext>
            </a:extLst>
          </p:cNvPr>
          <p:cNvSpPr/>
          <p:nvPr/>
        </p:nvSpPr>
        <p:spPr>
          <a:xfrm>
            <a:off x="800100" y="3048000"/>
            <a:ext cx="28956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0" name="Rectangle 9">
            <a:extLst>
              <a:ext uri="{FF2B5EF4-FFF2-40B4-BE49-F238E27FC236}">
                <a16:creationId xmlns:a16="http://schemas.microsoft.com/office/drawing/2014/main" id="{C0A246BE-94FC-4373-A789-81F76AF15BF7}"/>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2F2BD114-470E-43D8-B985-4E508B2F716A}"/>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CE270F8B-8D1A-46A4-BB09-2FBFB6AD2E0A}"/>
              </a:ext>
            </a:extLst>
          </p:cNvPr>
          <p:cNvSpPr/>
          <p:nvPr/>
        </p:nvSpPr>
        <p:spPr>
          <a:xfrm>
            <a:off x="0" y="1752600"/>
            <a:ext cx="1457325"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97F16574-99A0-43CA-9165-0210DC62B328}"/>
              </a:ext>
            </a:extLst>
          </p:cNvPr>
          <p:cNvSpPr/>
          <p:nvPr/>
        </p:nvSpPr>
        <p:spPr>
          <a:xfrm>
            <a:off x="6515100" y="3048000"/>
            <a:ext cx="3086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0A54D18A-FB83-4B7A-BB14-430A5BE270A1}"/>
              </a:ext>
            </a:extLst>
          </p:cNvPr>
          <p:cNvSpPr/>
          <p:nvPr/>
        </p:nvSpPr>
        <p:spPr>
          <a:xfrm>
            <a:off x="5753100" y="914400"/>
            <a:ext cx="2905125"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5400" b="1" i="1" dirty="0">
                <a:solidFill>
                  <a:srgbClr val="C00000"/>
                </a:solidFill>
              </a:rPr>
              <a:t>Adar 30</a:t>
            </a:r>
          </a:p>
        </p:txBody>
      </p:sp>
      <p:sp>
        <p:nvSpPr>
          <p:cNvPr id="15" name="Rectangle 14">
            <a:extLst>
              <a:ext uri="{FF2B5EF4-FFF2-40B4-BE49-F238E27FC236}">
                <a16:creationId xmlns:a16="http://schemas.microsoft.com/office/drawing/2014/main" id="{249228AE-78CA-4FA2-905D-FC01A496C72A}"/>
              </a:ext>
            </a:extLst>
          </p:cNvPr>
          <p:cNvSpPr/>
          <p:nvPr/>
        </p:nvSpPr>
        <p:spPr>
          <a:xfrm>
            <a:off x="2933700" y="914400"/>
            <a:ext cx="28194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 </a:t>
            </a:r>
          </a:p>
        </p:txBody>
      </p:sp>
      <p:sp>
        <p:nvSpPr>
          <p:cNvPr id="16" name="Rectangle 15">
            <a:extLst>
              <a:ext uri="{FF2B5EF4-FFF2-40B4-BE49-F238E27FC236}">
                <a16:creationId xmlns:a16="http://schemas.microsoft.com/office/drawing/2014/main" id="{C4EA8C16-E969-4BAE-9609-2F538676866A}"/>
              </a:ext>
            </a:extLst>
          </p:cNvPr>
          <p:cNvSpPr/>
          <p:nvPr/>
        </p:nvSpPr>
        <p:spPr>
          <a:xfrm>
            <a:off x="0" y="914400"/>
            <a:ext cx="29337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a:t>
            </a:r>
          </a:p>
        </p:txBody>
      </p:sp>
      <p:sp>
        <p:nvSpPr>
          <p:cNvPr id="19" name="Oval 18">
            <a:extLst>
              <a:ext uri="{FF2B5EF4-FFF2-40B4-BE49-F238E27FC236}">
                <a16:creationId xmlns:a16="http://schemas.microsoft.com/office/drawing/2014/main" id="{32FAF3A8-6CF8-484B-9515-50A826AF5B7C}"/>
              </a:ext>
            </a:extLst>
          </p:cNvPr>
          <p:cNvSpPr/>
          <p:nvPr/>
        </p:nvSpPr>
        <p:spPr>
          <a:xfrm>
            <a:off x="2143125" y="4267200"/>
            <a:ext cx="2828925"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0782" name="TextBox 19">
            <a:extLst>
              <a:ext uri="{FF2B5EF4-FFF2-40B4-BE49-F238E27FC236}">
                <a16:creationId xmlns:a16="http://schemas.microsoft.com/office/drawing/2014/main" id="{8C1F3177-30ED-47E5-AD10-46B7FCF501BD}"/>
              </a:ext>
            </a:extLst>
          </p:cNvPr>
          <p:cNvSpPr txBox="1">
            <a:spLocks noChangeArrowheads="1"/>
          </p:cNvSpPr>
          <p:nvPr/>
        </p:nvSpPr>
        <p:spPr bwMode="auto">
          <a:xfrm flipH="1">
            <a:off x="2228850" y="4343400"/>
            <a:ext cx="2762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FF00"/>
                </a:solidFill>
              </a:rPr>
              <a:t>Astro.</a:t>
            </a:r>
          </a:p>
          <a:p>
            <a:pPr algn="ctr" eaLnBrk="1" hangingPunct="1"/>
            <a:r>
              <a:rPr lang="en-US" altLang="en-US" sz="3600" b="1">
                <a:solidFill>
                  <a:srgbClr val="FFFF00"/>
                </a:solidFill>
              </a:rPr>
              <a:t>New Moon</a:t>
            </a:r>
          </a:p>
          <a:p>
            <a:pPr algn="ctr" eaLnBrk="1" hangingPunct="1"/>
            <a:r>
              <a:rPr lang="en-US" altLang="en-US" sz="3600" b="1">
                <a:solidFill>
                  <a:srgbClr val="FFFF00"/>
                </a:solidFill>
              </a:rPr>
              <a:t>22:20  </a:t>
            </a:r>
          </a:p>
          <a:p>
            <a:pPr algn="ctr" eaLnBrk="1" hangingPunct="1"/>
            <a:r>
              <a:rPr lang="en-US" altLang="en-US" sz="3600" b="1">
                <a:solidFill>
                  <a:srgbClr val="FFFF00"/>
                </a:solidFill>
              </a:rPr>
              <a:t>hrs</a:t>
            </a:r>
          </a:p>
        </p:txBody>
      </p:sp>
      <p:cxnSp>
        <p:nvCxnSpPr>
          <p:cNvPr id="21" name="Straight Arrow Connector 20">
            <a:extLst>
              <a:ext uri="{FF2B5EF4-FFF2-40B4-BE49-F238E27FC236}">
                <a16:creationId xmlns:a16="http://schemas.microsoft.com/office/drawing/2014/main" id="{C0252CD9-8603-43C0-BC1C-7005E8BBB9C2}"/>
              </a:ext>
            </a:extLst>
          </p:cNvPr>
          <p:cNvCxnSpPr/>
          <p:nvPr/>
        </p:nvCxnSpPr>
        <p:spPr>
          <a:xfrm rot="16200000" flipV="1">
            <a:off x="7739857" y="4044156"/>
            <a:ext cx="533400" cy="65087"/>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0784" name="TextBox 26">
            <a:extLst>
              <a:ext uri="{FF2B5EF4-FFF2-40B4-BE49-F238E27FC236}">
                <a16:creationId xmlns:a16="http://schemas.microsoft.com/office/drawing/2014/main" id="{5BDEFA54-FD53-4EEE-A4AC-013A29621CEC}"/>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91A03094-56CD-43BF-BC0D-2CB2E0F2DE74}"/>
              </a:ext>
            </a:extLst>
          </p:cNvPr>
          <p:cNvSpPr/>
          <p:nvPr/>
        </p:nvSpPr>
        <p:spPr>
          <a:xfrm>
            <a:off x="3686175" y="3048000"/>
            <a:ext cx="28289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160786" name="TextBox 27">
            <a:extLst>
              <a:ext uri="{FF2B5EF4-FFF2-40B4-BE49-F238E27FC236}">
                <a16:creationId xmlns:a16="http://schemas.microsoft.com/office/drawing/2014/main" id="{4ABA4431-92FF-40E8-9873-320758B54DA8}"/>
              </a:ext>
            </a:extLst>
          </p:cNvPr>
          <p:cNvSpPr txBox="1">
            <a:spLocks noChangeArrowheads="1"/>
          </p:cNvSpPr>
          <p:nvPr/>
        </p:nvSpPr>
        <p:spPr bwMode="auto">
          <a:xfrm>
            <a:off x="5067300" y="4343400"/>
            <a:ext cx="1600200" cy="2062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C000"/>
                </a:solidFill>
              </a:rPr>
              <a:t>New moon</a:t>
            </a:r>
          </a:p>
          <a:p>
            <a:pPr algn="ctr" eaLnBrk="1" hangingPunct="1"/>
            <a:r>
              <a:rPr lang="en-US" altLang="en-US" sz="3200" b="1" i="1">
                <a:solidFill>
                  <a:srgbClr val="FFFF00"/>
                </a:solidFill>
              </a:rPr>
              <a:t>NOT</a:t>
            </a:r>
          </a:p>
          <a:p>
            <a:pPr algn="ctr" eaLnBrk="1" hangingPunct="1"/>
            <a:r>
              <a:rPr lang="en-US" altLang="en-US" sz="3200">
                <a:solidFill>
                  <a:srgbClr val="FFFF00"/>
                </a:solidFill>
              </a:rPr>
              <a:t>sighted</a:t>
            </a:r>
          </a:p>
        </p:txBody>
      </p:sp>
      <p:cxnSp>
        <p:nvCxnSpPr>
          <p:cNvPr id="30" name="Straight Arrow Connector 29">
            <a:extLst>
              <a:ext uri="{FF2B5EF4-FFF2-40B4-BE49-F238E27FC236}">
                <a16:creationId xmlns:a16="http://schemas.microsoft.com/office/drawing/2014/main" id="{B05E2F00-6DF3-4E69-B651-E4C895C50607}"/>
              </a:ext>
            </a:extLst>
          </p:cNvPr>
          <p:cNvCxnSpPr/>
          <p:nvPr/>
        </p:nvCxnSpPr>
        <p:spPr>
          <a:xfrm rot="16200000" flipV="1">
            <a:off x="4883944" y="3459956"/>
            <a:ext cx="1752600" cy="142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C5A5231-A82D-4655-8B87-42748ADDA89E}"/>
              </a:ext>
            </a:extLst>
          </p:cNvPr>
          <p:cNvCxnSpPr/>
          <p:nvPr/>
        </p:nvCxnSpPr>
        <p:spPr>
          <a:xfrm rot="5400000">
            <a:off x="6629400" y="29337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0789" name="TextBox 23">
            <a:extLst>
              <a:ext uri="{FF2B5EF4-FFF2-40B4-BE49-F238E27FC236}">
                <a16:creationId xmlns:a16="http://schemas.microsoft.com/office/drawing/2014/main" id="{50DDC996-F282-471F-89FF-33113185FE91}"/>
              </a:ext>
            </a:extLst>
          </p:cNvPr>
          <p:cNvSpPr txBox="1">
            <a:spLocks noChangeArrowheads="1"/>
          </p:cNvSpPr>
          <p:nvPr/>
        </p:nvSpPr>
        <p:spPr bwMode="auto">
          <a:xfrm>
            <a:off x="6819900" y="4343400"/>
            <a:ext cx="27432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Another day in the month of </a:t>
            </a:r>
            <a:r>
              <a:rPr lang="en-US" altLang="en-US" sz="3600">
                <a:solidFill>
                  <a:srgbClr val="FFFF00"/>
                </a:solidFill>
              </a:rPr>
              <a:t>Adar, (Adar 30)</a:t>
            </a:r>
          </a:p>
        </p:txBody>
      </p:sp>
      <p:cxnSp>
        <p:nvCxnSpPr>
          <p:cNvPr id="26" name="Straight Arrow Connector 25">
            <a:extLst>
              <a:ext uri="{FF2B5EF4-FFF2-40B4-BE49-F238E27FC236}">
                <a16:creationId xmlns:a16="http://schemas.microsoft.com/office/drawing/2014/main" id="{76B78200-E8BF-4067-99C6-AC297A16AA27}"/>
              </a:ext>
            </a:extLst>
          </p:cNvPr>
          <p:cNvCxnSpPr/>
          <p:nvPr/>
        </p:nvCxnSpPr>
        <p:spPr>
          <a:xfrm rot="16200000" flipV="1">
            <a:off x="6096000" y="2857500"/>
            <a:ext cx="2819400" cy="152400"/>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D215420-5BF7-4627-A38C-E038A24DF15F}"/>
              </a:ext>
            </a:extLst>
          </p:cNvPr>
          <p:cNvSpPr/>
          <p:nvPr/>
        </p:nvSpPr>
        <p:spPr>
          <a:xfrm>
            <a:off x="3543300" y="2057400"/>
            <a:ext cx="2209800" cy="584200"/>
          </a:xfrm>
          <a:prstGeom prst="rect">
            <a:avLst/>
          </a:prstGeom>
          <a:solidFill>
            <a:schemeClr val="accent3">
              <a:lumMod val="60000"/>
              <a:lumOff val="40000"/>
            </a:schemeClr>
          </a:solidFill>
        </p:spPr>
        <p:txBody>
          <a:bodyPr>
            <a:spAutoFit/>
          </a:bodyPr>
          <a:lstStyle/>
          <a:p>
            <a:pPr algn="ctr">
              <a:defRPr/>
            </a:pPr>
            <a:r>
              <a:rPr lang="en-US" sz="3200" b="1" i="1" dirty="0">
                <a:latin typeface="Arial" charset="0"/>
                <a:cs typeface="Arial" charset="0"/>
              </a:rPr>
              <a:t>20 hours</a:t>
            </a:r>
          </a:p>
        </p:txBody>
      </p:sp>
      <p:sp>
        <p:nvSpPr>
          <p:cNvPr id="28" name="Oval 27">
            <a:extLst>
              <a:ext uri="{FF2B5EF4-FFF2-40B4-BE49-F238E27FC236}">
                <a16:creationId xmlns:a16="http://schemas.microsoft.com/office/drawing/2014/main" id="{8D1DECB5-22BB-4883-9E5F-DEB933066199}"/>
              </a:ext>
            </a:extLst>
          </p:cNvPr>
          <p:cNvSpPr/>
          <p:nvPr/>
        </p:nvSpPr>
        <p:spPr>
          <a:xfrm>
            <a:off x="5524500" y="2133600"/>
            <a:ext cx="428625"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92D050"/>
              </a:solidFill>
            </a:endParaRPr>
          </a:p>
        </p:txBody>
      </p:sp>
      <p:cxnSp>
        <p:nvCxnSpPr>
          <p:cNvPr id="29" name="Straight Arrow Connector 28">
            <a:extLst>
              <a:ext uri="{FF2B5EF4-FFF2-40B4-BE49-F238E27FC236}">
                <a16:creationId xmlns:a16="http://schemas.microsoft.com/office/drawing/2014/main" id="{9FA4AD5B-F4DE-48DB-B546-99924BC859C3}"/>
              </a:ext>
            </a:extLst>
          </p:cNvPr>
          <p:cNvCxnSpPr/>
          <p:nvPr/>
        </p:nvCxnSpPr>
        <p:spPr>
          <a:xfrm rot="5400000" flipH="1" flipV="1">
            <a:off x="2591594" y="3390106"/>
            <a:ext cx="19050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1">
            <a:extLst>
              <a:ext uri="{FF2B5EF4-FFF2-40B4-BE49-F238E27FC236}">
                <a16:creationId xmlns:a16="http://schemas.microsoft.com/office/drawing/2014/main" id="{2410B044-A48F-4B06-BE57-EB7965982C41}"/>
              </a:ext>
            </a:extLst>
          </p:cNvPr>
          <p:cNvSpPr txBox="1">
            <a:spLocks noChangeArrowheads="1"/>
          </p:cNvSpPr>
          <p:nvPr/>
        </p:nvSpPr>
        <p:spPr bwMode="auto">
          <a:xfrm>
            <a:off x="419100" y="533400"/>
            <a:ext cx="9525000" cy="57546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600">
                <a:solidFill>
                  <a:srgbClr val="FFC000"/>
                </a:solidFill>
              </a:rPr>
              <a:t>The second, (and final window), for new moon sighting would have come after sunset on the following evening of </a:t>
            </a:r>
            <a:r>
              <a:rPr lang="en-US" altLang="en-US" sz="4600" b="1" i="1">
                <a:solidFill>
                  <a:srgbClr val="FFFF00"/>
                </a:solidFill>
              </a:rPr>
              <a:t>March 31</a:t>
            </a:r>
            <a:r>
              <a:rPr lang="en-US" altLang="en-US" sz="4600" b="1" i="1" baseline="30000">
                <a:solidFill>
                  <a:srgbClr val="FFFF00"/>
                </a:solidFill>
              </a:rPr>
              <a:t>st</a:t>
            </a:r>
            <a:r>
              <a:rPr lang="en-US" altLang="en-US" sz="4600" b="1" i="1">
                <a:solidFill>
                  <a:srgbClr val="FFFF00"/>
                </a:solidFill>
              </a:rPr>
              <a:t> </a:t>
            </a:r>
            <a:r>
              <a:rPr lang="en-US" altLang="en-US" sz="4600">
                <a:solidFill>
                  <a:srgbClr val="FFC000"/>
                </a:solidFill>
              </a:rPr>
              <a:t>when the new moon was around </a:t>
            </a:r>
            <a:r>
              <a:rPr lang="en-US" altLang="en-US" sz="4600">
                <a:solidFill>
                  <a:srgbClr val="FFFF00"/>
                </a:solidFill>
              </a:rPr>
              <a:t>44 hours old</a:t>
            </a:r>
            <a:r>
              <a:rPr lang="en-US" altLang="en-US" sz="4600">
                <a:solidFill>
                  <a:srgbClr val="FFC000"/>
                </a:solidFill>
              </a:rPr>
              <a:t>, (see the red dot). Under clear skies the new moon at that time would certainly have been sighted.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7276D0-B894-4180-A9DE-87726E3F48FE}"/>
              </a:ext>
            </a:extLst>
          </p:cNvPr>
          <p:cNvSpPr/>
          <p:nvPr/>
        </p:nvSpPr>
        <p:spPr>
          <a:xfrm>
            <a:off x="647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CDC246CA-F62E-44A7-9B11-F1D4CE24D137}"/>
              </a:ext>
            </a:extLst>
          </p:cNvPr>
          <p:cNvSpPr/>
          <p:nvPr/>
        </p:nvSpPr>
        <p:spPr>
          <a:xfrm>
            <a:off x="0" y="3048000"/>
            <a:ext cx="2628900" cy="762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2" name="Rectangle 11">
            <a:extLst>
              <a:ext uri="{FF2B5EF4-FFF2-40B4-BE49-F238E27FC236}">
                <a16:creationId xmlns:a16="http://schemas.microsoft.com/office/drawing/2014/main" id="{76E98C4A-426E-448D-A0F6-69208D001099}"/>
              </a:ext>
            </a:extLst>
          </p:cNvPr>
          <p:cNvSpPr/>
          <p:nvPr/>
        </p:nvSpPr>
        <p:spPr>
          <a:xfrm>
            <a:off x="0" y="1752600"/>
            <a:ext cx="6477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CBE410BE-AE56-4F01-AFAF-9AE2A40E55E3}"/>
              </a:ext>
            </a:extLst>
          </p:cNvPr>
          <p:cNvSpPr/>
          <p:nvPr/>
        </p:nvSpPr>
        <p:spPr>
          <a:xfrm>
            <a:off x="5295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7B5040C0-554C-4A25-977D-E92E27B714C1}"/>
              </a:ext>
            </a:extLst>
          </p:cNvPr>
          <p:cNvSpPr/>
          <p:nvPr/>
        </p:nvSpPr>
        <p:spPr>
          <a:xfrm>
            <a:off x="7277100" y="914400"/>
            <a:ext cx="2676525"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a:t>
            </a:r>
          </a:p>
        </p:txBody>
      </p:sp>
      <p:sp>
        <p:nvSpPr>
          <p:cNvPr id="15" name="Rectangle 14">
            <a:extLst>
              <a:ext uri="{FF2B5EF4-FFF2-40B4-BE49-F238E27FC236}">
                <a16:creationId xmlns:a16="http://schemas.microsoft.com/office/drawing/2014/main" id="{FB0F7216-C88C-4BB0-B3D9-FB7EF1F0A2B8}"/>
              </a:ext>
            </a:extLst>
          </p:cNvPr>
          <p:cNvSpPr/>
          <p:nvPr/>
        </p:nvSpPr>
        <p:spPr>
          <a:xfrm>
            <a:off x="4610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30</a:t>
            </a:r>
          </a:p>
        </p:txBody>
      </p:sp>
      <p:sp>
        <p:nvSpPr>
          <p:cNvPr id="16" name="Rectangle 15">
            <a:extLst>
              <a:ext uri="{FF2B5EF4-FFF2-40B4-BE49-F238E27FC236}">
                <a16:creationId xmlns:a16="http://schemas.microsoft.com/office/drawing/2014/main" id="{2E88CC80-F62D-482D-95E1-D8C93FC23EBC}"/>
              </a:ext>
            </a:extLst>
          </p:cNvPr>
          <p:cNvSpPr/>
          <p:nvPr/>
        </p:nvSpPr>
        <p:spPr>
          <a:xfrm>
            <a:off x="0" y="914400"/>
            <a:ext cx="1943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a:t>
            </a:r>
          </a:p>
        </p:txBody>
      </p:sp>
      <p:sp>
        <p:nvSpPr>
          <p:cNvPr id="19" name="Oval 18">
            <a:extLst>
              <a:ext uri="{FF2B5EF4-FFF2-40B4-BE49-F238E27FC236}">
                <a16:creationId xmlns:a16="http://schemas.microsoft.com/office/drawing/2014/main" id="{539394FD-92E3-411E-A3E1-4FB83DDBB938}"/>
              </a:ext>
            </a:extLst>
          </p:cNvPr>
          <p:cNvSpPr/>
          <p:nvPr/>
        </p:nvSpPr>
        <p:spPr>
          <a:xfrm>
            <a:off x="952500" y="4191000"/>
            <a:ext cx="3048000" cy="24384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2826" name="TextBox 19">
            <a:extLst>
              <a:ext uri="{FF2B5EF4-FFF2-40B4-BE49-F238E27FC236}">
                <a16:creationId xmlns:a16="http://schemas.microsoft.com/office/drawing/2014/main" id="{93408B45-61E9-48C7-9D4E-8ED1F4FE4438}"/>
              </a:ext>
            </a:extLst>
          </p:cNvPr>
          <p:cNvSpPr txBox="1">
            <a:spLocks noChangeArrowheads="1"/>
          </p:cNvSpPr>
          <p:nvPr/>
        </p:nvSpPr>
        <p:spPr bwMode="auto">
          <a:xfrm flipH="1">
            <a:off x="952500" y="4267200"/>
            <a:ext cx="320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Astron.</a:t>
            </a:r>
          </a:p>
          <a:p>
            <a:pPr algn="ctr" eaLnBrk="1" hangingPunct="1"/>
            <a:r>
              <a:rPr lang="en-US" altLang="en-US" sz="3600">
                <a:solidFill>
                  <a:srgbClr val="FFC000"/>
                </a:solidFill>
              </a:rPr>
              <a:t>New Moon</a:t>
            </a:r>
          </a:p>
          <a:p>
            <a:pPr algn="ctr" eaLnBrk="1" hangingPunct="1"/>
            <a:r>
              <a:rPr lang="en-US" altLang="en-US" sz="3600" b="1">
                <a:solidFill>
                  <a:srgbClr val="FFC000"/>
                </a:solidFill>
              </a:rPr>
              <a:t>22:20</a:t>
            </a:r>
            <a:r>
              <a:rPr lang="en-US" altLang="en-US" sz="3600">
                <a:solidFill>
                  <a:srgbClr val="FFC000"/>
                </a:solidFill>
              </a:rPr>
              <a:t>  </a:t>
            </a:r>
          </a:p>
          <a:p>
            <a:pPr algn="ctr" eaLnBrk="1" hangingPunct="1"/>
            <a:r>
              <a:rPr lang="en-US" altLang="en-US" sz="3600">
                <a:solidFill>
                  <a:srgbClr val="FFC000"/>
                </a:solidFill>
              </a:rPr>
              <a:t>hrs</a:t>
            </a:r>
          </a:p>
        </p:txBody>
      </p:sp>
      <p:sp>
        <p:nvSpPr>
          <p:cNvPr id="162827" name="TextBox 26">
            <a:extLst>
              <a:ext uri="{FF2B5EF4-FFF2-40B4-BE49-F238E27FC236}">
                <a16:creationId xmlns:a16="http://schemas.microsoft.com/office/drawing/2014/main" id="{B41D5035-D120-4E5C-8FEB-6BCB4A486E84}"/>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49D3A7E4-A1D8-4EA5-B33E-F8294EB61F51}"/>
              </a:ext>
            </a:extLst>
          </p:cNvPr>
          <p:cNvSpPr/>
          <p:nvPr/>
        </p:nvSpPr>
        <p:spPr>
          <a:xfrm>
            <a:off x="2628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26" name="Rectangle 25">
            <a:extLst>
              <a:ext uri="{FF2B5EF4-FFF2-40B4-BE49-F238E27FC236}">
                <a16:creationId xmlns:a16="http://schemas.microsoft.com/office/drawing/2014/main" id="{C25B21C7-825A-4292-B02F-8652BCABE91F}"/>
              </a:ext>
            </a:extLst>
          </p:cNvPr>
          <p:cNvSpPr/>
          <p:nvPr/>
        </p:nvSpPr>
        <p:spPr>
          <a:xfrm>
            <a:off x="1943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55AA2034-D8AC-45B1-BC11-192CC0B5CC81}"/>
              </a:ext>
            </a:extLst>
          </p:cNvPr>
          <p:cNvSpPr/>
          <p:nvPr/>
        </p:nvSpPr>
        <p:spPr>
          <a:xfrm>
            <a:off x="3314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181BA26B-0E66-4959-A5F0-58E9E65768AB}"/>
              </a:ext>
            </a:extLst>
          </p:cNvPr>
          <p:cNvSpPr/>
          <p:nvPr/>
        </p:nvSpPr>
        <p:spPr>
          <a:xfrm>
            <a:off x="4610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FB6946BE-F717-401B-9850-D09E999AB8DC}"/>
              </a:ext>
            </a:extLst>
          </p:cNvPr>
          <p:cNvSpPr/>
          <p:nvPr/>
        </p:nvSpPr>
        <p:spPr>
          <a:xfrm>
            <a:off x="5981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FFF272FA-A391-4649-BB58-D0E717F862FC}"/>
              </a:ext>
            </a:extLst>
          </p:cNvPr>
          <p:cNvSpPr/>
          <p:nvPr/>
        </p:nvSpPr>
        <p:spPr>
          <a:xfrm>
            <a:off x="7277100" y="1752600"/>
            <a:ext cx="1981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375D880F-54C3-4AED-B602-5B80DAF9B525}"/>
              </a:ext>
            </a:extLst>
          </p:cNvPr>
          <p:cNvSpPr/>
          <p:nvPr/>
        </p:nvSpPr>
        <p:spPr>
          <a:xfrm>
            <a:off x="8648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680568BD-8EBD-47B0-8725-01B17040F062}"/>
              </a:ext>
            </a:extLst>
          </p:cNvPr>
          <p:cNvSpPr/>
          <p:nvPr/>
        </p:nvSpPr>
        <p:spPr>
          <a:xfrm>
            <a:off x="7962900" y="3048000"/>
            <a:ext cx="2324100" cy="762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April 1</a:t>
            </a:r>
          </a:p>
        </p:txBody>
      </p:sp>
      <p:sp>
        <p:nvSpPr>
          <p:cNvPr id="39" name="Rectangle 38">
            <a:extLst>
              <a:ext uri="{FF2B5EF4-FFF2-40B4-BE49-F238E27FC236}">
                <a16:creationId xmlns:a16="http://schemas.microsoft.com/office/drawing/2014/main" id="{B03642A5-AE58-42DA-87A1-E1CA2B655246}"/>
              </a:ext>
            </a:extLst>
          </p:cNvPr>
          <p:cNvSpPr/>
          <p:nvPr/>
        </p:nvSpPr>
        <p:spPr>
          <a:xfrm>
            <a:off x="1943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a:t>
            </a:r>
          </a:p>
        </p:txBody>
      </p:sp>
      <p:sp>
        <p:nvSpPr>
          <p:cNvPr id="41" name="Rectangle 40">
            <a:extLst>
              <a:ext uri="{FF2B5EF4-FFF2-40B4-BE49-F238E27FC236}">
                <a16:creationId xmlns:a16="http://schemas.microsoft.com/office/drawing/2014/main" id="{67E56B3C-023E-44D8-8DCB-5B6351BAFE21}"/>
              </a:ext>
            </a:extLst>
          </p:cNvPr>
          <p:cNvSpPr/>
          <p:nvPr/>
        </p:nvSpPr>
        <p:spPr>
          <a:xfrm>
            <a:off x="9963150" y="1752600"/>
            <a:ext cx="32385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2838" name="TextBox 50">
            <a:extLst>
              <a:ext uri="{FF2B5EF4-FFF2-40B4-BE49-F238E27FC236}">
                <a16:creationId xmlns:a16="http://schemas.microsoft.com/office/drawing/2014/main" id="{6956DB81-10A7-4BD0-8947-A9D20A9E9922}"/>
              </a:ext>
            </a:extLst>
          </p:cNvPr>
          <p:cNvSpPr txBox="1">
            <a:spLocks noChangeArrowheads="1"/>
          </p:cNvSpPr>
          <p:nvPr/>
        </p:nvSpPr>
        <p:spPr bwMode="auto">
          <a:xfrm>
            <a:off x="4914900" y="4114800"/>
            <a:ext cx="4953000" cy="25542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At 44 hours the </a:t>
            </a:r>
          </a:p>
          <a:p>
            <a:pPr algn="ctr" eaLnBrk="1" hangingPunct="1"/>
            <a:r>
              <a:rPr lang="en-US" altLang="en-US" sz="4000">
                <a:solidFill>
                  <a:srgbClr val="FFC000"/>
                </a:solidFill>
              </a:rPr>
              <a:t>new moon would </a:t>
            </a:r>
          </a:p>
          <a:p>
            <a:pPr algn="ctr" eaLnBrk="1" hangingPunct="1"/>
            <a:r>
              <a:rPr lang="en-US" altLang="en-US" sz="4000">
                <a:solidFill>
                  <a:srgbClr val="FFC000"/>
                </a:solidFill>
              </a:rPr>
              <a:t>be easily seen on </a:t>
            </a:r>
            <a:r>
              <a:rPr lang="en-US" altLang="en-US" sz="4000">
                <a:solidFill>
                  <a:srgbClr val="FFFF00"/>
                </a:solidFill>
              </a:rPr>
              <a:t>March 31 at sunset</a:t>
            </a:r>
            <a:r>
              <a:rPr lang="en-US" altLang="en-US" sz="4000">
                <a:solidFill>
                  <a:srgbClr val="FFC000"/>
                </a:solidFill>
              </a:rPr>
              <a:t>.</a:t>
            </a:r>
          </a:p>
        </p:txBody>
      </p:sp>
      <p:cxnSp>
        <p:nvCxnSpPr>
          <p:cNvPr id="28" name="Straight Arrow Connector 27">
            <a:extLst>
              <a:ext uri="{FF2B5EF4-FFF2-40B4-BE49-F238E27FC236}">
                <a16:creationId xmlns:a16="http://schemas.microsoft.com/office/drawing/2014/main" id="{09EC3E2E-73A1-4CF0-8288-404F311FB997}"/>
              </a:ext>
            </a:extLst>
          </p:cNvPr>
          <p:cNvCxnSpPr/>
          <p:nvPr/>
        </p:nvCxnSpPr>
        <p:spPr>
          <a:xfrm rot="5400000" flipH="1" flipV="1">
            <a:off x="1716087" y="3427413"/>
            <a:ext cx="1522413"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996EEA6-6981-4678-B75A-7926DBC5E8C2}"/>
              </a:ext>
            </a:extLst>
          </p:cNvPr>
          <p:cNvSpPr/>
          <p:nvPr/>
        </p:nvSpPr>
        <p:spPr>
          <a:xfrm>
            <a:off x="2476500" y="1981200"/>
            <a:ext cx="48006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chemeClr val="tx1"/>
                </a:solidFill>
              </a:rPr>
              <a:t>44  hours</a:t>
            </a:r>
          </a:p>
        </p:txBody>
      </p:sp>
      <p:sp>
        <p:nvSpPr>
          <p:cNvPr id="36" name="Oval 35">
            <a:extLst>
              <a:ext uri="{FF2B5EF4-FFF2-40B4-BE49-F238E27FC236}">
                <a16:creationId xmlns:a16="http://schemas.microsoft.com/office/drawing/2014/main" id="{B6E8F73A-B69D-4F00-9323-308656B13263}"/>
              </a:ext>
            </a:extLst>
          </p:cNvPr>
          <p:cNvSpPr/>
          <p:nvPr/>
        </p:nvSpPr>
        <p:spPr>
          <a:xfrm>
            <a:off x="7124700" y="2209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0000"/>
              </a:solidFill>
            </a:endParaRPr>
          </a:p>
        </p:txBody>
      </p:sp>
      <p:cxnSp>
        <p:nvCxnSpPr>
          <p:cNvPr id="47" name="Straight Arrow Connector 46">
            <a:extLst>
              <a:ext uri="{FF2B5EF4-FFF2-40B4-BE49-F238E27FC236}">
                <a16:creationId xmlns:a16="http://schemas.microsoft.com/office/drawing/2014/main" id="{2AEC84BB-7CD5-480A-97CB-DBECAA030F4C}"/>
              </a:ext>
            </a:extLst>
          </p:cNvPr>
          <p:cNvCxnSpPr/>
          <p:nvPr/>
        </p:nvCxnSpPr>
        <p:spPr>
          <a:xfrm rot="10800000">
            <a:off x="2476500" y="23622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CBA674E-D395-4303-BFE8-D1BD5AB63A48}"/>
              </a:ext>
            </a:extLst>
          </p:cNvPr>
          <p:cNvCxnSpPr/>
          <p:nvPr/>
        </p:nvCxnSpPr>
        <p:spPr>
          <a:xfrm>
            <a:off x="6210300" y="23622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24D5BAB-7EE9-48C7-AAA7-64F3985B94B0}"/>
              </a:ext>
            </a:extLst>
          </p:cNvPr>
          <p:cNvCxnSpPr/>
          <p:nvPr/>
        </p:nvCxnSpPr>
        <p:spPr>
          <a:xfrm rot="5400000" flipH="1" flipV="1">
            <a:off x="6516687" y="3351213"/>
            <a:ext cx="1522413"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1">
            <a:extLst>
              <a:ext uri="{FF2B5EF4-FFF2-40B4-BE49-F238E27FC236}">
                <a16:creationId xmlns:a16="http://schemas.microsoft.com/office/drawing/2014/main" id="{2B19128A-B749-40E3-867B-C3639075AF92}"/>
              </a:ext>
            </a:extLst>
          </p:cNvPr>
          <p:cNvSpPr txBox="1">
            <a:spLocks noChangeArrowheads="1"/>
          </p:cNvSpPr>
          <p:nvPr/>
        </p:nvSpPr>
        <p:spPr bwMode="auto">
          <a:xfrm>
            <a:off x="419100" y="381000"/>
            <a:ext cx="9525000" cy="6048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300">
                <a:solidFill>
                  <a:srgbClr val="FFC000"/>
                </a:solidFill>
              </a:rPr>
              <a:t>Even if the new moon had been obscured by cloud and not sighted the month of Adar would have already run out to </a:t>
            </a:r>
            <a:r>
              <a:rPr lang="en-US" altLang="en-US" sz="4300">
                <a:solidFill>
                  <a:srgbClr val="FFFF00"/>
                </a:solidFill>
              </a:rPr>
              <a:t>30 days. </a:t>
            </a:r>
            <a:r>
              <a:rPr lang="en-US" altLang="en-US" sz="4300">
                <a:solidFill>
                  <a:srgbClr val="FFC000"/>
                </a:solidFill>
              </a:rPr>
              <a:t>The Hebrew calendar is a lunar-solar calendar tied to the lunar month of approximately </a:t>
            </a:r>
            <a:r>
              <a:rPr lang="en-US" altLang="en-US" sz="4300">
                <a:solidFill>
                  <a:srgbClr val="FFFF00"/>
                </a:solidFill>
              </a:rPr>
              <a:t>29.53 days</a:t>
            </a:r>
            <a:r>
              <a:rPr lang="en-US" altLang="en-US" sz="4300">
                <a:solidFill>
                  <a:srgbClr val="FFC000"/>
                </a:solidFill>
              </a:rPr>
              <a:t>. So the Hebrew months may be </a:t>
            </a:r>
            <a:r>
              <a:rPr lang="en-US" altLang="en-US" sz="4300">
                <a:solidFill>
                  <a:srgbClr val="FFFF00"/>
                </a:solidFill>
              </a:rPr>
              <a:t>29 days </a:t>
            </a:r>
            <a:r>
              <a:rPr lang="en-US" altLang="en-US" sz="4300">
                <a:solidFill>
                  <a:srgbClr val="FFC000"/>
                </a:solidFill>
              </a:rPr>
              <a:t>or </a:t>
            </a:r>
            <a:r>
              <a:rPr lang="en-US" altLang="en-US" sz="4300">
                <a:solidFill>
                  <a:srgbClr val="FFFF00"/>
                </a:solidFill>
              </a:rPr>
              <a:t>30 days</a:t>
            </a:r>
            <a:r>
              <a:rPr lang="en-US" altLang="en-US" sz="4300">
                <a:solidFill>
                  <a:srgbClr val="FFC000"/>
                </a:solidFill>
              </a:rPr>
              <a:t>, but never more than 30 days.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Gavriel\Videos\Pictures\0-IMAGES for PowerPoint\calvary3.jpg">
            <a:extLst>
              <a:ext uri="{FF2B5EF4-FFF2-40B4-BE49-F238E27FC236}">
                <a16:creationId xmlns:a16="http://schemas.microsoft.com/office/drawing/2014/main" id="{1805914B-6521-4BC9-AB44-473CA99E2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a:extLst>
              <a:ext uri="{FF2B5EF4-FFF2-40B4-BE49-F238E27FC236}">
                <a16:creationId xmlns:a16="http://schemas.microsoft.com/office/drawing/2014/main" id="{62F329E3-87A1-434A-AC82-25F8482F4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Box 2">
            <a:extLst>
              <a:ext uri="{FF2B5EF4-FFF2-40B4-BE49-F238E27FC236}">
                <a16:creationId xmlns:a16="http://schemas.microsoft.com/office/drawing/2014/main" id="{E144CB5B-8B02-4806-83B0-5B0E7A31640E}"/>
              </a:ext>
            </a:extLst>
          </p:cNvPr>
          <p:cNvSpPr txBox="1">
            <a:spLocks noChangeArrowheads="1"/>
          </p:cNvSpPr>
          <p:nvPr/>
        </p:nvSpPr>
        <p:spPr bwMode="auto">
          <a:xfrm>
            <a:off x="257175" y="228600"/>
            <a:ext cx="69342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i="1">
                <a:solidFill>
                  <a:srgbClr val="FFC000"/>
                </a:solidFill>
              </a:rPr>
              <a:t>1.</a:t>
            </a:r>
            <a:r>
              <a:rPr lang="en-US" altLang="en-US" sz="4400" b="1" i="1">
                <a:solidFill>
                  <a:srgbClr val="FFFF00"/>
                </a:solidFill>
              </a:rPr>
              <a:t>  New moon sighted</a:t>
            </a:r>
          </a:p>
          <a:p>
            <a:pPr eaLnBrk="1" hangingPunct="1"/>
            <a:r>
              <a:rPr lang="en-US" altLang="en-US" sz="4400">
                <a:solidFill>
                  <a:srgbClr val="FFC000"/>
                </a:solidFill>
              </a:rPr>
              <a:t>or </a:t>
            </a:r>
          </a:p>
          <a:p>
            <a:pPr eaLnBrk="1" hangingPunct="1"/>
            <a:r>
              <a:rPr lang="en-US" altLang="en-US" sz="4400" b="1" i="1">
                <a:solidFill>
                  <a:srgbClr val="FFC000"/>
                </a:solidFill>
              </a:rPr>
              <a:t>2.  </a:t>
            </a:r>
            <a:r>
              <a:rPr lang="en-US" altLang="en-US" sz="4400" b="1" i="1">
                <a:solidFill>
                  <a:srgbClr val="FFFF00"/>
                </a:solidFill>
              </a:rPr>
              <a:t>30 days have passed</a:t>
            </a:r>
            <a:r>
              <a:rPr lang="en-US" altLang="en-US" sz="4400">
                <a:solidFill>
                  <a:srgbClr val="FFC000"/>
                </a:solidFill>
              </a:rPr>
              <a:t>,</a:t>
            </a:r>
          </a:p>
          <a:p>
            <a:pPr eaLnBrk="1" hangingPunct="1"/>
            <a:endParaRPr lang="en-US" altLang="en-US" sz="4400">
              <a:solidFill>
                <a:srgbClr val="FFC000"/>
              </a:solidFill>
            </a:endParaRPr>
          </a:p>
          <a:p>
            <a:pPr eaLnBrk="1" hangingPunct="1"/>
            <a:r>
              <a:rPr lang="en-US" altLang="en-US" sz="4400">
                <a:solidFill>
                  <a:srgbClr val="FFC000"/>
                </a:solidFill>
              </a:rPr>
              <a:t>In either case that new day</a:t>
            </a:r>
          </a:p>
          <a:p>
            <a:pPr eaLnBrk="1" hangingPunct="1"/>
            <a:r>
              <a:rPr lang="en-US" altLang="en-US" sz="4400">
                <a:solidFill>
                  <a:srgbClr val="FFC000"/>
                </a:solidFill>
              </a:rPr>
              <a:t>is declared to be the</a:t>
            </a:r>
          </a:p>
          <a:p>
            <a:pPr eaLnBrk="1" hangingPunct="1"/>
            <a:endParaRPr lang="en-US" altLang="en-US" sz="4400">
              <a:solidFill>
                <a:srgbClr val="FFC000"/>
              </a:solidFill>
            </a:endParaRPr>
          </a:p>
          <a:p>
            <a:pPr eaLnBrk="1" hangingPunct="1"/>
            <a:r>
              <a:rPr lang="en-US" altLang="en-US" sz="5400" b="1" i="1">
                <a:solidFill>
                  <a:srgbClr val="FFFF00"/>
                </a:solidFill>
              </a:rPr>
              <a:t>1</a:t>
            </a:r>
            <a:r>
              <a:rPr lang="en-US" altLang="en-US" sz="5400" b="1" i="1" baseline="30000">
                <a:solidFill>
                  <a:srgbClr val="FFFF00"/>
                </a:solidFill>
              </a:rPr>
              <a:t>st</a:t>
            </a:r>
            <a:r>
              <a:rPr lang="en-US" altLang="en-US" sz="5400" b="1" i="1">
                <a:solidFill>
                  <a:srgbClr val="FFFF00"/>
                </a:solidFill>
              </a:rPr>
              <a:t> day of</a:t>
            </a:r>
          </a:p>
          <a:p>
            <a:pPr eaLnBrk="1" hangingPunct="1"/>
            <a:r>
              <a:rPr lang="en-US" altLang="en-US" sz="5400" b="1" i="1">
                <a:solidFill>
                  <a:srgbClr val="FFFF00"/>
                </a:solidFill>
              </a:rPr>
              <a:t>the month.</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1">
            <a:extLst>
              <a:ext uri="{FF2B5EF4-FFF2-40B4-BE49-F238E27FC236}">
                <a16:creationId xmlns:a16="http://schemas.microsoft.com/office/drawing/2014/main" id="{873E3ADE-7476-4F3A-8F7B-E596BD0DED2E}"/>
              </a:ext>
            </a:extLst>
          </p:cNvPr>
          <p:cNvSpPr txBox="1">
            <a:spLocks noChangeArrowheads="1"/>
          </p:cNvSpPr>
          <p:nvPr/>
        </p:nvSpPr>
        <p:spPr bwMode="auto">
          <a:xfrm>
            <a:off x="342900" y="914400"/>
            <a:ext cx="9601200" cy="50482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600">
                <a:solidFill>
                  <a:srgbClr val="FFC000"/>
                </a:solidFill>
              </a:rPr>
              <a:t>So whether the new moon was sighted or not, that new day beginning at sunset</a:t>
            </a:r>
            <a:r>
              <a:rPr lang="en-US" altLang="en-US" sz="4600">
                <a:solidFill>
                  <a:srgbClr val="FFFF00"/>
                </a:solidFill>
              </a:rPr>
              <a:t> </a:t>
            </a:r>
            <a:r>
              <a:rPr lang="en-US" altLang="en-US" sz="4600">
                <a:solidFill>
                  <a:srgbClr val="FFC000"/>
                </a:solidFill>
              </a:rPr>
              <a:t>would have been reckoned as the new moon. And that</a:t>
            </a:r>
            <a:r>
              <a:rPr lang="en-US" altLang="en-US" sz="4600">
                <a:solidFill>
                  <a:srgbClr val="FFFF00"/>
                </a:solidFill>
              </a:rPr>
              <a:t> </a:t>
            </a:r>
            <a:r>
              <a:rPr lang="en-US" altLang="en-US" sz="4600" b="1" i="1">
                <a:solidFill>
                  <a:srgbClr val="FFFF00"/>
                </a:solidFill>
              </a:rPr>
              <a:t>first day </a:t>
            </a:r>
            <a:r>
              <a:rPr lang="en-US" altLang="en-US" sz="4600">
                <a:solidFill>
                  <a:srgbClr val="FFC000"/>
                </a:solidFill>
              </a:rPr>
              <a:t>of the new Hebrew month would have been declared as </a:t>
            </a:r>
            <a:r>
              <a:rPr lang="en-US" altLang="en-US" sz="4600" b="1" i="1">
                <a:solidFill>
                  <a:srgbClr val="FFFF00"/>
                </a:solidFill>
              </a:rPr>
              <a:t>Nisan 1</a:t>
            </a:r>
            <a:r>
              <a:rPr lang="en-US" altLang="en-US" sz="4600">
                <a:solidFill>
                  <a:srgbClr val="FFC000"/>
                </a:solidFill>
              </a:rPr>
              <a: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772C25-6647-4410-BDD2-D5A9560609D0}"/>
              </a:ext>
            </a:extLst>
          </p:cNvPr>
          <p:cNvSpPr/>
          <p:nvPr/>
        </p:nvSpPr>
        <p:spPr>
          <a:xfrm>
            <a:off x="647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659DF3CB-9529-4D1E-8FE8-2C29264A7383}"/>
              </a:ext>
            </a:extLst>
          </p:cNvPr>
          <p:cNvSpPr/>
          <p:nvPr/>
        </p:nvSpPr>
        <p:spPr>
          <a:xfrm>
            <a:off x="0" y="3048000"/>
            <a:ext cx="2628900" cy="762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2" name="Rectangle 11">
            <a:extLst>
              <a:ext uri="{FF2B5EF4-FFF2-40B4-BE49-F238E27FC236}">
                <a16:creationId xmlns:a16="http://schemas.microsoft.com/office/drawing/2014/main" id="{6E950E94-A9A3-4143-A008-BDBF0AEC9DB3}"/>
              </a:ext>
            </a:extLst>
          </p:cNvPr>
          <p:cNvSpPr/>
          <p:nvPr/>
        </p:nvSpPr>
        <p:spPr>
          <a:xfrm>
            <a:off x="0" y="1752600"/>
            <a:ext cx="6477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3370AEB8-F156-4139-B503-4A189CF2730C}"/>
              </a:ext>
            </a:extLst>
          </p:cNvPr>
          <p:cNvSpPr/>
          <p:nvPr/>
        </p:nvSpPr>
        <p:spPr>
          <a:xfrm>
            <a:off x="5295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27C5B314-2679-4E2E-9D39-83B43935A5F5}"/>
              </a:ext>
            </a:extLst>
          </p:cNvPr>
          <p:cNvSpPr/>
          <p:nvPr/>
        </p:nvSpPr>
        <p:spPr>
          <a:xfrm>
            <a:off x="7277100" y="914400"/>
            <a:ext cx="267652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a:t>
            </a:r>
          </a:p>
        </p:txBody>
      </p:sp>
      <p:sp>
        <p:nvSpPr>
          <p:cNvPr id="15" name="Rectangle 14">
            <a:extLst>
              <a:ext uri="{FF2B5EF4-FFF2-40B4-BE49-F238E27FC236}">
                <a16:creationId xmlns:a16="http://schemas.microsoft.com/office/drawing/2014/main" id="{4A28C784-7E4C-4ACC-83F7-D16F935C2D23}"/>
              </a:ext>
            </a:extLst>
          </p:cNvPr>
          <p:cNvSpPr/>
          <p:nvPr/>
        </p:nvSpPr>
        <p:spPr>
          <a:xfrm>
            <a:off x="4610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30</a:t>
            </a:r>
          </a:p>
        </p:txBody>
      </p:sp>
      <p:sp>
        <p:nvSpPr>
          <p:cNvPr id="16" name="Rectangle 15">
            <a:extLst>
              <a:ext uri="{FF2B5EF4-FFF2-40B4-BE49-F238E27FC236}">
                <a16:creationId xmlns:a16="http://schemas.microsoft.com/office/drawing/2014/main" id="{240F2CC6-010B-4081-850E-2380FD516EC1}"/>
              </a:ext>
            </a:extLst>
          </p:cNvPr>
          <p:cNvSpPr/>
          <p:nvPr/>
        </p:nvSpPr>
        <p:spPr>
          <a:xfrm>
            <a:off x="0" y="914400"/>
            <a:ext cx="1943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a:t>
            </a:r>
          </a:p>
        </p:txBody>
      </p:sp>
      <p:sp>
        <p:nvSpPr>
          <p:cNvPr id="19" name="Oval 18">
            <a:extLst>
              <a:ext uri="{FF2B5EF4-FFF2-40B4-BE49-F238E27FC236}">
                <a16:creationId xmlns:a16="http://schemas.microsoft.com/office/drawing/2014/main" id="{5AF07BE7-37B5-4349-8E1B-40F307EB649D}"/>
              </a:ext>
            </a:extLst>
          </p:cNvPr>
          <p:cNvSpPr/>
          <p:nvPr/>
        </p:nvSpPr>
        <p:spPr>
          <a:xfrm>
            <a:off x="952500" y="4191000"/>
            <a:ext cx="3048000" cy="24384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6922" name="TextBox 19">
            <a:extLst>
              <a:ext uri="{FF2B5EF4-FFF2-40B4-BE49-F238E27FC236}">
                <a16:creationId xmlns:a16="http://schemas.microsoft.com/office/drawing/2014/main" id="{B8E901F5-03DA-45ED-B281-E37028D8ABC8}"/>
              </a:ext>
            </a:extLst>
          </p:cNvPr>
          <p:cNvSpPr txBox="1">
            <a:spLocks noChangeArrowheads="1"/>
          </p:cNvSpPr>
          <p:nvPr/>
        </p:nvSpPr>
        <p:spPr bwMode="auto">
          <a:xfrm flipH="1">
            <a:off x="952500" y="4267200"/>
            <a:ext cx="320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Astron.</a:t>
            </a:r>
          </a:p>
          <a:p>
            <a:pPr algn="ctr" eaLnBrk="1" hangingPunct="1"/>
            <a:r>
              <a:rPr lang="en-US" altLang="en-US" sz="3600">
                <a:solidFill>
                  <a:srgbClr val="FFC000"/>
                </a:solidFill>
              </a:rPr>
              <a:t>New Moon</a:t>
            </a:r>
          </a:p>
          <a:p>
            <a:pPr algn="ctr" eaLnBrk="1" hangingPunct="1"/>
            <a:r>
              <a:rPr lang="en-US" altLang="en-US" sz="3600" b="1">
                <a:solidFill>
                  <a:srgbClr val="FFC000"/>
                </a:solidFill>
              </a:rPr>
              <a:t>22:20</a:t>
            </a:r>
            <a:r>
              <a:rPr lang="en-US" altLang="en-US" sz="3600">
                <a:solidFill>
                  <a:srgbClr val="FFC000"/>
                </a:solidFill>
              </a:rPr>
              <a:t>  </a:t>
            </a:r>
          </a:p>
          <a:p>
            <a:pPr algn="ctr" eaLnBrk="1" hangingPunct="1"/>
            <a:r>
              <a:rPr lang="en-US" altLang="en-US" sz="3600">
                <a:solidFill>
                  <a:srgbClr val="FFC000"/>
                </a:solidFill>
              </a:rPr>
              <a:t>hrs</a:t>
            </a:r>
          </a:p>
        </p:txBody>
      </p:sp>
      <p:sp>
        <p:nvSpPr>
          <p:cNvPr id="166923" name="TextBox 26">
            <a:extLst>
              <a:ext uri="{FF2B5EF4-FFF2-40B4-BE49-F238E27FC236}">
                <a16:creationId xmlns:a16="http://schemas.microsoft.com/office/drawing/2014/main" id="{A9B4FE0E-7293-4824-81E3-670A59396BAE}"/>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D63CEA73-CC9B-4992-BB79-E4426872B67E}"/>
              </a:ext>
            </a:extLst>
          </p:cNvPr>
          <p:cNvSpPr/>
          <p:nvPr/>
        </p:nvSpPr>
        <p:spPr>
          <a:xfrm>
            <a:off x="2628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26" name="Rectangle 25">
            <a:extLst>
              <a:ext uri="{FF2B5EF4-FFF2-40B4-BE49-F238E27FC236}">
                <a16:creationId xmlns:a16="http://schemas.microsoft.com/office/drawing/2014/main" id="{AF208828-BCEA-45DF-AB19-D6AF97A62679}"/>
              </a:ext>
            </a:extLst>
          </p:cNvPr>
          <p:cNvSpPr/>
          <p:nvPr/>
        </p:nvSpPr>
        <p:spPr>
          <a:xfrm>
            <a:off x="1943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145BCA60-4C32-4833-93A3-1182B915CE1B}"/>
              </a:ext>
            </a:extLst>
          </p:cNvPr>
          <p:cNvSpPr/>
          <p:nvPr/>
        </p:nvSpPr>
        <p:spPr>
          <a:xfrm>
            <a:off x="3314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C770820C-425F-488B-A67F-68DC6DE9292F}"/>
              </a:ext>
            </a:extLst>
          </p:cNvPr>
          <p:cNvSpPr/>
          <p:nvPr/>
        </p:nvSpPr>
        <p:spPr>
          <a:xfrm>
            <a:off x="4610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820D6DA9-D66F-40BE-ABB6-541C229CBD71}"/>
              </a:ext>
            </a:extLst>
          </p:cNvPr>
          <p:cNvSpPr/>
          <p:nvPr/>
        </p:nvSpPr>
        <p:spPr>
          <a:xfrm>
            <a:off x="5981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73707903-7B80-4D0F-9B1E-ECA493745860}"/>
              </a:ext>
            </a:extLst>
          </p:cNvPr>
          <p:cNvSpPr/>
          <p:nvPr/>
        </p:nvSpPr>
        <p:spPr>
          <a:xfrm>
            <a:off x="7277100" y="1752600"/>
            <a:ext cx="1981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77F311D0-CA03-44AF-8A67-566E12572247}"/>
              </a:ext>
            </a:extLst>
          </p:cNvPr>
          <p:cNvSpPr/>
          <p:nvPr/>
        </p:nvSpPr>
        <p:spPr>
          <a:xfrm>
            <a:off x="8648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6EEF726C-15AD-4C97-BAD0-6D7D7D43BAFA}"/>
              </a:ext>
            </a:extLst>
          </p:cNvPr>
          <p:cNvSpPr/>
          <p:nvPr/>
        </p:nvSpPr>
        <p:spPr>
          <a:xfrm>
            <a:off x="7962900" y="3048000"/>
            <a:ext cx="2324100" cy="762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April 1</a:t>
            </a:r>
          </a:p>
        </p:txBody>
      </p:sp>
      <p:sp>
        <p:nvSpPr>
          <p:cNvPr id="39" name="Rectangle 38">
            <a:extLst>
              <a:ext uri="{FF2B5EF4-FFF2-40B4-BE49-F238E27FC236}">
                <a16:creationId xmlns:a16="http://schemas.microsoft.com/office/drawing/2014/main" id="{B9705359-8656-429F-B354-D71AAFE131DF}"/>
              </a:ext>
            </a:extLst>
          </p:cNvPr>
          <p:cNvSpPr/>
          <p:nvPr/>
        </p:nvSpPr>
        <p:spPr>
          <a:xfrm>
            <a:off x="1943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a:t>
            </a:r>
          </a:p>
        </p:txBody>
      </p:sp>
      <p:sp>
        <p:nvSpPr>
          <p:cNvPr id="41" name="Rectangle 40">
            <a:extLst>
              <a:ext uri="{FF2B5EF4-FFF2-40B4-BE49-F238E27FC236}">
                <a16:creationId xmlns:a16="http://schemas.microsoft.com/office/drawing/2014/main" id="{49354A7B-99BA-4BEF-9762-9AD9A303CD60}"/>
              </a:ext>
            </a:extLst>
          </p:cNvPr>
          <p:cNvSpPr/>
          <p:nvPr/>
        </p:nvSpPr>
        <p:spPr>
          <a:xfrm>
            <a:off x="9963150" y="1752600"/>
            <a:ext cx="32385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6934" name="TextBox 50">
            <a:extLst>
              <a:ext uri="{FF2B5EF4-FFF2-40B4-BE49-F238E27FC236}">
                <a16:creationId xmlns:a16="http://schemas.microsoft.com/office/drawing/2014/main" id="{6C0671F1-7188-469B-BD3F-B7300CC3A3AC}"/>
              </a:ext>
            </a:extLst>
          </p:cNvPr>
          <p:cNvSpPr txBox="1">
            <a:spLocks noChangeArrowheads="1"/>
          </p:cNvSpPr>
          <p:nvPr/>
        </p:nvSpPr>
        <p:spPr bwMode="auto">
          <a:xfrm>
            <a:off x="4686300" y="4114800"/>
            <a:ext cx="4876800" cy="25542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At sunset </a:t>
            </a:r>
            <a:r>
              <a:rPr lang="en-US" altLang="en-US" sz="4000">
                <a:solidFill>
                  <a:srgbClr val="FFFF00"/>
                </a:solidFill>
              </a:rPr>
              <a:t>March 31 </a:t>
            </a:r>
            <a:r>
              <a:rPr lang="en-US" altLang="en-US" sz="4000">
                <a:solidFill>
                  <a:srgbClr val="FFC000"/>
                </a:solidFill>
              </a:rPr>
              <a:t>the new moon was </a:t>
            </a:r>
            <a:r>
              <a:rPr lang="en-US" altLang="en-US" sz="4000">
                <a:solidFill>
                  <a:srgbClr val="FFFF00"/>
                </a:solidFill>
              </a:rPr>
              <a:t>44 hours old </a:t>
            </a:r>
            <a:r>
              <a:rPr lang="en-US" altLang="en-US" sz="4000">
                <a:solidFill>
                  <a:srgbClr val="FFC000"/>
                </a:solidFill>
              </a:rPr>
              <a:t>and easily seen.</a:t>
            </a:r>
          </a:p>
        </p:txBody>
      </p:sp>
      <p:cxnSp>
        <p:nvCxnSpPr>
          <p:cNvPr id="28" name="Straight Arrow Connector 27">
            <a:extLst>
              <a:ext uri="{FF2B5EF4-FFF2-40B4-BE49-F238E27FC236}">
                <a16:creationId xmlns:a16="http://schemas.microsoft.com/office/drawing/2014/main" id="{03BE063F-2E39-4C04-8F58-3B8AEB8C9E1D}"/>
              </a:ext>
            </a:extLst>
          </p:cNvPr>
          <p:cNvCxnSpPr/>
          <p:nvPr/>
        </p:nvCxnSpPr>
        <p:spPr>
          <a:xfrm rot="5400000" flipH="1" flipV="1">
            <a:off x="1716087" y="3427413"/>
            <a:ext cx="1522413"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E685FF2-2280-44CF-B441-F5743FF33884}"/>
              </a:ext>
            </a:extLst>
          </p:cNvPr>
          <p:cNvSpPr/>
          <p:nvPr/>
        </p:nvSpPr>
        <p:spPr>
          <a:xfrm>
            <a:off x="2476500" y="1981200"/>
            <a:ext cx="48006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chemeClr val="tx1"/>
                </a:solidFill>
              </a:rPr>
              <a:t>44  hours</a:t>
            </a:r>
          </a:p>
        </p:txBody>
      </p:sp>
      <p:sp>
        <p:nvSpPr>
          <p:cNvPr id="36" name="Oval 35">
            <a:extLst>
              <a:ext uri="{FF2B5EF4-FFF2-40B4-BE49-F238E27FC236}">
                <a16:creationId xmlns:a16="http://schemas.microsoft.com/office/drawing/2014/main" id="{311768F1-A9D0-4FBB-B44F-B9781804349F}"/>
              </a:ext>
            </a:extLst>
          </p:cNvPr>
          <p:cNvSpPr/>
          <p:nvPr/>
        </p:nvSpPr>
        <p:spPr>
          <a:xfrm>
            <a:off x="7124700" y="2209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0000"/>
              </a:solidFill>
            </a:endParaRPr>
          </a:p>
        </p:txBody>
      </p:sp>
      <p:cxnSp>
        <p:nvCxnSpPr>
          <p:cNvPr id="47" name="Straight Arrow Connector 46">
            <a:extLst>
              <a:ext uri="{FF2B5EF4-FFF2-40B4-BE49-F238E27FC236}">
                <a16:creationId xmlns:a16="http://schemas.microsoft.com/office/drawing/2014/main" id="{43BB724B-13B6-4AF6-B60F-2EF8DBE01466}"/>
              </a:ext>
            </a:extLst>
          </p:cNvPr>
          <p:cNvCxnSpPr/>
          <p:nvPr/>
        </p:nvCxnSpPr>
        <p:spPr>
          <a:xfrm rot="10800000">
            <a:off x="2476500" y="23622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EABBC65-C2D7-44B4-B68F-26353326D912}"/>
              </a:ext>
            </a:extLst>
          </p:cNvPr>
          <p:cNvCxnSpPr/>
          <p:nvPr/>
        </p:nvCxnSpPr>
        <p:spPr>
          <a:xfrm>
            <a:off x="6210300" y="23622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B296F4-9565-4BE6-9DBA-9B7941090D23}"/>
              </a:ext>
            </a:extLst>
          </p:cNvPr>
          <p:cNvCxnSpPr/>
          <p:nvPr/>
        </p:nvCxnSpPr>
        <p:spPr>
          <a:xfrm rot="5400000" flipH="1" flipV="1">
            <a:off x="6516687" y="3351213"/>
            <a:ext cx="1522413"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Box 1">
            <a:extLst>
              <a:ext uri="{FF2B5EF4-FFF2-40B4-BE49-F238E27FC236}">
                <a16:creationId xmlns:a16="http://schemas.microsoft.com/office/drawing/2014/main" id="{B9C0E8FD-6972-4BCE-8325-234C22AF8E22}"/>
              </a:ext>
            </a:extLst>
          </p:cNvPr>
          <p:cNvSpPr txBox="1">
            <a:spLocks noChangeArrowheads="1"/>
          </p:cNvSpPr>
          <p:nvPr/>
        </p:nvSpPr>
        <p:spPr bwMode="auto">
          <a:xfrm>
            <a:off x="647700" y="1371600"/>
            <a:ext cx="8991600" cy="40925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000">
                <a:solidFill>
                  <a:srgbClr val="FFC000"/>
                </a:solidFill>
              </a:rPr>
              <a:t>Under this second scenario the Julian Roman solar calendar date for the new moon of </a:t>
            </a:r>
            <a:r>
              <a:rPr lang="en-US" altLang="en-US" sz="5000" b="1" i="1">
                <a:solidFill>
                  <a:srgbClr val="FFFF00"/>
                </a:solidFill>
              </a:rPr>
              <a:t>Nisan 1</a:t>
            </a:r>
            <a:r>
              <a:rPr lang="en-US" altLang="en-US" sz="5000" b="1" i="1">
                <a:solidFill>
                  <a:srgbClr val="FFC000"/>
                </a:solidFill>
              </a:rPr>
              <a:t> </a:t>
            </a:r>
            <a:r>
              <a:rPr lang="en-US" altLang="en-US" sz="5000">
                <a:solidFill>
                  <a:srgbClr val="FFC000"/>
                </a:solidFill>
              </a:rPr>
              <a:t>would have been </a:t>
            </a:r>
          </a:p>
          <a:p>
            <a:pPr algn="ctr" eaLnBrk="1" hangingPunct="1"/>
            <a:r>
              <a:rPr lang="en-US" altLang="en-US" sz="5000" b="1" i="1">
                <a:solidFill>
                  <a:srgbClr val="FFFF00"/>
                </a:solidFill>
              </a:rPr>
              <a:t>April 1</a:t>
            </a:r>
            <a:r>
              <a:rPr lang="en-US" altLang="en-US" sz="5000" b="1" i="1" baseline="30000">
                <a:solidFill>
                  <a:srgbClr val="FFFF00"/>
                </a:solidFill>
              </a:rPr>
              <a:t>st</a:t>
            </a:r>
            <a:r>
              <a:rPr lang="en-US" altLang="en-US" sz="5000" b="1" i="1">
                <a:solidFill>
                  <a:srgbClr val="FFFF00"/>
                </a:solidFill>
              </a:rPr>
              <a:t>, 32 A.D..</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8B0173-1904-49E4-A699-09723B5DEC0D}"/>
              </a:ext>
            </a:extLst>
          </p:cNvPr>
          <p:cNvSpPr/>
          <p:nvPr/>
        </p:nvSpPr>
        <p:spPr>
          <a:xfrm>
            <a:off x="647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630C7E52-E18D-4279-80FB-BF0A6C280ABB}"/>
              </a:ext>
            </a:extLst>
          </p:cNvPr>
          <p:cNvSpPr/>
          <p:nvPr/>
        </p:nvSpPr>
        <p:spPr>
          <a:xfrm>
            <a:off x="0" y="3048000"/>
            <a:ext cx="2628900" cy="762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2" name="Rectangle 11">
            <a:extLst>
              <a:ext uri="{FF2B5EF4-FFF2-40B4-BE49-F238E27FC236}">
                <a16:creationId xmlns:a16="http://schemas.microsoft.com/office/drawing/2014/main" id="{E8FE7B92-4E56-4B1B-B848-E9C9FCA01D3C}"/>
              </a:ext>
            </a:extLst>
          </p:cNvPr>
          <p:cNvSpPr/>
          <p:nvPr/>
        </p:nvSpPr>
        <p:spPr>
          <a:xfrm>
            <a:off x="0" y="1752600"/>
            <a:ext cx="6477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2C355C8A-EF35-432B-8310-2FE6109E756C}"/>
              </a:ext>
            </a:extLst>
          </p:cNvPr>
          <p:cNvSpPr/>
          <p:nvPr/>
        </p:nvSpPr>
        <p:spPr>
          <a:xfrm>
            <a:off x="5295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4A52533C-9B6D-4ECF-9F39-DCFDF12051C7}"/>
              </a:ext>
            </a:extLst>
          </p:cNvPr>
          <p:cNvSpPr/>
          <p:nvPr/>
        </p:nvSpPr>
        <p:spPr>
          <a:xfrm>
            <a:off x="7610475" y="914400"/>
            <a:ext cx="267652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a:t>
            </a:r>
          </a:p>
        </p:txBody>
      </p:sp>
      <p:sp>
        <p:nvSpPr>
          <p:cNvPr id="15" name="Rectangle 14">
            <a:extLst>
              <a:ext uri="{FF2B5EF4-FFF2-40B4-BE49-F238E27FC236}">
                <a16:creationId xmlns:a16="http://schemas.microsoft.com/office/drawing/2014/main" id="{552B7BA3-DAB4-46C8-9F2A-D84012509E03}"/>
              </a:ext>
            </a:extLst>
          </p:cNvPr>
          <p:cNvSpPr/>
          <p:nvPr/>
        </p:nvSpPr>
        <p:spPr>
          <a:xfrm>
            <a:off x="4610100" y="914400"/>
            <a:ext cx="29718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30</a:t>
            </a:r>
          </a:p>
        </p:txBody>
      </p:sp>
      <p:sp>
        <p:nvSpPr>
          <p:cNvPr id="16" name="Rectangle 15">
            <a:extLst>
              <a:ext uri="{FF2B5EF4-FFF2-40B4-BE49-F238E27FC236}">
                <a16:creationId xmlns:a16="http://schemas.microsoft.com/office/drawing/2014/main" id="{C88477A8-C654-4604-91C9-1E5F312F0BA0}"/>
              </a:ext>
            </a:extLst>
          </p:cNvPr>
          <p:cNvSpPr/>
          <p:nvPr/>
        </p:nvSpPr>
        <p:spPr>
          <a:xfrm>
            <a:off x="0" y="914400"/>
            <a:ext cx="1943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a:t>
            </a:r>
          </a:p>
        </p:txBody>
      </p:sp>
      <p:sp>
        <p:nvSpPr>
          <p:cNvPr id="19" name="Oval 18">
            <a:extLst>
              <a:ext uri="{FF2B5EF4-FFF2-40B4-BE49-F238E27FC236}">
                <a16:creationId xmlns:a16="http://schemas.microsoft.com/office/drawing/2014/main" id="{F591B6C9-5320-4103-B436-E565C20535A5}"/>
              </a:ext>
            </a:extLst>
          </p:cNvPr>
          <p:cNvSpPr/>
          <p:nvPr/>
        </p:nvSpPr>
        <p:spPr>
          <a:xfrm>
            <a:off x="952500" y="4191000"/>
            <a:ext cx="3048000" cy="24384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8970" name="TextBox 19">
            <a:extLst>
              <a:ext uri="{FF2B5EF4-FFF2-40B4-BE49-F238E27FC236}">
                <a16:creationId xmlns:a16="http://schemas.microsoft.com/office/drawing/2014/main" id="{60F0C0D4-0E22-4F6E-8064-A7E73C498808}"/>
              </a:ext>
            </a:extLst>
          </p:cNvPr>
          <p:cNvSpPr txBox="1">
            <a:spLocks noChangeArrowheads="1"/>
          </p:cNvSpPr>
          <p:nvPr/>
        </p:nvSpPr>
        <p:spPr bwMode="auto">
          <a:xfrm flipH="1">
            <a:off x="952500" y="4267200"/>
            <a:ext cx="320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Astron.</a:t>
            </a:r>
          </a:p>
          <a:p>
            <a:pPr algn="ctr" eaLnBrk="1" hangingPunct="1"/>
            <a:r>
              <a:rPr lang="en-US" altLang="en-US" sz="3600">
                <a:solidFill>
                  <a:srgbClr val="FFC000"/>
                </a:solidFill>
              </a:rPr>
              <a:t>New Moon</a:t>
            </a:r>
          </a:p>
          <a:p>
            <a:pPr algn="ctr" eaLnBrk="1" hangingPunct="1"/>
            <a:r>
              <a:rPr lang="en-US" altLang="en-US" sz="3600" b="1">
                <a:solidFill>
                  <a:srgbClr val="FFC000"/>
                </a:solidFill>
              </a:rPr>
              <a:t>22:20</a:t>
            </a:r>
            <a:r>
              <a:rPr lang="en-US" altLang="en-US" sz="3600">
                <a:solidFill>
                  <a:srgbClr val="FFC000"/>
                </a:solidFill>
              </a:rPr>
              <a:t>  </a:t>
            </a:r>
          </a:p>
          <a:p>
            <a:pPr algn="ctr" eaLnBrk="1" hangingPunct="1"/>
            <a:r>
              <a:rPr lang="en-US" altLang="en-US" sz="3600">
                <a:solidFill>
                  <a:srgbClr val="FFC000"/>
                </a:solidFill>
              </a:rPr>
              <a:t>hrs</a:t>
            </a:r>
          </a:p>
        </p:txBody>
      </p:sp>
      <p:sp>
        <p:nvSpPr>
          <p:cNvPr id="168971" name="TextBox 26">
            <a:extLst>
              <a:ext uri="{FF2B5EF4-FFF2-40B4-BE49-F238E27FC236}">
                <a16:creationId xmlns:a16="http://schemas.microsoft.com/office/drawing/2014/main" id="{D98BEA8C-7D37-425F-92E7-F9F2BE61E10D}"/>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09539814-E7F6-46BD-B957-5F4D4211E82B}"/>
              </a:ext>
            </a:extLst>
          </p:cNvPr>
          <p:cNvSpPr/>
          <p:nvPr/>
        </p:nvSpPr>
        <p:spPr>
          <a:xfrm>
            <a:off x="2628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26" name="Rectangle 25">
            <a:extLst>
              <a:ext uri="{FF2B5EF4-FFF2-40B4-BE49-F238E27FC236}">
                <a16:creationId xmlns:a16="http://schemas.microsoft.com/office/drawing/2014/main" id="{EE83392E-0B96-4422-B634-678F5A12FA9A}"/>
              </a:ext>
            </a:extLst>
          </p:cNvPr>
          <p:cNvSpPr/>
          <p:nvPr/>
        </p:nvSpPr>
        <p:spPr>
          <a:xfrm>
            <a:off x="1943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C059E871-C683-4387-8A23-87AD9A970036}"/>
              </a:ext>
            </a:extLst>
          </p:cNvPr>
          <p:cNvSpPr/>
          <p:nvPr/>
        </p:nvSpPr>
        <p:spPr>
          <a:xfrm>
            <a:off x="3314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CAB98EED-5342-468A-89A0-32DF49D31B7C}"/>
              </a:ext>
            </a:extLst>
          </p:cNvPr>
          <p:cNvSpPr/>
          <p:nvPr/>
        </p:nvSpPr>
        <p:spPr>
          <a:xfrm>
            <a:off x="4610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6449CE95-4C47-45FB-8341-F1F7FC57C42E}"/>
              </a:ext>
            </a:extLst>
          </p:cNvPr>
          <p:cNvSpPr/>
          <p:nvPr/>
        </p:nvSpPr>
        <p:spPr>
          <a:xfrm>
            <a:off x="5981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6DF88B2F-68A7-4B78-8B75-A44594FFDD5D}"/>
              </a:ext>
            </a:extLst>
          </p:cNvPr>
          <p:cNvSpPr/>
          <p:nvPr/>
        </p:nvSpPr>
        <p:spPr>
          <a:xfrm>
            <a:off x="7277100" y="1752600"/>
            <a:ext cx="1981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A89F415D-87F4-46D8-8749-AC7F1244BFF8}"/>
              </a:ext>
            </a:extLst>
          </p:cNvPr>
          <p:cNvSpPr/>
          <p:nvPr/>
        </p:nvSpPr>
        <p:spPr>
          <a:xfrm>
            <a:off x="8648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B8F1DE1D-6B43-4C42-A164-01A38516D1F5}"/>
              </a:ext>
            </a:extLst>
          </p:cNvPr>
          <p:cNvSpPr/>
          <p:nvPr/>
        </p:nvSpPr>
        <p:spPr>
          <a:xfrm>
            <a:off x="7962900" y="3048000"/>
            <a:ext cx="23241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i="1" dirty="0">
                <a:solidFill>
                  <a:srgbClr val="002060"/>
                </a:solidFill>
              </a:rPr>
              <a:t>April 1</a:t>
            </a:r>
            <a:r>
              <a:rPr lang="en-US" sz="3600" b="1" i="1" dirty="0">
                <a:solidFill>
                  <a:schemeClr val="tx1"/>
                </a:solidFill>
              </a:rPr>
              <a:t>st</a:t>
            </a:r>
          </a:p>
        </p:txBody>
      </p:sp>
      <p:sp>
        <p:nvSpPr>
          <p:cNvPr id="39" name="Rectangle 38">
            <a:extLst>
              <a:ext uri="{FF2B5EF4-FFF2-40B4-BE49-F238E27FC236}">
                <a16:creationId xmlns:a16="http://schemas.microsoft.com/office/drawing/2014/main" id="{5892D13E-03C1-49C1-8EEF-1A37943390E3}"/>
              </a:ext>
            </a:extLst>
          </p:cNvPr>
          <p:cNvSpPr/>
          <p:nvPr/>
        </p:nvSpPr>
        <p:spPr>
          <a:xfrm>
            <a:off x="1943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a:t>
            </a:r>
          </a:p>
        </p:txBody>
      </p:sp>
      <p:sp>
        <p:nvSpPr>
          <p:cNvPr id="41" name="Rectangle 40">
            <a:extLst>
              <a:ext uri="{FF2B5EF4-FFF2-40B4-BE49-F238E27FC236}">
                <a16:creationId xmlns:a16="http://schemas.microsoft.com/office/drawing/2014/main" id="{338E8AB2-A574-419A-ABF6-E14B240D75BA}"/>
              </a:ext>
            </a:extLst>
          </p:cNvPr>
          <p:cNvSpPr/>
          <p:nvPr/>
        </p:nvSpPr>
        <p:spPr>
          <a:xfrm>
            <a:off x="9963150" y="1752600"/>
            <a:ext cx="32385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8982" name="TextBox 50">
            <a:extLst>
              <a:ext uri="{FF2B5EF4-FFF2-40B4-BE49-F238E27FC236}">
                <a16:creationId xmlns:a16="http://schemas.microsoft.com/office/drawing/2014/main" id="{A401B1BD-07F2-45FF-96DC-EB73FA0E7A10}"/>
              </a:ext>
            </a:extLst>
          </p:cNvPr>
          <p:cNvSpPr txBox="1">
            <a:spLocks noChangeArrowheads="1"/>
          </p:cNvSpPr>
          <p:nvPr/>
        </p:nvSpPr>
        <p:spPr bwMode="auto">
          <a:xfrm>
            <a:off x="5372100" y="4724400"/>
            <a:ext cx="4724400" cy="1938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The Julian date for Nisan 1 would have been </a:t>
            </a:r>
            <a:r>
              <a:rPr lang="en-US" altLang="en-US" sz="4000" b="1" i="1">
                <a:solidFill>
                  <a:srgbClr val="FFFF00"/>
                </a:solidFill>
              </a:rPr>
              <a:t>April 1</a:t>
            </a:r>
            <a:r>
              <a:rPr lang="en-US" altLang="en-US" sz="3200" b="1" i="1">
                <a:solidFill>
                  <a:srgbClr val="FFFF00"/>
                </a:solidFill>
              </a:rPr>
              <a:t>st</a:t>
            </a:r>
            <a:r>
              <a:rPr lang="en-US" altLang="en-US" sz="4000">
                <a:solidFill>
                  <a:srgbClr val="FFC000"/>
                </a:solidFill>
              </a:rPr>
              <a:t>.</a:t>
            </a:r>
          </a:p>
        </p:txBody>
      </p:sp>
      <p:cxnSp>
        <p:nvCxnSpPr>
          <p:cNvPr id="28" name="Straight Arrow Connector 27">
            <a:extLst>
              <a:ext uri="{FF2B5EF4-FFF2-40B4-BE49-F238E27FC236}">
                <a16:creationId xmlns:a16="http://schemas.microsoft.com/office/drawing/2014/main" id="{43D7249F-D220-463E-89B2-3CB6110BCA95}"/>
              </a:ext>
            </a:extLst>
          </p:cNvPr>
          <p:cNvCxnSpPr/>
          <p:nvPr/>
        </p:nvCxnSpPr>
        <p:spPr>
          <a:xfrm rot="5400000" flipH="1" flipV="1">
            <a:off x="1716087" y="3427413"/>
            <a:ext cx="1522413"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FB0A554-6E83-45E9-BC38-8F82A0C005F1}"/>
              </a:ext>
            </a:extLst>
          </p:cNvPr>
          <p:cNvSpPr/>
          <p:nvPr/>
        </p:nvSpPr>
        <p:spPr>
          <a:xfrm>
            <a:off x="2476500" y="1981200"/>
            <a:ext cx="48006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chemeClr val="tx1"/>
                </a:solidFill>
              </a:rPr>
              <a:t>44  hours</a:t>
            </a:r>
          </a:p>
        </p:txBody>
      </p:sp>
      <p:sp>
        <p:nvSpPr>
          <p:cNvPr id="36" name="Oval 35">
            <a:extLst>
              <a:ext uri="{FF2B5EF4-FFF2-40B4-BE49-F238E27FC236}">
                <a16:creationId xmlns:a16="http://schemas.microsoft.com/office/drawing/2014/main" id="{86D13C44-5A63-42F4-A281-2DB76AE9C02C}"/>
              </a:ext>
            </a:extLst>
          </p:cNvPr>
          <p:cNvSpPr/>
          <p:nvPr/>
        </p:nvSpPr>
        <p:spPr>
          <a:xfrm>
            <a:off x="7124700" y="2209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0000"/>
              </a:solidFill>
            </a:endParaRPr>
          </a:p>
        </p:txBody>
      </p:sp>
      <p:cxnSp>
        <p:nvCxnSpPr>
          <p:cNvPr id="47" name="Straight Arrow Connector 46">
            <a:extLst>
              <a:ext uri="{FF2B5EF4-FFF2-40B4-BE49-F238E27FC236}">
                <a16:creationId xmlns:a16="http://schemas.microsoft.com/office/drawing/2014/main" id="{AF1BCA99-01FA-44A9-8164-2626211A38B2}"/>
              </a:ext>
            </a:extLst>
          </p:cNvPr>
          <p:cNvCxnSpPr/>
          <p:nvPr/>
        </p:nvCxnSpPr>
        <p:spPr>
          <a:xfrm rot="10800000">
            <a:off x="2476500" y="23622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49959C8-6D8A-4001-B1A0-2C228D451AB6}"/>
              </a:ext>
            </a:extLst>
          </p:cNvPr>
          <p:cNvCxnSpPr/>
          <p:nvPr/>
        </p:nvCxnSpPr>
        <p:spPr>
          <a:xfrm>
            <a:off x="6210300" y="23622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B089EF4-F4E8-413A-87F4-9456BE207373}"/>
              </a:ext>
            </a:extLst>
          </p:cNvPr>
          <p:cNvCxnSpPr/>
          <p:nvPr/>
        </p:nvCxnSpPr>
        <p:spPr>
          <a:xfrm rot="5400000" flipH="1" flipV="1">
            <a:off x="8154194" y="3771106"/>
            <a:ext cx="1066800" cy="8397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
            <a:extLst>
              <a:ext uri="{FF2B5EF4-FFF2-40B4-BE49-F238E27FC236}">
                <a16:creationId xmlns:a16="http://schemas.microsoft.com/office/drawing/2014/main" id="{2CB31E19-6C40-4344-84DC-1BA1800F2529}"/>
              </a:ext>
            </a:extLst>
          </p:cNvPr>
          <p:cNvSpPr txBox="1">
            <a:spLocks noChangeArrowheads="1"/>
          </p:cNvSpPr>
          <p:nvPr/>
        </p:nvSpPr>
        <p:spPr bwMode="auto">
          <a:xfrm>
            <a:off x="723900" y="2286000"/>
            <a:ext cx="86868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So our second possibility for </a:t>
            </a:r>
            <a:r>
              <a:rPr lang="en-US" altLang="en-US" sz="4800" b="1" i="1">
                <a:solidFill>
                  <a:srgbClr val="FFFF00"/>
                </a:solidFill>
              </a:rPr>
              <a:t>Nisan 1</a:t>
            </a:r>
            <a:r>
              <a:rPr lang="en-US" altLang="en-US" sz="4800">
                <a:solidFill>
                  <a:srgbClr val="FFC000"/>
                </a:solidFill>
              </a:rPr>
              <a:t> in the passion year is </a:t>
            </a:r>
            <a:r>
              <a:rPr lang="en-US" altLang="en-US" sz="4800" b="1">
                <a:solidFill>
                  <a:srgbClr val="FFFF00"/>
                </a:solidFill>
              </a:rPr>
              <a:t>April 1</a:t>
            </a:r>
            <a:r>
              <a:rPr lang="en-US" altLang="en-US" sz="4800" b="1" baseline="30000">
                <a:solidFill>
                  <a:srgbClr val="FFFF00"/>
                </a:solidFill>
              </a:rPr>
              <a:t>st</a:t>
            </a:r>
            <a:r>
              <a:rPr lang="en-US" altLang="en-US" sz="4800" b="1">
                <a:solidFill>
                  <a:srgbClr val="FFFF00"/>
                </a:solidFill>
              </a:rPr>
              <a:t>, 32 A.D.</a:t>
            </a:r>
            <a:r>
              <a:rPr lang="en-US" altLang="en-US" sz="4800">
                <a:solidFill>
                  <a:srgbClr val="FFC000"/>
                </a:solidFill>
              </a:rPr>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26F93E-03AF-454D-A487-162569C0D36A}"/>
              </a:ext>
            </a:extLst>
          </p:cNvPr>
          <p:cNvSpPr/>
          <p:nvPr/>
        </p:nvSpPr>
        <p:spPr>
          <a:xfrm>
            <a:off x="647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0EF9C075-9CDE-4BBE-B456-AD5ABB9AF12E}"/>
              </a:ext>
            </a:extLst>
          </p:cNvPr>
          <p:cNvSpPr/>
          <p:nvPr/>
        </p:nvSpPr>
        <p:spPr>
          <a:xfrm>
            <a:off x="0" y="3048000"/>
            <a:ext cx="2628900" cy="762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29</a:t>
            </a:r>
          </a:p>
        </p:txBody>
      </p:sp>
      <p:sp>
        <p:nvSpPr>
          <p:cNvPr id="12" name="Rectangle 11">
            <a:extLst>
              <a:ext uri="{FF2B5EF4-FFF2-40B4-BE49-F238E27FC236}">
                <a16:creationId xmlns:a16="http://schemas.microsoft.com/office/drawing/2014/main" id="{9179B2C9-5009-4BC9-92A2-5B41EE84AEA8}"/>
              </a:ext>
            </a:extLst>
          </p:cNvPr>
          <p:cNvSpPr/>
          <p:nvPr/>
        </p:nvSpPr>
        <p:spPr>
          <a:xfrm>
            <a:off x="0" y="1752600"/>
            <a:ext cx="6477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F2FD6CD3-8FCC-47D6-9B8A-F9AED3146808}"/>
              </a:ext>
            </a:extLst>
          </p:cNvPr>
          <p:cNvSpPr/>
          <p:nvPr/>
        </p:nvSpPr>
        <p:spPr>
          <a:xfrm>
            <a:off x="5295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31</a:t>
            </a:r>
          </a:p>
        </p:txBody>
      </p:sp>
      <p:sp>
        <p:nvSpPr>
          <p:cNvPr id="14" name="Rectangle 13">
            <a:extLst>
              <a:ext uri="{FF2B5EF4-FFF2-40B4-BE49-F238E27FC236}">
                <a16:creationId xmlns:a16="http://schemas.microsoft.com/office/drawing/2014/main" id="{472E1EAE-A6CA-44E7-A1B0-12364BA9CA2E}"/>
              </a:ext>
            </a:extLst>
          </p:cNvPr>
          <p:cNvSpPr/>
          <p:nvPr/>
        </p:nvSpPr>
        <p:spPr>
          <a:xfrm>
            <a:off x="7610475" y="914400"/>
            <a:ext cx="267652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a:t>
            </a:r>
          </a:p>
        </p:txBody>
      </p:sp>
      <p:sp>
        <p:nvSpPr>
          <p:cNvPr id="15" name="Rectangle 14">
            <a:extLst>
              <a:ext uri="{FF2B5EF4-FFF2-40B4-BE49-F238E27FC236}">
                <a16:creationId xmlns:a16="http://schemas.microsoft.com/office/drawing/2014/main" id="{AC314D4D-7AAE-4F4B-A293-000D741F697E}"/>
              </a:ext>
            </a:extLst>
          </p:cNvPr>
          <p:cNvSpPr/>
          <p:nvPr/>
        </p:nvSpPr>
        <p:spPr>
          <a:xfrm>
            <a:off x="4610100" y="914400"/>
            <a:ext cx="29718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30</a:t>
            </a:r>
          </a:p>
        </p:txBody>
      </p:sp>
      <p:sp>
        <p:nvSpPr>
          <p:cNvPr id="16" name="Rectangle 15">
            <a:extLst>
              <a:ext uri="{FF2B5EF4-FFF2-40B4-BE49-F238E27FC236}">
                <a16:creationId xmlns:a16="http://schemas.microsoft.com/office/drawing/2014/main" id="{372EBEFA-D1E4-4827-B89E-A97EFB4DE5E9}"/>
              </a:ext>
            </a:extLst>
          </p:cNvPr>
          <p:cNvSpPr/>
          <p:nvPr/>
        </p:nvSpPr>
        <p:spPr>
          <a:xfrm>
            <a:off x="0" y="914400"/>
            <a:ext cx="1943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28</a:t>
            </a:r>
          </a:p>
        </p:txBody>
      </p:sp>
      <p:sp>
        <p:nvSpPr>
          <p:cNvPr id="19" name="Oval 18">
            <a:extLst>
              <a:ext uri="{FF2B5EF4-FFF2-40B4-BE49-F238E27FC236}">
                <a16:creationId xmlns:a16="http://schemas.microsoft.com/office/drawing/2014/main" id="{41BA84A6-8006-46DA-838A-ECEF62F85B62}"/>
              </a:ext>
            </a:extLst>
          </p:cNvPr>
          <p:cNvSpPr/>
          <p:nvPr/>
        </p:nvSpPr>
        <p:spPr>
          <a:xfrm>
            <a:off x="952500" y="4191000"/>
            <a:ext cx="3048000" cy="24384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71018" name="TextBox 19">
            <a:extLst>
              <a:ext uri="{FF2B5EF4-FFF2-40B4-BE49-F238E27FC236}">
                <a16:creationId xmlns:a16="http://schemas.microsoft.com/office/drawing/2014/main" id="{19CDE4BD-BC70-402E-BC67-39812F36EF74}"/>
              </a:ext>
            </a:extLst>
          </p:cNvPr>
          <p:cNvSpPr txBox="1">
            <a:spLocks noChangeArrowheads="1"/>
          </p:cNvSpPr>
          <p:nvPr/>
        </p:nvSpPr>
        <p:spPr bwMode="auto">
          <a:xfrm flipH="1">
            <a:off x="952500" y="4267200"/>
            <a:ext cx="320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Astron.</a:t>
            </a:r>
          </a:p>
          <a:p>
            <a:pPr algn="ctr" eaLnBrk="1" hangingPunct="1"/>
            <a:r>
              <a:rPr lang="en-US" altLang="en-US" sz="3600">
                <a:solidFill>
                  <a:srgbClr val="FFC000"/>
                </a:solidFill>
              </a:rPr>
              <a:t>New Moon</a:t>
            </a:r>
          </a:p>
          <a:p>
            <a:pPr algn="ctr" eaLnBrk="1" hangingPunct="1"/>
            <a:r>
              <a:rPr lang="en-US" altLang="en-US" sz="3600" b="1">
                <a:solidFill>
                  <a:srgbClr val="FFC000"/>
                </a:solidFill>
              </a:rPr>
              <a:t>22:20</a:t>
            </a:r>
            <a:r>
              <a:rPr lang="en-US" altLang="en-US" sz="3600">
                <a:solidFill>
                  <a:srgbClr val="FFC000"/>
                </a:solidFill>
              </a:rPr>
              <a:t>  </a:t>
            </a:r>
          </a:p>
          <a:p>
            <a:pPr algn="ctr" eaLnBrk="1" hangingPunct="1"/>
            <a:r>
              <a:rPr lang="en-US" altLang="en-US" sz="3600">
                <a:solidFill>
                  <a:srgbClr val="FFC000"/>
                </a:solidFill>
              </a:rPr>
              <a:t>hrs</a:t>
            </a:r>
          </a:p>
        </p:txBody>
      </p:sp>
      <p:sp>
        <p:nvSpPr>
          <p:cNvPr id="171019" name="TextBox 26">
            <a:extLst>
              <a:ext uri="{FF2B5EF4-FFF2-40B4-BE49-F238E27FC236}">
                <a16:creationId xmlns:a16="http://schemas.microsoft.com/office/drawing/2014/main" id="{C0654C6C-0DF9-4238-A7F6-471AB598128B}"/>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000" b="1">
                <a:solidFill>
                  <a:srgbClr val="C00000"/>
                </a:solidFill>
              </a:rPr>
              <a:t>– </a:t>
            </a:r>
            <a:r>
              <a:rPr lang="en-US" altLang="en-US" sz="4400" b="1">
                <a:solidFill>
                  <a:srgbClr val="C00000"/>
                </a:solidFill>
              </a:rPr>
              <a:t>Crucifixion Year</a:t>
            </a:r>
          </a:p>
        </p:txBody>
      </p:sp>
      <p:sp>
        <p:nvSpPr>
          <p:cNvPr id="34" name="Rectangle 33">
            <a:extLst>
              <a:ext uri="{FF2B5EF4-FFF2-40B4-BE49-F238E27FC236}">
                <a16:creationId xmlns:a16="http://schemas.microsoft.com/office/drawing/2014/main" id="{BBE0F3DC-3F24-4817-AC8B-73CE03847315}"/>
              </a:ext>
            </a:extLst>
          </p:cNvPr>
          <p:cNvSpPr/>
          <p:nvPr/>
        </p:nvSpPr>
        <p:spPr>
          <a:xfrm>
            <a:off x="2628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30</a:t>
            </a:r>
          </a:p>
        </p:txBody>
      </p:sp>
      <p:sp>
        <p:nvSpPr>
          <p:cNvPr id="26" name="Rectangle 25">
            <a:extLst>
              <a:ext uri="{FF2B5EF4-FFF2-40B4-BE49-F238E27FC236}">
                <a16:creationId xmlns:a16="http://schemas.microsoft.com/office/drawing/2014/main" id="{091B01F7-EC3C-4FEA-95C9-BA685059FE32}"/>
              </a:ext>
            </a:extLst>
          </p:cNvPr>
          <p:cNvSpPr/>
          <p:nvPr/>
        </p:nvSpPr>
        <p:spPr>
          <a:xfrm>
            <a:off x="1943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393D617E-D6C3-4B73-87F0-8B1B3C388499}"/>
              </a:ext>
            </a:extLst>
          </p:cNvPr>
          <p:cNvSpPr/>
          <p:nvPr/>
        </p:nvSpPr>
        <p:spPr>
          <a:xfrm>
            <a:off x="3314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4375AA97-BABA-421B-B955-D5580537D71F}"/>
              </a:ext>
            </a:extLst>
          </p:cNvPr>
          <p:cNvSpPr/>
          <p:nvPr/>
        </p:nvSpPr>
        <p:spPr>
          <a:xfrm>
            <a:off x="4610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4D8DAE3E-F17C-47F4-8E88-E8E4DD35A037}"/>
              </a:ext>
            </a:extLst>
          </p:cNvPr>
          <p:cNvSpPr/>
          <p:nvPr/>
        </p:nvSpPr>
        <p:spPr>
          <a:xfrm>
            <a:off x="5981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D386434D-A811-4C43-A7B9-FF13DD042114}"/>
              </a:ext>
            </a:extLst>
          </p:cNvPr>
          <p:cNvSpPr/>
          <p:nvPr/>
        </p:nvSpPr>
        <p:spPr>
          <a:xfrm>
            <a:off x="7277100" y="1752600"/>
            <a:ext cx="1981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067354B4-B827-41D0-8C03-7F5E4CD7AA79}"/>
              </a:ext>
            </a:extLst>
          </p:cNvPr>
          <p:cNvSpPr/>
          <p:nvPr/>
        </p:nvSpPr>
        <p:spPr>
          <a:xfrm>
            <a:off x="8648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DEA876FC-09A1-4E84-90FB-C706294B8540}"/>
              </a:ext>
            </a:extLst>
          </p:cNvPr>
          <p:cNvSpPr/>
          <p:nvPr/>
        </p:nvSpPr>
        <p:spPr>
          <a:xfrm>
            <a:off x="7962900" y="3048000"/>
            <a:ext cx="23241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i="1" dirty="0">
                <a:solidFill>
                  <a:srgbClr val="002060"/>
                </a:solidFill>
              </a:rPr>
              <a:t>April 1</a:t>
            </a:r>
            <a:r>
              <a:rPr lang="en-US" sz="3600" b="1" i="1" dirty="0">
                <a:solidFill>
                  <a:schemeClr val="tx1"/>
                </a:solidFill>
              </a:rPr>
              <a:t>st</a:t>
            </a:r>
          </a:p>
        </p:txBody>
      </p:sp>
      <p:sp>
        <p:nvSpPr>
          <p:cNvPr id="39" name="Rectangle 38">
            <a:extLst>
              <a:ext uri="{FF2B5EF4-FFF2-40B4-BE49-F238E27FC236}">
                <a16:creationId xmlns:a16="http://schemas.microsoft.com/office/drawing/2014/main" id="{AE013284-F34C-4C0F-BDE1-6008D6299E6A}"/>
              </a:ext>
            </a:extLst>
          </p:cNvPr>
          <p:cNvSpPr/>
          <p:nvPr/>
        </p:nvSpPr>
        <p:spPr>
          <a:xfrm>
            <a:off x="1943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29</a:t>
            </a:r>
          </a:p>
        </p:txBody>
      </p:sp>
      <p:sp>
        <p:nvSpPr>
          <p:cNvPr id="41" name="Rectangle 40">
            <a:extLst>
              <a:ext uri="{FF2B5EF4-FFF2-40B4-BE49-F238E27FC236}">
                <a16:creationId xmlns:a16="http://schemas.microsoft.com/office/drawing/2014/main" id="{D3A9EE04-50F1-4A09-B8CD-5B783F0B3E87}"/>
              </a:ext>
            </a:extLst>
          </p:cNvPr>
          <p:cNvSpPr/>
          <p:nvPr/>
        </p:nvSpPr>
        <p:spPr>
          <a:xfrm>
            <a:off x="9963150" y="1752600"/>
            <a:ext cx="32385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71030" name="TextBox 50">
            <a:extLst>
              <a:ext uri="{FF2B5EF4-FFF2-40B4-BE49-F238E27FC236}">
                <a16:creationId xmlns:a16="http://schemas.microsoft.com/office/drawing/2014/main" id="{DA21B448-3B45-4CD9-AC16-C9927DC83F52}"/>
              </a:ext>
            </a:extLst>
          </p:cNvPr>
          <p:cNvSpPr txBox="1">
            <a:spLocks noChangeArrowheads="1"/>
          </p:cNvSpPr>
          <p:nvPr/>
        </p:nvSpPr>
        <p:spPr bwMode="auto">
          <a:xfrm>
            <a:off x="5372100" y="4724400"/>
            <a:ext cx="4724400" cy="1938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The Julian date for Nisan 1 would have been </a:t>
            </a:r>
            <a:r>
              <a:rPr lang="en-US" altLang="en-US" sz="4000" b="1" i="1">
                <a:solidFill>
                  <a:srgbClr val="FFFF00"/>
                </a:solidFill>
              </a:rPr>
              <a:t>April 1</a:t>
            </a:r>
            <a:r>
              <a:rPr lang="en-US" altLang="en-US" sz="3200" b="1" i="1">
                <a:solidFill>
                  <a:srgbClr val="FFFF00"/>
                </a:solidFill>
              </a:rPr>
              <a:t>st</a:t>
            </a:r>
            <a:r>
              <a:rPr lang="en-US" altLang="en-US" sz="4000">
                <a:solidFill>
                  <a:srgbClr val="FFC000"/>
                </a:solidFill>
              </a:rPr>
              <a:t>.</a:t>
            </a:r>
          </a:p>
        </p:txBody>
      </p:sp>
      <p:cxnSp>
        <p:nvCxnSpPr>
          <p:cNvPr id="28" name="Straight Arrow Connector 27">
            <a:extLst>
              <a:ext uri="{FF2B5EF4-FFF2-40B4-BE49-F238E27FC236}">
                <a16:creationId xmlns:a16="http://schemas.microsoft.com/office/drawing/2014/main" id="{2B2E47E7-0C3A-42DD-B1A8-CD9743CEA2E5}"/>
              </a:ext>
            </a:extLst>
          </p:cNvPr>
          <p:cNvCxnSpPr/>
          <p:nvPr/>
        </p:nvCxnSpPr>
        <p:spPr>
          <a:xfrm rot="5400000" flipH="1" flipV="1">
            <a:off x="1716087" y="3427413"/>
            <a:ext cx="1522413"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1792B60-335D-499A-BBA6-683B486D468F}"/>
              </a:ext>
            </a:extLst>
          </p:cNvPr>
          <p:cNvSpPr/>
          <p:nvPr/>
        </p:nvSpPr>
        <p:spPr>
          <a:xfrm>
            <a:off x="2476500" y="1981200"/>
            <a:ext cx="48006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chemeClr val="tx1"/>
                </a:solidFill>
              </a:rPr>
              <a:t>44  hours</a:t>
            </a:r>
          </a:p>
        </p:txBody>
      </p:sp>
      <p:sp>
        <p:nvSpPr>
          <p:cNvPr id="36" name="Oval 35">
            <a:extLst>
              <a:ext uri="{FF2B5EF4-FFF2-40B4-BE49-F238E27FC236}">
                <a16:creationId xmlns:a16="http://schemas.microsoft.com/office/drawing/2014/main" id="{DCE31870-802F-4401-BC32-6067B8F7D9C6}"/>
              </a:ext>
            </a:extLst>
          </p:cNvPr>
          <p:cNvSpPr/>
          <p:nvPr/>
        </p:nvSpPr>
        <p:spPr>
          <a:xfrm>
            <a:off x="7124700" y="2209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0000"/>
              </a:solidFill>
            </a:endParaRPr>
          </a:p>
        </p:txBody>
      </p:sp>
      <p:cxnSp>
        <p:nvCxnSpPr>
          <p:cNvPr id="47" name="Straight Arrow Connector 46">
            <a:extLst>
              <a:ext uri="{FF2B5EF4-FFF2-40B4-BE49-F238E27FC236}">
                <a16:creationId xmlns:a16="http://schemas.microsoft.com/office/drawing/2014/main" id="{93B115E8-A084-4EDD-A610-021D23180E9C}"/>
              </a:ext>
            </a:extLst>
          </p:cNvPr>
          <p:cNvCxnSpPr/>
          <p:nvPr/>
        </p:nvCxnSpPr>
        <p:spPr>
          <a:xfrm rot="10800000">
            <a:off x="2476500" y="2362200"/>
            <a:ext cx="1066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3F82362-6697-4F42-B053-33DA1EFE6181}"/>
              </a:ext>
            </a:extLst>
          </p:cNvPr>
          <p:cNvCxnSpPr/>
          <p:nvPr/>
        </p:nvCxnSpPr>
        <p:spPr>
          <a:xfrm>
            <a:off x="6210300" y="23622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F6FB023-250C-4570-B319-9DE10DD88BB5}"/>
              </a:ext>
            </a:extLst>
          </p:cNvPr>
          <p:cNvCxnSpPr/>
          <p:nvPr/>
        </p:nvCxnSpPr>
        <p:spPr>
          <a:xfrm rot="5400000" flipH="1" flipV="1">
            <a:off x="8154194" y="3771106"/>
            <a:ext cx="1066800" cy="8397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
            <a:extLst>
              <a:ext uri="{FF2B5EF4-FFF2-40B4-BE49-F238E27FC236}">
                <a16:creationId xmlns:a16="http://schemas.microsoft.com/office/drawing/2014/main" id="{7B515074-05ED-4CB8-BD93-837CA0859A0F}"/>
              </a:ext>
            </a:extLst>
          </p:cNvPr>
          <p:cNvSpPr>
            <a:spLocks noChangeArrowheads="1"/>
          </p:cNvSpPr>
          <p:nvPr/>
        </p:nvSpPr>
        <p:spPr bwMode="auto">
          <a:xfrm>
            <a:off x="514350" y="838200"/>
            <a:ext cx="9258300" cy="51704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600">
                <a:solidFill>
                  <a:srgbClr val="FFC000"/>
                </a:solidFill>
              </a:rPr>
              <a:t>By this latter reckoning with </a:t>
            </a:r>
            <a:r>
              <a:rPr lang="en-US" altLang="en-US" sz="6600" b="1" i="1">
                <a:solidFill>
                  <a:srgbClr val="FFFF00"/>
                </a:solidFill>
              </a:rPr>
              <a:t>Nisan 1</a:t>
            </a:r>
            <a:r>
              <a:rPr lang="en-US" altLang="en-US" sz="6600">
                <a:solidFill>
                  <a:srgbClr val="FFC000"/>
                </a:solidFill>
              </a:rPr>
              <a:t> of </a:t>
            </a:r>
            <a:r>
              <a:rPr lang="en-US" altLang="en-US" sz="6600" b="1" i="1">
                <a:solidFill>
                  <a:srgbClr val="FFFF00"/>
                </a:solidFill>
              </a:rPr>
              <a:t>32 A.D. </a:t>
            </a:r>
          </a:p>
          <a:p>
            <a:pPr algn="ctr" eaLnBrk="1" hangingPunct="1"/>
            <a:r>
              <a:rPr lang="en-US" altLang="en-US" sz="6600">
                <a:solidFill>
                  <a:srgbClr val="FFC000"/>
                </a:solidFill>
              </a:rPr>
              <a:t>coming on </a:t>
            </a:r>
            <a:r>
              <a:rPr lang="en-US" altLang="en-US" sz="6600" b="1" i="1">
                <a:solidFill>
                  <a:srgbClr val="FFFF00"/>
                </a:solidFill>
              </a:rPr>
              <a:t>April 1</a:t>
            </a:r>
            <a:r>
              <a:rPr lang="en-US" altLang="en-US" sz="6600" b="1" i="1" baseline="30000">
                <a:solidFill>
                  <a:srgbClr val="FFFF00"/>
                </a:solidFill>
              </a:rPr>
              <a:t>st</a:t>
            </a:r>
            <a:r>
              <a:rPr lang="en-US" altLang="en-US" sz="6600">
                <a:solidFill>
                  <a:srgbClr val="FFC000"/>
                </a:solidFill>
              </a:rPr>
              <a:t> our aligned calendars would look like this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3" descr="C:\Users\Gavriel\Documents\0-IMAGES for PowerPoint\palm-sunday.jpg">
            <a:extLst>
              <a:ext uri="{FF2B5EF4-FFF2-40B4-BE49-F238E27FC236}">
                <a16:creationId xmlns:a16="http://schemas.microsoft.com/office/drawing/2014/main" id="{5D00E366-2642-4BF9-AB3B-93A34DC9C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2057400"/>
            <a:ext cx="7372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Box 3">
            <a:extLst>
              <a:ext uri="{FF2B5EF4-FFF2-40B4-BE49-F238E27FC236}">
                <a16:creationId xmlns:a16="http://schemas.microsoft.com/office/drawing/2014/main" id="{B016E22C-1607-4D45-90C9-C96823369FBE}"/>
              </a:ext>
            </a:extLst>
          </p:cNvPr>
          <p:cNvSpPr txBox="1">
            <a:spLocks noChangeArrowheads="1"/>
          </p:cNvSpPr>
          <p:nvPr/>
        </p:nvSpPr>
        <p:spPr bwMode="auto">
          <a:xfrm>
            <a:off x="0" y="2057400"/>
            <a:ext cx="2914650" cy="48323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400" b="1">
              <a:solidFill>
                <a:srgbClr val="FFC000"/>
              </a:solidFill>
            </a:endParaRPr>
          </a:p>
          <a:p>
            <a:pPr algn="ctr" eaLnBrk="1" hangingPunct="1"/>
            <a:r>
              <a:rPr lang="en-US" altLang="en-US" sz="4400" b="1">
                <a:solidFill>
                  <a:srgbClr val="FFC000"/>
                </a:solidFill>
              </a:rPr>
              <a:t>Palm Sunday</a:t>
            </a:r>
          </a:p>
          <a:p>
            <a:pPr algn="ctr" eaLnBrk="1" hangingPunct="1"/>
            <a:endParaRPr lang="en-US" altLang="en-US" sz="4400" b="1">
              <a:solidFill>
                <a:srgbClr val="FFC000"/>
              </a:solidFill>
            </a:endParaRPr>
          </a:p>
          <a:p>
            <a:pPr algn="ctr" eaLnBrk="1" hangingPunct="1"/>
            <a:r>
              <a:rPr lang="en-US" altLang="en-US" sz="4400" b="1">
                <a:solidFill>
                  <a:srgbClr val="FFC000"/>
                </a:solidFill>
              </a:rPr>
              <a:t>Nisan 10</a:t>
            </a:r>
          </a:p>
          <a:p>
            <a:pPr algn="ctr" eaLnBrk="1" hangingPunct="1"/>
            <a:r>
              <a:rPr lang="en-US" altLang="en-US" sz="4400" b="1">
                <a:solidFill>
                  <a:srgbClr val="FFC000"/>
                </a:solidFill>
              </a:rPr>
              <a:t>32 A.D.</a:t>
            </a:r>
          </a:p>
          <a:p>
            <a:pPr algn="ctr" eaLnBrk="1" hangingPunct="1"/>
            <a:endParaRPr lang="en-US" altLang="en-US" sz="4400" b="1">
              <a:solidFill>
                <a:srgbClr val="FFC000"/>
              </a:solidFill>
            </a:endParaRPr>
          </a:p>
        </p:txBody>
      </p:sp>
      <p:sp>
        <p:nvSpPr>
          <p:cNvPr id="5" name="Rectangle 4">
            <a:extLst>
              <a:ext uri="{FF2B5EF4-FFF2-40B4-BE49-F238E27FC236}">
                <a16:creationId xmlns:a16="http://schemas.microsoft.com/office/drawing/2014/main" id="{17A5C4FC-80BF-4F53-AC20-BA1460E0D078}"/>
              </a:ext>
            </a:extLst>
          </p:cNvPr>
          <p:cNvSpPr/>
          <p:nvPr/>
        </p:nvSpPr>
        <p:spPr>
          <a:xfrm>
            <a:off x="2143125" y="2286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a:t>
            </a:r>
          </a:p>
        </p:txBody>
      </p:sp>
      <p:sp>
        <p:nvSpPr>
          <p:cNvPr id="6" name="Rectangle 5">
            <a:extLst>
              <a:ext uri="{FF2B5EF4-FFF2-40B4-BE49-F238E27FC236}">
                <a16:creationId xmlns:a16="http://schemas.microsoft.com/office/drawing/2014/main" id="{A2EF0154-931C-47D5-A9DE-4C1F347BD67E}"/>
              </a:ext>
            </a:extLst>
          </p:cNvPr>
          <p:cNvSpPr/>
          <p:nvPr/>
        </p:nvSpPr>
        <p:spPr>
          <a:xfrm>
            <a:off x="2914650"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2</a:t>
            </a:r>
          </a:p>
        </p:txBody>
      </p:sp>
      <p:sp>
        <p:nvSpPr>
          <p:cNvPr id="7" name="Rectangle 6">
            <a:extLst>
              <a:ext uri="{FF2B5EF4-FFF2-40B4-BE49-F238E27FC236}">
                <a16:creationId xmlns:a16="http://schemas.microsoft.com/office/drawing/2014/main" id="{33B79249-3085-46D4-A8C8-92CEE20D49B4}"/>
              </a:ext>
            </a:extLst>
          </p:cNvPr>
          <p:cNvSpPr/>
          <p:nvPr/>
        </p:nvSpPr>
        <p:spPr>
          <a:xfrm>
            <a:off x="368617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3</a:t>
            </a:r>
          </a:p>
        </p:txBody>
      </p:sp>
      <p:sp>
        <p:nvSpPr>
          <p:cNvPr id="8" name="Rectangle 7">
            <a:extLst>
              <a:ext uri="{FF2B5EF4-FFF2-40B4-BE49-F238E27FC236}">
                <a16:creationId xmlns:a16="http://schemas.microsoft.com/office/drawing/2014/main" id="{CA13DCBF-5E8D-400D-A785-4973BDC377EB}"/>
              </a:ext>
            </a:extLst>
          </p:cNvPr>
          <p:cNvSpPr/>
          <p:nvPr/>
        </p:nvSpPr>
        <p:spPr>
          <a:xfrm>
            <a:off x="4457700"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4</a:t>
            </a:r>
          </a:p>
        </p:txBody>
      </p:sp>
      <p:sp>
        <p:nvSpPr>
          <p:cNvPr id="9" name="Rectangle 8">
            <a:extLst>
              <a:ext uri="{FF2B5EF4-FFF2-40B4-BE49-F238E27FC236}">
                <a16:creationId xmlns:a16="http://schemas.microsoft.com/office/drawing/2014/main" id="{3296C632-C1F8-4A06-BE1F-FA9794E28A37}"/>
              </a:ext>
            </a:extLst>
          </p:cNvPr>
          <p:cNvSpPr/>
          <p:nvPr/>
        </p:nvSpPr>
        <p:spPr>
          <a:xfrm>
            <a:off x="522922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5</a:t>
            </a:r>
          </a:p>
        </p:txBody>
      </p:sp>
      <p:sp>
        <p:nvSpPr>
          <p:cNvPr id="10" name="Rectangle 9">
            <a:extLst>
              <a:ext uri="{FF2B5EF4-FFF2-40B4-BE49-F238E27FC236}">
                <a16:creationId xmlns:a16="http://schemas.microsoft.com/office/drawing/2014/main" id="{78FC1B25-F614-40B7-A975-59E5DA21E1C6}"/>
              </a:ext>
            </a:extLst>
          </p:cNvPr>
          <p:cNvSpPr/>
          <p:nvPr/>
        </p:nvSpPr>
        <p:spPr>
          <a:xfrm>
            <a:off x="6000750"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6</a:t>
            </a:r>
          </a:p>
        </p:txBody>
      </p:sp>
      <p:sp>
        <p:nvSpPr>
          <p:cNvPr id="11" name="Rectangle 10">
            <a:extLst>
              <a:ext uri="{FF2B5EF4-FFF2-40B4-BE49-F238E27FC236}">
                <a16:creationId xmlns:a16="http://schemas.microsoft.com/office/drawing/2014/main" id="{200DA054-D477-4A6F-87E2-B620839A681E}"/>
              </a:ext>
            </a:extLst>
          </p:cNvPr>
          <p:cNvSpPr/>
          <p:nvPr/>
        </p:nvSpPr>
        <p:spPr>
          <a:xfrm>
            <a:off x="677227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7</a:t>
            </a:r>
          </a:p>
        </p:txBody>
      </p:sp>
      <p:sp>
        <p:nvSpPr>
          <p:cNvPr id="12" name="Rectangle 11">
            <a:extLst>
              <a:ext uri="{FF2B5EF4-FFF2-40B4-BE49-F238E27FC236}">
                <a16:creationId xmlns:a16="http://schemas.microsoft.com/office/drawing/2014/main" id="{C6B9568B-60C1-4675-BC79-55CA2EA3D780}"/>
              </a:ext>
            </a:extLst>
          </p:cNvPr>
          <p:cNvSpPr/>
          <p:nvPr/>
        </p:nvSpPr>
        <p:spPr>
          <a:xfrm>
            <a:off x="2143125" y="9906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a:t>
            </a:r>
          </a:p>
        </p:txBody>
      </p:sp>
      <p:sp>
        <p:nvSpPr>
          <p:cNvPr id="13" name="Rectangle 12">
            <a:extLst>
              <a:ext uri="{FF2B5EF4-FFF2-40B4-BE49-F238E27FC236}">
                <a16:creationId xmlns:a16="http://schemas.microsoft.com/office/drawing/2014/main" id="{8D387778-786C-414D-B547-EB3915853501}"/>
              </a:ext>
            </a:extLst>
          </p:cNvPr>
          <p:cNvSpPr/>
          <p:nvPr/>
        </p:nvSpPr>
        <p:spPr>
          <a:xfrm>
            <a:off x="2914650"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2</a:t>
            </a:r>
          </a:p>
        </p:txBody>
      </p:sp>
      <p:sp>
        <p:nvSpPr>
          <p:cNvPr id="14" name="Rectangle 13">
            <a:extLst>
              <a:ext uri="{FF2B5EF4-FFF2-40B4-BE49-F238E27FC236}">
                <a16:creationId xmlns:a16="http://schemas.microsoft.com/office/drawing/2014/main" id="{87B0786F-DDD9-4F1F-9C1B-E76C9B4EE041}"/>
              </a:ext>
            </a:extLst>
          </p:cNvPr>
          <p:cNvSpPr/>
          <p:nvPr/>
        </p:nvSpPr>
        <p:spPr>
          <a:xfrm>
            <a:off x="368617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3</a:t>
            </a:r>
          </a:p>
        </p:txBody>
      </p:sp>
      <p:sp>
        <p:nvSpPr>
          <p:cNvPr id="15" name="Rectangle 14">
            <a:extLst>
              <a:ext uri="{FF2B5EF4-FFF2-40B4-BE49-F238E27FC236}">
                <a16:creationId xmlns:a16="http://schemas.microsoft.com/office/drawing/2014/main" id="{6232A363-672F-4DE4-8315-6D3AAB335A4C}"/>
              </a:ext>
            </a:extLst>
          </p:cNvPr>
          <p:cNvSpPr/>
          <p:nvPr/>
        </p:nvSpPr>
        <p:spPr>
          <a:xfrm>
            <a:off x="4457700"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4</a:t>
            </a:r>
          </a:p>
        </p:txBody>
      </p:sp>
      <p:sp>
        <p:nvSpPr>
          <p:cNvPr id="16" name="Rectangle 15">
            <a:extLst>
              <a:ext uri="{FF2B5EF4-FFF2-40B4-BE49-F238E27FC236}">
                <a16:creationId xmlns:a16="http://schemas.microsoft.com/office/drawing/2014/main" id="{FDDC5292-28CA-4960-B511-7CF8A089A889}"/>
              </a:ext>
            </a:extLst>
          </p:cNvPr>
          <p:cNvSpPr/>
          <p:nvPr/>
        </p:nvSpPr>
        <p:spPr>
          <a:xfrm>
            <a:off x="522922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5</a:t>
            </a:r>
          </a:p>
        </p:txBody>
      </p:sp>
      <p:sp>
        <p:nvSpPr>
          <p:cNvPr id="17" name="Rectangle 16">
            <a:extLst>
              <a:ext uri="{FF2B5EF4-FFF2-40B4-BE49-F238E27FC236}">
                <a16:creationId xmlns:a16="http://schemas.microsoft.com/office/drawing/2014/main" id="{84463765-6680-4B16-951C-89FCF438EF58}"/>
              </a:ext>
            </a:extLst>
          </p:cNvPr>
          <p:cNvSpPr/>
          <p:nvPr/>
        </p:nvSpPr>
        <p:spPr>
          <a:xfrm>
            <a:off x="6000750"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6</a:t>
            </a:r>
          </a:p>
        </p:txBody>
      </p:sp>
      <p:sp>
        <p:nvSpPr>
          <p:cNvPr id="18" name="Rectangle 17">
            <a:extLst>
              <a:ext uri="{FF2B5EF4-FFF2-40B4-BE49-F238E27FC236}">
                <a16:creationId xmlns:a16="http://schemas.microsoft.com/office/drawing/2014/main" id="{083280AC-0637-4501-9200-E2FDFFFDF328}"/>
              </a:ext>
            </a:extLst>
          </p:cNvPr>
          <p:cNvSpPr/>
          <p:nvPr/>
        </p:nvSpPr>
        <p:spPr>
          <a:xfrm>
            <a:off x="677227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7</a:t>
            </a:r>
          </a:p>
        </p:txBody>
      </p:sp>
      <p:sp>
        <p:nvSpPr>
          <p:cNvPr id="20" name="Rectangle 19">
            <a:extLst>
              <a:ext uri="{FF2B5EF4-FFF2-40B4-BE49-F238E27FC236}">
                <a16:creationId xmlns:a16="http://schemas.microsoft.com/office/drawing/2014/main" id="{C6429E50-54CA-4D3F-9676-F110AF04A4F2}"/>
              </a:ext>
            </a:extLst>
          </p:cNvPr>
          <p:cNvSpPr/>
          <p:nvPr/>
        </p:nvSpPr>
        <p:spPr>
          <a:xfrm>
            <a:off x="257175" y="228600"/>
            <a:ext cx="1543050" cy="539750"/>
          </a:xfrm>
          <a:prstGeom prst="rect">
            <a:avLst/>
          </a:prstGeom>
        </p:spPr>
        <p:txBody>
          <a:bodyPr lIns="91429" tIns="45715" rIns="91429" bIns="45715">
            <a:spAutoFit/>
          </a:bodyPr>
          <a:lstStyle/>
          <a:p>
            <a:pPr>
              <a:defRPr/>
            </a:pPr>
            <a:r>
              <a:rPr lang="en-US" sz="2800" b="1" i="1" dirty="0">
                <a:solidFill>
                  <a:schemeClr val="accent5">
                    <a:lumMod val="50000"/>
                  </a:schemeClr>
                </a:solidFill>
                <a:latin typeface="Arial" charset="0"/>
                <a:cs typeface="Arial" charset="0"/>
              </a:rPr>
              <a:t>NISAN</a:t>
            </a:r>
          </a:p>
        </p:txBody>
      </p:sp>
      <p:sp>
        <p:nvSpPr>
          <p:cNvPr id="173075" name="Rectangle 20">
            <a:extLst>
              <a:ext uri="{FF2B5EF4-FFF2-40B4-BE49-F238E27FC236}">
                <a16:creationId xmlns:a16="http://schemas.microsoft.com/office/drawing/2014/main" id="{30FF3551-83B6-407C-AF1D-F51AEF2B5B7B}"/>
              </a:ext>
            </a:extLst>
          </p:cNvPr>
          <p:cNvSpPr>
            <a:spLocks noChangeArrowheads="1"/>
          </p:cNvSpPr>
          <p:nvPr/>
        </p:nvSpPr>
        <p:spPr bwMode="auto">
          <a:xfrm>
            <a:off x="257175" y="914400"/>
            <a:ext cx="1714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t>MARCH</a:t>
            </a:r>
          </a:p>
          <a:p>
            <a:pPr eaLnBrk="1" hangingPunct="1"/>
            <a:r>
              <a:rPr lang="en-US" altLang="en-US" sz="2800" b="1" i="1"/>
              <a:t>- APRIL</a:t>
            </a:r>
            <a:r>
              <a:rPr lang="en-US" altLang="en-US" sz="2800"/>
              <a:t> </a:t>
            </a:r>
          </a:p>
        </p:txBody>
      </p:sp>
      <p:sp>
        <p:nvSpPr>
          <p:cNvPr id="22" name="Rectangle 21">
            <a:extLst>
              <a:ext uri="{FF2B5EF4-FFF2-40B4-BE49-F238E27FC236}">
                <a16:creationId xmlns:a16="http://schemas.microsoft.com/office/drawing/2014/main" id="{480B2DCB-B0AB-4D27-90D0-6210D00959E3}"/>
              </a:ext>
            </a:extLst>
          </p:cNvPr>
          <p:cNvSpPr/>
          <p:nvPr/>
        </p:nvSpPr>
        <p:spPr>
          <a:xfrm>
            <a:off x="7543800"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8</a:t>
            </a:r>
          </a:p>
        </p:txBody>
      </p:sp>
      <p:sp>
        <p:nvSpPr>
          <p:cNvPr id="23" name="Rectangle 22">
            <a:extLst>
              <a:ext uri="{FF2B5EF4-FFF2-40B4-BE49-F238E27FC236}">
                <a16:creationId xmlns:a16="http://schemas.microsoft.com/office/drawing/2014/main" id="{D17BB967-1B9B-48CF-BBD2-61C6766E00C8}"/>
              </a:ext>
            </a:extLst>
          </p:cNvPr>
          <p:cNvSpPr/>
          <p:nvPr/>
        </p:nvSpPr>
        <p:spPr>
          <a:xfrm>
            <a:off x="8315325" y="9906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9</a:t>
            </a:r>
          </a:p>
        </p:txBody>
      </p:sp>
      <p:sp>
        <p:nvSpPr>
          <p:cNvPr id="24" name="Rectangle 23">
            <a:extLst>
              <a:ext uri="{FF2B5EF4-FFF2-40B4-BE49-F238E27FC236}">
                <a16:creationId xmlns:a16="http://schemas.microsoft.com/office/drawing/2014/main" id="{4F763574-1248-4E01-937D-05D1A439659C}"/>
              </a:ext>
            </a:extLst>
          </p:cNvPr>
          <p:cNvSpPr/>
          <p:nvPr/>
        </p:nvSpPr>
        <p:spPr>
          <a:xfrm>
            <a:off x="9086850" y="9906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10</a:t>
            </a:r>
          </a:p>
        </p:txBody>
      </p:sp>
      <p:sp>
        <p:nvSpPr>
          <p:cNvPr id="25" name="Rectangle 24">
            <a:extLst>
              <a:ext uri="{FF2B5EF4-FFF2-40B4-BE49-F238E27FC236}">
                <a16:creationId xmlns:a16="http://schemas.microsoft.com/office/drawing/2014/main" id="{3445A5C7-18DB-47CE-9881-BC79C0CDCCE3}"/>
              </a:ext>
            </a:extLst>
          </p:cNvPr>
          <p:cNvSpPr/>
          <p:nvPr/>
        </p:nvSpPr>
        <p:spPr>
          <a:xfrm>
            <a:off x="7543800"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8</a:t>
            </a:r>
          </a:p>
        </p:txBody>
      </p:sp>
      <p:sp>
        <p:nvSpPr>
          <p:cNvPr id="26" name="Rectangle 25">
            <a:extLst>
              <a:ext uri="{FF2B5EF4-FFF2-40B4-BE49-F238E27FC236}">
                <a16:creationId xmlns:a16="http://schemas.microsoft.com/office/drawing/2014/main" id="{EC1DD8FD-71F9-4099-88FC-2E77A437EF2D}"/>
              </a:ext>
            </a:extLst>
          </p:cNvPr>
          <p:cNvSpPr/>
          <p:nvPr/>
        </p:nvSpPr>
        <p:spPr>
          <a:xfrm>
            <a:off x="8315325" y="2286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9</a:t>
            </a:r>
          </a:p>
        </p:txBody>
      </p:sp>
      <p:sp>
        <p:nvSpPr>
          <p:cNvPr id="27" name="Rectangle 26">
            <a:extLst>
              <a:ext uri="{FF2B5EF4-FFF2-40B4-BE49-F238E27FC236}">
                <a16:creationId xmlns:a16="http://schemas.microsoft.com/office/drawing/2014/main" id="{8C9113B4-2408-4436-90C1-F46E040A4579}"/>
              </a:ext>
            </a:extLst>
          </p:cNvPr>
          <p:cNvSpPr/>
          <p:nvPr/>
        </p:nvSpPr>
        <p:spPr>
          <a:xfrm>
            <a:off x="9086850" y="2286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10</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
            <a:extLst>
              <a:ext uri="{FF2B5EF4-FFF2-40B4-BE49-F238E27FC236}">
                <a16:creationId xmlns:a16="http://schemas.microsoft.com/office/drawing/2014/main" id="{F604530A-A781-42A2-AA4C-7B1CA0C8A7C0}"/>
              </a:ext>
            </a:extLst>
          </p:cNvPr>
          <p:cNvSpPr>
            <a:spLocks noChangeArrowheads="1"/>
          </p:cNvSpPr>
          <p:nvPr/>
        </p:nvSpPr>
        <p:spPr bwMode="auto">
          <a:xfrm>
            <a:off x="514350" y="1600200"/>
            <a:ext cx="9258300" cy="3046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If </a:t>
            </a:r>
            <a:r>
              <a:rPr lang="en-US" altLang="en-US" sz="4800" b="1" i="1">
                <a:solidFill>
                  <a:srgbClr val="FFFF00"/>
                </a:solidFill>
              </a:rPr>
              <a:t>Nisan 1</a:t>
            </a:r>
            <a:r>
              <a:rPr lang="en-US" altLang="en-US" sz="4800">
                <a:solidFill>
                  <a:srgbClr val="FFC000"/>
                </a:solidFill>
              </a:rPr>
              <a:t> of </a:t>
            </a:r>
            <a:r>
              <a:rPr lang="en-US" altLang="en-US" sz="4800" b="1" i="1">
                <a:solidFill>
                  <a:srgbClr val="FFFF00"/>
                </a:solidFill>
              </a:rPr>
              <a:t>32 A.D.</a:t>
            </a:r>
            <a:r>
              <a:rPr lang="en-US" altLang="en-US" sz="4800">
                <a:solidFill>
                  <a:srgbClr val="FFC000"/>
                </a:solidFill>
              </a:rPr>
              <a:t> came </a:t>
            </a:r>
          </a:p>
          <a:p>
            <a:pPr algn="ctr" eaLnBrk="1" hangingPunct="1"/>
            <a:r>
              <a:rPr lang="en-US" altLang="en-US" sz="4800">
                <a:solidFill>
                  <a:srgbClr val="FFC000"/>
                </a:solidFill>
              </a:rPr>
              <a:t>on </a:t>
            </a:r>
            <a:r>
              <a:rPr lang="en-US" altLang="en-US" sz="4800" b="1" i="1">
                <a:solidFill>
                  <a:srgbClr val="FFFF00"/>
                </a:solidFill>
              </a:rPr>
              <a:t>April 1</a:t>
            </a:r>
            <a:r>
              <a:rPr lang="en-US" altLang="en-US" sz="4800" b="1" i="1" baseline="30000">
                <a:solidFill>
                  <a:srgbClr val="FFFF00"/>
                </a:solidFill>
              </a:rPr>
              <a:t>st</a:t>
            </a:r>
            <a:r>
              <a:rPr lang="en-US" altLang="en-US" sz="4800">
                <a:solidFill>
                  <a:srgbClr val="FFC000"/>
                </a:solidFill>
              </a:rPr>
              <a:t> then Nisan 10, Palm Sunday would have come 9 days later on </a:t>
            </a:r>
            <a:r>
              <a:rPr lang="en-US" altLang="en-US" sz="4800" b="1" i="1">
                <a:solidFill>
                  <a:srgbClr val="FFFF00"/>
                </a:solidFill>
              </a:rPr>
              <a:t>April 10</a:t>
            </a:r>
            <a:r>
              <a:rPr lang="en-US" altLang="en-US" sz="4800">
                <a:solidFill>
                  <a:srgbClr val="FFC000"/>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501245A1-1016-418B-B521-CC1EA84C2C6A}"/>
              </a:ext>
            </a:extLst>
          </p:cNvPr>
          <p:cNvSpPr>
            <a:spLocks noChangeArrowheads="1"/>
          </p:cNvSpPr>
          <p:nvPr/>
        </p:nvSpPr>
        <p:spPr bwMode="auto">
          <a:xfrm>
            <a:off x="342900" y="381000"/>
            <a:ext cx="9677400" cy="6002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C000"/>
                </a:solidFill>
              </a:rPr>
              <a:t>But that was not the end of the story. The terminus of the </a:t>
            </a:r>
            <a:r>
              <a:rPr lang="en-US" altLang="en-US" sz="3200">
                <a:solidFill>
                  <a:srgbClr val="FFFF00"/>
                </a:solidFill>
              </a:rPr>
              <a:t>future 70</a:t>
            </a:r>
            <a:r>
              <a:rPr lang="en-US" altLang="en-US" sz="3200" baseline="30000">
                <a:solidFill>
                  <a:srgbClr val="FFFF00"/>
                </a:solidFill>
              </a:rPr>
              <a:t>th</a:t>
            </a:r>
            <a:r>
              <a:rPr lang="en-US" altLang="en-US" sz="3200">
                <a:solidFill>
                  <a:srgbClr val="FFFF00"/>
                </a:solidFill>
              </a:rPr>
              <a:t> Week </a:t>
            </a:r>
            <a:r>
              <a:rPr lang="en-US" altLang="en-US" sz="3200">
                <a:solidFill>
                  <a:srgbClr val="FFC000"/>
                </a:solidFill>
              </a:rPr>
              <a:t>will see this age come to its appointed climax with the </a:t>
            </a:r>
            <a:r>
              <a:rPr lang="en-US" altLang="en-US" sz="3200">
                <a:solidFill>
                  <a:srgbClr val="FFFF00"/>
                </a:solidFill>
              </a:rPr>
              <a:t>Second Coming Messiah. </a:t>
            </a:r>
            <a:r>
              <a:rPr lang="en-US" altLang="en-US" sz="3200">
                <a:solidFill>
                  <a:srgbClr val="FFC000"/>
                </a:solidFill>
              </a:rPr>
              <a:t>This time He will appear as </a:t>
            </a:r>
            <a:r>
              <a:rPr lang="en-US" altLang="en-US" sz="3200">
                <a:solidFill>
                  <a:srgbClr val="FFFF00"/>
                </a:solidFill>
              </a:rPr>
              <a:t>the Lion of the Tribe of Judah</a:t>
            </a:r>
            <a:r>
              <a:rPr lang="en-US" altLang="en-US" sz="3200">
                <a:solidFill>
                  <a:srgbClr val="FFC000"/>
                </a:solidFill>
              </a:rPr>
              <a:t>. He will judge the wicked, deliver His Elect from the dragon and his raging nations, intervening to save the planet from nuclear destruction. His Millennial Kingdom will bring the much longed for peace on earth. There are many encouraging Biblical facts concerning the latter days. As the saints go up to witness it is important that they are given a heads up and told about these things. </a:t>
            </a:r>
            <a:endParaRPr lang="en-US" altLang="en-US" sz="320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176A18-3D3B-4678-80AF-CD7AFBE571AF}"/>
              </a:ext>
            </a:extLst>
          </p:cNvPr>
          <p:cNvSpPr/>
          <p:nvPr/>
        </p:nvSpPr>
        <p:spPr>
          <a:xfrm>
            <a:off x="13716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85FFA36E-F0CC-467F-9460-2E626925D4D6}"/>
              </a:ext>
            </a:extLst>
          </p:cNvPr>
          <p:cNvSpPr/>
          <p:nvPr/>
        </p:nvSpPr>
        <p:spPr>
          <a:xfrm>
            <a:off x="2914650" y="1752600"/>
            <a:ext cx="771525" cy="12461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chemeClr val="tx1"/>
              </a:solidFill>
            </a:endParaRPr>
          </a:p>
        </p:txBody>
      </p:sp>
      <p:sp>
        <p:nvSpPr>
          <p:cNvPr id="7" name="Rectangle 6">
            <a:extLst>
              <a:ext uri="{FF2B5EF4-FFF2-40B4-BE49-F238E27FC236}">
                <a16:creationId xmlns:a16="http://schemas.microsoft.com/office/drawing/2014/main" id="{312E8C3C-7532-422B-97E4-321FB9E93BD5}"/>
              </a:ext>
            </a:extLst>
          </p:cNvPr>
          <p:cNvSpPr/>
          <p:nvPr/>
        </p:nvSpPr>
        <p:spPr>
          <a:xfrm>
            <a:off x="5743575" y="1752600"/>
            <a:ext cx="1543050"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8" name="Rectangle 7">
            <a:extLst>
              <a:ext uri="{FF2B5EF4-FFF2-40B4-BE49-F238E27FC236}">
                <a16:creationId xmlns:a16="http://schemas.microsoft.com/office/drawing/2014/main" id="{F58E21FD-37E6-4F51-84D5-9EAE18DD693B}"/>
              </a:ext>
            </a:extLst>
          </p:cNvPr>
          <p:cNvSpPr/>
          <p:nvPr/>
        </p:nvSpPr>
        <p:spPr>
          <a:xfrm>
            <a:off x="771525" y="3048000"/>
            <a:ext cx="2914650" cy="8382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April 1</a:t>
            </a:r>
          </a:p>
        </p:txBody>
      </p:sp>
      <p:sp>
        <p:nvSpPr>
          <p:cNvPr id="10" name="Rectangle 9">
            <a:extLst>
              <a:ext uri="{FF2B5EF4-FFF2-40B4-BE49-F238E27FC236}">
                <a16:creationId xmlns:a16="http://schemas.microsoft.com/office/drawing/2014/main" id="{242C8390-48A2-4AA9-BFBE-72448C7DF7A8}"/>
              </a:ext>
            </a:extLst>
          </p:cNvPr>
          <p:cNvSpPr/>
          <p:nvPr/>
        </p:nvSpPr>
        <p:spPr>
          <a:xfrm>
            <a:off x="7200900" y="1752600"/>
            <a:ext cx="1628775" cy="124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1" name="Rectangle 10">
            <a:extLst>
              <a:ext uri="{FF2B5EF4-FFF2-40B4-BE49-F238E27FC236}">
                <a16:creationId xmlns:a16="http://schemas.microsoft.com/office/drawing/2014/main" id="{9860ABE7-9F0D-49D5-8B4B-CADF86B6754B}"/>
              </a:ext>
            </a:extLst>
          </p:cNvPr>
          <p:cNvSpPr/>
          <p:nvPr/>
        </p:nvSpPr>
        <p:spPr>
          <a:xfrm>
            <a:off x="8658225" y="1752600"/>
            <a:ext cx="162877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ACD06366-43A0-43EB-84B1-860FC1A14BFE}"/>
              </a:ext>
            </a:extLst>
          </p:cNvPr>
          <p:cNvSpPr/>
          <p:nvPr/>
        </p:nvSpPr>
        <p:spPr>
          <a:xfrm>
            <a:off x="0" y="1752600"/>
            <a:ext cx="1457325" cy="1246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6BE6F237-76D3-4399-B741-4D06398FE264}"/>
              </a:ext>
            </a:extLst>
          </p:cNvPr>
          <p:cNvSpPr/>
          <p:nvPr/>
        </p:nvSpPr>
        <p:spPr>
          <a:xfrm>
            <a:off x="6600825" y="3048000"/>
            <a:ext cx="3000375"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April 10</a:t>
            </a:r>
          </a:p>
        </p:txBody>
      </p:sp>
      <p:sp>
        <p:nvSpPr>
          <p:cNvPr id="14" name="Rectangle 13">
            <a:extLst>
              <a:ext uri="{FF2B5EF4-FFF2-40B4-BE49-F238E27FC236}">
                <a16:creationId xmlns:a16="http://schemas.microsoft.com/office/drawing/2014/main" id="{767582A0-273B-4CB1-9239-B8D4C7C2B897}"/>
              </a:ext>
            </a:extLst>
          </p:cNvPr>
          <p:cNvSpPr/>
          <p:nvPr/>
        </p:nvSpPr>
        <p:spPr>
          <a:xfrm>
            <a:off x="5743575" y="914400"/>
            <a:ext cx="291465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10</a:t>
            </a:r>
          </a:p>
        </p:txBody>
      </p:sp>
      <p:sp>
        <p:nvSpPr>
          <p:cNvPr id="16" name="Rectangle 15">
            <a:extLst>
              <a:ext uri="{FF2B5EF4-FFF2-40B4-BE49-F238E27FC236}">
                <a16:creationId xmlns:a16="http://schemas.microsoft.com/office/drawing/2014/main" id="{AE84992A-E4CA-4982-8CBF-8F084050415E}"/>
              </a:ext>
            </a:extLst>
          </p:cNvPr>
          <p:cNvSpPr/>
          <p:nvPr/>
        </p:nvSpPr>
        <p:spPr>
          <a:xfrm>
            <a:off x="0" y="914400"/>
            <a:ext cx="291465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a:t>
            </a:r>
          </a:p>
        </p:txBody>
      </p:sp>
      <p:cxnSp>
        <p:nvCxnSpPr>
          <p:cNvPr id="21" name="Straight Arrow Connector 20">
            <a:extLst>
              <a:ext uri="{FF2B5EF4-FFF2-40B4-BE49-F238E27FC236}">
                <a16:creationId xmlns:a16="http://schemas.microsoft.com/office/drawing/2014/main" id="{4E18145C-EA61-46D8-B56D-D45D6F915316}"/>
              </a:ext>
            </a:extLst>
          </p:cNvPr>
          <p:cNvCxnSpPr/>
          <p:nvPr/>
        </p:nvCxnSpPr>
        <p:spPr>
          <a:xfrm rot="5400000" flipH="1" flipV="1">
            <a:off x="7829551" y="4114800"/>
            <a:ext cx="457200" cy="3175"/>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5117" name="TextBox 25">
            <a:extLst>
              <a:ext uri="{FF2B5EF4-FFF2-40B4-BE49-F238E27FC236}">
                <a16:creationId xmlns:a16="http://schemas.microsoft.com/office/drawing/2014/main" id="{D0F0A693-F43E-4C79-B362-4601F292F35D}"/>
              </a:ext>
            </a:extLst>
          </p:cNvPr>
          <p:cNvSpPr txBox="1">
            <a:spLocks noChangeArrowheads="1"/>
          </p:cNvSpPr>
          <p:nvPr/>
        </p:nvSpPr>
        <p:spPr bwMode="auto">
          <a:xfrm>
            <a:off x="6429375" y="4419600"/>
            <a:ext cx="3343275" cy="2308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Nisan 10 </a:t>
            </a:r>
          </a:p>
          <a:p>
            <a:pPr algn="ctr" eaLnBrk="1" hangingPunct="1"/>
            <a:r>
              <a:rPr lang="en-US" altLang="en-US" sz="4800" b="1">
                <a:solidFill>
                  <a:srgbClr val="C00000"/>
                </a:solidFill>
              </a:rPr>
              <a:t>would be </a:t>
            </a:r>
          </a:p>
          <a:p>
            <a:pPr algn="ctr" eaLnBrk="1" hangingPunct="1"/>
            <a:r>
              <a:rPr lang="en-US" altLang="en-US" sz="4800" b="1">
                <a:solidFill>
                  <a:srgbClr val="C00000"/>
                </a:solidFill>
              </a:rPr>
              <a:t>April 10</a:t>
            </a:r>
          </a:p>
        </p:txBody>
      </p:sp>
      <p:sp>
        <p:nvSpPr>
          <p:cNvPr id="175118" name="TextBox 26">
            <a:extLst>
              <a:ext uri="{FF2B5EF4-FFF2-40B4-BE49-F238E27FC236}">
                <a16:creationId xmlns:a16="http://schemas.microsoft.com/office/drawing/2014/main" id="{F7C78574-E712-4A41-A9E4-ECCB3E3608C4}"/>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32 A.D. </a:t>
            </a:r>
            <a:r>
              <a:rPr lang="en-US" altLang="en-US" sz="4400" b="1">
                <a:solidFill>
                  <a:srgbClr val="C00000"/>
                </a:solidFill>
              </a:rPr>
              <a:t>– Crucifixion Year</a:t>
            </a:r>
          </a:p>
        </p:txBody>
      </p:sp>
      <p:sp>
        <p:nvSpPr>
          <p:cNvPr id="80911" name="Rectangle 28">
            <a:extLst>
              <a:ext uri="{FF2B5EF4-FFF2-40B4-BE49-F238E27FC236}">
                <a16:creationId xmlns:a16="http://schemas.microsoft.com/office/drawing/2014/main" id="{A5EC4EF8-EA4D-4543-A573-A5D8FD942576}"/>
              </a:ext>
            </a:extLst>
          </p:cNvPr>
          <p:cNvSpPr>
            <a:spLocks noChangeArrowheads="1"/>
          </p:cNvSpPr>
          <p:nvPr/>
        </p:nvSpPr>
        <p:spPr bwMode="auto">
          <a:xfrm>
            <a:off x="600075" y="4419600"/>
            <a:ext cx="3257550" cy="2308225"/>
          </a:xfrm>
          <a:prstGeom prst="rect">
            <a:avLst/>
          </a:prstGeom>
          <a:solidFill>
            <a:schemeClr val="accent6">
              <a:lumMod val="20000"/>
              <a:lumOff val="80000"/>
            </a:schemeClr>
          </a:solidFill>
          <a:ln w="9525">
            <a:noFill/>
            <a:miter lim="800000"/>
            <a:headEnd/>
            <a:tailEnd/>
          </a:ln>
        </p:spPr>
        <p:txBody>
          <a:bodyPr lIns="91429" tIns="45715" rIns="91429" bIns="45715">
            <a:spAutoFit/>
          </a:bodyPr>
          <a:lstStyle/>
          <a:p>
            <a:pPr algn="ctr">
              <a:defRPr/>
            </a:pPr>
            <a:r>
              <a:rPr lang="en-US" sz="4800" b="1" dirty="0">
                <a:solidFill>
                  <a:srgbClr val="C00000"/>
                </a:solidFill>
                <a:latin typeface="Arial" charset="0"/>
                <a:cs typeface="Arial" charset="0"/>
              </a:rPr>
              <a:t>If Nisan 1 </a:t>
            </a:r>
          </a:p>
          <a:p>
            <a:pPr algn="ctr">
              <a:defRPr/>
            </a:pPr>
            <a:r>
              <a:rPr lang="en-US" sz="4800" b="1" dirty="0">
                <a:solidFill>
                  <a:srgbClr val="C00000"/>
                </a:solidFill>
                <a:latin typeface="Arial" charset="0"/>
                <a:cs typeface="Arial" charset="0"/>
              </a:rPr>
              <a:t>was </a:t>
            </a:r>
          </a:p>
          <a:p>
            <a:pPr algn="ctr">
              <a:defRPr/>
            </a:pPr>
            <a:r>
              <a:rPr lang="en-US" sz="4800" b="1" dirty="0">
                <a:solidFill>
                  <a:srgbClr val="C00000"/>
                </a:solidFill>
                <a:latin typeface="Arial" charset="0"/>
                <a:cs typeface="Arial" charset="0"/>
              </a:rPr>
              <a:t>April 1</a:t>
            </a:r>
          </a:p>
        </p:txBody>
      </p:sp>
      <p:sp>
        <p:nvSpPr>
          <p:cNvPr id="175120" name="Rectangle 34">
            <a:extLst>
              <a:ext uri="{FF2B5EF4-FFF2-40B4-BE49-F238E27FC236}">
                <a16:creationId xmlns:a16="http://schemas.microsoft.com/office/drawing/2014/main" id="{98A9B977-E1CB-40F9-B396-A9F54C928151}"/>
              </a:ext>
            </a:extLst>
          </p:cNvPr>
          <p:cNvSpPr>
            <a:spLocks noChangeArrowheads="1"/>
          </p:cNvSpPr>
          <p:nvPr/>
        </p:nvSpPr>
        <p:spPr bwMode="auto">
          <a:xfrm>
            <a:off x="3257550" y="914400"/>
            <a:ext cx="2228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C00000"/>
                </a:solidFill>
              </a:rPr>
              <a:t>9</a:t>
            </a:r>
            <a:r>
              <a:rPr lang="en-US" altLang="en-US" sz="3600" b="1">
                <a:solidFill>
                  <a:srgbClr val="C00000"/>
                </a:solidFill>
              </a:rPr>
              <a:t> </a:t>
            </a:r>
            <a:r>
              <a:rPr lang="en-US" altLang="en-US" sz="3200" b="1">
                <a:solidFill>
                  <a:srgbClr val="C00000"/>
                </a:solidFill>
              </a:rPr>
              <a:t>days</a:t>
            </a:r>
          </a:p>
        </p:txBody>
      </p:sp>
      <p:cxnSp>
        <p:nvCxnSpPr>
          <p:cNvPr id="36" name="Straight Arrow Connector 35">
            <a:extLst>
              <a:ext uri="{FF2B5EF4-FFF2-40B4-BE49-F238E27FC236}">
                <a16:creationId xmlns:a16="http://schemas.microsoft.com/office/drawing/2014/main" id="{42473B7D-EACB-404D-B045-B181EC091C2A}"/>
              </a:ext>
            </a:extLst>
          </p:cNvPr>
          <p:cNvCxnSpPr/>
          <p:nvPr/>
        </p:nvCxnSpPr>
        <p:spPr>
          <a:xfrm>
            <a:off x="5143500" y="1295400"/>
            <a:ext cx="600075"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5122" name="Rectangle 37">
            <a:extLst>
              <a:ext uri="{FF2B5EF4-FFF2-40B4-BE49-F238E27FC236}">
                <a16:creationId xmlns:a16="http://schemas.microsoft.com/office/drawing/2014/main" id="{835FE1C6-A369-41F9-9E4D-0625C78D228C}"/>
              </a:ext>
            </a:extLst>
          </p:cNvPr>
          <p:cNvSpPr>
            <a:spLocks noChangeArrowheads="1"/>
          </p:cNvSpPr>
          <p:nvPr/>
        </p:nvSpPr>
        <p:spPr bwMode="auto">
          <a:xfrm>
            <a:off x="4114800" y="3124200"/>
            <a:ext cx="2143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C00000"/>
                </a:solidFill>
              </a:rPr>
              <a:t>9</a:t>
            </a:r>
            <a:r>
              <a:rPr lang="en-US" altLang="en-US" sz="3200" b="1">
                <a:solidFill>
                  <a:srgbClr val="C00000"/>
                </a:solidFill>
              </a:rPr>
              <a:t> days</a:t>
            </a:r>
          </a:p>
        </p:txBody>
      </p:sp>
      <p:cxnSp>
        <p:nvCxnSpPr>
          <p:cNvPr id="40" name="Straight Arrow Connector 39">
            <a:extLst>
              <a:ext uri="{FF2B5EF4-FFF2-40B4-BE49-F238E27FC236}">
                <a16:creationId xmlns:a16="http://schemas.microsoft.com/office/drawing/2014/main" id="{9AE72C27-C328-470C-B91A-AD71B350880D}"/>
              </a:ext>
            </a:extLst>
          </p:cNvPr>
          <p:cNvCxnSpPr/>
          <p:nvPr/>
        </p:nvCxnSpPr>
        <p:spPr>
          <a:xfrm rot="5400000" flipH="1" flipV="1">
            <a:off x="2001044" y="4114006"/>
            <a:ext cx="457200" cy="1588"/>
          </a:xfrm>
          <a:prstGeom prst="straightConnector1">
            <a:avLst/>
          </a:prstGeom>
          <a:ln w="730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D294381-7FD7-4575-B292-BC1B1EC06E6D}"/>
              </a:ext>
            </a:extLst>
          </p:cNvPr>
          <p:cNvCxnSpPr/>
          <p:nvPr/>
        </p:nvCxnSpPr>
        <p:spPr>
          <a:xfrm>
            <a:off x="6000750" y="3505200"/>
            <a:ext cx="600075"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C9F33E-E18A-40FC-BB3A-839537348BCA}"/>
              </a:ext>
            </a:extLst>
          </p:cNvPr>
          <p:cNvCxnSpPr/>
          <p:nvPr/>
        </p:nvCxnSpPr>
        <p:spPr>
          <a:xfrm rot="10800000">
            <a:off x="2914650" y="1295400"/>
            <a:ext cx="600075"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FDD228-9F82-42BB-81E0-C6BDD08D83F4}"/>
              </a:ext>
            </a:extLst>
          </p:cNvPr>
          <p:cNvCxnSpPr/>
          <p:nvPr/>
        </p:nvCxnSpPr>
        <p:spPr>
          <a:xfrm rot="10800000">
            <a:off x="3771900" y="3505200"/>
            <a:ext cx="600075"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DFCAA9-F044-45C6-A949-09F3D789DFA0}"/>
              </a:ext>
            </a:extLst>
          </p:cNvPr>
          <p:cNvCxnSpPr/>
          <p:nvPr/>
        </p:nvCxnSpPr>
        <p:spPr>
          <a:xfrm>
            <a:off x="4381500" y="5562600"/>
            <a:ext cx="1828800"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Box 1">
            <a:extLst>
              <a:ext uri="{FF2B5EF4-FFF2-40B4-BE49-F238E27FC236}">
                <a16:creationId xmlns:a16="http://schemas.microsoft.com/office/drawing/2014/main" id="{F7A51545-27FA-4E4D-8CA4-9BBCF099B0BE}"/>
              </a:ext>
            </a:extLst>
          </p:cNvPr>
          <p:cNvSpPr txBox="1">
            <a:spLocks noChangeArrowheads="1"/>
          </p:cNvSpPr>
          <p:nvPr/>
        </p:nvSpPr>
        <p:spPr bwMode="auto">
          <a:xfrm>
            <a:off x="342900" y="533400"/>
            <a:ext cx="9610725" cy="5770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100">
                <a:solidFill>
                  <a:srgbClr val="FFC000"/>
                </a:solidFill>
              </a:rPr>
              <a:t>So we can be quite confident that </a:t>
            </a:r>
            <a:r>
              <a:rPr lang="en-US" altLang="en-US" sz="4100" b="1" i="1">
                <a:solidFill>
                  <a:srgbClr val="FFFF00"/>
                </a:solidFill>
              </a:rPr>
              <a:t>the terminus</a:t>
            </a:r>
            <a:r>
              <a:rPr lang="en-US" altLang="en-US" sz="4100">
                <a:solidFill>
                  <a:srgbClr val="FFC000"/>
                </a:solidFill>
              </a:rPr>
              <a:t> of the </a:t>
            </a:r>
            <a:r>
              <a:rPr lang="en-US" altLang="en-US" sz="4100" b="1" i="1">
                <a:solidFill>
                  <a:srgbClr val="FFFF00"/>
                </a:solidFill>
              </a:rPr>
              <a:t>69 weeks </a:t>
            </a:r>
            <a:r>
              <a:rPr lang="en-US" altLang="en-US" sz="4100">
                <a:solidFill>
                  <a:srgbClr val="FFC000"/>
                </a:solidFill>
              </a:rPr>
              <a:t>came</a:t>
            </a:r>
            <a:r>
              <a:rPr lang="en-US" altLang="en-US" sz="4100">
                <a:solidFill>
                  <a:srgbClr val="FFFF00"/>
                </a:solidFill>
              </a:rPr>
              <a:t> </a:t>
            </a:r>
            <a:r>
              <a:rPr lang="en-US" altLang="en-US" sz="4100">
                <a:solidFill>
                  <a:srgbClr val="FFC000"/>
                </a:solidFill>
              </a:rPr>
              <a:t>on </a:t>
            </a:r>
            <a:r>
              <a:rPr lang="en-US" altLang="en-US" sz="4100" b="1" i="1">
                <a:solidFill>
                  <a:srgbClr val="FFFF00"/>
                </a:solidFill>
              </a:rPr>
              <a:t>April 9th</a:t>
            </a:r>
            <a:r>
              <a:rPr lang="en-US" altLang="en-US" sz="4100" b="1" i="1" baseline="30000">
                <a:solidFill>
                  <a:srgbClr val="FFFF00"/>
                </a:solidFill>
              </a:rPr>
              <a:t>th</a:t>
            </a:r>
            <a:r>
              <a:rPr lang="en-US" altLang="en-US" sz="4100" b="1" i="1">
                <a:solidFill>
                  <a:srgbClr val="FFFF00"/>
                </a:solidFill>
              </a:rPr>
              <a:t> or 10</a:t>
            </a:r>
            <a:r>
              <a:rPr lang="en-US" altLang="en-US" sz="4100" b="1" i="1" baseline="30000">
                <a:solidFill>
                  <a:srgbClr val="FFFF00"/>
                </a:solidFill>
              </a:rPr>
              <a:t>th</a:t>
            </a:r>
            <a:r>
              <a:rPr lang="en-US" altLang="en-US" sz="4100" b="1" i="1">
                <a:solidFill>
                  <a:srgbClr val="FFFF00"/>
                </a:solidFill>
              </a:rPr>
              <a:t> </a:t>
            </a:r>
            <a:r>
              <a:rPr lang="en-US" altLang="en-US" sz="4100" i="1">
                <a:solidFill>
                  <a:srgbClr val="FFC000"/>
                </a:solidFill>
              </a:rPr>
              <a:t>of </a:t>
            </a:r>
            <a:r>
              <a:rPr lang="en-US" altLang="en-US" sz="4100" b="1" i="1">
                <a:solidFill>
                  <a:srgbClr val="FFFF00"/>
                </a:solidFill>
              </a:rPr>
              <a:t>32 A.D..</a:t>
            </a:r>
            <a:r>
              <a:rPr lang="en-US" altLang="en-US" sz="4100">
                <a:solidFill>
                  <a:srgbClr val="FFC000"/>
                </a:solidFill>
              </a:rPr>
              <a:t> This time window of </a:t>
            </a:r>
            <a:r>
              <a:rPr lang="en-US" altLang="en-US" sz="4100">
                <a:solidFill>
                  <a:srgbClr val="FFFF00"/>
                </a:solidFill>
              </a:rPr>
              <a:t>two days over 476 years </a:t>
            </a:r>
            <a:r>
              <a:rPr lang="en-US" altLang="en-US" sz="4100">
                <a:solidFill>
                  <a:srgbClr val="FFC000"/>
                </a:solidFill>
              </a:rPr>
              <a:t>instead of one day over 476 years is still very small. We can now begin to lay out our timeline backwards in time  being well assured that our starting zone of two days is true and correct. </a:t>
            </a:r>
            <a:endParaRPr lang="en-US" altLang="en-US" sz="4100" b="1" i="1">
              <a:solidFill>
                <a:srgbClr val="FFFF00"/>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3" descr="C:\Users\Gavriel\Documents\0-IMAGES for PowerPoint\palm-sunday.jpg">
            <a:extLst>
              <a:ext uri="{FF2B5EF4-FFF2-40B4-BE49-F238E27FC236}">
                <a16:creationId xmlns:a16="http://schemas.microsoft.com/office/drawing/2014/main" id="{896A919D-8569-47D3-8D07-64A6E4939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2057400"/>
            <a:ext cx="7372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extBox 3">
            <a:extLst>
              <a:ext uri="{FF2B5EF4-FFF2-40B4-BE49-F238E27FC236}">
                <a16:creationId xmlns:a16="http://schemas.microsoft.com/office/drawing/2014/main" id="{8C72839B-FAD1-4AA9-A646-9C333595AFBF}"/>
              </a:ext>
            </a:extLst>
          </p:cNvPr>
          <p:cNvSpPr txBox="1">
            <a:spLocks noChangeArrowheads="1"/>
          </p:cNvSpPr>
          <p:nvPr/>
        </p:nvSpPr>
        <p:spPr bwMode="auto">
          <a:xfrm>
            <a:off x="0" y="2057400"/>
            <a:ext cx="2914650" cy="47244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300" b="1">
                <a:solidFill>
                  <a:srgbClr val="FFC000"/>
                </a:solidFill>
              </a:rPr>
              <a:t>So Palm Sunday</a:t>
            </a:r>
          </a:p>
          <a:p>
            <a:pPr algn="ctr" eaLnBrk="1" hangingPunct="1"/>
            <a:r>
              <a:rPr lang="en-US" altLang="en-US" sz="4300" b="1">
                <a:solidFill>
                  <a:srgbClr val="FFC000"/>
                </a:solidFill>
              </a:rPr>
              <a:t>Nisan 10</a:t>
            </a:r>
          </a:p>
          <a:p>
            <a:pPr algn="ctr" eaLnBrk="1" hangingPunct="1"/>
            <a:r>
              <a:rPr lang="en-US" altLang="en-US" sz="4300">
                <a:solidFill>
                  <a:srgbClr val="FFC000"/>
                </a:solidFill>
              </a:rPr>
              <a:t>came on</a:t>
            </a:r>
          </a:p>
          <a:p>
            <a:pPr algn="ctr" eaLnBrk="1" hangingPunct="1"/>
            <a:r>
              <a:rPr lang="en-US" altLang="en-US" sz="4300" b="1">
                <a:solidFill>
                  <a:srgbClr val="FFFF00"/>
                </a:solidFill>
              </a:rPr>
              <a:t>April 9</a:t>
            </a:r>
            <a:r>
              <a:rPr lang="en-US" altLang="en-US" sz="4300" b="1" baseline="30000">
                <a:solidFill>
                  <a:srgbClr val="FFFF00"/>
                </a:solidFill>
              </a:rPr>
              <a:t>th</a:t>
            </a:r>
            <a:r>
              <a:rPr lang="en-US" altLang="en-US" sz="4300" b="1">
                <a:solidFill>
                  <a:srgbClr val="FFFF00"/>
                </a:solidFill>
              </a:rPr>
              <a:t> </a:t>
            </a:r>
            <a:r>
              <a:rPr lang="en-US" altLang="en-US" sz="4300">
                <a:solidFill>
                  <a:srgbClr val="FFC000"/>
                </a:solidFill>
              </a:rPr>
              <a:t>or </a:t>
            </a:r>
            <a:r>
              <a:rPr lang="en-US" altLang="en-US" sz="4300" b="1">
                <a:solidFill>
                  <a:srgbClr val="FFFF00"/>
                </a:solidFill>
              </a:rPr>
              <a:t>April 10th</a:t>
            </a:r>
          </a:p>
          <a:p>
            <a:pPr algn="ctr" eaLnBrk="1" hangingPunct="1"/>
            <a:r>
              <a:rPr lang="en-US" altLang="en-US" sz="4300" b="1">
                <a:solidFill>
                  <a:srgbClr val="FFC000"/>
                </a:solidFill>
              </a:rPr>
              <a:t>32 A.D.</a:t>
            </a:r>
          </a:p>
        </p:txBody>
      </p:sp>
      <p:sp>
        <p:nvSpPr>
          <p:cNvPr id="5" name="Rectangle 4">
            <a:extLst>
              <a:ext uri="{FF2B5EF4-FFF2-40B4-BE49-F238E27FC236}">
                <a16:creationId xmlns:a16="http://schemas.microsoft.com/office/drawing/2014/main" id="{FF83620E-20BC-4A25-8B54-C5FB3B52652F}"/>
              </a:ext>
            </a:extLst>
          </p:cNvPr>
          <p:cNvSpPr/>
          <p:nvPr/>
        </p:nvSpPr>
        <p:spPr>
          <a:xfrm>
            <a:off x="2133600" y="152400"/>
            <a:ext cx="771525"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a:t>
            </a:r>
          </a:p>
        </p:txBody>
      </p:sp>
      <p:sp>
        <p:nvSpPr>
          <p:cNvPr id="6" name="Rectangle 5">
            <a:extLst>
              <a:ext uri="{FF2B5EF4-FFF2-40B4-BE49-F238E27FC236}">
                <a16:creationId xmlns:a16="http://schemas.microsoft.com/office/drawing/2014/main" id="{25CBA6D6-7FEE-45A4-A14B-C0A89097228E}"/>
              </a:ext>
            </a:extLst>
          </p:cNvPr>
          <p:cNvSpPr/>
          <p:nvPr/>
        </p:nvSpPr>
        <p:spPr>
          <a:xfrm>
            <a:off x="2905125" y="152400"/>
            <a:ext cx="771525"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2</a:t>
            </a:r>
          </a:p>
        </p:txBody>
      </p:sp>
      <p:sp>
        <p:nvSpPr>
          <p:cNvPr id="7" name="Rectangle 6">
            <a:extLst>
              <a:ext uri="{FF2B5EF4-FFF2-40B4-BE49-F238E27FC236}">
                <a16:creationId xmlns:a16="http://schemas.microsoft.com/office/drawing/2014/main" id="{13BE67F5-0D3C-4849-9E66-A6795D4EFF86}"/>
              </a:ext>
            </a:extLst>
          </p:cNvPr>
          <p:cNvSpPr/>
          <p:nvPr/>
        </p:nvSpPr>
        <p:spPr>
          <a:xfrm>
            <a:off x="3676650" y="152400"/>
            <a:ext cx="771525"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3</a:t>
            </a:r>
          </a:p>
        </p:txBody>
      </p:sp>
      <p:sp>
        <p:nvSpPr>
          <p:cNvPr id="8" name="Rectangle 7">
            <a:extLst>
              <a:ext uri="{FF2B5EF4-FFF2-40B4-BE49-F238E27FC236}">
                <a16:creationId xmlns:a16="http://schemas.microsoft.com/office/drawing/2014/main" id="{6AE3EB29-DB2F-4214-B764-77EA0F899FAA}"/>
              </a:ext>
            </a:extLst>
          </p:cNvPr>
          <p:cNvSpPr/>
          <p:nvPr/>
        </p:nvSpPr>
        <p:spPr>
          <a:xfrm>
            <a:off x="4448175" y="152400"/>
            <a:ext cx="771525"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4</a:t>
            </a:r>
          </a:p>
        </p:txBody>
      </p:sp>
      <p:sp>
        <p:nvSpPr>
          <p:cNvPr id="9" name="Rectangle 8">
            <a:extLst>
              <a:ext uri="{FF2B5EF4-FFF2-40B4-BE49-F238E27FC236}">
                <a16:creationId xmlns:a16="http://schemas.microsoft.com/office/drawing/2014/main" id="{8D56E058-77B9-4B1C-B11B-B6EB76674584}"/>
              </a:ext>
            </a:extLst>
          </p:cNvPr>
          <p:cNvSpPr/>
          <p:nvPr/>
        </p:nvSpPr>
        <p:spPr>
          <a:xfrm>
            <a:off x="5219700" y="152400"/>
            <a:ext cx="771525"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5</a:t>
            </a:r>
          </a:p>
        </p:txBody>
      </p:sp>
      <p:sp>
        <p:nvSpPr>
          <p:cNvPr id="10" name="Rectangle 9">
            <a:extLst>
              <a:ext uri="{FF2B5EF4-FFF2-40B4-BE49-F238E27FC236}">
                <a16:creationId xmlns:a16="http://schemas.microsoft.com/office/drawing/2014/main" id="{1EC90F76-3D26-44CF-961A-8EC52014D61D}"/>
              </a:ext>
            </a:extLst>
          </p:cNvPr>
          <p:cNvSpPr/>
          <p:nvPr/>
        </p:nvSpPr>
        <p:spPr>
          <a:xfrm>
            <a:off x="5991225" y="152400"/>
            <a:ext cx="771525"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6</a:t>
            </a:r>
          </a:p>
        </p:txBody>
      </p:sp>
      <p:sp>
        <p:nvSpPr>
          <p:cNvPr id="11" name="Rectangle 10">
            <a:extLst>
              <a:ext uri="{FF2B5EF4-FFF2-40B4-BE49-F238E27FC236}">
                <a16:creationId xmlns:a16="http://schemas.microsoft.com/office/drawing/2014/main" id="{D6465A6C-542E-481F-94A5-55B3FDFC2E1F}"/>
              </a:ext>
            </a:extLst>
          </p:cNvPr>
          <p:cNvSpPr/>
          <p:nvPr/>
        </p:nvSpPr>
        <p:spPr>
          <a:xfrm>
            <a:off x="6762750" y="152400"/>
            <a:ext cx="771525"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7</a:t>
            </a:r>
          </a:p>
        </p:txBody>
      </p:sp>
      <p:sp>
        <p:nvSpPr>
          <p:cNvPr id="12" name="Rectangle 11">
            <a:extLst>
              <a:ext uri="{FF2B5EF4-FFF2-40B4-BE49-F238E27FC236}">
                <a16:creationId xmlns:a16="http://schemas.microsoft.com/office/drawing/2014/main" id="{D8E93A56-8AF5-4815-A429-D6C2235EC5F2}"/>
              </a:ext>
            </a:extLst>
          </p:cNvPr>
          <p:cNvSpPr/>
          <p:nvPr/>
        </p:nvSpPr>
        <p:spPr>
          <a:xfrm>
            <a:off x="2124075" y="762000"/>
            <a:ext cx="771525"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31</a:t>
            </a:r>
          </a:p>
        </p:txBody>
      </p:sp>
      <p:sp>
        <p:nvSpPr>
          <p:cNvPr id="13" name="Rectangle 12">
            <a:extLst>
              <a:ext uri="{FF2B5EF4-FFF2-40B4-BE49-F238E27FC236}">
                <a16:creationId xmlns:a16="http://schemas.microsoft.com/office/drawing/2014/main" id="{C45AC8EE-94D5-4DC3-B6F4-E53C64207889}"/>
              </a:ext>
            </a:extLst>
          </p:cNvPr>
          <p:cNvSpPr/>
          <p:nvPr/>
        </p:nvSpPr>
        <p:spPr>
          <a:xfrm>
            <a:off x="2895600" y="7620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a:t>
            </a:r>
          </a:p>
        </p:txBody>
      </p:sp>
      <p:sp>
        <p:nvSpPr>
          <p:cNvPr id="14" name="Rectangle 13">
            <a:extLst>
              <a:ext uri="{FF2B5EF4-FFF2-40B4-BE49-F238E27FC236}">
                <a16:creationId xmlns:a16="http://schemas.microsoft.com/office/drawing/2014/main" id="{9948FF29-EEB9-4FE4-8E4B-C0574D3497F8}"/>
              </a:ext>
            </a:extLst>
          </p:cNvPr>
          <p:cNvSpPr/>
          <p:nvPr/>
        </p:nvSpPr>
        <p:spPr>
          <a:xfrm>
            <a:off x="3667125" y="7620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2</a:t>
            </a:r>
          </a:p>
        </p:txBody>
      </p:sp>
      <p:sp>
        <p:nvSpPr>
          <p:cNvPr id="15" name="Rectangle 14">
            <a:extLst>
              <a:ext uri="{FF2B5EF4-FFF2-40B4-BE49-F238E27FC236}">
                <a16:creationId xmlns:a16="http://schemas.microsoft.com/office/drawing/2014/main" id="{A7F238B3-B4DF-424B-B4F2-E319C2BA3F93}"/>
              </a:ext>
            </a:extLst>
          </p:cNvPr>
          <p:cNvSpPr/>
          <p:nvPr/>
        </p:nvSpPr>
        <p:spPr>
          <a:xfrm>
            <a:off x="4438650" y="7620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3</a:t>
            </a:r>
          </a:p>
        </p:txBody>
      </p:sp>
      <p:sp>
        <p:nvSpPr>
          <p:cNvPr id="16" name="Rectangle 15">
            <a:extLst>
              <a:ext uri="{FF2B5EF4-FFF2-40B4-BE49-F238E27FC236}">
                <a16:creationId xmlns:a16="http://schemas.microsoft.com/office/drawing/2014/main" id="{5C6B7AC0-2777-467F-94E3-78F37144DA3F}"/>
              </a:ext>
            </a:extLst>
          </p:cNvPr>
          <p:cNvSpPr/>
          <p:nvPr/>
        </p:nvSpPr>
        <p:spPr>
          <a:xfrm>
            <a:off x="5210175" y="7620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4</a:t>
            </a:r>
          </a:p>
        </p:txBody>
      </p:sp>
      <p:sp>
        <p:nvSpPr>
          <p:cNvPr id="17" name="Rectangle 16">
            <a:extLst>
              <a:ext uri="{FF2B5EF4-FFF2-40B4-BE49-F238E27FC236}">
                <a16:creationId xmlns:a16="http://schemas.microsoft.com/office/drawing/2014/main" id="{01BF535B-67EC-4912-9EB7-55FF7BD2863D}"/>
              </a:ext>
            </a:extLst>
          </p:cNvPr>
          <p:cNvSpPr/>
          <p:nvPr/>
        </p:nvSpPr>
        <p:spPr>
          <a:xfrm>
            <a:off x="5981700" y="7620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5</a:t>
            </a:r>
          </a:p>
        </p:txBody>
      </p:sp>
      <p:sp>
        <p:nvSpPr>
          <p:cNvPr id="18" name="Rectangle 17">
            <a:extLst>
              <a:ext uri="{FF2B5EF4-FFF2-40B4-BE49-F238E27FC236}">
                <a16:creationId xmlns:a16="http://schemas.microsoft.com/office/drawing/2014/main" id="{4CB7E336-BB7E-4743-BC6B-561FACA015AB}"/>
              </a:ext>
            </a:extLst>
          </p:cNvPr>
          <p:cNvSpPr/>
          <p:nvPr/>
        </p:nvSpPr>
        <p:spPr>
          <a:xfrm>
            <a:off x="6753225" y="7620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6</a:t>
            </a:r>
          </a:p>
        </p:txBody>
      </p:sp>
      <p:sp>
        <p:nvSpPr>
          <p:cNvPr id="20" name="Rectangle 19">
            <a:extLst>
              <a:ext uri="{FF2B5EF4-FFF2-40B4-BE49-F238E27FC236}">
                <a16:creationId xmlns:a16="http://schemas.microsoft.com/office/drawing/2014/main" id="{084DE531-AA8D-4B5B-AE44-895058B34ECF}"/>
              </a:ext>
            </a:extLst>
          </p:cNvPr>
          <p:cNvSpPr/>
          <p:nvPr/>
        </p:nvSpPr>
        <p:spPr>
          <a:xfrm>
            <a:off x="257175" y="152400"/>
            <a:ext cx="1543050" cy="523875"/>
          </a:xfrm>
          <a:prstGeom prst="rect">
            <a:avLst/>
          </a:prstGeom>
        </p:spPr>
        <p:txBody>
          <a:bodyPr lIns="91429" tIns="45715" rIns="91429" bIns="45715">
            <a:spAutoFit/>
          </a:bodyPr>
          <a:lstStyle/>
          <a:p>
            <a:pPr>
              <a:defRPr/>
            </a:pPr>
            <a:r>
              <a:rPr lang="en-US" sz="2800" b="1" i="1" dirty="0">
                <a:solidFill>
                  <a:schemeClr val="accent5">
                    <a:lumMod val="50000"/>
                  </a:schemeClr>
                </a:solidFill>
                <a:latin typeface="Arial" charset="0"/>
                <a:cs typeface="Arial" charset="0"/>
              </a:rPr>
              <a:t>NISAN</a:t>
            </a:r>
          </a:p>
        </p:txBody>
      </p:sp>
      <p:sp>
        <p:nvSpPr>
          <p:cNvPr id="177171" name="Rectangle 20">
            <a:extLst>
              <a:ext uri="{FF2B5EF4-FFF2-40B4-BE49-F238E27FC236}">
                <a16:creationId xmlns:a16="http://schemas.microsoft.com/office/drawing/2014/main" id="{D0C07DF4-6E08-4974-ADD1-CF61630A798C}"/>
              </a:ext>
            </a:extLst>
          </p:cNvPr>
          <p:cNvSpPr>
            <a:spLocks noChangeArrowheads="1"/>
          </p:cNvSpPr>
          <p:nvPr/>
        </p:nvSpPr>
        <p:spPr bwMode="auto">
          <a:xfrm>
            <a:off x="257175" y="914400"/>
            <a:ext cx="1714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t>MARCH</a:t>
            </a:r>
          </a:p>
          <a:p>
            <a:pPr eaLnBrk="1" hangingPunct="1"/>
            <a:r>
              <a:rPr lang="en-US" altLang="en-US" sz="2800" b="1" i="1"/>
              <a:t>- APRIL</a:t>
            </a:r>
            <a:r>
              <a:rPr lang="en-US" altLang="en-US" sz="2800"/>
              <a:t> </a:t>
            </a:r>
          </a:p>
        </p:txBody>
      </p:sp>
      <p:sp>
        <p:nvSpPr>
          <p:cNvPr id="22" name="Rectangle 21">
            <a:extLst>
              <a:ext uri="{FF2B5EF4-FFF2-40B4-BE49-F238E27FC236}">
                <a16:creationId xmlns:a16="http://schemas.microsoft.com/office/drawing/2014/main" id="{C5739F97-46D9-42A7-8A76-D5D6A612BEDE}"/>
              </a:ext>
            </a:extLst>
          </p:cNvPr>
          <p:cNvSpPr/>
          <p:nvPr/>
        </p:nvSpPr>
        <p:spPr>
          <a:xfrm>
            <a:off x="7524750" y="7620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7</a:t>
            </a:r>
          </a:p>
        </p:txBody>
      </p:sp>
      <p:sp>
        <p:nvSpPr>
          <p:cNvPr id="23" name="Rectangle 22">
            <a:extLst>
              <a:ext uri="{FF2B5EF4-FFF2-40B4-BE49-F238E27FC236}">
                <a16:creationId xmlns:a16="http://schemas.microsoft.com/office/drawing/2014/main" id="{F30551FD-AAFC-453E-B3AF-A33E2A20A09C}"/>
              </a:ext>
            </a:extLst>
          </p:cNvPr>
          <p:cNvSpPr/>
          <p:nvPr/>
        </p:nvSpPr>
        <p:spPr>
          <a:xfrm>
            <a:off x="8296275" y="7620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8</a:t>
            </a:r>
          </a:p>
        </p:txBody>
      </p:sp>
      <p:sp>
        <p:nvSpPr>
          <p:cNvPr id="24" name="Rectangle 23">
            <a:extLst>
              <a:ext uri="{FF2B5EF4-FFF2-40B4-BE49-F238E27FC236}">
                <a16:creationId xmlns:a16="http://schemas.microsoft.com/office/drawing/2014/main" id="{B3CBDEA0-35CB-4CCB-8A67-80BD34B79FB8}"/>
              </a:ext>
            </a:extLst>
          </p:cNvPr>
          <p:cNvSpPr/>
          <p:nvPr/>
        </p:nvSpPr>
        <p:spPr>
          <a:xfrm>
            <a:off x="9067800" y="762000"/>
            <a:ext cx="771525"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9</a:t>
            </a:r>
          </a:p>
        </p:txBody>
      </p:sp>
      <p:sp>
        <p:nvSpPr>
          <p:cNvPr id="25" name="Rectangle 24">
            <a:extLst>
              <a:ext uri="{FF2B5EF4-FFF2-40B4-BE49-F238E27FC236}">
                <a16:creationId xmlns:a16="http://schemas.microsoft.com/office/drawing/2014/main" id="{FF60F65F-CA26-4D78-A454-9F7CEC690B97}"/>
              </a:ext>
            </a:extLst>
          </p:cNvPr>
          <p:cNvSpPr/>
          <p:nvPr/>
        </p:nvSpPr>
        <p:spPr>
          <a:xfrm>
            <a:off x="7534275" y="152400"/>
            <a:ext cx="771525"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8</a:t>
            </a:r>
          </a:p>
        </p:txBody>
      </p:sp>
      <p:sp>
        <p:nvSpPr>
          <p:cNvPr id="26" name="Rectangle 25">
            <a:extLst>
              <a:ext uri="{FF2B5EF4-FFF2-40B4-BE49-F238E27FC236}">
                <a16:creationId xmlns:a16="http://schemas.microsoft.com/office/drawing/2014/main" id="{18FA57BA-5C7F-48C2-8246-81E3BEF5618F}"/>
              </a:ext>
            </a:extLst>
          </p:cNvPr>
          <p:cNvSpPr/>
          <p:nvPr/>
        </p:nvSpPr>
        <p:spPr>
          <a:xfrm>
            <a:off x="8305800" y="152400"/>
            <a:ext cx="771525"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9</a:t>
            </a:r>
          </a:p>
        </p:txBody>
      </p:sp>
      <p:sp>
        <p:nvSpPr>
          <p:cNvPr id="27" name="Rectangle 26">
            <a:extLst>
              <a:ext uri="{FF2B5EF4-FFF2-40B4-BE49-F238E27FC236}">
                <a16:creationId xmlns:a16="http://schemas.microsoft.com/office/drawing/2014/main" id="{C5B044C0-4014-445A-B052-586F9FF3C24F}"/>
              </a:ext>
            </a:extLst>
          </p:cNvPr>
          <p:cNvSpPr/>
          <p:nvPr/>
        </p:nvSpPr>
        <p:spPr>
          <a:xfrm>
            <a:off x="9077325" y="152400"/>
            <a:ext cx="771525"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10</a:t>
            </a:r>
          </a:p>
        </p:txBody>
      </p:sp>
      <p:sp>
        <p:nvSpPr>
          <p:cNvPr id="28" name="Rectangle 27">
            <a:extLst>
              <a:ext uri="{FF2B5EF4-FFF2-40B4-BE49-F238E27FC236}">
                <a16:creationId xmlns:a16="http://schemas.microsoft.com/office/drawing/2014/main" id="{2DC6A292-EED2-4804-A07F-44B576F54A95}"/>
              </a:ext>
            </a:extLst>
          </p:cNvPr>
          <p:cNvSpPr/>
          <p:nvPr/>
        </p:nvSpPr>
        <p:spPr>
          <a:xfrm>
            <a:off x="2124075" y="1371600"/>
            <a:ext cx="771525"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a:t>
            </a:r>
          </a:p>
        </p:txBody>
      </p:sp>
      <p:sp>
        <p:nvSpPr>
          <p:cNvPr id="30" name="Rectangle 29">
            <a:extLst>
              <a:ext uri="{FF2B5EF4-FFF2-40B4-BE49-F238E27FC236}">
                <a16:creationId xmlns:a16="http://schemas.microsoft.com/office/drawing/2014/main" id="{887B31D5-3EB3-48E5-B963-19F6FC16531E}"/>
              </a:ext>
            </a:extLst>
          </p:cNvPr>
          <p:cNvSpPr/>
          <p:nvPr/>
        </p:nvSpPr>
        <p:spPr>
          <a:xfrm>
            <a:off x="2895600" y="13716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2</a:t>
            </a:r>
          </a:p>
        </p:txBody>
      </p:sp>
      <p:sp>
        <p:nvSpPr>
          <p:cNvPr id="31" name="Rectangle 30">
            <a:extLst>
              <a:ext uri="{FF2B5EF4-FFF2-40B4-BE49-F238E27FC236}">
                <a16:creationId xmlns:a16="http://schemas.microsoft.com/office/drawing/2014/main" id="{65F70334-ED7B-4BCA-88AE-F9FCA6E7E5A4}"/>
              </a:ext>
            </a:extLst>
          </p:cNvPr>
          <p:cNvSpPr/>
          <p:nvPr/>
        </p:nvSpPr>
        <p:spPr>
          <a:xfrm>
            <a:off x="3667125" y="13716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3</a:t>
            </a:r>
          </a:p>
        </p:txBody>
      </p:sp>
      <p:sp>
        <p:nvSpPr>
          <p:cNvPr id="32" name="Rectangle 31">
            <a:extLst>
              <a:ext uri="{FF2B5EF4-FFF2-40B4-BE49-F238E27FC236}">
                <a16:creationId xmlns:a16="http://schemas.microsoft.com/office/drawing/2014/main" id="{FA2F79CF-9BCE-4FEE-9B45-F9615FBFCABC}"/>
              </a:ext>
            </a:extLst>
          </p:cNvPr>
          <p:cNvSpPr/>
          <p:nvPr/>
        </p:nvSpPr>
        <p:spPr>
          <a:xfrm>
            <a:off x="4438650" y="13716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4</a:t>
            </a:r>
          </a:p>
        </p:txBody>
      </p:sp>
      <p:sp>
        <p:nvSpPr>
          <p:cNvPr id="33" name="Rectangle 32">
            <a:extLst>
              <a:ext uri="{FF2B5EF4-FFF2-40B4-BE49-F238E27FC236}">
                <a16:creationId xmlns:a16="http://schemas.microsoft.com/office/drawing/2014/main" id="{B81C3666-0E01-4AAC-A496-8C7302877E64}"/>
              </a:ext>
            </a:extLst>
          </p:cNvPr>
          <p:cNvSpPr/>
          <p:nvPr/>
        </p:nvSpPr>
        <p:spPr>
          <a:xfrm>
            <a:off x="5210175" y="13716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5</a:t>
            </a:r>
          </a:p>
        </p:txBody>
      </p:sp>
      <p:sp>
        <p:nvSpPr>
          <p:cNvPr id="34" name="Rectangle 33">
            <a:extLst>
              <a:ext uri="{FF2B5EF4-FFF2-40B4-BE49-F238E27FC236}">
                <a16:creationId xmlns:a16="http://schemas.microsoft.com/office/drawing/2014/main" id="{6CDE11E4-59D8-4A56-9FEC-929F6B0BFE9B}"/>
              </a:ext>
            </a:extLst>
          </p:cNvPr>
          <p:cNvSpPr/>
          <p:nvPr/>
        </p:nvSpPr>
        <p:spPr>
          <a:xfrm>
            <a:off x="5981700" y="13716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6</a:t>
            </a:r>
          </a:p>
        </p:txBody>
      </p:sp>
      <p:sp>
        <p:nvSpPr>
          <p:cNvPr id="35" name="Rectangle 34">
            <a:extLst>
              <a:ext uri="{FF2B5EF4-FFF2-40B4-BE49-F238E27FC236}">
                <a16:creationId xmlns:a16="http://schemas.microsoft.com/office/drawing/2014/main" id="{022B8A5B-4E91-453C-A92C-4D0E4FC6FF58}"/>
              </a:ext>
            </a:extLst>
          </p:cNvPr>
          <p:cNvSpPr/>
          <p:nvPr/>
        </p:nvSpPr>
        <p:spPr>
          <a:xfrm>
            <a:off x="6753225" y="13716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7</a:t>
            </a:r>
          </a:p>
        </p:txBody>
      </p:sp>
      <p:sp>
        <p:nvSpPr>
          <p:cNvPr id="36" name="Rectangle 35">
            <a:extLst>
              <a:ext uri="{FF2B5EF4-FFF2-40B4-BE49-F238E27FC236}">
                <a16:creationId xmlns:a16="http://schemas.microsoft.com/office/drawing/2014/main" id="{D48FF825-AFD6-4D17-961E-4F90962A7377}"/>
              </a:ext>
            </a:extLst>
          </p:cNvPr>
          <p:cNvSpPr/>
          <p:nvPr/>
        </p:nvSpPr>
        <p:spPr>
          <a:xfrm>
            <a:off x="7524750" y="13716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8</a:t>
            </a:r>
          </a:p>
        </p:txBody>
      </p:sp>
      <p:sp>
        <p:nvSpPr>
          <p:cNvPr id="37" name="Rectangle 36">
            <a:extLst>
              <a:ext uri="{FF2B5EF4-FFF2-40B4-BE49-F238E27FC236}">
                <a16:creationId xmlns:a16="http://schemas.microsoft.com/office/drawing/2014/main" id="{F3A67CE6-5D08-4DAA-8001-F391FBD7F8AE}"/>
              </a:ext>
            </a:extLst>
          </p:cNvPr>
          <p:cNvSpPr/>
          <p:nvPr/>
        </p:nvSpPr>
        <p:spPr>
          <a:xfrm>
            <a:off x="8296275" y="1371600"/>
            <a:ext cx="771525" cy="457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9</a:t>
            </a:r>
          </a:p>
        </p:txBody>
      </p:sp>
      <p:sp>
        <p:nvSpPr>
          <p:cNvPr id="38" name="Rectangle 37">
            <a:extLst>
              <a:ext uri="{FF2B5EF4-FFF2-40B4-BE49-F238E27FC236}">
                <a16:creationId xmlns:a16="http://schemas.microsoft.com/office/drawing/2014/main" id="{B875B0E9-B31D-4530-86DA-56ABD55A2E15}"/>
              </a:ext>
            </a:extLst>
          </p:cNvPr>
          <p:cNvSpPr/>
          <p:nvPr/>
        </p:nvSpPr>
        <p:spPr>
          <a:xfrm>
            <a:off x="9067800" y="1371600"/>
            <a:ext cx="771525"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10</a:t>
            </a:r>
          </a:p>
        </p:txBody>
      </p:sp>
      <p:cxnSp>
        <p:nvCxnSpPr>
          <p:cNvPr id="40" name="Straight Arrow Connector 39">
            <a:extLst>
              <a:ext uri="{FF2B5EF4-FFF2-40B4-BE49-F238E27FC236}">
                <a16:creationId xmlns:a16="http://schemas.microsoft.com/office/drawing/2014/main" id="{C09CCABB-1DC3-429F-AEAD-F097D4166EEB}"/>
              </a:ext>
            </a:extLst>
          </p:cNvPr>
          <p:cNvCxnSpPr/>
          <p:nvPr/>
        </p:nvCxnSpPr>
        <p:spPr>
          <a:xfrm rot="5400000" flipH="1" flipV="1">
            <a:off x="8001000" y="1333500"/>
            <a:ext cx="1447800" cy="1066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7189" name="TextBox 40">
            <a:extLst>
              <a:ext uri="{FF2B5EF4-FFF2-40B4-BE49-F238E27FC236}">
                <a16:creationId xmlns:a16="http://schemas.microsoft.com/office/drawing/2014/main" id="{C289139E-7927-43A1-8E30-013A1F8B0B49}"/>
              </a:ext>
            </a:extLst>
          </p:cNvPr>
          <p:cNvSpPr txBox="1">
            <a:spLocks noChangeArrowheads="1"/>
          </p:cNvSpPr>
          <p:nvPr/>
        </p:nvSpPr>
        <p:spPr bwMode="auto">
          <a:xfrm>
            <a:off x="9882188" y="1066800"/>
            <a:ext cx="40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Box 1">
            <a:extLst>
              <a:ext uri="{FF2B5EF4-FFF2-40B4-BE49-F238E27FC236}">
                <a16:creationId xmlns:a16="http://schemas.microsoft.com/office/drawing/2014/main" id="{30316D83-1F69-4C89-B89D-94CDE9C9FA03}"/>
              </a:ext>
            </a:extLst>
          </p:cNvPr>
          <p:cNvSpPr txBox="1">
            <a:spLocks noChangeArrowheads="1"/>
          </p:cNvSpPr>
          <p:nvPr/>
        </p:nvSpPr>
        <p:spPr bwMode="auto">
          <a:xfrm>
            <a:off x="571500" y="1143000"/>
            <a:ext cx="9077325"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This time window of </a:t>
            </a:r>
            <a:r>
              <a:rPr lang="en-US" altLang="en-US" sz="4800" b="1" i="1">
                <a:solidFill>
                  <a:srgbClr val="FFFF00"/>
                </a:solidFill>
              </a:rPr>
              <a:t>April 9</a:t>
            </a:r>
            <a:r>
              <a:rPr lang="en-US" altLang="en-US" sz="4800" b="1" i="1" baseline="30000">
                <a:solidFill>
                  <a:srgbClr val="FFFF00"/>
                </a:solidFill>
              </a:rPr>
              <a:t>th</a:t>
            </a:r>
            <a:r>
              <a:rPr lang="en-US" altLang="en-US" sz="4800" b="1" i="1">
                <a:solidFill>
                  <a:srgbClr val="FFFF00"/>
                </a:solidFill>
              </a:rPr>
              <a:t> </a:t>
            </a:r>
          </a:p>
          <a:p>
            <a:pPr algn="ctr" eaLnBrk="1" hangingPunct="1"/>
            <a:r>
              <a:rPr lang="en-US" altLang="en-US" sz="4800" b="1" i="1">
                <a:solidFill>
                  <a:srgbClr val="FFFF00"/>
                </a:solidFill>
              </a:rPr>
              <a:t>or 10</a:t>
            </a:r>
            <a:r>
              <a:rPr lang="en-US" altLang="en-US" sz="4800" b="1" i="1" baseline="30000">
                <a:solidFill>
                  <a:srgbClr val="FFFF00"/>
                </a:solidFill>
              </a:rPr>
              <a:t>th</a:t>
            </a:r>
            <a:r>
              <a:rPr lang="en-US" altLang="en-US" sz="4800">
                <a:solidFill>
                  <a:srgbClr val="FFC000"/>
                </a:solidFill>
              </a:rPr>
              <a:t> marked the end of the </a:t>
            </a:r>
            <a:r>
              <a:rPr lang="en-US" altLang="en-US" sz="4800" b="1" i="1">
                <a:solidFill>
                  <a:srgbClr val="FFFF00"/>
                </a:solidFill>
              </a:rPr>
              <a:t>173,880 days.</a:t>
            </a:r>
            <a:r>
              <a:rPr lang="en-US" altLang="en-US" sz="4800">
                <a:solidFill>
                  <a:srgbClr val="FFC000"/>
                </a:solidFill>
              </a:rPr>
              <a:t> As we have previously determined in </a:t>
            </a:r>
            <a:r>
              <a:rPr lang="en-US" altLang="en-US" sz="4800" b="1" i="1">
                <a:solidFill>
                  <a:srgbClr val="FFFF00"/>
                </a:solidFill>
              </a:rPr>
              <a:t>video #4</a:t>
            </a:r>
            <a:r>
              <a:rPr lang="en-US" altLang="en-US" sz="4800">
                <a:solidFill>
                  <a:srgbClr val="FFC000"/>
                </a:solidFill>
              </a:rPr>
              <a:t>, this was a timeline of </a:t>
            </a:r>
            <a:r>
              <a:rPr lang="en-US" altLang="en-US" sz="4800" b="1" i="1">
                <a:solidFill>
                  <a:srgbClr val="FFFF00"/>
                </a:solidFill>
              </a:rPr>
              <a:t>476 years and 25 days inclusive.</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859B0745-1FBF-48E0-86D9-1E8677AD330D}"/>
              </a:ext>
            </a:extLst>
          </p:cNvPr>
          <p:cNvSpPr>
            <a:spLocks noGrp="1"/>
          </p:cNvSpPr>
          <p:nvPr>
            <p:ph type="title"/>
          </p:nvPr>
        </p:nvSpPr>
        <p:spPr>
          <a:xfrm>
            <a:off x="171450" y="152400"/>
            <a:ext cx="9944100" cy="1828800"/>
          </a:xfrm>
          <a:solidFill>
            <a:srgbClr val="002060"/>
          </a:solidFill>
        </p:spPr>
        <p:txBody>
          <a:bodyPr/>
          <a:lstStyle/>
          <a:p>
            <a:pPr eaLnBrk="1" hangingPunct="1"/>
            <a:r>
              <a:rPr lang="en-US" altLang="en-US" sz="3600">
                <a:solidFill>
                  <a:srgbClr val="FFC000"/>
                </a:solidFill>
              </a:rPr>
              <a:t>445 B.C. (-444 A.D.) to 32 A.D. = </a:t>
            </a:r>
            <a:r>
              <a:rPr lang="en-US" altLang="en-US" b="1">
                <a:solidFill>
                  <a:srgbClr val="FFFF00"/>
                </a:solidFill>
              </a:rPr>
              <a:t>476 years </a:t>
            </a:r>
            <a:br>
              <a:rPr lang="en-US" altLang="en-US">
                <a:solidFill>
                  <a:srgbClr val="FFC000"/>
                </a:solidFill>
              </a:rPr>
            </a:br>
            <a:r>
              <a:rPr lang="en-US" altLang="en-US" sz="3600">
                <a:solidFill>
                  <a:srgbClr val="FFC000"/>
                </a:solidFill>
              </a:rPr>
              <a:t>March 15 to April 9 = </a:t>
            </a:r>
            <a:r>
              <a:rPr lang="en-US" altLang="en-US" b="1">
                <a:solidFill>
                  <a:srgbClr val="FFFF00"/>
                </a:solidFill>
              </a:rPr>
              <a:t>25 days</a:t>
            </a:r>
          </a:p>
        </p:txBody>
      </p:sp>
      <p:pic>
        <p:nvPicPr>
          <p:cNvPr id="179203" name="Content Placeholder 3" descr="palm.jpg">
            <a:extLst>
              <a:ext uri="{FF2B5EF4-FFF2-40B4-BE49-F238E27FC236}">
                <a16:creationId xmlns:a16="http://schemas.microsoft.com/office/drawing/2014/main" id="{005CB0D6-EB35-4435-96FF-3B6274A31F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179204" name="TextBox 8">
            <a:extLst>
              <a:ext uri="{FF2B5EF4-FFF2-40B4-BE49-F238E27FC236}">
                <a16:creationId xmlns:a16="http://schemas.microsoft.com/office/drawing/2014/main" id="{948B731A-F3EB-4AE9-8CEC-4CB25837E64D}"/>
              </a:ext>
            </a:extLst>
          </p:cNvPr>
          <p:cNvSpPr txBox="1">
            <a:spLocks noChangeArrowheads="1"/>
          </p:cNvSpPr>
          <p:nvPr/>
        </p:nvSpPr>
        <p:spPr bwMode="auto">
          <a:xfrm>
            <a:off x="0" y="2057400"/>
            <a:ext cx="37719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Nisan X</a:t>
            </a:r>
          </a:p>
          <a:p>
            <a:pPr algn="ctr" eaLnBrk="1" hangingPunct="1"/>
            <a:r>
              <a:rPr lang="en-US" altLang="en-US" sz="3200" b="1" i="1">
                <a:solidFill>
                  <a:srgbClr val="C00000"/>
                </a:solidFill>
              </a:rPr>
              <a:t>March X </a:t>
            </a:r>
          </a:p>
          <a:p>
            <a:pPr algn="ctr" eaLnBrk="1" hangingPunct="1"/>
            <a:r>
              <a:rPr lang="en-US" altLang="en-US" sz="3200">
                <a:solidFill>
                  <a:srgbClr val="002060"/>
                </a:solidFill>
              </a:rPr>
              <a:t>445 B.C.</a:t>
            </a:r>
          </a:p>
        </p:txBody>
      </p:sp>
      <p:sp>
        <p:nvSpPr>
          <p:cNvPr id="16" name="TextBox 11">
            <a:extLst>
              <a:ext uri="{FF2B5EF4-FFF2-40B4-BE49-F238E27FC236}">
                <a16:creationId xmlns:a16="http://schemas.microsoft.com/office/drawing/2014/main" id="{A0105F4C-0852-4A62-A639-F3A84FB79093}"/>
              </a:ext>
            </a:extLst>
          </p:cNvPr>
          <p:cNvSpPr txBox="1">
            <a:spLocks noChangeArrowheads="1"/>
          </p:cNvSpPr>
          <p:nvPr/>
        </p:nvSpPr>
        <p:spPr bwMode="auto">
          <a:xfrm>
            <a:off x="6686550" y="2057400"/>
            <a:ext cx="3600450" cy="1570038"/>
          </a:xfrm>
          <a:prstGeom prst="rect">
            <a:avLst/>
          </a:prstGeom>
          <a:solidFill>
            <a:schemeClr val="bg1"/>
          </a:solidFill>
          <a:ln w="9525">
            <a:noFill/>
            <a:miter lim="800000"/>
            <a:headEnd/>
            <a:tailEnd/>
          </a:ln>
        </p:spPr>
        <p:txBody>
          <a:bodyPr lIns="91429" tIns="45715" rIns="91429" bIns="45715">
            <a:spAutoFit/>
          </a:bodyPr>
          <a:lstStyle/>
          <a:p>
            <a:pPr algn="ctr">
              <a:defRPr/>
            </a:pPr>
            <a:r>
              <a:rPr lang="en-US" sz="3200" dirty="0">
                <a:solidFill>
                  <a:srgbClr val="002060"/>
                </a:solidFill>
                <a:latin typeface="Arial" charset="0"/>
                <a:cs typeface="Arial" charset="0"/>
              </a:rPr>
              <a:t>Nisan 10</a:t>
            </a:r>
          </a:p>
          <a:p>
            <a:pPr algn="ctr">
              <a:defRPr/>
            </a:pPr>
            <a:r>
              <a:rPr lang="en-US" sz="3200" b="1" i="1" dirty="0">
                <a:solidFill>
                  <a:srgbClr val="C00000"/>
                </a:solidFill>
                <a:latin typeface="Arial" charset="0"/>
                <a:cs typeface="Arial" charset="0"/>
              </a:rPr>
              <a:t>April 9</a:t>
            </a:r>
            <a:r>
              <a:rPr lang="en-US" sz="3200" b="1" i="1" baseline="30000" dirty="0">
                <a:solidFill>
                  <a:srgbClr val="C00000"/>
                </a:solidFill>
                <a:latin typeface="Arial" charset="0"/>
                <a:cs typeface="Arial" charset="0"/>
              </a:rPr>
              <a:t>th</a:t>
            </a:r>
            <a:r>
              <a:rPr lang="en-US" sz="3200" b="1" i="1" dirty="0">
                <a:solidFill>
                  <a:srgbClr val="C00000"/>
                </a:solidFill>
                <a:latin typeface="Arial" charset="0"/>
                <a:cs typeface="Arial" charset="0"/>
              </a:rPr>
              <a:t> or 10</a:t>
            </a:r>
            <a:r>
              <a:rPr lang="en-US" sz="3200" b="1" i="1" baseline="30000" dirty="0">
                <a:solidFill>
                  <a:srgbClr val="C00000"/>
                </a:solidFill>
                <a:latin typeface="Arial" charset="0"/>
                <a:cs typeface="Arial" charset="0"/>
              </a:rPr>
              <a:t>th</a:t>
            </a:r>
            <a:r>
              <a:rPr lang="en-US" sz="3200" b="1" dirty="0">
                <a:solidFill>
                  <a:srgbClr val="0070C0"/>
                </a:solidFill>
                <a:latin typeface="Arial" charset="0"/>
                <a:cs typeface="Arial" charset="0"/>
              </a:rPr>
              <a:t> </a:t>
            </a:r>
          </a:p>
          <a:p>
            <a:pPr algn="ctr">
              <a:defRPr/>
            </a:pPr>
            <a:r>
              <a:rPr lang="en-US" sz="3200" dirty="0">
                <a:solidFill>
                  <a:schemeClr val="tx2">
                    <a:lumMod val="50000"/>
                  </a:schemeClr>
                </a:solidFill>
                <a:latin typeface="Arial" charset="0"/>
                <a:cs typeface="Arial" charset="0"/>
              </a:rPr>
              <a:t>32 A.D.</a:t>
            </a:r>
          </a:p>
        </p:txBody>
      </p:sp>
      <p:pic>
        <p:nvPicPr>
          <p:cNvPr id="179206" name="Picture 2">
            <a:extLst>
              <a:ext uri="{FF2B5EF4-FFF2-40B4-BE49-F238E27FC236}">
                <a16:creationId xmlns:a16="http://schemas.microsoft.com/office/drawing/2014/main" id="{4E995273-47E4-4FFE-8D82-E76BD4A4A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5700"/>
            <a:ext cx="37719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7" name="TextBox 6">
            <a:extLst>
              <a:ext uri="{FF2B5EF4-FFF2-40B4-BE49-F238E27FC236}">
                <a16:creationId xmlns:a16="http://schemas.microsoft.com/office/drawing/2014/main" id="{1564501C-214D-4167-A7D1-41AEEFCC2F13}"/>
              </a:ext>
            </a:extLst>
          </p:cNvPr>
          <p:cNvSpPr txBox="1">
            <a:spLocks noChangeArrowheads="1"/>
          </p:cNvSpPr>
          <p:nvPr/>
        </p:nvSpPr>
        <p:spPr bwMode="auto">
          <a:xfrm>
            <a:off x="3857625" y="1905000"/>
            <a:ext cx="27955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1">
                <a:solidFill>
                  <a:srgbClr val="C00000"/>
                </a:solidFill>
              </a:rPr>
              <a:t>173,880 days</a:t>
            </a:r>
          </a:p>
        </p:txBody>
      </p:sp>
      <p:cxnSp>
        <p:nvCxnSpPr>
          <p:cNvPr id="9" name="Straight Arrow Connector 8">
            <a:extLst>
              <a:ext uri="{FF2B5EF4-FFF2-40B4-BE49-F238E27FC236}">
                <a16:creationId xmlns:a16="http://schemas.microsoft.com/office/drawing/2014/main" id="{7F4C1C22-9A24-4E07-B73F-9E8091987695}"/>
              </a:ext>
            </a:extLst>
          </p:cNvPr>
          <p:cNvCxnSpPr/>
          <p:nvPr/>
        </p:nvCxnSpPr>
        <p:spPr>
          <a:xfrm>
            <a:off x="6667500" y="3657600"/>
            <a:ext cx="36195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9209" name="TextBox 9">
            <a:extLst>
              <a:ext uri="{FF2B5EF4-FFF2-40B4-BE49-F238E27FC236}">
                <a16:creationId xmlns:a16="http://schemas.microsoft.com/office/drawing/2014/main" id="{5003F7A4-84DE-4D27-B1EF-2352AAADB26D}"/>
              </a:ext>
            </a:extLst>
          </p:cNvPr>
          <p:cNvSpPr txBox="1">
            <a:spLocks noChangeArrowheads="1"/>
          </p:cNvSpPr>
          <p:nvPr/>
        </p:nvSpPr>
        <p:spPr bwMode="auto">
          <a:xfrm>
            <a:off x="3848100" y="3657600"/>
            <a:ext cx="2743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i="1">
                <a:solidFill>
                  <a:srgbClr val="002060"/>
                </a:solidFill>
              </a:rPr>
              <a:t>476 </a:t>
            </a:r>
          </a:p>
          <a:p>
            <a:pPr algn="ctr" eaLnBrk="1" hangingPunct="1"/>
            <a:r>
              <a:rPr lang="en-US" altLang="en-US" sz="4000" b="1" i="1">
                <a:solidFill>
                  <a:srgbClr val="002060"/>
                </a:solidFill>
              </a:rPr>
              <a:t>years + </a:t>
            </a:r>
          </a:p>
          <a:p>
            <a:pPr algn="ctr" eaLnBrk="1" hangingPunct="1"/>
            <a:r>
              <a:rPr lang="en-US" altLang="en-US" sz="4000" b="1" i="1">
                <a:solidFill>
                  <a:srgbClr val="002060"/>
                </a:solidFill>
              </a:rPr>
              <a:t>25 days</a:t>
            </a:r>
          </a:p>
          <a:p>
            <a:pPr algn="ctr" eaLnBrk="1" hangingPunct="1"/>
            <a:r>
              <a:rPr lang="en-US" altLang="en-US" sz="4000" b="1" i="1">
                <a:solidFill>
                  <a:srgbClr val="002060"/>
                </a:solidFill>
              </a:rPr>
              <a:t>(inclusive)</a:t>
            </a:r>
          </a:p>
        </p:txBody>
      </p:sp>
      <p:cxnSp>
        <p:nvCxnSpPr>
          <p:cNvPr id="11" name="Straight Arrow Connector 10">
            <a:extLst>
              <a:ext uri="{FF2B5EF4-FFF2-40B4-BE49-F238E27FC236}">
                <a16:creationId xmlns:a16="http://schemas.microsoft.com/office/drawing/2014/main" id="{CDCC53B1-3C80-4F25-A9FA-71BC30AF4319}"/>
              </a:ext>
            </a:extLst>
          </p:cNvPr>
          <p:cNvCxnSpPr/>
          <p:nvPr/>
        </p:nvCxnSpPr>
        <p:spPr>
          <a:xfrm rot="10800000">
            <a:off x="0" y="3657600"/>
            <a:ext cx="37719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A273954-32E3-4A35-BF40-0FC30DEC3218}"/>
              </a:ext>
            </a:extLst>
          </p:cNvPr>
          <p:cNvSpPr/>
          <p:nvPr/>
        </p:nvSpPr>
        <p:spPr>
          <a:xfrm>
            <a:off x="6477000" y="2514600"/>
            <a:ext cx="3810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Box 1">
            <a:extLst>
              <a:ext uri="{FF2B5EF4-FFF2-40B4-BE49-F238E27FC236}">
                <a16:creationId xmlns:a16="http://schemas.microsoft.com/office/drawing/2014/main" id="{D085E4B7-EF15-44CF-BAB5-7AB75269867E}"/>
              </a:ext>
            </a:extLst>
          </p:cNvPr>
          <p:cNvSpPr txBox="1">
            <a:spLocks noChangeArrowheads="1"/>
          </p:cNvSpPr>
          <p:nvPr/>
        </p:nvSpPr>
        <p:spPr bwMode="auto">
          <a:xfrm>
            <a:off x="257175" y="457200"/>
            <a:ext cx="9772650" cy="59086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So to find the day in </a:t>
            </a:r>
          </a:p>
          <a:p>
            <a:pPr algn="ctr" eaLnBrk="1" hangingPunct="1"/>
            <a:r>
              <a:rPr lang="en-US" altLang="en-US" sz="5400">
                <a:solidFill>
                  <a:srgbClr val="FFC000"/>
                </a:solidFill>
              </a:rPr>
              <a:t>which the Edict was </a:t>
            </a:r>
          </a:p>
          <a:p>
            <a:pPr algn="ctr" eaLnBrk="1" hangingPunct="1"/>
            <a:r>
              <a:rPr lang="en-US" altLang="en-US" sz="5400">
                <a:solidFill>
                  <a:srgbClr val="FFC000"/>
                </a:solidFill>
              </a:rPr>
              <a:t>issued to Nehemiah </a:t>
            </a:r>
          </a:p>
          <a:p>
            <a:pPr algn="ctr" eaLnBrk="1" hangingPunct="1"/>
            <a:r>
              <a:rPr lang="en-US" altLang="en-US" sz="5400">
                <a:solidFill>
                  <a:srgbClr val="FFC000"/>
                </a:solidFill>
              </a:rPr>
              <a:t>we measure back</a:t>
            </a:r>
          </a:p>
          <a:p>
            <a:pPr algn="ctr" eaLnBrk="1" hangingPunct="1"/>
            <a:r>
              <a:rPr lang="en-US" altLang="en-US" sz="5400">
                <a:solidFill>
                  <a:srgbClr val="FFC000"/>
                </a:solidFill>
              </a:rPr>
              <a:t> </a:t>
            </a:r>
            <a:r>
              <a:rPr lang="en-US" altLang="en-US" sz="5400" b="1" i="1">
                <a:solidFill>
                  <a:srgbClr val="FFFF00"/>
                </a:solidFill>
              </a:rPr>
              <a:t>476 years </a:t>
            </a:r>
            <a:r>
              <a:rPr lang="en-US" altLang="en-US" sz="5400">
                <a:solidFill>
                  <a:srgbClr val="FFFF00"/>
                </a:solidFill>
              </a:rPr>
              <a:t>+</a:t>
            </a:r>
            <a:r>
              <a:rPr lang="en-US" altLang="en-US" sz="5400" b="1" i="1">
                <a:solidFill>
                  <a:srgbClr val="FFFF00"/>
                </a:solidFill>
              </a:rPr>
              <a:t> 24 days</a:t>
            </a:r>
          </a:p>
          <a:p>
            <a:pPr algn="ctr" eaLnBrk="1" hangingPunct="1"/>
            <a:r>
              <a:rPr lang="en-US" altLang="en-US" sz="5400">
                <a:solidFill>
                  <a:srgbClr val="FFC000"/>
                </a:solidFill>
              </a:rPr>
              <a:t>from</a:t>
            </a:r>
            <a:r>
              <a:rPr lang="en-US" altLang="en-US" sz="5400" b="1" i="1">
                <a:solidFill>
                  <a:srgbClr val="FFFF00"/>
                </a:solidFill>
              </a:rPr>
              <a:t> April 9</a:t>
            </a:r>
            <a:r>
              <a:rPr lang="en-US" altLang="en-US" sz="5400" b="1" i="1" baseline="30000">
                <a:solidFill>
                  <a:srgbClr val="FFFF00"/>
                </a:solidFill>
              </a:rPr>
              <a:t>th</a:t>
            </a:r>
            <a:r>
              <a:rPr lang="en-US" altLang="en-US" sz="5400" b="1" i="1">
                <a:solidFill>
                  <a:srgbClr val="FFFF00"/>
                </a:solidFill>
              </a:rPr>
              <a:t> or 10</a:t>
            </a:r>
            <a:r>
              <a:rPr lang="en-US" altLang="en-US" sz="5400" b="1" i="1" baseline="30000">
                <a:solidFill>
                  <a:srgbClr val="FFFF00"/>
                </a:solidFill>
              </a:rPr>
              <a:t>th</a:t>
            </a:r>
            <a:r>
              <a:rPr lang="en-US" altLang="en-US" sz="5400" b="1" i="1">
                <a:solidFill>
                  <a:srgbClr val="FFFF00"/>
                </a:solidFill>
              </a:rPr>
              <a:t> </a:t>
            </a:r>
          </a:p>
          <a:p>
            <a:pPr algn="ctr" eaLnBrk="1" hangingPunct="1"/>
            <a:r>
              <a:rPr lang="en-US" altLang="en-US" sz="5400">
                <a:solidFill>
                  <a:srgbClr val="FFC000"/>
                </a:solidFill>
              </a:rPr>
              <a:t>of</a:t>
            </a:r>
            <a:r>
              <a:rPr lang="en-US" altLang="en-US" sz="5400" b="1" i="1">
                <a:solidFill>
                  <a:srgbClr val="FFFF00"/>
                </a:solidFill>
              </a:rPr>
              <a:t> 32 A.D.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5DBB38D1-344D-403C-9600-2652B2A1518A}"/>
              </a:ext>
            </a:extLst>
          </p:cNvPr>
          <p:cNvSpPr>
            <a:spLocks noGrp="1"/>
          </p:cNvSpPr>
          <p:nvPr>
            <p:ph type="title"/>
          </p:nvPr>
        </p:nvSpPr>
        <p:spPr>
          <a:xfrm>
            <a:off x="6667500" y="0"/>
            <a:ext cx="3619500" cy="2590800"/>
          </a:xfrm>
          <a:solidFill>
            <a:srgbClr val="002060"/>
          </a:solidFill>
        </p:spPr>
        <p:txBody>
          <a:bodyPr/>
          <a:lstStyle/>
          <a:p>
            <a:pPr eaLnBrk="1" hangingPunct="1"/>
            <a:r>
              <a:rPr lang="en-US" altLang="en-US" sz="4800" b="1" i="1">
                <a:solidFill>
                  <a:srgbClr val="FFFF00"/>
                </a:solidFill>
              </a:rPr>
              <a:t>April  9 - 10</a:t>
            </a:r>
            <a:br>
              <a:rPr lang="en-US" altLang="en-US" sz="4800" b="1" i="1">
                <a:solidFill>
                  <a:srgbClr val="FFFF00"/>
                </a:solidFill>
              </a:rPr>
            </a:br>
            <a:r>
              <a:rPr lang="en-US" altLang="en-US" sz="4800" b="1" i="1">
                <a:solidFill>
                  <a:srgbClr val="FFFF00"/>
                </a:solidFill>
              </a:rPr>
              <a:t>32 A.D.</a:t>
            </a:r>
          </a:p>
        </p:txBody>
      </p:sp>
      <p:pic>
        <p:nvPicPr>
          <p:cNvPr id="181251" name="Content Placeholder 3" descr="palm.jpg">
            <a:extLst>
              <a:ext uri="{FF2B5EF4-FFF2-40B4-BE49-F238E27FC236}">
                <a16:creationId xmlns:a16="http://schemas.microsoft.com/office/drawing/2014/main" id="{8D462390-BDBF-406E-B3D8-2F887CA9A7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181252" name="TextBox 8">
            <a:extLst>
              <a:ext uri="{FF2B5EF4-FFF2-40B4-BE49-F238E27FC236}">
                <a16:creationId xmlns:a16="http://schemas.microsoft.com/office/drawing/2014/main" id="{112671FC-149A-49DB-84EF-47D72E2B48E7}"/>
              </a:ext>
            </a:extLst>
          </p:cNvPr>
          <p:cNvSpPr txBox="1">
            <a:spLocks noChangeArrowheads="1"/>
          </p:cNvSpPr>
          <p:nvPr/>
        </p:nvSpPr>
        <p:spPr bwMode="auto">
          <a:xfrm>
            <a:off x="0" y="2590800"/>
            <a:ext cx="36957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  X, </a:t>
            </a:r>
          </a:p>
        </p:txBody>
      </p:sp>
      <p:sp>
        <p:nvSpPr>
          <p:cNvPr id="181253" name="TextBox 11">
            <a:extLst>
              <a:ext uri="{FF2B5EF4-FFF2-40B4-BE49-F238E27FC236}">
                <a16:creationId xmlns:a16="http://schemas.microsoft.com/office/drawing/2014/main" id="{8FA663A3-D0CD-45D4-8EB3-9261AF4EABBB}"/>
              </a:ext>
            </a:extLst>
          </p:cNvPr>
          <p:cNvSpPr txBox="1">
            <a:spLocks noChangeArrowheads="1"/>
          </p:cNvSpPr>
          <p:nvPr/>
        </p:nvSpPr>
        <p:spPr bwMode="auto">
          <a:xfrm>
            <a:off x="6686550" y="2590800"/>
            <a:ext cx="360045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 10</a:t>
            </a:r>
            <a:r>
              <a:rPr lang="en-US" altLang="en-US" sz="3200" b="1">
                <a:solidFill>
                  <a:srgbClr val="7030A0"/>
                </a:solidFill>
              </a:rPr>
              <a:t>, </a:t>
            </a:r>
          </a:p>
        </p:txBody>
      </p:sp>
      <p:pic>
        <p:nvPicPr>
          <p:cNvPr id="181254" name="Picture 2">
            <a:extLst>
              <a:ext uri="{FF2B5EF4-FFF2-40B4-BE49-F238E27FC236}">
                <a16:creationId xmlns:a16="http://schemas.microsoft.com/office/drawing/2014/main" id="{23AD2418-8D27-4FBF-8F99-73BA00220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5" name="Rectangle 6">
            <a:extLst>
              <a:ext uri="{FF2B5EF4-FFF2-40B4-BE49-F238E27FC236}">
                <a16:creationId xmlns:a16="http://schemas.microsoft.com/office/drawing/2014/main" id="{C6EF3EB3-0D4F-4C69-86BC-C4FCE3D052A7}"/>
              </a:ext>
            </a:extLst>
          </p:cNvPr>
          <p:cNvSpPr>
            <a:spLocks noChangeArrowheads="1"/>
          </p:cNvSpPr>
          <p:nvPr/>
        </p:nvSpPr>
        <p:spPr bwMode="auto">
          <a:xfrm>
            <a:off x="3771900" y="381000"/>
            <a:ext cx="2743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i="1">
                <a:solidFill>
                  <a:srgbClr val="002060"/>
                </a:solidFill>
              </a:rPr>
              <a:t>We go back </a:t>
            </a:r>
          </a:p>
          <a:p>
            <a:pPr algn="ctr" eaLnBrk="1" hangingPunct="1"/>
            <a:endParaRPr lang="en-US" altLang="en-US" sz="4400" i="1">
              <a:solidFill>
                <a:srgbClr val="002060"/>
              </a:solidFill>
            </a:endParaRPr>
          </a:p>
          <a:p>
            <a:pPr algn="ctr" eaLnBrk="1" hangingPunct="1"/>
            <a:r>
              <a:rPr lang="en-US" altLang="en-US" sz="4400" b="1" i="1">
                <a:solidFill>
                  <a:srgbClr val="002060"/>
                </a:solidFill>
              </a:rPr>
              <a:t>476 </a:t>
            </a:r>
          </a:p>
          <a:p>
            <a:pPr algn="ctr" eaLnBrk="1" hangingPunct="1"/>
            <a:r>
              <a:rPr lang="en-US" altLang="en-US" sz="4400" b="1" i="1">
                <a:solidFill>
                  <a:srgbClr val="002060"/>
                </a:solidFill>
              </a:rPr>
              <a:t>Years</a:t>
            </a:r>
          </a:p>
          <a:p>
            <a:pPr algn="ctr" eaLnBrk="1" hangingPunct="1"/>
            <a:r>
              <a:rPr lang="en-US" altLang="en-US" sz="4400" i="1">
                <a:solidFill>
                  <a:srgbClr val="002060"/>
                </a:solidFill>
              </a:rPr>
              <a:t>and</a:t>
            </a:r>
            <a:r>
              <a:rPr lang="en-US" altLang="en-US" sz="4400" b="1" i="1">
                <a:solidFill>
                  <a:srgbClr val="002060"/>
                </a:solidFill>
              </a:rPr>
              <a:t> </a:t>
            </a:r>
          </a:p>
          <a:p>
            <a:pPr algn="ctr" eaLnBrk="1" hangingPunct="1"/>
            <a:r>
              <a:rPr lang="en-US" altLang="en-US" sz="4400" b="1" i="1">
                <a:solidFill>
                  <a:srgbClr val="002060"/>
                </a:solidFill>
              </a:rPr>
              <a:t>24 days</a:t>
            </a:r>
          </a:p>
          <a:p>
            <a:pPr algn="ctr" eaLnBrk="1" hangingPunct="1"/>
            <a:r>
              <a:rPr lang="en-US" altLang="en-US" sz="4400" i="1">
                <a:solidFill>
                  <a:srgbClr val="002060"/>
                </a:solidFill>
              </a:rPr>
              <a:t>in time.</a:t>
            </a:r>
          </a:p>
        </p:txBody>
      </p:sp>
      <p:cxnSp>
        <p:nvCxnSpPr>
          <p:cNvPr id="9" name="Straight Arrow Connector 8">
            <a:extLst>
              <a:ext uri="{FF2B5EF4-FFF2-40B4-BE49-F238E27FC236}">
                <a16:creationId xmlns:a16="http://schemas.microsoft.com/office/drawing/2014/main" id="{CC2CEAC2-9FD1-4519-9D80-7F4F2F986C58}"/>
              </a:ext>
            </a:extLst>
          </p:cNvPr>
          <p:cNvCxnSpPr/>
          <p:nvPr/>
        </p:nvCxnSpPr>
        <p:spPr>
          <a:xfrm rot="10800000">
            <a:off x="3695700" y="2057400"/>
            <a:ext cx="2971800" cy="1588"/>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844990E-A5F0-4913-9C11-F9D96DE62C39}"/>
              </a:ext>
            </a:extLst>
          </p:cNvPr>
          <p:cNvSpPr/>
          <p:nvPr/>
        </p:nvSpPr>
        <p:spPr>
          <a:xfrm>
            <a:off x="0" y="0"/>
            <a:ext cx="3695700" cy="2590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FFFF00"/>
                </a:solidFill>
              </a:rPr>
              <a:t>March  “X”</a:t>
            </a:r>
          </a:p>
          <a:p>
            <a:pPr algn="ctr">
              <a:defRPr/>
            </a:pPr>
            <a:r>
              <a:rPr lang="en-US" sz="4800" b="1" i="1" dirty="0">
                <a:solidFill>
                  <a:srgbClr val="FFFF00"/>
                </a:solidFill>
              </a:rPr>
              <a:t>445 B.C. </a:t>
            </a:r>
          </a:p>
        </p:txBody>
      </p:sp>
      <p:sp>
        <p:nvSpPr>
          <p:cNvPr id="10" name="Oval 9">
            <a:extLst>
              <a:ext uri="{FF2B5EF4-FFF2-40B4-BE49-F238E27FC236}">
                <a16:creationId xmlns:a16="http://schemas.microsoft.com/office/drawing/2014/main" id="{23E7526D-EA2A-4394-B48B-B3B79746A8CF}"/>
              </a:ext>
            </a:extLst>
          </p:cNvPr>
          <p:cNvSpPr/>
          <p:nvPr/>
        </p:nvSpPr>
        <p:spPr>
          <a:xfrm>
            <a:off x="3695700" y="4419600"/>
            <a:ext cx="2971800" cy="76200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Box 1">
            <a:extLst>
              <a:ext uri="{FF2B5EF4-FFF2-40B4-BE49-F238E27FC236}">
                <a16:creationId xmlns:a16="http://schemas.microsoft.com/office/drawing/2014/main" id="{6A6FFDC1-0CDB-4E2D-B249-8F68E0F045E3}"/>
              </a:ext>
            </a:extLst>
          </p:cNvPr>
          <p:cNvSpPr txBox="1">
            <a:spLocks noChangeArrowheads="1"/>
          </p:cNvSpPr>
          <p:nvPr/>
        </p:nvSpPr>
        <p:spPr bwMode="auto">
          <a:xfrm>
            <a:off x="257175" y="609600"/>
            <a:ext cx="9772650" cy="56626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5400">
              <a:solidFill>
                <a:srgbClr val="FFC000"/>
              </a:solidFill>
            </a:endParaRPr>
          </a:p>
          <a:p>
            <a:pPr algn="ctr" eaLnBrk="1" hangingPunct="1"/>
            <a:r>
              <a:rPr lang="en-US" altLang="en-US" sz="5400">
                <a:solidFill>
                  <a:srgbClr val="FFC000"/>
                </a:solidFill>
              </a:rPr>
              <a:t>and where do we end up?</a:t>
            </a:r>
          </a:p>
          <a:p>
            <a:pPr algn="ctr" eaLnBrk="1" hangingPunct="1"/>
            <a:r>
              <a:rPr lang="en-US" altLang="en-US" sz="5400">
                <a:solidFill>
                  <a:srgbClr val="FFC000"/>
                </a:solidFill>
              </a:rPr>
              <a:t>............</a:t>
            </a:r>
          </a:p>
          <a:p>
            <a:pPr algn="ctr" eaLnBrk="1" hangingPunct="1"/>
            <a:r>
              <a:rPr lang="en-US" altLang="en-US" sz="8000" b="1" i="1">
                <a:solidFill>
                  <a:srgbClr val="FFFF00"/>
                </a:solidFill>
              </a:rPr>
              <a:t>March 16</a:t>
            </a:r>
            <a:r>
              <a:rPr lang="en-US" altLang="en-US" sz="8000" b="1" baseline="30000">
                <a:solidFill>
                  <a:srgbClr val="FFFF00"/>
                </a:solidFill>
              </a:rPr>
              <a:t>th</a:t>
            </a:r>
            <a:r>
              <a:rPr lang="en-US" altLang="en-US" sz="8000" b="1" i="1">
                <a:solidFill>
                  <a:srgbClr val="FFFF00"/>
                </a:solidFill>
              </a:rPr>
              <a:t> or 17</a:t>
            </a:r>
            <a:r>
              <a:rPr lang="en-US" altLang="en-US" sz="8000" b="1" baseline="30000">
                <a:solidFill>
                  <a:srgbClr val="FFFF00"/>
                </a:solidFill>
              </a:rPr>
              <a:t>th</a:t>
            </a:r>
            <a:endParaRPr lang="en-US" altLang="en-US" sz="8000" b="1" i="1">
              <a:solidFill>
                <a:srgbClr val="FFFF00"/>
              </a:solidFill>
            </a:endParaRPr>
          </a:p>
          <a:p>
            <a:pPr algn="ctr" eaLnBrk="1" hangingPunct="1"/>
            <a:r>
              <a:rPr lang="en-US" altLang="en-US" sz="5400">
                <a:solidFill>
                  <a:srgbClr val="FFC000"/>
                </a:solidFill>
              </a:rPr>
              <a:t>of</a:t>
            </a:r>
            <a:r>
              <a:rPr lang="en-US" altLang="en-US" sz="5400" b="1" i="1">
                <a:solidFill>
                  <a:srgbClr val="FFFF00"/>
                </a:solidFill>
              </a:rPr>
              <a:t> </a:t>
            </a:r>
            <a:r>
              <a:rPr lang="en-US" altLang="en-US" sz="6000" i="1">
                <a:solidFill>
                  <a:srgbClr val="FFFF00"/>
                </a:solidFill>
              </a:rPr>
              <a:t>445 B.C.</a:t>
            </a:r>
          </a:p>
          <a:p>
            <a:pPr algn="ctr" eaLnBrk="1" hangingPunct="1"/>
            <a:r>
              <a:rPr lang="en-US" altLang="en-US" sz="6000" i="1">
                <a:solidFill>
                  <a:srgbClr val="FFFF00"/>
                </a:solidFill>
              </a:rPr>
              <a:t>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C2CD24CC-31AC-4D3D-A30A-38CB016F23D2}"/>
              </a:ext>
            </a:extLst>
          </p:cNvPr>
          <p:cNvSpPr>
            <a:spLocks noGrp="1"/>
          </p:cNvSpPr>
          <p:nvPr>
            <p:ph type="title"/>
          </p:nvPr>
        </p:nvSpPr>
        <p:spPr>
          <a:xfrm>
            <a:off x="6667500" y="0"/>
            <a:ext cx="3619500" cy="2590800"/>
          </a:xfrm>
          <a:solidFill>
            <a:srgbClr val="002060"/>
          </a:solidFill>
        </p:spPr>
        <p:txBody>
          <a:bodyPr/>
          <a:lstStyle/>
          <a:p>
            <a:pPr eaLnBrk="1" hangingPunct="1"/>
            <a:r>
              <a:rPr lang="en-US" altLang="en-US" sz="4800" b="1" i="1">
                <a:solidFill>
                  <a:srgbClr val="FFFF00"/>
                </a:solidFill>
              </a:rPr>
              <a:t>April  9 - 10</a:t>
            </a:r>
            <a:br>
              <a:rPr lang="en-US" altLang="en-US" sz="4800" b="1" i="1">
                <a:solidFill>
                  <a:srgbClr val="FFFF00"/>
                </a:solidFill>
              </a:rPr>
            </a:br>
            <a:r>
              <a:rPr lang="en-US" altLang="en-US" sz="4800" b="1" i="1">
                <a:solidFill>
                  <a:srgbClr val="FFFF00"/>
                </a:solidFill>
              </a:rPr>
              <a:t>32 A.D.</a:t>
            </a:r>
          </a:p>
        </p:txBody>
      </p:sp>
      <p:pic>
        <p:nvPicPr>
          <p:cNvPr id="183299" name="Content Placeholder 3" descr="palm.jpg">
            <a:extLst>
              <a:ext uri="{FF2B5EF4-FFF2-40B4-BE49-F238E27FC236}">
                <a16:creationId xmlns:a16="http://schemas.microsoft.com/office/drawing/2014/main" id="{7D181EAC-84D7-44B2-8760-EC4AE338A1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183300" name="TextBox 8">
            <a:extLst>
              <a:ext uri="{FF2B5EF4-FFF2-40B4-BE49-F238E27FC236}">
                <a16:creationId xmlns:a16="http://schemas.microsoft.com/office/drawing/2014/main" id="{00ECAB03-4B56-45C0-96C9-0FE55AA47C0E}"/>
              </a:ext>
            </a:extLst>
          </p:cNvPr>
          <p:cNvSpPr txBox="1">
            <a:spLocks noChangeArrowheads="1"/>
          </p:cNvSpPr>
          <p:nvPr/>
        </p:nvSpPr>
        <p:spPr bwMode="auto">
          <a:xfrm>
            <a:off x="0" y="2590800"/>
            <a:ext cx="36957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  X, </a:t>
            </a:r>
          </a:p>
        </p:txBody>
      </p:sp>
      <p:sp>
        <p:nvSpPr>
          <p:cNvPr id="183301" name="TextBox 11">
            <a:extLst>
              <a:ext uri="{FF2B5EF4-FFF2-40B4-BE49-F238E27FC236}">
                <a16:creationId xmlns:a16="http://schemas.microsoft.com/office/drawing/2014/main" id="{F7F922EC-830A-4F0C-88F1-156B0231F33C}"/>
              </a:ext>
            </a:extLst>
          </p:cNvPr>
          <p:cNvSpPr txBox="1">
            <a:spLocks noChangeArrowheads="1"/>
          </p:cNvSpPr>
          <p:nvPr/>
        </p:nvSpPr>
        <p:spPr bwMode="auto">
          <a:xfrm>
            <a:off x="6686550" y="2590800"/>
            <a:ext cx="360045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 10</a:t>
            </a:r>
            <a:r>
              <a:rPr lang="en-US" altLang="en-US" sz="3200" b="1">
                <a:solidFill>
                  <a:srgbClr val="7030A0"/>
                </a:solidFill>
              </a:rPr>
              <a:t>, </a:t>
            </a:r>
          </a:p>
        </p:txBody>
      </p:sp>
      <p:pic>
        <p:nvPicPr>
          <p:cNvPr id="183302" name="Picture 2">
            <a:extLst>
              <a:ext uri="{FF2B5EF4-FFF2-40B4-BE49-F238E27FC236}">
                <a16:creationId xmlns:a16="http://schemas.microsoft.com/office/drawing/2014/main" id="{306BEC61-C868-45D3-9586-599E2033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3" name="Rectangle 6">
            <a:extLst>
              <a:ext uri="{FF2B5EF4-FFF2-40B4-BE49-F238E27FC236}">
                <a16:creationId xmlns:a16="http://schemas.microsoft.com/office/drawing/2014/main" id="{98DF67D7-0845-4656-82A7-37C6B77978CE}"/>
              </a:ext>
            </a:extLst>
          </p:cNvPr>
          <p:cNvSpPr>
            <a:spLocks noChangeArrowheads="1"/>
          </p:cNvSpPr>
          <p:nvPr/>
        </p:nvSpPr>
        <p:spPr bwMode="auto">
          <a:xfrm>
            <a:off x="3771900" y="381000"/>
            <a:ext cx="2743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i="1">
                <a:solidFill>
                  <a:srgbClr val="002060"/>
                </a:solidFill>
              </a:rPr>
              <a:t>We go back </a:t>
            </a:r>
          </a:p>
          <a:p>
            <a:pPr algn="ctr" eaLnBrk="1" hangingPunct="1"/>
            <a:endParaRPr lang="en-US" altLang="en-US" sz="4400" i="1">
              <a:solidFill>
                <a:srgbClr val="002060"/>
              </a:solidFill>
            </a:endParaRPr>
          </a:p>
          <a:p>
            <a:pPr algn="ctr" eaLnBrk="1" hangingPunct="1"/>
            <a:r>
              <a:rPr lang="en-US" altLang="en-US" sz="4400" b="1" i="1">
                <a:solidFill>
                  <a:srgbClr val="002060"/>
                </a:solidFill>
              </a:rPr>
              <a:t>476 </a:t>
            </a:r>
          </a:p>
          <a:p>
            <a:pPr algn="ctr" eaLnBrk="1" hangingPunct="1"/>
            <a:r>
              <a:rPr lang="en-US" altLang="en-US" sz="4400" b="1" i="1">
                <a:solidFill>
                  <a:srgbClr val="002060"/>
                </a:solidFill>
              </a:rPr>
              <a:t>Years</a:t>
            </a:r>
          </a:p>
          <a:p>
            <a:pPr algn="ctr" eaLnBrk="1" hangingPunct="1"/>
            <a:r>
              <a:rPr lang="en-US" altLang="en-US" sz="4400" i="1">
                <a:solidFill>
                  <a:srgbClr val="002060"/>
                </a:solidFill>
              </a:rPr>
              <a:t>and</a:t>
            </a:r>
            <a:r>
              <a:rPr lang="en-US" altLang="en-US" sz="4400" b="1" i="1">
                <a:solidFill>
                  <a:srgbClr val="002060"/>
                </a:solidFill>
              </a:rPr>
              <a:t> </a:t>
            </a:r>
          </a:p>
          <a:p>
            <a:pPr algn="ctr" eaLnBrk="1" hangingPunct="1"/>
            <a:r>
              <a:rPr lang="en-US" altLang="en-US" sz="4400" b="1" i="1">
                <a:solidFill>
                  <a:srgbClr val="002060"/>
                </a:solidFill>
              </a:rPr>
              <a:t>24 days</a:t>
            </a:r>
          </a:p>
          <a:p>
            <a:pPr algn="ctr" eaLnBrk="1" hangingPunct="1"/>
            <a:r>
              <a:rPr lang="en-US" altLang="en-US" sz="4400" i="1">
                <a:solidFill>
                  <a:srgbClr val="002060"/>
                </a:solidFill>
              </a:rPr>
              <a:t>in time.</a:t>
            </a:r>
          </a:p>
        </p:txBody>
      </p:sp>
      <p:cxnSp>
        <p:nvCxnSpPr>
          <p:cNvPr id="9" name="Straight Arrow Connector 8">
            <a:extLst>
              <a:ext uri="{FF2B5EF4-FFF2-40B4-BE49-F238E27FC236}">
                <a16:creationId xmlns:a16="http://schemas.microsoft.com/office/drawing/2014/main" id="{39F5C338-E3C8-4DE2-8818-77A92ED5AB5B}"/>
              </a:ext>
            </a:extLst>
          </p:cNvPr>
          <p:cNvCxnSpPr/>
          <p:nvPr/>
        </p:nvCxnSpPr>
        <p:spPr>
          <a:xfrm rot="10800000">
            <a:off x="3695700" y="2057400"/>
            <a:ext cx="2971800" cy="1588"/>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0128F14-5A88-4F76-AB8D-67919C5A41DC}"/>
              </a:ext>
            </a:extLst>
          </p:cNvPr>
          <p:cNvSpPr/>
          <p:nvPr/>
        </p:nvSpPr>
        <p:spPr>
          <a:xfrm>
            <a:off x="0" y="0"/>
            <a:ext cx="3695700" cy="2590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FFFF00"/>
                </a:solidFill>
              </a:rPr>
              <a:t>March  16 -17</a:t>
            </a:r>
          </a:p>
          <a:p>
            <a:pPr algn="ctr">
              <a:defRPr/>
            </a:pPr>
            <a:r>
              <a:rPr lang="en-US" sz="4800" b="1" i="1" dirty="0">
                <a:solidFill>
                  <a:srgbClr val="FFFF00"/>
                </a:solidFill>
              </a:rPr>
              <a:t>445 B.C. </a:t>
            </a:r>
          </a:p>
        </p:txBody>
      </p:sp>
      <p:sp>
        <p:nvSpPr>
          <p:cNvPr id="10" name="Oval 9">
            <a:extLst>
              <a:ext uri="{FF2B5EF4-FFF2-40B4-BE49-F238E27FC236}">
                <a16:creationId xmlns:a16="http://schemas.microsoft.com/office/drawing/2014/main" id="{D39F6644-AAF2-440D-834E-A2E554A9840E}"/>
              </a:ext>
            </a:extLst>
          </p:cNvPr>
          <p:cNvSpPr/>
          <p:nvPr/>
        </p:nvSpPr>
        <p:spPr>
          <a:xfrm>
            <a:off x="0" y="381000"/>
            <a:ext cx="38481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Box 1">
            <a:extLst>
              <a:ext uri="{FF2B5EF4-FFF2-40B4-BE49-F238E27FC236}">
                <a16:creationId xmlns:a16="http://schemas.microsoft.com/office/drawing/2014/main" id="{DE31B951-7C7C-4403-A113-7FACA20CCA07}"/>
              </a:ext>
            </a:extLst>
          </p:cNvPr>
          <p:cNvSpPr txBox="1">
            <a:spLocks noChangeArrowheads="1"/>
          </p:cNvSpPr>
          <p:nvPr/>
        </p:nvSpPr>
        <p:spPr bwMode="auto">
          <a:xfrm>
            <a:off x="571500" y="457200"/>
            <a:ext cx="9077325" cy="6002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a:solidFill>
                <a:srgbClr val="FFC000"/>
              </a:solidFill>
            </a:endParaRPr>
          </a:p>
          <a:p>
            <a:pPr algn="ctr" eaLnBrk="1" hangingPunct="1"/>
            <a:r>
              <a:rPr lang="en-US" altLang="en-US" sz="4800">
                <a:solidFill>
                  <a:srgbClr val="FFC000"/>
                </a:solidFill>
              </a:rPr>
              <a:t>It seems</a:t>
            </a:r>
            <a:r>
              <a:rPr lang="en-US" altLang="en-US" sz="4800" b="1" i="1">
                <a:solidFill>
                  <a:srgbClr val="FFFF00"/>
                </a:solidFill>
              </a:rPr>
              <a:t> the Edict</a:t>
            </a:r>
            <a:r>
              <a:rPr lang="en-US" altLang="en-US" sz="4800">
                <a:solidFill>
                  <a:srgbClr val="FFC000"/>
                </a:solidFill>
              </a:rPr>
              <a:t> </a:t>
            </a:r>
            <a:r>
              <a:rPr lang="en-US" altLang="en-US" sz="4800" b="1" i="1">
                <a:solidFill>
                  <a:srgbClr val="FFFF00"/>
                </a:solidFill>
              </a:rPr>
              <a:t>initiating the Seventy Weeks Prophecy</a:t>
            </a:r>
            <a:r>
              <a:rPr lang="en-US" altLang="en-US" sz="4800">
                <a:solidFill>
                  <a:srgbClr val="FFC000"/>
                </a:solidFill>
              </a:rPr>
              <a:t> came on </a:t>
            </a:r>
            <a:r>
              <a:rPr lang="en-US" altLang="en-US" sz="4800" b="1" i="1">
                <a:solidFill>
                  <a:srgbClr val="FFFF00"/>
                </a:solidFill>
              </a:rPr>
              <a:t>March 16 or 17 </a:t>
            </a:r>
            <a:r>
              <a:rPr lang="en-US" altLang="en-US" sz="4800">
                <a:solidFill>
                  <a:srgbClr val="FFC000"/>
                </a:solidFill>
              </a:rPr>
              <a:t>of</a:t>
            </a:r>
            <a:r>
              <a:rPr lang="en-US" altLang="en-US" sz="4800" b="1">
                <a:solidFill>
                  <a:srgbClr val="FFFF00"/>
                </a:solidFill>
              </a:rPr>
              <a:t> 445 B.C. </a:t>
            </a:r>
            <a:r>
              <a:rPr lang="en-US" altLang="en-US" sz="4800">
                <a:solidFill>
                  <a:srgbClr val="FFC000"/>
                </a:solidFill>
              </a:rPr>
              <a:t>So what would be the </a:t>
            </a:r>
            <a:r>
              <a:rPr lang="en-US" altLang="en-US" sz="4800" i="1">
                <a:solidFill>
                  <a:srgbClr val="FFFF00"/>
                </a:solidFill>
              </a:rPr>
              <a:t>Hebrew calendar </a:t>
            </a:r>
            <a:r>
              <a:rPr lang="en-US" altLang="en-US" sz="4800">
                <a:solidFill>
                  <a:srgbClr val="FFC000"/>
                </a:solidFill>
              </a:rPr>
              <a:t>date window for the </a:t>
            </a:r>
            <a:r>
              <a:rPr lang="en-US" altLang="en-US" sz="4800">
                <a:solidFill>
                  <a:srgbClr val="FFFF00"/>
                </a:solidFill>
              </a:rPr>
              <a:t>Edict</a:t>
            </a:r>
            <a:r>
              <a:rPr lang="en-US" altLang="en-US" sz="4800">
                <a:solidFill>
                  <a:srgbClr val="FFC000"/>
                </a:solidFill>
              </a:rPr>
              <a:t>? Let’s find out. </a:t>
            </a:r>
          </a:p>
          <a:p>
            <a:pPr algn="ctr" eaLnBrk="1" hangingPunct="1"/>
            <a:endParaRPr lang="en-US" altLang="en-US" sz="4800">
              <a:solidFill>
                <a:srgbClr val="FFC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816BDF-D06D-453E-8F58-C9250E2750E5}"/>
              </a:ext>
            </a:extLst>
          </p:cNvPr>
          <p:cNvSpPr/>
          <p:nvPr/>
        </p:nvSpPr>
        <p:spPr>
          <a:xfrm>
            <a:off x="12001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F6C6B0AC-EB45-4838-8581-92B9B49923F6}"/>
              </a:ext>
            </a:extLst>
          </p:cNvPr>
          <p:cNvSpPr/>
          <p:nvPr/>
        </p:nvSpPr>
        <p:spPr>
          <a:xfrm>
            <a:off x="20574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EC96A437-D9FB-4E84-ABCF-AB2CA41E386E}"/>
              </a:ext>
            </a:extLst>
          </p:cNvPr>
          <p:cNvSpPr/>
          <p:nvPr/>
        </p:nvSpPr>
        <p:spPr>
          <a:xfrm>
            <a:off x="29146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0012EA41-FBD3-478A-B04F-A218B3B835C7}"/>
              </a:ext>
            </a:extLst>
          </p:cNvPr>
          <p:cNvSpPr/>
          <p:nvPr/>
        </p:nvSpPr>
        <p:spPr>
          <a:xfrm>
            <a:off x="37719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8DDF980E-664B-452B-9B93-536FC5AB7875}"/>
              </a:ext>
            </a:extLst>
          </p:cNvPr>
          <p:cNvSpPr/>
          <p:nvPr/>
        </p:nvSpPr>
        <p:spPr>
          <a:xfrm>
            <a:off x="46291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E81B4885-08BB-4FF1-83A7-928DE28711D4}"/>
              </a:ext>
            </a:extLst>
          </p:cNvPr>
          <p:cNvSpPr/>
          <p:nvPr/>
        </p:nvSpPr>
        <p:spPr>
          <a:xfrm>
            <a:off x="54864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743685E5-6142-49D8-8AA8-5EB1A719DDED}"/>
              </a:ext>
            </a:extLst>
          </p:cNvPr>
          <p:cNvSpPr/>
          <p:nvPr/>
        </p:nvSpPr>
        <p:spPr>
          <a:xfrm>
            <a:off x="12001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5109C5F3-590F-49D9-8AF7-837D62DE94B9}"/>
              </a:ext>
            </a:extLst>
          </p:cNvPr>
          <p:cNvSpPr/>
          <p:nvPr/>
        </p:nvSpPr>
        <p:spPr>
          <a:xfrm>
            <a:off x="20574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B81171F9-D786-4A83-8FA2-8A9D0D232E5B}"/>
              </a:ext>
            </a:extLst>
          </p:cNvPr>
          <p:cNvSpPr/>
          <p:nvPr/>
        </p:nvSpPr>
        <p:spPr>
          <a:xfrm>
            <a:off x="29146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B79C728D-1655-419D-A8CD-88A6B02348F4}"/>
              </a:ext>
            </a:extLst>
          </p:cNvPr>
          <p:cNvSpPr/>
          <p:nvPr/>
        </p:nvSpPr>
        <p:spPr>
          <a:xfrm>
            <a:off x="37719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8DFBA799-9F3A-476A-996D-F5C5364B32B6}"/>
              </a:ext>
            </a:extLst>
          </p:cNvPr>
          <p:cNvSpPr/>
          <p:nvPr/>
        </p:nvSpPr>
        <p:spPr>
          <a:xfrm>
            <a:off x="46291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5DBFCF51-8786-4ABF-A58F-7FA0BACD6D1B}"/>
              </a:ext>
            </a:extLst>
          </p:cNvPr>
          <p:cNvSpPr/>
          <p:nvPr/>
        </p:nvSpPr>
        <p:spPr>
          <a:xfrm>
            <a:off x="54864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F560790E-869E-4919-A033-11BB4D462E90}"/>
              </a:ext>
            </a:extLst>
          </p:cNvPr>
          <p:cNvSpPr/>
          <p:nvPr/>
        </p:nvSpPr>
        <p:spPr>
          <a:xfrm>
            <a:off x="12001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507A8381-7490-4C58-BF09-F5429115F59C}"/>
              </a:ext>
            </a:extLst>
          </p:cNvPr>
          <p:cNvSpPr/>
          <p:nvPr/>
        </p:nvSpPr>
        <p:spPr>
          <a:xfrm>
            <a:off x="20574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E08D8C03-33A5-43CD-920E-8647273826BB}"/>
              </a:ext>
            </a:extLst>
          </p:cNvPr>
          <p:cNvSpPr/>
          <p:nvPr/>
        </p:nvSpPr>
        <p:spPr>
          <a:xfrm>
            <a:off x="29146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D7DC2826-47D7-4ED2-9B55-9D479B1EC9FF}"/>
              </a:ext>
            </a:extLst>
          </p:cNvPr>
          <p:cNvSpPr/>
          <p:nvPr/>
        </p:nvSpPr>
        <p:spPr>
          <a:xfrm>
            <a:off x="37719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3DE54280-4812-40B1-90FE-596ED2E5D254}"/>
              </a:ext>
            </a:extLst>
          </p:cNvPr>
          <p:cNvSpPr/>
          <p:nvPr/>
        </p:nvSpPr>
        <p:spPr>
          <a:xfrm>
            <a:off x="46291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8DE7B4B2-AB96-4801-BACD-E2CD044A384D}"/>
              </a:ext>
            </a:extLst>
          </p:cNvPr>
          <p:cNvSpPr/>
          <p:nvPr/>
        </p:nvSpPr>
        <p:spPr>
          <a:xfrm>
            <a:off x="54864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0C2F78B2-EFBD-48EA-99F1-467F0D18C13C}"/>
              </a:ext>
            </a:extLst>
          </p:cNvPr>
          <p:cNvSpPr/>
          <p:nvPr/>
        </p:nvSpPr>
        <p:spPr>
          <a:xfrm>
            <a:off x="12001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2EDEBBC3-EF07-4329-BF37-451BA17AF245}"/>
              </a:ext>
            </a:extLst>
          </p:cNvPr>
          <p:cNvSpPr/>
          <p:nvPr/>
        </p:nvSpPr>
        <p:spPr>
          <a:xfrm>
            <a:off x="20574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1108470F-6686-42B4-9BEA-34A22B384B63}"/>
              </a:ext>
            </a:extLst>
          </p:cNvPr>
          <p:cNvSpPr/>
          <p:nvPr/>
        </p:nvSpPr>
        <p:spPr>
          <a:xfrm>
            <a:off x="29146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3293A347-5606-46D4-B7A2-2CFA072AC0CD}"/>
              </a:ext>
            </a:extLst>
          </p:cNvPr>
          <p:cNvSpPr/>
          <p:nvPr/>
        </p:nvSpPr>
        <p:spPr>
          <a:xfrm>
            <a:off x="37719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A51F4098-0548-4DF6-9879-8FD344E6F09B}"/>
              </a:ext>
            </a:extLst>
          </p:cNvPr>
          <p:cNvSpPr/>
          <p:nvPr/>
        </p:nvSpPr>
        <p:spPr>
          <a:xfrm>
            <a:off x="46291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73F877E0-9B3C-405E-AB7F-3B4DF34B288F}"/>
              </a:ext>
            </a:extLst>
          </p:cNvPr>
          <p:cNvSpPr/>
          <p:nvPr/>
        </p:nvSpPr>
        <p:spPr>
          <a:xfrm>
            <a:off x="54864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0B8F5614-9966-48AB-9C64-5B50056F4DDD}"/>
              </a:ext>
            </a:extLst>
          </p:cNvPr>
          <p:cNvSpPr/>
          <p:nvPr/>
        </p:nvSpPr>
        <p:spPr>
          <a:xfrm>
            <a:off x="12001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AE940482-5F56-4A96-9DD5-84984D2509AB}"/>
              </a:ext>
            </a:extLst>
          </p:cNvPr>
          <p:cNvSpPr/>
          <p:nvPr/>
        </p:nvSpPr>
        <p:spPr>
          <a:xfrm>
            <a:off x="20574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extLst>
              <a:ext uri="{FF2B5EF4-FFF2-40B4-BE49-F238E27FC236}">
                <a16:creationId xmlns:a16="http://schemas.microsoft.com/office/drawing/2014/main" id="{623752F4-55CE-473B-82BB-664C8E5C4E13}"/>
              </a:ext>
            </a:extLst>
          </p:cNvPr>
          <p:cNvSpPr/>
          <p:nvPr/>
        </p:nvSpPr>
        <p:spPr>
          <a:xfrm>
            <a:off x="29146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a:extLst>
              <a:ext uri="{FF2B5EF4-FFF2-40B4-BE49-F238E27FC236}">
                <a16:creationId xmlns:a16="http://schemas.microsoft.com/office/drawing/2014/main" id="{A87BF0F3-BE82-4158-BB70-E9A076AAC8AB}"/>
              </a:ext>
            </a:extLst>
          </p:cNvPr>
          <p:cNvSpPr/>
          <p:nvPr/>
        </p:nvSpPr>
        <p:spPr>
          <a:xfrm>
            <a:off x="37719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1F94C0D3-91B6-424B-A7D2-247C8C8C1886}"/>
              </a:ext>
            </a:extLst>
          </p:cNvPr>
          <p:cNvSpPr/>
          <p:nvPr/>
        </p:nvSpPr>
        <p:spPr>
          <a:xfrm>
            <a:off x="46291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a:extLst>
              <a:ext uri="{FF2B5EF4-FFF2-40B4-BE49-F238E27FC236}">
                <a16:creationId xmlns:a16="http://schemas.microsoft.com/office/drawing/2014/main" id="{76459618-C4EA-48B6-AA5F-7586C55534B2}"/>
              </a:ext>
            </a:extLst>
          </p:cNvPr>
          <p:cNvSpPr/>
          <p:nvPr/>
        </p:nvSpPr>
        <p:spPr>
          <a:xfrm>
            <a:off x="54864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a:extLst>
              <a:ext uri="{FF2B5EF4-FFF2-40B4-BE49-F238E27FC236}">
                <a16:creationId xmlns:a16="http://schemas.microsoft.com/office/drawing/2014/main" id="{EB8B5F1C-C567-4368-A552-71CC9DD9E10A}"/>
              </a:ext>
            </a:extLst>
          </p:cNvPr>
          <p:cNvSpPr/>
          <p:nvPr/>
        </p:nvSpPr>
        <p:spPr>
          <a:xfrm>
            <a:off x="12001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a:extLst>
              <a:ext uri="{FF2B5EF4-FFF2-40B4-BE49-F238E27FC236}">
                <a16:creationId xmlns:a16="http://schemas.microsoft.com/office/drawing/2014/main" id="{9CB84BAA-3BB4-4A8F-A18F-6032240F3704}"/>
              </a:ext>
            </a:extLst>
          </p:cNvPr>
          <p:cNvSpPr/>
          <p:nvPr/>
        </p:nvSpPr>
        <p:spPr>
          <a:xfrm>
            <a:off x="20574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a:extLst>
              <a:ext uri="{FF2B5EF4-FFF2-40B4-BE49-F238E27FC236}">
                <a16:creationId xmlns:a16="http://schemas.microsoft.com/office/drawing/2014/main" id="{5EA52533-FEBD-41BF-936C-E987B5F43B4F}"/>
              </a:ext>
            </a:extLst>
          </p:cNvPr>
          <p:cNvSpPr/>
          <p:nvPr/>
        </p:nvSpPr>
        <p:spPr>
          <a:xfrm>
            <a:off x="29146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a:extLst>
              <a:ext uri="{FF2B5EF4-FFF2-40B4-BE49-F238E27FC236}">
                <a16:creationId xmlns:a16="http://schemas.microsoft.com/office/drawing/2014/main" id="{2247E99C-773F-4248-8548-F4F8CBAED10F}"/>
              </a:ext>
            </a:extLst>
          </p:cNvPr>
          <p:cNvSpPr/>
          <p:nvPr/>
        </p:nvSpPr>
        <p:spPr>
          <a:xfrm>
            <a:off x="37719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a16="http://schemas.microsoft.com/office/drawing/2014/main" id="{64469BEE-562D-4E6B-958A-63431B7F118D}"/>
              </a:ext>
            </a:extLst>
          </p:cNvPr>
          <p:cNvSpPr/>
          <p:nvPr/>
        </p:nvSpPr>
        <p:spPr>
          <a:xfrm>
            <a:off x="46291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a:extLst>
              <a:ext uri="{FF2B5EF4-FFF2-40B4-BE49-F238E27FC236}">
                <a16:creationId xmlns:a16="http://schemas.microsoft.com/office/drawing/2014/main" id="{4EE8EB09-AC83-4B34-9180-ACC15DBCCCA8}"/>
              </a:ext>
            </a:extLst>
          </p:cNvPr>
          <p:cNvSpPr/>
          <p:nvPr/>
        </p:nvSpPr>
        <p:spPr>
          <a:xfrm>
            <a:off x="54864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a:extLst>
              <a:ext uri="{FF2B5EF4-FFF2-40B4-BE49-F238E27FC236}">
                <a16:creationId xmlns:a16="http://schemas.microsoft.com/office/drawing/2014/main" id="{D63142AA-3209-4115-8991-8C2B0C5F814D}"/>
              </a:ext>
            </a:extLst>
          </p:cNvPr>
          <p:cNvSpPr/>
          <p:nvPr/>
        </p:nvSpPr>
        <p:spPr>
          <a:xfrm>
            <a:off x="120015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a:extLst>
              <a:ext uri="{FF2B5EF4-FFF2-40B4-BE49-F238E27FC236}">
                <a16:creationId xmlns:a16="http://schemas.microsoft.com/office/drawing/2014/main" id="{000822CA-8002-4A8C-AEBE-DAC6F21467ED}"/>
              </a:ext>
            </a:extLst>
          </p:cNvPr>
          <p:cNvSpPr/>
          <p:nvPr/>
        </p:nvSpPr>
        <p:spPr>
          <a:xfrm>
            <a:off x="205740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a:extLst>
              <a:ext uri="{FF2B5EF4-FFF2-40B4-BE49-F238E27FC236}">
                <a16:creationId xmlns:a16="http://schemas.microsoft.com/office/drawing/2014/main" id="{7EF3D88F-2222-43B7-AD21-217ED3729193}"/>
              </a:ext>
            </a:extLst>
          </p:cNvPr>
          <p:cNvSpPr/>
          <p:nvPr/>
        </p:nvSpPr>
        <p:spPr>
          <a:xfrm>
            <a:off x="2914650" y="5334000"/>
            <a:ext cx="3429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a:extLst>
              <a:ext uri="{FF2B5EF4-FFF2-40B4-BE49-F238E27FC236}">
                <a16:creationId xmlns:a16="http://schemas.microsoft.com/office/drawing/2014/main" id="{36A43F21-0548-4658-B34C-76EE317C4FEF}"/>
              </a:ext>
            </a:extLst>
          </p:cNvPr>
          <p:cNvSpPr/>
          <p:nvPr/>
        </p:nvSpPr>
        <p:spPr>
          <a:xfrm>
            <a:off x="377190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a:extLst>
              <a:ext uri="{FF2B5EF4-FFF2-40B4-BE49-F238E27FC236}">
                <a16:creationId xmlns:a16="http://schemas.microsoft.com/office/drawing/2014/main" id="{9A1194EE-2FFE-45E6-96DF-1CF2D97ED6EA}"/>
              </a:ext>
            </a:extLst>
          </p:cNvPr>
          <p:cNvSpPr/>
          <p:nvPr/>
        </p:nvSpPr>
        <p:spPr>
          <a:xfrm>
            <a:off x="462915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a:extLst>
              <a:ext uri="{FF2B5EF4-FFF2-40B4-BE49-F238E27FC236}">
                <a16:creationId xmlns:a16="http://schemas.microsoft.com/office/drawing/2014/main" id="{BE22B843-14E1-4E67-931E-6A4A72D10C56}"/>
              </a:ext>
            </a:extLst>
          </p:cNvPr>
          <p:cNvSpPr/>
          <p:nvPr/>
        </p:nvSpPr>
        <p:spPr>
          <a:xfrm>
            <a:off x="548640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a:extLst>
              <a:ext uri="{FF2B5EF4-FFF2-40B4-BE49-F238E27FC236}">
                <a16:creationId xmlns:a16="http://schemas.microsoft.com/office/drawing/2014/main" id="{01DDB7EE-F398-4979-854B-FCE7F721CC2A}"/>
              </a:ext>
            </a:extLst>
          </p:cNvPr>
          <p:cNvSpPr/>
          <p:nvPr/>
        </p:nvSpPr>
        <p:spPr>
          <a:xfrm>
            <a:off x="3429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a:extLst>
              <a:ext uri="{FF2B5EF4-FFF2-40B4-BE49-F238E27FC236}">
                <a16:creationId xmlns:a16="http://schemas.microsoft.com/office/drawing/2014/main" id="{6540A287-843D-4333-A67C-56777FCBE8C4}"/>
              </a:ext>
            </a:extLst>
          </p:cNvPr>
          <p:cNvSpPr/>
          <p:nvPr/>
        </p:nvSpPr>
        <p:spPr>
          <a:xfrm>
            <a:off x="3429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a:extLst>
              <a:ext uri="{FF2B5EF4-FFF2-40B4-BE49-F238E27FC236}">
                <a16:creationId xmlns:a16="http://schemas.microsoft.com/office/drawing/2014/main" id="{5758FEC6-2073-4615-9895-C80315693614}"/>
              </a:ext>
            </a:extLst>
          </p:cNvPr>
          <p:cNvSpPr/>
          <p:nvPr/>
        </p:nvSpPr>
        <p:spPr>
          <a:xfrm>
            <a:off x="3429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a:extLst>
              <a:ext uri="{FF2B5EF4-FFF2-40B4-BE49-F238E27FC236}">
                <a16:creationId xmlns:a16="http://schemas.microsoft.com/office/drawing/2014/main" id="{CAA57A46-99D8-4F35-9676-38D60716EC0F}"/>
              </a:ext>
            </a:extLst>
          </p:cNvPr>
          <p:cNvSpPr/>
          <p:nvPr/>
        </p:nvSpPr>
        <p:spPr>
          <a:xfrm>
            <a:off x="3429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a:extLst>
              <a:ext uri="{FF2B5EF4-FFF2-40B4-BE49-F238E27FC236}">
                <a16:creationId xmlns:a16="http://schemas.microsoft.com/office/drawing/2014/main" id="{B2335938-05A2-4FAD-8CE7-72570B70420F}"/>
              </a:ext>
            </a:extLst>
          </p:cNvPr>
          <p:cNvSpPr/>
          <p:nvPr/>
        </p:nvSpPr>
        <p:spPr>
          <a:xfrm>
            <a:off x="3429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a:extLst>
              <a:ext uri="{FF2B5EF4-FFF2-40B4-BE49-F238E27FC236}">
                <a16:creationId xmlns:a16="http://schemas.microsoft.com/office/drawing/2014/main" id="{2F12E52A-EBC8-4EDF-BF0C-C9187F68EEBF}"/>
              </a:ext>
            </a:extLst>
          </p:cNvPr>
          <p:cNvSpPr/>
          <p:nvPr/>
        </p:nvSpPr>
        <p:spPr>
          <a:xfrm>
            <a:off x="3429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a:extLst>
              <a:ext uri="{FF2B5EF4-FFF2-40B4-BE49-F238E27FC236}">
                <a16:creationId xmlns:a16="http://schemas.microsoft.com/office/drawing/2014/main" id="{5827AF90-DB09-44DC-9D5F-CFAAC5233F6B}"/>
              </a:ext>
            </a:extLst>
          </p:cNvPr>
          <p:cNvSpPr/>
          <p:nvPr/>
        </p:nvSpPr>
        <p:spPr>
          <a:xfrm>
            <a:off x="34290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07" name="TextBox 51">
            <a:extLst>
              <a:ext uri="{FF2B5EF4-FFF2-40B4-BE49-F238E27FC236}">
                <a16:creationId xmlns:a16="http://schemas.microsoft.com/office/drawing/2014/main" id="{89D262E0-DA6D-4CC4-8CA2-240604B26FA7}"/>
              </a:ext>
            </a:extLst>
          </p:cNvPr>
          <p:cNvSpPr txBox="1">
            <a:spLocks noChangeArrowheads="1"/>
          </p:cNvSpPr>
          <p:nvPr/>
        </p:nvSpPr>
        <p:spPr bwMode="auto">
          <a:xfrm>
            <a:off x="1285875" y="4724400"/>
            <a:ext cx="3857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C00000"/>
                </a:solidFill>
              </a:rPr>
              <a:t>2,000 Year Gap</a:t>
            </a:r>
          </a:p>
        </p:txBody>
      </p:sp>
      <p:sp>
        <p:nvSpPr>
          <p:cNvPr id="19508" name="TextBox 63">
            <a:extLst>
              <a:ext uri="{FF2B5EF4-FFF2-40B4-BE49-F238E27FC236}">
                <a16:creationId xmlns:a16="http://schemas.microsoft.com/office/drawing/2014/main" id="{ECA2F417-C083-4762-8B9C-879E5799EF6A}"/>
              </a:ext>
            </a:extLst>
          </p:cNvPr>
          <p:cNvSpPr txBox="1">
            <a:spLocks noChangeArrowheads="1"/>
          </p:cNvSpPr>
          <p:nvPr/>
        </p:nvSpPr>
        <p:spPr bwMode="auto">
          <a:xfrm>
            <a:off x="0" y="0"/>
            <a:ext cx="62103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2060"/>
                </a:solidFill>
              </a:rPr>
              <a:t>Tenth Jubilee of the 70 Sevens</a:t>
            </a:r>
          </a:p>
        </p:txBody>
      </p:sp>
      <p:sp>
        <p:nvSpPr>
          <p:cNvPr id="19509" name="TextBox 84">
            <a:extLst>
              <a:ext uri="{FF2B5EF4-FFF2-40B4-BE49-F238E27FC236}">
                <a16:creationId xmlns:a16="http://schemas.microsoft.com/office/drawing/2014/main" id="{4F98772A-9573-429E-8F0C-DE7508A48298}"/>
              </a:ext>
            </a:extLst>
          </p:cNvPr>
          <p:cNvSpPr txBox="1">
            <a:spLocks noChangeArrowheads="1"/>
          </p:cNvSpPr>
          <p:nvPr/>
        </p:nvSpPr>
        <p:spPr bwMode="auto">
          <a:xfrm>
            <a:off x="7543800" y="4038600"/>
            <a:ext cx="248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a:solidFill>
                <a:srgbClr val="C00000"/>
              </a:solidFill>
            </a:endParaRPr>
          </a:p>
        </p:txBody>
      </p:sp>
      <p:sp>
        <p:nvSpPr>
          <p:cNvPr id="19510" name="TextBox 85">
            <a:extLst>
              <a:ext uri="{FF2B5EF4-FFF2-40B4-BE49-F238E27FC236}">
                <a16:creationId xmlns:a16="http://schemas.microsoft.com/office/drawing/2014/main" id="{2B27CBA2-C130-41B9-859A-69157E300C81}"/>
              </a:ext>
            </a:extLst>
          </p:cNvPr>
          <p:cNvSpPr txBox="1">
            <a:spLocks noChangeArrowheads="1"/>
          </p:cNvSpPr>
          <p:nvPr/>
        </p:nvSpPr>
        <p:spPr bwMode="auto">
          <a:xfrm>
            <a:off x="6591300" y="609600"/>
            <a:ext cx="35052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1</a:t>
            </a:r>
            <a:r>
              <a:rPr lang="en-US" altLang="en-US" sz="2800" b="1" baseline="30000">
                <a:solidFill>
                  <a:srgbClr val="C00000"/>
                </a:solidFill>
              </a:rPr>
              <a:t>st</a:t>
            </a:r>
            <a:r>
              <a:rPr lang="en-US" altLang="en-US" sz="2800" b="1">
                <a:solidFill>
                  <a:srgbClr val="C00000"/>
                </a:solidFill>
              </a:rPr>
              <a:t> </a:t>
            </a:r>
            <a:r>
              <a:rPr lang="en-US" altLang="en-US" sz="3200" b="1">
                <a:solidFill>
                  <a:srgbClr val="C00000"/>
                </a:solidFill>
              </a:rPr>
              <a:t>Coming</a:t>
            </a:r>
          </a:p>
        </p:txBody>
      </p:sp>
      <p:sp>
        <p:nvSpPr>
          <p:cNvPr id="62" name="Rectangle 61">
            <a:extLst>
              <a:ext uri="{FF2B5EF4-FFF2-40B4-BE49-F238E27FC236}">
                <a16:creationId xmlns:a16="http://schemas.microsoft.com/office/drawing/2014/main" id="{DB36213B-D263-4CFC-AD67-8D96AEFD8103}"/>
              </a:ext>
            </a:extLst>
          </p:cNvPr>
          <p:cNvSpPr/>
          <p:nvPr/>
        </p:nvSpPr>
        <p:spPr>
          <a:xfrm>
            <a:off x="3257550" y="5334000"/>
            <a:ext cx="3429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Arrow Connector 62">
            <a:extLst>
              <a:ext uri="{FF2B5EF4-FFF2-40B4-BE49-F238E27FC236}">
                <a16:creationId xmlns:a16="http://schemas.microsoft.com/office/drawing/2014/main" id="{F0E18364-FB17-4868-B0FF-987F0488BAEA}"/>
              </a:ext>
            </a:extLst>
          </p:cNvPr>
          <p:cNvCxnSpPr/>
          <p:nvPr/>
        </p:nvCxnSpPr>
        <p:spPr>
          <a:xfrm rot="10800000">
            <a:off x="0" y="5029200"/>
            <a:ext cx="9144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513" name="TextBox 73">
            <a:extLst>
              <a:ext uri="{FF2B5EF4-FFF2-40B4-BE49-F238E27FC236}">
                <a16:creationId xmlns:a16="http://schemas.microsoft.com/office/drawing/2014/main" id="{2744A780-4F9B-46CD-B399-E96AC777D3EC}"/>
              </a:ext>
            </a:extLst>
          </p:cNvPr>
          <p:cNvSpPr txBox="1">
            <a:spLocks noChangeArrowheads="1"/>
          </p:cNvSpPr>
          <p:nvPr/>
        </p:nvSpPr>
        <p:spPr bwMode="auto">
          <a:xfrm>
            <a:off x="1562100" y="5943600"/>
            <a:ext cx="4648200" cy="708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i="1">
                <a:solidFill>
                  <a:srgbClr val="FFC000"/>
                </a:solidFill>
              </a:rPr>
              <a:t>The Lion of Judah </a:t>
            </a:r>
          </a:p>
        </p:txBody>
      </p:sp>
      <p:pic>
        <p:nvPicPr>
          <p:cNvPr id="19514" name="Picture 4">
            <a:extLst>
              <a:ext uri="{FF2B5EF4-FFF2-40B4-BE49-F238E27FC236}">
                <a16:creationId xmlns:a16="http://schemas.microsoft.com/office/drawing/2014/main" id="{0ECF792E-F3D5-4BAE-A596-A6DF21FE3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219200"/>
            <a:ext cx="35496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5" name="TextBox 85">
            <a:extLst>
              <a:ext uri="{FF2B5EF4-FFF2-40B4-BE49-F238E27FC236}">
                <a16:creationId xmlns:a16="http://schemas.microsoft.com/office/drawing/2014/main" id="{B99B6599-86AD-4DE7-AE95-6831D162FACA}"/>
              </a:ext>
            </a:extLst>
          </p:cNvPr>
          <p:cNvSpPr txBox="1">
            <a:spLocks noChangeArrowheads="1"/>
          </p:cNvSpPr>
          <p:nvPr/>
        </p:nvSpPr>
        <p:spPr bwMode="auto">
          <a:xfrm>
            <a:off x="6600825" y="3733800"/>
            <a:ext cx="36861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C00000"/>
                </a:solidFill>
              </a:rPr>
              <a:t>2nd </a:t>
            </a:r>
            <a:r>
              <a:rPr lang="en-US" altLang="en-US" sz="3200" b="1">
                <a:solidFill>
                  <a:srgbClr val="C00000"/>
                </a:solidFill>
              </a:rPr>
              <a:t>Coming</a:t>
            </a:r>
          </a:p>
        </p:txBody>
      </p:sp>
      <p:pic>
        <p:nvPicPr>
          <p:cNvPr id="19516" name="Picture 2" descr="I:\IMAGES for PowerPoint\lion_tribe_judah.jpg">
            <a:extLst>
              <a:ext uri="{FF2B5EF4-FFF2-40B4-BE49-F238E27FC236}">
                <a16:creationId xmlns:a16="http://schemas.microsoft.com/office/drawing/2014/main" id="{72FD1566-CCE7-4848-87E8-4A0991814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4343400"/>
            <a:ext cx="3686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64">
            <a:extLst>
              <a:ext uri="{FF2B5EF4-FFF2-40B4-BE49-F238E27FC236}">
                <a16:creationId xmlns:a16="http://schemas.microsoft.com/office/drawing/2014/main" id="{7BDB6FA5-7B9A-4C2A-8485-194B5232F9DC}"/>
              </a:ext>
            </a:extLst>
          </p:cNvPr>
          <p:cNvCxnSpPr/>
          <p:nvPr/>
        </p:nvCxnSpPr>
        <p:spPr>
          <a:xfrm rot="5400000" flipH="1" flipV="1">
            <a:off x="6134100" y="3429000"/>
            <a:ext cx="914400" cy="7620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5072665-7E37-4ED3-929C-C6D563D09535}"/>
              </a:ext>
            </a:extLst>
          </p:cNvPr>
          <p:cNvCxnSpPr/>
          <p:nvPr/>
        </p:nvCxnSpPr>
        <p:spPr>
          <a:xfrm flipV="1">
            <a:off x="6210300" y="5791200"/>
            <a:ext cx="762000" cy="762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CCDC32-54D3-4B4A-AB1D-3627F28CBB00}"/>
              </a:ext>
            </a:extLst>
          </p:cNvPr>
          <p:cNvSpPr/>
          <p:nvPr/>
        </p:nvSpPr>
        <p:spPr>
          <a:xfrm>
            <a:off x="61722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4" name="Rectangle 3">
            <a:extLst>
              <a:ext uri="{FF2B5EF4-FFF2-40B4-BE49-F238E27FC236}">
                <a16:creationId xmlns:a16="http://schemas.microsoft.com/office/drawing/2014/main" id="{9774D456-62DC-45DA-85BC-C024FC3FA1E1}"/>
              </a:ext>
            </a:extLst>
          </p:cNvPr>
          <p:cNvSpPr/>
          <p:nvPr/>
        </p:nvSpPr>
        <p:spPr>
          <a:xfrm>
            <a:off x="6943725" y="152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dirty="0">
                <a:solidFill>
                  <a:srgbClr val="C00000"/>
                </a:solidFill>
              </a:rPr>
              <a:t>?</a:t>
            </a:r>
          </a:p>
        </p:txBody>
      </p:sp>
      <p:sp>
        <p:nvSpPr>
          <p:cNvPr id="5" name="Rectangle 4">
            <a:extLst>
              <a:ext uri="{FF2B5EF4-FFF2-40B4-BE49-F238E27FC236}">
                <a16:creationId xmlns:a16="http://schemas.microsoft.com/office/drawing/2014/main" id="{FDE598B6-096B-4CBE-AB95-864C00913FF6}"/>
              </a:ext>
            </a:extLst>
          </p:cNvPr>
          <p:cNvSpPr/>
          <p:nvPr/>
        </p:nvSpPr>
        <p:spPr>
          <a:xfrm>
            <a:off x="7715250" y="152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dirty="0">
                <a:solidFill>
                  <a:srgbClr val="C00000"/>
                </a:solidFill>
              </a:rPr>
              <a:t>?</a:t>
            </a:r>
          </a:p>
        </p:txBody>
      </p:sp>
      <p:sp>
        <p:nvSpPr>
          <p:cNvPr id="6" name="Rectangle 5">
            <a:extLst>
              <a:ext uri="{FF2B5EF4-FFF2-40B4-BE49-F238E27FC236}">
                <a16:creationId xmlns:a16="http://schemas.microsoft.com/office/drawing/2014/main" id="{36CF39E1-B495-42D0-A134-FA2A02FB23D8}"/>
              </a:ext>
            </a:extLst>
          </p:cNvPr>
          <p:cNvSpPr/>
          <p:nvPr/>
        </p:nvSpPr>
        <p:spPr>
          <a:xfrm>
            <a:off x="848677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7" name="Rectangle 6">
            <a:extLst>
              <a:ext uri="{FF2B5EF4-FFF2-40B4-BE49-F238E27FC236}">
                <a16:creationId xmlns:a16="http://schemas.microsoft.com/office/drawing/2014/main" id="{8416876E-1C54-4FC4-BA26-2749A61CDE57}"/>
              </a:ext>
            </a:extLst>
          </p:cNvPr>
          <p:cNvSpPr/>
          <p:nvPr/>
        </p:nvSpPr>
        <p:spPr>
          <a:xfrm>
            <a:off x="9258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10" name="Rectangle 9">
            <a:extLst>
              <a:ext uri="{FF2B5EF4-FFF2-40B4-BE49-F238E27FC236}">
                <a16:creationId xmlns:a16="http://schemas.microsoft.com/office/drawing/2014/main" id="{7EA57B4E-7B41-401C-A0D4-3A0B95F74D7B}"/>
              </a:ext>
            </a:extLst>
          </p:cNvPr>
          <p:cNvSpPr/>
          <p:nvPr/>
        </p:nvSpPr>
        <p:spPr>
          <a:xfrm>
            <a:off x="54006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14</a:t>
            </a:r>
          </a:p>
        </p:txBody>
      </p:sp>
      <p:sp>
        <p:nvSpPr>
          <p:cNvPr id="11" name="Rectangle 10">
            <a:extLst>
              <a:ext uri="{FF2B5EF4-FFF2-40B4-BE49-F238E27FC236}">
                <a16:creationId xmlns:a16="http://schemas.microsoft.com/office/drawing/2014/main" id="{6D669292-B85E-467F-9BF4-7C5BD605828F}"/>
              </a:ext>
            </a:extLst>
          </p:cNvPr>
          <p:cNvSpPr/>
          <p:nvPr/>
        </p:nvSpPr>
        <p:spPr>
          <a:xfrm>
            <a:off x="61722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15</a:t>
            </a:r>
          </a:p>
        </p:txBody>
      </p:sp>
      <p:sp>
        <p:nvSpPr>
          <p:cNvPr id="12" name="Rectangle 11">
            <a:extLst>
              <a:ext uri="{FF2B5EF4-FFF2-40B4-BE49-F238E27FC236}">
                <a16:creationId xmlns:a16="http://schemas.microsoft.com/office/drawing/2014/main" id="{C9C34E76-8B1F-4D9F-9A5F-3924B37B0749}"/>
              </a:ext>
            </a:extLst>
          </p:cNvPr>
          <p:cNvSpPr/>
          <p:nvPr/>
        </p:nvSpPr>
        <p:spPr>
          <a:xfrm>
            <a:off x="6943725" y="914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16</a:t>
            </a:r>
          </a:p>
        </p:txBody>
      </p:sp>
      <p:sp>
        <p:nvSpPr>
          <p:cNvPr id="13" name="Rectangle 12">
            <a:extLst>
              <a:ext uri="{FF2B5EF4-FFF2-40B4-BE49-F238E27FC236}">
                <a16:creationId xmlns:a16="http://schemas.microsoft.com/office/drawing/2014/main" id="{DCB24A6E-906D-4224-B9F2-B8BBFC83F57B}"/>
              </a:ext>
            </a:extLst>
          </p:cNvPr>
          <p:cNvSpPr/>
          <p:nvPr/>
        </p:nvSpPr>
        <p:spPr>
          <a:xfrm>
            <a:off x="7715250" y="914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17</a:t>
            </a:r>
          </a:p>
        </p:txBody>
      </p:sp>
      <p:sp>
        <p:nvSpPr>
          <p:cNvPr id="14" name="Rectangle 13">
            <a:extLst>
              <a:ext uri="{FF2B5EF4-FFF2-40B4-BE49-F238E27FC236}">
                <a16:creationId xmlns:a16="http://schemas.microsoft.com/office/drawing/2014/main" id="{BBB34F8E-08CB-47A0-9F65-B8D8CEB84D3D}"/>
              </a:ext>
            </a:extLst>
          </p:cNvPr>
          <p:cNvSpPr/>
          <p:nvPr/>
        </p:nvSpPr>
        <p:spPr>
          <a:xfrm>
            <a:off x="84867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18</a:t>
            </a:r>
          </a:p>
        </p:txBody>
      </p:sp>
      <p:sp>
        <p:nvSpPr>
          <p:cNvPr id="15" name="Rectangle 14">
            <a:extLst>
              <a:ext uri="{FF2B5EF4-FFF2-40B4-BE49-F238E27FC236}">
                <a16:creationId xmlns:a16="http://schemas.microsoft.com/office/drawing/2014/main" id="{C0647C0B-BE95-4490-9F95-68835F0671E9}"/>
              </a:ext>
            </a:extLst>
          </p:cNvPr>
          <p:cNvSpPr/>
          <p:nvPr/>
        </p:nvSpPr>
        <p:spPr>
          <a:xfrm>
            <a:off x="92583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19</a:t>
            </a:r>
          </a:p>
        </p:txBody>
      </p:sp>
      <p:sp>
        <p:nvSpPr>
          <p:cNvPr id="185357" name="TextBox 17">
            <a:extLst>
              <a:ext uri="{FF2B5EF4-FFF2-40B4-BE49-F238E27FC236}">
                <a16:creationId xmlns:a16="http://schemas.microsoft.com/office/drawing/2014/main" id="{7E974222-2C21-45E5-B9D3-7B051CAAFFDF}"/>
              </a:ext>
            </a:extLst>
          </p:cNvPr>
          <p:cNvSpPr txBox="1">
            <a:spLocks noChangeArrowheads="1"/>
          </p:cNvSpPr>
          <p:nvPr/>
        </p:nvSpPr>
        <p:spPr bwMode="auto">
          <a:xfrm>
            <a:off x="1333500" y="152400"/>
            <a:ext cx="464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C00000"/>
                </a:solidFill>
              </a:rPr>
              <a:t> Hebrew month </a:t>
            </a:r>
            <a:r>
              <a:rPr lang="en-US" altLang="en-US" sz="3200" b="1" i="1">
                <a:solidFill>
                  <a:srgbClr val="C00000"/>
                </a:solidFill>
              </a:rPr>
              <a:t>NISAN</a:t>
            </a:r>
          </a:p>
        </p:txBody>
      </p:sp>
      <p:sp>
        <p:nvSpPr>
          <p:cNvPr id="185358" name="TextBox 18">
            <a:extLst>
              <a:ext uri="{FF2B5EF4-FFF2-40B4-BE49-F238E27FC236}">
                <a16:creationId xmlns:a16="http://schemas.microsoft.com/office/drawing/2014/main" id="{44B28779-16C0-41FF-AA1F-5748EAC53420}"/>
              </a:ext>
            </a:extLst>
          </p:cNvPr>
          <p:cNvSpPr txBox="1">
            <a:spLocks noChangeArrowheads="1"/>
          </p:cNvSpPr>
          <p:nvPr/>
        </p:nvSpPr>
        <p:spPr bwMode="auto">
          <a:xfrm>
            <a:off x="0" y="914400"/>
            <a:ext cx="4610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  </a:t>
            </a:r>
            <a:r>
              <a:rPr lang="en-US" altLang="en-US" sz="3200"/>
              <a:t>Roman month </a:t>
            </a:r>
            <a:r>
              <a:rPr lang="en-US" altLang="en-US" sz="3200" b="1" i="1"/>
              <a:t>MARCH</a:t>
            </a:r>
            <a:r>
              <a:rPr lang="en-US" altLang="en-US" sz="3200"/>
              <a:t> </a:t>
            </a:r>
          </a:p>
        </p:txBody>
      </p:sp>
      <p:pic>
        <p:nvPicPr>
          <p:cNvPr id="185359" name="Picture 2" descr="C:\Users\Gavriel\Documents\0-IMAGES for PowerPoint\nehemiah3.jpg">
            <a:extLst>
              <a:ext uri="{FF2B5EF4-FFF2-40B4-BE49-F238E27FC236}">
                <a16:creationId xmlns:a16="http://schemas.microsoft.com/office/drawing/2014/main" id="{EB40A633-13D5-4E0C-9D8D-6F364E0EE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1828800"/>
            <a:ext cx="7458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60" name="TextBox 20">
            <a:extLst>
              <a:ext uri="{FF2B5EF4-FFF2-40B4-BE49-F238E27FC236}">
                <a16:creationId xmlns:a16="http://schemas.microsoft.com/office/drawing/2014/main" id="{BEC5F262-3B6B-4E77-9EF6-77D3DEBE2046}"/>
              </a:ext>
            </a:extLst>
          </p:cNvPr>
          <p:cNvSpPr txBox="1">
            <a:spLocks noChangeArrowheads="1"/>
          </p:cNvSpPr>
          <p:nvPr/>
        </p:nvSpPr>
        <p:spPr bwMode="auto">
          <a:xfrm>
            <a:off x="0" y="1828800"/>
            <a:ext cx="291465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C000"/>
                </a:solidFill>
              </a:rPr>
              <a:t>The Edict </a:t>
            </a:r>
          </a:p>
          <a:p>
            <a:pPr algn="ctr" eaLnBrk="1" hangingPunct="1"/>
            <a:r>
              <a:rPr lang="en-US" altLang="en-US" sz="3600" b="1">
                <a:solidFill>
                  <a:srgbClr val="FFC000"/>
                </a:solidFill>
              </a:rPr>
              <a:t>of</a:t>
            </a:r>
          </a:p>
          <a:p>
            <a:pPr algn="ctr" eaLnBrk="1" hangingPunct="1"/>
            <a:r>
              <a:rPr lang="en-US" altLang="en-US" sz="3600" b="1">
                <a:solidFill>
                  <a:srgbClr val="FFC000"/>
                </a:solidFill>
              </a:rPr>
              <a:t>Artaxerxes</a:t>
            </a:r>
          </a:p>
          <a:p>
            <a:pPr algn="ctr" eaLnBrk="1" hangingPunct="1"/>
            <a:r>
              <a:rPr lang="en-US" altLang="en-US" sz="3600" b="1">
                <a:solidFill>
                  <a:srgbClr val="FFC000"/>
                </a:solidFill>
              </a:rPr>
              <a:t>given to</a:t>
            </a:r>
          </a:p>
          <a:p>
            <a:pPr algn="ctr" eaLnBrk="1" hangingPunct="1"/>
            <a:r>
              <a:rPr lang="en-US" altLang="en-US" sz="3600" b="1">
                <a:solidFill>
                  <a:srgbClr val="FFC000"/>
                </a:solidFill>
              </a:rPr>
              <a:t>Nehemiah</a:t>
            </a:r>
          </a:p>
          <a:p>
            <a:pPr algn="ctr" eaLnBrk="1" hangingPunct="1">
              <a:buFontTx/>
              <a:buChar char="-"/>
            </a:pPr>
            <a:r>
              <a:rPr lang="en-US" altLang="en-US" sz="3600" b="1">
                <a:solidFill>
                  <a:srgbClr val="FFC000"/>
                </a:solidFill>
              </a:rPr>
              <a:t> early Nisan</a:t>
            </a:r>
          </a:p>
          <a:p>
            <a:pPr algn="ctr" eaLnBrk="1" hangingPunct="1"/>
            <a:r>
              <a:rPr lang="en-US" altLang="en-US" sz="3600" b="1">
                <a:solidFill>
                  <a:srgbClr val="FFC000"/>
                </a:solidFill>
              </a:rPr>
              <a:t>moon</a:t>
            </a:r>
          </a:p>
          <a:p>
            <a:pPr algn="ctr" eaLnBrk="1" hangingPunct="1"/>
            <a:r>
              <a:rPr lang="en-US" altLang="en-US" sz="3600" b="1">
                <a:solidFill>
                  <a:srgbClr val="FFC000"/>
                </a:solidFill>
              </a:rPr>
              <a:t>445 B.C.</a:t>
            </a:r>
          </a:p>
          <a:p>
            <a:pPr algn="ctr" eaLnBrk="1" hangingPunct="1"/>
            <a:endParaRPr lang="en-US" altLang="en-US" sz="3600" b="1">
              <a:solidFill>
                <a:srgbClr val="FFC000"/>
              </a:solidFill>
            </a:endParaRPr>
          </a:p>
        </p:txBody>
      </p:sp>
      <p:sp>
        <p:nvSpPr>
          <p:cNvPr id="22" name="Rectangle 21">
            <a:extLst>
              <a:ext uri="{FF2B5EF4-FFF2-40B4-BE49-F238E27FC236}">
                <a16:creationId xmlns:a16="http://schemas.microsoft.com/office/drawing/2014/main" id="{B1E36D16-CB1D-415D-BC68-33986CD50182}"/>
              </a:ext>
            </a:extLst>
          </p:cNvPr>
          <p:cNvSpPr/>
          <p:nvPr/>
        </p:nvSpPr>
        <p:spPr>
          <a:xfrm>
            <a:off x="46291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13</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Box 4">
            <a:extLst>
              <a:ext uri="{FF2B5EF4-FFF2-40B4-BE49-F238E27FC236}">
                <a16:creationId xmlns:a16="http://schemas.microsoft.com/office/drawing/2014/main" id="{7AB6D84F-DEE3-4983-BBA1-7E9A4A2DD396}"/>
              </a:ext>
            </a:extLst>
          </p:cNvPr>
          <p:cNvSpPr txBox="1">
            <a:spLocks noChangeArrowheads="1"/>
          </p:cNvSpPr>
          <p:nvPr/>
        </p:nvSpPr>
        <p:spPr bwMode="auto">
          <a:xfrm>
            <a:off x="428625" y="1219200"/>
            <a:ext cx="9429750" cy="4246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Let us now look up the NASA moon phase tables for the astronomical new moon of the Hebrew month of </a:t>
            </a:r>
            <a:r>
              <a:rPr lang="en-US" altLang="en-US" sz="5400" b="1" i="1">
                <a:solidFill>
                  <a:srgbClr val="FFFF00"/>
                </a:solidFill>
              </a:rPr>
              <a:t>Nisan, - </a:t>
            </a:r>
            <a:r>
              <a:rPr lang="en-US" altLang="en-US" sz="5400">
                <a:solidFill>
                  <a:srgbClr val="FFC000"/>
                </a:solidFill>
              </a:rPr>
              <a:t> </a:t>
            </a:r>
          </a:p>
          <a:p>
            <a:pPr algn="ctr" eaLnBrk="1" hangingPunct="1"/>
            <a:r>
              <a:rPr lang="en-US" altLang="en-US" sz="5400">
                <a:solidFill>
                  <a:srgbClr val="FFC000"/>
                </a:solidFill>
              </a:rPr>
              <a:t>for the year </a:t>
            </a:r>
            <a:r>
              <a:rPr lang="en-US" altLang="en-US" sz="5400" b="1" i="1">
                <a:solidFill>
                  <a:srgbClr val="FFFF00"/>
                </a:solidFill>
              </a:rPr>
              <a:t>445 B.C..</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8AC107-E744-44F2-B6A0-C6D8778CA158}"/>
              </a:ext>
            </a:extLst>
          </p:cNvPr>
          <p:cNvSpPr/>
          <p:nvPr/>
        </p:nvSpPr>
        <p:spPr>
          <a:xfrm>
            <a:off x="0" y="0"/>
            <a:ext cx="10287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6000" dirty="0">
              <a:solidFill>
                <a:srgbClr val="FFFF00"/>
              </a:solidFill>
            </a:endParaRPr>
          </a:p>
          <a:p>
            <a:pPr algn="ctr">
              <a:defRPr/>
            </a:pPr>
            <a:r>
              <a:rPr lang="en-US" sz="6000" dirty="0">
                <a:solidFill>
                  <a:srgbClr val="FFFF00"/>
                </a:solidFill>
              </a:rPr>
              <a:t>http://eclipse.gsfc.nasa.gov/</a:t>
            </a:r>
          </a:p>
          <a:p>
            <a:pPr algn="ctr">
              <a:defRPr/>
            </a:pPr>
            <a:r>
              <a:rPr lang="en-US" sz="6000" dirty="0">
                <a:solidFill>
                  <a:srgbClr val="FFFF00"/>
                </a:solidFill>
              </a:rPr>
              <a:t>phase/phasecat.html</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
            <a:extLst>
              <a:ext uri="{FF2B5EF4-FFF2-40B4-BE49-F238E27FC236}">
                <a16:creationId xmlns:a16="http://schemas.microsoft.com/office/drawing/2014/main" id="{DB064072-5BAC-4E37-9919-BC4ED6DE1AEC}"/>
              </a:ext>
            </a:extLst>
          </p:cNvPr>
          <p:cNvSpPr>
            <a:spLocks noChangeArrowheads="1"/>
          </p:cNvSpPr>
          <p:nvPr/>
        </p:nvSpPr>
        <p:spPr bwMode="auto">
          <a:xfrm>
            <a:off x="647700" y="838200"/>
            <a:ext cx="9067800" cy="51546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Remember again that the month of </a:t>
            </a:r>
            <a:r>
              <a:rPr lang="en-US" altLang="en-US" sz="5400">
                <a:solidFill>
                  <a:srgbClr val="FFFF00"/>
                </a:solidFill>
              </a:rPr>
              <a:t>Nisan</a:t>
            </a:r>
            <a:r>
              <a:rPr lang="en-US" altLang="en-US" sz="5400">
                <a:solidFill>
                  <a:srgbClr val="FFC000"/>
                </a:solidFill>
              </a:rPr>
              <a:t> is the </a:t>
            </a:r>
            <a:r>
              <a:rPr lang="en-US" altLang="en-US" sz="5400">
                <a:solidFill>
                  <a:srgbClr val="FFFF00"/>
                </a:solidFill>
              </a:rPr>
              <a:t>first moon to come to fullness after the spring or vernal equinox</a:t>
            </a:r>
            <a:r>
              <a:rPr lang="en-US" altLang="en-US" sz="5400">
                <a:solidFill>
                  <a:srgbClr val="FFC000"/>
                </a:solidFill>
              </a:rPr>
              <a:t>. Here on the NASA table it is circled in red.</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9532B1F8-ABE2-463A-8892-4D039C972662}"/>
              </a:ext>
            </a:extLst>
          </p:cNvPr>
          <p:cNvSpPr>
            <a:spLocks noChangeArrowheads="1"/>
          </p:cNvSpPr>
          <p:nvPr/>
        </p:nvSpPr>
        <p:spPr bwMode="auto">
          <a:xfrm>
            <a:off x="0" y="1004888"/>
            <a:ext cx="10287000" cy="321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spAutoFit/>
          </a:bodyPr>
          <a:lstStyle>
            <a:lvl1pPr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9pPr>
          </a:lstStyle>
          <a:p>
            <a:r>
              <a:rPr lang="en-US" altLang="en-US" sz="1500">
                <a:latin typeface="Courier New" panose="02070309020205020404" pitchFamily="49" charset="0"/>
                <a:cs typeface="Times New Roman" panose="02020603050405020304" pitchFamily="18" charset="0"/>
              </a:rPr>
              <a:t>           New Moon       First Quarter       </a:t>
            </a:r>
            <a:r>
              <a:rPr lang="en-US" altLang="en-US" b="1" i="1">
                <a:solidFill>
                  <a:srgbClr val="C00000"/>
                </a:solidFill>
                <a:latin typeface="Courier New" panose="02070309020205020404" pitchFamily="49" charset="0"/>
                <a:cs typeface="Times New Roman" panose="02020603050405020304" pitchFamily="18" charset="0"/>
              </a:rPr>
              <a:t>Full Moon       </a:t>
            </a:r>
            <a:r>
              <a:rPr lang="en-US" altLang="en-US" sz="1500">
                <a:latin typeface="Courier New" panose="02070309020205020404" pitchFamily="49" charset="0"/>
                <a:cs typeface="Times New Roman" panose="02020603050405020304" pitchFamily="18" charset="0"/>
              </a:rPr>
              <a:t>Last Quarter</a:t>
            </a:r>
            <a:endParaRPr lang="en-US" altLang="en-US" sz="1500"/>
          </a:p>
          <a:p>
            <a:r>
              <a:rPr lang="en-US" altLang="en-US" sz="1500">
                <a:latin typeface="Courier New" panose="02070309020205020404" pitchFamily="49" charset="0"/>
                <a:cs typeface="Times New Roman" panose="02020603050405020304" pitchFamily="18" charset="0"/>
              </a:rPr>
              <a:t>        Jan 14  08:36     Jan 21  01:32     Jan 28  11:00     Feb  5  14:56    </a:t>
            </a:r>
            <a:endParaRPr lang="en-US" altLang="en-US" sz="1500"/>
          </a:p>
          <a:p>
            <a:r>
              <a:rPr lang="en-US" altLang="en-US" sz="1500">
                <a:latin typeface="Courier New" panose="02070309020205020404" pitchFamily="49" charset="0"/>
                <a:cs typeface="Times New Roman" panose="02020603050405020304" pitchFamily="18" charset="0"/>
              </a:rPr>
              <a:t>        Feb 12  19:24     Feb 19  10:24     Feb 27  03:28     Mar  6  07:36    </a:t>
            </a:r>
            <a:endParaRPr lang="en-US" altLang="en-US" sz="1500"/>
          </a:p>
          <a:p>
            <a:r>
              <a:rPr lang="en-US" altLang="en-US">
                <a:latin typeface="Courier New" panose="02070309020205020404" pitchFamily="49" charset="0"/>
                <a:cs typeface="Times New Roman" panose="02020603050405020304" pitchFamily="18" charset="0"/>
              </a:rPr>
              <a:t>      </a:t>
            </a:r>
            <a:r>
              <a:rPr lang="en-US" altLang="en-US" b="1">
                <a:latin typeface="Courier New" panose="02070309020205020404" pitchFamily="49" charset="0"/>
                <a:cs typeface="Times New Roman" panose="02020603050405020304" pitchFamily="18" charset="0"/>
              </a:rPr>
              <a:t>Mar 13  04:10  Mar 19  20:42  </a:t>
            </a:r>
            <a:r>
              <a:rPr lang="en-US" altLang="en-US" sz="2000" b="1" i="1">
                <a:solidFill>
                  <a:srgbClr val="C00000"/>
                </a:solidFill>
                <a:latin typeface="Courier New" panose="02070309020205020404" pitchFamily="49" charset="0"/>
                <a:cs typeface="Times New Roman" panose="02020603050405020304" pitchFamily="18" charset="0"/>
              </a:rPr>
              <a:t>Mar 27  19:58 </a:t>
            </a:r>
            <a:r>
              <a:rPr lang="en-US" altLang="en-US" b="1">
                <a:latin typeface="Courier New" panose="02070309020205020404" pitchFamily="49" charset="0"/>
                <a:cs typeface="Times New Roman" panose="02020603050405020304" pitchFamily="18" charset="0"/>
              </a:rPr>
              <a:t>Apr  4  20:05    </a:t>
            </a:r>
            <a:endParaRPr lang="en-US" altLang="en-US" b="1"/>
          </a:p>
          <a:p>
            <a:r>
              <a:rPr lang="en-US" altLang="en-US" sz="1500">
                <a:latin typeface="Courier New" panose="02070309020205020404" pitchFamily="49" charset="0"/>
                <a:cs typeface="Times New Roman" panose="02020603050405020304" pitchFamily="18" charset="0"/>
              </a:rPr>
              <a:t>        Apr 11  11:48     Apr 18  08:43     Apr 26  11:47     May  4  04:45    </a:t>
            </a:r>
            <a:endParaRPr lang="en-US" altLang="en-US" sz="1500"/>
          </a:p>
          <a:p>
            <a:r>
              <a:rPr lang="en-US" altLang="en-US" sz="1500">
                <a:latin typeface="Courier New" panose="02070309020205020404" pitchFamily="49" charset="0"/>
                <a:cs typeface="Times New Roman" panose="02020603050405020304" pitchFamily="18" charset="0"/>
              </a:rPr>
              <a:t>        May 10  19:13 T   May 17  22:37     May 26  02:09 p   Jun  2  10:44    </a:t>
            </a:r>
            <a:endParaRPr lang="en-US" altLang="en-US" sz="1500"/>
          </a:p>
          <a:p>
            <a:r>
              <a:rPr lang="en-US" altLang="en-US" sz="1500">
                <a:latin typeface="Courier New" panose="02070309020205020404" pitchFamily="49" charset="0"/>
                <a:cs typeface="Times New Roman" panose="02020603050405020304" pitchFamily="18" charset="0"/>
              </a:rPr>
              <a:t>        Jun  9  03:16     Jun 16  14:28     Jun 24  14:41     Jul  1  15:29    </a:t>
            </a:r>
            <a:endParaRPr lang="en-US" altLang="en-US" sz="1500"/>
          </a:p>
          <a:p>
            <a:r>
              <a:rPr lang="en-US" altLang="en-US" sz="1500">
                <a:latin typeface="Courier New" panose="02070309020205020404" pitchFamily="49" charset="0"/>
                <a:cs typeface="Times New Roman" panose="02020603050405020304" pitchFamily="18" charset="0"/>
              </a:rPr>
              <a:t>        Jul  8  12:45     Jul 16  07:59     Jul 24  01:31     Jul 30  20:28    </a:t>
            </a:r>
            <a:endParaRPr lang="en-US" altLang="en-US" sz="1500"/>
          </a:p>
          <a:p>
            <a:r>
              <a:rPr lang="en-US" altLang="en-US" sz="1500">
                <a:latin typeface="Courier New" panose="02070309020205020404" pitchFamily="49" charset="0"/>
                <a:cs typeface="Times New Roman" panose="02020603050405020304" pitchFamily="18" charset="0"/>
              </a:rPr>
              <a:t>        Aug  7  00:29     Aug 15  02:21     Aug 22  11:17     Aug 29  03:06    </a:t>
            </a:r>
            <a:endParaRPr lang="en-US" altLang="en-US" sz="1500"/>
          </a:p>
          <a:p>
            <a:r>
              <a:rPr lang="en-US" altLang="en-US" sz="1500">
                <a:latin typeface="Courier New" panose="02070309020205020404" pitchFamily="49" charset="0"/>
                <a:cs typeface="Times New Roman" panose="02020603050405020304" pitchFamily="18" charset="0"/>
              </a:rPr>
              <a:t>        Sep  5  15:06     Sep 13  20:18     Sep 20  20:55     Sep 27  12:29    </a:t>
            </a:r>
            <a:endParaRPr lang="en-US" altLang="en-US" sz="1500"/>
          </a:p>
          <a:p>
            <a:r>
              <a:rPr lang="en-US" altLang="en-US" sz="1500">
                <a:latin typeface="Courier New" panose="02070309020205020404" pitchFamily="49" charset="0"/>
                <a:cs typeface="Times New Roman" panose="02020603050405020304" pitchFamily="18" charset="0"/>
              </a:rPr>
              <a:t>        Oct  5  08:40     Oct 13  12:33     Oct 20  07:06 n   Oct 27  01:24    </a:t>
            </a:r>
            <a:endParaRPr lang="en-US" altLang="en-US" sz="1500"/>
          </a:p>
          <a:p>
            <a:r>
              <a:rPr lang="en-US" altLang="en-US" sz="1500">
                <a:latin typeface="Courier New" panose="02070309020205020404" pitchFamily="49" charset="0"/>
                <a:cs typeface="Times New Roman" panose="02020603050405020304" pitchFamily="18" charset="0"/>
              </a:rPr>
              <a:t>        Nov  4  04:12 A   Nov 12  02:20     Nov 18  18:05 n   Nov 25  18:01    </a:t>
            </a:r>
            <a:endParaRPr lang="en-US" altLang="en-US" sz="1500"/>
          </a:p>
          <a:p>
            <a:r>
              <a:rPr lang="en-US" altLang="en-US" sz="1500">
                <a:latin typeface="Courier New" panose="02070309020205020404" pitchFamily="49" charset="0"/>
                <a:cs typeface="Times New Roman" panose="02020603050405020304" pitchFamily="18" charset="0"/>
              </a:rPr>
              <a:t>        Dec  3  23:44     Dec 11  13:30     Dec 18  05:46     Dec 25  13:44    </a:t>
            </a:r>
            <a:endParaRPr lang="en-US" altLang="en-US" sz="1500"/>
          </a:p>
        </p:txBody>
      </p:sp>
      <p:sp>
        <p:nvSpPr>
          <p:cNvPr id="189443" name="TextBox 3">
            <a:extLst>
              <a:ext uri="{FF2B5EF4-FFF2-40B4-BE49-F238E27FC236}">
                <a16:creationId xmlns:a16="http://schemas.microsoft.com/office/drawing/2014/main" id="{CA10ED4D-10C7-4447-BE06-B9F1C99FA2C4}"/>
              </a:ext>
            </a:extLst>
          </p:cNvPr>
          <p:cNvSpPr txBox="1">
            <a:spLocks noChangeArrowheads="1"/>
          </p:cNvSpPr>
          <p:nvPr/>
        </p:nvSpPr>
        <p:spPr bwMode="auto">
          <a:xfrm>
            <a:off x="1285875" y="152400"/>
            <a:ext cx="7972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NASA New Moon Data for 445 B.C</a:t>
            </a:r>
            <a:r>
              <a:rPr lang="en-US" altLang="en-US" sz="3200" b="1"/>
              <a:t>.</a:t>
            </a:r>
          </a:p>
        </p:txBody>
      </p:sp>
      <p:sp>
        <p:nvSpPr>
          <p:cNvPr id="189444" name="TextBox 4">
            <a:extLst>
              <a:ext uri="{FF2B5EF4-FFF2-40B4-BE49-F238E27FC236}">
                <a16:creationId xmlns:a16="http://schemas.microsoft.com/office/drawing/2014/main" id="{EECA2058-7645-420F-B292-73C8606AD54B}"/>
              </a:ext>
            </a:extLst>
          </p:cNvPr>
          <p:cNvSpPr txBox="1">
            <a:spLocks noChangeArrowheads="1"/>
          </p:cNvSpPr>
          <p:nvPr/>
        </p:nvSpPr>
        <p:spPr bwMode="auto">
          <a:xfrm>
            <a:off x="342900" y="4419600"/>
            <a:ext cx="9686925" cy="2124075"/>
          </a:xfrm>
          <a:prstGeom prst="rect">
            <a:avLst/>
          </a:prstGeom>
          <a:solidFill>
            <a:srgbClr val="002060"/>
          </a:solidFill>
          <a:ln w="9525">
            <a:solidFill>
              <a:schemeClr val="accent1"/>
            </a:solidFill>
            <a:miter lim="800000"/>
            <a:headEnd/>
            <a:tailEnd/>
          </a:ln>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New Moon for Nisan in 445 B.C. came on </a:t>
            </a:r>
            <a:r>
              <a:rPr lang="en-US" altLang="en-US" sz="4400" b="1" i="1">
                <a:solidFill>
                  <a:srgbClr val="FFFF00"/>
                </a:solidFill>
              </a:rPr>
              <a:t>March 13 </a:t>
            </a:r>
            <a:r>
              <a:rPr lang="en-US" altLang="en-US" sz="4400">
                <a:solidFill>
                  <a:srgbClr val="FFC000"/>
                </a:solidFill>
              </a:rPr>
              <a:t>at </a:t>
            </a:r>
            <a:r>
              <a:rPr lang="en-US" altLang="en-US" sz="4400" b="1" i="1">
                <a:solidFill>
                  <a:srgbClr val="FFFF00"/>
                </a:solidFill>
              </a:rPr>
              <a:t>4:10 a.m.</a:t>
            </a:r>
            <a:r>
              <a:rPr lang="en-US" altLang="en-US" sz="4400">
                <a:solidFill>
                  <a:srgbClr val="FFC000"/>
                </a:solidFill>
              </a:rPr>
              <a:t>  </a:t>
            </a:r>
          </a:p>
          <a:p>
            <a:pPr algn="ctr" eaLnBrk="1" hangingPunct="1"/>
            <a:r>
              <a:rPr lang="en-US" altLang="en-US" sz="4400">
                <a:solidFill>
                  <a:srgbClr val="FFC000"/>
                </a:solidFill>
              </a:rPr>
              <a:t>UTC (Greenwich time)</a:t>
            </a:r>
          </a:p>
        </p:txBody>
      </p:sp>
      <p:sp>
        <p:nvSpPr>
          <p:cNvPr id="7" name="Oval 6">
            <a:extLst>
              <a:ext uri="{FF2B5EF4-FFF2-40B4-BE49-F238E27FC236}">
                <a16:creationId xmlns:a16="http://schemas.microsoft.com/office/drawing/2014/main" id="{22AA6BF2-3C43-4DFC-BB59-8DA09A26F2DB}"/>
              </a:ext>
            </a:extLst>
          </p:cNvPr>
          <p:cNvSpPr/>
          <p:nvPr/>
        </p:nvSpPr>
        <p:spPr>
          <a:xfrm>
            <a:off x="0" y="1752600"/>
            <a:ext cx="10287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
            <a:extLst>
              <a:ext uri="{FF2B5EF4-FFF2-40B4-BE49-F238E27FC236}">
                <a16:creationId xmlns:a16="http://schemas.microsoft.com/office/drawing/2014/main" id="{B35EC3D0-5531-4C09-89A5-B829B5DD010D}"/>
              </a:ext>
            </a:extLst>
          </p:cNvPr>
          <p:cNvSpPr>
            <a:spLocks noChangeArrowheads="1"/>
          </p:cNvSpPr>
          <p:nvPr/>
        </p:nvSpPr>
        <p:spPr bwMode="auto">
          <a:xfrm>
            <a:off x="514350" y="990600"/>
            <a:ext cx="9258300" cy="47085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And as we see from the table the astronomical </a:t>
            </a:r>
          </a:p>
          <a:p>
            <a:pPr algn="ctr" eaLnBrk="1" hangingPunct="1"/>
            <a:r>
              <a:rPr lang="en-US" altLang="en-US" sz="6000">
                <a:solidFill>
                  <a:srgbClr val="FFC000"/>
                </a:solidFill>
              </a:rPr>
              <a:t>new moon  came on </a:t>
            </a:r>
          </a:p>
          <a:p>
            <a:pPr algn="ctr" eaLnBrk="1" hangingPunct="1"/>
            <a:r>
              <a:rPr lang="en-US" altLang="en-US" sz="6000" b="1" i="1">
                <a:solidFill>
                  <a:srgbClr val="FFFF00"/>
                </a:solidFill>
              </a:rPr>
              <a:t>March 13 </a:t>
            </a:r>
            <a:r>
              <a:rPr lang="en-US" altLang="en-US" sz="6000">
                <a:solidFill>
                  <a:srgbClr val="FFC000"/>
                </a:solidFill>
              </a:rPr>
              <a:t>at </a:t>
            </a:r>
            <a:r>
              <a:rPr lang="en-US" altLang="en-US" sz="6000" b="1" i="1">
                <a:solidFill>
                  <a:srgbClr val="FFFF00"/>
                </a:solidFill>
              </a:rPr>
              <a:t>4:10 a.m.</a:t>
            </a:r>
            <a:r>
              <a:rPr lang="en-US" altLang="en-US" sz="6000">
                <a:solidFill>
                  <a:srgbClr val="FFC000"/>
                </a:solidFill>
              </a:rPr>
              <a:t>.  </a:t>
            </a:r>
          </a:p>
          <a:p>
            <a:pPr algn="ctr" eaLnBrk="1" hangingPunct="1"/>
            <a:r>
              <a:rPr lang="en-US" altLang="en-US" sz="6000">
                <a:solidFill>
                  <a:srgbClr val="FFC000"/>
                </a:solidFill>
              </a:rPr>
              <a:t>UTC (Greenwich time).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7D992F7A-6E95-4D93-B3B9-3A7FD7C96F42}"/>
              </a:ext>
            </a:extLst>
          </p:cNvPr>
          <p:cNvSpPr>
            <a:spLocks noChangeArrowheads="1"/>
          </p:cNvSpPr>
          <p:nvPr/>
        </p:nvSpPr>
        <p:spPr bwMode="auto">
          <a:xfrm>
            <a:off x="0" y="1004888"/>
            <a:ext cx="10287000" cy="321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spAutoFit/>
          </a:bodyPr>
          <a:lstStyle>
            <a:lvl1pPr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79438" algn="l"/>
                <a:tab pos="1162050" algn="l"/>
                <a:tab pos="1743075" algn="l"/>
                <a:tab pos="2325688" algn="l"/>
                <a:tab pos="2906713" algn="l"/>
                <a:tab pos="3487738" algn="l"/>
                <a:tab pos="4070350" algn="l"/>
                <a:tab pos="4651375" algn="l"/>
                <a:tab pos="5233988" algn="l"/>
                <a:tab pos="5815013" algn="l"/>
                <a:tab pos="6396038" algn="l"/>
                <a:tab pos="6978650" algn="l"/>
                <a:tab pos="7559675" algn="l"/>
                <a:tab pos="8142288" algn="l"/>
                <a:tab pos="8723313" algn="l"/>
                <a:tab pos="9304338" algn="l"/>
              </a:tabLst>
              <a:defRPr>
                <a:solidFill>
                  <a:schemeClr val="tx1"/>
                </a:solidFill>
                <a:latin typeface="Arial" panose="020B0604020202020204" pitchFamily="34" charset="0"/>
                <a:cs typeface="Arial" panose="020B0604020202020204" pitchFamily="34" charset="0"/>
              </a:defRPr>
            </a:lvl9pPr>
          </a:lstStyle>
          <a:p>
            <a:r>
              <a:rPr lang="en-US" altLang="en-US" b="1">
                <a:solidFill>
                  <a:srgbClr val="C00000"/>
                </a:solidFill>
                <a:latin typeface="Courier New" panose="02070309020205020404" pitchFamily="49" charset="0"/>
                <a:cs typeface="Times New Roman" panose="02020603050405020304" pitchFamily="18" charset="0"/>
              </a:rPr>
              <a:t>     Astro.New Moon   </a:t>
            </a:r>
            <a:r>
              <a:rPr lang="en-US" altLang="en-US" sz="1500">
                <a:latin typeface="Courier New" panose="02070309020205020404" pitchFamily="49" charset="0"/>
                <a:cs typeface="Times New Roman" panose="02020603050405020304" pitchFamily="18" charset="0"/>
              </a:rPr>
              <a:t>First Quarter       Full Moon       Last Quarter</a:t>
            </a:r>
            <a:endParaRPr lang="en-US" altLang="en-US" sz="1500"/>
          </a:p>
          <a:p>
            <a:r>
              <a:rPr lang="en-US" altLang="en-US" sz="1500">
                <a:latin typeface="Courier New" panose="02070309020205020404" pitchFamily="49" charset="0"/>
                <a:cs typeface="Times New Roman" panose="02020603050405020304" pitchFamily="18" charset="0"/>
              </a:rPr>
              <a:t>        Jan 14  08:36     Jan 21  01:32     Jan 28  11:00     Feb  5  14:56    </a:t>
            </a:r>
            <a:endParaRPr lang="en-US" altLang="en-US" sz="1500"/>
          </a:p>
          <a:p>
            <a:r>
              <a:rPr lang="en-US" altLang="en-US" sz="1500">
                <a:latin typeface="Courier New" panose="02070309020205020404" pitchFamily="49" charset="0"/>
                <a:cs typeface="Times New Roman" panose="02020603050405020304" pitchFamily="18" charset="0"/>
              </a:rPr>
              <a:t>        Feb 12  19:24     Feb 19  10:24     Feb 27  03:28     Mar  6  07:36    </a:t>
            </a:r>
            <a:endParaRPr lang="en-US" altLang="en-US" sz="1500"/>
          </a:p>
          <a:p>
            <a:r>
              <a:rPr lang="en-US" altLang="en-US" sz="2000">
                <a:latin typeface="Courier New" panose="02070309020205020404" pitchFamily="49" charset="0"/>
                <a:cs typeface="Times New Roman" panose="02020603050405020304" pitchFamily="18" charset="0"/>
              </a:rPr>
              <a:t>     </a:t>
            </a:r>
            <a:r>
              <a:rPr lang="en-US" altLang="en-US" sz="2000" b="1">
                <a:solidFill>
                  <a:srgbClr val="C00000"/>
                </a:solidFill>
                <a:latin typeface="Courier New" panose="02070309020205020404" pitchFamily="49" charset="0"/>
                <a:cs typeface="Times New Roman" panose="02020603050405020304" pitchFamily="18" charset="0"/>
              </a:rPr>
              <a:t>Mar 13 04:10   </a:t>
            </a:r>
            <a:r>
              <a:rPr lang="en-US" altLang="en-US" sz="1500">
                <a:latin typeface="Courier New" panose="02070309020205020404" pitchFamily="49" charset="0"/>
                <a:cs typeface="Times New Roman" panose="02020603050405020304" pitchFamily="18" charset="0"/>
              </a:rPr>
              <a:t>Mar 19  20:42    Mar 27  19:58     Apr  4  20:05    </a:t>
            </a:r>
            <a:endParaRPr lang="en-US" altLang="en-US" sz="1500"/>
          </a:p>
          <a:p>
            <a:r>
              <a:rPr lang="en-US" altLang="en-US" sz="1500">
                <a:latin typeface="Courier New" panose="02070309020205020404" pitchFamily="49" charset="0"/>
                <a:cs typeface="Times New Roman" panose="02020603050405020304" pitchFamily="18" charset="0"/>
              </a:rPr>
              <a:t>        Apr 11  11:48     Apr 18  08:43     Apr 26  11:47     May  4  04:45    </a:t>
            </a:r>
            <a:endParaRPr lang="en-US" altLang="en-US" sz="1500"/>
          </a:p>
          <a:p>
            <a:r>
              <a:rPr lang="en-US" altLang="en-US" sz="1500">
                <a:latin typeface="Courier New" panose="02070309020205020404" pitchFamily="49" charset="0"/>
                <a:cs typeface="Times New Roman" panose="02020603050405020304" pitchFamily="18" charset="0"/>
              </a:rPr>
              <a:t>        May 10  19:13 T   May 17  22:37     May 26  02:09 p   Jun  2  10:44    </a:t>
            </a:r>
            <a:endParaRPr lang="en-US" altLang="en-US" sz="1500"/>
          </a:p>
          <a:p>
            <a:r>
              <a:rPr lang="en-US" altLang="en-US" sz="1500">
                <a:latin typeface="Courier New" panose="02070309020205020404" pitchFamily="49" charset="0"/>
                <a:cs typeface="Times New Roman" panose="02020603050405020304" pitchFamily="18" charset="0"/>
              </a:rPr>
              <a:t>        Jun  9  03:16     Jun 16  14:28     Jun 24  14:41     Jul  1  15:29    </a:t>
            </a:r>
            <a:endParaRPr lang="en-US" altLang="en-US" sz="1500"/>
          </a:p>
          <a:p>
            <a:r>
              <a:rPr lang="en-US" altLang="en-US" sz="1500">
                <a:latin typeface="Courier New" panose="02070309020205020404" pitchFamily="49" charset="0"/>
                <a:cs typeface="Times New Roman" panose="02020603050405020304" pitchFamily="18" charset="0"/>
              </a:rPr>
              <a:t>        Jul  8  12:45     Jul 16  07:59     Jul 24  01:31     Jul 30  20:28    </a:t>
            </a:r>
            <a:endParaRPr lang="en-US" altLang="en-US" sz="1500"/>
          </a:p>
          <a:p>
            <a:r>
              <a:rPr lang="en-US" altLang="en-US" sz="1500">
                <a:latin typeface="Courier New" panose="02070309020205020404" pitchFamily="49" charset="0"/>
                <a:cs typeface="Times New Roman" panose="02020603050405020304" pitchFamily="18" charset="0"/>
              </a:rPr>
              <a:t>        Aug  7  00:29     Aug 15  02:21     Aug 22  11:17     Aug 29  03:06    </a:t>
            </a:r>
            <a:endParaRPr lang="en-US" altLang="en-US" sz="1500"/>
          </a:p>
          <a:p>
            <a:r>
              <a:rPr lang="en-US" altLang="en-US" sz="1500">
                <a:latin typeface="Courier New" panose="02070309020205020404" pitchFamily="49" charset="0"/>
                <a:cs typeface="Times New Roman" panose="02020603050405020304" pitchFamily="18" charset="0"/>
              </a:rPr>
              <a:t>        Sep  5  15:06     Sep 13  20:18     Sep 20  20:55     Sep 27  12:29    </a:t>
            </a:r>
            <a:endParaRPr lang="en-US" altLang="en-US" sz="1500"/>
          </a:p>
          <a:p>
            <a:r>
              <a:rPr lang="en-US" altLang="en-US" sz="1500">
                <a:latin typeface="Courier New" panose="02070309020205020404" pitchFamily="49" charset="0"/>
                <a:cs typeface="Times New Roman" panose="02020603050405020304" pitchFamily="18" charset="0"/>
              </a:rPr>
              <a:t>        Oct  5  08:40     Oct 13  12:33     Oct 20  07:06 n   Oct 27  01:24    </a:t>
            </a:r>
            <a:endParaRPr lang="en-US" altLang="en-US" sz="1500"/>
          </a:p>
          <a:p>
            <a:r>
              <a:rPr lang="en-US" altLang="en-US" sz="1500">
                <a:latin typeface="Courier New" panose="02070309020205020404" pitchFamily="49" charset="0"/>
                <a:cs typeface="Times New Roman" panose="02020603050405020304" pitchFamily="18" charset="0"/>
              </a:rPr>
              <a:t>        Nov  4  04:12 A   Nov 12  02:20     Nov 18  18:05 n   Nov 25  18:01    </a:t>
            </a:r>
            <a:endParaRPr lang="en-US" altLang="en-US" sz="1500"/>
          </a:p>
          <a:p>
            <a:r>
              <a:rPr lang="en-US" altLang="en-US" sz="1500">
                <a:latin typeface="Courier New" panose="02070309020205020404" pitchFamily="49" charset="0"/>
                <a:cs typeface="Times New Roman" panose="02020603050405020304" pitchFamily="18" charset="0"/>
              </a:rPr>
              <a:t>        Dec  3  23:44     Dec 11  13:30     Dec 18  05:46     Dec 25  13:44    </a:t>
            </a:r>
            <a:endParaRPr lang="en-US" altLang="en-US" sz="1500"/>
          </a:p>
        </p:txBody>
      </p:sp>
      <p:sp>
        <p:nvSpPr>
          <p:cNvPr id="191491" name="TextBox 3">
            <a:extLst>
              <a:ext uri="{FF2B5EF4-FFF2-40B4-BE49-F238E27FC236}">
                <a16:creationId xmlns:a16="http://schemas.microsoft.com/office/drawing/2014/main" id="{2EE4684D-38E2-47F8-B833-013013A983A3}"/>
              </a:ext>
            </a:extLst>
          </p:cNvPr>
          <p:cNvSpPr txBox="1">
            <a:spLocks noChangeArrowheads="1"/>
          </p:cNvSpPr>
          <p:nvPr/>
        </p:nvSpPr>
        <p:spPr bwMode="auto">
          <a:xfrm>
            <a:off x="1285875" y="152400"/>
            <a:ext cx="79724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NASA New Moon Data for 445 B.C</a:t>
            </a:r>
            <a:r>
              <a:rPr lang="en-US" altLang="en-US" sz="3200" b="1"/>
              <a:t>.</a:t>
            </a:r>
          </a:p>
        </p:txBody>
      </p:sp>
      <p:sp>
        <p:nvSpPr>
          <p:cNvPr id="191492" name="TextBox 4">
            <a:extLst>
              <a:ext uri="{FF2B5EF4-FFF2-40B4-BE49-F238E27FC236}">
                <a16:creationId xmlns:a16="http://schemas.microsoft.com/office/drawing/2014/main" id="{E8896233-44F5-4DA3-8DED-DF4AF095AA83}"/>
              </a:ext>
            </a:extLst>
          </p:cNvPr>
          <p:cNvSpPr txBox="1">
            <a:spLocks noChangeArrowheads="1"/>
          </p:cNvSpPr>
          <p:nvPr/>
        </p:nvSpPr>
        <p:spPr bwMode="auto">
          <a:xfrm>
            <a:off x="342900" y="4419600"/>
            <a:ext cx="9686925" cy="2124075"/>
          </a:xfrm>
          <a:prstGeom prst="rect">
            <a:avLst/>
          </a:prstGeom>
          <a:solidFill>
            <a:srgbClr val="002060"/>
          </a:solidFill>
          <a:ln w="9525">
            <a:solidFill>
              <a:schemeClr val="accent1"/>
            </a:solidFill>
            <a:miter lim="800000"/>
            <a:headEnd/>
            <a:tailEnd/>
          </a:ln>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New Moon for Nisan in 445 B.C. came on </a:t>
            </a:r>
            <a:r>
              <a:rPr lang="en-US" altLang="en-US" sz="4400" b="1" i="1">
                <a:solidFill>
                  <a:srgbClr val="FFFF00"/>
                </a:solidFill>
              </a:rPr>
              <a:t>March 13 </a:t>
            </a:r>
            <a:r>
              <a:rPr lang="en-US" altLang="en-US" sz="4400">
                <a:solidFill>
                  <a:srgbClr val="FFC000"/>
                </a:solidFill>
              </a:rPr>
              <a:t>at </a:t>
            </a:r>
            <a:r>
              <a:rPr lang="en-US" altLang="en-US" sz="4400" b="1" i="1">
                <a:solidFill>
                  <a:srgbClr val="FFFF00"/>
                </a:solidFill>
              </a:rPr>
              <a:t>4:10 a.m.</a:t>
            </a:r>
            <a:r>
              <a:rPr lang="en-US" altLang="en-US" sz="4400">
                <a:solidFill>
                  <a:srgbClr val="FFC000"/>
                </a:solidFill>
              </a:rPr>
              <a:t>  </a:t>
            </a:r>
          </a:p>
          <a:p>
            <a:pPr algn="ctr" eaLnBrk="1" hangingPunct="1"/>
            <a:r>
              <a:rPr lang="en-US" altLang="en-US" sz="4400">
                <a:solidFill>
                  <a:srgbClr val="FFC000"/>
                </a:solidFill>
              </a:rPr>
              <a:t>UTC (Greenwich time)</a:t>
            </a:r>
          </a:p>
        </p:txBody>
      </p:sp>
      <p:sp>
        <p:nvSpPr>
          <p:cNvPr id="6" name="Oval 5">
            <a:extLst>
              <a:ext uri="{FF2B5EF4-FFF2-40B4-BE49-F238E27FC236}">
                <a16:creationId xmlns:a16="http://schemas.microsoft.com/office/drawing/2014/main" id="{D2B98A5E-C045-4D66-8D8C-ADCDBFF9A453}"/>
              </a:ext>
            </a:extLst>
          </p:cNvPr>
          <p:cNvSpPr/>
          <p:nvPr/>
        </p:nvSpPr>
        <p:spPr>
          <a:xfrm>
            <a:off x="495300" y="1752600"/>
            <a:ext cx="2590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Box 4">
            <a:extLst>
              <a:ext uri="{FF2B5EF4-FFF2-40B4-BE49-F238E27FC236}">
                <a16:creationId xmlns:a16="http://schemas.microsoft.com/office/drawing/2014/main" id="{F1870276-EAEA-493E-8E72-C04E3B3703CC}"/>
              </a:ext>
            </a:extLst>
          </p:cNvPr>
          <p:cNvSpPr txBox="1">
            <a:spLocks noChangeArrowheads="1"/>
          </p:cNvSpPr>
          <p:nvPr/>
        </p:nvSpPr>
        <p:spPr bwMode="auto">
          <a:xfrm>
            <a:off x="514350" y="381000"/>
            <a:ext cx="9258300" cy="6002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As we noted previously, </a:t>
            </a:r>
            <a:r>
              <a:rPr lang="en-US" altLang="en-US" sz="4800">
                <a:solidFill>
                  <a:srgbClr val="FFFF00"/>
                </a:solidFill>
              </a:rPr>
              <a:t>Jerusalem</a:t>
            </a:r>
            <a:r>
              <a:rPr lang="en-US" altLang="en-US" sz="4800">
                <a:solidFill>
                  <a:srgbClr val="FFC000"/>
                </a:solidFill>
              </a:rPr>
              <a:t> is on a line of longitude </a:t>
            </a:r>
            <a:r>
              <a:rPr lang="en-US" altLang="en-US" sz="4800" b="1" i="1">
                <a:solidFill>
                  <a:srgbClr val="FFFF00"/>
                </a:solidFill>
              </a:rPr>
              <a:t>35.23</a:t>
            </a:r>
            <a:r>
              <a:rPr lang="en-US" altLang="en-US" sz="4800">
                <a:solidFill>
                  <a:srgbClr val="FFC000"/>
                </a:solidFill>
              </a:rPr>
              <a:t> </a:t>
            </a:r>
            <a:r>
              <a:rPr lang="en-US" altLang="en-US" sz="4800" b="1" i="1">
                <a:solidFill>
                  <a:srgbClr val="FFFF00"/>
                </a:solidFill>
              </a:rPr>
              <a:t>degrees</a:t>
            </a:r>
            <a:r>
              <a:rPr lang="en-US" altLang="en-US" sz="4800">
                <a:solidFill>
                  <a:srgbClr val="FFC000"/>
                </a:solidFill>
              </a:rPr>
              <a:t> to </a:t>
            </a:r>
          </a:p>
          <a:p>
            <a:pPr algn="ctr" eaLnBrk="1" hangingPunct="1"/>
            <a:r>
              <a:rPr lang="en-US" altLang="en-US" sz="4800">
                <a:solidFill>
                  <a:srgbClr val="FFC000"/>
                </a:solidFill>
              </a:rPr>
              <a:t>the east of </a:t>
            </a:r>
            <a:r>
              <a:rPr lang="en-US" altLang="en-US" sz="4800">
                <a:solidFill>
                  <a:srgbClr val="FFFF00"/>
                </a:solidFill>
              </a:rPr>
              <a:t>Greenwich, England</a:t>
            </a:r>
            <a:r>
              <a:rPr lang="en-US" altLang="en-US" sz="4800">
                <a:solidFill>
                  <a:srgbClr val="FFC000"/>
                </a:solidFill>
              </a:rPr>
              <a:t>. So the </a:t>
            </a:r>
            <a:r>
              <a:rPr lang="en-US" altLang="en-US" sz="4800" b="1" i="1">
                <a:solidFill>
                  <a:srgbClr val="FFFF00"/>
                </a:solidFill>
              </a:rPr>
              <a:t>astronomical new moon </a:t>
            </a:r>
          </a:p>
          <a:p>
            <a:pPr algn="ctr" eaLnBrk="1" hangingPunct="1"/>
            <a:r>
              <a:rPr lang="en-US" altLang="en-US" sz="4800">
                <a:solidFill>
                  <a:srgbClr val="FFC000"/>
                </a:solidFill>
              </a:rPr>
              <a:t>time there would be about </a:t>
            </a:r>
          </a:p>
          <a:p>
            <a:pPr algn="ctr" eaLnBrk="1" hangingPunct="1"/>
            <a:r>
              <a:rPr lang="en-US" altLang="en-US" sz="4800" b="1" i="1">
                <a:solidFill>
                  <a:srgbClr val="FFFF00"/>
                </a:solidFill>
              </a:rPr>
              <a:t>2 hours 20 minutes</a:t>
            </a:r>
            <a:r>
              <a:rPr lang="en-US" altLang="en-US" sz="4800">
                <a:solidFill>
                  <a:srgbClr val="FFC000"/>
                </a:solidFill>
              </a:rPr>
              <a:t> later </a:t>
            </a:r>
          </a:p>
          <a:p>
            <a:pPr algn="ctr" eaLnBrk="1" hangingPunct="1"/>
            <a:r>
              <a:rPr lang="en-US" altLang="en-US" sz="4800">
                <a:solidFill>
                  <a:srgbClr val="FFC000"/>
                </a:solidFill>
              </a:rPr>
              <a:t>than the Greenwich time.</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Box 3">
            <a:extLst>
              <a:ext uri="{FF2B5EF4-FFF2-40B4-BE49-F238E27FC236}">
                <a16:creationId xmlns:a16="http://schemas.microsoft.com/office/drawing/2014/main" id="{47EDC503-8127-4968-A5CE-A7082E85E4CF}"/>
              </a:ext>
            </a:extLst>
          </p:cNvPr>
          <p:cNvSpPr txBox="1">
            <a:spLocks noChangeArrowheads="1"/>
          </p:cNvSpPr>
          <p:nvPr/>
        </p:nvSpPr>
        <p:spPr bwMode="auto">
          <a:xfrm>
            <a:off x="257175" y="0"/>
            <a:ext cx="97726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NASA New Moon Data for Nisan 445 B.C</a:t>
            </a:r>
            <a:r>
              <a:rPr lang="en-US" altLang="en-US" sz="3200" b="1"/>
              <a:t>.</a:t>
            </a:r>
          </a:p>
        </p:txBody>
      </p:sp>
      <p:sp>
        <p:nvSpPr>
          <p:cNvPr id="193539" name="TextBox 4">
            <a:extLst>
              <a:ext uri="{FF2B5EF4-FFF2-40B4-BE49-F238E27FC236}">
                <a16:creationId xmlns:a16="http://schemas.microsoft.com/office/drawing/2014/main" id="{1644A857-F937-4E04-8FCD-38A1B8D764E5}"/>
              </a:ext>
            </a:extLst>
          </p:cNvPr>
          <p:cNvSpPr txBox="1">
            <a:spLocks noChangeArrowheads="1"/>
          </p:cNvSpPr>
          <p:nvPr/>
        </p:nvSpPr>
        <p:spPr bwMode="auto">
          <a:xfrm>
            <a:off x="257175" y="609600"/>
            <a:ext cx="9772650" cy="61864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1">
                <a:solidFill>
                  <a:srgbClr val="FFC000"/>
                </a:solidFill>
                <a:latin typeface="Courier New" panose="02070309020205020404" pitchFamily="49" charset="0"/>
                <a:cs typeface="Times New Roman" panose="02020603050405020304" pitchFamily="18" charset="0"/>
              </a:rPr>
              <a:t>Mar 13 04:10 </a:t>
            </a:r>
          </a:p>
          <a:p>
            <a:pPr algn="ctr" eaLnBrk="1" hangingPunct="1"/>
            <a:r>
              <a:rPr lang="en-US" altLang="en-US" sz="4400" b="1" i="1">
                <a:solidFill>
                  <a:srgbClr val="FFC000"/>
                </a:solidFill>
                <a:latin typeface="Courier New" panose="02070309020205020404" pitchFamily="49" charset="0"/>
                <a:cs typeface="Times New Roman" panose="02020603050405020304" pitchFamily="18" charset="0"/>
              </a:rPr>
              <a:t>@ Greenwich, </a:t>
            </a:r>
          </a:p>
          <a:p>
            <a:pPr algn="ctr" eaLnBrk="1" hangingPunct="1"/>
            <a:r>
              <a:rPr lang="en-US" altLang="en-US" sz="4400" b="1" i="1">
                <a:solidFill>
                  <a:srgbClr val="FFC000"/>
                </a:solidFill>
                <a:latin typeface="Courier New" panose="02070309020205020404" pitchFamily="49" charset="0"/>
                <a:cs typeface="Times New Roman" panose="02020603050405020304" pitchFamily="18" charset="0"/>
              </a:rPr>
              <a:t>Longitude = 0</a:t>
            </a:r>
          </a:p>
          <a:p>
            <a:pPr algn="ctr" eaLnBrk="1" hangingPunct="1"/>
            <a:endParaRPr lang="en-US" altLang="en-US" sz="4400" b="1" i="1">
              <a:solidFill>
                <a:srgbClr val="FFC000"/>
              </a:solidFill>
              <a:latin typeface="Courier New" panose="02070309020205020404" pitchFamily="49" charset="0"/>
              <a:cs typeface="Times New Roman" panose="02020603050405020304" pitchFamily="18" charset="0"/>
            </a:endParaRPr>
          </a:p>
          <a:p>
            <a:pPr algn="ctr" eaLnBrk="1" hangingPunct="1"/>
            <a:r>
              <a:rPr lang="en-US" altLang="en-US" sz="4400" b="1" i="1">
                <a:solidFill>
                  <a:srgbClr val="FFC000"/>
                </a:solidFill>
                <a:latin typeface="Courier New" panose="02070309020205020404" pitchFamily="49" charset="0"/>
              </a:rPr>
              <a:t>Jerusalem Longitude </a:t>
            </a:r>
          </a:p>
          <a:p>
            <a:pPr algn="ctr" eaLnBrk="1" hangingPunct="1"/>
            <a:r>
              <a:rPr lang="en-US" altLang="en-US" sz="4400" b="1" i="1">
                <a:solidFill>
                  <a:srgbClr val="FFC000"/>
                </a:solidFill>
                <a:latin typeface="Courier New" panose="02070309020205020404" pitchFamily="49" charset="0"/>
              </a:rPr>
              <a:t>= </a:t>
            </a:r>
            <a:r>
              <a:rPr lang="en-US" altLang="en-US" sz="4400" b="1" i="1">
                <a:solidFill>
                  <a:srgbClr val="FFFF00"/>
                </a:solidFill>
                <a:latin typeface="Courier New" panose="02070309020205020404" pitchFamily="49" charset="0"/>
              </a:rPr>
              <a:t>35.23 degrees east</a:t>
            </a:r>
          </a:p>
          <a:p>
            <a:pPr algn="ctr" eaLnBrk="1" hangingPunct="1"/>
            <a:endParaRPr lang="en-US" altLang="en-US" sz="4400" b="1" i="1">
              <a:solidFill>
                <a:srgbClr val="FFC000"/>
              </a:solidFill>
              <a:latin typeface="Courier New" panose="02070309020205020404" pitchFamily="49" charset="0"/>
            </a:endParaRPr>
          </a:p>
          <a:p>
            <a:pPr algn="ctr" eaLnBrk="1" hangingPunct="1"/>
            <a:r>
              <a:rPr lang="en-US" altLang="en-US" sz="4400" b="1" i="1">
                <a:solidFill>
                  <a:srgbClr val="FFC000"/>
                </a:solidFill>
                <a:latin typeface="Courier New" panose="02070309020205020404" pitchFamily="49" charset="0"/>
              </a:rPr>
              <a:t>= 35.23/360 x 24 hrs. </a:t>
            </a:r>
          </a:p>
          <a:p>
            <a:pPr algn="ctr" eaLnBrk="1" hangingPunct="1"/>
            <a:r>
              <a:rPr lang="en-US" altLang="en-US" sz="4400" b="1" i="1">
                <a:solidFill>
                  <a:srgbClr val="FFC000"/>
                </a:solidFill>
                <a:latin typeface="Courier New" panose="02070309020205020404" pitchFamily="49" charset="0"/>
              </a:rPr>
              <a:t>= </a:t>
            </a:r>
            <a:r>
              <a:rPr lang="en-US" altLang="en-US" sz="4400" b="1" i="1">
                <a:solidFill>
                  <a:srgbClr val="FFFF00"/>
                </a:solidFill>
                <a:latin typeface="Courier New" panose="02070309020205020404" pitchFamily="49" charset="0"/>
              </a:rPr>
              <a:t>2 hrs. 21 min.</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Box 4">
            <a:extLst>
              <a:ext uri="{FF2B5EF4-FFF2-40B4-BE49-F238E27FC236}">
                <a16:creationId xmlns:a16="http://schemas.microsoft.com/office/drawing/2014/main" id="{0D076210-6CC3-472D-91C9-A17E9BEF63F1}"/>
              </a:ext>
            </a:extLst>
          </p:cNvPr>
          <p:cNvSpPr txBox="1">
            <a:spLocks noChangeArrowheads="1"/>
          </p:cNvSpPr>
          <p:nvPr/>
        </p:nvSpPr>
        <p:spPr bwMode="auto">
          <a:xfrm>
            <a:off x="685800" y="2362200"/>
            <a:ext cx="8915400" cy="1938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So, we add the </a:t>
            </a:r>
          </a:p>
          <a:p>
            <a:pPr algn="ctr" eaLnBrk="1" hangingPunct="1"/>
            <a:r>
              <a:rPr lang="en-US" altLang="en-US" sz="6000">
                <a:solidFill>
                  <a:srgbClr val="FFC000"/>
                </a:solidFill>
              </a:rPr>
              <a:t>times together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a:extLst>
              <a:ext uri="{FF2B5EF4-FFF2-40B4-BE49-F238E27FC236}">
                <a16:creationId xmlns:a16="http://schemas.microsoft.com/office/drawing/2014/main" id="{B25C5ECB-2FE2-41BD-8892-4F2544AF01E6}"/>
              </a:ext>
            </a:extLst>
          </p:cNvPr>
          <p:cNvSpPr txBox="1">
            <a:spLocks noChangeArrowheads="1"/>
          </p:cNvSpPr>
          <p:nvPr/>
        </p:nvSpPr>
        <p:spPr bwMode="auto">
          <a:xfrm>
            <a:off x="495300" y="304800"/>
            <a:ext cx="9296400" cy="61864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So here is the beauty and the truth wrapped up in the </a:t>
            </a:r>
            <a:r>
              <a:rPr lang="en-US" altLang="en-US" sz="4400">
                <a:solidFill>
                  <a:srgbClr val="FFFF00"/>
                </a:solidFill>
              </a:rPr>
              <a:t>Seventy Weeks prophecy</a:t>
            </a:r>
            <a:r>
              <a:rPr lang="en-US" altLang="en-US" sz="4400">
                <a:solidFill>
                  <a:srgbClr val="FFC000"/>
                </a:solidFill>
              </a:rPr>
              <a:t>. When it is faithfully calculated and interpreted it simply and elegantly lays out both the </a:t>
            </a:r>
          </a:p>
          <a:p>
            <a:pPr algn="ctr" eaLnBrk="1" hangingPunct="1"/>
            <a:r>
              <a:rPr lang="en-US" altLang="en-US" sz="4400" b="1" i="1">
                <a:solidFill>
                  <a:srgbClr val="FFFF00"/>
                </a:solidFill>
              </a:rPr>
              <a:t>first coming</a:t>
            </a:r>
            <a:r>
              <a:rPr lang="en-US" altLang="en-US" sz="4400">
                <a:solidFill>
                  <a:srgbClr val="FFC000"/>
                </a:solidFill>
              </a:rPr>
              <a:t> of Israel’s promised Messiah in the </a:t>
            </a:r>
            <a:r>
              <a:rPr lang="en-US" altLang="en-US" sz="4400">
                <a:solidFill>
                  <a:srgbClr val="FFFF00"/>
                </a:solidFill>
              </a:rPr>
              <a:t>year of the passion </a:t>
            </a:r>
            <a:r>
              <a:rPr lang="en-US" altLang="en-US" sz="4400">
                <a:solidFill>
                  <a:srgbClr val="FFC000"/>
                </a:solidFill>
              </a:rPr>
              <a:t>and His </a:t>
            </a:r>
            <a:r>
              <a:rPr lang="en-US" altLang="en-US" sz="4400" b="1" i="1">
                <a:solidFill>
                  <a:srgbClr val="FFFF00"/>
                </a:solidFill>
              </a:rPr>
              <a:t>second</a:t>
            </a:r>
            <a:r>
              <a:rPr lang="en-US" altLang="en-US" sz="4400">
                <a:solidFill>
                  <a:srgbClr val="FFC000"/>
                </a:solidFill>
              </a:rPr>
              <a:t> </a:t>
            </a:r>
            <a:r>
              <a:rPr lang="en-US" altLang="en-US" sz="4400" b="1" i="1">
                <a:solidFill>
                  <a:srgbClr val="FFFF00"/>
                </a:solidFill>
              </a:rPr>
              <a:t>coming</a:t>
            </a:r>
            <a:r>
              <a:rPr lang="en-US" altLang="en-US" sz="4400">
                <a:solidFill>
                  <a:srgbClr val="FFC000"/>
                </a:solidFill>
              </a:rPr>
              <a:t> on the </a:t>
            </a:r>
            <a:r>
              <a:rPr lang="en-US" altLang="en-US" sz="4400">
                <a:solidFill>
                  <a:srgbClr val="FFFF00"/>
                </a:solidFill>
              </a:rPr>
              <a:t>Day Appointed</a:t>
            </a:r>
            <a:r>
              <a:rPr lang="en-US" altLang="en-US" sz="4400">
                <a:solidFill>
                  <a:srgbClr val="FFC000"/>
                </a:solidFill>
              </a:rPr>
              <a:t> in the </a:t>
            </a:r>
            <a:r>
              <a:rPr lang="en-US" altLang="en-US" sz="4400" b="1" i="1">
                <a:solidFill>
                  <a:srgbClr val="FFFF00"/>
                </a:solidFill>
              </a:rPr>
              <a:t>Year of Jubilee</a:t>
            </a:r>
            <a:r>
              <a:rPr lang="en-US" altLang="en-US" sz="4400">
                <a:solidFill>
                  <a:srgbClr val="FFC000"/>
                </a:solidFill>
              </a:rPr>
              <a: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Box 3">
            <a:extLst>
              <a:ext uri="{FF2B5EF4-FFF2-40B4-BE49-F238E27FC236}">
                <a16:creationId xmlns:a16="http://schemas.microsoft.com/office/drawing/2014/main" id="{F18D5625-3F94-4562-B637-5B8525833A66}"/>
              </a:ext>
            </a:extLst>
          </p:cNvPr>
          <p:cNvSpPr txBox="1">
            <a:spLocks noChangeArrowheads="1"/>
          </p:cNvSpPr>
          <p:nvPr/>
        </p:nvSpPr>
        <p:spPr bwMode="auto">
          <a:xfrm>
            <a:off x="257175" y="228600"/>
            <a:ext cx="97726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NASA New Moon Data for Nisan 445 B.C</a:t>
            </a:r>
            <a:r>
              <a:rPr lang="en-US" altLang="en-US" sz="3200" b="1"/>
              <a:t>.</a:t>
            </a:r>
          </a:p>
        </p:txBody>
      </p:sp>
      <p:sp>
        <p:nvSpPr>
          <p:cNvPr id="195587" name="TextBox 4">
            <a:extLst>
              <a:ext uri="{FF2B5EF4-FFF2-40B4-BE49-F238E27FC236}">
                <a16:creationId xmlns:a16="http://schemas.microsoft.com/office/drawing/2014/main" id="{48D434CF-FE8A-4D69-B0D9-086C29BDFF9A}"/>
              </a:ext>
            </a:extLst>
          </p:cNvPr>
          <p:cNvSpPr txBox="1">
            <a:spLocks noChangeArrowheads="1"/>
          </p:cNvSpPr>
          <p:nvPr/>
        </p:nvSpPr>
        <p:spPr bwMode="auto">
          <a:xfrm>
            <a:off x="257175" y="838200"/>
            <a:ext cx="977265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6000">
              <a:solidFill>
                <a:srgbClr val="FFC000"/>
              </a:solidFill>
            </a:endParaRPr>
          </a:p>
          <a:p>
            <a:pPr algn="ctr" eaLnBrk="1" hangingPunct="1"/>
            <a:r>
              <a:rPr lang="en-US" altLang="en-US" sz="8000">
                <a:solidFill>
                  <a:srgbClr val="FFFF00"/>
                </a:solidFill>
              </a:rPr>
              <a:t>4:10 a.m. </a:t>
            </a:r>
          </a:p>
          <a:p>
            <a:pPr algn="ctr" eaLnBrk="1" hangingPunct="1"/>
            <a:r>
              <a:rPr lang="en-US" altLang="en-US" sz="8000">
                <a:solidFill>
                  <a:srgbClr val="FFFF00"/>
                </a:solidFill>
              </a:rPr>
              <a:t>+ </a:t>
            </a:r>
          </a:p>
          <a:p>
            <a:pPr algn="ctr" eaLnBrk="1" hangingPunct="1"/>
            <a:r>
              <a:rPr lang="en-US" altLang="en-US" sz="8000">
                <a:solidFill>
                  <a:srgbClr val="FFFF00"/>
                </a:solidFill>
              </a:rPr>
              <a:t>2 hrs.  20 min</a:t>
            </a:r>
          </a:p>
          <a:p>
            <a:pPr algn="ctr" eaLnBrk="1" hangingPunct="1"/>
            <a:r>
              <a:rPr lang="en-US" altLang="en-US" sz="6000">
                <a:solidFill>
                  <a:srgbClr val="FFC000"/>
                </a:solidFill>
              </a:rPr>
              <a:t>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Box 4">
            <a:extLst>
              <a:ext uri="{FF2B5EF4-FFF2-40B4-BE49-F238E27FC236}">
                <a16:creationId xmlns:a16="http://schemas.microsoft.com/office/drawing/2014/main" id="{F136185A-917B-4436-89F9-AFF7C44637C7}"/>
              </a:ext>
            </a:extLst>
          </p:cNvPr>
          <p:cNvSpPr txBox="1">
            <a:spLocks noChangeArrowheads="1"/>
          </p:cNvSpPr>
          <p:nvPr/>
        </p:nvSpPr>
        <p:spPr bwMode="auto">
          <a:xfrm>
            <a:off x="685800" y="1447800"/>
            <a:ext cx="8915400" cy="37861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000">
                <a:solidFill>
                  <a:srgbClr val="FFC000"/>
                </a:solidFill>
              </a:rPr>
              <a:t>and we come to </a:t>
            </a:r>
            <a:r>
              <a:rPr lang="en-US" altLang="en-US" sz="8000" b="1" i="1">
                <a:solidFill>
                  <a:srgbClr val="FFFF00"/>
                </a:solidFill>
              </a:rPr>
              <a:t>6:30 a.m. </a:t>
            </a:r>
            <a:r>
              <a:rPr lang="en-US" altLang="en-US" sz="8000">
                <a:solidFill>
                  <a:srgbClr val="FFC000"/>
                </a:solidFill>
              </a:rPr>
              <a:t>Jerusalem time.</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Box 3">
            <a:extLst>
              <a:ext uri="{FF2B5EF4-FFF2-40B4-BE49-F238E27FC236}">
                <a16:creationId xmlns:a16="http://schemas.microsoft.com/office/drawing/2014/main" id="{71105273-BD4F-404F-AC0D-EE656E2CAB46}"/>
              </a:ext>
            </a:extLst>
          </p:cNvPr>
          <p:cNvSpPr txBox="1">
            <a:spLocks noChangeArrowheads="1"/>
          </p:cNvSpPr>
          <p:nvPr/>
        </p:nvSpPr>
        <p:spPr bwMode="auto">
          <a:xfrm>
            <a:off x="257175" y="152400"/>
            <a:ext cx="97726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NASA Astronomical New Moon Time for Nisan 445 B.C.</a:t>
            </a:r>
            <a:endParaRPr lang="en-US" altLang="en-US" sz="4800" b="1"/>
          </a:p>
        </p:txBody>
      </p:sp>
      <p:sp>
        <p:nvSpPr>
          <p:cNvPr id="197635" name="TextBox 4">
            <a:extLst>
              <a:ext uri="{FF2B5EF4-FFF2-40B4-BE49-F238E27FC236}">
                <a16:creationId xmlns:a16="http://schemas.microsoft.com/office/drawing/2014/main" id="{EF05B6CC-7C12-48BF-A7E6-EC8849369E5B}"/>
              </a:ext>
            </a:extLst>
          </p:cNvPr>
          <p:cNvSpPr txBox="1">
            <a:spLocks noChangeArrowheads="1"/>
          </p:cNvSpPr>
          <p:nvPr/>
        </p:nvSpPr>
        <p:spPr bwMode="auto">
          <a:xfrm>
            <a:off x="257175" y="1752600"/>
            <a:ext cx="9772650" cy="48323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 </a:t>
            </a:r>
          </a:p>
          <a:p>
            <a:pPr algn="ctr" eaLnBrk="1" hangingPunct="1"/>
            <a:r>
              <a:rPr lang="en-US" altLang="en-US" sz="6000">
                <a:solidFill>
                  <a:srgbClr val="FFC000"/>
                </a:solidFill>
              </a:rPr>
              <a:t> </a:t>
            </a:r>
            <a:r>
              <a:rPr lang="en-US" altLang="en-US" sz="8800" b="1" i="1">
                <a:solidFill>
                  <a:srgbClr val="FFFF00"/>
                </a:solidFill>
              </a:rPr>
              <a:t>6:30 a.m. </a:t>
            </a:r>
          </a:p>
          <a:p>
            <a:pPr algn="ctr" eaLnBrk="1" hangingPunct="1"/>
            <a:r>
              <a:rPr lang="en-US" altLang="en-US" sz="8000" i="1">
                <a:solidFill>
                  <a:srgbClr val="FFFF00"/>
                </a:solidFill>
              </a:rPr>
              <a:t>Jerusalem time</a:t>
            </a:r>
            <a:endParaRPr lang="en-US" altLang="en-US" sz="8000" i="1">
              <a:solidFill>
                <a:srgbClr val="FFC000"/>
              </a:solidFill>
            </a:endParaRPr>
          </a:p>
          <a:p>
            <a:pPr algn="ctr" eaLnBrk="1" hangingPunct="1"/>
            <a:endParaRPr lang="en-US" altLang="en-US" sz="8000">
              <a:solidFill>
                <a:srgbClr val="FFC000"/>
              </a:solidFil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Box 4">
            <a:extLst>
              <a:ext uri="{FF2B5EF4-FFF2-40B4-BE49-F238E27FC236}">
                <a16:creationId xmlns:a16="http://schemas.microsoft.com/office/drawing/2014/main" id="{55335063-DD83-4549-A89B-2B110B148603}"/>
              </a:ext>
            </a:extLst>
          </p:cNvPr>
          <p:cNvSpPr txBox="1">
            <a:spLocks noChangeArrowheads="1"/>
          </p:cNvSpPr>
          <p:nvPr/>
        </p:nvSpPr>
        <p:spPr bwMode="auto">
          <a:xfrm>
            <a:off x="257175" y="685800"/>
            <a:ext cx="9772650" cy="55705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900">
                <a:solidFill>
                  <a:srgbClr val="FFC000"/>
                </a:solidFill>
              </a:rPr>
              <a:t>Sir Robert Anderson’s time for the new moon of Nisan in Jerusalem for </a:t>
            </a:r>
            <a:r>
              <a:rPr lang="en-US" altLang="en-US" sz="3900" b="1" i="1">
                <a:solidFill>
                  <a:srgbClr val="FFFF00"/>
                </a:solidFill>
              </a:rPr>
              <a:t>445 B.C., </a:t>
            </a:r>
          </a:p>
          <a:p>
            <a:pPr algn="ctr" eaLnBrk="1" hangingPunct="1"/>
            <a:r>
              <a:rPr lang="en-US" altLang="en-US" sz="3900" b="1" i="1">
                <a:solidFill>
                  <a:srgbClr val="FFFF00"/>
                </a:solidFill>
              </a:rPr>
              <a:t>(- 444 A.D.),</a:t>
            </a:r>
            <a:r>
              <a:rPr lang="en-US" altLang="en-US" sz="3900">
                <a:solidFill>
                  <a:srgbClr val="FFC000"/>
                </a:solidFill>
              </a:rPr>
              <a:t> as quoted in “The Coming Prince” was </a:t>
            </a:r>
            <a:r>
              <a:rPr lang="en-US" altLang="en-US" sz="3900" b="1" i="1">
                <a:solidFill>
                  <a:srgbClr val="FFFF00"/>
                </a:solidFill>
              </a:rPr>
              <a:t>March 13 </a:t>
            </a:r>
            <a:r>
              <a:rPr lang="en-US" altLang="en-US" sz="3900">
                <a:solidFill>
                  <a:srgbClr val="FFC000"/>
                </a:solidFill>
              </a:rPr>
              <a:t>at </a:t>
            </a:r>
            <a:r>
              <a:rPr lang="en-US" altLang="en-US" sz="3900" b="1" i="1">
                <a:solidFill>
                  <a:srgbClr val="FFFF00"/>
                </a:solidFill>
              </a:rPr>
              <a:t>0709 hrs</a:t>
            </a:r>
            <a:r>
              <a:rPr lang="en-US" altLang="en-US" sz="3900">
                <a:solidFill>
                  <a:srgbClr val="FFC000"/>
                </a:solidFill>
              </a:rPr>
              <a:t>. This </a:t>
            </a:r>
          </a:p>
          <a:p>
            <a:pPr algn="ctr" eaLnBrk="1" hangingPunct="1"/>
            <a:r>
              <a:rPr lang="en-US" altLang="en-US" sz="3900">
                <a:solidFill>
                  <a:srgbClr val="FFC000"/>
                </a:solidFill>
              </a:rPr>
              <a:t>is pretty close to the new moon time we calculated from the NASA lunar data. </a:t>
            </a:r>
          </a:p>
          <a:p>
            <a:pPr algn="ctr" eaLnBrk="1" hangingPunct="1"/>
            <a:r>
              <a:rPr lang="en-US" altLang="en-US" sz="3900">
                <a:solidFill>
                  <a:srgbClr val="FFC000"/>
                </a:solidFill>
              </a:rPr>
              <a:t>Here is the letter Sir Robert received </a:t>
            </a:r>
          </a:p>
          <a:p>
            <a:pPr algn="ctr" eaLnBrk="1" hangingPunct="1"/>
            <a:r>
              <a:rPr lang="en-US" altLang="en-US" sz="3900">
                <a:solidFill>
                  <a:srgbClr val="FFC000"/>
                </a:solidFill>
              </a:rPr>
              <a:t>from the </a:t>
            </a:r>
            <a:r>
              <a:rPr lang="en-US" altLang="en-US" sz="3900" b="1" i="1">
                <a:solidFill>
                  <a:srgbClr val="FFFF00"/>
                </a:solidFill>
              </a:rPr>
              <a:t>Astronomer Royal </a:t>
            </a:r>
            <a:r>
              <a:rPr lang="en-US" altLang="en-US" sz="3900">
                <a:solidFill>
                  <a:srgbClr val="FFC000"/>
                </a:solidFill>
              </a:rPr>
              <a:t>at the </a:t>
            </a:r>
          </a:p>
          <a:p>
            <a:pPr algn="ctr" eaLnBrk="1" hangingPunct="1"/>
            <a:r>
              <a:rPr lang="en-US" altLang="en-US" sz="3900">
                <a:solidFill>
                  <a:srgbClr val="FFC000"/>
                </a:solidFill>
              </a:rPr>
              <a:t>Greenwich Observatory back in 1877.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
            <a:extLst>
              <a:ext uri="{FF2B5EF4-FFF2-40B4-BE49-F238E27FC236}">
                <a16:creationId xmlns:a16="http://schemas.microsoft.com/office/drawing/2014/main" id="{B4DD0DED-0883-4226-BD6F-CD4B8F1174A0}"/>
              </a:ext>
            </a:extLst>
          </p:cNvPr>
          <p:cNvSpPr>
            <a:spLocks noChangeArrowheads="1"/>
          </p:cNvSpPr>
          <p:nvPr/>
        </p:nvSpPr>
        <p:spPr bwMode="auto">
          <a:xfrm>
            <a:off x="0" y="-79375"/>
            <a:ext cx="10287000" cy="7018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a:p>
            <a:pPr lvl="1" indent="0"/>
            <a:r>
              <a:rPr lang="en-US" altLang="en-US" sz="2400">
                <a:solidFill>
                  <a:srgbClr val="FFC000"/>
                </a:solidFill>
              </a:rPr>
              <a:t>"ROYAL OBSERVATORY, GREENWICH."</a:t>
            </a:r>
            <a:br>
              <a:rPr lang="en-US" altLang="en-US" sz="2400">
                <a:solidFill>
                  <a:srgbClr val="FFC000"/>
                </a:solidFill>
              </a:rPr>
            </a:br>
            <a:r>
              <a:rPr lang="en-US" altLang="en-US" sz="2400" i="1">
                <a:solidFill>
                  <a:srgbClr val="FFC000"/>
                </a:solidFill>
              </a:rPr>
              <a:t>June 26th, I877.</a:t>
            </a:r>
            <a:r>
              <a:rPr lang="en-US" altLang="en-US" sz="2400">
                <a:solidFill>
                  <a:srgbClr val="FFC000"/>
                </a:solidFill>
              </a:rPr>
              <a:t> </a:t>
            </a:r>
          </a:p>
          <a:p>
            <a:pPr lvl="2" indent="0"/>
            <a:r>
              <a:rPr lang="en-US" altLang="en-US" sz="2400">
                <a:solidFill>
                  <a:srgbClr val="FFC000"/>
                </a:solidFill>
              </a:rPr>
              <a:t>"SIR, – I have had the moon's place calculated from Largeteau's Tables in Additions to the </a:t>
            </a:r>
            <a:r>
              <a:rPr lang="en-US" altLang="en-US" sz="2400" i="1">
                <a:solidFill>
                  <a:srgbClr val="FFC000"/>
                </a:solidFill>
              </a:rPr>
              <a:t>Connaisance des Tems </a:t>
            </a:r>
            <a:r>
              <a:rPr lang="en-US" altLang="en-US" sz="2400">
                <a:solidFill>
                  <a:srgbClr val="FFC000"/>
                </a:solidFill>
              </a:rPr>
              <a:t>1846, by one of my assistants, and have no doubt of its correctness. The place being calculated for – 444, March 12d. 20h., French reckoning, or March 12d. 8h. P. M., it appears that the said time was short of New Moon by about 8h. 47m., and therefore the New Moon occurred at 4h. 47m. A. M., March 13th, Paris time." </a:t>
            </a:r>
          </a:p>
          <a:p>
            <a:pPr lvl="3" indent="0"/>
            <a:r>
              <a:rPr lang="en-US" altLang="en-US" sz="2400">
                <a:solidFill>
                  <a:srgbClr val="FFC000"/>
                </a:solidFill>
              </a:rPr>
              <a:t>I am, etc.,</a:t>
            </a:r>
            <a:br>
              <a:rPr lang="en-US" altLang="en-US" sz="2400">
                <a:solidFill>
                  <a:srgbClr val="FFC000"/>
                </a:solidFill>
              </a:rPr>
            </a:br>
            <a:r>
              <a:rPr lang="en-US" altLang="en-US" sz="2400">
                <a:solidFill>
                  <a:srgbClr val="FFC000"/>
                </a:solidFill>
              </a:rPr>
              <a:t>" (Signed,) G. B. AIRY." </a:t>
            </a:r>
          </a:p>
          <a:p>
            <a:pPr lvl="1" indent="0"/>
            <a:br>
              <a:rPr lang="en-US" altLang="en-US" sz="2400">
                <a:solidFill>
                  <a:srgbClr val="FFC000"/>
                </a:solidFill>
              </a:rPr>
            </a:br>
            <a:r>
              <a:rPr lang="en-US" altLang="en-US" sz="3600">
                <a:solidFill>
                  <a:srgbClr val="FFC000"/>
                </a:solidFill>
              </a:rPr>
              <a:t>The new moon, therefore, occurred at Jerusalem on the </a:t>
            </a:r>
            <a:r>
              <a:rPr lang="en-US" altLang="en-US" sz="3600" b="1" i="1">
                <a:solidFill>
                  <a:srgbClr val="FFFF00"/>
                </a:solidFill>
              </a:rPr>
              <a:t>13th March, B. C. 445 </a:t>
            </a:r>
            <a:r>
              <a:rPr lang="en-US" altLang="en-US" sz="3600">
                <a:solidFill>
                  <a:srgbClr val="FFC000"/>
                </a:solidFill>
              </a:rPr>
              <a:t>(- 444 Astronomical) at </a:t>
            </a:r>
            <a:r>
              <a:rPr lang="en-US" altLang="en-US" sz="3600" b="1" i="1">
                <a:solidFill>
                  <a:srgbClr val="FFFF00"/>
                </a:solidFill>
              </a:rPr>
              <a:t>7h. 9m. A. M. </a:t>
            </a:r>
          </a:p>
          <a:p>
            <a:endParaRPr lang="en-US" altLang="en-US" sz="360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Box 1">
            <a:extLst>
              <a:ext uri="{FF2B5EF4-FFF2-40B4-BE49-F238E27FC236}">
                <a16:creationId xmlns:a16="http://schemas.microsoft.com/office/drawing/2014/main" id="{AED5FECB-A849-4E39-9DD7-6F41721DE2B8}"/>
              </a:ext>
            </a:extLst>
          </p:cNvPr>
          <p:cNvSpPr txBox="1">
            <a:spLocks noChangeArrowheads="1"/>
          </p:cNvSpPr>
          <p:nvPr/>
        </p:nvSpPr>
        <p:spPr bwMode="auto">
          <a:xfrm>
            <a:off x="257175" y="1066800"/>
            <a:ext cx="9772650" cy="47085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So the astronomical </a:t>
            </a:r>
          </a:p>
          <a:p>
            <a:pPr algn="ctr" eaLnBrk="1" hangingPunct="1"/>
            <a:r>
              <a:rPr lang="en-US" altLang="en-US" sz="6000">
                <a:solidFill>
                  <a:srgbClr val="FFC000"/>
                </a:solidFill>
              </a:rPr>
              <a:t>new moon for the Nisan month of the edict came on </a:t>
            </a:r>
            <a:r>
              <a:rPr lang="en-US" altLang="en-US" sz="6000" b="1" i="1">
                <a:solidFill>
                  <a:srgbClr val="FFFF00"/>
                </a:solidFill>
              </a:rPr>
              <a:t>March 13 </a:t>
            </a:r>
            <a:r>
              <a:rPr lang="en-US" altLang="en-US" sz="6000">
                <a:solidFill>
                  <a:srgbClr val="FFC000"/>
                </a:solidFill>
              </a:rPr>
              <a:t>a bit after dawn.</a:t>
            </a:r>
            <a:r>
              <a:rPr lang="en-US" altLang="en-US" sz="6000" b="1">
                <a:solidFill>
                  <a:srgbClr val="FFFF00"/>
                </a:solidFill>
              </a:rPr>
              <a:t> </a:t>
            </a:r>
          </a:p>
          <a:p>
            <a:pPr algn="ctr" eaLnBrk="1" hangingPunct="1"/>
            <a:r>
              <a:rPr lang="en-US" altLang="en-US" sz="6000">
                <a:solidFill>
                  <a:srgbClr val="FFC000"/>
                </a:solidFill>
              </a:rPr>
              <a:t>(See the red arrow).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366AF4-598E-4AE3-A4D7-7EAF61799B6E}"/>
              </a:ext>
            </a:extLst>
          </p:cNvPr>
          <p:cNvSpPr/>
          <p:nvPr/>
        </p:nvSpPr>
        <p:spPr>
          <a:xfrm>
            <a:off x="540067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3" name="Rectangle 2">
            <a:extLst>
              <a:ext uri="{FF2B5EF4-FFF2-40B4-BE49-F238E27FC236}">
                <a16:creationId xmlns:a16="http://schemas.microsoft.com/office/drawing/2014/main" id="{3CB4BFF2-A98C-43DC-982F-1A2232FE126D}"/>
              </a:ext>
            </a:extLst>
          </p:cNvPr>
          <p:cNvSpPr/>
          <p:nvPr/>
        </p:nvSpPr>
        <p:spPr>
          <a:xfrm>
            <a:off x="61722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4" name="Rectangle 3">
            <a:extLst>
              <a:ext uri="{FF2B5EF4-FFF2-40B4-BE49-F238E27FC236}">
                <a16:creationId xmlns:a16="http://schemas.microsoft.com/office/drawing/2014/main" id="{FB7CBFEE-99CE-437D-A5DD-2DCE4887A51F}"/>
              </a:ext>
            </a:extLst>
          </p:cNvPr>
          <p:cNvSpPr/>
          <p:nvPr/>
        </p:nvSpPr>
        <p:spPr>
          <a:xfrm>
            <a:off x="694372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5" name="Rectangle 4">
            <a:extLst>
              <a:ext uri="{FF2B5EF4-FFF2-40B4-BE49-F238E27FC236}">
                <a16:creationId xmlns:a16="http://schemas.microsoft.com/office/drawing/2014/main" id="{0BA27D8D-8442-4227-9B7C-6DE2B05CC6E8}"/>
              </a:ext>
            </a:extLst>
          </p:cNvPr>
          <p:cNvSpPr/>
          <p:nvPr/>
        </p:nvSpPr>
        <p:spPr>
          <a:xfrm>
            <a:off x="771525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6" name="Rectangle 5">
            <a:extLst>
              <a:ext uri="{FF2B5EF4-FFF2-40B4-BE49-F238E27FC236}">
                <a16:creationId xmlns:a16="http://schemas.microsoft.com/office/drawing/2014/main" id="{3813456D-F7D4-4834-A048-9D942EFAD8C6}"/>
              </a:ext>
            </a:extLst>
          </p:cNvPr>
          <p:cNvSpPr/>
          <p:nvPr/>
        </p:nvSpPr>
        <p:spPr>
          <a:xfrm>
            <a:off x="848677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7" name="Rectangle 6">
            <a:extLst>
              <a:ext uri="{FF2B5EF4-FFF2-40B4-BE49-F238E27FC236}">
                <a16:creationId xmlns:a16="http://schemas.microsoft.com/office/drawing/2014/main" id="{C5E13FF2-E6E3-44D7-B6AC-EFDB2B19C4B2}"/>
              </a:ext>
            </a:extLst>
          </p:cNvPr>
          <p:cNvSpPr/>
          <p:nvPr/>
        </p:nvSpPr>
        <p:spPr>
          <a:xfrm>
            <a:off x="9258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3600" b="1" dirty="0">
              <a:solidFill>
                <a:schemeClr val="accent5">
                  <a:lumMod val="50000"/>
                </a:schemeClr>
              </a:solidFill>
            </a:endParaRPr>
          </a:p>
        </p:txBody>
      </p:sp>
      <p:sp>
        <p:nvSpPr>
          <p:cNvPr id="10" name="Rectangle 9">
            <a:extLst>
              <a:ext uri="{FF2B5EF4-FFF2-40B4-BE49-F238E27FC236}">
                <a16:creationId xmlns:a16="http://schemas.microsoft.com/office/drawing/2014/main" id="{7CEB70FA-B696-45D0-993A-084E19C2763D}"/>
              </a:ext>
            </a:extLst>
          </p:cNvPr>
          <p:cNvSpPr/>
          <p:nvPr/>
        </p:nvSpPr>
        <p:spPr>
          <a:xfrm>
            <a:off x="54006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14</a:t>
            </a:r>
          </a:p>
        </p:txBody>
      </p:sp>
      <p:sp>
        <p:nvSpPr>
          <p:cNvPr id="11" name="Rectangle 10">
            <a:extLst>
              <a:ext uri="{FF2B5EF4-FFF2-40B4-BE49-F238E27FC236}">
                <a16:creationId xmlns:a16="http://schemas.microsoft.com/office/drawing/2014/main" id="{078757D9-A01B-48B6-85BC-E11EA2393902}"/>
              </a:ext>
            </a:extLst>
          </p:cNvPr>
          <p:cNvSpPr/>
          <p:nvPr/>
        </p:nvSpPr>
        <p:spPr>
          <a:xfrm>
            <a:off x="61722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15</a:t>
            </a:r>
          </a:p>
        </p:txBody>
      </p:sp>
      <p:sp>
        <p:nvSpPr>
          <p:cNvPr id="12" name="Rectangle 11">
            <a:extLst>
              <a:ext uri="{FF2B5EF4-FFF2-40B4-BE49-F238E27FC236}">
                <a16:creationId xmlns:a16="http://schemas.microsoft.com/office/drawing/2014/main" id="{07A80672-9956-4578-A553-BBB86A102569}"/>
              </a:ext>
            </a:extLst>
          </p:cNvPr>
          <p:cNvSpPr/>
          <p:nvPr/>
        </p:nvSpPr>
        <p:spPr>
          <a:xfrm>
            <a:off x="694372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16</a:t>
            </a:r>
          </a:p>
        </p:txBody>
      </p:sp>
      <p:sp>
        <p:nvSpPr>
          <p:cNvPr id="13" name="Rectangle 12">
            <a:extLst>
              <a:ext uri="{FF2B5EF4-FFF2-40B4-BE49-F238E27FC236}">
                <a16:creationId xmlns:a16="http://schemas.microsoft.com/office/drawing/2014/main" id="{FC292282-C3EE-4D6A-8F8B-86D3E6BEC006}"/>
              </a:ext>
            </a:extLst>
          </p:cNvPr>
          <p:cNvSpPr/>
          <p:nvPr/>
        </p:nvSpPr>
        <p:spPr>
          <a:xfrm>
            <a:off x="77152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17</a:t>
            </a:r>
          </a:p>
        </p:txBody>
      </p:sp>
      <p:sp>
        <p:nvSpPr>
          <p:cNvPr id="14" name="Rectangle 13">
            <a:extLst>
              <a:ext uri="{FF2B5EF4-FFF2-40B4-BE49-F238E27FC236}">
                <a16:creationId xmlns:a16="http://schemas.microsoft.com/office/drawing/2014/main" id="{2CCB3990-8847-44E6-A720-8A5DE7BC1653}"/>
              </a:ext>
            </a:extLst>
          </p:cNvPr>
          <p:cNvSpPr/>
          <p:nvPr/>
        </p:nvSpPr>
        <p:spPr>
          <a:xfrm>
            <a:off x="84867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18</a:t>
            </a:r>
          </a:p>
        </p:txBody>
      </p:sp>
      <p:sp>
        <p:nvSpPr>
          <p:cNvPr id="15" name="Rectangle 14">
            <a:extLst>
              <a:ext uri="{FF2B5EF4-FFF2-40B4-BE49-F238E27FC236}">
                <a16:creationId xmlns:a16="http://schemas.microsoft.com/office/drawing/2014/main" id="{4487CF28-BCD0-4C2A-AF8B-0FA69D185955}"/>
              </a:ext>
            </a:extLst>
          </p:cNvPr>
          <p:cNvSpPr/>
          <p:nvPr/>
        </p:nvSpPr>
        <p:spPr>
          <a:xfrm>
            <a:off x="92583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19</a:t>
            </a:r>
          </a:p>
        </p:txBody>
      </p:sp>
      <p:sp>
        <p:nvSpPr>
          <p:cNvPr id="18" name="TextBox 17">
            <a:extLst>
              <a:ext uri="{FF2B5EF4-FFF2-40B4-BE49-F238E27FC236}">
                <a16:creationId xmlns:a16="http://schemas.microsoft.com/office/drawing/2014/main" id="{A20908C0-3D96-4351-BF70-13EB6CABD9BB}"/>
              </a:ext>
            </a:extLst>
          </p:cNvPr>
          <p:cNvSpPr txBox="1"/>
          <p:nvPr/>
        </p:nvSpPr>
        <p:spPr>
          <a:xfrm>
            <a:off x="0" y="152400"/>
            <a:ext cx="4186238" cy="539750"/>
          </a:xfrm>
          <a:prstGeom prst="rect">
            <a:avLst/>
          </a:prstGeom>
          <a:noFill/>
        </p:spPr>
        <p:txBody>
          <a:bodyPr lIns="91429" tIns="45715" rIns="91429" bIns="45715">
            <a:spAutoFit/>
          </a:bodyPr>
          <a:lstStyle/>
          <a:p>
            <a:pPr>
              <a:defRPr/>
            </a:pPr>
            <a:r>
              <a:rPr lang="en-US" sz="2800" dirty="0">
                <a:solidFill>
                  <a:schemeClr val="accent5">
                    <a:lumMod val="50000"/>
                  </a:schemeClr>
                </a:solidFill>
                <a:latin typeface="Arial" charset="0"/>
                <a:cs typeface="Arial" charset="0"/>
              </a:rPr>
              <a:t>Hebrew month </a:t>
            </a:r>
            <a:r>
              <a:rPr lang="en-US" sz="2800" b="1" i="1" dirty="0">
                <a:solidFill>
                  <a:schemeClr val="accent5">
                    <a:lumMod val="50000"/>
                  </a:schemeClr>
                </a:solidFill>
                <a:latin typeface="Arial" charset="0"/>
                <a:cs typeface="Arial" charset="0"/>
              </a:rPr>
              <a:t>NISAN</a:t>
            </a:r>
          </a:p>
        </p:txBody>
      </p:sp>
      <p:sp>
        <p:nvSpPr>
          <p:cNvPr id="201743" name="TextBox 18">
            <a:extLst>
              <a:ext uri="{FF2B5EF4-FFF2-40B4-BE49-F238E27FC236}">
                <a16:creationId xmlns:a16="http://schemas.microsoft.com/office/drawing/2014/main" id="{E28B1075-B7DC-457F-ADEB-B3027224FFFE}"/>
              </a:ext>
            </a:extLst>
          </p:cNvPr>
          <p:cNvSpPr txBox="1">
            <a:spLocks noChangeArrowheads="1"/>
          </p:cNvSpPr>
          <p:nvPr/>
        </p:nvSpPr>
        <p:spPr bwMode="auto">
          <a:xfrm>
            <a:off x="0" y="914400"/>
            <a:ext cx="445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Roman month </a:t>
            </a:r>
            <a:r>
              <a:rPr lang="en-US" altLang="en-US" sz="2800" b="1" i="1"/>
              <a:t>MARCH</a:t>
            </a:r>
            <a:r>
              <a:rPr lang="en-US" altLang="en-US" sz="2800"/>
              <a:t> </a:t>
            </a:r>
          </a:p>
        </p:txBody>
      </p:sp>
      <p:pic>
        <p:nvPicPr>
          <p:cNvPr id="201744" name="Picture 2" descr="C:\Users\Gavriel\Documents\0-IMAGES for PowerPoint\nehemiah3.jpg">
            <a:extLst>
              <a:ext uri="{FF2B5EF4-FFF2-40B4-BE49-F238E27FC236}">
                <a16:creationId xmlns:a16="http://schemas.microsoft.com/office/drawing/2014/main" id="{63786304-3C15-4F86-8B54-F588B6A3D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1828800"/>
            <a:ext cx="7353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45" name="TextBox 20">
            <a:extLst>
              <a:ext uri="{FF2B5EF4-FFF2-40B4-BE49-F238E27FC236}">
                <a16:creationId xmlns:a16="http://schemas.microsoft.com/office/drawing/2014/main" id="{EF696C88-C619-4B43-8BB7-F4D7B524838F}"/>
              </a:ext>
            </a:extLst>
          </p:cNvPr>
          <p:cNvSpPr txBox="1">
            <a:spLocks noChangeArrowheads="1"/>
          </p:cNvSpPr>
          <p:nvPr/>
        </p:nvSpPr>
        <p:spPr bwMode="auto">
          <a:xfrm>
            <a:off x="0" y="1828800"/>
            <a:ext cx="291465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C000"/>
                </a:solidFill>
              </a:rPr>
              <a:t>The Edict </a:t>
            </a:r>
          </a:p>
          <a:p>
            <a:pPr algn="ctr" eaLnBrk="1" hangingPunct="1"/>
            <a:r>
              <a:rPr lang="en-US" altLang="en-US" sz="3600" b="1">
                <a:solidFill>
                  <a:srgbClr val="FFC000"/>
                </a:solidFill>
              </a:rPr>
              <a:t>of</a:t>
            </a:r>
          </a:p>
          <a:p>
            <a:pPr algn="ctr" eaLnBrk="1" hangingPunct="1"/>
            <a:r>
              <a:rPr lang="en-US" altLang="en-US" sz="3600" b="1">
                <a:solidFill>
                  <a:srgbClr val="FFC000"/>
                </a:solidFill>
              </a:rPr>
              <a:t>Artaxerxes</a:t>
            </a:r>
          </a:p>
          <a:p>
            <a:pPr algn="ctr" eaLnBrk="1" hangingPunct="1"/>
            <a:r>
              <a:rPr lang="en-US" altLang="en-US" sz="3600" b="1">
                <a:solidFill>
                  <a:srgbClr val="FFC000"/>
                </a:solidFill>
              </a:rPr>
              <a:t>given to</a:t>
            </a:r>
          </a:p>
          <a:p>
            <a:pPr algn="ctr" eaLnBrk="1" hangingPunct="1"/>
            <a:r>
              <a:rPr lang="en-US" altLang="en-US" sz="3600" b="1">
                <a:solidFill>
                  <a:srgbClr val="FFC000"/>
                </a:solidFill>
              </a:rPr>
              <a:t>Nehemiah</a:t>
            </a:r>
          </a:p>
          <a:p>
            <a:pPr algn="ctr" eaLnBrk="1" hangingPunct="1">
              <a:buFontTx/>
              <a:buChar char="-"/>
            </a:pPr>
            <a:r>
              <a:rPr lang="en-US" altLang="en-US" sz="3600" b="1">
                <a:solidFill>
                  <a:srgbClr val="FFC000"/>
                </a:solidFill>
              </a:rPr>
              <a:t> early Nisan</a:t>
            </a:r>
          </a:p>
          <a:p>
            <a:pPr algn="ctr" eaLnBrk="1" hangingPunct="1"/>
            <a:r>
              <a:rPr lang="en-US" altLang="en-US" sz="3600" b="1">
                <a:solidFill>
                  <a:srgbClr val="FFC000"/>
                </a:solidFill>
              </a:rPr>
              <a:t>moon</a:t>
            </a:r>
          </a:p>
          <a:p>
            <a:pPr algn="ctr" eaLnBrk="1" hangingPunct="1"/>
            <a:r>
              <a:rPr lang="en-US" altLang="en-US" sz="3600" b="1" i="1">
                <a:solidFill>
                  <a:srgbClr val="FFFF00"/>
                </a:solidFill>
              </a:rPr>
              <a:t>445 B.C.</a:t>
            </a:r>
          </a:p>
          <a:p>
            <a:pPr algn="ctr" eaLnBrk="1" hangingPunct="1"/>
            <a:endParaRPr lang="en-US" altLang="en-US" sz="3600" b="1" i="1">
              <a:solidFill>
                <a:srgbClr val="FFFF00"/>
              </a:solidFill>
            </a:endParaRPr>
          </a:p>
        </p:txBody>
      </p:sp>
      <p:sp>
        <p:nvSpPr>
          <p:cNvPr id="22" name="Rectangle 21">
            <a:extLst>
              <a:ext uri="{FF2B5EF4-FFF2-40B4-BE49-F238E27FC236}">
                <a16:creationId xmlns:a16="http://schemas.microsoft.com/office/drawing/2014/main" id="{4A536767-A6E2-449C-AA8C-47795E03C63F}"/>
              </a:ext>
            </a:extLst>
          </p:cNvPr>
          <p:cNvSpPr/>
          <p:nvPr/>
        </p:nvSpPr>
        <p:spPr>
          <a:xfrm>
            <a:off x="46291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13</a:t>
            </a:r>
          </a:p>
        </p:txBody>
      </p:sp>
      <p:cxnSp>
        <p:nvCxnSpPr>
          <p:cNvPr id="24" name="Straight Arrow Connector 23">
            <a:extLst>
              <a:ext uri="{FF2B5EF4-FFF2-40B4-BE49-F238E27FC236}">
                <a16:creationId xmlns:a16="http://schemas.microsoft.com/office/drawing/2014/main" id="{337C16D1-8D9E-44D0-82E2-A62187F369EA}"/>
              </a:ext>
            </a:extLst>
          </p:cNvPr>
          <p:cNvCxnSpPr/>
          <p:nvPr/>
        </p:nvCxnSpPr>
        <p:spPr>
          <a:xfrm rot="5400000">
            <a:off x="4533901" y="647700"/>
            <a:ext cx="533400" cy="317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1748" name="TextBox 29">
            <a:extLst>
              <a:ext uri="{FF2B5EF4-FFF2-40B4-BE49-F238E27FC236}">
                <a16:creationId xmlns:a16="http://schemas.microsoft.com/office/drawing/2014/main" id="{7B357FC6-879D-4687-A03C-D9BABC9248F2}"/>
              </a:ext>
            </a:extLst>
          </p:cNvPr>
          <p:cNvSpPr txBox="1">
            <a:spLocks noChangeArrowheads="1"/>
          </p:cNvSpPr>
          <p:nvPr/>
        </p:nvSpPr>
        <p:spPr bwMode="auto">
          <a:xfrm>
            <a:off x="4457700" y="0"/>
            <a:ext cx="171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solidFill>
                  <a:srgbClr val="FFC000"/>
                </a:solidFill>
              </a:rPr>
              <a:t>)</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Box 1">
            <a:extLst>
              <a:ext uri="{FF2B5EF4-FFF2-40B4-BE49-F238E27FC236}">
                <a16:creationId xmlns:a16="http://schemas.microsoft.com/office/drawing/2014/main" id="{FA27D642-AB5F-4722-8449-BE53649E6DCA}"/>
              </a:ext>
            </a:extLst>
          </p:cNvPr>
          <p:cNvSpPr txBox="1">
            <a:spLocks noChangeArrowheads="1"/>
          </p:cNvSpPr>
          <p:nvPr/>
        </p:nvSpPr>
        <p:spPr bwMode="auto">
          <a:xfrm>
            <a:off x="495300" y="1295400"/>
            <a:ext cx="9296400" cy="4246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Evening at sunset is the time to look for the new moon. And at sunset that night the new moon would have been just </a:t>
            </a:r>
            <a:r>
              <a:rPr lang="en-US" altLang="en-US" sz="5400" b="1" i="1">
                <a:solidFill>
                  <a:srgbClr val="FFFF00"/>
                </a:solidFill>
              </a:rPr>
              <a:t>12 hours old</a:t>
            </a:r>
            <a:r>
              <a:rPr lang="en-US" altLang="en-US" sz="5400">
                <a:solidFill>
                  <a:srgbClr val="FFC000"/>
                </a:solidFill>
              </a:rPr>
              <a:t>. </a:t>
            </a:r>
            <a:endParaRPr lang="en-US" altLang="en-US" sz="5400" b="1" i="1">
              <a:solidFill>
                <a:srgbClr val="FFFF00"/>
              </a:solidFil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8E1F3-5906-4DE4-A63E-754DC0628B12}"/>
              </a:ext>
            </a:extLst>
          </p:cNvPr>
          <p:cNvSpPr/>
          <p:nvPr/>
        </p:nvSpPr>
        <p:spPr>
          <a:xfrm>
            <a:off x="647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4D1BD88F-56DF-46C2-8ACF-A0C3E9EB4AD3}"/>
              </a:ext>
            </a:extLst>
          </p:cNvPr>
          <p:cNvSpPr/>
          <p:nvPr/>
        </p:nvSpPr>
        <p:spPr>
          <a:xfrm>
            <a:off x="0" y="3048000"/>
            <a:ext cx="26289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13</a:t>
            </a:r>
          </a:p>
        </p:txBody>
      </p:sp>
      <p:sp>
        <p:nvSpPr>
          <p:cNvPr id="12" name="Rectangle 11">
            <a:extLst>
              <a:ext uri="{FF2B5EF4-FFF2-40B4-BE49-F238E27FC236}">
                <a16:creationId xmlns:a16="http://schemas.microsoft.com/office/drawing/2014/main" id="{2235AEBC-7F24-42FD-98F0-27A0E1022FF1}"/>
              </a:ext>
            </a:extLst>
          </p:cNvPr>
          <p:cNvSpPr/>
          <p:nvPr/>
        </p:nvSpPr>
        <p:spPr>
          <a:xfrm>
            <a:off x="0" y="1752600"/>
            <a:ext cx="6477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A0159859-D0E7-4EC7-9607-4D826730BB43}"/>
              </a:ext>
            </a:extLst>
          </p:cNvPr>
          <p:cNvSpPr/>
          <p:nvPr/>
        </p:nvSpPr>
        <p:spPr>
          <a:xfrm>
            <a:off x="5295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15</a:t>
            </a:r>
          </a:p>
        </p:txBody>
      </p:sp>
      <p:sp>
        <p:nvSpPr>
          <p:cNvPr id="14" name="Rectangle 13">
            <a:extLst>
              <a:ext uri="{FF2B5EF4-FFF2-40B4-BE49-F238E27FC236}">
                <a16:creationId xmlns:a16="http://schemas.microsoft.com/office/drawing/2014/main" id="{20B6574C-EF7E-4B4B-92B8-A76A609281C4}"/>
              </a:ext>
            </a:extLst>
          </p:cNvPr>
          <p:cNvSpPr/>
          <p:nvPr/>
        </p:nvSpPr>
        <p:spPr>
          <a:xfrm>
            <a:off x="7277100" y="914400"/>
            <a:ext cx="26765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a:t>
            </a:r>
          </a:p>
        </p:txBody>
      </p:sp>
      <p:sp>
        <p:nvSpPr>
          <p:cNvPr id="15" name="Rectangle 14">
            <a:extLst>
              <a:ext uri="{FF2B5EF4-FFF2-40B4-BE49-F238E27FC236}">
                <a16:creationId xmlns:a16="http://schemas.microsoft.com/office/drawing/2014/main" id="{AD30B6FF-0C1B-420A-8F13-D5E4023FF95B}"/>
              </a:ext>
            </a:extLst>
          </p:cNvPr>
          <p:cNvSpPr/>
          <p:nvPr/>
        </p:nvSpPr>
        <p:spPr>
          <a:xfrm>
            <a:off x="4610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 Nisan  </a:t>
            </a:r>
          </a:p>
        </p:txBody>
      </p:sp>
      <p:sp>
        <p:nvSpPr>
          <p:cNvPr id="16" name="Rectangle 15">
            <a:extLst>
              <a:ext uri="{FF2B5EF4-FFF2-40B4-BE49-F238E27FC236}">
                <a16:creationId xmlns:a16="http://schemas.microsoft.com/office/drawing/2014/main" id="{1E3B6190-F6C3-4243-8E69-790AA586C133}"/>
              </a:ext>
            </a:extLst>
          </p:cNvPr>
          <p:cNvSpPr/>
          <p:nvPr/>
        </p:nvSpPr>
        <p:spPr>
          <a:xfrm>
            <a:off x="0" y="914400"/>
            <a:ext cx="1943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a:t>
            </a:r>
          </a:p>
        </p:txBody>
      </p:sp>
      <p:sp>
        <p:nvSpPr>
          <p:cNvPr id="19" name="Oval 18">
            <a:extLst>
              <a:ext uri="{FF2B5EF4-FFF2-40B4-BE49-F238E27FC236}">
                <a16:creationId xmlns:a16="http://schemas.microsoft.com/office/drawing/2014/main" id="{8F6729CE-8E6F-4647-B12C-B90419890E4C}"/>
              </a:ext>
            </a:extLst>
          </p:cNvPr>
          <p:cNvSpPr/>
          <p:nvPr/>
        </p:nvSpPr>
        <p:spPr>
          <a:xfrm>
            <a:off x="0" y="4267200"/>
            <a:ext cx="3009900"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03786" name="TextBox 19">
            <a:extLst>
              <a:ext uri="{FF2B5EF4-FFF2-40B4-BE49-F238E27FC236}">
                <a16:creationId xmlns:a16="http://schemas.microsoft.com/office/drawing/2014/main" id="{F01CCB8B-C4EB-4F18-A043-BD02F69C82EC}"/>
              </a:ext>
            </a:extLst>
          </p:cNvPr>
          <p:cNvSpPr txBox="1">
            <a:spLocks noChangeArrowheads="1"/>
          </p:cNvSpPr>
          <p:nvPr/>
        </p:nvSpPr>
        <p:spPr bwMode="auto">
          <a:xfrm flipH="1">
            <a:off x="0" y="4267200"/>
            <a:ext cx="3238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a:t>
            </a:r>
          </a:p>
          <a:p>
            <a:pPr algn="ctr" eaLnBrk="1" hangingPunct="1"/>
            <a:r>
              <a:rPr lang="en-US" altLang="en-US" sz="3600">
                <a:solidFill>
                  <a:srgbClr val="FFC000"/>
                </a:solidFill>
              </a:rPr>
              <a:t>New Moon</a:t>
            </a:r>
          </a:p>
          <a:p>
            <a:pPr algn="ctr" eaLnBrk="1" hangingPunct="1"/>
            <a:r>
              <a:rPr lang="en-US" altLang="en-US" sz="3600">
                <a:solidFill>
                  <a:srgbClr val="FFC000"/>
                </a:solidFill>
              </a:rPr>
              <a:t>06:30  </a:t>
            </a:r>
          </a:p>
          <a:p>
            <a:pPr algn="ctr" eaLnBrk="1" hangingPunct="1"/>
            <a:r>
              <a:rPr lang="en-US" altLang="en-US" sz="3600">
                <a:solidFill>
                  <a:srgbClr val="FFC000"/>
                </a:solidFill>
              </a:rPr>
              <a:t>hrs</a:t>
            </a:r>
          </a:p>
        </p:txBody>
      </p:sp>
      <p:sp>
        <p:nvSpPr>
          <p:cNvPr id="203787" name="TextBox 26">
            <a:extLst>
              <a:ext uri="{FF2B5EF4-FFF2-40B4-BE49-F238E27FC236}">
                <a16:creationId xmlns:a16="http://schemas.microsoft.com/office/drawing/2014/main" id="{126D4D50-6CB9-4EF4-8D21-6CD56A35416E}"/>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445 B.C. </a:t>
            </a:r>
            <a:r>
              <a:rPr lang="en-US" altLang="en-US" sz="4000" b="1">
                <a:solidFill>
                  <a:srgbClr val="C00000"/>
                </a:solidFill>
              </a:rPr>
              <a:t>– </a:t>
            </a:r>
            <a:r>
              <a:rPr lang="en-US" altLang="en-US" sz="4400" b="1">
                <a:solidFill>
                  <a:srgbClr val="C00000"/>
                </a:solidFill>
              </a:rPr>
              <a:t>Year of the Edict</a:t>
            </a:r>
          </a:p>
        </p:txBody>
      </p:sp>
      <p:sp>
        <p:nvSpPr>
          <p:cNvPr id="34" name="Rectangle 33">
            <a:extLst>
              <a:ext uri="{FF2B5EF4-FFF2-40B4-BE49-F238E27FC236}">
                <a16:creationId xmlns:a16="http://schemas.microsoft.com/office/drawing/2014/main" id="{77E3613B-189D-4611-97CD-7BDE440FF4DA}"/>
              </a:ext>
            </a:extLst>
          </p:cNvPr>
          <p:cNvSpPr/>
          <p:nvPr/>
        </p:nvSpPr>
        <p:spPr>
          <a:xfrm>
            <a:off x="2628900" y="3048000"/>
            <a:ext cx="2667000"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14</a:t>
            </a:r>
          </a:p>
        </p:txBody>
      </p:sp>
      <p:sp>
        <p:nvSpPr>
          <p:cNvPr id="26" name="Rectangle 25">
            <a:extLst>
              <a:ext uri="{FF2B5EF4-FFF2-40B4-BE49-F238E27FC236}">
                <a16:creationId xmlns:a16="http://schemas.microsoft.com/office/drawing/2014/main" id="{4740AE08-C14F-4CEA-B1CA-D7556F59B0FB}"/>
              </a:ext>
            </a:extLst>
          </p:cNvPr>
          <p:cNvSpPr/>
          <p:nvPr/>
        </p:nvSpPr>
        <p:spPr>
          <a:xfrm>
            <a:off x="1943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4D661462-D6CA-432B-A1BC-16045F46ABF6}"/>
              </a:ext>
            </a:extLst>
          </p:cNvPr>
          <p:cNvSpPr/>
          <p:nvPr/>
        </p:nvSpPr>
        <p:spPr>
          <a:xfrm>
            <a:off x="3314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BBF73AA4-0F4B-414C-A380-AED150791ED8}"/>
              </a:ext>
            </a:extLst>
          </p:cNvPr>
          <p:cNvSpPr/>
          <p:nvPr/>
        </p:nvSpPr>
        <p:spPr>
          <a:xfrm>
            <a:off x="4610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2BB69542-D9DB-4675-B75A-9C987E242251}"/>
              </a:ext>
            </a:extLst>
          </p:cNvPr>
          <p:cNvSpPr/>
          <p:nvPr/>
        </p:nvSpPr>
        <p:spPr>
          <a:xfrm>
            <a:off x="5981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D9326920-CB89-4476-991F-72D1A23EE90E}"/>
              </a:ext>
            </a:extLst>
          </p:cNvPr>
          <p:cNvSpPr/>
          <p:nvPr/>
        </p:nvSpPr>
        <p:spPr>
          <a:xfrm>
            <a:off x="7277100" y="1752600"/>
            <a:ext cx="1981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21F9034B-AF1B-404B-8B52-72682E0025AE}"/>
              </a:ext>
            </a:extLst>
          </p:cNvPr>
          <p:cNvSpPr/>
          <p:nvPr/>
        </p:nvSpPr>
        <p:spPr>
          <a:xfrm>
            <a:off x="8648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6F6BC3C1-BFA4-484C-89F6-FF17B850D0AE}"/>
              </a:ext>
            </a:extLst>
          </p:cNvPr>
          <p:cNvSpPr/>
          <p:nvPr/>
        </p:nvSpPr>
        <p:spPr>
          <a:xfrm>
            <a:off x="7962900" y="3048000"/>
            <a:ext cx="2324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16</a:t>
            </a:r>
          </a:p>
        </p:txBody>
      </p:sp>
      <p:sp>
        <p:nvSpPr>
          <p:cNvPr id="39" name="Rectangle 38">
            <a:extLst>
              <a:ext uri="{FF2B5EF4-FFF2-40B4-BE49-F238E27FC236}">
                <a16:creationId xmlns:a16="http://schemas.microsoft.com/office/drawing/2014/main" id="{DAB17834-C16F-4AEC-9117-158B9374D832}"/>
              </a:ext>
            </a:extLst>
          </p:cNvPr>
          <p:cNvSpPr/>
          <p:nvPr/>
        </p:nvSpPr>
        <p:spPr>
          <a:xfrm>
            <a:off x="1943100" y="914400"/>
            <a:ext cx="2657475"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rgbClr val="002060"/>
                </a:solidFill>
              </a:rPr>
              <a:t>Still Adar - </a:t>
            </a:r>
          </a:p>
          <a:p>
            <a:pPr algn="ctr">
              <a:defRPr/>
            </a:pPr>
            <a:r>
              <a:rPr lang="en-US" sz="2800" b="1" dirty="0">
                <a:solidFill>
                  <a:srgbClr val="002060"/>
                </a:solidFill>
              </a:rPr>
              <a:t>Not Nisan 1  </a:t>
            </a:r>
          </a:p>
        </p:txBody>
      </p:sp>
      <p:sp>
        <p:nvSpPr>
          <p:cNvPr id="41" name="Rectangle 40">
            <a:extLst>
              <a:ext uri="{FF2B5EF4-FFF2-40B4-BE49-F238E27FC236}">
                <a16:creationId xmlns:a16="http://schemas.microsoft.com/office/drawing/2014/main" id="{42D161E7-AA6F-431E-A7AC-2714AC502B01}"/>
              </a:ext>
            </a:extLst>
          </p:cNvPr>
          <p:cNvSpPr/>
          <p:nvPr/>
        </p:nvSpPr>
        <p:spPr>
          <a:xfrm>
            <a:off x="9963150" y="1752600"/>
            <a:ext cx="32385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cxnSp>
        <p:nvCxnSpPr>
          <p:cNvPr id="45" name="Straight Arrow Connector 44">
            <a:extLst>
              <a:ext uri="{FF2B5EF4-FFF2-40B4-BE49-F238E27FC236}">
                <a16:creationId xmlns:a16="http://schemas.microsoft.com/office/drawing/2014/main" id="{A9ADB9F6-F5EA-41C0-B65B-247932300DD6}"/>
              </a:ext>
            </a:extLst>
          </p:cNvPr>
          <p:cNvCxnSpPr/>
          <p:nvPr/>
        </p:nvCxnSpPr>
        <p:spPr>
          <a:xfrm rot="16200000" flipV="1">
            <a:off x="1790700" y="2667000"/>
            <a:ext cx="1676400" cy="1219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7C2C36-F739-4027-9899-DD85874FCDAE}"/>
              </a:ext>
            </a:extLst>
          </p:cNvPr>
          <p:cNvCxnSpPr/>
          <p:nvPr/>
        </p:nvCxnSpPr>
        <p:spPr>
          <a:xfrm rot="16200000" flipH="1">
            <a:off x="647700" y="3886200"/>
            <a:ext cx="38100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46A6952-2F6B-4B69-8F98-6B4415715874}"/>
              </a:ext>
            </a:extLst>
          </p:cNvPr>
          <p:cNvSpPr/>
          <p:nvPr/>
        </p:nvSpPr>
        <p:spPr>
          <a:xfrm>
            <a:off x="647700" y="1828800"/>
            <a:ext cx="1295400" cy="1066800"/>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solidFill>
                  <a:schemeClr val="tx1"/>
                </a:solidFill>
              </a:rPr>
              <a:t>12 hours</a:t>
            </a:r>
          </a:p>
        </p:txBody>
      </p:sp>
      <p:sp>
        <p:nvSpPr>
          <p:cNvPr id="63" name="Oval 62">
            <a:extLst>
              <a:ext uri="{FF2B5EF4-FFF2-40B4-BE49-F238E27FC236}">
                <a16:creationId xmlns:a16="http://schemas.microsoft.com/office/drawing/2014/main" id="{5D6C15A5-D069-48CE-A3C5-E577715A1C08}"/>
              </a:ext>
            </a:extLst>
          </p:cNvPr>
          <p:cNvSpPr/>
          <p:nvPr/>
        </p:nvSpPr>
        <p:spPr>
          <a:xfrm>
            <a:off x="1790700" y="2209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0000"/>
              </a:solidFill>
            </a:endParaRPr>
          </a:p>
        </p:txBody>
      </p:sp>
      <p:cxnSp>
        <p:nvCxnSpPr>
          <p:cNvPr id="31" name="Straight Arrow Connector 30">
            <a:extLst>
              <a:ext uri="{FF2B5EF4-FFF2-40B4-BE49-F238E27FC236}">
                <a16:creationId xmlns:a16="http://schemas.microsoft.com/office/drawing/2014/main" id="{9398AAAE-87B7-4098-A82E-D06F1DD22F9C}"/>
              </a:ext>
            </a:extLst>
          </p:cNvPr>
          <p:cNvCxnSpPr/>
          <p:nvPr/>
        </p:nvCxnSpPr>
        <p:spPr>
          <a:xfrm rot="5400000" flipH="1" flipV="1">
            <a:off x="153194" y="3390106"/>
            <a:ext cx="990600"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7F6D1C44-465F-42C6-B4E3-A988CEE2F01C}"/>
              </a:ext>
            </a:extLst>
          </p:cNvPr>
          <p:cNvSpPr/>
          <p:nvPr/>
        </p:nvSpPr>
        <p:spPr>
          <a:xfrm>
            <a:off x="3162300" y="4038600"/>
            <a:ext cx="3505200" cy="2667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i="1" dirty="0">
                <a:solidFill>
                  <a:srgbClr val="FFFF00"/>
                </a:solidFill>
              </a:rPr>
              <a:t>New moon is just 12 hours old, therefore not sighted.</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1">
            <a:extLst>
              <a:ext uri="{FF2B5EF4-FFF2-40B4-BE49-F238E27FC236}">
                <a16:creationId xmlns:a16="http://schemas.microsoft.com/office/drawing/2014/main" id="{6151A54C-1421-440B-AD91-97780F62D48B}"/>
              </a:ext>
            </a:extLst>
          </p:cNvPr>
          <p:cNvSpPr txBox="1">
            <a:spLocks noChangeArrowheads="1"/>
          </p:cNvSpPr>
          <p:nvPr/>
        </p:nvSpPr>
        <p:spPr bwMode="auto">
          <a:xfrm>
            <a:off x="571500" y="838200"/>
            <a:ext cx="914400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Therefore we can be quite certain that the new moon would </a:t>
            </a:r>
            <a:r>
              <a:rPr lang="en-US" altLang="en-US" sz="5400" b="1" i="1">
                <a:solidFill>
                  <a:srgbClr val="FFFF00"/>
                </a:solidFill>
              </a:rPr>
              <a:t>not </a:t>
            </a:r>
            <a:r>
              <a:rPr lang="en-US" altLang="en-US" sz="5400">
                <a:solidFill>
                  <a:srgbClr val="FFC000"/>
                </a:solidFill>
              </a:rPr>
              <a:t>have been visible. It would </a:t>
            </a:r>
            <a:r>
              <a:rPr lang="en-US" altLang="en-US" sz="5400" b="1" i="1">
                <a:solidFill>
                  <a:srgbClr val="FFFF00"/>
                </a:solidFill>
              </a:rPr>
              <a:t>not </a:t>
            </a:r>
            <a:r>
              <a:rPr lang="en-US" altLang="en-US" sz="5400">
                <a:solidFill>
                  <a:srgbClr val="FFC000"/>
                </a:solidFill>
              </a:rPr>
              <a:t>have been sighted at sunset that evening of </a:t>
            </a:r>
            <a:r>
              <a:rPr lang="en-US" altLang="en-US" sz="5400" b="1">
                <a:solidFill>
                  <a:srgbClr val="FFC000"/>
                </a:solidFill>
              </a:rPr>
              <a:t>March 13</a:t>
            </a:r>
            <a:r>
              <a:rPr lang="en-US" altLang="en-US" sz="5400">
                <a:solidFill>
                  <a:srgbClr val="FFC000"/>
                </a:solidFill>
              </a:rPr>
              <a:t>. </a:t>
            </a:r>
            <a:endParaRPr lang="en-US" altLang="en-US" sz="5400" b="1" i="1">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avriel\Pictures\PHOTOS\Jerusalem_080.jpg">
            <a:extLst>
              <a:ext uri="{FF2B5EF4-FFF2-40B4-BE49-F238E27FC236}">
                <a16:creationId xmlns:a16="http://schemas.microsoft.com/office/drawing/2014/main" id="{9D92D057-F733-4313-B84C-359AF72B0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a:extLst>
              <a:ext uri="{FF2B5EF4-FFF2-40B4-BE49-F238E27FC236}">
                <a16:creationId xmlns:a16="http://schemas.microsoft.com/office/drawing/2014/main" id="{AEA9C05B-DACD-4ECF-8879-A829DDAF0051}"/>
              </a:ext>
            </a:extLst>
          </p:cNvPr>
          <p:cNvSpPr txBox="1">
            <a:spLocks noChangeArrowheads="1"/>
          </p:cNvSpPr>
          <p:nvPr/>
        </p:nvSpPr>
        <p:spPr bwMode="auto">
          <a:xfrm>
            <a:off x="0" y="0"/>
            <a:ext cx="10287000" cy="1754188"/>
          </a:xfrm>
          <a:prstGeom prst="rect">
            <a:avLst/>
          </a:prstGeom>
          <a:noFill/>
          <a:ln w="9525">
            <a:noFill/>
            <a:miter lim="800000"/>
            <a:headEnd/>
            <a:tailEnd/>
          </a:ln>
        </p:spPr>
        <p:txBody>
          <a:bodyPr lIns="91429" tIns="45715" rIns="91429" bIns="45715">
            <a:spAutoFit/>
          </a:bodyPr>
          <a:lstStyle/>
          <a:p>
            <a:pPr>
              <a:defRPr/>
            </a:pPr>
            <a:r>
              <a:rPr lang="en-US" sz="5400" b="1" i="1" dirty="0" err="1">
                <a:solidFill>
                  <a:srgbClr val="002060"/>
                </a:solidFill>
                <a:latin typeface="Arial" charset="0"/>
                <a:cs typeface="Arial" charset="0"/>
              </a:rPr>
              <a:t>YOUTube</a:t>
            </a:r>
            <a:r>
              <a:rPr lang="en-US" sz="5400" b="1" i="1" dirty="0">
                <a:solidFill>
                  <a:srgbClr val="002060"/>
                </a:solidFill>
                <a:latin typeface="Arial" charset="0"/>
                <a:cs typeface="Arial" charset="0"/>
              </a:rPr>
              <a:t> channel</a:t>
            </a:r>
          </a:p>
          <a:p>
            <a:pPr>
              <a:defRPr/>
            </a:pPr>
            <a:r>
              <a:rPr lang="en-US" sz="5400" b="1" i="1" dirty="0" err="1">
                <a:solidFill>
                  <a:schemeClr val="tx2">
                    <a:lumMod val="20000"/>
                    <a:lumOff val="80000"/>
                  </a:schemeClr>
                </a:solidFill>
                <a:latin typeface="Arial" charset="0"/>
                <a:cs typeface="Arial" charset="0"/>
              </a:rPr>
              <a:t>GavinFinley</a:t>
            </a:r>
            <a:endParaRPr lang="en-US" sz="5400" b="1" i="1" dirty="0">
              <a:solidFill>
                <a:schemeClr val="tx2">
                  <a:lumMod val="20000"/>
                  <a:lumOff val="80000"/>
                </a:schemeClr>
              </a:solidFill>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7EAA35-1881-4277-8DE1-6363ABF05026}"/>
              </a:ext>
            </a:extLst>
          </p:cNvPr>
          <p:cNvSpPr/>
          <p:nvPr/>
        </p:nvSpPr>
        <p:spPr>
          <a:xfrm>
            <a:off x="12001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B8B60FF5-3250-4BAC-B327-02536F78FA91}"/>
              </a:ext>
            </a:extLst>
          </p:cNvPr>
          <p:cNvSpPr/>
          <p:nvPr/>
        </p:nvSpPr>
        <p:spPr>
          <a:xfrm>
            <a:off x="20574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5E513A84-2A56-43F4-B50F-A2B3B65C48F2}"/>
              </a:ext>
            </a:extLst>
          </p:cNvPr>
          <p:cNvSpPr/>
          <p:nvPr/>
        </p:nvSpPr>
        <p:spPr>
          <a:xfrm>
            <a:off x="29146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1A1A3161-697D-41B9-8581-129C1D293B41}"/>
              </a:ext>
            </a:extLst>
          </p:cNvPr>
          <p:cNvSpPr/>
          <p:nvPr/>
        </p:nvSpPr>
        <p:spPr>
          <a:xfrm>
            <a:off x="37719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CA928F06-5FA2-4DF1-A5C6-F796591AC0F2}"/>
              </a:ext>
            </a:extLst>
          </p:cNvPr>
          <p:cNvSpPr/>
          <p:nvPr/>
        </p:nvSpPr>
        <p:spPr>
          <a:xfrm>
            <a:off x="462915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32436195-D7E0-4FDD-9CCF-F7CDC18E387E}"/>
              </a:ext>
            </a:extLst>
          </p:cNvPr>
          <p:cNvSpPr/>
          <p:nvPr/>
        </p:nvSpPr>
        <p:spPr>
          <a:xfrm>
            <a:off x="54864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15D43C31-C3F3-43D7-934B-F60349DD88FA}"/>
              </a:ext>
            </a:extLst>
          </p:cNvPr>
          <p:cNvSpPr/>
          <p:nvPr/>
        </p:nvSpPr>
        <p:spPr>
          <a:xfrm>
            <a:off x="12001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10177013-0507-4BB1-A2D7-30677CC72248}"/>
              </a:ext>
            </a:extLst>
          </p:cNvPr>
          <p:cNvSpPr/>
          <p:nvPr/>
        </p:nvSpPr>
        <p:spPr>
          <a:xfrm>
            <a:off x="20574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CE063955-FF9D-4E37-8804-66C0BA189F4A}"/>
              </a:ext>
            </a:extLst>
          </p:cNvPr>
          <p:cNvSpPr/>
          <p:nvPr/>
        </p:nvSpPr>
        <p:spPr>
          <a:xfrm>
            <a:off x="29146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51634681-4316-4673-8A03-7BD8EDA98461}"/>
              </a:ext>
            </a:extLst>
          </p:cNvPr>
          <p:cNvSpPr/>
          <p:nvPr/>
        </p:nvSpPr>
        <p:spPr>
          <a:xfrm>
            <a:off x="37719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2A539EB8-16C3-48FE-AF5B-EA8CF1482825}"/>
              </a:ext>
            </a:extLst>
          </p:cNvPr>
          <p:cNvSpPr/>
          <p:nvPr/>
        </p:nvSpPr>
        <p:spPr>
          <a:xfrm>
            <a:off x="462915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6925374B-A5E2-4DF7-9AAA-6A775540E630}"/>
              </a:ext>
            </a:extLst>
          </p:cNvPr>
          <p:cNvSpPr/>
          <p:nvPr/>
        </p:nvSpPr>
        <p:spPr>
          <a:xfrm>
            <a:off x="54864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62949D81-A9A6-4657-ADDD-A675BEF3AD16}"/>
              </a:ext>
            </a:extLst>
          </p:cNvPr>
          <p:cNvSpPr/>
          <p:nvPr/>
        </p:nvSpPr>
        <p:spPr>
          <a:xfrm>
            <a:off x="12001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extLst>
              <a:ext uri="{FF2B5EF4-FFF2-40B4-BE49-F238E27FC236}">
                <a16:creationId xmlns:a16="http://schemas.microsoft.com/office/drawing/2014/main" id="{73D1CF3E-371A-417D-9940-C60B87352F9A}"/>
              </a:ext>
            </a:extLst>
          </p:cNvPr>
          <p:cNvSpPr/>
          <p:nvPr/>
        </p:nvSpPr>
        <p:spPr>
          <a:xfrm>
            <a:off x="20574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7F8AF810-0867-4DA6-99B6-D69C49517E0B}"/>
              </a:ext>
            </a:extLst>
          </p:cNvPr>
          <p:cNvSpPr/>
          <p:nvPr/>
        </p:nvSpPr>
        <p:spPr>
          <a:xfrm>
            <a:off x="29146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C842F647-6B55-4B60-98C4-B204A2E5044E}"/>
              </a:ext>
            </a:extLst>
          </p:cNvPr>
          <p:cNvSpPr/>
          <p:nvPr/>
        </p:nvSpPr>
        <p:spPr>
          <a:xfrm>
            <a:off x="37719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DDAD0498-DDE2-4B9F-BA08-3FA7A50EF373}"/>
              </a:ext>
            </a:extLst>
          </p:cNvPr>
          <p:cNvSpPr/>
          <p:nvPr/>
        </p:nvSpPr>
        <p:spPr>
          <a:xfrm>
            <a:off x="462915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A94AFAE7-796F-47A0-8FE0-4021615A8D33}"/>
              </a:ext>
            </a:extLst>
          </p:cNvPr>
          <p:cNvSpPr/>
          <p:nvPr/>
        </p:nvSpPr>
        <p:spPr>
          <a:xfrm>
            <a:off x="54864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B01B984A-AD7F-4E6B-BE02-641E5D4D8195}"/>
              </a:ext>
            </a:extLst>
          </p:cNvPr>
          <p:cNvSpPr/>
          <p:nvPr/>
        </p:nvSpPr>
        <p:spPr>
          <a:xfrm>
            <a:off x="12001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C13191F1-4BE2-497C-B49A-604D80D66200}"/>
              </a:ext>
            </a:extLst>
          </p:cNvPr>
          <p:cNvSpPr/>
          <p:nvPr/>
        </p:nvSpPr>
        <p:spPr>
          <a:xfrm>
            <a:off x="20574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B3AD78B0-FBA2-4309-A5BA-E67A8FCA660D}"/>
              </a:ext>
            </a:extLst>
          </p:cNvPr>
          <p:cNvSpPr/>
          <p:nvPr/>
        </p:nvSpPr>
        <p:spPr>
          <a:xfrm>
            <a:off x="29146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9247D312-5ACB-43DF-884C-AFF5C72995E9}"/>
              </a:ext>
            </a:extLst>
          </p:cNvPr>
          <p:cNvSpPr/>
          <p:nvPr/>
        </p:nvSpPr>
        <p:spPr>
          <a:xfrm>
            <a:off x="37719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266A463D-617E-44E0-969D-3DBA76546369}"/>
              </a:ext>
            </a:extLst>
          </p:cNvPr>
          <p:cNvSpPr/>
          <p:nvPr/>
        </p:nvSpPr>
        <p:spPr>
          <a:xfrm>
            <a:off x="462915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4715D0C0-0B70-4B3F-B150-09A6C78CDBE8}"/>
              </a:ext>
            </a:extLst>
          </p:cNvPr>
          <p:cNvSpPr/>
          <p:nvPr/>
        </p:nvSpPr>
        <p:spPr>
          <a:xfrm>
            <a:off x="54864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40B9FA85-5B5A-4FA7-B6C9-F77B274C787D}"/>
              </a:ext>
            </a:extLst>
          </p:cNvPr>
          <p:cNvSpPr/>
          <p:nvPr/>
        </p:nvSpPr>
        <p:spPr>
          <a:xfrm>
            <a:off x="12001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E3713910-6A54-4C00-A550-43B8174B743F}"/>
              </a:ext>
            </a:extLst>
          </p:cNvPr>
          <p:cNvSpPr/>
          <p:nvPr/>
        </p:nvSpPr>
        <p:spPr>
          <a:xfrm>
            <a:off x="20574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extLst>
              <a:ext uri="{FF2B5EF4-FFF2-40B4-BE49-F238E27FC236}">
                <a16:creationId xmlns:a16="http://schemas.microsoft.com/office/drawing/2014/main" id="{537A6532-6D22-49FC-AB2F-7555491F95EB}"/>
              </a:ext>
            </a:extLst>
          </p:cNvPr>
          <p:cNvSpPr/>
          <p:nvPr/>
        </p:nvSpPr>
        <p:spPr>
          <a:xfrm>
            <a:off x="29146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a:extLst>
              <a:ext uri="{FF2B5EF4-FFF2-40B4-BE49-F238E27FC236}">
                <a16:creationId xmlns:a16="http://schemas.microsoft.com/office/drawing/2014/main" id="{30AFEAB1-965C-4844-91B2-72885A8F8E41}"/>
              </a:ext>
            </a:extLst>
          </p:cNvPr>
          <p:cNvSpPr/>
          <p:nvPr/>
        </p:nvSpPr>
        <p:spPr>
          <a:xfrm>
            <a:off x="37719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4069A91F-C6E6-4A06-80FD-90AF435D4C34}"/>
              </a:ext>
            </a:extLst>
          </p:cNvPr>
          <p:cNvSpPr/>
          <p:nvPr/>
        </p:nvSpPr>
        <p:spPr>
          <a:xfrm>
            <a:off x="462915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a:extLst>
              <a:ext uri="{FF2B5EF4-FFF2-40B4-BE49-F238E27FC236}">
                <a16:creationId xmlns:a16="http://schemas.microsoft.com/office/drawing/2014/main" id="{D74E06B3-CC91-4F90-8C52-77D4FEB9E4E6}"/>
              </a:ext>
            </a:extLst>
          </p:cNvPr>
          <p:cNvSpPr/>
          <p:nvPr/>
        </p:nvSpPr>
        <p:spPr>
          <a:xfrm>
            <a:off x="54864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a:extLst>
              <a:ext uri="{FF2B5EF4-FFF2-40B4-BE49-F238E27FC236}">
                <a16:creationId xmlns:a16="http://schemas.microsoft.com/office/drawing/2014/main" id="{6521F4B9-5EDD-43ED-ADCB-DE6388EFB36D}"/>
              </a:ext>
            </a:extLst>
          </p:cNvPr>
          <p:cNvSpPr/>
          <p:nvPr/>
        </p:nvSpPr>
        <p:spPr>
          <a:xfrm>
            <a:off x="12001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a:extLst>
              <a:ext uri="{FF2B5EF4-FFF2-40B4-BE49-F238E27FC236}">
                <a16:creationId xmlns:a16="http://schemas.microsoft.com/office/drawing/2014/main" id="{94E15F99-7467-41D6-A45C-92BB8119691D}"/>
              </a:ext>
            </a:extLst>
          </p:cNvPr>
          <p:cNvSpPr/>
          <p:nvPr/>
        </p:nvSpPr>
        <p:spPr>
          <a:xfrm>
            <a:off x="20574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a:extLst>
              <a:ext uri="{FF2B5EF4-FFF2-40B4-BE49-F238E27FC236}">
                <a16:creationId xmlns:a16="http://schemas.microsoft.com/office/drawing/2014/main" id="{9CBF0C0A-7AAC-4791-B8E8-2852FE054592}"/>
              </a:ext>
            </a:extLst>
          </p:cNvPr>
          <p:cNvSpPr/>
          <p:nvPr/>
        </p:nvSpPr>
        <p:spPr>
          <a:xfrm>
            <a:off x="29146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a:extLst>
              <a:ext uri="{FF2B5EF4-FFF2-40B4-BE49-F238E27FC236}">
                <a16:creationId xmlns:a16="http://schemas.microsoft.com/office/drawing/2014/main" id="{AAC3BA0C-BCD3-4FE7-967F-E94EF1B11B6E}"/>
              </a:ext>
            </a:extLst>
          </p:cNvPr>
          <p:cNvSpPr/>
          <p:nvPr/>
        </p:nvSpPr>
        <p:spPr>
          <a:xfrm>
            <a:off x="37719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a16="http://schemas.microsoft.com/office/drawing/2014/main" id="{1ED9225B-E5D9-4303-AF30-5F0F4AFD12F2}"/>
              </a:ext>
            </a:extLst>
          </p:cNvPr>
          <p:cNvSpPr/>
          <p:nvPr/>
        </p:nvSpPr>
        <p:spPr>
          <a:xfrm>
            <a:off x="462915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a:extLst>
              <a:ext uri="{FF2B5EF4-FFF2-40B4-BE49-F238E27FC236}">
                <a16:creationId xmlns:a16="http://schemas.microsoft.com/office/drawing/2014/main" id="{29E7DA96-ECC3-4222-B8C8-133985F7031B}"/>
              </a:ext>
            </a:extLst>
          </p:cNvPr>
          <p:cNvSpPr/>
          <p:nvPr/>
        </p:nvSpPr>
        <p:spPr>
          <a:xfrm>
            <a:off x="54864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a:extLst>
              <a:ext uri="{FF2B5EF4-FFF2-40B4-BE49-F238E27FC236}">
                <a16:creationId xmlns:a16="http://schemas.microsoft.com/office/drawing/2014/main" id="{4AEAA0B7-27CC-45B4-9462-E92D13EC9868}"/>
              </a:ext>
            </a:extLst>
          </p:cNvPr>
          <p:cNvSpPr/>
          <p:nvPr/>
        </p:nvSpPr>
        <p:spPr>
          <a:xfrm>
            <a:off x="120015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a:extLst>
              <a:ext uri="{FF2B5EF4-FFF2-40B4-BE49-F238E27FC236}">
                <a16:creationId xmlns:a16="http://schemas.microsoft.com/office/drawing/2014/main" id="{AE76BF9E-C1F6-4687-8D21-5D8F621F8C25}"/>
              </a:ext>
            </a:extLst>
          </p:cNvPr>
          <p:cNvSpPr/>
          <p:nvPr/>
        </p:nvSpPr>
        <p:spPr>
          <a:xfrm>
            <a:off x="205740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a:extLst>
              <a:ext uri="{FF2B5EF4-FFF2-40B4-BE49-F238E27FC236}">
                <a16:creationId xmlns:a16="http://schemas.microsoft.com/office/drawing/2014/main" id="{1097DD4C-D017-41BC-9FCB-BEC1848F60D7}"/>
              </a:ext>
            </a:extLst>
          </p:cNvPr>
          <p:cNvSpPr/>
          <p:nvPr/>
        </p:nvSpPr>
        <p:spPr>
          <a:xfrm>
            <a:off x="2914650" y="5334000"/>
            <a:ext cx="3429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a:extLst>
              <a:ext uri="{FF2B5EF4-FFF2-40B4-BE49-F238E27FC236}">
                <a16:creationId xmlns:a16="http://schemas.microsoft.com/office/drawing/2014/main" id="{BC75F13A-27E0-4062-B51D-8235678B4BCE}"/>
              </a:ext>
            </a:extLst>
          </p:cNvPr>
          <p:cNvSpPr/>
          <p:nvPr/>
        </p:nvSpPr>
        <p:spPr>
          <a:xfrm>
            <a:off x="377190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a:extLst>
              <a:ext uri="{FF2B5EF4-FFF2-40B4-BE49-F238E27FC236}">
                <a16:creationId xmlns:a16="http://schemas.microsoft.com/office/drawing/2014/main" id="{9CFF91C8-6F39-45E5-880D-221234A083E2}"/>
              </a:ext>
            </a:extLst>
          </p:cNvPr>
          <p:cNvSpPr/>
          <p:nvPr/>
        </p:nvSpPr>
        <p:spPr>
          <a:xfrm>
            <a:off x="462915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a:extLst>
              <a:ext uri="{FF2B5EF4-FFF2-40B4-BE49-F238E27FC236}">
                <a16:creationId xmlns:a16="http://schemas.microsoft.com/office/drawing/2014/main" id="{5B57E575-374B-41FF-B5FA-4B66A23080C0}"/>
              </a:ext>
            </a:extLst>
          </p:cNvPr>
          <p:cNvSpPr/>
          <p:nvPr/>
        </p:nvSpPr>
        <p:spPr>
          <a:xfrm>
            <a:off x="5486400" y="5334000"/>
            <a:ext cx="6858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a:extLst>
              <a:ext uri="{FF2B5EF4-FFF2-40B4-BE49-F238E27FC236}">
                <a16:creationId xmlns:a16="http://schemas.microsoft.com/office/drawing/2014/main" id="{36C64E47-5DB7-426B-97F7-36FF7415E5D1}"/>
              </a:ext>
            </a:extLst>
          </p:cNvPr>
          <p:cNvSpPr/>
          <p:nvPr/>
        </p:nvSpPr>
        <p:spPr>
          <a:xfrm>
            <a:off x="342900" y="762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a:extLst>
              <a:ext uri="{FF2B5EF4-FFF2-40B4-BE49-F238E27FC236}">
                <a16:creationId xmlns:a16="http://schemas.microsoft.com/office/drawing/2014/main" id="{1937E0D7-6346-4794-AB48-44245E173F78}"/>
              </a:ext>
            </a:extLst>
          </p:cNvPr>
          <p:cNvSpPr/>
          <p:nvPr/>
        </p:nvSpPr>
        <p:spPr>
          <a:xfrm>
            <a:off x="342900" y="14478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a:extLst>
              <a:ext uri="{FF2B5EF4-FFF2-40B4-BE49-F238E27FC236}">
                <a16:creationId xmlns:a16="http://schemas.microsoft.com/office/drawing/2014/main" id="{25A9E184-6C0B-4A92-A742-B021B2EDD010}"/>
              </a:ext>
            </a:extLst>
          </p:cNvPr>
          <p:cNvSpPr/>
          <p:nvPr/>
        </p:nvSpPr>
        <p:spPr>
          <a:xfrm>
            <a:off x="342900" y="21336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a:extLst>
              <a:ext uri="{FF2B5EF4-FFF2-40B4-BE49-F238E27FC236}">
                <a16:creationId xmlns:a16="http://schemas.microsoft.com/office/drawing/2014/main" id="{4A1661FB-BB52-46C0-8DD4-B72FA12B67EE}"/>
              </a:ext>
            </a:extLst>
          </p:cNvPr>
          <p:cNvSpPr/>
          <p:nvPr/>
        </p:nvSpPr>
        <p:spPr>
          <a:xfrm>
            <a:off x="342900" y="28194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a:extLst>
              <a:ext uri="{FF2B5EF4-FFF2-40B4-BE49-F238E27FC236}">
                <a16:creationId xmlns:a16="http://schemas.microsoft.com/office/drawing/2014/main" id="{56F4B411-FE24-453F-9395-CB2853DC085F}"/>
              </a:ext>
            </a:extLst>
          </p:cNvPr>
          <p:cNvSpPr/>
          <p:nvPr/>
        </p:nvSpPr>
        <p:spPr>
          <a:xfrm>
            <a:off x="342900" y="35052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a:extLst>
              <a:ext uri="{FF2B5EF4-FFF2-40B4-BE49-F238E27FC236}">
                <a16:creationId xmlns:a16="http://schemas.microsoft.com/office/drawing/2014/main" id="{B38D7E8C-CAFE-4FE8-8647-55979DB834D1}"/>
              </a:ext>
            </a:extLst>
          </p:cNvPr>
          <p:cNvSpPr/>
          <p:nvPr/>
        </p:nvSpPr>
        <p:spPr>
          <a:xfrm>
            <a:off x="342900" y="4191000"/>
            <a:ext cx="68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a:extLst>
              <a:ext uri="{FF2B5EF4-FFF2-40B4-BE49-F238E27FC236}">
                <a16:creationId xmlns:a16="http://schemas.microsoft.com/office/drawing/2014/main" id="{2C7BFDB9-2BE9-4E17-BE14-5D687A1890F2}"/>
              </a:ext>
            </a:extLst>
          </p:cNvPr>
          <p:cNvSpPr/>
          <p:nvPr/>
        </p:nvSpPr>
        <p:spPr>
          <a:xfrm>
            <a:off x="342900" y="5334000"/>
            <a:ext cx="685800" cy="533400"/>
          </a:xfrm>
          <a:prstGeom prst="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55" name="TextBox 51">
            <a:extLst>
              <a:ext uri="{FF2B5EF4-FFF2-40B4-BE49-F238E27FC236}">
                <a16:creationId xmlns:a16="http://schemas.microsoft.com/office/drawing/2014/main" id="{8AFA5BC9-B5F7-445B-B75F-FE95A924AA53}"/>
              </a:ext>
            </a:extLst>
          </p:cNvPr>
          <p:cNvSpPr txBox="1">
            <a:spLocks noChangeArrowheads="1"/>
          </p:cNvSpPr>
          <p:nvPr/>
        </p:nvSpPr>
        <p:spPr bwMode="auto">
          <a:xfrm>
            <a:off x="1285875" y="4724400"/>
            <a:ext cx="3857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rgbClr val="C00000"/>
                </a:solidFill>
              </a:rPr>
              <a:t>2,000 Year Gap</a:t>
            </a:r>
          </a:p>
        </p:txBody>
      </p:sp>
      <p:sp>
        <p:nvSpPr>
          <p:cNvPr id="21556" name="TextBox 63">
            <a:extLst>
              <a:ext uri="{FF2B5EF4-FFF2-40B4-BE49-F238E27FC236}">
                <a16:creationId xmlns:a16="http://schemas.microsoft.com/office/drawing/2014/main" id="{D2DE7671-30A6-449E-8B2F-882FBD0A85C6}"/>
              </a:ext>
            </a:extLst>
          </p:cNvPr>
          <p:cNvSpPr txBox="1">
            <a:spLocks noChangeArrowheads="1"/>
          </p:cNvSpPr>
          <p:nvPr/>
        </p:nvSpPr>
        <p:spPr bwMode="auto">
          <a:xfrm>
            <a:off x="0" y="0"/>
            <a:ext cx="62103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002060"/>
                </a:solidFill>
              </a:rPr>
              <a:t>Tenth Jubilee of the 70 Sevens</a:t>
            </a:r>
          </a:p>
        </p:txBody>
      </p:sp>
      <p:sp>
        <p:nvSpPr>
          <p:cNvPr id="21557" name="TextBox 84">
            <a:extLst>
              <a:ext uri="{FF2B5EF4-FFF2-40B4-BE49-F238E27FC236}">
                <a16:creationId xmlns:a16="http://schemas.microsoft.com/office/drawing/2014/main" id="{DD54D085-B0AF-42B7-A9D4-0DA6F73ED228}"/>
              </a:ext>
            </a:extLst>
          </p:cNvPr>
          <p:cNvSpPr txBox="1">
            <a:spLocks noChangeArrowheads="1"/>
          </p:cNvSpPr>
          <p:nvPr/>
        </p:nvSpPr>
        <p:spPr bwMode="auto">
          <a:xfrm>
            <a:off x="7543800" y="4038600"/>
            <a:ext cx="248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a:solidFill>
                <a:srgbClr val="C00000"/>
              </a:solidFill>
            </a:endParaRPr>
          </a:p>
        </p:txBody>
      </p:sp>
      <p:sp>
        <p:nvSpPr>
          <p:cNvPr id="21558" name="TextBox 85">
            <a:extLst>
              <a:ext uri="{FF2B5EF4-FFF2-40B4-BE49-F238E27FC236}">
                <a16:creationId xmlns:a16="http://schemas.microsoft.com/office/drawing/2014/main" id="{45F7BEA5-E28A-4455-8379-7FDBFAF5C1C2}"/>
              </a:ext>
            </a:extLst>
          </p:cNvPr>
          <p:cNvSpPr txBox="1">
            <a:spLocks noChangeArrowheads="1"/>
          </p:cNvSpPr>
          <p:nvPr/>
        </p:nvSpPr>
        <p:spPr bwMode="auto">
          <a:xfrm>
            <a:off x="7048500" y="228600"/>
            <a:ext cx="29718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C00000"/>
                </a:solidFill>
              </a:rPr>
              <a:t>1</a:t>
            </a:r>
            <a:r>
              <a:rPr lang="en-US" altLang="en-US" sz="2800" b="1" baseline="30000">
                <a:solidFill>
                  <a:srgbClr val="C00000"/>
                </a:solidFill>
              </a:rPr>
              <a:t>st</a:t>
            </a:r>
            <a:r>
              <a:rPr lang="en-US" altLang="en-US" sz="2800" b="1">
                <a:solidFill>
                  <a:srgbClr val="C00000"/>
                </a:solidFill>
              </a:rPr>
              <a:t> </a:t>
            </a:r>
            <a:r>
              <a:rPr lang="en-US" altLang="en-US" sz="3200" b="1">
                <a:solidFill>
                  <a:srgbClr val="C00000"/>
                </a:solidFill>
              </a:rPr>
              <a:t>Coming</a:t>
            </a:r>
          </a:p>
        </p:txBody>
      </p:sp>
      <p:sp>
        <p:nvSpPr>
          <p:cNvPr id="59" name="Rectangle 58">
            <a:extLst>
              <a:ext uri="{FF2B5EF4-FFF2-40B4-BE49-F238E27FC236}">
                <a16:creationId xmlns:a16="http://schemas.microsoft.com/office/drawing/2014/main" id="{2FFC0B87-62E6-41D8-93C9-6FF9C0D1F473}"/>
              </a:ext>
            </a:extLst>
          </p:cNvPr>
          <p:cNvSpPr/>
          <p:nvPr/>
        </p:nvSpPr>
        <p:spPr>
          <a:xfrm>
            <a:off x="342900" y="6019800"/>
            <a:ext cx="771525"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rgbClr val="002060"/>
                </a:solidFill>
              </a:rPr>
              <a:t>Ju</a:t>
            </a:r>
            <a:endParaRPr lang="en-US" sz="4000" b="1" dirty="0">
              <a:solidFill>
                <a:srgbClr val="002060"/>
              </a:solidFill>
            </a:endParaRPr>
          </a:p>
        </p:txBody>
      </p:sp>
      <p:sp>
        <p:nvSpPr>
          <p:cNvPr id="62" name="Rectangle 61">
            <a:extLst>
              <a:ext uri="{FF2B5EF4-FFF2-40B4-BE49-F238E27FC236}">
                <a16:creationId xmlns:a16="http://schemas.microsoft.com/office/drawing/2014/main" id="{6E1C0F19-13D1-4513-9091-11BBCD2ABB58}"/>
              </a:ext>
            </a:extLst>
          </p:cNvPr>
          <p:cNvSpPr/>
          <p:nvPr/>
        </p:nvSpPr>
        <p:spPr>
          <a:xfrm>
            <a:off x="3257550" y="5334000"/>
            <a:ext cx="342900" cy="533400"/>
          </a:xfrm>
          <a:prstGeom prst="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Arrow Connector 62">
            <a:extLst>
              <a:ext uri="{FF2B5EF4-FFF2-40B4-BE49-F238E27FC236}">
                <a16:creationId xmlns:a16="http://schemas.microsoft.com/office/drawing/2014/main" id="{4BFB4B7C-56E3-40CF-B422-F0F8774CC617}"/>
              </a:ext>
            </a:extLst>
          </p:cNvPr>
          <p:cNvCxnSpPr/>
          <p:nvPr/>
        </p:nvCxnSpPr>
        <p:spPr>
          <a:xfrm rot="10800000">
            <a:off x="1333500" y="6324600"/>
            <a:ext cx="9144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62" name="TextBox 73">
            <a:extLst>
              <a:ext uri="{FF2B5EF4-FFF2-40B4-BE49-F238E27FC236}">
                <a16:creationId xmlns:a16="http://schemas.microsoft.com/office/drawing/2014/main" id="{111FA2EE-A37B-499A-B74C-EF0D6009AC9D}"/>
              </a:ext>
            </a:extLst>
          </p:cNvPr>
          <p:cNvSpPr txBox="1">
            <a:spLocks noChangeArrowheads="1"/>
          </p:cNvSpPr>
          <p:nvPr/>
        </p:nvSpPr>
        <p:spPr bwMode="auto">
          <a:xfrm>
            <a:off x="2324100" y="5943600"/>
            <a:ext cx="3886200" cy="708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i="1">
                <a:solidFill>
                  <a:srgbClr val="FFC000"/>
                </a:solidFill>
              </a:rPr>
              <a:t>Year of Jubilee </a:t>
            </a:r>
          </a:p>
        </p:txBody>
      </p:sp>
      <p:cxnSp>
        <p:nvCxnSpPr>
          <p:cNvPr id="64" name="Straight Arrow Connector 63">
            <a:extLst>
              <a:ext uri="{FF2B5EF4-FFF2-40B4-BE49-F238E27FC236}">
                <a16:creationId xmlns:a16="http://schemas.microsoft.com/office/drawing/2014/main" id="{C1EF74E4-A8D3-4335-9FC4-E1A97B7923ED}"/>
              </a:ext>
            </a:extLst>
          </p:cNvPr>
          <p:cNvCxnSpPr/>
          <p:nvPr/>
        </p:nvCxnSpPr>
        <p:spPr>
          <a:xfrm>
            <a:off x="6210300" y="5562600"/>
            <a:ext cx="7620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564" name="Picture 2" descr="I:\IMAGES for PowerPoint\king-of-kings.jpg">
            <a:extLst>
              <a:ext uri="{FF2B5EF4-FFF2-40B4-BE49-F238E27FC236}">
                <a16:creationId xmlns:a16="http://schemas.microsoft.com/office/drawing/2014/main" id="{D46110CB-C083-4886-A26C-E56E4D537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4191000"/>
            <a:ext cx="3000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5" name="TextBox 85">
            <a:extLst>
              <a:ext uri="{FF2B5EF4-FFF2-40B4-BE49-F238E27FC236}">
                <a16:creationId xmlns:a16="http://schemas.microsoft.com/office/drawing/2014/main" id="{78BDCC4B-7318-4C12-93E0-F9F2CED575E6}"/>
              </a:ext>
            </a:extLst>
          </p:cNvPr>
          <p:cNvSpPr txBox="1">
            <a:spLocks noChangeArrowheads="1"/>
          </p:cNvSpPr>
          <p:nvPr/>
        </p:nvSpPr>
        <p:spPr bwMode="auto">
          <a:xfrm>
            <a:off x="7029450" y="3733800"/>
            <a:ext cx="30003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C00000"/>
                </a:solidFill>
              </a:rPr>
              <a:t>2nd </a:t>
            </a:r>
            <a:r>
              <a:rPr lang="en-US" altLang="en-US" sz="3200" b="1">
                <a:solidFill>
                  <a:srgbClr val="C00000"/>
                </a:solidFill>
              </a:rPr>
              <a:t>Coming</a:t>
            </a:r>
          </a:p>
        </p:txBody>
      </p:sp>
      <p:pic>
        <p:nvPicPr>
          <p:cNvPr id="21566" name="Picture 2">
            <a:extLst>
              <a:ext uri="{FF2B5EF4-FFF2-40B4-BE49-F238E27FC236}">
                <a16:creationId xmlns:a16="http://schemas.microsoft.com/office/drawing/2014/main" id="{1ABCD92B-D01C-4027-85A7-A64B188C0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833438"/>
            <a:ext cx="29718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Straight Arrow Connector 72">
            <a:extLst>
              <a:ext uri="{FF2B5EF4-FFF2-40B4-BE49-F238E27FC236}">
                <a16:creationId xmlns:a16="http://schemas.microsoft.com/office/drawing/2014/main" id="{0B287263-0243-463A-8C0D-FAC76EC63125}"/>
              </a:ext>
            </a:extLst>
          </p:cNvPr>
          <p:cNvCxnSpPr/>
          <p:nvPr/>
        </p:nvCxnSpPr>
        <p:spPr>
          <a:xfrm rot="5400000" flipH="1" flipV="1">
            <a:off x="6134100" y="3352800"/>
            <a:ext cx="1143000" cy="9906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C:\Users\Gavriel\Documents\0-IMAGES for PowerPoint\moon-nix.jpg">
            <a:extLst>
              <a:ext uri="{FF2B5EF4-FFF2-40B4-BE49-F238E27FC236}">
                <a16:creationId xmlns:a16="http://schemas.microsoft.com/office/drawing/2014/main" id="{07207183-FD08-408E-82AD-969A6AD45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Box 1">
            <a:extLst>
              <a:ext uri="{FF2B5EF4-FFF2-40B4-BE49-F238E27FC236}">
                <a16:creationId xmlns:a16="http://schemas.microsoft.com/office/drawing/2014/main" id="{0F78B8A0-2BCA-4AB2-B119-88F8947AED0B}"/>
              </a:ext>
            </a:extLst>
          </p:cNvPr>
          <p:cNvSpPr txBox="1">
            <a:spLocks noChangeArrowheads="1"/>
          </p:cNvSpPr>
          <p:nvPr/>
        </p:nvSpPr>
        <p:spPr bwMode="auto">
          <a:xfrm>
            <a:off x="723900" y="1066800"/>
            <a:ext cx="86106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So </a:t>
            </a:r>
            <a:r>
              <a:rPr lang="en-US" altLang="en-US" sz="4800" b="1" i="1">
                <a:solidFill>
                  <a:srgbClr val="FFFF00"/>
                </a:solidFill>
              </a:rPr>
              <a:t>March 14</a:t>
            </a:r>
            <a:r>
              <a:rPr lang="en-US" altLang="en-US" sz="4800">
                <a:solidFill>
                  <a:srgbClr val="FFC000"/>
                </a:solidFill>
              </a:rPr>
              <a:t>,</a:t>
            </a:r>
            <a:r>
              <a:rPr lang="en-US" altLang="en-US" sz="4800">
                <a:solidFill>
                  <a:srgbClr val="FFFF00"/>
                </a:solidFill>
              </a:rPr>
              <a:t> </a:t>
            </a:r>
            <a:r>
              <a:rPr lang="en-US" altLang="en-US" sz="4800">
                <a:solidFill>
                  <a:srgbClr val="FFC000"/>
                </a:solidFill>
              </a:rPr>
              <a:t>(which by Hebrew reckoning would begin as the sun sets on </a:t>
            </a:r>
            <a:r>
              <a:rPr lang="en-US" altLang="en-US" sz="4800" b="1">
                <a:solidFill>
                  <a:srgbClr val="FFC000"/>
                </a:solidFill>
              </a:rPr>
              <a:t>March 13</a:t>
            </a:r>
            <a:r>
              <a:rPr lang="en-US" altLang="en-US" sz="4800">
                <a:solidFill>
                  <a:srgbClr val="FFC000"/>
                </a:solidFill>
              </a:rPr>
              <a:t>), fails</a:t>
            </a:r>
            <a:r>
              <a:rPr lang="en-US" altLang="en-US" sz="4800">
                <a:solidFill>
                  <a:srgbClr val="FFFF00"/>
                </a:solidFill>
              </a:rPr>
              <a:t> </a:t>
            </a:r>
            <a:r>
              <a:rPr lang="en-US" altLang="en-US" sz="4800">
                <a:solidFill>
                  <a:srgbClr val="FFC000"/>
                </a:solidFill>
              </a:rPr>
              <a:t>to make the grade as the first night and day or </a:t>
            </a:r>
            <a:r>
              <a:rPr lang="en-US" altLang="en-US" sz="4800" b="1">
                <a:solidFill>
                  <a:srgbClr val="FFC000"/>
                </a:solidFill>
              </a:rPr>
              <a:t>day one of Nisan, Nisan 1.</a:t>
            </a:r>
            <a:endParaRPr lang="en-US" altLang="en-US" sz="4800" b="1">
              <a:solidFill>
                <a:srgbClr val="FFFF00"/>
              </a:solidFill>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07B826-B85D-42D4-B5BC-EDD3374C22E2}"/>
              </a:ext>
            </a:extLst>
          </p:cNvPr>
          <p:cNvSpPr/>
          <p:nvPr/>
        </p:nvSpPr>
        <p:spPr>
          <a:xfrm>
            <a:off x="647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D8E7BCE0-4C75-4542-84D1-52D476D4F72D}"/>
              </a:ext>
            </a:extLst>
          </p:cNvPr>
          <p:cNvSpPr/>
          <p:nvPr/>
        </p:nvSpPr>
        <p:spPr>
          <a:xfrm>
            <a:off x="0" y="3048000"/>
            <a:ext cx="26289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13</a:t>
            </a:r>
          </a:p>
        </p:txBody>
      </p:sp>
      <p:sp>
        <p:nvSpPr>
          <p:cNvPr id="12" name="Rectangle 11">
            <a:extLst>
              <a:ext uri="{FF2B5EF4-FFF2-40B4-BE49-F238E27FC236}">
                <a16:creationId xmlns:a16="http://schemas.microsoft.com/office/drawing/2014/main" id="{405A6B7A-E507-497D-9D66-D1E4484262B8}"/>
              </a:ext>
            </a:extLst>
          </p:cNvPr>
          <p:cNvSpPr/>
          <p:nvPr/>
        </p:nvSpPr>
        <p:spPr>
          <a:xfrm>
            <a:off x="0" y="1752600"/>
            <a:ext cx="6477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95D89A92-2B3F-4467-8F7F-FC4A4C7756BC}"/>
              </a:ext>
            </a:extLst>
          </p:cNvPr>
          <p:cNvSpPr/>
          <p:nvPr/>
        </p:nvSpPr>
        <p:spPr>
          <a:xfrm>
            <a:off x="5295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15</a:t>
            </a:r>
          </a:p>
        </p:txBody>
      </p:sp>
      <p:sp>
        <p:nvSpPr>
          <p:cNvPr id="14" name="Rectangle 13">
            <a:extLst>
              <a:ext uri="{FF2B5EF4-FFF2-40B4-BE49-F238E27FC236}">
                <a16:creationId xmlns:a16="http://schemas.microsoft.com/office/drawing/2014/main" id="{EA25CE95-2AB8-42A3-AA5A-C83DBA0D6B64}"/>
              </a:ext>
            </a:extLst>
          </p:cNvPr>
          <p:cNvSpPr/>
          <p:nvPr/>
        </p:nvSpPr>
        <p:spPr>
          <a:xfrm>
            <a:off x="7277100" y="914400"/>
            <a:ext cx="26765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a:t>
            </a:r>
          </a:p>
        </p:txBody>
      </p:sp>
      <p:sp>
        <p:nvSpPr>
          <p:cNvPr id="15" name="Rectangle 14">
            <a:extLst>
              <a:ext uri="{FF2B5EF4-FFF2-40B4-BE49-F238E27FC236}">
                <a16:creationId xmlns:a16="http://schemas.microsoft.com/office/drawing/2014/main" id="{FBFE6385-7FA1-428B-812F-2DA7B61DA8B4}"/>
              </a:ext>
            </a:extLst>
          </p:cNvPr>
          <p:cNvSpPr/>
          <p:nvPr/>
        </p:nvSpPr>
        <p:spPr>
          <a:xfrm>
            <a:off x="4610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 Nisan  </a:t>
            </a:r>
          </a:p>
        </p:txBody>
      </p:sp>
      <p:sp>
        <p:nvSpPr>
          <p:cNvPr id="16" name="Rectangle 15">
            <a:extLst>
              <a:ext uri="{FF2B5EF4-FFF2-40B4-BE49-F238E27FC236}">
                <a16:creationId xmlns:a16="http://schemas.microsoft.com/office/drawing/2014/main" id="{4D453EDD-9393-467B-832A-D93F1CEBFD68}"/>
              </a:ext>
            </a:extLst>
          </p:cNvPr>
          <p:cNvSpPr/>
          <p:nvPr/>
        </p:nvSpPr>
        <p:spPr>
          <a:xfrm>
            <a:off x="0" y="914400"/>
            <a:ext cx="1943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a:t>
            </a:r>
          </a:p>
        </p:txBody>
      </p:sp>
      <p:sp>
        <p:nvSpPr>
          <p:cNvPr id="19" name="Oval 18">
            <a:extLst>
              <a:ext uri="{FF2B5EF4-FFF2-40B4-BE49-F238E27FC236}">
                <a16:creationId xmlns:a16="http://schemas.microsoft.com/office/drawing/2014/main" id="{E780D40F-8C8F-404C-91C7-26AB3AFEFB49}"/>
              </a:ext>
            </a:extLst>
          </p:cNvPr>
          <p:cNvSpPr/>
          <p:nvPr/>
        </p:nvSpPr>
        <p:spPr>
          <a:xfrm>
            <a:off x="0" y="4343400"/>
            <a:ext cx="2286000"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07882" name="TextBox 19">
            <a:extLst>
              <a:ext uri="{FF2B5EF4-FFF2-40B4-BE49-F238E27FC236}">
                <a16:creationId xmlns:a16="http://schemas.microsoft.com/office/drawing/2014/main" id="{2644D794-2C0C-4008-A92D-79DC5488AE7D}"/>
              </a:ext>
            </a:extLst>
          </p:cNvPr>
          <p:cNvSpPr txBox="1">
            <a:spLocks noChangeArrowheads="1"/>
          </p:cNvSpPr>
          <p:nvPr/>
        </p:nvSpPr>
        <p:spPr bwMode="auto">
          <a:xfrm flipH="1">
            <a:off x="0" y="4495800"/>
            <a:ext cx="23241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C000"/>
                </a:solidFill>
              </a:rPr>
              <a:t>Astro.</a:t>
            </a:r>
          </a:p>
          <a:p>
            <a:pPr algn="ctr" eaLnBrk="1" hangingPunct="1"/>
            <a:r>
              <a:rPr lang="en-US" altLang="en-US" sz="3200">
                <a:solidFill>
                  <a:srgbClr val="FFC000"/>
                </a:solidFill>
              </a:rPr>
              <a:t>New Moon</a:t>
            </a:r>
          </a:p>
          <a:p>
            <a:pPr algn="ctr" eaLnBrk="1" hangingPunct="1"/>
            <a:r>
              <a:rPr lang="en-US" altLang="en-US" sz="3200">
                <a:solidFill>
                  <a:srgbClr val="FFC000"/>
                </a:solidFill>
              </a:rPr>
              <a:t>06:30  </a:t>
            </a:r>
          </a:p>
          <a:p>
            <a:pPr algn="ctr" eaLnBrk="1" hangingPunct="1"/>
            <a:r>
              <a:rPr lang="en-US" altLang="en-US" sz="3200">
                <a:solidFill>
                  <a:srgbClr val="FFC000"/>
                </a:solidFill>
              </a:rPr>
              <a:t>hrs</a:t>
            </a:r>
          </a:p>
        </p:txBody>
      </p:sp>
      <p:sp>
        <p:nvSpPr>
          <p:cNvPr id="207883" name="TextBox 26">
            <a:extLst>
              <a:ext uri="{FF2B5EF4-FFF2-40B4-BE49-F238E27FC236}">
                <a16:creationId xmlns:a16="http://schemas.microsoft.com/office/drawing/2014/main" id="{C7DAE9F7-24A2-4586-8E8E-0761DD8FDB5F}"/>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445 B.C. </a:t>
            </a:r>
            <a:r>
              <a:rPr lang="en-US" altLang="en-US" sz="4000" b="1">
                <a:solidFill>
                  <a:srgbClr val="C00000"/>
                </a:solidFill>
              </a:rPr>
              <a:t>– </a:t>
            </a:r>
            <a:r>
              <a:rPr lang="en-US" altLang="en-US" sz="4400" b="1">
                <a:solidFill>
                  <a:srgbClr val="C00000"/>
                </a:solidFill>
              </a:rPr>
              <a:t>Year of the Edict</a:t>
            </a:r>
          </a:p>
        </p:txBody>
      </p:sp>
      <p:sp>
        <p:nvSpPr>
          <p:cNvPr id="34" name="Rectangle 33">
            <a:extLst>
              <a:ext uri="{FF2B5EF4-FFF2-40B4-BE49-F238E27FC236}">
                <a16:creationId xmlns:a16="http://schemas.microsoft.com/office/drawing/2014/main" id="{BBAFC7D8-AEFB-421D-8449-9A9F53FB49C4}"/>
              </a:ext>
            </a:extLst>
          </p:cNvPr>
          <p:cNvSpPr/>
          <p:nvPr/>
        </p:nvSpPr>
        <p:spPr>
          <a:xfrm>
            <a:off x="2628900" y="3048000"/>
            <a:ext cx="2667000"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14</a:t>
            </a:r>
          </a:p>
        </p:txBody>
      </p:sp>
      <p:sp>
        <p:nvSpPr>
          <p:cNvPr id="26" name="Rectangle 25">
            <a:extLst>
              <a:ext uri="{FF2B5EF4-FFF2-40B4-BE49-F238E27FC236}">
                <a16:creationId xmlns:a16="http://schemas.microsoft.com/office/drawing/2014/main" id="{9F7FC9D9-3CDA-45F8-A697-2C9A80CAC972}"/>
              </a:ext>
            </a:extLst>
          </p:cNvPr>
          <p:cNvSpPr/>
          <p:nvPr/>
        </p:nvSpPr>
        <p:spPr>
          <a:xfrm>
            <a:off x="1943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8825C9B0-FC8A-48F2-AA3C-C149BD3F4D50}"/>
              </a:ext>
            </a:extLst>
          </p:cNvPr>
          <p:cNvSpPr/>
          <p:nvPr/>
        </p:nvSpPr>
        <p:spPr>
          <a:xfrm>
            <a:off x="3314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4AB875D9-D715-4B2B-9A34-393B03B5B19D}"/>
              </a:ext>
            </a:extLst>
          </p:cNvPr>
          <p:cNvSpPr/>
          <p:nvPr/>
        </p:nvSpPr>
        <p:spPr>
          <a:xfrm>
            <a:off x="4610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40F08BD6-BDFF-440C-9BBC-B7BA7906B4F9}"/>
              </a:ext>
            </a:extLst>
          </p:cNvPr>
          <p:cNvSpPr/>
          <p:nvPr/>
        </p:nvSpPr>
        <p:spPr>
          <a:xfrm>
            <a:off x="5981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571B4F62-3E55-4C9B-B0FF-46084C478D47}"/>
              </a:ext>
            </a:extLst>
          </p:cNvPr>
          <p:cNvSpPr/>
          <p:nvPr/>
        </p:nvSpPr>
        <p:spPr>
          <a:xfrm>
            <a:off x="7277100" y="1752600"/>
            <a:ext cx="1981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B32FCFB8-53B4-49E0-9C4E-8E6443CAB767}"/>
              </a:ext>
            </a:extLst>
          </p:cNvPr>
          <p:cNvSpPr/>
          <p:nvPr/>
        </p:nvSpPr>
        <p:spPr>
          <a:xfrm>
            <a:off x="8648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A21D4A58-FC4F-4FAF-B982-01A061934D29}"/>
              </a:ext>
            </a:extLst>
          </p:cNvPr>
          <p:cNvSpPr/>
          <p:nvPr/>
        </p:nvSpPr>
        <p:spPr>
          <a:xfrm>
            <a:off x="7962900" y="3048000"/>
            <a:ext cx="2324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16</a:t>
            </a:r>
          </a:p>
        </p:txBody>
      </p:sp>
      <p:sp>
        <p:nvSpPr>
          <p:cNvPr id="39" name="Rectangle 38">
            <a:extLst>
              <a:ext uri="{FF2B5EF4-FFF2-40B4-BE49-F238E27FC236}">
                <a16:creationId xmlns:a16="http://schemas.microsoft.com/office/drawing/2014/main" id="{978AD115-3419-4356-8328-F2BF84FB2C00}"/>
              </a:ext>
            </a:extLst>
          </p:cNvPr>
          <p:cNvSpPr/>
          <p:nvPr/>
        </p:nvSpPr>
        <p:spPr>
          <a:xfrm>
            <a:off x="1943100" y="914400"/>
            <a:ext cx="2657475"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C00000"/>
                </a:solidFill>
              </a:rPr>
              <a:t>not</a:t>
            </a:r>
            <a:r>
              <a:rPr lang="en-US" sz="4000" b="1" dirty="0">
                <a:solidFill>
                  <a:srgbClr val="002060"/>
                </a:solidFill>
              </a:rPr>
              <a:t> Nisan 1 </a:t>
            </a:r>
          </a:p>
        </p:txBody>
      </p:sp>
      <p:sp>
        <p:nvSpPr>
          <p:cNvPr id="41" name="Rectangle 40">
            <a:extLst>
              <a:ext uri="{FF2B5EF4-FFF2-40B4-BE49-F238E27FC236}">
                <a16:creationId xmlns:a16="http://schemas.microsoft.com/office/drawing/2014/main" id="{79AED37F-91C7-4405-9C9A-C518FD4F527F}"/>
              </a:ext>
            </a:extLst>
          </p:cNvPr>
          <p:cNvSpPr/>
          <p:nvPr/>
        </p:nvSpPr>
        <p:spPr>
          <a:xfrm>
            <a:off x="9963150" y="1752600"/>
            <a:ext cx="32385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cxnSp>
        <p:nvCxnSpPr>
          <p:cNvPr id="45" name="Straight Arrow Connector 44">
            <a:extLst>
              <a:ext uri="{FF2B5EF4-FFF2-40B4-BE49-F238E27FC236}">
                <a16:creationId xmlns:a16="http://schemas.microsoft.com/office/drawing/2014/main" id="{7EBFAF26-2D96-4919-B7D3-6D7ADB023A29}"/>
              </a:ext>
            </a:extLst>
          </p:cNvPr>
          <p:cNvCxnSpPr/>
          <p:nvPr/>
        </p:nvCxnSpPr>
        <p:spPr>
          <a:xfrm rot="16200000" flipV="1">
            <a:off x="1752600" y="2705100"/>
            <a:ext cx="1828800" cy="1295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22AF861-4307-4C46-85EE-D135873C5F96}"/>
              </a:ext>
            </a:extLst>
          </p:cNvPr>
          <p:cNvSpPr/>
          <p:nvPr/>
        </p:nvSpPr>
        <p:spPr>
          <a:xfrm>
            <a:off x="647700" y="1828800"/>
            <a:ext cx="1295400" cy="1066800"/>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solidFill>
                  <a:schemeClr val="tx1"/>
                </a:solidFill>
              </a:rPr>
              <a:t>12 hours</a:t>
            </a:r>
          </a:p>
        </p:txBody>
      </p:sp>
      <p:sp>
        <p:nvSpPr>
          <p:cNvPr id="63" name="Oval 62">
            <a:extLst>
              <a:ext uri="{FF2B5EF4-FFF2-40B4-BE49-F238E27FC236}">
                <a16:creationId xmlns:a16="http://schemas.microsoft.com/office/drawing/2014/main" id="{F794A196-E6F6-4246-9ED5-1EED06D0F81B}"/>
              </a:ext>
            </a:extLst>
          </p:cNvPr>
          <p:cNvSpPr/>
          <p:nvPr/>
        </p:nvSpPr>
        <p:spPr>
          <a:xfrm>
            <a:off x="1790700" y="2209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0000"/>
              </a:solidFill>
            </a:endParaRPr>
          </a:p>
        </p:txBody>
      </p:sp>
      <p:cxnSp>
        <p:nvCxnSpPr>
          <p:cNvPr id="31" name="Straight Arrow Connector 30">
            <a:extLst>
              <a:ext uri="{FF2B5EF4-FFF2-40B4-BE49-F238E27FC236}">
                <a16:creationId xmlns:a16="http://schemas.microsoft.com/office/drawing/2014/main" id="{5CBF3613-E883-4BCB-93DE-E9AFA855D1FD}"/>
              </a:ext>
            </a:extLst>
          </p:cNvPr>
          <p:cNvCxnSpPr/>
          <p:nvPr/>
        </p:nvCxnSpPr>
        <p:spPr>
          <a:xfrm rot="16200000" flipV="1">
            <a:off x="-76200" y="3314700"/>
            <a:ext cx="1752600" cy="304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E45EC6FA-DBA3-466E-819B-A1117C46E7EE}"/>
              </a:ext>
            </a:extLst>
          </p:cNvPr>
          <p:cNvSpPr/>
          <p:nvPr/>
        </p:nvSpPr>
        <p:spPr>
          <a:xfrm>
            <a:off x="4762500" y="4343400"/>
            <a:ext cx="1905000" cy="2286000"/>
          </a:xfrm>
          <a:prstGeom prst="round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C000"/>
                </a:solidFill>
              </a:rPr>
              <a:t>So </a:t>
            </a:r>
            <a:r>
              <a:rPr lang="en-US" sz="3600" b="1" dirty="0">
                <a:solidFill>
                  <a:srgbClr val="FFC000"/>
                </a:solidFill>
              </a:rPr>
              <a:t>this day </a:t>
            </a:r>
            <a:r>
              <a:rPr lang="en-US" sz="3600" dirty="0">
                <a:solidFill>
                  <a:srgbClr val="FFC000"/>
                </a:solidFill>
              </a:rPr>
              <a:t>is </a:t>
            </a:r>
            <a:r>
              <a:rPr lang="en-US" sz="3600" b="1" i="1" dirty="0">
                <a:solidFill>
                  <a:srgbClr val="FFFF00"/>
                </a:solidFill>
              </a:rPr>
              <a:t>not</a:t>
            </a:r>
            <a:r>
              <a:rPr lang="en-US" sz="3600" b="1" i="1" dirty="0">
                <a:solidFill>
                  <a:schemeClr val="tx1"/>
                </a:solidFill>
              </a:rPr>
              <a:t> </a:t>
            </a:r>
            <a:r>
              <a:rPr lang="en-US" sz="3600" b="1" dirty="0">
                <a:solidFill>
                  <a:srgbClr val="FFC000"/>
                </a:solidFill>
              </a:rPr>
              <a:t>Nisan 1.</a:t>
            </a:r>
            <a:endParaRPr lang="en-US" sz="3600" dirty="0">
              <a:solidFill>
                <a:srgbClr val="FFC000"/>
              </a:solidFill>
            </a:endParaRPr>
          </a:p>
        </p:txBody>
      </p:sp>
      <p:cxnSp>
        <p:nvCxnSpPr>
          <p:cNvPr id="42" name="Straight Arrow Connector 41">
            <a:extLst>
              <a:ext uri="{FF2B5EF4-FFF2-40B4-BE49-F238E27FC236}">
                <a16:creationId xmlns:a16="http://schemas.microsoft.com/office/drawing/2014/main" id="{E5D40E2D-A2B7-4140-BB0E-A7AB6E31678B}"/>
              </a:ext>
            </a:extLst>
          </p:cNvPr>
          <p:cNvCxnSpPr/>
          <p:nvPr/>
        </p:nvCxnSpPr>
        <p:spPr>
          <a:xfrm rot="16200000" flipV="1">
            <a:off x="2819400" y="2324100"/>
            <a:ext cx="2743200" cy="1143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4948DFC1-C99C-4873-81F8-10B9DD945B7A}"/>
              </a:ext>
            </a:extLst>
          </p:cNvPr>
          <p:cNvSpPr/>
          <p:nvPr/>
        </p:nvSpPr>
        <p:spPr>
          <a:xfrm>
            <a:off x="2324100" y="4343400"/>
            <a:ext cx="2286000" cy="2286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C000"/>
                </a:solidFill>
              </a:rPr>
              <a:t>New moon </a:t>
            </a:r>
            <a:r>
              <a:rPr lang="en-US" sz="3600" b="1" i="1" dirty="0">
                <a:solidFill>
                  <a:srgbClr val="FFFF00"/>
                </a:solidFill>
              </a:rPr>
              <a:t>not</a:t>
            </a:r>
            <a:r>
              <a:rPr lang="en-US" sz="3600" dirty="0">
                <a:solidFill>
                  <a:srgbClr val="FFC000"/>
                </a:solidFill>
              </a:rPr>
              <a:t> seen at sunset. </a:t>
            </a:r>
            <a:endParaRPr lang="en-US" sz="3600" b="1" dirty="0">
              <a:solidFill>
                <a:srgbClr val="FFC000"/>
              </a:solidFill>
            </a:endParaRPr>
          </a:p>
        </p:txBody>
      </p:sp>
      <p:sp>
        <p:nvSpPr>
          <p:cNvPr id="54" name="Rounded Rectangle 53">
            <a:extLst>
              <a:ext uri="{FF2B5EF4-FFF2-40B4-BE49-F238E27FC236}">
                <a16:creationId xmlns:a16="http://schemas.microsoft.com/office/drawing/2014/main" id="{48945CE8-3FB8-4B17-89BC-503E565D62D8}"/>
              </a:ext>
            </a:extLst>
          </p:cNvPr>
          <p:cNvSpPr/>
          <p:nvPr/>
        </p:nvSpPr>
        <p:spPr>
          <a:xfrm>
            <a:off x="6896100" y="3962400"/>
            <a:ext cx="2819400" cy="1447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b="1" dirty="0">
                <a:solidFill>
                  <a:srgbClr val="FFC000"/>
                </a:solidFill>
              </a:rPr>
              <a:t>March 14 is </a:t>
            </a:r>
          </a:p>
          <a:p>
            <a:pPr>
              <a:defRPr/>
            </a:pPr>
            <a:r>
              <a:rPr lang="en-US" sz="3600" b="1" i="1" dirty="0">
                <a:solidFill>
                  <a:srgbClr val="FFFF00"/>
                </a:solidFill>
              </a:rPr>
              <a:t>not </a:t>
            </a:r>
            <a:r>
              <a:rPr lang="en-US" sz="3600" b="1" dirty="0">
                <a:solidFill>
                  <a:srgbClr val="FFC000"/>
                </a:solidFill>
              </a:rPr>
              <a:t>Nisan 1.</a:t>
            </a:r>
            <a:endParaRPr lang="en-US" sz="3600" dirty="0">
              <a:solidFill>
                <a:srgbClr val="FFC000"/>
              </a:solidFill>
            </a:endParaRPr>
          </a:p>
        </p:txBody>
      </p:sp>
      <p:cxnSp>
        <p:nvCxnSpPr>
          <p:cNvPr id="58" name="Straight Arrow Connector 57">
            <a:extLst>
              <a:ext uri="{FF2B5EF4-FFF2-40B4-BE49-F238E27FC236}">
                <a16:creationId xmlns:a16="http://schemas.microsoft.com/office/drawing/2014/main" id="{F13EE4E2-5DAA-472A-85A4-69613819F731}"/>
              </a:ext>
            </a:extLst>
          </p:cNvPr>
          <p:cNvCxnSpPr/>
          <p:nvPr/>
        </p:nvCxnSpPr>
        <p:spPr>
          <a:xfrm rot="10800000">
            <a:off x="4991100" y="3505200"/>
            <a:ext cx="1828800" cy="609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Box 1">
            <a:extLst>
              <a:ext uri="{FF2B5EF4-FFF2-40B4-BE49-F238E27FC236}">
                <a16:creationId xmlns:a16="http://schemas.microsoft.com/office/drawing/2014/main" id="{0CF7B33A-9169-4CE5-9318-515DFA32A6ED}"/>
              </a:ext>
            </a:extLst>
          </p:cNvPr>
          <p:cNvSpPr txBox="1">
            <a:spLocks noChangeArrowheads="1"/>
          </p:cNvSpPr>
          <p:nvPr/>
        </p:nvSpPr>
        <p:spPr bwMode="auto">
          <a:xfrm>
            <a:off x="571500" y="838200"/>
            <a:ext cx="91440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a:solidFill>
                  <a:srgbClr val="FFC000"/>
                </a:solidFill>
              </a:rPr>
              <a:t>But</a:t>
            </a:r>
            <a:r>
              <a:rPr lang="en-US" altLang="en-US" sz="4200" b="1" i="1">
                <a:solidFill>
                  <a:srgbClr val="FFC000"/>
                </a:solidFill>
              </a:rPr>
              <a:t> </a:t>
            </a:r>
            <a:r>
              <a:rPr lang="en-US" altLang="en-US" sz="4200">
                <a:solidFill>
                  <a:srgbClr val="FFC000"/>
                </a:solidFill>
              </a:rPr>
              <a:t>at sunset on the following night, the evening of </a:t>
            </a:r>
            <a:r>
              <a:rPr lang="en-US" altLang="en-US" sz="4200" b="1">
                <a:solidFill>
                  <a:srgbClr val="FFC000"/>
                </a:solidFill>
              </a:rPr>
              <a:t>March 14</a:t>
            </a:r>
            <a:r>
              <a:rPr lang="en-US" altLang="en-US" sz="4200" b="1" i="1">
                <a:solidFill>
                  <a:srgbClr val="FFC000"/>
                </a:solidFill>
              </a:rPr>
              <a:t>, </a:t>
            </a:r>
            <a:r>
              <a:rPr lang="en-US" altLang="en-US" sz="4200" b="1" i="1">
                <a:solidFill>
                  <a:srgbClr val="FFFF00"/>
                </a:solidFill>
              </a:rPr>
              <a:t>445 B.C.</a:t>
            </a:r>
            <a:r>
              <a:rPr lang="en-US" altLang="en-US" sz="4200">
                <a:solidFill>
                  <a:srgbClr val="FFC000"/>
                </a:solidFill>
              </a:rPr>
              <a:t>, when the new moon was </a:t>
            </a:r>
            <a:r>
              <a:rPr lang="en-US" altLang="en-US" sz="4200" b="1" i="1">
                <a:solidFill>
                  <a:srgbClr val="FFFF00"/>
                </a:solidFill>
              </a:rPr>
              <a:t>36 hours </a:t>
            </a:r>
            <a:r>
              <a:rPr lang="en-US" altLang="en-US" sz="4200">
                <a:solidFill>
                  <a:srgbClr val="FFC000"/>
                </a:solidFill>
              </a:rPr>
              <a:t>old we can be quite certain that the new moon would have been sighted. And so the coming day, </a:t>
            </a:r>
            <a:r>
              <a:rPr lang="en-US" altLang="en-US" sz="4200" b="1" i="1">
                <a:solidFill>
                  <a:srgbClr val="FFFF00"/>
                </a:solidFill>
              </a:rPr>
              <a:t>March 15 </a:t>
            </a:r>
            <a:r>
              <a:rPr lang="en-US" altLang="en-US" sz="4200">
                <a:solidFill>
                  <a:srgbClr val="FFC000"/>
                </a:solidFill>
              </a:rPr>
              <a:t>would have been declared to be </a:t>
            </a:r>
            <a:r>
              <a:rPr lang="en-US" altLang="en-US" sz="4200" b="1" i="1">
                <a:solidFill>
                  <a:srgbClr val="FFFF00"/>
                </a:solidFill>
              </a:rPr>
              <a:t>Nisan 1</a:t>
            </a:r>
            <a:r>
              <a:rPr lang="en-US" altLang="en-US" sz="4200">
                <a:solidFill>
                  <a:srgbClr val="FFC000"/>
                </a:solidFill>
              </a:rPr>
              <a:t>. </a:t>
            </a:r>
            <a:endParaRPr lang="en-US" altLang="en-US" sz="4200" b="1">
              <a:solidFill>
                <a:srgbClr val="FFFF00"/>
              </a:solidFil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A7D143-3F90-44A9-B75E-DE9E6DFBF382}"/>
              </a:ext>
            </a:extLst>
          </p:cNvPr>
          <p:cNvSpPr/>
          <p:nvPr/>
        </p:nvSpPr>
        <p:spPr>
          <a:xfrm>
            <a:off x="647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68A9FC37-BD85-413B-8123-1975DBAFF85D}"/>
              </a:ext>
            </a:extLst>
          </p:cNvPr>
          <p:cNvSpPr/>
          <p:nvPr/>
        </p:nvSpPr>
        <p:spPr>
          <a:xfrm>
            <a:off x="0" y="3048000"/>
            <a:ext cx="26289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13</a:t>
            </a:r>
          </a:p>
        </p:txBody>
      </p:sp>
      <p:sp>
        <p:nvSpPr>
          <p:cNvPr id="12" name="Rectangle 11">
            <a:extLst>
              <a:ext uri="{FF2B5EF4-FFF2-40B4-BE49-F238E27FC236}">
                <a16:creationId xmlns:a16="http://schemas.microsoft.com/office/drawing/2014/main" id="{A685F4F4-F5B2-4947-9508-FB52B0BB043A}"/>
              </a:ext>
            </a:extLst>
          </p:cNvPr>
          <p:cNvSpPr/>
          <p:nvPr/>
        </p:nvSpPr>
        <p:spPr>
          <a:xfrm>
            <a:off x="0" y="1752600"/>
            <a:ext cx="6477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F28EBA18-45DB-4621-82EB-CE8EAE1CF6F2}"/>
              </a:ext>
            </a:extLst>
          </p:cNvPr>
          <p:cNvSpPr/>
          <p:nvPr/>
        </p:nvSpPr>
        <p:spPr>
          <a:xfrm>
            <a:off x="5295900" y="3048000"/>
            <a:ext cx="26670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15</a:t>
            </a:r>
          </a:p>
        </p:txBody>
      </p:sp>
      <p:sp>
        <p:nvSpPr>
          <p:cNvPr id="14" name="Rectangle 13">
            <a:extLst>
              <a:ext uri="{FF2B5EF4-FFF2-40B4-BE49-F238E27FC236}">
                <a16:creationId xmlns:a16="http://schemas.microsoft.com/office/drawing/2014/main" id="{8D8D7C6C-B6DA-4375-BB12-CE2870176AE0}"/>
              </a:ext>
            </a:extLst>
          </p:cNvPr>
          <p:cNvSpPr/>
          <p:nvPr/>
        </p:nvSpPr>
        <p:spPr>
          <a:xfrm>
            <a:off x="7277100" y="914400"/>
            <a:ext cx="267652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2</a:t>
            </a:r>
          </a:p>
        </p:txBody>
      </p:sp>
      <p:sp>
        <p:nvSpPr>
          <p:cNvPr id="15" name="Rectangle 14">
            <a:extLst>
              <a:ext uri="{FF2B5EF4-FFF2-40B4-BE49-F238E27FC236}">
                <a16:creationId xmlns:a16="http://schemas.microsoft.com/office/drawing/2014/main" id="{1D00140E-F791-4763-B74D-1F18C1C82FED}"/>
              </a:ext>
            </a:extLst>
          </p:cNvPr>
          <p:cNvSpPr/>
          <p:nvPr/>
        </p:nvSpPr>
        <p:spPr>
          <a:xfrm>
            <a:off x="4610100" y="914400"/>
            <a:ext cx="2657475"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Nisan 1 </a:t>
            </a:r>
          </a:p>
        </p:txBody>
      </p:sp>
      <p:sp>
        <p:nvSpPr>
          <p:cNvPr id="16" name="Rectangle 15">
            <a:extLst>
              <a:ext uri="{FF2B5EF4-FFF2-40B4-BE49-F238E27FC236}">
                <a16:creationId xmlns:a16="http://schemas.microsoft.com/office/drawing/2014/main" id="{223397BA-DB47-4C10-8172-8B5B0FAB0DE9}"/>
              </a:ext>
            </a:extLst>
          </p:cNvPr>
          <p:cNvSpPr/>
          <p:nvPr/>
        </p:nvSpPr>
        <p:spPr>
          <a:xfrm>
            <a:off x="0" y="914400"/>
            <a:ext cx="1943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a:t>
            </a:r>
          </a:p>
        </p:txBody>
      </p:sp>
      <p:cxnSp>
        <p:nvCxnSpPr>
          <p:cNvPr id="18" name="Straight Arrow Connector 17">
            <a:extLst>
              <a:ext uri="{FF2B5EF4-FFF2-40B4-BE49-F238E27FC236}">
                <a16:creationId xmlns:a16="http://schemas.microsoft.com/office/drawing/2014/main" id="{BF5CBE7F-CF1A-4D5D-ABEA-FC5241DE3AB9}"/>
              </a:ext>
            </a:extLst>
          </p:cNvPr>
          <p:cNvCxnSpPr/>
          <p:nvPr/>
        </p:nvCxnSpPr>
        <p:spPr>
          <a:xfrm rot="5400000" flipH="1" flipV="1">
            <a:off x="36513" y="3276600"/>
            <a:ext cx="1373188" cy="15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AB3ADD7-F62B-425A-88F8-2FC7008BC536}"/>
              </a:ext>
            </a:extLst>
          </p:cNvPr>
          <p:cNvSpPr/>
          <p:nvPr/>
        </p:nvSpPr>
        <p:spPr>
          <a:xfrm>
            <a:off x="0" y="4267200"/>
            <a:ext cx="3009900" cy="2286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09931" name="TextBox 19">
            <a:extLst>
              <a:ext uri="{FF2B5EF4-FFF2-40B4-BE49-F238E27FC236}">
                <a16:creationId xmlns:a16="http://schemas.microsoft.com/office/drawing/2014/main" id="{8D4BF32B-43CF-4DA4-9249-19DD8469FA34}"/>
              </a:ext>
            </a:extLst>
          </p:cNvPr>
          <p:cNvSpPr txBox="1">
            <a:spLocks noChangeArrowheads="1"/>
          </p:cNvSpPr>
          <p:nvPr/>
        </p:nvSpPr>
        <p:spPr bwMode="auto">
          <a:xfrm flipH="1">
            <a:off x="0" y="4267200"/>
            <a:ext cx="3238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Astro.</a:t>
            </a:r>
          </a:p>
          <a:p>
            <a:pPr algn="ctr" eaLnBrk="1" hangingPunct="1"/>
            <a:r>
              <a:rPr lang="en-US" altLang="en-US" sz="3600">
                <a:solidFill>
                  <a:srgbClr val="FFC000"/>
                </a:solidFill>
              </a:rPr>
              <a:t>New Moon</a:t>
            </a:r>
          </a:p>
          <a:p>
            <a:pPr algn="ctr" eaLnBrk="1" hangingPunct="1"/>
            <a:r>
              <a:rPr lang="en-US" altLang="en-US" sz="3600">
                <a:solidFill>
                  <a:srgbClr val="FFC000"/>
                </a:solidFill>
              </a:rPr>
              <a:t>06:30  </a:t>
            </a:r>
          </a:p>
          <a:p>
            <a:pPr algn="ctr" eaLnBrk="1" hangingPunct="1"/>
            <a:r>
              <a:rPr lang="en-US" altLang="en-US" sz="3600">
                <a:solidFill>
                  <a:srgbClr val="FFC000"/>
                </a:solidFill>
              </a:rPr>
              <a:t>hrs</a:t>
            </a:r>
          </a:p>
        </p:txBody>
      </p:sp>
      <p:sp>
        <p:nvSpPr>
          <p:cNvPr id="209932" name="TextBox 26">
            <a:extLst>
              <a:ext uri="{FF2B5EF4-FFF2-40B4-BE49-F238E27FC236}">
                <a16:creationId xmlns:a16="http://schemas.microsoft.com/office/drawing/2014/main" id="{D44E9B83-973C-4A70-BAF6-BB7EC0797246}"/>
              </a:ext>
            </a:extLst>
          </p:cNvPr>
          <p:cNvSpPr txBox="1">
            <a:spLocks noChangeArrowheads="1"/>
          </p:cNvSpPr>
          <p:nvPr/>
        </p:nvSpPr>
        <p:spPr bwMode="auto">
          <a:xfrm>
            <a:off x="0" y="0"/>
            <a:ext cx="10287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C00000"/>
                </a:solidFill>
              </a:rPr>
              <a:t>445 B.C. – the year of the Edict</a:t>
            </a:r>
            <a:endParaRPr lang="en-US" altLang="en-US" sz="4400" b="1">
              <a:solidFill>
                <a:srgbClr val="C00000"/>
              </a:solidFill>
            </a:endParaRPr>
          </a:p>
        </p:txBody>
      </p:sp>
      <p:sp>
        <p:nvSpPr>
          <p:cNvPr id="34" name="Rectangle 33">
            <a:extLst>
              <a:ext uri="{FF2B5EF4-FFF2-40B4-BE49-F238E27FC236}">
                <a16:creationId xmlns:a16="http://schemas.microsoft.com/office/drawing/2014/main" id="{BFB4C092-3DDE-4399-8CC2-445A2BC4D5B7}"/>
              </a:ext>
            </a:extLst>
          </p:cNvPr>
          <p:cNvSpPr/>
          <p:nvPr/>
        </p:nvSpPr>
        <p:spPr>
          <a:xfrm>
            <a:off x="2628900" y="3048000"/>
            <a:ext cx="26670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14</a:t>
            </a:r>
          </a:p>
        </p:txBody>
      </p:sp>
      <p:sp>
        <p:nvSpPr>
          <p:cNvPr id="26" name="Rectangle 25">
            <a:extLst>
              <a:ext uri="{FF2B5EF4-FFF2-40B4-BE49-F238E27FC236}">
                <a16:creationId xmlns:a16="http://schemas.microsoft.com/office/drawing/2014/main" id="{7A894E09-5082-4ECB-8883-6AC475DBA6D1}"/>
              </a:ext>
            </a:extLst>
          </p:cNvPr>
          <p:cNvSpPr/>
          <p:nvPr/>
        </p:nvSpPr>
        <p:spPr>
          <a:xfrm>
            <a:off x="1943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0AE1044A-1F13-4DDB-8B58-FBC0CA33EE03}"/>
              </a:ext>
            </a:extLst>
          </p:cNvPr>
          <p:cNvSpPr/>
          <p:nvPr/>
        </p:nvSpPr>
        <p:spPr>
          <a:xfrm>
            <a:off x="3314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C97D055F-4822-400B-9B19-CB3461CF07E8}"/>
              </a:ext>
            </a:extLst>
          </p:cNvPr>
          <p:cNvSpPr/>
          <p:nvPr/>
        </p:nvSpPr>
        <p:spPr>
          <a:xfrm>
            <a:off x="4610100" y="1752600"/>
            <a:ext cx="13716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CE36FE68-91BC-4053-8978-B67EBE98FB38}"/>
              </a:ext>
            </a:extLst>
          </p:cNvPr>
          <p:cNvSpPr/>
          <p:nvPr/>
        </p:nvSpPr>
        <p:spPr>
          <a:xfrm>
            <a:off x="5981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1BDD6E2C-B167-46E9-9A9D-AE500C3CCC42}"/>
              </a:ext>
            </a:extLst>
          </p:cNvPr>
          <p:cNvSpPr/>
          <p:nvPr/>
        </p:nvSpPr>
        <p:spPr>
          <a:xfrm>
            <a:off x="7277100" y="1752600"/>
            <a:ext cx="198120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4E3F4D2C-3A24-4B22-BBF7-E050EEE76F47}"/>
              </a:ext>
            </a:extLst>
          </p:cNvPr>
          <p:cNvSpPr/>
          <p:nvPr/>
        </p:nvSpPr>
        <p:spPr>
          <a:xfrm>
            <a:off x="8648700" y="1752600"/>
            <a:ext cx="1295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7D223641-8E92-4C3E-A86A-C666585D8321}"/>
              </a:ext>
            </a:extLst>
          </p:cNvPr>
          <p:cNvSpPr/>
          <p:nvPr/>
        </p:nvSpPr>
        <p:spPr>
          <a:xfrm>
            <a:off x="7962900" y="3048000"/>
            <a:ext cx="23241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March 16</a:t>
            </a:r>
          </a:p>
        </p:txBody>
      </p:sp>
      <p:sp>
        <p:nvSpPr>
          <p:cNvPr id="39" name="Rectangle 38">
            <a:extLst>
              <a:ext uri="{FF2B5EF4-FFF2-40B4-BE49-F238E27FC236}">
                <a16:creationId xmlns:a16="http://schemas.microsoft.com/office/drawing/2014/main" id="{E270A853-381C-4C5E-BAB2-0488E8B8F898}"/>
              </a:ext>
            </a:extLst>
          </p:cNvPr>
          <p:cNvSpPr/>
          <p:nvPr/>
        </p:nvSpPr>
        <p:spPr>
          <a:xfrm>
            <a:off x="1943100" y="914400"/>
            <a:ext cx="2657475"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rgbClr val="002060"/>
                </a:solidFill>
              </a:rPr>
              <a:t>Adar  </a:t>
            </a:r>
          </a:p>
        </p:txBody>
      </p:sp>
      <p:sp>
        <p:nvSpPr>
          <p:cNvPr id="41" name="Rectangle 40">
            <a:extLst>
              <a:ext uri="{FF2B5EF4-FFF2-40B4-BE49-F238E27FC236}">
                <a16:creationId xmlns:a16="http://schemas.microsoft.com/office/drawing/2014/main" id="{FC495193-3A9B-4EEC-9D85-339000AD81BF}"/>
              </a:ext>
            </a:extLst>
          </p:cNvPr>
          <p:cNvSpPr/>
          <p:nvPr/>
        </p:nvSpPr>
        <p:spPr>
          <a:xfrm>
            <a:off x="9963150" y="1752600"/>
            <a:ext cx="323850"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cxnSp>
        <p:nvCxnSpPr>
          <p:cNvPr id="45" name="Straight Arrow Connector 44">
            <a:extLst>
              <a:ext uri="{FF2B5EF4-FFF2-40B4-BE49-F238E27FC236}">
                <a16:creationId xmlns:a16="http://schemas.microsoft.com/office/drawing/2014/main" id="{C7BBCB35-2D79-4341-84F4-10CD4596862E}"/>
              </a:ext>
            </a:extLst>
          </p:cNvPr>
          <p:cNvCxnSpPr/>
          <p:nvPr/>
        </p:nvCxnSpPr>
        <p:spPr>
          <a:xfrm rot="16200000" flipV="1">
            <a:off x="4533900" y="2819400"/>
            <a:ext cx="762000" cy="304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9944" name="TextBox 50">
            <a:extLst>
              <a:ext uri="{FF2B5EF4-FFF2-40B4-BE49-F238E27FC236}">
                <a16:creationId xmlns:a16="http://schemas.microsoft.com/office/drawing/2014/main" id="{97F4AFEC-3353-4E48-94CC-F1ED3363450E}"/>
              </a:ext>
            </a:extLst>
          </p:cNvPr>
          <p:cNvSpPr txBox="1">
            <a:spLocks noChangeArrowheads="1"/>
          </p:cNvSpPr>
          <p:nvPr/>
        </p:nvSpPr>
        <p:spPr bwMode="auto">
          <a:xfrm>
            <a:off x="3619500" y="4419600"/>
            <a:ext cx="5638800" cy="2032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a:solidFill>
                  <a:srgbClr val="FFC000"/>
                </a:solidFill>
              </a:rPr>
              <a:t>The new moon is seen at sunset to declare </a:t>
            </a:r>
            <a:r>
              <a:rPr lang="en-US" altLang="en-US" sz="4200" b="1" i="1">
                <a:solidFill>
                  <a:srgbClr val="FFFF00"/>
                </a:solidFill>
              </a:rPr>
              <a:t>Nisan 1</a:t>
            </a:r>
            <a:r>
              <a:rPr lang="en-US" altLang="en-US" sz="4200">
                <a:solidFill>
                  <a:srgbClr val="FFC000"/>
                </a:solidFill>
              </a:rPr>
              <a:t> on </a:t>
            </a:r>
            <a:r>
              <a:rPr lang="en-US" altLang="en-US" sz="4200" b="1" i="1">
                <a:solidFill>
                  <a:srgbClr val="FFFF00"/>
                </a:solidFill>
              </a:rPr>
              <a:t>March 15</a:t>
            </a:r>
            <a:r>
              <a:rPr lang="en-US" altLang="en-US" sz="4200" b="1" i="1">
                <a:solidFill>
                  <a:srgbClr val="FFC000"/>
                </a:solidFill>
              </a:rPr>
              <a:t>.</a:t>
            </a:r>
          </a:p>
        </p:txBody>
      </p:sp>
      <p:cxnSp>
        <p:nvCxnSpPr>
          <p:cNvPr id="36" name="Straight Connector 35">
            <a:extLst>
              <a:ext uri="{FF2B5EF4-FFF2-40B4-BE49-F238E27FC236}">
                <a16:creationId xmlns:a16="http://schemas.microsoft.com/office/drawing/2014/main" id="{2BD86243-F5A7-423E-B7FE-C7DB8DA3B09F}"/>
              </a:ext>
            </a:extLst>
          </p:cNvPr>
          <p:cNvCxnSpPr/>
          <p:nvPr/>
        </p:nvCxnSpPr>
        <p:spPr>
          <a:xfrm rot="16200000" flipH="1">
            <a:off x="723900" y="39624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59C4CD-ECD8-4D24-8804-3006E42E96B1}"/>
              </a:ext>
            </a:extLst>
          </p:cNvPr>
          <p:cNvCxnSpPr/>
          <p:nvPr/>
        </p:nvCxnSpPr>
        <p:spPr>
          <a:xfrm rot="5400000">
            <a:off x="4533900" y="3886200"/>
            <a:ext cx="10668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467B0442-832D-4D1D-84BA-CC09132BC0B1}"/>
              </a:ext>
            </a:extLst>
          </p:cNvPr>
          <p:cNvSpPr/>
          <p:nvPr/>
        </p:nvSpPr>
        <p:spPr>
          <a:xfrm>
            <a:off x="723900" y="2133600"/>
            <a:ext cx="3886200" cy="457200"/>
          </a:xfrm>
          <a:prstGeom prst="rect">
            <a:avLst/>
          </a:prstGeom>
          <a:solidFill>
            <a:schemeClr val="accent5">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36 hours</a:t>
            </a:r>
          </a:p>
        </p:txBody>
      </p:sp>
      <p:sp>
        <p:nvSpPr>
          <p:cNvPr id="63" name="Oval 62">
            <a:extLst>
              <a:ext uri="{FF2B5EF4-FFF2-40B4-BE49-F238E27FC236}">
                <a16:creationId xmlns:a16="http://schemas.microsoft.com/office/drawing/2014/main" id="{1FCB1DAC-742D-44F8-ACBA-0130D3AE6E28}"/>
              </a:ext>
            </a:extLst>
          </p:cNvPr>
          <p:cNvSpPr/>
          <p:nvPr/>
        </p:nvSpPr>
        <p:spPr>
          <a:xfrm>
            <a:off x="4457700" y="2209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solidFill>
                <a:srgbClr val="FF0000"/>
              </a:solidFill>
            </a:endParaRPr>
          </a:p>
        </p:txBody>
      </p:sp>
      <p:cxnSp>
        <p:nvCxnSpPr>
          <p:cNvPr id="42" name="Straight Arrow Connector 41">
            <a:extLst>
              <a:ext uri="{FF2B5EF4-FFF2-40B4-BE49-F238E27FC236}">
                <a16:creationId xmlns:a16="http://schemas.microsoft.com/office/drawing/2014/main" id="{1B16C298-C62C-4CBA-A367-C1E29D0576CA}"/>
              </a:ext>
            </a:extLst>
          </p:cNvPr>
          <p:cNvCxnSpPr/>
          <p:nvPr/>
        </p:nvCxnSpPr>
        <p:spPr>
          <a:xfrm rot="5400000" flipH="1" flipV="1">
            <a:off x="4762500" y="1600200"/>
            <a:ext cx="609600" cy="609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96A6A5A-B32A-4E26-8475-8C619932F39F}"/>
              </a:ext>
            </a:extLst>
          </p:cNvPr>
          <p:cNvCxnSpPr/>
          <p:nvPr/>
        </p:nvCxnSpPr>
        <p:spPr>
          <a:xfrm rot="16200000" flipH="1">
            <a:off x="5524500" y="2209800"/>
            <a:ext cx="1676400" cy="304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1">
            <a:extLst>
              <a:ext uri="{FF2B5EF4-FFF2-40B4-BE49-F238E27FC236}">
                <a16:creationId xmlns:a16="http://schemas.microsoft.com/office/drawing/2014/main" id="{C1AABA46-9877-46E0-9D95-ADCF8CEF842F}"/>
              </a:ext>
            </a:extLst>
          </p:cNvPr>
          <p:cNvSpPr txBox="1">
            <a:spLocks noChangeArrowheads="1"/>
          </p:cNvSpPr>
          <p:nvPr/>
        </p:nvSpPr>
        <p:spPr bwMode="auto">
          <a:xfrm>
            <a:off x="419100" y="762000"/>
            <a:ext cx="94488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So using the NASA astronomical new moon data and being fairly confident that the </a:t>
            </a:r>
            <a:r>
              <a:rPr lang="en-US" altLang="en-US" sz="4800">
                <a:solidFill>
                  <a:srgbClr val="FFFF00"/>
                </a:solidFill>
              </a:rPr>
              <a:t>new moon was seen </a:t>
            </a:r>
            <a:r>
              <a:rPr lang="en-US" altLang="en-US" sz="4800">
                <a:solidFill>
                  <a:srgbClr val="FFC000"/>
                </a:solidFill>
              </a:rPr>
              <a:t>on that </a:t>
            </a:r>
            <a:r>
              <a:rPr lang="en-US" altLang="en-US" sz="4800" i="1">
                <a:solidFill>
                  <a:srgbClr val="FFFF00"/>
                </a:solidFill>
              </a:rPr>
              <a:t>evening of March 14 </a:t>
            </a:r>
            <a:r>
              <a:rPr lang="en-US" altLang="en-US" sz="4800">
                <a:solidFill>
                  <a:srgbClr val="FFC000"/>
                </a:solidFill>
              </a:rPr>
              <a:t>we can align the Hebrew and Julian solar calendars for </a:t>
            </a:r>
            <a:r>
              <a:rPr lang="en-US" altLang="en-US" sz="4800">
                <a:solidFill>
                  <a:srgbClr val="FFFF00"/>
                </a:solidFill>
              </a:rPr>
              <a:t>445 B.C.</a:t>
            </a:r>
            <a:r>
              <a:rPr lang="en-US" altLang="en-US" sz="4800">
                <a:solidFill>
                  <a:srgbClr val="FFC000"/>
                </a:solidFill>
              </a:rPr>
              <a:t>, the year of the </a:t>
            </a:r>
            <a:r>
              <a:rPr lang="en-US" altLang="en-US" sz="4800">
                <a:solidFill>
                  <a:srgbClr val="FFFF00"/>
                </a:solidFill>
              </a:rPr>
              <a:t>Edict</a:t>
            </a:r>
            <a:r>
              <a:rPr lang="en-US" altLang="en-US" sz="4800">
                <a:solidFill>
                  <a:srgbClr val="FFC000"/>
                </a:solidFill>
              </a:rPr>
              <a:t>. </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0F3C2-7CCC-410F-AF19-BE4F1AA65F3A}"/>
              </a:ext>
            </a:extLst>
          </p:cNvPr>
          <p:cNvSpPr/>
          <p:nvPr/>
        </p:nvSpPr>
        <p:spPr>
          <a:xfrm>
            <a:off x="6172200" y="152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C00000"/>
                </a:solidFill>
              </a:rPr>
              <a:t>1</a:t>
            </a:r>
          </a:p>
        </p:txBody>
      </p:sp>
      <p:sp>
        <p:nvSpPr>
          <p:cNvPr id="3" name="Rectangle 2">
            <a:extLst>
              <a:ext uri="{FF2B5EF4-FFF2-40B4-BE49-F238E27FC236}">
                <a16:creationId xmlns:a16="http://schemas.microsoft.com/office/drawing/2014/main" id="{8C96D7F6-C813-4700-B208-29A4B8900391}"/>
              </a:ext>
            </a:extLst>
          </p:cNvPr>
          <p:cNvSpPr/>
          <p:nvPr/>
        </p:nvSpPr>
        <p:spPr>
          <a:xfrm>
            <a:off x="694372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2</a:t>
            </a:r>
          </a:p>
        </p:txBody>
      </p:sp>
      <p:sp>
        <p:nvSpPr>
          <p:cNvPr id="4" name="Rectangle 3">
            <a:extLst>
              <a:ext uri="{FF2B5EF4-FFF2-40B4-BE49-F238E27FC236}">
                <a16:creationId xmlns:a16="http://schemas.microsoft.com/office/drawing/2014/main" id="{8E3E5D4D-EBD1-4F03-8226-439EDFD7041C}"/>
              </a:ext>
            </a:extLst>
          </p:cNvPr>
          <p:cNvSpPr/>
          <p:nvPr/>
        </p:nvSpPr>
        <p:spPr>
          <a:xfrm>
            <a:off x="771525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3</a:t>
            </a:r>
          </a:p>
        </p:txBody>
      </p:sp>
      <p:sp>
        <p:nvSpPr>
          <p:cNvPr id="5" name="Rectangle 4">
            <a:extLst>
              <a:ext uri="{FF2B5EF4-FFF2-40B4-BE49-F238E27FC236}">
                <a16:creationId xmlns:a16="http://schemas.microsoft.com/office/drawing/2014/main" id="{B7B7B298-12DB-406C-BD39-8A3D13B696CC}"/>
              </a:ext>
            </a:extLst>
          </p:cNvPr>
          <p:cNvSpPr/>
          <p:nvPr/>
        </p:nvSpPr>
        <p:spPr>
          <a:xfrm>
            <a:off x="848677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4</a:t>
            </a:r>
          </a:p>
        </p:txBody>
      </p:sp>
      <p:sp>
        <p:nvSpPr>
          <p:cNvPr id="6" name="Rectangle 5">
            <a:extLst>
              <a:ext uri="{FF2B5EF4-FFF2-40B4-BE49-F238E27FC236}">
                <a16:creationId xmlns:a16="http://schemas.microsoft.com/office/drawing/2014/main" id="{E67F9169-EBC4-4F68-B2CA-EC27A1FB610D}"/>
              </a:ext>
            </a:extLst>
          </p:cNvPr>
          <p:cNvSpPr/>
          <p:nvPr/>
        </p:nvSpPr>
        <p:spPr>
          <a:xfrm>
            <a:off x="9258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5</a:t>
            </a:r>
          </a:p>
        </p:txBody>
      </p:sp>
      <p:sp>
        <p:nvSpPr>
          <p:cNvPr id="10" name="Rectangle 9">
            <a:extLst>
              <a:ext uri="{FF2B5EF4-FFF2-40B4-BE49-F238E27FC236}">
                <a16:creationId xmlns:a16="http://schemas.microsoft.com/office/drawing/2014/main" id="{0810B1DA-C731-4023-9EBF-82C713CE2BC9}"/>
              </a:ext>
            </a:extLst>
          </p:cNvPr>
          <p:cNvSpPr/>
          <p:nvPr/>
        </p:nvSpPr>
        <p:spPr>
          <a:xfrm>
            <a:off x="54006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14</a:t>
            </a:r>
          </a:p>
        </p:txBody>
      </p:sp>
      <p:sp>
        <p:nvSpPr>
          <p:cNvPr id="11" name="Rectangle 10">
            <a:extLst>
              <a:ext uri="{FF2B5EF4-FFF2-40B4-BE49-F238E27FC236}">
                <a16:creationId xmlns:a16="http://schemas.microsoft.com/office/drawing/2014/main" id="{D1A14926-2954-4187-B274-3E2510A89817}"/>
              </a:ext>
            </a:extLst>
          </p:cNvPr>
          <p:cNvSpPr/>
          <p:nvPr/>
        </p:nvSpPr>
        <p:spPr>
          <a:xfrm>
            <a:off x="6172200" y="914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C00000"/>
                </a:solidFill>
              </a:rPr>
              <a:t>15</a:t>
            </a:r>
          </a:p>
        </p:txBody>
      </p:sp>
      <p:sp>
        <p:nvSpPr>
          <p:cNvPr id="12" name="Rectangle 11">
            <a:extLst>
              <a:ext uri="{FF2B5EF4-FFF2-40B4-BE49-F238E27FC236}">
                <a16:creationId xmlns:a16="http://schemas.microsoft.com/office/drawing/2014/main" id="{0FA184B3-A445-480C-B1A3-46E9B004739B}"/>
              </a:ext>
            </a:extLst>
          </p:cNvPr>
          <p:cNvSpPr/>
          <p:nvPr/>
        </p:nvSpPr>
        <p:spPr>
          <a:xfrm>
            <a:off x="694372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16</a:t>
            </a:r>
          </a:p>
        </p:txBody>
      </p:sp>
      <p:sp>
        <p:nvSpPr>
          <p:cNvPr id="13" name="Rectangle 12">
            <a:extLst>
              <a:ext uri="{FF2B5EF4-FFF2-40B4-BE49-F238E27FC236}">
                <a16:creationId xmlns:a16="http://schemas.microsoft.com/office/drawing/2014/main" id="{D01A1554-4A39-458D-BB42-3F7584076B12}"/>
              </a:ext>
            </a:extLst>
          </p:cNvPr>
          <p:cNvSpPr/>
          <p:nvPr/>
        </p:nvSpPr>
        <p:spPr>
          <a:xfrm>
            <a:off x="77152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17</a:t>
            </a:r>
          </a:p>
        </p:txBody>
      </p:sp>
      <p:sp>
        <p:nvSpPr>
          <p:cNvPr id="14" name="Rectangle 13">
            <a:extLst>
              <a:ext uri="{FF2B5EF4-FFF2-40B4-BE49-F238E27FC236}">
                <a16:creationId xmlns:a16="http://schemas.microsoft.com/office/drawing/2014/main" id="{8242D158-9AF3-4797-9359-FAA36CFA418F}"/>
              </a:ext>
            </a:extLst>
          </p:cNvPr>
          <p:cNvSpPr/>
          <p:nvPr/>
        </p:nvSpPr>
        <p:spPr>
          <a:xfrm>
            <a:off x="84867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18</a:t>
            </a:r>
          </a:p>
        </p:txBody>
      </p:sp>
      <p:sp>
        <p:nvSpPr>
          <p:cNvPr id="15" name="Rectangle 14">
            <a:extLst>
              <a:ext uri="{FF2B5EF4-FFF2-40B4-BE49-F238E27FC236}">
                <a16:creationId xmlns:a16="http://schemas.microsoft.com/office/drawing/2014/main" id="{54891307-A531-4FDA-A659-D7A8F8D2908B}"/>
              </a:ext>
            </a:extLst>
          </p:cNvPr>
          <p:cNvSpPr/>
          <p:nvPr/>
        </p:nvSpPr>
        <p:spPr>
          <a:xfrm>
            <a:off x="92583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19</a:t>
            </a:r>
          </a:p>
        </p:txBody>
      </p:sp>
      <p:sp>
        <p:nvSpPr>
          <p:cNvPr id="18" name="TextBox 17">
            <a:extLst>
              <a:ext uri="{FF2B5EF4-FFF2-40B4-BE49-F238E27FC236}">
                <a16:creationId xmlns:a16="http://schemas.microsoft.com/office/drawing/2014/main" id="{70E13B63-35E2-46D9-952B-1C5B65B43190}"/>
              </a:ext>
            </a:extLst>
          </p:cNvPr>
          <p:cNvSpPr txBox="1"/>
          <p:nvPr/>
        </p:nvSpPr>
        <p:spPr>
          <a:xfrm>
            <a:off x="0" y="152400"/>
            <a:ext cx="4186238" cy="539750"/>
          </a:xfrm>
          <a:prstGeom prst="rect">
            <a:avLst/>
          </a:prstGeom>
          <a:noFill/>
        </p:spPr>
        <p:txBody>
          <a:bodyPr lIns="91429" tIns="45715" rIns="91429" bIns="45715">
            <a:spAutoFit/>
          </a:bodyPr>
          <a:lstStyle/>
          <a:p>
            <a:pPr>
              <a:defRPr/>
            </a:pPr>
            <a:r>
              <a:rPr lang="en-US" sz="2800" dirty="0">
                <a:solidFill>
                  <a:schemeClr val="accent5">
                    <a:lumMod val="50000"/>
                  </a:schemeClr>
                </a:solidFill>
                <a:latin typeface="Arial" charset="0"/>
                <a:cs typeface="Arial" charset="0"/>
              </a:rPr>
              <a:t>Hebrew month </a:t>
            </a:r>
            <a:r>
              <a:rPr lang="en-US" sz="2800" b="1" i="1" dirty="0">
                <a:solidFill>
                  <a:schemeClr val="accent5">
                    <a:lumMod val="50000"/>
                  </a:schemeClr>
                </a:solidFill>
                <a:latin typeface="Arial" charset="0"/>
                <a:cs typeface="Arial" charset="0"/>
              </a:rPr>
              <a:t>NISAN</a:t>
            </a:r>
          </a:p>
        </p:txBody>
      </p:sp>
      <p:sp>
        <p:nvSpPr>
          <p:cNvPr id="211982" name="TextBox 18">
            <a:extLst>
              <a:ext uri="{FF2B5EF4-FFF2-40B4-BE49-F238E27FC236}">
                <a16:creationId xmlns:a16="http://schemas.microsoft.com/office/drawing/2014/main" id="{B6FD66B4-F385-45B4-9CE9-4BF782D73040}"/>
              </a:ext>
            </a:extLst>
          </p:cNvPr>
          <p:cNvSpPr txBox="1">
            <a:spLocks noChangeArrowheads="1"/>
          </p:cNvSpPr>
          <p:nvPr/>
        </p:nvSpPr>
        <p:spPr bwMode="auto">
          <a:xfrm>
            <a:off x="0" y="914400"/>
            <a:ext cx="445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Roman month </a:t>
            </a:r>
            <a:r>
              <a:rPr lang="en-US" altLang="en-US" sz="2800" b="1" i="1"/>
              <a:t>MARCH</a:t>
            </a:r>
            <a:r>
              <a:rPr lang="en-US" altLang="en-US" sz="2800"/>
              <a:t> </a:t>
            </a:r>
          </a:p>
        </p:txBody>
      </p:sp>
      <p:pic>
        <p:nvPicPr>
          <p:cNvPr id="211983" name="Picture 2" descr="C:\Users\Gavriel\Documents\0-IMAGES for PowerPoint\nehemiah3.jpg">
            <a:extLst>
              <a:ext uri="{FF2B5EF4-FFF2-40B4-BE49-F238E27FC236}">
                <a16:creationId xmlns:a16="http://schemas.microsoft.com/office/drawing/2014/main" id="{6303D9D2-6C24-4EB2-BA9E-8362531A7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1828800"/>
            <a:ext cx="7458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301EFBD1-6E8A-40E5-A78F-8F922C94A2D7}"/>
              </a:ext>
            </a:extLst>
          </p:cNvPr>
          <p:cNvSpPr/>
          <p:nvPr/>
        </p:nvSpPr>
        <p:spPr>
          <a:xfrm>
            <a:off x="46291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13</a:t>
            </a:r>
          </a:p>
        </p:txBody>
      </p:sp>
      <p:cxnSp>
        <p:nvCxnSpPr>
          <p:cNvPr id="24" name="Straight Arrow Connector 23">
            <a:extLst>
              <a:ext uri="{FF2B5EF4-FFF2-40B4-BE49-F238E27FC236}">
                <a16:creationId xmlns:a16="http://schemas.microsoft.com/office/drawing/2014/main" id="{292C0FAF-5457-4515-A02C-249B7A1FE19A}"/>
              </a:ext>
            </a:extLst>
          </p:cNvPr>
          <p:cNvCxnSpPr/>
          <p:nvPr/>
        </p:nvCxnSpPr>
        <p:spPr>
          <a:xfrm rot="5400000">
            <a:off x="4420394" y="532606"/>
            <a:ext cx="7620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1986" name="Rectangle 22">
            <a:extLst>
              <a:ext uri="{FF2B5EF4-FFF2-40B4-BE49-F238E27FC236}">
                <a16:creationId xmlns:a16="http://schemas.microsoft.com/office/drawing/2014/main" id="{2257CB35-C752-4014-9C4A-88B56677875F}"/>
              </a:ext>
            </a:extLst>
          </p:cNvPr>
          <p:cNvSpPr>
            <a:spLocks noChangeArrowheads="1"/>
          </p:cNvSpPr>
          <p:nvPr/>
        </p:nvSpPr>
        <p:spPr bwMode="auto">
          <a:xfrm>
            <a:off x="4371975" y="0"/>
            <a:ext cx="514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solidFill>
                  <a:srgbClr val="FFC000"/>
                </a:solidFill>
              </a:rPr>
              <a:t>)</a:t>
            </a:r>
          </a:p>
        </p:txBody>
      </p:sp>
      <p:sp>
        <p:nvSpPr>
          <p:cNvPr id="20" name="Rectangle 19">
            <a:extLst>
              <a:ext uri="{FF2B5EF4-FFF2-40B4-BE49-F238E27FC236}">
                <a16:creationId xmlns:a16="http://schemas.microsoft.com/office/drawing/2014/main" id="{DF1F19C1-A8E6-4D2B-AE37-7344BAFEF1E7}"/>
              </a:ext>
            </a:extLst>
          </p:cNvPr>
          <p:cNvSpPr/>
          <p:nvPr/>
        </p:nvSpPr>
        <p:spPr>
          <a:xfrm>
            <a:off x="0" y="1828800"/>
            <a:ext cx="2828925" cy="502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p>
        </p:txBody>
      </p:sp>
      <p:pic>
        <p:nvPicPr>
          <p:cNvPr id="211988" name="Picture 21" descr="C:\Users\Gavriel\Documents\0-IMAGES for PowerPoint\moonphase2.png">
            <a:extLst>
              <a:ext uri="{FF2B5EF4-FFF2-40B4-BE49-F238E27FC236}">
                <a16:creationId xmlns:a16="http://schemas.microsoft.com/office/drawing/2014/main" id="{0FBF6F76-E150-4183-9F15-DDB543AAB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057400"/>
            <a:ext cx="3343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a:extLst>
              <a:ext uri="{FF2B5EF4-FFF2-40B4-BE49-F238E27FC236}">
                <a16:creationId xmlns:a16="http://schemas.microsoft.com/office/drawing/2014/main" id="{0E1A91C0-8051-4564-BACE-32F10C025C95}"/>
              </a:ext>
            </a:extLst>
          </p:cNvPr>
          <p:cNvCxnSpPr/>
          <p:nvPr/>
        </p:nvCxnSpPr>
        <p:spPr>
          <a:xfrm rot="5400000">
            <a:off x="6363494" y="837406"/>
            <a:ext cx="4572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Box 1">
            <a:extLst>
              <a:ext uri="{FF2B5EF4-FFF2-40B4-BE49-F238E27FC236}">
                <a16:creationId xmlns:a16="http://schemas.microsoft.com/office/drawing/2014/main" id="{01E64B77-26A2-4884-A1F1-6913CBCE1146}"/>
              </a:ext>
            </a:extLst>
          </p:cNvPr>
          <p:cNvSpPr txBox="1">
            <a:spLocks noChangeArrowheads="1"/>
          </p:cNvSpPr>
          <p:nvPr/>
        </p:nvSpPr>
        <p:spPr bwMode="auto">
          <a:xfrm>
            <a:off x="495300" y="304800"/>
            <a:ext cx="9296400" cy="61864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As you will recall we had a </a:t>
            </a:r>
            <a:r>
              <a:rPr lang="en-US" altLang="en-US" sz="4400" b="1" i="1">
                <a:solidFill>
                  <a:srgbClr val="FFFF00"/>
                </a:solidFill>
              </a:rPr>
              <a:t>Nisan 10 </a:t>
            </a:r>
            <a:r>
              <a:rPr lang="en-US" altLang="en-US" sz="4400">
                <a:solidFill>
                  <a:srgbClr val="FFC000"/>
                </a:solidFill>
              </a:rPr>
              <a:t>time fix on </a:t>
            </a:r>
            <a:r>
              <a:rPr lang="en-US" altLang="en-US" sz="4400">
                <a:solidFill>
                  <a:srgbClr val="FFFF00"/>
                </a:solidFill>
              </a:rPr>
              <a:t>Palm Sunday</a:t>
            </a:r>
            <a:r>
              <a:rPr lang="en-US" altLang="en-US" sz="4400">
                <a:solidFill>
                  <a:srgbClr val="FFC000"/>
                </a:solidFill>
              </a:rPr>
              <a:t>. Using the NASA lunar data we circled a Julian time window of </a:t>
            </a:r>
            <a:r>
              <a:rPr lang="en-US" altLang="en-US" sz="4400" b="1" i="1">
                <a:solidFill>
                  <a:srgbClr val="FFFF00"/>
                </a:solidFill>
              </a:rPr>
              <a:t>April 9-10 </a:t>
            </a:r>
            <a:r>
              <a:rPr lang="en-US" altLang="en-US" sz="4400">
                <a:solidFill>
                  <a:srgbClr val="FFC000"/>
                </a:solidFill>
              </a:rPr>
              <a:t>of</a:t>
            </a:r>
            <a:r>
              <a:rPr lang="en-US" altLang="en-US" sz="4400" b="1" i="1">
                <a:solidFill>
                  <a:srgbClr val="FFFF00"/>
                </a:solidFill>
              </a:rPr>
              <a:t> 32 A.D.</a:t>
            </a:r>
            <a:r>
              <a:rPr lang="en-US" altLang="en-US" sz="4400">
                <a:solidFill>
                  <a:srgbClr val="FFC000"/>
                </a:solidFill>
              </a:rPr>
              <a:t>. Then from</a:t>
            </a:r>
            <a:r>
              <a:rPr lang="en-US" altLang="en-US" sz="4400" b="1" i="1">
                <a:solidFill>
                  <a:srgbClr val="FFFF00"/>
                </a:solidFill>
              </a:rPr>
              <a:t> day 173,880  </a:t>
            </a:r>
            <a:r>
              <a:rPr lang="en-US" altLang="en-US" sz="4400">
                <a:solidFill>
                  <a:srgbClr val="FFC000"/>
                </a:solidFill>
              </a:rPr>
              <a:t>we came back </a:t>
            </a:r>
            <a:r>
              <a:rPr lang="en-US" altLang="en-US" sz="4400" b="1" i="1">
                <a:solidFill>
                  <a:srgbClr val="FFFF00"/>
                </a:solidFill>
              </a:rPr>
              <a:t>173,879 days, (</a:t>
            </a:r>
            <a:r>
              <a:rPr lang="en-US" altLang="en-US" sz="4400">
                <a:solidFill>
                  <a:srgbClr val="FFC000"/>
                </a:solidFill>
              </a:rPr>
              <a:t>or</a:t>
            </a:r>
            <a:r>
              <a:rPr lang="en-US" altLang="en-US" sz="4400" b="1" i="1">
                <a:solidFill>
                  <a:srgbClr val="FFFF00"/>
                </a:solidFill>
              </a:rPr>
              <a:t> 476 years and 24 days), </a:t>
            </a:r>
            <a:r>
              <a:rPr lang="en-US" altLang="en-US" sz="4400">
                <a:solidFill>
                  <a:srgbClr val="FFC000"/>
                </a:solidFill>
              </a:rPr>
              <a:t>to arrive on </a:t>
            </a:r>
            <a:r>
              <a:rPr lang="en-US" altLang="en-US" sz="4400" b="1" i="1">
                <a:solidFill>
                  <a:srgbClr val="FFFF00"/>
                </a:solidFill>
              </a:rPr>
              <a:t>day one</a:t>
            </a:r>
            <a:r>
              <a:rPr lang="en-US" altLang="en-US" sz="4400">
                <a:solidFill>
                  <a:srgbClr val="FFC000"/>
                </a:solidFill>
              </a:rPr>
              <a:t>, in a time window of </a:t>
            </a:r>
          </a:p>
          <a:p>
            <a:pPr algn="ctr" eaLnBrk="1" hangingPunct="1"/>
            <a:r>
              <a:rPr lang="en-US" altLang="en-US" sz="4400" b="1" i="1">
                <a:solidFill>
                  <a:srgbClr val="FFFF00"/>
                </a:solidFill>
              </a:rPr>
              <a:t>March 16-17 </a:t>
            </a:r>
            <a:r>
              <a:rPr lang="en-US" altLang="en-US" sz="4400">
                <a:solidFill>
                  <a:srgbClr val="FFC000"/>
                </a:solidFill>
              </a:rPr>
              <a:t>of</a:t>
            </a:r>
            <a:r>
              <a:rPr lang="en-US" altLang="en-US" sz="4400" b="1" i="1">
                <a:solidFill>
                  <a:srgbClr val="FFFF00"/>
                </a:solidFill>
              </a:rPr>
              <a:t> 445 B.C.</a:t>
            </a:r>
            <a:r>
              <a:rPr lang="en-US" altLang="en-US" sz="4400">
                <a:solidFill>
                  <a:srgbClr val="FFC000"/>
                </a:solidFill>
              </a:rPr>
              <a:t>.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27C11191-A7A4-413B-B4AB-5195277A8CE0}"/>
              </a:ext>
            </a:extLst>
          </p:cNvPr>
          <p:cNvSpPr>
            <a:spLocks noGrp="1"/>
          </p:cNvSpPr>
          <p:nvPr>
            <p:ph type="title"/>
          </p:nvPr>
        </p:nvSpPr>
        <p:spPr>
          <a:xfrm>
            <a:off x="6667500" y="0"/>
            <a:ext cx="3619500" cy="2590800"/>
          </a:xfrm>
          <a:solidFill>
            <a:srgbClr val="002060"/>
          </a:solidFill>
        </p:spPr>
        <p:txBody>
          <a:bodyPr/>
          <a:lstStyle/>
          <a:p>
            <a:pPr eaLnBrk="1" hangingPunct="1"/>
            <a:r>
              <a:rPr lang="en-US" altLang="en-US" sz="4800" b="1" i="1">
                <a:solidFill>
                  <a:srgbClr val="FFFF00"/>
                </a:solidFill>
              </a:rPr>
              <a:t>April  9 - 10</a:t>
            </a:r>
            <a:br>
              <a:rPr lang="en-US" altLang="en-US" sz="4800" b="1" i="1">
                <a:solidFill>
                  <a:srgbClr val="FFFF00"/>
                </a:solidFill>
              </a:rPr>
            </a:br>
            <a:r>
              <a:rPr lang="en-US" altLang="en-US" sz="4800" b="1" i="1">
                <a:solidFill>
                  <a:srgbClr val="FFFF00"/>
                </a:solidFill>
              </a:rPr>
              <a:t>32 A.D.</a:t>
            </a:r>
          </a:p>
        </p:txBody>
      </p:sp>
      <p:pic>
        <p:nvPicPr>
          <p:cNvPr id="214019" name="Content Placeholder 3" descr="palm.jpg">
            <a:extLst>
              <a:ext uri="{FF2B5EF4-FFF2-40B4-BE49-F238E27FC236}">
                <a16:creationId xmlns:a16="http://schemas.microsoft.com/office/drawing/2014/main" id="{7C25F093-4488-4CA4-895E-AB066E8104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214020" name="TextBox 8">
            <a:extLst>
              <a:ext uri="{FF2B5EF4-FFF2-40B4-BE49-F238E27FC236}">
                <a16:creationId xmlns:a16="http://schemas.microsoft.com/office/drawing/2014/main" id="{0687A101-DCB8-410A-8A7C-474653D4B186}"/>
              </a:ext>
            </a:extLst>
          </p:cNvPr>
          <p:cNvSpPr txBox="1">
            <a:spLocks noChangeArrowheads="1"/>
          </p:cNvSpPr>
          <p:nvPr/>
        </p:nvSpPr>
        <p:spPr bwMode="auto">
          <a:xfrm>
            <a:off x="0" y="2590800"/>
            <a:ext cx="36957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  X, </a:t>
            </a:r>
          </a:p>
        </p:txBody>
      </p:sp>
      <p:sp>
        <p:nvSpPr>
          <p:cNvPr id="214021" name="TextBox 11">
            <a:extLst>
              <a:ext uri="{FF2B5EF4-FFF2-40B4-BE49-F238E27FC236}">
                <a16:creationId xmlns:a16="http://schemas.microsoft.com/office/drawing/2014/main" id="{1FC7BE5C-FEC1-44A0-BCF2-DE9F74D0FC2C}"/>
              </a:ext>
            </a:extLst>
          </p:cNvPr>
          <p:cNvSpPr txBox="1">
            <a:spLocks noChangeArrowheads="1"/>
          </p:cNvSpPr>
          <p:nvPr/>
        </p:nvSpPr>
        <p:spPr bwMode="auto">
          <a:xfrm>
            <a:off x="6686550" y="2590800"/>
            <a:ext cx="360045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 10</a:t>
            </a:r>
            <a:r>
              <a:rPr lang="en-US" altLang="en-US" sz="3200" b="1">
                <a:solidFill>
                  <a:srgbClr val="7030A0"/>
                </a:solidFill>
              </a:rPr>
              <a:t>, </a:t>
            </a:r>
          </a:p>
        </p:txBody>
      </p:sp>
      <p:pic>
        <p:nvPicPr>
          <p:cNvPr id="214022" name="Picture 2">
            <a:extLst>
              <a:ext uri="{FF2B5EF4-FFF2-40B4-BE49-F238E27FC236}">
                <a16:creationId xmlns:a16="http://schemas.microsoft.com/office/drawing/2014/main" id="{C563F868-0478-43F4-94D2-AB677A007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3" name="Rectangle 6">
            <a:extLst>
              <a:ext uri="{FF2B5EF4-FFF2-40B4-BE49-F238E27FC236}">
                <a16:creationId xmlns:a16="http://schemas.microsoft.com/office/drawing/2014/main" id="{F7F52C46-5BFF-4A32-B00D-7F80ED200AA4}"/>
              </a:ext>
            </a:extLst>
          </p:cNvPr>
          <p:cNvSpPr>
            <a:spLocks noChangeArrowheads="1"/>
          </p:cNvSpPr>
          <p:nvPr/>
        </p:nvSpPr>
        <p:spPr bwMode="auto">
          <a:xfrm>
            <a:off x="3771900" y="381000"/>
            <a:ext cx="2743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i="1">
                <a:solidFill>
                  <a:srgbClr val="002060"/>
                </a:solidFill>
              </a:rPr>
              <a:t>We go back </a:t>
            </a:r>
          </a:p>
          <a:p>
            <a:pPr algn="ctr" eaLnBrk="1" hangingPunct="1"/>
            <a:endParaRPr lang="en-US" altLang="en-US" sz="4400" i="1">
              <a:solidFill>
                <a:srgbClr val="002060"/>
              </a:solidFill>
            </a:endParaRPr>
          </a:p>
          <a:p>
            <a:pPr algn="ctr" eaLnBrk="1" hangingPunct="1"/>
            <a:r>
              <a:rPr lang="en-US" altLang="en-US" sz="4400" b="1" i="1">
                <a:solidFill>
                  <a:srgbClr val="002060"/>
                </a:solidFill>
              </a:rPr>
              <a:t>476 </a:t>
            </a:r>
          </a:p>
          <a:p>
            <a:pPr algn="ctr" eaLnBrk="1" hangingPunct="1"/>
            <a:r>
              <a:rPr lang="en-US" altLang="en-US" sz="4400" b="1" i="1">
                <a:solidFill>
                  <a:srgbClr val="002060"/>
                </a:solidFill>
              </a:rPr>
              <a:t>Years</a:t>
            </a:r>
          </a:p>
          <a:p>
            <a:pPr algn="ctr" eaLnBrk="1" hangingPunct="1"/>
            <a:r>
              <a:rPr lang="en-US" altLang="en-US" sz="4400" i="1">
                <a:solidFill>
                  <a:srgbClr val="002060"/>
                </a:solidFill>
              </a:rPr>
              <a:t>and</a:t>
            </a:r>
            <a:r>
              <a:rPr lang="en-US" altLang="en-US" sz="4400" b="1" i="1">
                <a:solidFill>
                  <a:srgbClr val="002060"/>
                </a:solidFill>
              </a:rPr>
              <a:t> </a:t>
            </a:r>
          </a:p>
          <a:p>
            <a:pPr algn="ctr" eaLnBrk="1" hangingPunct="1"/>
            <a:r>
              <a:rPr lang="en-US" altLang="en-US" sz="4400" b="1" i="1">
                <a:solidFill>
                  <a:srgbClr val="002060"/>
                </a:solidFill>
              </a:rPr>
              <a:t>24 days</a:t>
            </a:r>
          </a:p>
          <a:p>
            <a:pPr algn="ctr" eaLnBrk="1" hangingPunct="1"/>
            <a:r>
              <a:rPr lang="en-US" altLang="en-US" sz="4400" i="1">
                <a:solidFill>
                  <a:srgbClr val="002060"/>
                </a:solidFill>
              </a:rPr>
              <a:t>in time.</a:t>
            </a:r>
          </a:p>
        </p:txBody>
      </p:sp>
      <p:cxnSp>
        <p:nvCxnSpPr>
          <p:cNvPr id="9" name="Straight Arrow Connector 8">
            <a:extLst>
              <a:ext uri="{FF2B5EF4-FFF2-40B4-BE49-F238E27FC236}">
                <a16:creationId xmlns:a16="http://schemas.microsoft.com/office/drawing/2014/main" id="{42819437-4D6D-4EA9-A7BC-21B4124A65EF}"/>
              </a:ext>
            </a:extLst>
          </p:cNvPr>
          <p:cNvCxnSpPr/>
          <p:nvPr/>
        </p:nvCxnSpPr>
        <p:spPr>
          <a:xfrm rot="10800000">
            <a:off x="3695700" y="2057400"/>
            <a:ext cx="2971800" cy="1588"/>
          </a:xfrm>
          <a:prstGeom prst="straightConnector1">
            <a:avLst/>
          </a:prstGeom>
          <a:ln w="1270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269ABEC-C603-4973-BCA0-B323006CAC42}"/>
              </a:ext>
            </a:extLst>
          </p:cNvPr>
          <p:cNvSpPr/>
          <p:nvPr/>
        </p:nvSpPr>
        <p:spPr>
          <a:xfrm>
            <a:off x="0" y="0"/>
            <a:ext cx="3695700" cy="2590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FFFF00"/>
                </a:solidFill>
              </a:rPr>
              <a:t>March  16 -17</a:t>
            </a:r>
          </a:p>
          <a:p>
            <a:pPr algn="ctr">
              <a:defRPr/>
            </a:pPr>
            <a:r>
              <a:rPr lang="en-US" sz="4800" b="1" i="1" dirty="0">
                <a:solidFill>
                  <a:srgbClr val="FFFF00"/>
                </a:solidFill>
              </a:rPr>
              <a:t>445 B.C. </a:t>
            </a:r>
          </a:p>
        </p:txBody>
      </p:sp>
      <p:sp>
        <p:nvSpPr>
          <p:cNvPr id="10" name="Oval 9">
            <a:extLst>
              <a:ext uri="{FF2B5EF4-FFF2-40B4-BE49-F238E27FC236}">
                <a16:creationId xmlns:a16="http://schemas.microsoft.com/office/drawing/2014/main" id="{424B9479-3D69-4C68-BE78-6CF1E241E3F1}"/>
              </a:ext>
            </a:extLst>
          </p:cNvPr>
          <p:cNvSpPr/>
          <p:nvPr/>
        </p:nvSpPr>
        <p:spPr>
          <a:xfrm>
            <a:off x="0" y="381000"/>
            <a:ext cx="36957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Box 1">
            <a:extLst>
              <a:ext uri="{FF2B5EF4-FFF2-40B4-BE49-F238E27FC236}">
                <a16:creationId xmlns:a16="http://schemas.microsoft.com/office/drawing/2014/main" id="{7CD7315D-0E16-433D-AB1E-90E409251695}"/>
              </a:ext>
            </a:extLst>
          </p:cNvPr>
          <p:cNvSpPr txBox="1">
            <a:spLocks noChangeArrowheads="1"/>
          </p:cNvSpPr>
          <p:nvPr/>
        </p:nvSpPr>
        <p:spPr bwMode="auto">
          <a:xfrm>
            <a:off x="723900" y="838200"/>
            <a:ext cx="876300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Now we are going to mark out the </a:t>
            </a:r>
            <a:r>
              <a:rPr lang="en-US" altLang="en-US" sz="5400" b="1" i="1">
                <a:solidFill>
                  <a:srgbClr val="FFFF00"/>
                </a:solidFill>
              </a:rPr>
              <a:t>March 16-17 </a:t>
            </a:r>
            <a:r>
              <a:rPr lang="en-US" altLang="en-US" sz="5400">
                <a:solidFill>
                  <a:srgbClr val="FFC000"/>
                </a:solidFill>
              </a:rPr>
              <a:t>time window for </a:t>
            </a:r>
            <a:r>
              <a:rPr lang="en-US" altLang="en-US" sz="5400" b="1" i="1">
                <a:solidFill>
                  <a:srgbClr val="FFFF00"/>
                </a:solidFill>
              </a:rPr>
              <a:t>the Edict</a:t>
            </a:r>
            <a:r>
              <a:rPr lang="en-US" altLang="en-US" sz="5400">
                <a:solidFill>
                  <a:srgbClr val="FFC000"/>
                </a:solidFill>
              </a:rPr>
              <a:t>,</a:t>
            </a:r>
            <a:r>
              <a:rPr lang="en-US" altLang="en-US" sz="5400" b="1" i="1">
                <a:solidFill>
                  <a:srgbClr val="FFFF00"/>
                </a:solidFill>
              </a:rPr>
              <a:t> </a:t>
            </a:r>
            <a:r>
              <a:rPr lang="en-US" altLang="en-US" sz="5400">
                <a:solidFill>
                  <a:srgbClr val="FFC000"/>
                </a:solidFill>
              </a:rPr>
              <a:t>on the Julian calendar which has now been aligned with the Hebrew calendar.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a:extLst>
              <a:ext uri="{FF2B5EF4-FFF2-40B4-BE49-F238E27FC236}">
                <a16:creationId xmlns:a16="http://schemas.microsoft.com/office/drawing/2014/main" id="{94E208B7-87ED-49DA-8346-5613E081E855}"/>
              </a:ext>
            </a:extLst>
          </p:cNvPr>
          <p:cNvSpPr txBox="1">
            <a:spLocks noChangeArrowheads="1"/>
          </p:cNvSpPr>
          <p:nvPr/>
        </p:nvSpPr>
        <p:spPr bwMode="auto">
          <a:xfrm>
            <a:off x="495300" y="762000"/>
            <a:ext cx="91440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a:solidFill>
                  <a:srgbClr val="FFC000"/>
                </a:solidFill>
              </a:rPr>
              <a:t>Let us now focus in on the chronology of those first </a:t>
            </a:r>
            <a:r>
              <a:rPr lang="en-US" altLang="en-US" sz="4200" b="1" i="1">
                <a:solidFill>
                  <a:srgbClr val="FFFF00"/>
                </a:solidFill>
              </a:rPr>
              <a:t>69 weeks</a:t>
            </a:r>
            <a:r>
              <a:rPr lang="en-US" altLang="en-US" sz="4200">
                <a:solidFill>
                  <a:srgbClr val="FFC000"/>
                </a:solidFill>
              </a:rPr>
              <a:t>. The first point to take special note of is this. Both the </a:t>
            </a:r>
            <a:r>
              <a:rPr lang="en-US" altLang="en-US" sz="4200" b="1" i="1">
                <a:solidFill>
                  <a:srgbClr val="FFFF00"/>
                </a:solidFill>
              </a:rPr>
              <a:t>Edict of Artaxerxes </a:t>
            </a:r>
            <a:r>
              <a:rPr lang="en-US" altLang="en-US" sz="4200">
                <a:solidFill>
                  <a:srgbClr val="FFC000"/>
                </a:solidFill>
              </a:rPr>
              <a:t>as given to </a:t>
            </a:r>
            <a:r>
              <a:rPr lang="en-US" altLang="en-US" sz="4200" b="1" i="1">
                <a:solidFill>
                  <a:srgbClr val="FFFF00"/>
                </a:solidFill>
              </a:rPr>
              <a:t>Nehemiah</a:t>
            </a:r>
            <a:r>
              <a:rPr lang="en-US" altLang="en-US" sz="4200">
                <a:solidFill>
                  <a:srgbClr val="FFC000"/>
                </a:solidFill>
              </a:rPr>
              <a:t> and the appearance of </a:t>
            </a:r>
            <a:r>
              <a:rPr lang="en-US" altLang="en-US" sz="4200" b="1" i="1">
                <a:solidFill>
                  <a:srgbClr val="FFFF00"/>
                </a:solidFill>
              </a:rPr>
              <a:t>”Messiah the Prince”</a:t>
            </a:r>
            <a:r>
              <a:rPr lang="en-US" altLang="en-US" sz="4200">
                <a:solidFill>
                  <a:srgbClr val="FFC000"/>
                </a:solidFill>
              </a:rPr>
              <a:t> on </a:t>
            </a:r>
            <a:r>
              <a:rPr lang="en-US" altLang="en-US" sz="4200" b="1" i="1">
                <a:solidFill>
                  <a:srgbClr val="FFFF00"/>
                </a:solidFill>
              </a:rPr>
              <a:t>Palm Sunday</a:t>
            </a:r>
            <a:r>
              <a:rPr lang="en-US" altLang="en-US" sz="4200">
                <a:solidFill>
                  <a:srgbClr val="FFC000"/>
                </a:solidFill>
              </a:rPr>
              <a:t> occurred during the </a:t>
            </a:r>
          </a:p>
          <a:p>
            <a:pPr algn="ctr" eaLnBrk="1" hangingPunct="1"/>
            <a:r>
              <a:rPr lang="en-US" altLang="en-US" sz="4200">
                <a:solidFill>
                  <a:srgbClr val="FFC000"/>
                </a:solidFill>
              </a:rPr>
              <a:t>Hebrew Passover month of </a:t>
            </a:r>
            <a:r>
              <a:rPr lang="en-US" altLang="en-US" sz="4200" b="1" i="1">
                <a:solidFill>
                  <a:srgbClr val="FFFF00"/>
                </a:solidFill>
              </a:rPr>
              <a:t>Nisan</a:t>
            </a:r>
            <a:r>
              <a:rPr lang="en-US" altLang="en-US" sz="4200">
                <a:solidFill>
                  <a:srgbClr val="FFC000"/>
                </a:solidFill>
              </a:rPr>
              <a:t>.</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162AC1-8CE0-4C38-9314-90D524CA3870}"/>
              </a:ext>
            </a:extLst>
          </p:cNvPr>
          <p:cNvSpPr/>
          <p:nvPr/>
        </p:nvSpPr>
        <p:spPr>
          <a:xfrm>
            <a:off x="6172200" y="152400"/>
            <a:ext cx="77152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a:t>
            </a:r>
          </a:p>
        </p:txBody>
      </p:sp>
      <p:sp>
        <p:nvSpPr>
          <p:cNvPr id="4" name="Rectangle 3">
            <a:extLst>
              <a:ext uri="{FF2B5EF4-FFF2-40B4-BE49-F238E27FC236}">
                <a16:creationId xmlns:a16="http://schemas.microsoft.com/office/drawing/2014/main" id="{5C5454C8-8E56-4621-B0D5-BFE6A365F321}"/>
              </a:ext>
            </a:extLst>
          </p:cNvPr>
          <p:cNvSpPr/>
          <p:nvPr/>
        </p:nvSpPr>
        <p:spPr>
          <a:xfrm>
            <a:off x="694372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2</a:t>
            </a:r>
          </a:p>
        </p:txBody>
      </p:sp>
      <p:sp>
        <p:nvSpPr>
          <p:cNvPr id="5" name="Rectangle 4">
            <a:extLst>
              <a:ext uri="{FF2B5EF4-FFF2-40B4-BE49-F238E27FC236}">
                <a16:creationId xmlns:a16="http://schemas.microsoft.com/office/drawing/2014/main" id="{EC3C6413-E5A1-45C1-A9EC-AA814BE46FEF}"/>
              </a:ext>
            </a:extLst>
          </p:cNvPr>
          <p:cNvSpPr/>
          <p:nvPr/>
        </p:nvSpPr>
        <p:spPr>
          <a:xfrm>
            <a:off x="7734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3</a:t>
            </a:r>
          </a:p>
        </p:txBody>
      </p:sp>
      <p:sp>
        <p:nvSpPr>
          <p:cNvPr id="6" name="Rectangle 5">
            <a:extLst>
              <a:ext uri="{FF2B5EF4-FFF2-40B4-BE49-F238E27FC236}">
                <a16:creationId xmlns:a16="http://schemas.microsoft.com/office/drawing/2014/main" id="{8687291C-CD91-4944-B9C3-F561EF3154AE}"/>
              </a:ext>
            </a:extLst>
          </p:cNvPr>
          <p:cNvSpPr/>
          <p:nvPr/>
        </p:nvSpPr>
        <p:spPr>
          <a:xfrm>
            <a:off x="848677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4</a:t>
            </a:r>
          </a:p>
        </p:txBody>
      </p:sp>
      <p:sp>
        <p:nvSpPr>
          <p:cNvPr id="7" name="Rectangle 6">
            <a:extLst>
              <a:ext uri="{FF2B5EF4-FFF2-40B4-BE49-F238E27FC236}">
                <a16:creationId xmlns:a16="http://schemas.microsoft.com/office/drawing/2014/main" id="{CEB299C4-6DFC-419E-BF30-3FD6D93039D4}"/>
              </a:ext>
            </a:extLst>
          </p:cNvPr>
          <p:cNvSpPr/>
          <p:nvPr/>
        </p:nvSpPr>
        <p:spPr>
          <a:xfrm>
            <a:off x="9258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5</a:t>
            </a:r>
          </a:p>
        </p:txBody>
      </p:sp>
      <p:sp>
        <p:nvSpPr>
          <p:cNvPr id="10" name="Rectangle 9">
            <a:extLst>
              <a:ext uri="{FF2B5EF4-FFF2-40B4-BE49-F238E27FC236}">
                <a16:creationId xmlns:a16="http://schemas.microsoft.com/office/drawing/2014/main" id="{00DA0740-7720-4A38-9BBD-C46F2E339CB4}"/>
              </a:ext>
            </a:extLst>
          </p:cNvPr>
          <p:cNvSpPr/>
          <p:nvPr/>
        </p:nvSpPr>
        <p:spPr>
          <a:xfrm>
            <a:off x="54006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14</a:t>
            </a:r>
          </a:p>
        </p:txBody>
      </p:sp>
      <p:sp>
        <p:nvSpPr>
          <p:cNvPr id="11" name="Rectangle 10">
            <a:extLst>
              <a:ext uri="{FF2B5EF4-FFF2-40B4-BE49-F238E27FC236}">
                <a16:creationId xmlns:a16="http://schemas.microsoft.com/office/drawing/2014/main" id="{4A6AE411-D6FE-4537-9704-93F7F14B985C}"/>
              </a:ext>
            </a:extLst>
          </p:cNvPr>
          <p:cNvSpPr/>
          <p:nvPr/>
        </p:nvSpPr>
        <p:spPr>
          <a:xfrm>
            <a:off x="6172200" y="914400"/>
            <a:ext cx="77152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15</a:t>
            </a:r>
          </a:p>
        </p:txBody>
      </p:sp>
      <p:sp>
        <p:nvSpPr>
          <p:cNvPr id="12" name="Rectangle 11">
            <a:extLst>
              <a:ext uri="{FF2B5EF4-FFF2-40B4-BE49-F238E27FC236}">
                <a16:creationId xmlns:a16="http://schemas.microsoft.com/office/drawing/2014/main" id="{0D53433C-B9B1-46F0-90CA-AD94BDBC0311}"/>
              </a:ext>
            </a:extLst>
          </p:cNvPr>
          <p:cNvSpPr/>
          <p:nvPr/>
        </p:nvSpPr>
        <p:spPr>
          <a:xfrm>
            <a:off x="6943725" y="914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16</a:t>
            </a:r>
          </a:p>
        </p:txBody>
      </p:sp>
      <p:sp>
        <p:nvSpPr>
          <p:cNvPr id="13" name="Rectangle 12">
            <a:extLst>
              <a:ext uri="{FF2B5EF4-FFF2-40B4-BE49-F238E27FC236}">
                <a16:creationId xmlns:a16="http://schemas.microsoft.com/office/drawing/2014/main" id="{C4CF0ED0-9D20-47A5-8A32-1791DFAD01ED}"/>
              </a:ext>
            </a:extLst>
          </p:cNvPr>
          <p:cNvSpPr/>
          <p:nvPr/>
        </p:nvSpPr>
        <p:spPr>
          <a:xfrm>
            <a:off x="7715250" y="914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17</a:t>
            </a:r>
          </a:p>
        </p:txBody>
      </p:sp>
      <p:sp>
        <p:nvSpPr>
          <p:cNvPr id="14" name="Rectangle 13">
            <a:extLst>
              <a:ext uri="{FF2B5EF4-FFF2-40B4-BE49-F238E27FC236}">
                <a16:creationId xmlns:a16="http://schemas.microsoft.com/office/drawing/2014/main" id="{209E5B2D-5F1C-4105-96A5-1BD4017935D2}"/>
              </a:ext>
            </a:extLst>
          </p:cNvPr>
          <p:cNvSpPr/>
          <p:nvPr/>
        </p:nvSpPr>
        <p:spPr>
          <a:xfrm>
            <a:off x="84867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18</a:t>
            </a:r>
          </a:p>
        </p:txBody>
      </p:sp>
      <p:sp>
        <p:nvSpPr>
          <p:cNvPr id="15" name="Rectangle 14">
            <a:extLst>
              <a:ext uri="{FF2B5EF4-FFF2-40B4-BE49-F238E27FC236}">
                <a16:creationId xmlns:a16="http://schemas.microsoft.com/office/drawing/2014/main" id="{82BF8AC7-4D12-4011-BCB7-655FE560309B}"/>
              </a:ext>
            </a:extLst>
          </p:cNvPr>
          <p:cNvSpPr/>
          <p:nvPr/>
        </p:nvSpPr>
        <p:spPr>
          <a:xfrm>
            <a:off x="92583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19</a:t>
            </a:r>
          </a:p>
        </p:txBody>
      </p:sp>
      <p:sp>
        <p:nvSpPr>
          <p:cNvPr id="18" name="TextBox 17">
            <a:extLst>
              <a:ext uri="{FF2B5EF4-FFF2-40B4-BE49-F238E27FC236}">
                <a16:creationId xmlns:a16="http://schemas.microsoft.com/office/drawing/2014/main" id="{8D96C771-B51B-4A33-9C8A-669E0775F0F6}"/>
              </a:ext>
            </a:extLst>
          </p:cNvPr>
          <p:cNvSpPr txBox="1"/>
          <p:nvPr/>
        </p:nvSpPr>
        <p:spPr>
          <a:xfrm>
            <a:off x="0" y="152400"/>
            <a:ext cx="4186238" cy="539750"/>
          </a:xfrm>
          <a:prstGeom prst="rect">
            <a:avLst/>
          </a:prstGeom>
          <a:noFill/>
        </p:spPr>
        <p:txBody>
          <a:bodyPr lIns="91429" tIns="45715" rIns="91429" bIns="45715">
            <a:spAutoFit/>
          </a:bodyPr>
          <a:lstStyle/>
          <a:p>
            <a:pPr>
              <a:defRPr/>
            </a:pPr>
            <a:r>
              <a:rPr lang="en-US" sz="2800" dirty="0">
                <a:solidFill>
                  <a:schemeClr val="accent5">
                    <a:lumMod val="50000"/>
                  </a:schemeClr>
                </a:solidFill>
                <a:latin typeface="Arial" charset="0"/>
                <a:cs typeface="Arial" charset="0"/>
              </a:rPr>
              <a:t>Hebrew month </a:t>
            </a:r>
            <a:r>
              <a:rPr lang="en-US" sz="2800" b="1" i="1" dirty="0">
                <a:solidFill>
                  <a:schemeClr val="accent5">
                    <a:lumMod val="50000"/>
                  </a:schemeClr>
                </a:solidFill>
                <a:latin typeface="Arial" charset="0"/>
                <a:cs typeface="Arial" charset="0"/>
              </a:rPr>
              <a:t>NISAN</a:t>
            </a:r>
          </a:p>
        </p:txBody>
      </p:sp>
      <p:sp>
        <p:nvSpPr>
          <p:cNvPr id="216078" name="TextBox 18">
            <a:extLst>
              <a:ext uri="{FF2B5EF4-FFF2-40B4-BE49-F238E27FC236}">
                <a16:creationId xmlns:a16="http://schemas.microsoft.com/office/drawing/2014/main" id="{92730E5B-F724-447E-8F8C-68659F164D47}"/>
              </a:ext>
            </a:extLst>
          </p:cNvPr>
          <p:cNvSpPr txBox="1">
            <a:spLocks noChangeArrowheads="1"/>
          </p:cNvSpPr>
          <p:nvPr/>
        </p:nvSpPr>
        <p:spPr bwMode="auto">
          <a:xfrm>
            <a:off x="0" y="914400"/>
            <a:ext cx="445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Roman month </a:t>
            </a:r>
            <a:r>
              <a:rPr lang="en-US" altLang="en-US" sz="2800" b="1" i="1"/>
              <a:t>MARCH</a:t>
            </a:r>
            <a:r>
              <a:rPr lang="en-US" altLang="en-US" sz="2800"/>
              <a:t> </a:t>
            </a:r>
          </a:p>
        </p:txBody>
      </p:sp>
      <p:pic>
        <p:nvPicPr>
          <p:cNvPr id="216079" name="Picture 2" descr="C:\Users\Gavriel\Documents\0-IMAGES for PowerPoint\nehemiah3.jpg">
            <a:extLst>
              <a:ext uri="{FF2B5EF4-FFF2-40B4-BE49-F238E27FC236}">
                <a16:creationId xmlns:a16="http://schemas.microsoft.com/office/drawing/2014/main" id="{5B674B0E-B874-4F15-A5AB-E9D3EDF6F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1828800"/>
            <a:ext cx="7458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80" name="TextBox 20">
            <a:extLst>
              <a:ext uri="{FF2B5EF4-FFF2-40B4-BE49-F238E27FC236}">
                <a16:creationId xmlns:a16="http://schemas.microsoft.com/office/drawing/2014/main" id="{AEADE75C-97FB-425C-8313-039E9C3723E9}"/>
              </a:ext>
            </a:extLst>
          </p:cNvPr>
          <p:cNvSpPr txBox="1">
            <a:spLocks noChangeArrowheads="1"/>
          </p:cNvSpPr>
          <p:nvPr/>
        </p:nvSpPr>
        <p:spPr bwMode="auto">
          <a:xfrm>
            <a:off x="0" y="1828800"/>
            <a:ext cx="291465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C000"/>
                </a:solidFill>
              </a:rPr>
              <a:t>The Edict </a:t>
            </a:r>
          </a:p>
          <a:p>
            <a:pPr algn="ctr" eaLnBrk="1" hangingPunct="1"/>
            <a:r>
              <a:rPr lang="en-US" altLang="en-US" sz="3600" b="1">
                <a:solidFill>
                  <a:srgbClr val="FFC000"/>
                </a:solidFill>
              </a:rPr>
              <a:t>of</a:t>
            </a:r>
          </a:p>
          <a:p>
            <a:pPr algn="ctr" eaLnBrk="1" hangingPunct="1"/>
            <a:r>
              <a:rPr lang="en-US" altLang="en-US" sz="3600" b="1">
                <a:solidFill>
                  <a:srgbClr val="FFC000"/>
                </a:solidFill>
              </a:rPr>
              <a:t>Artaxerxes</a:t>
            </a:r>
          </a:p>
          <a:p>
            <a:pPr algn="ctr" eaLnBrk="1" hangingPunct="1"/>
            <a:r>
              <a:rPr lang="en-US" altLang="en-US" sz="3600" b="1">
                <a:solidFill>
                  <a:srgbClr val="FFC000"/>
                </a:solidFill>
              </a:rPr>
              <a:t>given to</a:t>
            </a:r>
          </a:p>
          <a:p>
            <a:pPr algn="ctr" eaLnBrk="1" hangingPunct="1"/>
            <a:r>
              <a:rPr lang="en-US" altLang="en-US" sz="3600" b="1">
                <a:solidFill>
                  <a:srgbClr val="FFC000"/>
                </a:solidFill>
              </a:rPr>
              <a:t>Nehemiah</a:t>
            </a:r>
          </a:p>
          <a:p>
            <a:pPr algn="ctr" eaLnBrk="1" hangingPunct="1">
              <a:buFontTx/>
              <a:buChar char="-"/>
            </a:pPr>
            <a:r>
              <a:rPr lang="en-US" altLang="en-US" sz="3600" b="1">
                <a:solidFill>
                  <a:srgbClr val="FFC000"/>
                </a:solidFill>
              </a:rPr>
              <a:t> early Nisan</a:t>
            </a:r>
          </a:p>
          <a:p>
            <a:pPr algn="ctr" eaLnBrk="1" hangingPunct="1"/>
            <a:r>
              <a:rPr lang="en-US" altLang="en-US" sz="3600" b="1">
                <a:solidFill>
                  <a:srgbClr val="FFC000"/>
                </a:solidFill>
              </a:rPr>
              <a:t>moon</a:t>
            </a:r>
          </a:p>
          <a:p>
            <a:pPr algn="ctr" eaLnBrk="1" hangingPunct="1"/>
            <a:r>
              <a:rPr lang="en-US" altLang="en-US" sz="3600" b="1">
                <a:solidFill>
                  <a:srgbClr val="FFC000"/>
                </a:solidFill>
              </a:rPr>
              <a:t>445 B.C.</a:t>
            </a:r>
          </a:p>
          <a:p>
            <a:pPr algn="ctr" eaLnBrk="1" hangingPunct="1"/>
            <a:endParaRPr lang="en-US" altLang="en-US" sz="3600" b="1">
              <a:solidFill>
                <a:srgbClr val="FFC000"/>
              </a:solidFill>
            </a:endParaRPr>
          </a:p>
        </p:txBody>
      </p:sp>
      <p:sp>
        <p:nvSpPr>
          <p:cNvPr id="22" name="Rectangle 21">
            <a:extLst>
              <a:ext uri="{FF2B5EF4-FFF2-40B4-BE49-F238E27FC236}">
                <a16:creationId xmlns:a16="http://schemas.microsoft.com/office/drawing/2014/main" id="{C454AB4E-609E-4878-965A-634C2A31BB51}"/>
              </a:ext>
            </a:extLst>
          </p:cNvPr>
          <p:cNvSpPr/>
          <p:nvPr/>
        </p:nvSpPr>
        <p:spPr>
          <a:xfrm>
            <a:off x="46291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13</a:t>
            </a:r>
          </a:p>
        </p:txBody>
      </p:sp>
      <p:cxnSp>
        <p:nvCxnSpPr>
          <p:cNvPr id="24" name="Straight Arrow Connector 23">
            <a:extLst>
              <a:ext uri="{FF2B5EF4-FFF2-40B4-BE49-F238E27FC236}">
                <a16:creationId xmlns:a16="http://schemas.microsoft.com/office/drawing/2014/main" id="{D133F5BD-05F4-4855-B9C8-2DDE1E960AF6}"/>
              </a:ext>
            </a:extLst>
          </p:cNvPr>
          <p:cNvCxnSpPr/>
          <p:nvPr/>
        </p:nvCxnSpPr>
        <p:spPr>
          <a:xfrm rot="5400000">
            <a:off x="4533901" y="647700"/>
            <a:ext cx="533400" cy="317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6083" name="TextBox 29">
            <a:extLst>
              <a:ext uri="{FF2B5EF4-FFF2-40B4-BE49-F238E27FC236}">
                <a16:creationId xmlns:a16="http://schemas.microsoft.com/office/drawing/2014/main" id="{0A105E2D-DA4B-41C3-8388-82FE1A06923F}"/>
              </a:ext>
            </a:extLst>
          </p:cNvPr>
          <p:cNvSpPr txBox="1">
            <a:spLocks noChangeArrowheads="1"/>
          </p:cNvSpPr>
          <p:nvPr/>
        </p:nvSpPr>
        <p:spPr bwMode="auto">
          <a:xfrm flipH="1">
            <a:off x="5905500" y="0"/>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solidFill>
                  <a:srgbClr val="FFC000"/>
                </a:solidFill>
              </a:rPr>
              <a:t>)</a:t>
            </a:r>
          </a:p>
        </p:txBody>
      </p:sp>
      <p:sp>
        <p:nvSpPr>
          <p:cNvPr id="42" name="Oval 41">
            <a:extLst>
              <a:ext uri="{FF2B5EF4-FFF2-40B4-BE49-F238E27FC236}">
                <a16:creationId xmlns:a16="http://schemas.microsoft.com/office/drawing/2014/main" id="{0F36D5F5-49A8-44C2-AF6A-31F53FFDE7E8}"/>
              </a:ext>
            </a:extLst>
          </p:cNvPr>
          <p:cNvSpPr/>
          <p:nvPr/>
        </p:nvSpPr>
        <p:spPr>
          <a:xfrm>
            <a:off x="6743700" y="762000"/>
            <a:ext cx="1905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a:extLst>
              <a:ext uri="{FF2B5EF4-FFF2-40B4-BE49-F238E27FC236}">
                <a16:creationId xmlns:a16="http://schemas.microsoft.com/office/drawing/2014/main" id="{E889EC68-6D64-465B-9D41-2C0E0A9B9A91}"/>
              </a:ext>
            </a:extLst>
          </p:cNvPr>
          <p:cNvCxnSpPr/>
          <p:nvPr/>
        </p:nvCxnSpPr>
        <p:spPr>
          <a:xfrm rot="5400000">
            <a:off x="6363494" y="837406"/>
            <a:ext cx="4572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Box 1">
            <a:extLst>
              <a:ext uri="{FF2B5EF4-FFF2-40B4-BE49-F238E27FC236}">
                <a16:creationId xmlns:a16="http://schemas.microsoft.com/office/drawing/2014/main" id="{49395F3F-429C-49BF-8BC2-3BD985255FF9}"/>
              </a:ext>
            </a:extLst>
          </p:cNvPr>
          <p:cNvSpPr txBox="1">
            <a:spLocks noChangeArrowheads="1"/>
          </p:cNvSpPr>
          <p:nvPr/>
        </p:nvSpPr>
        <p:spPr bwMode="auto">
          <a:xfrm>
            <a:off x="419100" y="762000"/>
            <a:ext cx="9525000" cy="5414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We have aligned the Hebrew and Julian calendars for </a:t>
            </a:r>
            <a:r>
              <a:rPr lang="en-US" altLang="en-US" sz="4800">
                <a:solidFill>
                  <a:srgbClr val="FFFF00"/>
                </a:solidFill>
              </a:rPr>
              <a:t>Nisan</a:t>
            </a:r>
            <a:r>
              <a:rPr lang="en-US" altLang="en-US" sz="4800">
                <a:solidFill>
                  <a:srgbClr val="FFC000"/>
                </a:solidFill>
              </a:rPr>
              <a:t> and </a:t>
            </a:r>
            <a:r>
              <a:rPr lang="en-US" altLang="en-US" sz="4800">
                <a:solidFill>
                  <a:srgbClr val="FFFF00"/>
                </a:solidFill>
              </a:rPr>
              <a:t>March</a:t>
            </a:r>
            <a:r>
              <a:rPr lang="en-US" altLang="en-US" sz="4800">
                <a:solidFill>
                  <a:srgbClr val="FFC000"/>
                </a:solidFill>
              </a:rPr>
              <a:t> of </a:t>
            </a:r>
            <a:r>
              <a:rPr lang="en-US" altLang="en-US" sz="4800">
                <a:solidFill>
                  <a:srgbClr val="FFFF00"/>
                </a:solidFill>
              </a:rPr>
              <a:t>445 B.C. </a:t>
            </a:r>
            <a:r>
              <a:rPr lang="en-US" altLang="en-US" sz="4800">
                <a:solidFill>
                  <a:srgbClr val="FFC000"/>
                </a:solidFill>
              </a:rPr>
              <a:t>and done so within a one day accuracy. We can now proceed on to determine the </a:t>
            </a:r>
            <a:r>
              <a:rPr lang="en-US" altLang="en-US" sz="4800" i="1">
                <a:solidFill>
                  <a:srgbClr val="FFFF00"/>
                </a:solidFill>
              </a:rPr>
              <a:t>Hebrew Nisan calendar date </a:t>
            </a:r>
            <a:r>
              <a:rPr lang="en-US" altLang="en-US" sz="4800" i="1">
                <a:solidFill>
                  <a:srgbClr val="FFC000"/>
                </a:solidFill>
              </a:rPr>
              <a:t>for the </a:t>
            </a:r>
            <a:r>
              <a:rPr lang="en-US" altLang="en-US" sz="4800" i="1">
                <a:solidFill>
                  <a:srgbClr val="FFFF00"/>
                </a:solidFill>
              </a:rPr>
              <a:t>Edict of Nehemiah</a:t>
            </a:r>
            <a:r>
              <a:rPr lang="en-US" altLang="en-US" sz="4800">
                <a:solidFill>
                  <a:srgbClr val="FFC000"/>
                </a:solidFill>
              </a:rPr>
              <a:t>.</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6A947E-1790-49A8-8974-9642B2D10FC0}"/>
              </a:ext>
            </a:extLst>
          </p:cNvPr>
          <p:cNvSpPr/>
          <p:nvPr/>
        </p:nvSpPr>
        <p:spPr>
          <a:xfrm>
            <a:off x="6172200" y="152400"/>
            <a:ext cx="77152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a:t>
            </a:r>
          </a:p>
        </p:txBody>
      </p:sp>
      <p:sp>
        <p:nvSpPr>
          <p:cNvPr id="4" name="Rectangle 3">
            <a:extLst>
              <a:ext uri="{FF2B5EF4-FFF2-40B4-BE49-F238E27FC236}">
                <a16:creationId xmlns:a16="http://schemas.microsoft.com/office/drawing/2014/main" id="{72DAABD3-D202-4758-93DC-0CEE8BB03906}"/>
              </a:ext>
            </a:extLst>
          </p:cNvPr>
          <p:cNvSpPr/>
          <p:nvPr/>
        </p:nvSpPr>
        <p:spPr>
          <a:xfrm>
            <a:off x="694372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2</a:t>
            </a:r>
          </a:p>
        </p:txBody>
      </p:sp>
      <p:sp>
        <p:nvSpPr>
          <p:cNvPr id="5" name="Rectangle 4">
            <a:extLst>
              <a:ext uri="{FF2B5EF4-FFF2-40B4-BE49-F238E27FC236}">
                <a16:creationId xmlns:a16="http://schemas.microsoft.com/office/drawing/2014/main" id="{F218603A-794E-4DB3-A8B4-FAD7186E5AA6}"/>
              </a:ext>
            </a:extLst>
          </p:cNvPr>
          <p:cNvSpPr/>
          <p:nvPr/>
        </p:nvSpPr>
        <p:spPr>
          <a:xfrm>
            <a:off x="7734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3</a:t>
            </a:r>
          </a:p>
        </p:txBody>
      </p:sp>
      <p:sp>
        <p:nvSpPr>
          <p:cNvPr id="6" name="Rectangle 5">
            <a:extLst>
              <a:ext uri="{FF2B5EF4-FFF2-40B4-BE49-F238E27FC236}">
                <a16:creationId xmlns:a16="http://schemas.microsoft.com/office/drawing/2014/main" id="{7BE7E403-9E6A-431A-914A-D96859AF9BFB}"/>
              </a:ext>
            </a:extLst>
          </p:cNvPr>
          <p:cNvSpPr/>
          <p:nvPr/>
        </p:nvSpPr>
        <p:spPr>
          <a:xfrm>
            <a:off x="848677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4</a:t>
            </a:r>
          </a:p>
        </p:txBody>
      </p:sp>
      <p:sp>
        <p:nvSpPr>
          <p:cNvPr id="7" name="Rectangle 6">
            <a:extLst>
              <a:ext uri="{FF2B5EF4-FFF2-40B4-BE49-F238E27FC236}">
                <a16:creationId xmlns:a16="http://schemas.microsoft.com/office/drawing/2014/main" id="{A2DD08A8-AACF-4286-9754-314E844D7548}"/>
              </a:ext>
            </a:extLst>
          </p:cNvPr>
          <p:cNvSpPr/>
          <p:nvPr/>
        </p:nvSpPr>
        <p:spPr>
          <a:xfrm>
            <a:off x="9258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5</a:t>
            </a:r>
          </a:p>
        </p:txBody>
      </p:sp>
      <p:sp>
        <p:nvSpPr>
          <p:cNvPr id="10" name="Rectangle 9">
            <a:extLst>
              <a:ext uri="{FF2B5EF4-FFF2-40B4-BE49-F238E27FC236}">
                <a16:creationId xmlns:a16="http://schemas.microsoft.com/office/drawing/2014/main" id="{55B838B1-7776-4DBD-8C67-DC2D66F3978E}"/>
              </a:ext>
            </a:extLst>
          </p:cNvPr>
          <p:cNvSpPr/>
          <p:nvPr/>
        </p:nvSpPr>
        <p:spPr>
          <a:xfrm>
            <a:off x="54006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14</a:t>
            </a:r>
          </a:p>
        </p:txBody>
      </p:sp>
      <p:sp>
        <p:nvSpPr>
          <p:cNvPr id="11" name="Rectangle 10">
            <a:extLst>
              <a:ext uri="{FF2B5EF4-FFF2-40B4-BE49-F238E27FC236}">
                <a16:creationId xmlns:a16="http://schemas.microsoft.com/office/drawing/2014/main" id="{98305A27-CAEB-4BC1-955C-9B5B022A3E01}"/>
              </a:ext>
            </a:extLst>
          </p:cNvPr>
          <p:cNvSpPr/>
          <p:nvPr/>
        </p:nvSpPr>
        <p:spPr>
          <a:xfrm>
            <a:off x="6172200" y="914400"/>
            <a:ext cx="77152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15</a:t>
            </a:r>
          </a:p>
        </p:txBody>
      </p:sp>
      <p:sp>
        <p:nvSpPr>
          <p:cNvPr id="12" name="Rectangle 11">
            <a:extLst>
              <a:ext uri="{FF2B5EF4-FFF2-40B4-BE49-F238E27FC236}">
                <a16:creationId xmlns:a16="http://schemas.microsoft.com/office/drawing/2014/main" id="{335D3201-FB15-453F-B3FD-3AF2804B1A0C}"/>
              </a:ext>
            </a:extLst>
          </p:cNvPr>
          <p:cNvSpPr/>
          <p:nvPr/>
        </p:nvSpPr>
        <p:spPr>
          <a:xfrm>
            <a:off x="6943725" y="914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16</a:t>
            </a:r>
          </a:p>
        </p:txBody>
      </p:sp>
      <p:sp>
        <p:nvSpPr>
          <p:cNvPr id="13" name="Rectangle 12">
            <a:extLst>
              <a:ext uri="{FF2B5EF4-FFF2-40B4-BE49-F238E27FC236}">
                <a16:creationId xmlns:a16="http://schemas.microsoft.com/office/drawing/2014/main" id="{A2068558-86AD-4DA4-8A30-3EB596883A1E}"/>
              </a:ext>
            </a:extLst>
          </p:cNvPr>
          <p:cNvSpPr/>
          <p:nvPr/>
        </p:nvSpPr>
        <p:spPr>
          <a:xfrm>
            <a:off x="7715250" y="914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17</a:t>
            </a:r>
          </a:p>
        </p:txBody>
      </p:sp>
      <p:sp>
        <p:nvSpPr>
          <p:cNvPr id="14" name="Rectangle 13">
            <a:extLst>
              <a:ext uri="{FF2B5EF4-FFF2-40B4-BE49-F238E27FC236}">
                <a16:creationId xmlns:a16="http://schemas.microsoft.com/office/drawing/2014/main" id="{9964D3BF-23CF-4851-8E19-F0853A85F3AC}"/>
              </a:ext>
            </a:extLst>
          </p:cNvPr>
          <p:cNvSpPr/>
          <p:nvPr/>
        </p:nvSpPr>
        <p:spPr>
          <a:xfrm>
            <a:off x="84867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18</a:t>
            </a:r>
          </a:p>
        </p:txBody>
      </p:sp>
      <p:sp>
        <p:nvSpPr>
          <p:cNvPr id="15" name="Rectangle 14">
            <a:extLst>
              <a:ext uri="{FF2B5EF4-FFF2-40B4-BE49-F238E27FC236}">
                <a16:creationId xmlns:a16="http://schemas.microsoft.com/office/drawing/2014/main" id="{35995284-78C7-4154-A747-44AF07BC3391}"/>
              </a:ext>
            </a:extLst>
          </p:cNvPr>
          <p:cNvSpPr/>
          <p:nvPr/>
        </p:nvSpPr>
        <p:spPr>
          <a:xfrm>
            <a:off x="92583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19</a:t>
            </a:r>
          </a:p>
        </p:txBody>
      </p:sp>
      <p:sp>
        <p:nvSpPr>
          <p:cNvPr id="18" name="TextBox 17">
            <a:extLst>
              <a:ext uri="{FF2B5EF4-FFF2-40B4-BE49-F238E27FC236}">
                <a16:creationId xmlns:a16="http://schemas.microsoft.com/office/drawing/2014/main" id="{DDE9304A-B292-4116-A0DF-9EC1611DCC10}"/>
              </a:ext>
            </a:extLst>
          </p:cNvPr>
          <p:cNvSpPr txBox="1"/>
          <p:nvPr/>
        </p:nvSpPr>
        <p:spPr>
          <a:xfrm>
            <a:off x="0" y="152400"/>
            <a:ext cx="4186238" cy="539750"/>
          </a:xfrm>
          <a:prstGeom prst="rect">
            <a:avLst/>
          </a:prstGeom>
          <a:noFill/>
        </p:spPr>
        <p:txBody>
          <a:bodyPr lIns="91429" tIns="45715" rIns="91429" bIns="45715">
            <a:spAutoFit/>
          </a:bodyPr>
          <a:lstStyle/>
          <a:p>
            <a:pPr>
              <a:defRPr/>
            </a:pPr>
            <a:r>
              <a:rPr lang="en-US" sz="2800" dirty="0">
                <a:solidFill>
                  <a:schemeClr val="accent5">
                    <a:lumMod val="50000"/>
                  </a:schemeClr>
                </a:solidFill>
                <a:latin typeface="Arial" charset="0"/>
                <a:cs typeface="Arial" charset="0"/>
              </a:rPr>
              <a:t>Hebrew month </a:t>
            </a:r>
            <a:r>
              <a:rPr lang="en-US" sz="2800" b="1" i="1" dirty="0">
                <a:solidFill>
                  <a:schemeClr val="accent5">
                    <a:lumMod val="50000"/>
                  </a:schemeClr>
                </a:solidFill>
                <a:latin typeface="Arial" charset="0"/>
                <a:cs typeface="Arial" charset="0"/>
              </a:rPr>
              <a:t>NISAN</a:t>
            </a:r>
          </a:p>
        </p:txBody>
      </p:sp>
      <p:sp>
        <p:nvSpPr>
          <p:cNvPr id="218126" name="TextBox 18">
            <a:extLst>
              <a:ext uri="{FF2B5EF4-FFF2-40B4-BE49-F238E27FC236}">
                <a16:creationId xmlns:a16="http://schemas.microsoft.com/office/drawing/2014/main" id="{FCAF4395-0408-4962-AF9E-804DD0C3EBED}"/>
              </a:ext>
            </a:extLst>
          </p:cNvPr>
          <p:cNvSpPr txBox="1">
            <a:spLocks noChangeArrowheads="1"/>
          </p:cNvSpPr>
          <p:nvPr/>
        </p:nvSpPr>
        <p:spPr bwMode="auto">
          <a:xfrm>
            <a:off x="0" y="914400"/>
            <a:ext cx="445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Roman month </a:t>
            </a:r>
            <a:r>
              <a:rPr lang="en-US" altLang="en-US" sz="2800" b="1" i="1"/>
              <a:t>MARCH</a:t>
            </a:r>
            <a:r>
              <a:rPr lang="en-US" altLang="en-US" sz="2800"/>
              <a:t> </a:t>
            </a:r>
          </a:p>
        </p:txBody>
      </p:sp>
      <p:pic>
        <p:nvPicPr>
          <p:cNvPr id="218127" name="Picture 2" descr="C:\Users\Gavriel\Documents\0-IMAGES for PowerPoint\nehemiah3.jpg">
            <a:extLst>
              <a:ext uri="{FF2B5EF4-FFF2-40B4-BE49-F238E27FC236}">
                <a16:creationId xmlns:a16="http://schemas.microsoft.com/office/drawing/2014/main" id="{DB08FE60-4C39-441A-BB07-DEE371404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1828800"/>
            <a:ext cx="7458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8" name="TextBox 20">
            <a:extLst>
              <a:ext uri="{FF2B5EF4-FFF2-40B4-BE49-F238E27FC236}">
                <a16:creationId xmlns:a16="http://schemas.microsoft.com/office/drawing/2014/main" id="{82F5241F-5171-4B1B-986D-77DB2F658CAF}"/>
              </a:ext>
            </a:extLst>
          </p:cNvPr>
          <p:cNvSpPr txBox="1">
            <a:spLocks noChangeArrowheads="1"/>
          </p:cNvSpPr>
          <p:nvPr/>
        </p:nvSpPr>
        <p:spPr bwMode="auto">
          <a:xfrm>
            <a:off x="0" y="1828800"/>
            <a:ext cx="291465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C000"/>
                </a:solidFill>
              </a:rPr>
              <a:t>The Edict </a:t>
            </a:r>
          </a:p>
          <a:p>
            <a:pPr algn="ctr" eaLnBrk="1" hangingPunct="1"/>
            <a:r>
              <a:rPr lang="en-US" altLang="en-US" sz="3600" b="1">
                <a:solidFill>
                  <a:srgbClr val="FFC000"/>
                </a:solidFill>
              </a:rPr>
              <a:t>of</a:t>
            </a:r>
          </a:p>
          <a:p>
            <a:pPr algn="ctr" eaLnBrk="1" hangingPunct="1"/>
            <a:r>
              <a:rPr lang="en-US" altLang="en-US" sz="3600" b="1">
                <a:solidFill>
                  <a:srgbClr val="FFC000"/>
                </a:solidFill>
              </a:rPr>
              <a:t>Artaxerxes</a:t>
            </a:r>
          </a:p>
          <a:p>
            <a:pPr algn="ctr" eaLnBrk="1" hangingPunct="1"/>
            <a:r>
              <a:rPr lang="en-US" altLang="en-US" sz="3600" b="1">
                <a:solidFill>
                  <a:srgbClr val="FFC000"/>
                </a:solidFill>
              </a:rPr>
              <a:t>given to</a:t>
            </a:r>
          </a:p>
          <a:p>
            <a:pPr algn="ctr" eaLnBrk="1" hangingPunct="1"/>
            <a:r>
              <a:rPr lang="en-US" altLang="en-US" sz="3600" b="1">
                <a:solidFill>
                  <a:srgbClr val="FFC000"/>
                </a:solidFill>
              </a:rPr>
              <a:t>Nehemiah</a:t>
            </a:r>
          </a:p>
          <a:p>
            <a:pPr algn="ctr" eaLnBrk="1" hangingPunct="1">
              <a:buFontTx/>
              <a:buChar char="-"/>
            </a:pPr>
            <a:r>
              <a:rPr lang="en-US" altLang="en-US" sz="3600" b="1">
                <a:solidFill>
                  <a:srgbClr val="FFC000"/>
                </a:solidFill>
              </a:rPr>
              <a:t> early Nisan</a:t>
            </a:r>
          </a:p>
          <a:p>
            <a:pPr algn="ctr" eaLnBrk="1" hangingPunct="1"/>
            <a:r>
              <a:rPr lang="en-US" altLang="en-US" sz="3600" b="1">
                <a:solidFill>
                  <a:srgbClr val="FFC000"/>
                </a:solidFill>
              </a:rPr>
              <a:t>moon</a:t>
            </a:r>
          </a:p>
          <a:p>
            <a:pPr algn="ctr" eaLnBrk="1" hangingPunct="1"/>
            <a:r>
              <a:rPr lang="en-US" altLang="en-US" sz="3600" b="1">
                <a:solidFill>
                  <a:srgbClr val="FFC000"/>
                </a:solidFill>
              </a:rPr>
              <a:t>445 B.C.</a:t>
            </a:r>
          </a:p>
          <a:p>
            <a:pPr algn="ctr" eaLnBrk="1" hangingPunct="1"/>
            <a:endParaRPr lang="en-US" altLang="en-US" sz="3600" b="1">
              <a:solidFill>
                <a:srgbClr val="FFC000"/>
              </a:solidFill>
            </a:endParaRPr>
          </a:p>
        </p:txBody>
      </p:sp>
      <p:sp>
        <p:nvSpPr>
          <p:cNvPr id="22" name="Rectangle 21">
            <a:extLst>
              <a:ext uri="{FF2B5EF4-FFF2-40B4-BE49-F238E27FC236}">
                <a16:creationId xmlns:a16="http://schemas.microsoft.com/office/drawing/2014/main" id="{EC814D3F-C36D-4655-AF00-F3473E64170A}"/>
              </a:ext>
            </a:extLst>
          </p:cNvPr>
          <p:cNvSpPr/>
          <p:nvPr/>
        </p:nvSpPr>
        <p:spPr>
          <a:xfrm>
            <a:off x="46291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13</a:t>
            </a:r>
          </a:p>
        </p:txBody>
      </p:sp>
      <p:cxnSp>
        <p:nvCxnSpPr>
          <p:cNvPr id="24" name="Straight Arrow Connector 23">
            <a:extLst>
              <a:ext uri="{FF2B5EF4-FFF2-40B4-BE49-F238E27FC236}">
                <a16:creationId xmlns:a16="http://schemas.microsoft.com/office/drawing/2014/main" id="{4F490684-EEDD-4A44-8FC1-AE8DAF324FCC}"/>
              </a:ext>
            </a:extLst>
          </p:cNvPr>
          <p:cNvCxnSpPr/>
          <p:nvPr/>
        </p:nvCxnSpPr>
        <p:spPr>
          <a:xfrm rot="5400000">
            <a:off x="4533901" y="647700"/>
            <a:ext cx="533400" cy="317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8131" name="TextBox 29">
            <a:extLst>
              <a:ext uri="{FF2B5EF4-FFF2-40B4-BE49-F238E27FC236}">
                <a16:creationId xmlns:a16="http://schemas.microsoft.com/office/drawing/2014/main" id="{72981874-F1FC-4AC1-BBBF-6CF1C93AB4F5}"/>
              </a:ext>
            </a:extLst>
          </p:cNvPr>
          <p:cNvSpPr txBox="1">
            <a:spLocks noChangeArrowheads="1"/>
          </p:cNvSpPr>
          <p:nvPr/>
        </p:nvSpPr>
        <p:spPr bwMode="auto">
          <a:xfrm flipH="1">
            <a:off x="5905500" y="0"/>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solidFill>
                  <a:srgbClr val="FFC000"/>
                </a:solidFill>
              </a:rPr>
              <a:t>)</a:t>
            </a:r>
          </a:p>
        </p:txBody>
      </p:sp>
      <p:sp>
        <p:nvSpPr>
          <p:cNvPr id="42" name="Oval 41">
            <a:extLst>
              <a:ext uri="{FF2B5EF4-FFF2-40B4-BE49-F238E27FC236}">
                <a16:creationId xmlns:a16="http://schemas.microsoft.com/office/drawing/2014/main" id="{4A5D8B51-C894-4A3E-A3A2-A1379C388A49}"/>
              </a:ext>
            </a:extLst>
          </p:cNvPr>
          <p:cNvSpPr/>
          <p:nvPr/>
        </p:nvSpPr>
        <p:spPr>
          <a:xfrm>
            <a:off x="6743700" y="762000"/>
            <a:ext cx="1905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a:extLst>
              <a:ext uri="{FF2B5EF4-FFF2-40B4-BE49-F238E27FC236}">
                <a16:creationId xmlns:a16="http://schemas.microsoft.com/office/drawing/2014/main" id="{3F4A6F39-BA6D-4AAF-9D25-EBB4E6822C5D}"/>
              </a:ext>
            </a:extLst>
          </p:cNvPr>
          <p:cNvCxnSpPr/>
          <p:nvPr/>
        </p:nvCxnSpPr>
        <p:spPr>
          <a:xfrm rot="5400000" flipH="1" flipV="1">
            <a:off x="7964487" y="760413"/>
            <a:ext cx="303213"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7FB6732-1E15-461F-A5DD-3D8260872E94}"/>
              </a:ext>
            </a:extLst>
          </p:cNvPr>
          <p:cNvCxnSpPr/>
          <p:nvPr/>
        </p:nvCxnSpPr>
        <p:spPr>
          <a:xfrm rot="5400000" flipH="1" flipV="1">
            <a:off x="7202487" y="760413"/>
            <a:ext cx="303213"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1C8CF80-8726-4676-AC7B-151CD2048C22}"/>
              </a:ext>
            </a:extLst>
          </p:cNvPr>
          <p:cNvCxnSpPr/>
          <p:nvPr/>
        </p:nvCxnSpPr>
        <p:spPr>
          <a:xfrm rot="5400000">
            <a:off x="6363494" y="837406"/>
            <a:ext cx="4572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Box 1">
            <a:extLst>
              <a:ext uri="{FF2B5EF4-FFF2-40B4-BE49-F238E27FC236}">
                <a16:creationId xmlns:a16="http://schemas.microsoft.com/office/drawing/2014/main" id="{947BEDCD-798A-42FB-9C40-79B1C67C99B5}"/>
              </a:ext>
            </a:extLst>
          </p:cNvPr>
          <p:cNvSpPr txBox="1">
            <a:spLocks noChangeArrowheads="1"/>
          </p:cNvSpPr>
          <p:nvPr/>
        </p:nvSpPr>
        <p:spPr bwMode="auto">
          <a:xfrm>
            <a:off x="495300" y="1143000"/>
            <a:ext cx="92202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i="1">
                <a:solidFill>
                  <a:srgbClr val="FFFF00"/>
                </a:solidFill>
              </a:rPr>
              <a:t>March 16-17 </a:t>
            </a:r>
            <a:r>
              <a:rPr lang="en-US" altLang="en-US" sz="4800">
                <a:solidFill>
                  <a:srgbClr val="FFC000"/>
                </a:solidFill>
              </a:rPr>
              <a:t>turns out to be </a:t>
            </a:r>
            <a:r>
              <a:rPr lang="en-US" altLang="en-US" sz="4800" b="1" i="1">
                <a:solidFill>
                  <a:srgbClr val="FFFF00"/>
                </a:solidFill>
              </a:rPr>
              <a:t>Nisan 2-3. </a:t>
            </a:r>
            <a:r>
              <a:rPr lang="en-US" altLang="en-US" sz="4800">
                <a:solidFill>
                  <a:srgbClr val="FFC000"/>
                </a:solidFill>
              </a:rPr>
              <a:t>And so we discover that </a:t>
            </a:r>
            <a:r>
              <a:rPr lang="en-US" altLang="en-US" sz="4800" b="1" i="1">
                <a:solidFill>
                  <a:srgbClr val="FFFF00"/>
                </a:solidFill>
              </a:rPr>
              <a:t>day one</a:t>
            </a:r>
            <a:r>
              <a:rPr lang="en-US" altLang="en-US" sz="4800">
                <a:solidFill>
                  <a:srgbClr val="FFC000"/>
                </a:solidFill>
              </a:rPr>
              <a:t> for our timeline of the 69 Weeks, the </a:t>
            </a:r>
            <a:r>
              <a:rPr lang="en-US" altLang="en-US" sz="4800" b="1" i="1">
                <a:solidFill>
                  <a:srgbClr val="FFFF00"/>
                </a:solidFill>
              </a:rPr>
              <a:t>day of the Edict, </a:t>
            </a:r>
            <a:r>
              <a:rPr lang="en-US" altLang="en-US" sz="4800">
                <a:solidFill>
                  <a:srgbClr val="FFC000"/>
                </a:solidFill>
              </a:rPr>
              <a:t>is nestled right inside </a:t>
            </a:r>
          </a:p>
          <a:p>
            <a:pPr algn="ctr" eaLnBrk="1" hangingPunct="1"/>
            <a:r>
              <a:rPr lang="en-US" altLang="en-US" sz="4800" b="1" i="1">
                <a:solidFill>
                  <a:srgbClr val="FFFF00"/>
                </a:solidFill>
              </a:rPr>
              <a:t>Nehemiah’s month of Nisan</a:t>
            </a:r>
            <a:r>
              <a:rPr lang="en-US" altLang="en-US" sz="4800">
                <a:solidFill>
                  <a:srgbClr val="FFC000"/>
                </a:solidFill>
              </a:rPr>
              <a:t>. </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0669C-C903-4E84-AEDD-0429767309C6}"/>
              </a:ext>
            </a:extLst>
          </p:cNvPr>
          <p:cNvSpPr/>
          <p:nvPr/>
        </p:nvSpPr>
        <p:spPr>
          <a:xfrm>
            <a:off x="6172200" y="152400"/>
            <a:ext cx="77152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a:t>
            </a:r>
          </a:p>
        </p:txBody>
      </p:sp>
      <p:sp>
        <p:nvSpPr>
          <p:cNvPr id="4" name="Rectangle 3">
            <a:extLst>
              <a:ext uri="{FF2B5EF4-FFF2-40B4-BE49-F238E27FC236}">
                <a16:creationId xmlns:a16="http://schemas.microsoft.com/office/drawing/2014/main" id="{3BAF7B73-B56E-4F16-86D6-CC2F57BF01F7}"/>
              </a:ext>
            </a:extLst>
          </p:cNvPr>
          <p:cNvSpPr/>
          <p:nvPr/>
        </p:nvSpPr>
        <p:spPr>
          <a:xfrm>
            <a:off x="6943725" y="152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C00000"/>
                </a:solidFill>
              </a:rPr>
              <a:t>2</a:t>
            </a:r>
          </a:p>
        </p:txBody>
      </p:sp>
      <p:sp>
        <p:nvSpPr>
          <p:cNvPr id="5" name="Rectangle 4">
            <a:extLst>
              <a:ext uri="{FF2B5EF4-FFF2-40B4-BE49-F238E27FC236}">
                <a16:creationId xmlns:a16="http://schemas.microsoft.com/office/drawing/2014/main" id="{D29AFD0C-7E84-4174-9B82-69A6E2BD1135}"/>
              </a:ext>
            </a:extLst>
          </p:cNvPr>
          <p:cNvSpPr/>
          <p:nvPr/>
        </p:nvSpPr>
        <p:spPr>
          <a:xfrm>
            <a:off x="7715250" y="152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C00000"/>
                </a:solidFill>
              </a:rPr>
              <a:t>3</a:t>
            </a:r>
          </a:p>
        </p:txBody>
      </p:sp>
      <p:sp>
        <p:nvSpPr>
          <p:cNvPr id="6" name="Rectangle 5">
            <a:extLst>
              <a:ext uri="{FF2B5EF4-FFF2-40B4-BE49-F238E27FC236}">
                <a16:creationId xmlns:a16="http://schemas.microsoft.com/office/drawing/2014/main" id="{327FEBC6-3AF0-48CC-983D-8F2034BC8022}"/>
              </a:ext>
            </a:extLst>
          </p:cNvPr>
          <p:cNvSpPr/>
          <p:nvPr/>
        </p:nvSpPr>
        <p:spPr>
          <a:xfrm>
            <a:off x="848677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4</a:t>
            </a:r>
          </a:p>
        </p:txBody>
      </p:sp>
      <p:sp>
        <p:nvSpPr>
          <p:cNvPr id="7" name="Rectangle 6">
            <a:extLst>
              <a:ext uri="{FF2B5EF4-FFF2-40B4-BE49-F238E27FC236}">
                <a16:creationId xmlns:a16="http://schemas.microsoft.com/office/drawing/2014/main" id="{B120E8DF-6CF0-47C7-9902-748FB3007EE8}"/>
              </a:ext>
            </a:extLst>
          </p:cNvPr>
          <p:cNvSpPr/>
          <p:nvPr/>
        </p:nvSpPr>
        <p:spPr>
          <a:xfrm>
            <a:off x="9258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5</a:t>
            </a:r>
          </a:p>
        </p:txBody>
      </p:sp>
      <p:sp>
        <p:nvSpPr>
          <p:cNvPr id="10" name="Rectangle 9">
            <a:extLst>
              <a:ext uri="{FF2B5EF4-FFF2-40B4-BE49-F238E27FC236}">
                <a16:creationId xmlns:a16="http://schemas.microsoft.com/office/drawing/2014/main" id="{E661BD49-5649-4907-9FCF-20665AC02A68}"/>
              </a:ext>
            </a:extLst>
          </p:cNvPr>
          <p:cNvSpPr/>
          <p:nvPr/>
        </p:nvSpPr>
        <p:spPr>
          <a:xfrm>
            <a:off x="54006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14</a:t>
            </a:r>
          </a:p>
        </p:txBody>
      </p:sp>
      <p:sp>
        <p:nvSpPr>
          <p:cNvPr id="11" name="Rectangle 10">
            <a:extLst>
              <a:ext uri="{FF2B5EF4-FFF2-40B4-BE49-F238E27FC236}">
                <a16:creationId xmlns:a16="http://schemas.microsoft.com/office/drawing/2014/main" id="{531B6704-BEE4-4A82-86D6-3FB87C5DE9B6}"/>
              </a:ext>
            </a:extLst>
          </p:cNvPr>
          <p:cNvSpPr/>
          <p:nvPr/>
        </p:nvSpPr>
        <p:spPr>
          <a:xfrm>
            <a:off x="6172200" y="914400"/>
            <a:ext cx="77152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15</a:t>
            </a:r>
          </a:p>
        </p:txBody>
      </p:sp>
      <p:sp>
        <p:nvSpPr>
          <p:cNvPr id="12" name="Rectangle 11">
            <a:extLst>
              <a:ext uri="{FF2B5EF4-FFF2-40B4-BE49-F238E27FC236}">
                <a16:creationId xmlns:a16="http://schemas.microsoft.com/office/drawing/2014/main" id="{9745065B-1E30-4764-BC74-30B046995D4D}"/>
              </a:ext>
            </a:extLst>
          </p:cNvPr>
          <p:cNvSpPr/>
          <p:nvPr/>
        </p:nvSpPr>
        <p:spPr>
          <a:xfrm>
            <a:off x="6943725" y="914400"/>
            <a:ext cx="771525"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16</a:t>
            </a:r>
          </a:p>
        </p:txBody>
      </p:sp>
      <p:sp>
        <p:nvSpPr>
          <p:cNvPr id="13" name="Rectangle 12">
            <a:extLst>
              <a:ext uri="{FF2B5EF4-FFF2-40B4-BE49-F238E27FC236}">
                <a16:creationId xmlns:a16="http://schemas.microsoft.com/office/drawing/2014/main" id="{16640B08-551C-4D6B-9FDD-0CA17DFA6330}"/>
              </a:ext>
            </a:extLst>
          </p:cNvPr>
          <p:cNvSpPr/>
          <p:nvPr/>
        </p:nvSpPr>
        <p:spPr>
          <a:xfrm>
            <a:off x="7715250" y="914400"/>
            <a:ext cx="771525"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17</a:t>
            </a:r>
          </a:p>
        </p:txBody>
      </p:sp>
      <p:sp>
        <p:nvSpPr>
          <p:cNvPr id="14" name="Rectangle 13">
            <a:extLst>
              <a:ext uri="{FF2B5EF4-FFF2-40B4-BE49-F238E27FC236}">
                <a16:creationId xmlns:a16="http://schemas.microsoft.com/office/drawing/2014/main" id="{8726194A-5463-4AA9-9764-278872ED302D}"/>
              </a:ext>
            </a:extLst>
          </p:cNvPr>
          <p:cNvSpPr/>
          <p:nvPr/>
        </p:nvSpPr>
        <p:spPr>
          <a:xfrm>
            <a:off x="84867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18</a:t>
            </a:r>
          </a:p>
        </p:txBody>
      </p:sp>
      <p:sp>
        <p:nvSpPr>
          <p:cNvPr id="15" name="Rectangle 14">
            <a:extLst>
              <a:ext uri="{FF2B5EF4-FFF2-40B4-BE49-F238E27FC236}">
                <a16:creationId xmlns:a16="http://schemas.microsoft.com/office/drawing/2014/main" id="{56EF7FC8-7F8F-4DA0-86DC-4291E426942B}"/>
              </a:ext>
            </a:extLst>
          </p:cNvPr>
          <p:cNvSpPr/>
          <p:nvPr/>
        </p:nvSpPr>
        <p:spPr>
          <a:xfrm>
            <a:off x="92583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19</a:t>
            </a:r>
          </a:p>
        </p:txBody>
      </p:sp>
      <p:sp>
        <p:nvSpPr>
          <p:cNvPr id="18" name="TextBox 17">
            <a:extLst>
              <a:ext uri="{FF2B5EF4-FFF2-40B4-BE49-F238E27FC236}">
                <a16:creationId xmlns:a16="http://schemas.microsoft.com/office/drawing/2014/main" id="{BFACC114-2162-4A3B-B3DB-4C44784411AF}"/>
              </a:ext>
            </a:extLst>
          </p:cNvPr>
          <p:cNvSpPr txBox="1"/>
          <p:nvPr/>
        </p:nvSpPr>
        <p:spPr>
          <a:xfrm>
            <a:off x="0" y="152400"/>
            <a:ext cx="4186238" cy="539750"/>
          </a:xfrm>
          <a:prstGeom prst="rect">
            <a:avLst/>
          </a:prstGeom>
          <a:noFill/>
        </p:spPr>
        <p:txBody>
          <a:bodyPr lIns="91429" tIns="45715" rIns="91429" bIns="45715">
            <a:spAutoFit/>
          </a:bodyPr>
          <a:lstStyle/>
          <a:p>
            <a:pPr>
              <a:defRPr/>
            </a:pPr>
            <a:r>
              <a:rPr lang="en-US" sz="2800" dirty="0">
                <a:solidFill>
                  <a:schemeClr val="accent5">
                    <a:lumMod val="50000"/>
                  </a:schemeClr>
                </a:solidFill>
                <a:latin typeface="Arial" charset="0"/>
                <a:cs typeface="Arial" charset="0"/>
              </a:rPr>
              <a:t>Hebrew month </a:t>
            </a:r>
            <a:r>
              <a:rPr lang="en-US" sz="2800" b="1" i="1" dirty="0">
                <a:solidFill>
                  <a:srgbClr val="C00000"/>
                </a:solidFill>
                <a:latin typeface="Arial" charset="0"/>
                <a:cs typeface="Arial" charset="0"/>
              </a:rPr>
              <a:t>NISAN</a:t>
            </a:r>
          </a:p>
        </p:txBody>
      </p:sp>
      <p:sp>
        <p:nvSpPr>
          <p:cNvPr id="220174" name="TextBox 18">
            <a:extLst>
              <a:ext uri="{FF2B5EF4-FFF2-40B4-BE49-F238E27FC236}">
                <a16:creationId xmlns:a16="http://schemas.microsoft.com/office/drawing/2014/main" id="{E7FBBF89-D023-4ACE-8E88-3D4ADDA35CE6}"/>
              </a:ext>
            </a:extLst>
          </p:cNvPr>
          <p:cNvSpPr txBox="1">
            <a:spLocks noChangeArrowheads="1"/>
          </p:cNvSpPr>
          <p:nvPr/>
        </p:nvSpPr>
        <p:spPr bwMode="auto">
          <a:xfrm>
            <a:off x="0" y="914400"/>
            <a:ext cx="445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Roman month </a:t>
            </a:r>
            <a:r>
              <a:rPr lang="en-US" altLang="en-US" sz="2800" b="1" i="1"/>
              <a:t>MARCH</a:t>
            </a:r>
            <a:r>
              <a:rPr lang="en-US" altLang="en-US" sz="2800"/>
              <a:t> </a:t>
            </a:r>
          </a:p>
        </p:txBody>
      </p:sp>
      <p:pic>
        <p:nvPicPr>
          <p:cNvPr id="220175" name="Picture 2" descr="C:\Users\Gavriel\Documents\0-IMAGES for PowerPoint\nehemiah3.jpg">
            <a:extLst>
              <a:ext uri="{FF2B5EF4-FFF2-40B4-BE49-F238E27FC236}">
                <a16:creationId xmlns:a16="http://schemas.microsoft.com/office/drawing/2014/main" id="{0A2E6DFC-8C92-466F-A395-2A6A72051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1828800"/>
            <a:ext cx="7458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76" name="TextBox 20">
            <a:extLst>
              <a:ext uri="{FF2B5EF4-FFF2-40B4-BE49-F238E27FC236}">
                <a16:creationId xmlns:a16="http://schemas.microsoft.com/office/drawing/2014/main" id="{97FB0310-7DCA-4F9B-9328-CEC6BA67F037}"/>
              </a:ext>
            </a:extLst>
          </p:cNvPr>
          <p:cNvSpPr txBox="1">
            <a:spLocks noChangeArrowheads="1"/>
          </p:cNvSpPr>
          <p:nvPr/>
        </p:nvSpPr>
        <p:spPr bwMode="auto">
          <a:xfrm>
            <a:off x="0" y="1828800"/>
            <a:ext cx="291465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C000"/>
                </a:solidFill>
              </a:rPr>
              <a:t>The Edict </a:t>
            </a:r>
          </a:p>
          <a:p>
            <a:pPr algn="ctr" eaLnBrk="1" hangingPunct="1"/>
            <a:r>
              <a:rPr lang="en-US" altLang="en-US" sz="3600" b="1">
                <a:solidFill>
                  <a:srgbClr val="FFC000"/>
                </a:solidFill>
              </a:rPr>
              <a:t>of</a:t>
            </a:r>
          </a:p>
          <a:p>
            <a:pPr algn="ctr" eaLnBrk="1" hangingPunct="1"/>
            <a:r>
              <a:rPr lang="en-US" altLang="en-US" sz="3600" b="1">
                <a:solidFill>
                  <a:srgbClr val="FFC000"/>
                </a:solidFill>
              </a:rPr>
              <a:t>Artaxerxes</a:t>
            </a:r>
          </a:p>
          <a:p>
            <a:pPr algn="ctr" eaLnBrk="1" hangingPunct="1"/>
            <a:r>
              <a:rPr lang="en-US" altLang="en-US" sz="3600" b="1">
                <a:solidFill>
                  <a:srgbClr val="FFC000"/>
                </a:solidFill>
              </a:rPr>
              <a:t>given to</a:t>
            </a:r>
          </a:p>
          <a:p>
            <a:pPr algn="ctr" eaLnBrk="1" hangingPunct="1"/>
            <a:r>
              <a:rPr lang="en-US" altLang="en-US" sz="3600" b="1">
                <a:solidFill>
                  <a:srgbClr val="FFC000"/>
                </a:solidFill>
              </a:rPr>
              <a:t>Nehemiah</a:t>
            </a:r>
          </a:p>
          <a:p>
            <a:pPr algn="ctr" eaLnBrk="1" hangingPunct="1">
              <a:buFontTx/>
              <a:buChar char="-"/>
            </a:pPr>
            <a:r>
              <a:rPr lang="en-US" altLang="en-US" sz="3600" b="1">
                <a:solidFill>
                  <a:srgbClr val="FFC000"/>
                </a:solidFill>
              </a:rPr>
              <a:t> early Nisan</a:t>
            </a:r>
          </a:p>
          <a:p>
            <a:pPr algn="ctr" eaLnBrk="1" hangingPunct="1"/>
            <a:r>
              <a:rPr lang="en-US" altLang="en-US" sz="3600" b="1">
                <a:solidFill>
                  <a:srgbClr val="FFC000"/>
                </a:solidFill>
              </a:rPr>
              <a:t>moon</a:t>
            </a:r>
          </a:p>
          <a:p>
            <a:pPr algn="ctr" eaLnBrk="1" hangingPunct="1"/>
            <a:r>
              <a:rPr lang="en-US" altLang="en-US" sz="3600" b="1">
                <a:solidFill>
                  <a:srgbClr val="FFC000"/>
                </a:solidFill>
              </a:rPr>
              <a:t>445 B.C.</a:t>
            </a:r>
          </a:p>
          <a:p>
            <a:pPr algn="ctr" eaLnBrk="1" hangingPunct="1"/>
            <a:endParaRPr lang="en-US" altLang="en-US" sz="3600" b="1">
              <a:solidFill>
                <a:srgbClr val="FFC000"/>
              </a:solidFill>
            </a:endParaRPr>
          </a:p>
        </p:txBody>
      </p:sp>
      <p:sp>
        <p:nvSpPr>
          <p:cNvPr id="22" name="Rectangle 21">
            <a:extLst>
              <a:ext uri="{FF2B5EF4-FFF2-40B4-BE49-F238E27FC236}">
                <a16:creationId xmlns:a16="http://schemas.microsoft.com/office/drawing/2014/main" id="{C614D802-3EFE-4912-9769-323CF15E6733}"/>
              </a:ext>
            </a:extLst>
          </p:cNvPr>
          <p:cNvSpPr/>
          <p:nvPr/>
        </p:nvSpPr>
        <p:spPr>
          <a:xfrm>
            <a:off x="46291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13</a:t>
            </a:r>
          </a:p>
        </p:txBody>
      </p:sp>
      <p:cxnSp>
        <p:nvCxnSpPr>
          <p:cNvPr id="24" name="Straight Arrow Connector 23">
            <a:extLst>
              <a:ext uri="{FF2B5EF4-FFF2-40B4-BE49-F238E27FC236}">
                <a16:creationId xmlns:a16="http://schemas.microsoft.com/office/drawing/2014/main" id="{363641FB-63B6-4F10-AC88-72C9866DD95F}"/>
              </a:ext>
            </a:extLst>
          </p:cNvPr>
          <p:cNvCxnSpPr/>
          <p:nvPr/>
        </p:nvCxnSpPr>
        <p:spPr>
          <a:xfrm rot="5400000">
            <a:off x="4533901" y="647700"/>
            <a:ext cx="533400" cy="317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0179" name="TextBox 29">
            <a:extLst>
              <a:ext uri="{FF2B5EF4-FFF2-40B4-BE49-F238E27FC236}">
                <a16:creationId xmlns:a16="http://schemas.microsoft.com/office/drawing/2014/main" id="{8A33E45D-2262-4610-B86E-D97FC83D9E15}"/>
              </a:ext>
            </a:extLst>
          </p:cNvPr>
          <p:cNvSpPr txBox="1">
            <a:spLocks noChangeArrowheads="1"/>
          </p:cNvSpPr>
          <p:nvPr/>
        </p:nvSpPr>
        <p:spPr bwMode="auto">
          <a:xfrm flipH="1">
            <a:off x="5905500" y="0"/>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solidFill>
                  <a:srgbClr val="FFC000"/>
                </a:solidFill>
              </a:rPr>
              <a:t>)</a:t>
            </a:r>
          </a:p>
        </p:txBody>
      </p:sp>
      <p:sp>
        <p:nvSpPr>
          <p:cNvPr id="20" name="Oval 19">
            <a:extLst>
              <a:ext uri="{FF2B5EF4-FFF2-40B4-BE49-F238E27FC236}">
                <a16:creationId xmlns:a16="http://schemas.microsoft.com/office/drawing/2014/main" id="{6B5DDC16-D50A-4905-9C09-E5DFBEAFAE2F}"/>
              </a:ext>
            </a:extLst>
          </p:cNvPr>
          <p:cNvSpPr/>
          <p:nvPr/>
        </p:nvSpPr>
        <p:spPr>
          <a:xfrm>
            <a:off x="6743700" y="0"/>
            <a:ext cx="1905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Box 1">
            <a:extLst>
              <a:ext uri="{FF2B5EF4-FFF2-40B4-BE49-F238E27FC236}">
                <a16:creationId xmlns:a16="http://schemas.microsoft.com/office/drawing/2014/main" id="{A964B164-84C5-4E51-BA2C-DBA8A3B9D755}"/>
              </a:ext>
            </a:extLst>
          </p:cNvPr>
          <p:cNvSpPr txBox="1">
            <a:spLocks noChangeArrowheads="1"/>
          </p:cNvSpPr>
          <p:nvPr/>
        </p:nvSpPr>
        <p:spPr bwMode="auto">
          <a:xfrm>
            <a:off x="1028700" y="1143000"/>
            <a:ext cx="83058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But that is not all. We have arrived early in the month, near the time of the </a:t>
            </a:r>
            <a:r>
              <a:rPr lang="en-US" altLang="en-US" sz="4800" b="1" i="1">
                <a:solidFill>
                  <a:srgbClr val="FFFF00"/>
                </a:solidFill>
              </a:rPr>
              <a:t>new moon. </a:t>
            </a:r>
            <a:r>
              <a:rPr lang="en-US" altLang="en-US" sz="4800">
                <a:solidFill>
                  <a:srgbClr val="FFC000"/>
                </a:solidFill>
              </a:rPr>
              <a:t>This was the traditional time for kings to make their royal decrees. </a:t>
            </a:r>
            <a:endParaRPr lang="en-US" altLang="en-US" sz="4800" b="1" i="1">
              <a:solidFill>
                <a:srgbClr val="FFFF00"/>
              </a:solidFil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ADAB-C75D-4B05-9403-8BBE913FFFDD}"/>
              </a:ext>
            </a:extLst>
          </p:cNvPr>
          <p:cNvSpPr/>
          <p:nvPr/>
        </p:nvSpPr>
        <p:spPr>
          <a:xfrm>
            <a:off x="6172200" y="152400"/>
            <a:ext cx="77152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1</a:t>
            </a:r>
          </a:p>
        </p:txBody>
      </p:sp>
      <p:sp>
        <p:nvSpPr>
          <p:cNvPr id="4" name="Rectangle 3">
            <a:extLst>
              <a:ext uri="{FF2B5EF4-FFF2-40B4-BE49-F238E27FC236}">
                <a16:creationId xmlns:a16="http://schemas.microsoft.com/office/drawing/2014/main" id="{C540A327-89F2-465F-8450-A678CFF44BE1}"/>
              </a:ext>
            </a:extLst>
          </p:cNvPr>
          <p:cNvSpPr/>
          <p:nvPr/>
        </p:nvSpPr>
        <p:spPr>
          <a:xfrm>
            <a:off x="6943725" y="152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C00000"/>
                </a:solidFill>
              </a:rPr>
              <a:t>2</a:t>
            </a:r>
          </a:p>
        </p:txBody>
      </p:sp>
      <p:sp>
        <p:nvSpPr>
          <p:cNvPr id="5" name="Rectangle 4">
            <a:extLst>
              <a:ext uri="{FF2B5EF4-FFF2-40B4-BE49-F238E27FC236}">
                <a16:creationId xmlns:a16="http://schemas.microsoft.com/office/drawing/2014/main" id="{6D6EB11E-439E-4121-A343-3D460FC79703}"/>
              </a:ext>
            </a:extLst>
          </p:cNvPr>
          <p:cNvSpPr/>
          <p:nvPr/>
        </p:nvSpPr>
        <p:spPr>
          <a:xfrm>
            <a:off x="7715250" y="152400"/>
            <a:ext cx="771525"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C00000"/>
                </a:solidFill>
              </a:rPr>
              <a:t>3</a:t>
            </a:r>
          </a:p>
        </p:txBody>
      </p:sp>
      <p:sp>
        <p:nvSpPr>
          <p:cNvPr id="6" name="Rectangle 5">
            <a:extLst>
              <a:ext uri="{FF2B5EF4-FFF2-40B4-BE49-F238E27FC236}">
                <a16:creationId xmlns:a16="http://schemas.microsoft.com/office/drawing/2014/main" id="{AA6B16A1-6107-4C12-941B-D92C58A13858}"/>
              </a:ext>
            </a:extLst>
          </p:cNvPr>
          <p:cNvSpPr/>
          <p:nvPr/>
        </p:nvSpPr>
        <p:spPr>
          <a:xfrm>
            <a:off x="8486775"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4</a:t>
            </a:r>
          </a:p>
        </p:txBody>
      </p:sp>
      <p:sp>
        <p:nvSpPr>
          <p:cNvPr id="7" name="Rectangle 6">
            <a:extLst>
              <a:ext uri="{FF2B5EF4-FFF2-40B4-BE49-F238E27FC236}">
                <a16:creationId xmlns:a16="http://schemas.microsoft.com/office/drawing/2014/main" id="{978B7328-A936-46AC-902C-73577237E257}"/>
              </a:ext>
            </a:extLst>
          </p:cNvPr>
          <p:cNvSpPr/>
          <p:nvPr/>
        </p:nvSpPr>
        <p:spPr>
          <a:xfrm>
            <a:off x="9258300" y="152400"/>
            <a:ext cx="771525"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accent5">
                    <a:lumMod val="50000"/>
                  </a:schemeClr>
                </a:solidFill>
              </a:rPr>
              <a:t>5</a:t>
            </a:r>
          </a:p>
        </p:txBody>
      </p:sp>
      <p:sp>
        <p:nvSpPr>
          <p:cNvPr id="10" name="Rectangle 9">
            <a:extLst>
              <a:ext uri="{FF2B5EF4-FFF2-40B4-BE49-F238E27FC236}">
                <a16:creationId xmlns:a16="http://schemas.microsoft.com/office/drawing/2014/main" id="{5FADCCE5-8A3B-4DB6-B94B-A41C3AC1D539}"/>
              </a:ext>
            </a:extLst>
          </p:cNvPr>
          <p:cNvSpPr/>
          <p:nvPr/>
        </p:nvSpPr>
        <p:spPr>
          <a:xfrm>
            <a:off x="54006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rgbClr val="002060"/>
                </a:solidFill>
              </a:rPr>
              <a:t>14</a:t>
            </a:r>
          </a:p>
        </p:txBody>
      </p:sp>
      <p:sp>
        <p:nvSpPr>
          <p:cNvPr id="11" name="Rectangle 10">
            <a:extLst>
              <a:ext uri="{FF2B5EF4-FFF2-40B4-BE49-F238E27FC236}">
                <a16:creationId xmlns:a16="http://schemas.microsoft.com/office/drawing/2014/main" id="{9389DF53-F6EA-413C-A14C-38327446CA1F}"/>
              </a:ext>
            </a:extLst>
          </p:cNvPr>
          <p:cNvSpPr/>
          <p:nvPr/>
        </p:nvSpPr>
        <p:spPr>
          <a:xfrm>
            <a:off x="6172200" y="914400"/>
            <a:ext cx="77152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15</a:t>
            </a:r>
          </a:p>
        </p:txBody>
      </p:sp>
      <p:sp>
        <p:nvSpPr>
          <p:cNvPr id="12" name="Rectangle 11">
            <a:extLst>
              <a:ext uri="{FF2B5EF4-FFF2-40B4-BE49-F238E27FC236}">
                <a16:creationId xmlns:a16="http://schemas.microsoft.com/office/drawing/2014/main" id="{A04E98CC-84A6-4D5A-BD90-3CF9AA6E1354}"/>
              </a:ext>
            </a:extLst>
          </p:cNvPr>
          <p:cNvSpPr/>
          <p:nvPr/>
        </p:nvSpPr>
        <p:spPr>
          <a:xfrm>
            <a:off x="6943725" y="914400"/>
            <a:ext cx="771525"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16</a:t>
            </a:r>
          </a:p>
        </p:txBody>
      </p:sp>
      <p:sp>
        <p:nvSpPr>
          <p:cNvPr id="13" name="Rectangle 12">
            <a:extLst>
              <a:ext uri="{FF2B5EF4-FFF2-40B4-BE49-F238E27FC236}">
                <a16:creationId xmlns:a16="http://schemas.microsoft.com/office/drawing/2014/main" id="{2E630C5A-43A1-40B0-82BC-8BDD11F73926}"/>
              </a:ext>
            </a:extLst>
          </p:cNvPr>
          <p:cNvSpPr/>
          <p:nvPr/>
        </p:nvSpPr>
        <p:spPr>
          <a:xfrm>
            <a:off x="7715250" y="914400"/>
            <a:ext cx="771525"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17</a:t>
            </a:r>
          </a:p>
        </p:txBody>
      </p:sp>
      <p:sp>
        <p:nvSpPr>
          <p:cNvPr id="14" name="Rectangle 13">
            <a:extLst>
              <a:ext uri="{FF2B5EF4-FFF2-40B4-BE49-F238E27FC236}">
                <a16:creationId xmlns:a16="http://schemas.microsoft.com/office/drawing/2014/main" id="{91C7E945-3507-4655-80B2-942A12F5BD86}"/>
              </a:ext>
            </a:extLst>
          </p:cNvPr>
          <p:cNvSpPr/>
          <p:nvPr/>
        </p:nvSpPr>
        <p:spPr>
          <a:xfrm>
            <a:off x="8486775"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18</a:t>
            </a:r>
          </a:p>
        </p:txBody>
      </p:sp>
      <p:sp>
        <p:nvSpPr>
          <p:cNvPr id="15" name="Rectangle 14">
            <a:extLst>
              <a:ext uri="{FF2B5EF4-FFF2-40B4-BE49-F238E27FC236}">
                <a16:creationId xmlns:a16="http://schemas.microsoft.com/office/drawing/2014/main" id="{E894E636-0651-4654-8344-D651B274505A}"/>
              </a:ext>
            </a:extLst>
          </p:cNvPr>
          <p:cNvSpPr/>
          <p:nvPr/>
        </p:nvSpPr>
        <p:spPr>
          <a:xfrm>
            <a:off x="925830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19</a:t>
            </a:r>
          </a:p>
        </p:txBody>
      </p:sp>
      <p:sp>
        <p:nvSpPr>
          <p:cNvPr id="18" name="TextBox 17">
            <a:extLst>
              <a:ext uri="{FF2B5EF4-FFF2-40B4-BE49-F238E27FC236}">
                <a16:creationId xmlns:a16="http://schemas.microsoft.com/office/drawing/2014/main" id="{9E896F8C-C3BF-44AE-B5CA-37FAE16B8A97}"/>
              </a:ext>
            </a:extLst>
          </p:cNvPr>
          <p:cNvSpPr txBox="1"/>
          <p:nvPr/>
        </p:nvSpPr>
        <p:spPr>
          <a:xfrm>
            <a:off x="0" y="152400"/>
            <a:ext cx="4186238" cy="539750"/>
          </a:xfrm>
          <a:prstGeom prst="rect">
            <a:avLst/>
          </a:prstGeom>
          <a:noFill/>
        </p:spPr>
        <p:txBody>
          <a:bodyPr lIns="91429" tIns="45715" rIns="91429" bIns="45715">
            <a:spAutoFit/>
          </a:bodyPr>
          <a:lstStyle/>
          <a:p>
            <a:pPr>
              <a:defRPr/>
            </a:pPr>
            <a:r>
              <a:rPr lang="en-US" sz="2800" dirty="0">
                <a:solidFill>
                  <a:schemeClr val="accent5">
                    <a:lumMod val="50000"/>
                  </a:schemeClr>
                </a:solidFill>
                <a:latin typeface="Arial" charset="0"/>
                <a:cs typeface="Arial" charset="0"/>
              </a:rPr>
              <a:t>Hebrew month </a:t>
            </a:r>
            <a:r>
              <a:rPr lang="en-US" sz="2800" b="1" i="1" dirty="0">
                <a:solidFill>
                  <a:srgbClr val="C00000"/>
                </a:solidFill>
                <a:latin typeface="Arial" charset="0"/>
                <a:cs typeface="Arial" charset="0"/>
              </a:rPr>
              <a:t>NISAN</a:t>
            </a:r>
          </a:p>
        </p:txBody>
      </p:sp>
      <p:sp>
        <p:nvSpPr>
          <p:cNvPr id="222222" name="TextBox 18">
            <a:extLst>
              <a:ext uri="{FF2B5EF4-FFF2-40B4-BE49-F238E27FC236}">
                <a16:creationId xmlns:a16="http://schemas.microsoft.com/office/drawing/2014/main" id="{F955EE7C-5D93-4570-9190-079EF667CD67}"/>
              </a:ext>
            </a:extLst>
          </p:cNvPr>
          <p:cNvSpPr txBox="1">
            <a:spLocks noChangeArrowheads="1"/>
          </p:cNvSpPr>
          <p:nvPr/>
        </p:nvSpPr>
        <p:spPr bwMode="auto">
          <a:xfrm>
            <a:off x="0" y="914400"/>
            <a:ext cx="445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Roman month </a:t>
            </a:r>
            <a:r>
              <a:rPr lang="en-US" altLang="en-US" sz="2800" b="1" i="1"/>
              <a:t>MARCH</a:t>
            </a:r>
            <a:r>
              <a:rPr lang="en-US" altLang="en-US" sz="2800"/>
              <a:t> </a:t>
            </a:r>
          </a:p>
        </p:txBody>
      </p:sp>
      <p:pic>
        <p:nvPicPr>
          <p:cNvPr id="222223" name="Picture 2" descr="C:\Users\Gavriel\Documents\0-IMAGES for PowerPoint\nehemiah3.jpg">
            <a:extLst>
              <a:ext uri="{FF2B5EF4-FFF2-40B4-BE49-F238E27FC236}">
                <a16:creationId xmlns:a16="http://schemas.microsoft.com/office/drawing/2014/main" id="{AF49B11C-AC67-4559-91E1-3F111F772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1828800"/>
            <a:ext cx="7458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24" name="TextBox 20">
            <a:extLst>
              <a:ext uri="{FF2B5EF4-FFF2-40B4-BE49-F238E27FC236}">
                <a16:creationId xmlns:a16="http://schemas.microsoft.com/office/drawing/2014/main" id="{7B1725D5-A729-4E7F-98EA-1877020E9990}"/>
              </a:ext>
            </a:extLst>
          </p:cNvPr>
          <p:cNvSpPr txBox="1">
            <a:spLocks noChangeArrowheads="1"/>
          </p:cNvSpPr>
          <p:nvPr/>
        </p:nvSpPr>
        <p:spPr bwMode="auto">
          <a:xfrm>
            <a:off x="0" y="1828800"/>
            <a:ext cx="291465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C000"/>
                </a:solidFill>
              </a:rPr>
              <a:t>The Edict </a:t>
            </a:r>
          </a:p>
          <a:p>
            <a:pPr algn="ctr" eaLnBrk="1" hangingPunct="1"/>
            <a:r>
              <a:rPr lang="en-US" altLang="en-US" sz="3600" b="1">
                <a:solidFill>
                  <a:srgbClr val="FFC000"/>
                </a:solidFill>
              </a:rPr>
              <a:t>of</a:t>
            </a:r>
          </a:p>
          <a:p>
            <a:pPr algn="ctr" eaLnBrk="1" hangingPunct="1"/>
            <a:r>
              <a:rPr lang="en-US" altLang="en-US" sz="3600" b="1">
                <a:solidFill>
                  <a:srgbClr val="FFC000"/>
                </a:solidFill>
              </a:rPr>
              <a:t>Artaxerxes</a:t>
            </a:r>
          </a:p>
          <a:p>
            <a:pPr algn="ctr" eaLnBrk="1" hangingPunct="1"/>
            <a:r>
              <a:rPr lang="en-US" altLang="en-US" sz="3600" b="1">
                <a:solidFill>
                  <a:srgbClr val="FFC000"/>
                </a:solidFill>
              </a:rPr>
              <a:t>given to</a:t>
            </a:r>
          </a:p>
          <a:p>
            <a:pPr algn="ctr" eaLnBrk="1" hangingPunct="1"/>
            <a:r>
              <a:rPr lang="en-US" altLang="en-US" sz="3600" b="1">
                <a:solidFill>
                  <a:srgbClr val="FFC000"/>
                </a:solidFill>
              </a:rPr>
              <a:t>Nehemiah</a:t>
            </a:r>
          </a:p>
          <a:p>
            <a:pPr algn="ctr" eaLnBrk="1" hangingPunct="1">
              <a:buFontTx/>
              <a:buChar char="-"/>
            </a:pPr>
            <a:r>
              <a:rPr lang="en-US" altLang="en-US" sz="3600" b="1">
                <a:solidFill>
                  <a:srgbClr val="FFC000"/>
                </a:solidFill>
              </a:rPr>
              <a:t> early Nisan</a:t>
            </a:r>
          </a:p>
          <a:p>
            <a:pPr algn="ctr" eaLnBrk="1" hangingPunct="1"/>
            <a:r>
              <a:rPr lang="en-US" altLang="en-US" sz="3600" b="1">
                <a:solidFill>
                  <a:srgbClr val="FFC000"/>
                </a:solidFill>
              </a:rPr>
              <a:t>moon</a:t>
            </a:r>
          </a:p>
          <a:p>
            <a:pPr algn="ctr" eaLnBrk="1" hangingPunct="1"/>
            <a:r>
              <a:rPr lang="en-US" altLang="en-US" sz="3600" b="1">
                <a:solidFill>
                  <a:srgbClr val="FFC000"/>
                </a:solidFill>
              </a:rPr>
              <a:t>445 B.C.</a:t>
            </a:r>
          </a:p>
          <a:p>
            <a:pPr algn="ctr" eaLnBrk="1" hangingPunct="1"/>
            <a:endParaRPr lang="en-US" altLang="en-US" sz="3600" b="1">
              <a:solidFill>
                <a:srgbClr val="FFC000"/>
              </a:solidFill>
            </a:endParaRPr>
          </a:p>
        </p:txBody>
      </p:sp>
      <p:sp>
        <p:nvSpPr>
          <p:cNvPr id="22" name="Rectangle 21">
            <a:extLst>
              <a:ext uri="{FF2B5EF4-FFF2-40B4-BE49-F238E27FC236}">
                <a16:creationId xmlns:a16="http://schemas.microsoft.com/office/drawing/2014/main" id="{777B68C9-AB1F-4888-8B83-1CD234F8F491}"/>
              </a:ext>
            </a:extLst>
          </p:cNvPr>
          <p:cNvSpPr/>
          <p:nvPr/>
        </p:nvSpPr>
        <p:spPr>
          <a:xfrm>
            <a:off x="4629150" y="914400"/>
            <a:ext cx="771525" cy="533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3600" b="1" dirty="0">
                <a:solidFill>
                  <a:schemeClr val="tx1"/>
                </a:solidFill>
              </a:rPr>
              <a:t>13</a:t>
            </a:r>
          </a:p>
        </p:txBody>
      </p:sp>
      <p:cxnSp>
        <p:nvCxnSpPr>
          <p:cNvPr id="24" name="Straight Arrow Connector 23">
            <a:extLst>
              <a:ext uri="{FF2B5EF4-FFF2-40B4-BE49-F238E27FC236}">
                <a16:creationId xmlns:a16="http://schemas.microsoft.com/office/drawing/2014/main" id="{56C3AC41-DA47-46BD-BABB-28FF9D5EA37F}"/>
              </a:ext>
            </a:extLst>
          </p:cNvPr>
          <p:cNvCxnSpPr/>
          <p:nvPr/>
        </p:nvCxnSpPr>
        <p:spPr>
          <a:xfrm rot="5400000">
            <a:off x="4533901" y="647700"/>
            <a:ext cx="533400" cy="317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2227" name="TextBox 29">
            <a:extLst>
              <a:ext uri="{FF2B5EF4-FFF2-40B4-BE49-F238E27FC236}">
                <a16:creationId xmlns:a16="http://schemas.microsoft.com/office/drawing/2014/main" id="{A85049B6-EDA3-4178-BB5B-AFAC8004DD62}"/>
              </a:ext>
            </a:extLst>
          </p:cNvPr>
          <p:cNvSpPr txBox="1">
            <a:spLocks noChangeArrowheads="1"/>
          </p:cNvSpPr>
          <p:nvPr/>
        </p:nvSpPr>
        <p:spPr bwMode="auto">
          <a:xfrm flipH="1">
            <a:off x="5905500" y="0"/>
            <a:ext cx="30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a:solidFill>
                  <a:srgbClr val="FFC000"/>
                </a:solidFill>
              </a:rPr>
              <a:t>)</a:t>
            </a:r>
          </a:p>
        </p:txBody>
      </p:sp>
      <p:sp>
        <p:nvSpPr>
          <p:cNvPr id="20" name="Oval 19">
            <a:extLst>
              <a:ext uri="{FF2B5EF4-FFF2-40B4-BE49-F238E27FC236}">
                <a16:creationId xmlns:a16="http://schemas.microsoft.com/office/drawing/2014/main" id="{E2749DC6-C831-4EDF-8B5C-6FC2D2DB2CE3}"/>
              </a:ext>
            </a:extLst>
          </p:cNvPr>
          <p:cNvSpPr/>
          <p:nvPr/>
        </p:nvSpPr>
        <p:spPr>
          <a:xfrm>
            <a:off x="5829300" y="0"/>
            <a:ext cx="28194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
            <a:extLst>
              <a:ext uri="{FF2B5EF4-FFF2-40B4-BE49-F238E27FC236}">
                <a16:creationId xmlns:a16="http://schemas.microsoft.com/office/drawing/2014/main" id="{3363FDE7-D4E6-4B69-8DC0-21085A488753}"/>
              </a:ext>
            </a:extLst>
          </p:cNvPr>
          <p:cNvSpPr>
            <a:spLocks noChangeArrowheads="1"/>
          </p:cNvSpPr>
          <p:nvPr/>
        </p:nvSpPr>
        <p:spPr bwMode="auto">
          <a:xfrm>
            <a:off x="342900" y="762000"/>
            <a:ext cx="9601200" cy="53863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300">
                <a:solidFill>
                  <a:srgbClr val="FFC000"/>
                </a:solidFill>
              </a:rPr>
              <a:t>So here is our timeline for the </a:t>
            </a:r>
            <a:r>
              <a:rPr lang="en-US" altLang="en-US" sz="4300" i="1">
                <a:solidFill>
                  <a:srgbClr val="FFFF00"/>
                </a:solidFill>
              </a:rPr>
              <a:t>69 weeks</a:t>
            </a:r>
            <a:r>
              <a:rPr lang="en-US" altLang="en-US" sz="4300">
                <a:solidFill>
                  <a:srgbClr val="FFC000"/>
                </a:solidFill>
              </a:rPr>
              <a:t>. Our calculations have been based upon the </a:t>
            </a:r>
            <a:r>
              <a:rPr lang="en-US" altLang="en-US" sz="4300">
                <a:solidFill>
                  <a:srgbClr val="FFFF00"/>
                </a:solidFill>
              </a:rPr>
              <a:t>NASA lunar data </a:t>
            </a:r>
            <a:r>
              <a:rPr lang="en-US" altLang="en-US" sz="4300">
                <a:solidFill>
                  <a:srgbClr val="FFC000"/>
                </a:solidFill>
              </a:rPr>
              <a:t>and our best reckoning of when the new moon was most likely to have been sighted at the time. Our time window for </a:t>
            </a:r>
            <a:r>
              <a:rPr lang="en-US" altLang="en-US" sz="4300" b="1" i="1">
                <a:solidFill>
                  <a:srgbClr val="FFFF00"/>
                </a:solidFill>
              </a:rPr>
              <a:t>the Edict </a:t>
            </a:r>
            <a:r>
              <a:rPr lang="en-US" altLang="en-US" sz="4300">
                <a:solidFill>
                  <a:srgbClr val="FFC000"/>
                </a:solidFill>
              </a:rPr>
              <a:t>turns out to be </a:t>
            </a:r>
            <a:r>
              <a:rPr lang="en-US" altLang="en-US" sz="4300" b="1" i="1">
                <a:solidFill>
                  <a:srgbClr val="FFFF00"/>
                </a:solidFill>
              </a:rPr>
              <a:t>Nisan 2-3 </a:t>
            </a:r>
            <a:r>
              <a:rPr lang="en-US" altLang="en-US" sz="4300">
                <a:solidFill>
                  <a:srgbClr val="FFC000"/>
                </a:solidFill>
              </a:rPr>
              <a:t>of</a:t>
            </a:r>
            <a:r>
              <a:rPr lang="en-US" altLang="en-US" sz="4300" b="1" i="1">
                <a:solidFill>
                  <a:srgbClr val="FFFF00"/>
                </a:solidFill>
              </a:rPr>
              <a:t> 445 B.C.,</a:t>
            </a:r>
            <a:r>
              <a:rPr lang="en-US" altLang="en-US" sz="4300" b="1">
                <a:solidFill>
                  <a:srgbClr val="FFC000"/>
                </a:solidFill>
              </a:rPr>
              <a:t> </a:t>
            </a:r>
            <a:r>
              <a:rPr lang="en-US" altLang="en-US" sz="4300">
                <a:solidFill>
                  <a:srgbClr val="FFC000"/>
                </a:solidFill>
              </a:rPr>
              <a:t>quite early in the month. </a:t>
            </a:r>
            <a:endParaRPr lang="en-US" altLang="en-US" sz="430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Content Placeholder 3" descr="palm.jpg">
            <a:extLst>
              <a:ext uri="{FF2B5EF4-FFF2-40B4-BE49-F238E27FC236}">
                <a16:creationId xmlns:a16="http://schemas.microsoft.com/office/drawing/2014/main" id="{3A6D07DA-7271-4861-B012-295D7629EFE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029450" y="3767138"/>
            <a:ext cx="3257550" cy="2862262"/>
          </a:xfrm>
        </p:spPr>
      </p:pic>
      <p:cxnSp>
        <p:nvCxnSpPr>
          <p:cNvPr id="5" name="Straight Arrow Connector 4">
            <a:extLst>
              <a:ext uri="{FF2B5EF4-FFF2-40B4-BE49-F238E27FC236}">
                <a16:creationId xmlns:a16="http://schemas.microsoft.com/office/drawing/2014/main" id="{3FF8197A-5935-451B-BB82-3BADFE8783FE}"/>
              </a:ext>
            </a:extLst>
          </p:cNvPr>
          <p:cNvCxnSpPr/>
          <p:nvPr/>
        </p:nvCxnSpPr>
        <p:spPr>
          <a:xfrm rot="10800000">
            <a:off x="3171825" y="2438400"/>
            <a:ext cx="2828925" cy="1588"/>
          </a:xfrm>
          <a:prstGeom prst="straightConnector1">
            <a:avLst/>
          </a:prstGeom>
          <a:ln w="184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3428" name="TextBox 8">
            <a:extLst>
              <a:ext uri="{FF2B5EF4-FFF2-40B4-BE49-F238E27FC236}">
                <a16:creationId xmlns:a16="http://schemas.microsoft.com/office/drawing/2014/main" id="{F916AB12-6FC7-4039-A8E8-282E32465A63}"/>
              </a:ext>
            </a:extLst>
          </p:cNvPr>
          <p:cNvSpPr txBox="1">
            <a:spLocks noChangeArrowheads="1"/>
          </p:cNvSpPr>
          <p:nvPr/>
        </p:nvSpPr>
        <p:spPr bwMode="auto">
          <a:xfrm>
            <a:off x="0" y="2209800"/>
            <a:ext cx="3171825" cy="1570038"/>
          </a:xfrm>
          <a:prstGeom prst="rect">
            <a:avLst/>
          </a:prstGeom>
          <a:solidFill>
            <a:schemeClr val="bg1"/>
          </a:solidFill>
          <a:ln w="9525">
            <a:noFill/>
            <a:miter lim="800000"/>
            <a:headEnd/>
            <a:tailEnd/>
          </a:ln>
        </p:spPr>
        <p:txBody>
          <a:bodyPr lIns="91429" tIns="45715" rIns="91429" bIns="45715">
            <a:spAutoFit/>
          </a:bodyPr>
          <a:lstStyle/>
          <a:p>
            <a:pPr algn="ctr">
              <a:defRPr/>
            </a:pPr>
            <a:r>
              <a:rPr lang="en-US" sz="3200" b="1" dirty="0">
                <a:solidFill>
                  <a:srgbClr val="C00000"/>
                </a:solidFill>
                <a:latin typeface="Arial" charset="0"/>
                <a:cs typeface="Arial" charset="0"/>
              </a:rPr>
              <a:t>NISAN 2</a:t>
            </a:r>
            <a:r>
              <a:rPr lang="en-US" sz="3200" dirty="0">
                <a:solidFill>
                  <a:srgbClr val="C00000"/>
                </a:solidFill>
                <a:latin typeface="Arial" charset="0"/>
                <a:cs typeface="Arial" charset="0"/>
              </a:rPr>
              <a:t>-3</a:t>
            </a:r>
            <a:r>
              <a:rPr lang="en-US" sz="3200" b="1" dirty="0">
                <a:solidFill>
                  <a:srgbClr val="C00000"/>
                </a:solidFill>
                <a:latin typeface="Arial" charset="0"/>
                <a:cs typeface="Arial" charset="0"/>
              </a:rPr>
              <a:t>,</a:t>
            </a:r>
          </a:p>
          <a:p>
            <a:pPr algn="ctr">
              <a:defRPr/>
            </a:pPr>
            <a:r>
              <a:rPr lang="en-US" sz="3200" b="1" dirty="0">
                <a:solidFill>
                  <a:srgbClr val="002060"/>
                </a:solidFill>
                <a:latin typeface="Arial" charset="0"/>
                <a:cs typeface="Arial" charset="0"/>
              </a:rPr>
              <a:t>MARCH 16</a:t>
            </a:r>
            <a:r>
              <a:rPr lang="en-US" sz="3200" dirty="0">
                <a:solidFill>
                  <a:srgbClr val="002060"/>
                </a:solidFill>
                <a:latin typeface="Arial" charset="0"/>
                <a:cs typeface="Arial" charset="0"/>
              </a:rPr>
              <a:t>-17</a:t>
            </a:r>
            <a:r>
              <a:rPr lang="en-US" sz="3200" b="1" dirty="0">
                <a:solidFill>
                  <a:srgbClr val="002060"/>
                </a:solidFill>
                <a:latin typeface="Arial" charset="0"/>
                <a:cs typeface="Arial" charset="0"/>
              </a:rPr>
              <a:t> </a:t>
            </a:r>
          </a:p>
          <a:p>
            <a:pPr algn="ctr">
              <a:defRPr/>
            </a:pPr>
            <a:r>
              <a:rPr lang="en-US" sz="3200" b="1" dirty="0">
                <a:solidFill>
                  <a:schemeClr val="accent5">
                    <a:lumMod val="75000"/>
                  </a:schemeClr>
                </a:solidFill>
                <a:latin typeface="Arial" charset="0"/>
                <a:cs typeface="Arial" charset="0"/>
              </a:rPr>
              <a:t>445 B.C.</a:t>
            </a:r>
          </a:p>
        </p:txBody>
      </p:sp>
      <p:sp>
        <p:nvSpPr>
          <p:cNvPr id="103430" name="TextBox 11">
            <a:extLst>
              <a:ext uri="{FF2B5EF4-FFF2-40B4-BE49-F238E27FC236}">
                <a16:creationId xmlns:a16="http://schemas.microsoft.com/office/drawing/2014/main" id="{87A73EBD-9F69-4DC1-B8EF-EE8E6C27A6F6}"/>
              </a:ext>
            </a:extLst>
          </p:cNvPr>
          <p:cNvSpPr txBox="1">
            <a:spLocks noChangeArrowheads="1"/>
          </p:cNvSpPr>
          <p:nvPr/>
        </p:nvSpPr>
        <p:spPr bwMode="auto">
          <a:xfrm>
            <a:off x="7029450" y="2209800"/>
            <a:ext cx="3257550" cy="1570038"/>
          </a:xfrm>
          <a:prstGeom prst="rect">
            <a:avLst/>
          </a:prstGeom>
          <a:solidFill>
            <a:schemeClr val="bg1"/>
          </a:solidFill>
          <a:ln w="9525">
            <a:noFill/>
            <a:miter lim="800000"/>
            <a:headEnd/>
            <a:tailEnd/>
          </a:ln>
        </p:spPr>
        <p:txBody>
          <a:bodyPr lIns="91429" tIns="45715" rIns="91429" bIns="45715">
            <a:spAutoFit/>
          </a:bodyPr>
          <a:lstStyle/>
          <a:p>
            <a:pPr algn="ctr">
              <a:defRPr/>
            </a:pPr>
            <a:r>
              <a:rPr lang="en-US" sz="3200" b="1" dirty="0">
                <a:solidFill>
                  <a:srgbClr val="C00000"/>
                </a:solidFill>
                <a:latin typeface="Arial" charset="0"/>
                <a:cs typeface="Arial" charset="0"/>
              </a:rPr>
              <a:t>NISAN 10</a:t>
            </a:r>
            <a:r>
              <a:rPr lang="en-US" sz="3200" b="1" dirty="0">
                <a:solidFill>
                  <a:srgbClr val="7030A0"/>
                </a:solidFill>
                <a:latin typeface="Arial" charset="0"/>
                <a:cs typeface="Arial" charset="0"/>
              </a:rPr>
              <a:t>,</a:t>
            </a:r>
          </a:p>
          <a:p>
            <a:pPr algn="ctr">
              <a:defRPr/>
            </a:pPr>
            <a:r>
              <a:rPr lang="en-US" sz="3200" b="1" dirty="0">
                <a:solidFill>
                  <a:srgbClr val="002060"/>
                </a:solidFill>
                <a:latin typeface="Arial" charset="0"/>
                <a:cs typeface="Arial" charset="0"/>
              </a:rPr>
              <a:t>APRIL 9</a:t>
            </a:r>
            <a:r>
              <a:rPr lang="en-US" sz="3200" dirty="0">
                <a:solidFill>
                  <a:srgbClr val="002060"/>
                </a:solidFill>
                <a:latin typeface="Arial" charset="0"/>
                <a:cs typeface="Arial" charset="0"/>
              </a:rPr>
              <a:t>-10</a:t>
            </a:r>
            <a:r>
              <a:rPr lang="en-US" sz="3200" b="1" dirty="0">
                <a:solidFill>
                  <a:srgbClr val="002060"/>
                </a:solidFill>
                <a:latin typeface="Arial" charset="0"/>
                <a:cs typeface="Arial" charset="0"/>
              </a:rPr>
              <a:t> </a:t>
            </a:r>
          </a:p>
          <a:p>
            <a:pPr algn="ctr">
              <a:defRPr/>
            </a:pPr>
            <a:r>
              <a:rPr lang="en-US" sz="3200" b="1" dirty="0">
                <a:solidFill>
                  <a:schemeClr val="accent5">
                    <a:lumMod val="75000"/>
                  </a:schemeClr>
                </a:solidFill>
                <a:latin typeface="Arial" charset="0"/>
                <a:cs typeface="Arial" charset="0"/>
              </a:rPr>
              <a:t>32 A.D.</a:t>
            </a:r>
          </a:p>
        </p:txBody>
      </p:sp>
      <p:pic>
        <p:nvPicPr>
          <p:cNvPr id="224262" name="Picture 2">
            <a:extLst>
              <a:ext uri="{FF2B5EF4-FFF2-40B4-BE49-F238E27FC236}">
                <a16:creationId xmlns:a16="http://schemas.microsoft.com/office/drawing/2014/main" id="{8369F180-5265-48E2-98F5-CA91E6373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1718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DC7D9968-1EE3-439B-8558-A35933B210CF}"/>
              </a:ext>
            </a:extLst>
          </p:cNvPr>
          <p:cNvCxnSpPr/>
          <p:nvPr/>
        </p:nvCxnSpPr>
        <p:spPr>
          <a:xfrm>
            <a:off x="4200525" y="2438400"/>
            <a:ext cx="2828925" cy="1588"/>
          </a:xfrm>
          <a:prstGeom prst="straightConnector1">
            <a:avLst/>
          </a:prstGeom>
          <a:ln w="184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4264" name="TextBox 13">
            <a:extLst>
              <a:ext uri="{FF2B5EF4-FFF2-40B4-BE49-F238E27FC236}">
                <a16:creationId xmlns:a16="http://schemas.microsoft.com/office/drawing/2014/main" id="{AD647831-E18A-4F67-920B-30960D230A98}"/>
              </a:ext>
            </a:extLst>
          </p:cNvPr>
          <p:cNvSpPr txBox="1">
            <a:spLocks noChangeArrowheads="1"/>
          </p:cNvSpPr>
          <p:nvPr/>
        </p:nvSpPr>
        <p:spPr bwMode="auto">
          <a:xfrm>
            <a:off x="3343275" y="2819400"/>
            <a:ext cx="3514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002060"/>
                </a:solidFill>
              </a:rPr>
              <a:t>476 YEARS </a:t>
            </a:r>
            <a:r>
              <a:rPr lang="en-US" altLang="en-US" sz="3600" b="1">
                <a:solidFill>
                  <a:srgbClr val="002060"/>
                </a:solidFill>
              </a:rPr>
              <a:t>plus 24 days</a:t>
            </a:r>
          </a:p>
          <a:p>
            <a:pPr algn="ctr" eaLnBrk="1" hangingPunct="1"/>
            <a:endParaRPr lang="en-US" altLang="en-US" sz="3600" b="1">
              <a:solidFill>
                <a:srgbClr val="002060"/>
              </a:solidFill>
            </a:endParaRPr>
          </a:p>
        </p:txBody>
      </p:sp>
      <p:sp>
        <p:nvSpPr>
          <p:cNvPr id="224265" name="Title 14">
            <a:extLst>
              <a:ext uri="{FF2B5EF4-FFF2-40B4-BE49-F238E27FC236}">
                <a16:creationId xmlns:a16="http://schemas.microsoft.com/office/drawing/2014/main" id="{F98AAB37-A427-409D-9C97-CCFC3FF51CB7}"/>
              </a:ext>
            </a:extLst>
          </p:cNvPr>
          <p:cNvSpPr>
            <a:spLocks noGrp="1"/>
          </p:cNvSpPr>
          <p:nvPr>
            <p:ph type="title"/>
          </p:nvPr>
        </p:nvSpPr>
        <p:spPr>
          <a:xfrm>
            <a:off x="257175" y="0"/>
            <a:ext cx="9772650" cy="2057400"/>
          </a:xfrm>
          <a:solidFill>
            <a:srgbClr val="002060"/>
          </a:solidFill>
        </p:spPr>
        <p:txBody>
          <a:bodyPr/>
          <a:lstStyle/>
          <a:p>
            <a:r>
              <a:rPr lang="en-US" altLang="en-US" sz="4000">
                <a:solidFill>
                  <a:srgbClr val="FFC000"/>
                </a:solidFill>
              </a:rPr>
              <a:t>So here at last is our timeline for the 69 weeks. We see that the edict did in fact come very early, quite near the new moon of Nisan.</a:t>
            </a:r>
          </a:p>
        </p:txBody>
      </p:sp>
      <p:sp>
        <p:nvSpPr>
          <p:cNvPr id="224266" name="TextBox 10">
            <a:extLst>
              <a:ext uri="{FF2B5EF4-FFF2-40B4-BE49-F238E27FC236}">
                <a16:creationId xmlns:a16="http://schemas.microsoft.com/office/drawing/2014/main" id="{830A0C7E-2812-4AAF-8DB3-C1898A8AFC24}"/>
              </a:ext>
            </a:extLst>
          </p:cNvPr>
          <p:cNvSpPr txBox="1">
            <a:spLocks noChangeArrowheads="1"/>
          </p:cNvSpPr>
          <p:nvPr/>
        </p:nvSpPr>
        <p:spPr bwMode="auto">
          <a:xfrm>
            <a:off x="3162300" y="4648200"/>
            <a:ext cx="3886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b="1" i="1">
                <a:solidFill>
                  <a:srgbClr val="7030A0"/>
                </a:solidFill>
              </a:rPr>
              <a:t>(173,879 days)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Box 1">
            <a:extLst>
              <a:ext uri="{FF2B5EF4-FFF2-40B4-BE49-F238E27FC236}">
                <a16:creationId xmlns:a16="http://schemas.microsoft.com/office/drawing/2014/main" id="{F98B15D0-4FB3-4852-B686-5D3F02A66BD6}"/>
              </a:ext>
            </a:extLst>
          </p:cNvPr>
          <p:cNvSpPr txBox="1">
            <a:spLocks noChangeArrowheads="1"/>
          </p:cNvSpPr>
          <p:nvPr/>
        </p:nvSpPr>
        <p:spPr bwMode="auto">
          <a:xfrm>
            <a:off x="419100" y="381000"/>
            <a:ext cx="9372600" cy="61864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The chronology outlined here is presented within confidence limits of </a:t>
            </a:r>
            <a:r>
              <a:rPr lang="en-US" altLang="en-US" sz="4400" b="1" i="1">
                <a:solidFill>
                  <a:srgbClr val="FFFF00"/>
                </a:solidFill>
              </a:rPr>
              <a:t>two days </a:t>
            </a:r>
            <a:r>
              <a:rPr lang="en-US" altLang="en-US" sz="4400">
                <a:solidFill>
                  <a:srgbClr val="FFC000"/>
                </a:solidFill>
              </a:rPr>
              <a:t>over some </a:t>
            </a:r>
            <a:r>
              <a:rPr lang="en-US" altLang="en-US" sz="4400" b="1" i="1">
                <a:solidFill>
                  <a:srgbClr val="FFFF00"/>
                </a:solidFill>
              </a:rPr>
              <a:t>476 years. </a:t>
            </a:r>
            <a:r>
              <a:rPr lang="en-US" altLang="en-US" sz="4400">
                <a:solidFill>
                  <a:srgbClr val="FFC000"/>
                </a:solidFill>
              </a:rPr>
              <a:t>This </a:t>
            </a:r>
            <a:r>
              <a:rPr lang="en-US" altLang="en-US" sz="4400">
                <a:solidFill>
                  <a:srgbClr val="FFFF00"/>
                </a:solidFill>
              </a:rPr>
              <a:t>two day window </a:t>
            </a:r>
            <a:r>
              <a:rPr lang="en-US" altLang="en-US" sz="4400">
                <a:solidFill>
                  <a:srgbClr val="FFC000"/>
                </a:solidFill>
              </a:rPr>
              <a:t>comes from that small degree of uncertainty we encountered as we sought to determine when the new moon would have been sighted for the month of Nisan in the passion year.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52E175C-6388-440D-AB98-4015DC7D154D}"/>
              </a:ext>
            </a:extLst>
          </p:cNvPr>
          <p:cNvSpPr>
            <a:spLocks noGrp="1"/>
          </p:cNvSpPr>
          <p:nvPr>
            <p:ph type="title"/>
          </p:nvPr>
        </p:nvSpPr>
        <p:spPr>
          <a:xfrm>
            <a:off x="0" y="0"/>
            <a:ext cx="10287000" cy="1981200"/>
          </a:xfrm>
          <a:solidFill>
            <a:srgbClr val="002060"/>
          </a:solidFill>
        </p:spPr>
        <p:txBody>
          <a:bodyPr/>
          <a:lstStyle/>
          <a:p>
            <a:pPr eaLnBrk="1" hangingPunct="1"/>
            <a:r>
              <a:rPr lang="en-US" altLang="en-US">
                <a:solidFill>
                  <a:srgbClr val="FFC000"/>
                </a:solidFill>
              </a:rPr>
              <a:t>Both the </a:t>
            </a:r>
            <a:r>
              <a:rPr lang="en-US" altLang="en-US" b="1" i="1">
                <a:solidFill>
                  <a:srgbClr val="FFFF00"/>
                </a:solidFill>
              </a:rPr>
              <a:t>Edict</a:t>
            </a:r>
            <a:r>
              <a:rPr lang="en-US" altLang="en-US">
                <a:solidFill>
                  <a:srgbClr val="FFC000"/>
                </a:solidFill>
              </a:rPr>
              <a:t> and </a:t>
            </a:r>
            <a:r>
              <a:rPr lang="en-US" altLang="en-US" b="1" i="1">
                <a:solidFill>
                  <a:srgbClr val="FFFF00"/>
                </a:solidFill>
              </a:rPr>
              <a:t>”Messiah the Prince”</a:t>
            </a:r>
            <a:r>
              <a:rPr lang="en-US" altLang="en-US">
                <a:solidFill>
                  <a:srgbClr val="FFC000"/>
                </a:solidFill>
              </a:rPr>
              <a:t> occurred in the Hebrew month of </a:t>
            </a:r>
            <a:r>
              <a:rPr lang="en-US" altLang="en-US" b="1" i="1">
                <a:solidFill>
                  <a:srgbClr val="FFFF00"/>
                </a:solidFill>
              </a:rPr>
              <a:t>Nisan</a:t>
            </a:r>
            <a:r>
              <a:rPr lang="en-US" altLang="en-US">
                <a:solidFill>
                  <a:srgbClr val="FFC000"/>
                </a:solidFill>
              </a:rPr>
              <a:t>.</a:t>
            </a:r>
            <a:r>
              <a:rPr lang="en-US" altLang="en-US" u="sng">
                <a:solidFill>
                  <a:srgbClr val="FFC000"/>
                </a:solidFill>
              </a:rPr>
              <a:t> </a:t>
            </a:r>
            <a:endParaRPr lang="en-US" altLang="en-US">
              <a:solidFill>
                <a:srgbClr val="FFC000"/>
              </a:solidFill>
            </a:endParaRPr>
          </a:p>
        </p:txBody>
      </p:sp>
      <p:pic>
        <p:nvPicPr>
          <p:cNvPr id="23555" name="Content Placeholder 3" descr="palm.jpg">
            <a:extLst>
              <a:ext uri="{FF2B5EF4-FFF2-40B4-BE49-F238E27FC236}">
                <a16:creationId xmlns:a16="http://schemas.microsoft.com/office/drawing/2014/main" id="{39E85BF3-A185-4FA1-A756-E289F92128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23556" name="TextBox 8">
            <a:extLst>
              <a:ext uri="{FF2B5EF4-FFF2-40B4-BE49-F238E27FC236}">
                <a16:creationId xmlns:a16="http://schemas.microsoft.com/office/drawing/2014/main" id="{3E08F91D-0D87-496B-970C-865DE00F6C00}"/>
              </a:ext>
            </a:extLst>
          </p:cNvPr>
          <p:cNvSpPr txBox="1">
            <a:spLocks noChangeArrowheads="1"/>
          </p:cNvSpPr>
          <p:nvPr/>
        </p:nvSpPr>
        <p:spPr bwMode="auto">
          <a:xfrm>
            <a:off x="0" y="2057400"/>
            <a:ext cx="368617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 </a:t>
            </a:r>
          </a:p>
          <a:p>
            <a:pPr algn="ctr" eaLnBrk="1" hangingPunct="1"/>
            <a:r>
              <a:rPr lang="en-US" altLang="en-US" sz="3200" b="1">
                <a:solidFill>
                  <a:srgbClr val="002060"/>
                </a:solidFill>
              </a:rPr>
              <a:t>445 B.C.</a:t>
            </a:r>
          </a:p>
        </p:txBody>
      </p:sp>
      <p:sp>
        <p:nvSpPr>
          <p:cNvPr id="23557" name="TextBox 11">
            <a:extLst>
              <a:ext uri="{FF2B5EF4-FFF2-40B4-BE49-F238E27FC236}">
                <a16:creationId xmlns:a16="http://schemas.microsoft.com/office/drawing/2014/main" id="{CEF93BD6-3DB6-4E22-967F-DF6CEBEC408E}"/>
              </a:ext>
            </a:extLst>
          </p:cNvPr>
          <p:cNvSpPr txBox="1">
            <a:spLocks noChangeArrowheads="1"/>
          </p:cNvSpPr>
          <p:nvPr/>
        </p:nvSpPr>
        <p:spPr bwMode="auto">
          <a:xfrm>
            <a:off x="6686550" y="2057400"/>
            <a:ext cx="36004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a:t>
            </a:r>
            <a:r>
              <a:rPr lang="en-US" altLang="en-US" sz="3200" b="1">
                <a:solidFill>
                  <a:srgbClr val="7030A0"/>
                </a:solidFill>
              </a:rPr>
              <a:t>, </a:t>
            </a:r>
          </a:p>
          <a:p>
            <a:pPr algn="ctr" eaLnBrk="1" hangingPunct="1"/>
            <a:r>
              <a:rPr lang="en-US" altLang="en-US" sz="3200" b="1">
                <a:solidFill>
                  <a:srgbClr val="002060"/>
                </a:solidFill>
              </a:rPr>
              <a:t>32 A.D.</a:t>
            </a:r>
          </a:p>
        </p:txBody>
      </p:sp>
      <p:pic>
        <p:nvPicPr>
          <p:cNvPr id="23558" name="Picture 2">
            <a:extLst>
              <a:ext uri="{FF2B5EF4-FFF2-40B4-BE49-F238E27FC236}">
                <a16:creationId xmlns:a16="http://schemas.microsoft.com/office/drawing/2014/main" id="{65A0D8A2-A02F-410F-BBFC-6EF44CBA9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1B21F2D3-7F2E-4681-A57B-2E502B7DEF9D}"/>
              </a:ext>
            </a:extLst>
          </p:cNvPr>
          <p:cNvSpPr/>
          <p:nvPr/>
        </p:nvSpPr>
        <p:spPr>
          <a:xfrm>
            <a:off x="3848100" y="2133600"/>
            <a:ext cx="2667000" cy="449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002060"/>
                </a:solidFill>
              </a:rPr>
              <a:t>69 Sevens</a:t>
            </a:r>
            <a:endParaRPr lang="en-US" sz="4400" b="1" i="1" dirty="0">
              <a:solidFill>
                <a:srgbClr val="002060"/>
              </a:solidFill>
            </a:endParaRPr>
          </a:p>
          <a:p>
            <a:pPr algn="ctr">
              <a:defRPr/>
            </a:pPr>
            <a:r>
              <a:rPr lang="en-US" sz="4000" b="1" i="1" dirty="0">
                <a:solidFill>
                  <a:srgbClr val="002060"/>
                </a:solidFill>
              </a:rPr>
              <a:t>(inclusive)</a:t>
            </a:r>
          </a:p>
          <a:p>
            <a:pPr algn="ctr">
              <a:defRPr/>
            </a:pPr>
            <a:r>
              <a:rPr lang="en-US" sz="4000" b="1" i="1" dirty="0">
                <a:solidFill>
                  <a:srgbClr val="002060"/>
                </a:solidFill>
              </a:rPr>
              <a:t>of 360 day Biblical</a:t>
            </a:r>
          </a:p>
          <a:p>
            <a:pPr algn="ctr">
              <a:defRPr/>
            </a:pPr>
            <a:r>
              <a:rPr lang="en-US" sz="4000" b="1" i="1" dirty="0">
                <a:solidFill>
                  <a:srgbClr val="002060"/>
                </a:solidFill>
              </a:rPr>
              <a:t>years</a:t>
            </a:r>
          </a:p>
          <a:p>
            <a:pPr algn="ctr">
              <a:defRPr/>
            </a:pPr>
            <a:endParaRPr lang="en-US" dirty="0"/>
          </a:p>
        </p:txBody>
      </p:sp>
      <p:cxnSp>
        <p:nvCxnSpPr>
          <p:cNvPr id="12" name="Straight Arrow Connector 11">
            <a:extLst>
              <a:ext uri="{FF2B5EF4-FFF2-40B4-BE49-F238E27FC236}">
                <a16:creationId xmlns:a16="http://schemas.microsoft.com/office/drawing/2014/main" id="{07429FBA-8D27-4EB4-99AB-ADAB826C2026}"/>
              </a:ext>
            </a:extLst>
          </p:cNvPr>
          <p:cNvCxnSpPr/>
          <p:nvPr/>
        </p:nvCxnSpPr>
        <p:spPr>
          <a:xfrm>
            <a:off x="6515100" y="3657600"/>
            <a:ext cx="3771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AA9FB03-45B8-462C-9AA7-AA22190E3FDE}"/>
              </a:ext>
            </a:extLst>
          </p:cNvPr>
          <p:cNvCxnSpPr/>
          <p:nvPr/>
        </p:nvCxnSpPr>
        <p:spPr>
          <a:xfrm rot="10800000">
            <a:off x="0" y="3657600"/>
            <a:ext cx="38481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0BF4DE-87FB-4388-806A-AA91F938D8BA}"/>
              </a:ext>
            </a:extLst>
          </p:cNvPr>
          <p:cNvCxnSpPr/>
          <p:nvPr/>
        </p:nvCxnSpPr>
        <p:spPr>
          <a:xfrm rot="5400000">
            <a:off x="-4953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92FDE9-4280-4B5D-A286-685A2371D989}"/>
              </a:ext>
            </a:extLst>
          </p:cNvPr>
          <p:cNvCxnSpPr/>
          <p:nvPr/>
        </p:nvCxnSpPr>
        <p:spPr>
          <a:xfrm rot="5400000">
            <a:off x="97917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61E2DEF-B839-4480-86C8-CE13DC54C5B8}"/>
              </a:ext>
            </a:extLst>
          </p:cNvPr>
          <p:cNvSpPr/>
          <p:nvPr/>
        </p:nvSpPr>
        <p:spPr>
          <a:xfrm>
            <a:off x="723900" y="2514600"/>
            <a:ext cx="2133600" cy="6096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DB2F642A-0DEA-4950-95FB-21CA1BBF3C21}"/>
              </a:ext>
            </a:extLst>
          </p:cNvPr>
          <p:cNvSpPr/>
          <p:nvPr/>
        </p:nvSpPr>
        <p:spPr>
          <a:xfrm>
            <a:off x="7353300" y="2514600"/>
            <a:ext cx="2057400" cy="6096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Box 21">
            <a:extLst>
              <a:ext uri="{FF2B5EF4-FFF2-40B4-BE49-F238E27FC236}">
                <a16:creationId xmlns:a16="http://schemas.microsoft.com/office/drawing/2014/main" id="{9E0C2AE2-0599-490F-8F7C-150862AA2B21}"/>
              </a:ext>
            </a:extLst>
          </p:cNvPr>
          <p:cNvSpPr txBox="1">
            <a:spLocks noChangeArrowheads="1"/>
          </p:cNvSpPr>
          <p:nvPr/>
        </p:nvSpPr>
        <p:spPr bwMode="auto">
          <a:xfrm>
            <a:off x="0" y="0"/>
            <a:ext cx="6362700" cy="10461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100" b="1" i="1">
                <a:solidFill>
                  <a:srgbClr val="FFFF00"/>
                </a:solidFill>
              </a:rPr>
              <a:t>A Chart of the First 69 Weeks </a:t>
            </a:r>
          </a:p>
          <a:p>
            <a:pPr algn="ctr" eaLnBrk="1" hangingPunct="1"/>
            <a:r>
              <a:rPr lang="en-US" altLang="en-US" sz="3100" b="1" i="1">
                <a:solidFill>
                  <a:srgbClr val="FFFF00"/>
                </a:solidFill>
              </a:rPr>
              <a:t>of the 70 Weeks of Daniel</a:t>
            </a:r>
          </a:p>
        </p:txBody>
      </p:sp>
      <p:sp>
        <p:nvSpPr>
          <p:cNvPr id="226307" name="TextBox 22">
            <a:extLst>
              <a:ext uri="{FF2B5EF4-FFF2-40B4-BE49-F238E27FC236}">
                <a16:creationId xmlns:a16="http://schemas.microsoft.com/office/drawing/2014/main" id="{2ED39C5B-9D80-44F3-81C0-0028E0743E4E}"/>
              </a:ext>
            </a:extLst>
          </p:cNvPr>
          <p:cNvSpPr txBox="1">
            <a:spLocks noChangeArrowheads="1"/>
          </p:cNvSpPr>
          <p:nvPr/>
        </p:nvSpPr>
        <p:spPr bwMode="auto">
          <a:xfrm>
            <a:off x="7277100" y="152400"/>
            <a:ext cx="281940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i="1">
                <a:solidFill>
                  <a:srgbClr val="002060"/>
                </a:solidFill>
              </a:rPr>
              <a:t>By Gavin Finley MD</a:t>
            </a:r>
          </a:p>
          <a:p>
            <a:pPr eaLnBrk="1" hangingPunct="1"/>
            <a:r>
              <a:rPr lang="en-US" altLang="en-US" sz="2000" b="1" i="1">
                <a:solidFill>
                  <a:srgbClr val="002060"/>
                </a:solidFill>
              </a:rPr>
              <a:t>EndTimePilgrim.org</a:t>
            </a:r>
          </a:p>
          <a:p>
            <a:pPr eaLnBrk="1" hangingPunct="1"/>
            <a:r>
              <a:rPr lang="en-US" altLang="en-US" sz="2000" b="1" i="1">
                <a:solidFill>
                  <a:srgbClr val="002060"/>
                </a:solidFill>
              </a:rPr>
              <a:t>YouTube/GavinFinley</a:t>
            </a:r>
          </a:p>
          <a:p>
            <a:pPr eaLnBrk="1" hangingPunct="1"/>
            <a:r>
              <a:rPr lang="en-US" altLang="en-US" sz="2000" b="1" i="1">
                <a:solidFill>
                  <a:srgbClr val="002060"/>
                </a:solidFill>
              </a:rPr>
              <a:t>Copyright free</a:t>
            </a:r>
          </a:p>
        </p:txBody>
      </p:sp>
      <p:sp>
        <p:nvSpPr>
          <p:cNvPr id="36" name="Rectangle 35">
            <a:extLst>
              <a:ext uri="{FF2B5EF4-FFF2-40B4-BE49-F238E27FC236}">
                <a16:creationId xmlns:a16="http://schemas.microsoft.com/office/drawing/2014/main" id="{2E70E910-7C2F-47C8-B17F-63B9AD1698D9}"/>
              </a:ext>
            </a:extLst>
          </p:cNvPr>
          <p:cNvSpPr/>
          <p:nvPr/>
        </p:nvSpPr>
        <p:spPr>
          <a:xfrm>
            <a:off x="43815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29</a:t>
            </a:r>
          </a:p>
        </p:txBody>
      </p:sp>
      <p:sp>
        <p:nvSpPr>
          <p:cNvPr id="37" name="Rectangle 36">
            <a:extLst>
              <a:ext uri="{FF2B5EF4-FFF2-40B4-BE49-F238E27FC236}">
                <a16:creationId xmlns:a16="http://schemas.microsoft.com/office/drawing/2014/main" id="{C423F629-FE3A-4801-B436-393389EC655D}"/>
              </a:ext>
            </a:extLst>
          </p:cNvPr>
          <p:cNvSpPr/>
          <p:nvPr/>
        </p:nvSpPr>
        <p:spPr>
          <a:xfrm>
            <a:off x="48387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30</a:t>
            </a:r>
          </a:p>
        </p:txBody>
      </p:sp>
      <p:sp>
        <p:nvSpPr>
          <p:cNvPr id="38" name="Rectangle 37">
            <a:extLst>
              <a:ext uri="{FF2B5EF4-FFF2-40B4-BE49-F238E27FC236}">
                <a16:creationId xmlns:a16="http://schemas.microsoft.com/office/drawing/2014/main" id="{AF7E5AC3-9F99-4E43-A95B-965835794155}"/>
              </a:ext>
            </a:extLst>
          </p:cNvPr>
          <p:cNvSpPr/>
          <p:nvPr/>
        </p:nvSpPr>
        <p:spPr>
          <a:xfrm>
            <a:off x="5295900" y="3962400"/>
            <a:ext cx="457200" cy="36512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C00000"/>
                </a:solidFill>
              </a:rPr>
              <a:t>31</a:t>
            </a:r>
          </a:p>
        </p:txBody>
      </p:sp>
      <p:sp>
        <p:nvSpPr>
          <p:cNvPr id="39" name="Rectangle 38">
            <a:extLst>
              <a:ext uri="{FF2B5EF4-FFF2-40B4-BE49-F238E27FC236}">
                <a16:creationId xmlns:a16="http://schemas.microsoft.com/office/drawing/2014/main" id="{2B6379D3-EEE0-431A-918F-86DFAF7C6542}"/>
              </a:ext>
            </a:extLst>
          </p:cNvPr>
          <p:cNvSpPr/>
          <p:nvPr/>
        </p:nvSpPr>
        <p:spPr>
          <a:xfrm>
            <a:off x="57531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1</a:t>
            </a:r>
          </a:p>
        </p:txBody>
      </p:sp>
      <p:sp>
        <p:nvSpPr>
          <p:cNvPr id="40" name="Rectangle 39">
            <a:extLst>
              <a:ext uri="{FF2B5EF4-FFF2-40B4-BE49-F238E27FC236}">
                <a16:creationId xmlns:a16="http://schemas.microsoft.com/office/drawing/2014/main" id="{626F9E18-8E8A-435C-A294-907482E86A14}"/>
              </a:ext>
            </a:extLst>
          </p:cNvPr>
          <p:cNvSpPr/>
          <p:nvPr/>
        </p:nvSpPr>
        <p:spPr>
          <a:xfrm>
            <a:off x="62103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2</a:t>
            </a:r>
          </a:p>
        </p:txBody>
      </p:sp>
      <p:sp>
        <p:nvSpPr>
          <p:cNvPr id="41" name="Rectangle 40">
            <a:extLst>
              <a:ext uri="{FF2B5EF4-FFF2-40B4-BE49-F238E27FC236}">
                <a16:creationId xmlns:a16="http://schemas.microsoft.com/office/drawing/2014/main" id="{29097315-3954-4A8E-8018-698DA13B8FDF}"/>
              </a:ext>
            </a:extLst>
          </p:cNvPr>
          <p:cNvSpPr/>
          <p:nvPr/>
        </p:nvSpPr>
        <p:spPr>
          <a:xfrm>
            <a:off x="66675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3</a:t>
            </a:r>
          </a:p>
        </p:txBody>
      </p:sp>
      <p:sp>
        <p:nvSpPr>
          <p:cNvPr id="47" name="Rectangle 46">
            <a:extLst>
              <a:ext uri="{FF2B5EF4-FFF2-40B4-BE49-F238E27FC236}">
                <a16:creationId xmlns:a16="http://schemas.microsoft.com/office/drawing/2014/main" id="{FE8812F6-61AE-46D5-9707-A12819179922}"/>
              </a:ext>
            </a:extLst>
          </p:cNvPr>
          <p:cNvSpPr/>
          <p:nvPr/>
        </p:nvSpPr>
        <p:spPr>
          <a:xfrm>
            <a:off x="9239250" y="3138488"/>
            <a:ext cx="457200" cy="3667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10</a:t>
            </a:r>
          </a:p>
        </p:txBody>
      </p:sp>
      <p:sp>
        <p:nvSpPr>
          <p:cNvPr id="48" name="Rectangle 47">
            <a:extLst>
              <a:ext uri="{FF2B5EF4-FFF2-40B4-BE49-F238E27FC236}">
                <a16:creationId xmlns:a16="http://schemas.microsoft.com/office/drawing/2014/main" id="{9A5BF70E-BC96-484D-9683-56C680B2B635}"/>
              </a:ext>
            </a:extLst>
          </p:cNvPr>
          <p:cNvSpPr/>
          <p:nvPr/>
        </p:nvSpPr>
        <p:spPr>
          <a:xfrm>
            <a:off x="71247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4</a:t>
            </a:r>
          </a:p>
        </p:txBody>
      </p:sp>
      <p:sp>
        <p:nvSpPr>
          <p:cNvPr id="49" name="Rectangle 48">
            <a:extLst>
              <a:ext uri="{FF2B5EF4-FFF2-40B4-BE49-F238E27FC236}">
                <a16:creationId xmlns:a16="http://schemas.microsoft.com/office/drawing/2014/main" id="{68333A97-5B69-4018-B1E7-87AF127A34A0}"/>
              </a:ext>
            </a:extLst>
          </p:cNvPr>
          <p:cNvSpPr/>
          <p:nvPr/>
        </p:nvSpPr>
        <p:spPr>
          <a:xfrm>
            <a:off x="75819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5</a:t>
            </a:r>
          </a:p>
        </p:txBody>
      </p:sp>
      <p:sp>
        <p:nvSpPr>
          <p:cNvPr id="50" name="Rectangle 49">
            <a:extLst>
              <a:ext uri="{FF2B5EF4-FFF2-40B4-BE49-F238E27FC236}">
                <a16:creationId xmlns:a16="http://schemas.microsoft.com/office/drawing/2014/main" id="{31BE0BC5-F43C-4B65-AB7F-BF4FBAE42A8C}"/>
              </a:ext>
            </a:extLst>
          </p:cNvPr>
          <p:cNvSpPr/>
          <p:nvPr/>
        </p:nvSpPr>
        <p:spPr>
          <a:xfrm>
            <a:off x="80391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6</a:t>
            </a:r>
          </a:p>
        </p:txBody>
      </p:sp>
      <p:sp>
        <p:nvSpPr>
          <p:cNvPr id="51" name="Rectangle 50">
            <a:extLst>
              <a:ext uri="{FF2B5EF4-FFF2-40B4-BE49-F238E27FC236}">
                <a16:creationId xmlns:a16="http://schemas.microsoft.com/office/drawing/2014/main" id="{F0DA72E9-2D67-4C9D-A2C5-AA120C029C26}"/>
              </a:ext>
            </a:extLst>
          </p:cNvPr>
          <p:cNvSpPr/>
          <p:nvPr/>
        </p:nvSpPr>
        <p:spPr>
          <a:xfrm>
            <a:off x="84963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7</a:t>
            </a:r>
          </a:p>
        </p:txBody>
      </p:sp>
      <p:sp>
        <p:nvSpPr>
          <p:cNvPr id="52" name="Rectangle 51">
            <a:extLst>
              <a:ext uri="{FF2B5EF4-FFF2-40B4-BE49-F238E27FC236}">
                <a16:creationId xmlns:a16="http://schemas.microsoft.com/office/drawing/2014/main" id="{37AE4A95-0054-47AB-A0C2-DDE0369F0DAA}"/>
              </a:ext>
            </a:extLst>
          </p:cNvPr>
          <p:cNvSpPr/>
          <p:nvPr/>
        </p:nvSpPr>
        <p:spPr>
          <a:xfrm>
            <a:off x="89535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8</a:t>
            </a:r>
          </a:p>
        </p:txBody>
      </p:sp>
      <p:sp>
        <p:nvSpPr>
          <p:cNvPr id="53" name="Rectangle 52">
            <a:extLst>
              <a:ext uri="{FF2B5EF4-FFF2-40B4-BE49-F238E27FC236}">
                <a16:creationId xmlns:a16="http://schemas.microsoft.com/office/drawing/2014/main" id="{9B1716C0-806B-4005-AC7D-BEB43DD9219A}"/>
              </a:ext>
            </a:extLst>
          </p:cNvPr>
          <p:cNvSpPr/>
          <p:nvPr/>
        </p:nvSpPr>
        <p:spPr>
          <a:xfrm>
            <a:off x="9410700" y="3962400"/>
            <a:ext cx="457200" cy="365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9</a:t>
            </a:r>
          </a:p>
        </p:txBody>
      </p:sp>
      <p:cxnSp>
        <p:nvCxnSpPr>
          <p:cNvPr id="67" name="Straight Connector 66">
            <a:extLst>
              <a:ext uri="{FF2B5EF4-FFF2-40B4-BE49-F238E27FC236}">
                <a16:creationId xmlns:a16="http://schemas.microsoft.com/office/drawing/2014/main" id="{AC0F5AE8-5F72-4E97-93A4-C8D6493C2E63}"/>
              </a:ext>
            </a:extLst>
          </p:cNvPr>
          <p:cNvCxnSpPr/>
          <p:nvPr/>
        </p:nvCxnSpPr>
        <p:spPr>
          <a:xfrm rot="5400000">
            <a:off x="2533650" y="3421063"/>
            <a:ext cx="2057400" cy="609600"/>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sp>
        <p:nvSpPr>
          <p:cNvPr id="226322" name="TextBox 76">
            <a:extLst>
              <a:ext uri="{FF2B5EF4-FFF2-40B4-BE49-F238E27FC236}">
                <a16:creationId xmlns:a16="http://schemas.microsoft.com/office/drawing/2014/main" id="{2A10CE61-9AE2-408D-B904-9E5808719B14}"/>
              </a:ext>
            </a:extLst>
          </p:cNvPr>
          <p:cNvSpPr txBox="1">
            <a:spLocks noChangeArrowheads="1"/>
          </p:cNvSpPr>
          <p:nvPr/>
        </p:nvSpPr>
        <p:spPr bwMode="auto">
          <a:xfrm>
            <a:off x="5095875" y="3505200"/>
            <a:ext cx="171450" cy="3698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rPr>
              <a:t>)</a:t>
            </a:r>
          </a:p>
        </p:txBody>
      </p:sp>
      <p:sp>
        <p:nvSpPr>
          <p:cNvPr id="84" name="TextBox 83">
            <a:extLst>
              <a:ext uri="{FF2B5EF4-FFF2-40B4-BE49-F238E27FC236}">
                <a16:creationId xmlns:a16="http://schemas.microsoft.com/office/drawing/2014/main" id="{FA2B5D06-00C1-4328-A2C4-4737E49DAF1E}"/>
              </a:ext>
            </a:extLst>
          </p:cNvPr>
          <p:cNvSpPr txBox="1"/>
          <p:nvPr/>
        </p:nvSpPr>
        <p:spPr>
          <a:xfrm>
            <a:off x="0" y="1143000"/>
            <a:ext cx="2019300" cy="1616075"/>
          </a:xfrm>
          <a:prstGeom prst="rect">
            <a:avLst/>
          </a:prstGeom>
          <a:solidFill>
            <a:schemeClr val="accent6">
              <a:lumMod val="20000"/>
              <a:lumOff val="80000"/>
            </a:schemeClr>
          </a:solidFill>
        </p:spPr>
        <p:txBody>
          <a:bodyPr lIns="91418" tIns="45710" rIns="91418" bIns="45710">
            <a:spAutoFit/>
          </a:bodyPr>
          <a:lstStyle/>
          <a:p>
            <a:pPr>
              <a:defRPr/>
            </a:pPr>
            <a:r>
              <a:rPr lang="en-US" sz="2300" b="1" i="1" dirty="0">
                <a:solidFill>
                  <a:srgbClr val="C00000"/>
                </a:solidFill>
                <a:latin typeface="Arial" charset="0"/>
                <a:cs typeface="Arial" charset="0"/>
              </a:rPr>
              <a:t>445 B.C.</a:t>
            </a:r>
          </a:p>
          <a:p>
            <a:pPr>
              <a:defRPr/>
            </a:pPr>
            <a:r>
              <a:rPr lang="en-US" b="1" i="1" dirty="0">
                <a:solidFill>
                  <a:srgbClr val="002060"/>
                </a:solidFill>
                <a:latin typeface="Arial" charset="0"/>
                <a:cs typeface="Arial" charset="0"/>
              </a:rPr>
              <a:t>Astronomical</a:t>
            </a:r>
          </a:p>
          <a:p>
            <a:pPr>
              <a:defRPr/>
            </a:pPr>
            <a:r>
              <a:rPr lang="en-US" b="1" i="1" dirty="0">
                <a:solidFill>
                  <a:srgbClr val="002060"/>
                </a:solidFill>
                <a:latin typeface="Arial" charset="0"/>
                <a:cs typeface="Arial" charset="0"/>
              </a:rPr>
              <a:t>New moon</a:t>
            </a:r>
          </a:p>
          <a:p>
            <a:pPr>
              <a:defRPr/>
            </a:pPr>
            <a:r>
              <a:rPr lang="en-US" sz="2000" b="1" i="1" dirty="0">
                <a:solidFill>
                  <a:srgbClr val="002060"/>
                </a:solidFill>
                <a:latin typeface="Arial" charset="0"/>
                <a:cs typeface="Arial" charset="0"/>
              </a:rPr>
              <a:t>of Nisan</a:t>
            </a:r>
          </a:p>
          <a:p>
            <a:pPr>
              <a:defRPr/>
            </a:pPr>
            <a:r>
              <a:rPr lang="en-US" sz="2000" b="1" i="1" dirty="0">
                <a:solidFill>
                  <a:srgbClr val="002060"/>
                </a:solidFill>
                <a:latin typeface="Arial" charset="0"/>
                <a:cs typeface="Arial" charset="0"/>
              </a:rPr>
              <a:t>March 13</a:t>
            </a:r>
            <a:endParaRPr lang="en-US" sz="2000" dirty="0">
              <a:solidFill>
                <a:srgbClr val="002060"/>
              </a:solidFill>
              <a:latin typeface="Arial" charset="0"/>
              <a:cs typeface="Arial" charset="0"/>
            </a:endParaRPr>
          </a:p>
        </p:txBody>
      </p:sp>
      <p:sp>
        <p:nvSpPr>
          <p:cNvPr id="85" name="Rectangle 84">
            <a:extLst>
              <a:ext uri="{FF2B5EF4-FFF2-40B4-BE49-F238E27FC236}">
                <a16:creationId xmlns:a16="http://schemas.microsoft.com/office/drawing/2014/main" id="{35C38F1B-8B71-4104-898B-CE722A70D6EF}"/>
              </a:ext>
            </a:extLst>
          </p:cNvPr>
          <p:cNvSpPr/>
          <p:nvPr/>
        </p:nvSpPr>
        <p:spPr>
          <a:xfrm>
            <a:off x="4229100" y="1143000"/>
            <a:ext cx="1685925" cy="1554163"/>
          </a:xfrm>
          <a:prstGeom prst="rect">
            <a:avLst/>
          </a:prstGeom>
          <a:solidFill>
            <a:schemeClr val="accent6">
              <a:lumMod val="20000"/>
              <a:lumOff val="80000"/>
            </a:schemeClr>
          </a:solidFill>
        </p:spPr>
        <p:txBody>
          <a:bodyPr lIns="91418" tIns="45710" rIns="91418" bIns="45710">
            <a:spAutoFit/>
          </a:bodyPr>
          <a:lstStyle/>
          <a:p>
            <a:pPr>
              <a:defRPr/>
            </a:pPr>
            <a:r>
              <a:rPr lang="en-US" sz="2300" b="1" i="1" dirty="0">
                <a:solidFill>
                  <a:srgbClr val="C00000"/>
                </a:solidFill>
                <a:latin typeface="Arial" charset="0"/>
                <a:cs typeface="Arial" charset="0"/>
              </a:rPr>
              <a:t>32 A.D.</a:t>
            </a:r>
          </a:p>
          <a:p>
            <a:pPr>
              <a:defRPr/>
            </a:pPr>
            <a:r>
              <a:rPr lang="en-US" b="1" i="1" dirty="0">
                <a:solidFill>
                  <a:srgbClr val="002060"/>
                </a:solidFill>
                <a:latin typeface="Arial" charset="0"/>
                <a:cs typeface="Arial" charset="0"/>
              </a:rPr>
              <a:t>Astronomical</a:t>
            </a:r>
          </a:p>
          <a:p>
            <a:pPr>
              <a:defRPr/>
            </a:pPr>
            <a:r>
              <a:rPr lang="en-US" b="1" i="1" dirty="0">
                <a:solidFill>
                  <a:srgbClr val="002060"/>
                </a:solidFill>
                <a:latin typeface="Arial" charset="0"/>
                <a:cs typeface="Arial" charset="0"/>
              </a:rPr>
              <a:t>New Moon</a:t>
            </a:r>
          </a:p>
          <a:p>
            <a:pPr>
              <a:defRPr/>
            </a:pPr>
            <a:r>
              <a:rPr lang="en-US" b="1" i="1" dirty="0">
                <a:solidFill>
                  <a:srgbClr val="002060"/>
                </a:solidFill>
                <a:latin typeface="Arial" charset="0"/>
                <a:cs typeface="Arial" charset="0"/>
              </a:rPr>
              <a:t>of Nisan was</a:t>
            </a:r>
          </a:p>
          <a:p>
            <a:pPr>
              <a:defRPr/>
            </a:pPr>
            <a:r>
              <a:rPr lang="en-US" b="1" i="1" dirty="0">
                <a:solidFill>
                  <a:srgbClr val="002060"/>
                </a:solidFill>
                <a:latin typeface="Arial" charset="0"/>
                <a:cs typeface="Arial" charset="0"/>
              </a:rPr>
              <a:t>March 29</a:t>
            </a:r>
            <a:endParaRPr lang="en-US" dirty="0">
              <a:solidFill>
                <a:srgbClr val="002060"/>
              </a:solidFill>
              <a:latin typeface="Arial" charset="0"/>
              <a:cs typeface="Arial" charset="0"/>
            </a:endParaRPr>
          </a:p>
        </p:txBody>
      </p:sp>
      <p:sp>
        <p:nvSpPr>
          <p:cNvPr id="226325" name="Rectangle 86">
            <a:extLst>
              <a:ext uri="{FF2B5EF4-FFF2-40B4-BE49-F238E27FC236}">
                <a16:creationId xmlns:a16="http://schemas.microsoft.com/office/drawing/2014/main" id="{F22223A6-D59E-4C33-9B3B-47AE83D9B40A}"/>
              </a:ext>
            </a:extLst>
          </p:cNvPr>
          <p:cNvSpPr>
            <a:spLocks noChangeArrowheads="1"/>
          </p:cNvSpPr>
          <p:nvPr/>
        </p:nvSpPr>
        <p:spPr bwMode="auto">
          <a:xfrm>
            <a:off x="495300" y="4267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t>March</a:t>
            </a:r>
            <a:endParaRPr lang="en-US" altLang="en-US" sz="2400"/>
          </a:p>
        </p:txBody>
      </p:sp>
      <p:sp>
        <p:nvSpPr>
          <p:cNvPr id="226326" name="Rectangle 87">
            <a:extLst>
              <a:ext uri="{FF2B5EF4-FFF2-40B4-BE49-F238E27FC236}">
                <a16:creationId xmlns:a16="http://schemas.microsoft.com/office/drawing/2014/main" id="{490D0CA1-6AEB-4046-8D04-63EC202DF566}"/>
              </a:ext>
            </a:extLst>
          </p:cNvPr>
          <p:cNvSpPr>
            <a:spLocks noChangeArrowheads="1"/>
          </p:cNvSpPr>
          <p:nvPr/>
        </p:nvSpPr>
        <p:spPr bwMode="auto">
          <a:xfrm>
            <a:off x="7810500" y="425132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t>April</a:t>
            </a:r>
            <a:endParaRPr lang="en-US" altLang="en-US" sz="2400"/>
          </a:p>
        </p:txBody>
      </p:sp>
      <p:sp>
        <p:nvSpPr>
          <p:cNvPr id="90" name="Rectangle 89">
            <a:extLst>
              <a:ext uri="{FF2B5EF4-FFF2-40B4-BE49-F238E27FC236}">
                <a16:creationId xmlns:a16="http://schemas.microsoft.com/office/drawing/2014/main" id="{6B0DB8D0-5A8A-4C90-B6C6-62DEC4BF4816}"/>
              </a:ext>
            </a:extLst>
          </p:cNvPr>
          <p:cNvSpPr/>
          <p:nvPr/>
        </p:nvSpPr>
        <p:spPr>
          <a:xfrm>
            <a:off x="5124450" y="3138488"/>
            <a:ext cx="457200" cy="36671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C00000"/>
                </a:solidFill>
              </a:rPr>
              <a:t>1</a:t>
            </a:r>
          </a:p>
        </p:txBody>
      </p:sp>
      <p:sp>
        <p:nvSpPr>
          <p:cNvPr id="91" name="Rectangle 90">
            <a:extLst>
              <a:ext uri="{FF2B5EF4-FFF2-40B4-BE49-F238E27FC236}">
                <a16:creationId xmlns:a16="http://schemas.microsoft.com/office/drawing/2014/main" id="{BA8127DF-1F05-4B0B-B22E-6DABA0C8C57A}"/>
              </a:ext>
            </a:extLst>
          </p:cNvPr>
          <p:cNvSpPr/>
          <p:nvPr/>
        </p:nvSpPr>
        <p:spPr>
          <a:xfrm>
            <a:off x="5581650" y="3138488"/>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2</a:t>
            </a:r>
          </a:p>
        </p:txBody>
      </p:sp>
      <p:sp>
        <p:nvSpPr>
          <p:cNvPr id="92" name="Rectangle 91">
            <a:extLst>
              <a:ext uri="{FF2B5EF4-FFF2-40B4-BE49-F238E27FC236}">
                <a16:creationId xmlns:a16="http://schemas.microsoft.com/office/drawing/2014/main" id="{9A87F398-42F2-4273-8248-B52CCE341459}"/>
              </a:ext>
            </a:extLst>
          </p:cNvPr>
          <p:cNvSpPr/>
          <p:nvPr/>
        </p:nvSpPr>
        <p:spPr>
          <a:xfrm>
            <a:off x="6038850" y="3138488"/>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3</a:t>
            </a:r>
          </a:p>
        </p:txBody>
      </p:sp>
      <p:sp>
        <p:nvSpPr>
          <p:cNvPr id="93" name="Rectangle 92">
            <a:extLst>
              <a:ext uri="{FF2B5EF4-FFF2-40B4-BE49-F238E27FC236}">
                <a16:creationId xmlns:a16="http://schemas.microsoft.com/office/drawing/2014/main" id="{05D064AD-7ACF-4A73-92BC-6060A7F31A80}"/>
              </a:ext>
            </a:extLst>
          </p:cNvPr>
          <p:cNvSpPr/>
          <p:nvPr/>
        </p:nvSpPr>
        <p:spPr>
          <a:xfrm>
            <a:off x="6496050" y="3138488"/>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4</a:t>
            </a:r>
          </a:p>
        </p:txBody>
      </p:sp>
      <p:sp>
        <p:nvSpPr>
          <p:cNvPr id="94" name="Rectangle 93">
            <a:extLst>
              <a:ext uri="{FF2B5EF4-FFF2-40B4-BE49-F238E27FC236}">
                <a16:creationId xmlns:a16="http://schemas.microsoft.com/office/drawing/2014/main" id="{1B4297FE-8583-49D2-B80D-1E8BD8C8702A}"/>
              </a:ext>
            </a:extLst>
          </p:cNvPr>
          <p:cNvSpPr/>
          <p:nvPr/>
        </p:nvSpPr>
        <p:spPr>
          <a:xfrm>
            <a:off x="6953250" y="3138488"/>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5</a:t>
            </a:r>
          </a:p>
        </p:txBody>
      </p:sp>
      <p:sp>
        <p:nvSpPr>
          <p:cNvPr id="95" name="Rectangle 94">
            <a:extLst>
              <a:ext uri="{FF2B5EF4-FFF2-40B4-BE49-F238E27FC236}">
                <a16:creationId xmlns:a16="http://schemas.microsoft.com/office/drawing/2014/main" id="{3B2F61FC-C3A2-4EA1-9B20-EBC448BCCBF9}"/>
              </a:ext>
            </a:extLst>
          </p:cNvPr>
          <p:cNvSpPr/>
          <p:nvPr/>
        </p:nvSpPr>
        <p:spPr>
          <a:xfrm>
            <a:off x="7410450" y="3138488"/>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6</a:t>
            </a:r>
          </a:p>
        </p:txBody>
      </p:sp>
      <p:sp>
        <p:nvSpPr>
          <p:cNvPr id="96" name="Rectangle 95">
            <a:extLst>
              <a:ext uri="{FF2B5EF4-FFF2-40B4-BE49-F238E27FC236}">
                <a16:creationId xmlns:a16="http://schemas.microsoft.com/office/drawing/2014/main" id="{DF69B13C-F56B-421C-BAA3-C82B8EEE9661}"/>
              </a:ext>
            </a:extLst>
          </p:cNvPr>
          <p:cNvSpPr/>
          <p:nvPr/>
        </p:nvSpPr>
        <p:spPr>
          <a:xfrm>
            <a:off x="7867650" y="3138488"/>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7</a:t>
            </a:r>
          </a:p>
        </p:txBody>
      </p:sp>
      <p:sp>
        <p:nvSpPr>
          <p:cNvPr id="97" name="Rectangle 96">
            <a:extLst>
              <a:ext uri="{FF2B5EF4-FFF2-40B4-BE49-F238E27FC236}">
                <a16:creationId xmlns:a16="http://schemas.microsoft.com/office/drawing/2014/main" id="{FF4FE19E-20D9-45CB-A823-D378F3F038AA}"/>
              </a:ext>
            </a:extLst>
          </p:cNvPr>
          <p:cNvSpPr/>
          <p:nvPr/>
        </p:nvSpPr>
        <p:spPr>
          <a:xfrm>
            <a:off x="8324850" y="3138488"/>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8</a:t>
            </a:r>
          </a:p>
        </p:txBody>
      </p:sp>
      <p:sp>
        <p:nvSpPr>
          <p:cNvPr id="98" name="Rectangle 97">
            <a:extLst>
              <a:ext uri="{FF2B5EF4-FFF2-40B4-BE49-F238E27FC236}">
                <a16:creationId xmlns:a16="http://schemas.microsoft.com/office/drawing/2014/main" id="{E48D9904-33ED-4FCE-8C3A-22571DD267B6}"/>
              </a:ext>
            </a:extLst>
          </p:cNvPr>
          <p:cNvSpPr/>
          <p:nvPr/>
        </p:nvSpPr>
        <p:spPr>
          <a:xfrm>
            <a:off x="8782050" y="3138488"/>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9</a:t>
            </a:r>
          </a:p>
        </p:txBody>
      </p:sp>
      <p:sp>
        <p:nvSpPr>
          <p:cNvPr id="102" name="TextBox 101">
            <a:extLst>
              <a:ext uri="{FF2B5EF4-FFF2-40B4-BE49-F238E27FC236}">
                <a16:creationId xmlns:a16="http://schemas.microsoft.com/office/drawing/2014/main" id="{1660817A-8A57-4846-9753-B0D0EC9415A3}"/>
              </a:ext>
            </a:extLst>
          </p:cNvPr>
          <p:cNvSpPr txBox="1"/>
          <p:nvPr/>
        </p:nvSpPr>
        <p:spPr>
          <a:xfrm>
            <a:off x="0" y="2697163"/>
            <a:ext cx="1543050" cy="369887"/>
          </a:xfrm>
          <a:prstGeom prst="rect">
            <a:avLst/>
          </a:prstGeom>
          <a:solidFill>
            <a:schemeClr val="accent6">
              <a:lumMod val="20000"/>
              <a:lumOff val="80000"/>
            </a:schemeClr>
          </a:solidFill>
        </p:spPr>
        <p:txBody>
          <a:bodyPr lIns="91418" tIns="45710" rIns="91418" bIns="45710">
            <a:spAutoFit/>
          </a:bodyPr>
          <a:lstStyle/>
          <a:p>
            <a:pPr>
              <a:defRPr/>
            </a:pPr>
            <a:r>
              <a:rPr lang="en-US" b="1" i="1" dirty="0">
                <a:solidFill>
                  <a:srgbClr val="002060"/>
                </a:solidFill>
                <a:latin typeface="Arial" charset="0"/>
                <a:cs typeface="Arial" charset="0"/>
              </a:rPr>
              <a:t>@0630 hrs.</a:t>
            </a:r>
          </a:p>
        </p:txBody>
      </p:sp>
      <p:sp>
        <p:nvSpPr>
          <p:cNvPr id="103" name="Rectangle 102">
            <a:extLst>
              <a:ext uri="{FF2B5EF4-FFF2-40B4-BE49-F238E27FC236}">
                <a16:creationId xmlns:a16="http://schemas.microsoft.com/office/drawing/2014/main" id="{5FF67B35-A484-4800-B0E8-E58D5855DE75}"/>
              </a:ext>
            </a:extLst>
          </p:cNvPr>
          <p:cNvSpPr/>
          <p:nvPr/>
        </p:nvSpPr>
        <p:spPr>
          <a:xfrm>
            <a:off x="4200525" y="2697163"/>
            <a:ext cx="1714500" cy="369887"/>
          </a:xfrm>
          <a:prstGeom prst="rect">
            <a:avLst/>
          </a:prstGeom>
          <a:solidFill>
            <a:schemeClr val="accent6">
              <a:lumMod val="20000"/>
              <a:lumOff val="80000"/>
            </a:schemeClr>
          </a:solidFill>
        </p:spPr>
        <p:txBody>
          <a:bodyPr lIns="91418" tIns="45710" rIns="91418" bIns="45710">
            <a:spAutoFit/>
          </a:bodyPr>
          <a:lstStyle/>
          <a:p>
            <a:pPr>
              <a:defRPr/>
            </a:pPr>
            <a:r>
              <a:rPr lang="en-US" b="1" i="1" dirty="0">
                <a:solidFill>
                  <a:srgbClr val="002060"/>
                </a:solidFill>
                <a:latin typeface="Arial" charset="0"/>
                <a:cs typeface="Arial" charset="0"/>
              </a:rPr>
              <a:t>@2220 hrs.</a:t>
            </a:r>
          </a:p>
        </p:txBody>
      </p:sp>
      <p:pic>
        <p:nvPicPr>
          <p:cNvPr id="226338" name="Picture 2">
            <a:extLst>
              <a:ext uri="{FF2B5EF4-FFF2-40B4-BE49-F238E27FC236}">
                <a16:creationId xmlns:a16="http://schemas.microsoft.com/office/drawing/2014/main" id="{40EB0646-962E-45BA-B157-88B878965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3125"/>
            <a:ext cx="24765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7" name="Straight Connector 106">
            <a:extLst>
              <a:ext uri="{FF2B5EF4-FFF2-40B4-BE49-F238E27FC236}">
                <a16:creationId xmlns:a16="http://schemas.microsoft.com/office/drawing/2014/main" id="{F3060180-B038-47C6-BEA3-91D2FFAF5B64}"/>
              </a:ext>
            </a:extLst>
          </p:cNvPr>
          <p:cNvCxnSpPr>
            <a:endCxn id="53" idx="0"/>
          </p:cNvCxnSpPr>
          <p:nvPr/>
        </p:nvCxnSpPr>
        <p:spPr>
          <a:xfrm rot="16200000" flipH="1">
            <a:off x="9340850" y="3663950"/>
            <a:ext cx="473075" cy="123825"/>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0F12A3B-CB9C-41C4-9BD9-2A99B89E65C0}"/>
              </a:ext>
            </a:extLst>
          </p:cNvPr>
          <p:cNvCxnSpPr/>
          <p:nvPr/>
        </p:nvCxnSpPr>
        <p:spPr>
          <a:xfrm rot="5400000">
            <a:off x="9501981" y="4480719"/>
            <a:ext cx="274638"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6341" name="Content Placeholder 3" descr="palm.jpg">
            <a:extLst>
              <a:ext uri="{FF2B5EF4-FFF2-40B4-BE49-F238E27FC236}">
                <a16:creationId xmlns:a16="http://schemas.microsoft.com/office/drawing/2014/main" id="{29EBB47F-CA12-4E9D-B03E-1366673C76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6363" y="4648200"/>
            <a:ext cx="25606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42" name="TextBox 120">
            <a:extLst>
              <a:ext uri="{FF2B5EF4-FFF2-40B4-BE49-F238E27FC236}">
                <a16:creationId xmlns:a16="http://schemas.microsoft.com/office/drawing/2014/main" id="{4F9B0189-F65F-4FF5-ABD3-BC791EFF00EE}"/>
              </a:ext>
            </a:extLst>
          </p:cNvPr>
          <p:cNvSpPr txBox="1">
            <a:spLocks noChangeArrowheads="1"/>
          </p:cNvSpPr>
          <p:nvPr/>
        </p:nvSpPr>
        <p:spPr bwMode="auto">
          <a:xfrm>
            <a:off x="3695700" y="5181600"/>
            <a:ext cx="2819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i="1">
                <a:solidFill>
                  <a:srgbClr val="002060"/>
                </a:solidFill>
              </a:rPr>
              <a:t>173,879 days</a:t>
            </a:r>
          </a:p>
        </p:txBody>
      </p:sp>
      <p:cxnSp>
        <p:nvCxnSpPr>
          <p:cNvPr id="137" name="Straight Arrow Connector 136">
            <a:extLst>
              <a:ext uri="{FF2B5EF4-FFF2-40B4-BE49-F238E27FC236}">
                <a16:creationId xmlns:a16="http://schemas.microsoft.com/office/drawing/2014/main" id="{6E2F2E16-1DD9-4877-9169-B85DF81D6391}"/>
              </a:ext>
            </a:extLst>
          </p:cNvPr>
          <p:cNvCxnSpPr/>
          <p:nvPr/>
        </p:nvCxnSpPr>
        <p:spPr>
          <a:xfrm>
            <a:off x="7200900" y="6553200"/>
            <a:ext cx="533400" cy="158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ABDA557-1738-41A1-B0A2-1698AD37C47F}"/>
              </a:ext>
            </a:extLst>
          </p:cNvPr>
          <p:cNvCxnSpPr/>
          <p:nvPr/>
        </p:nvCxnSpPr>
        <p:spPr>
          <a:xfrm rot="10800000" flipV="1">
            <a:off x="2476500" y="6019800"/>
            <a:ext cx="685800" cy="158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9C718599-9A68-49CE-8DEF-B67F3CCE8CAA}"/>
              </a:ext>
            </a:extLst>
          </p:cNvPr>
          <p:cNvCxnSpPr/>
          <p:nvPr/>
        </p:nvCxnSpPr>
        <p:spPr>
          <a:xfrm rot="10800000">
            <a:off x="2476500" y="6553200"/>
            <a:ext cx="457200" cy="0"/>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6346" name="TextBox 147">
            <a:extLst>
              <a:ext uri="{FF2B5EF4-FFF2-40B4-BE49-F238E27FC236}">
                <a16:creationId xmlns:a16="http://schemas.microsoft.com/office/drawing/2014/main" id="{53B78BA9-A596-45E0-9A12-8A1ED4146E59}"/>
              </a:ext>
            </a:extLst>
          </p:cNvPr>
          <p:cNvSpPr txBox="1">
            <a:spLocks noChangeArrowheads="1"/>
          </p:cNvSpPr>
          <p:nvPr/>
        </p:nvSpPr>
        <p:spPr bwMode="auto">
          <a:xfrm>
            <a:off x="3086100" y="5715000"/>
            <a:ext cx="4038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i="1">
                <a:solidFill>
                  <a:srgbClr val="002060"/>
                </a:solidFill>
              </a:rPr>
              <a:t>476 years + 24 days</a:t>
            </a:r>
          </a:p>
        </p:txBody>
      </p:sp>
      <p:sp>
        <p:nvSpPr>
          <p:cNvPr id="226347" name="TextBox 151">
            <a:extLst>
              <a:ext uri="{FF2B5EF4-FFF2-40B4-BE49-F238E27FC236}">
                <a16:creationId xmlns:a16="http://schemas.microsoft.com/office/drawing/2014/main" id="{1460F10C-B45A-4913-A3EF-DFB44E7A1FAF}"/>
              </a:ext>
            </a:extLst>
          </p:cNvPr>
          <p:cNvSpPr txBox="1">
            <a:spLocks noChangeArrowheads="1"/>
          </p:cNvSpPr>
          <p:nvPr/>
        </p:nvSpPr>
        <p:spPr bwMode="auto">
          <a:xfrm>
            <a:off x="3009900" y="6248400"/>
            <a:ext cx="411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i="1">
                <a:solidFill>
                  <a:srgbClr val="002060"/>
                </a:solidFill>
              </a:rPr>
              <a:t>5,888 moons + 7 days</a:t>
            </a:r>
          </a:p>
        </p:txBody>
      </p:sp>
      <p:cxnSp>
        <p:nvCxnSpPr>
          <p:cNvPr id="163" name="Straight Arrow Connector 162">
            <a:extLst>
              <a:ext uri="{FF2B5EF4-FFF2-40B4-BE49-F238E27FC236}">
                <a16:creationId xmlns:a16="http://schemas.microsoft.com/office/drawing/2014/main" id="{06DF3B79-182A-41D3-9B38-5CC0BE844607}"/>
              </a:ext>
            </a:extLst>
          </p:cNvPr>
          <p:cNvCxnSpPr/>
          <p:nvPr/>
        </p:nvCxnSpPr>
        <p:spPr>
          <a:xfrm>
            <a:off x="7048500" y="6019800"/>
            <a:ext cx="685800" cy="158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D2FE0875-43C7-4F59-8CB0-37DF879C622C}"/>
              </a:ext>
            </a:extLst>
          </p:cNvPr>
          <p:cNvCxnSpPr/>
          <p:nvPr/>
        </p:nvCxnSpPr>
        <p:spPr>
          <a:xfrm>
            <a:off x="6591300" y="5486400"/>
            <a:ext cx="1143000" cy="158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A4968E62-9386-4090-82E4-563854512362}"/>
              </a:ext>
            </a:extLst>
          </p:cNvPr>
          <p:cNvCxnSpPr/>
          <p:nvPr/>
        </p:nvCxnSpPr>
        <p:spPr>
          <a:xfrm rot="10800000">
            <a:off x="2476500" y="5486400"/>
            <a:ext cx="1066800" cy="158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47FC65C7-7F69-46A4-9504-8B86DF3023E9}"/>
              </a:ext>
            </a:extLst>
          </p:cNvPr>
          <p:cNvCxnSpPr/>
          <p:nvPr/>
        </p:nvCxnSpPr>
        <p:spPr>
          <a:xfrm rot="10800000">
            <a:off x="2476500" y="4953000"/>
            <a:ext cx="838200" cy="158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6352" name="TextBox 173">
            <a:extLst>
              <a:ext uri="{FF2B5EF4-FFF2-40B4-BE49-F238E27FC236}">
                <a16:creationId xmlns:a16="http://schemas.microsoft.com/office/drawing/2014/main" id="{481694B3-E8DC-4BA5-A65C-59B5CC610B91}"/>
              </a:ext>
            </a:extLst>
          </p:cNvPr>
          <p:cNvSpPr txBox="1">
            <a:spLocks noChangeArrowheads="1"/>
          </p:cNvSpPr>
          <p:nvPr/>
        </p:nvSpPr>
        <p:spPr bwMode="auto">
          <a:xfrm>
            <a:off x="3314700" y="4648200"/>
            <a:ext cx="369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000" b="1" i="1">
                <a:solidFill>
                  <a:srgbClr val="002060"/>
                </a:solidFill>
              </a:rPr>
              <a:t>69</a:t>
            </a:r>
            <a:r>
              <a:rPr lang="en-US" altLang="en-US" sz="2800" b="1" i="1">
                <a:solidFill>
                  <a:srgbClr val="002060"/>
                </a:solidFill>
              </a:rPr>
              <a:t> </a:t>
            </a:r>
            <a:r>
              <a:rPr lang="en-US" altLang="en-US" sz="3000" b="1" i="1">
                <a:solidFill>
                  <a:srgbClr val="002060"/>
                </a:solidFill>
              </a:rPr>
              <a:t>“sevens”/weeks</a:t>
            </a:r>
          </a:p>
        </p:txBody>
      </p:sp>
      <p:cxnSp>
        <p:nvCxnSpPr>
          <p:cNvPr id="179" name="Straight Arrow Connector 178">
            <a:extLst>
              <a:ext uri="{FF2B5EF4-FFF2-40B4-BE49-F238E27FC236}">
                <a16:creationId xmlns:a16="http://schemas.microsoft.com/office/drawing/2014/main" id="{2D4A159B-6A03-45AA-AD5A-24918C5939F1}"/>
              </a:ext>
            </a:extLst>
          </p:cNvPr>
          <p:cNvCxnSpPr/>
          <p:nvPr/>
        </p:nvCxnSpPr>
        <p:spPr>
          <a:xfrm>
            <a:off x="7048500" y="4953000"/>
            <a:ext cx="685800" cy="158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FCB165B3-296B-44C6-ADD5-4C58A4AF16D0}"/>
              </a:ext>
            </a:extLst>
          </p:cNvPr>
          <p:cNvSpPr txBox="1"/>
          <p:nvPr/>
        </p:nvSpPr>
        <p:spPr>
          <a:xfrm>
            <a:off x="2476500" y="1143000"/>
            <a:ext cx="1143000" cy="1384300"/>
          </a:xfrm>
          <a:prstGeom prst="rect">
            <a:avLst/>
          </a:prstGeom>
          <a:solidFill>
            <a:schemeClr val="accent5">
              <a:lumMod val="20000"/>
              <a:lumOff val="80000"/>
            </a:schemeClr>
          </a:solidFill>
        </p:spPr>
        <p:txBody>
          <a:bodyPr lIns="91418" tIns="45710" rIns="91418" bIns="45710">
            <a:spAutoFit/>
          </a:bodyPr>
          <a:lstStyle/>
          <a:p>
            <a:pPr algn="ctr">
              <a:defRPr/>
            </a:pPr>
            <a:r>
              <a:rPr lang="en-US" sz="2800" b="1" dirty="0">
                <a:solidFill>
                  <a:schemeClr val="accent5">
                    <a:lumMod val="50000"/>
                  </a:schemeClr>
                </a:solidFill>
                <a:latin typeface="Arial" charset="0"/>
                <a:cs typeface="Arial" charset="0"/>
              </a:rPr>
              <a:t>476</a:t>
            </a:r>
          </a:p>
          <a:p>
            <a:pPr algn="ctr">
              <a:defRPr/>
            </a:pPr>
            <a:r>
              <a:rPr lang="en-US" sz="2800" b="1" dirty="0">
                <a:solidFill>
                  <a:schemeClr val="accent5">
                    <a:lumMod val="50000"/>
                  </a:schemeClr>
                </a:solidFill>
                <a:latin typeface="Arial" charset="0"/>
                <a:cs typeface="Arial" charset="0"/>
              </a:rPr>
              <a:t>solar </a:t>
            </a:r>
          </a:p>
          <a:p>
            <a:pPr algn="ctr">
              <a:defRPr/>
            </a:pPr>
            <a:r>
              <a:rPr lang="en-US" sz="2800" b="1" dirty="0">
                <a:solidFill>
                  <a:schemeClr val="accent5">
                    <a:lumMod val="50000"/>
                  </a:schemeClr>
                </a:solidFill>
                <a:latin typeface="Arial" charset="0"/>
                <a:cs typeface="Arial" charset="0"/>
              </a:rPr>
              <a:t>years</a:t>
            </a:r>
          </a:p>
        </p:txBody>
      </p:sp>
      <p:cxnSp>
        <p:nvCxnSpPr>
          <p:cNvPr id="192" name="Straight Arrow Connector 191">
            <a:extLst>
              <a:ext uri="{FF2B5EF4-FFF2-40B4-BE49-F238E27FC236}">
                <a16:creationId xmlns:a16="http://schemas.microsoft.com/office/drawing/2014/main" id="{23633B4D-0070-4D97-A802-32A8B2FD7E38}"/>
              </a:ext>
            </a:extLst>
          </p:cNvPr>
          <p:cNvCxnSpPr/>
          <p:nvPr/>
        </p:nvCxnSpPr>
        <p:spPr>
          <a:xfrm>
            <a:off x="3619500" y="1371600"/>
            <a:ext cx="609600" cy="1588"/>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3577D11C-EAEE-4BC3-B851-257FA75B1E93}"/>
              </a:ext>
            </a:extLst>
          </p:cNvPr>
          <p:cNvCxnSpPr/>
          <p:nvPr/>
        </p:nvCxnSpPr>
        <p:spPr>
          <a:xfrm rot="10800000">
            <a:off x="2019300" y="1371600"/>
            <a:ext cx="457200" cy="1588"/>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6357" name="TextBox 205">
            <a:extLst>
              <a:ext uri="{FF2B5EF4-FFF2-40B4-BE49-F238E27FC236}">
                <a16:creationId xmlns:a16="http://schemas.microsoft.com/office/drawing/2014/main" id="{03D6A38E-8C53-4313-BC5C-15ABB06FFC97}"/>
              </a:ext>
            </a:extLst>
          </p:cNvPr>
          <p:cNvSpPr txBox="1">
            <a:spLocks noChangeArrowheads="1"/>
          </p:cNvSpPr>
          <p:nvPr/>
        </p:nvSpPr>
        <p:spPr bwMode="auto">
          <a:xfrm>
            <a:off x="7658100" y="4572000"/>
            <a:ext cx="1709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a:solidFill>
                  <a:srgbClr val="002060"/>
                </a:solidFill>
              </a:rPr>
              <a:t>Messiah the Prince</a:t>
            </a:r>
          </a:p>
        </p:txBody>
      </p:sp>
      <p:sp>
        <p:nvSpPr>
          <p:cNvPr id="226358" name="TextBox 206">
            <a:extLst>
              <a:ext uri="{FF2B5EF4-FFF2-40B4-BE49-F238E27FC236}">
                <a16:creationId xmlns:a16="http://schemas.microsoft.com/office/drawing/2014/main" id="{EA8C6582-7660-44DD-B143-9E8170693602}"/>
              </a:ext>
            </a:extLst>
          </p:cNvPr>
          <p:cNvSpPr txBox="1">
            <a:spLocks noChangeArrowheads="1"/>
          </p:cNvSpPr>
          <p:nvPr/>
        </p:nvSpPr>
        <p:spPr bwMode="auto">
          <a:xfrm>
            <a:off x="0" y="457200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i="1">
                <a:solidFill>
                  <a:srgbClr val="002060"/>
                </a:solidFill>
              </a:rPr>
              <a:t>The Edict</a:t>
            </a:r>
          </a:p>
        </p:txBody>
      </p:sp>
      <p:cxnSp>
        <p:nvCxnSpPr>
          <p:cNvPr id="212" name="Straight Connector 211">
            <a:extLst>
              <a:ext uri="{FF2B5EF4-FFF2-40B4-BE49-F238E27FC236}">
                <a16:creationId xmlns:a16="http://schemas.microsoft.com/office/drawing/2014/main" id="{9A441D09-DD2E-4D0F-A632-C349EB95888F}"/>
              </a:ext>
            </a:extLst>
          </p:cNvPr>
          <p:cNvCxnSpPr/>
          <p:nvPr/>
        </p:nvCxnSpPr>
        <p:spPr>
          <a:xfrm rot="5400000">
            <a:off x="9304337" y="2925763"/>
            <a:ext cx="365125"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223" name="Rounded Rectangle 222">
            <a:extLst>
              <a:ext uri="{FF2B5EF4-FFF2-40B4-BE49-F238E27FC236}">
                <a16:creationId xmlns:a16="http://schemas.microsoft.com/office/drawing/2014/main" id="{6EEE4BF1-B470-4403-895B-950C2EAE2105}"/>
              </a:ext>
            </a:extLst>
          </p:cNvPr>
          <p:cNvSpPr/>
          <p:nvPr/>
        </p:nvSpPr>
        <p:spPr>
          <a:xfrm>
            <a:off x="8648700" y="1828800"/>
            <a:ext cx="1200150"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sz="2400" b="1" dirty="0">
                <a:solidFill>
                  <a:srgbClr val="7030A0"/>
                </a:solidFill>
              </a:rPr>
              <a:t>Palm </a:t>
            </a:r>
          </a:p>
          <a:p>
            <a:pPr algn="ctr">
              <a:defRPr/>
            </a:pPr>
            <a:r>
              <a:rPr lang="en-US" sz="2400" b="1" dirty="0">
                <a:solidFill>
                  <a:srgbClr val="7030A0"/>
                </a:solidFill>
              </a:rPr>
              <a:t>Sunday</a:t>
            </a:r>
          </a:p>
        </p:txBody>
      </p:sp>
      <p:sp>
        <p:nvSpPr>
          <p:cNvPr id="243" name="Rounded Rectangle 242">
            <a:extLst>
              <a:ext uri="{FF2B5EF4-FFF2-40B4-BE49-F238E27FC236}">
                <a16:creationId xmlns:a16="http://schemas.microsoft.com/office/drawing/2014/main" id="{EE3EC415-1D21-41CA-8C19-89C3BFDFA7FB}"/>
              </a:ext>
            </a:extLst>
          </p:cNvPr>
          <p:cNvSpPr/>
          <p:nvPr/>
        </p:nvSpPr>
        <p:spPr>
          <a:xfrm>
            <a:off x="1457325" y="1965325"/>
            <a:ext cx="942975" cy="82391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sz="2400" b="1" dirty="0">
                <a:solidFill>
                  <a:srgbClr val="7030A0"/>
                </a:solidFill>
              </a:rPr>
              <a:t>The Edict</a:t>
            </a:r>
          </a:p>
        </p:txBody>
      </p:sp>
      <p:sp>
        <p:nvSpPr>
          <p:cNvPr id="226362" name="TextBox 244">
            <a:extLst>
              <a:ext uri="{FF2B5EF4-FFF2-40B4-BE49-F238E27FC236}">
                <a16:creationId xmlns:a16="http://schemas.microsoft.com/office/drawing/2014/main" id="{FB00D35D-72DB-4DF1-87C4-CBE861842984}"/>
              </a:ext>
            </a:extLst>
          </p:cNvPr>
          <p:cNvSpPr txBox="1">
            <a:spLocks noChangeArrowheads="1"/>
          </p:cNvSpPr>
          <p:nvPr/>
        </p:nvSpPr>
        <p:spPr bwMode="auto">
          <a:xfrm>
            <a:off x="6000750" y="2697163"/>
            <a:ext cx="1163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2060"/>
                </a:solidFill>
              </a:rPr>
              <a:t>Nisan</a:t>
            </a:r>
          </a:p>
        </p:txBody>
      </p:sp>
      <p:sp>
        <p:nvSpPr>
          <p:cNvPr id="226363" name="Rectangle 245">
            <a:extLst>
              <a:ext uri="{FF2B5EF4-FFF2-40B4-BE49-F238E27FC236}">
                <a16:creationId xmlns:a16="http://schemas.microsoft.com/office/drawing/2014/main" id="{90F7CFB0-B2CF-4EDB-9DD7-4A71C0358CA8}"/>
              </a:ext>
            </a:extLst>
          </p:cNvPr>
          <p:cNvSpPr>
            <a:spLocks noChangeArrowheads="1"/>
          </p:cNvSpPr>
          <p:nvPr/>
        </p:nvSpPr>
        <p:spPr bwMode="auto">
          <a:xfrm>
            <a:off x="2171700" y="2697163"/>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02060"/>
                </a:solidFill>
              </a:rPr>
              <a:t>Nisan</a:t>
            </a:r>
          </a:p>
        </p:txBody>
      </p:sp>
      <p:sp>
        <p:nvSpPr>
          <p:cNvPr id="88" name="Rectangle 87">
            <a:extLst>
              <a:ext uri="{FF2B5EF4-FFF2-40B4-BE49-F238E27FC236}">
                <a16:creationId xmlns:a16="http://schemas.microsoft.com/office/drawing/2014/main" id="{ACF74D94-7AAA-4047-8716-61D948FB5A87}"/>
              </a:ext>
            </a:extLst>
          </p:cNvPr>
          <p:cNvSpPr/>
          <p:nvPr/>
        </p:nvSpPr>
        <p:spPr>
          <a:xfrm>
            <a:off x="3924300" y="3962400"/>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28</a:t>
            </a:r>
          </a:p>
        </p:txBody>
      </p:sp>
      <p:cxnSp>
        <p:nvCxnSpPr>
          <p:cNvPr id="210" name="Straight Arrow Connector 209">
            <a:extLst>
              <a:ext uri="{FF2B5EF4-FFF2-40B4-BE49-F238E27FC236}">
                <a16:creationId xmlns:a16="http://schemas.microsoft.com/office/drawing/2014/main" id="{7A8A3B4C-4AC8-4494-9D48-6A377D83BD71}"/>
              </a:ext>
            </a:extLst>
          </p:cNvPr>
          <p:cNvCxnSpPr/>
          <p:nvPr/>
        </p:nvCxnSpPr>
        <p:spPr>
          <a:xfrm rot="5400000">
            <a:off x="4382294" y="3504406"/>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530DAB3B-6360-49FE-8E39-6FC6EA743C52}"/>
              </a:ext>
            </a:extLst>
          </p:cNvPr>
          <p:cNvSpPr/>
          <p:nvPr/>
        </p:nvSpPr>
        <p:spPr>
          <a:xfrm>
            <a:off x="457200" y="3978275"/>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13</a:t>
            </a:r>
          </a:p>
        </p:txBody>
      </p:sp>
      <p:sp>
        <p:nvSpPr>
          <p:cNvPr id="222" name="Rectangle 221">
            <a:extLst>
              <a:ext uri="{FF2B5EF4-FFF2-40B4-BE49-F238E27FC236}">
                <a16:creationId xmlns:a16="http://schemas.microsoft.com/office/drawing/2014/main" id="{BE2A7D75-5EC9-46DF-8D85-4E15653D1EC9}"/>
              </a:ext>
            </a:extLst>
          </p:cNvPr>
          <p:cNvSpPr/>
          <p:nvPr/>
        </p:nvSpPr>
        <p:spPr>
          <a:xfrm>
            <a:off x="914400" y="3978275"/>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14</a:t>
            </a:r>
          </a:p>
        </p:txBody>
      </p:sp>
      <p:sp>
        <p:nvSpPr>
          <p:cNvPr id="224" name="Rectangle 223">
            <a:extLst>
              <a:ext uri="{FF2B5EF4-FFF2-40B4-BE49-F238E27FC236}">
                <a16:creationId xmlns:a16="http://schemas.microsoft.com/office/drawing/2014/main" id="{3B163024-591E-439C-8C35-C050A96DE0EC}"/>
              </a:ext>
            </a:extLst>
          </p:cNvPr>
          <p:cNvSpPr/>
          <p:nvPr/>
        </p:nvSpPr>
        <p:spPr>
          <a:xfrm>
            <a:off x="1371600" y="3978275"/>
            <a:ext cx="457200" cy="36512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C00000"/>
                </a:solidFill>
              </a:rPr>
              <a:t>15</a:t>
            </a:r>
          </a:p>
        </p:txBody>
      </p:sp>
      <p:sp>
        <p:nvSpPr>
          <p:cNvPr id="225" name="Rectangle 224">
            <a:extLst>
              <a:ext uri="{FF2B5EF4-FFF2-40B4-BE49-F238E27FC236}">
                <a16:creationId xmlns:a16="http://schemas.microsoft.com/office/drawing/2014/main" id="{152D2DD5-0FA3-41EF-BD72-C71424D24B6F}"/>
              </a:ext>
            </a:extLst>
          </p:cNvPr>
          <p:cNvSpPr/>
          <p:nvPr/>
        </p:nvSpPr>
        <p:spPr>
          <a:xfrm>
            <a:off x="1828800" y="3978275"/>
            <a:ext cx="457200" cy="365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16</a:t>
            </a:r>
          </a:p>
        </p:txBody>
      </p:sp>
      <p:sp>
        <p:nvSpPr>
          <p:cNvPr id="226" name="Rectangle 225">
            <a:extLst>
              <a:ext uri="{FF2B5EF4-FFF2-40B4-BE49-F238E27FC236}">
                <a16:creationId xmlns:a16="http://schemas.microsoft.com/office/drawing/2014/main" id="{B5D148D9-A98A-4775-B93C-0D7921DBD5C2}"/>
              </a:ext>
            </a:extLst>
          </p:cNvPr>
          <p:cNvSpPr/>
          <p:nvPr/>
        </p:nvSpPr>
        <p:spPr>
          <a:xfrm>
            <a:off x="2314575" y="3978275"/>
            <a:ext cx="457200" cy="365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17</a:t>
            </a:r>
          </a:p>
        </p:txBody>
      </p:sp>
      <p:sp>
        <p:nvSpPr>
          <p:cNvPr id="226371" name="TextBox 76">
            <a:extLst>
              <a:ext uri="{FF2B5EF4-FFF2-40B4-BE49-F238E27FC236}">
                <a16:creationId xmlns:a16="http://schemas.microsoft.com/office/drawing/2014/main" id="{3AA10D48-DDF6-4894-ABF6-DB8B1F3E66FB}"/>
              </a:ext>
            </a:extLst>
          </p:cNvPr>
          <p:cNvSpPr txBox="1">
            <a:spLocks noChangeArrowheads="1"/>
          </p:cNvSpPr>
          <p:nvPr/>
        </p:nvSpPr>
        <p:spPr bwMode="auto">
          <a:xfrm>
            <a:off x="1104900" y="3505200"/>
            <a:ext cx="228600" cy="3698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rPr>
              <a:t>)</a:t>
            </a:r>
          </a:p>
        </p:txBody>
      </p:sp>
      <p:sp>
        <p:nvSpPr>
          <p:cNvPr id="228" name="Rectangle 227">
            <a:extLst>
              <a:ext uri="{FF2B5EF4-FFF2-40B4-BE49-F238E27FC236}">
                <a16:creationId xmlns:a16="http://schemas.microsoft.com/office/drawing/2014/main" id="{75135971-F9C9-4DB6-862C-B2A3398009C3}"/>
              </a:ext>
            </a:extLst>
          </p:cNvPr>
          <p:cNvSpPr/>
          <p:nvPr/>
        </p:nvSpPr>
        <p:spPr>
          <a:xfrm>
            <a:off x="1200150" y="3154363"/>
            <a:ext cx="457200" cy="36671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C00000"/>
                </a:solidFill>
              </a:rPr>
              <a:t>1</a:t>
            </a:r>
          </a:p>
        </p:txBody>
      </p:sp>
      <p:sp>
        <p:nvSpPr>
          <p:cNvPr id="229" name="Rectangle 228">
            <a:extLst>
              <a:ext uri="{FF2B5EF4-FFF2-40B4-BE49-F238E27FC236}">
                <a16:creationId xmlns:a16="http://schemas.microsoft.com/office/drawing/2014/main" id="{68210FF1-9A02-48E0-8B8E-7201546F50AA}"/>
              </a:ext>
            </a:extLst>
          </p:cNvPr>
          <p:cNvSpPr/>
          <p:nvPr/>
        </p:nvSpPr>
        <p:spPr>
          <a:xfrm>
            <a:off x="1657350" y="3154363"/>
            <a:ext cx="457200" cy="3667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2</a:t>
            </a:r>
          </a:p>
        </p:txBody>
      </p:sp>
      <p:sp>
        <p:nvSpPr>
          <p:cNvPr id="230" name="Rectangle 229">
            <a:extLst>
              <a:ext uri="{FF2B5EF4-FFF2-40B4-BE49-F238E27FC236}">
                <a16:creationId xmlns:a16="http://schemas.microsoft.com/office/drawing/2014/main" id="{FC30990D-A1BF-493C-81E9-F15B4D7A3789}"/>
              </a:ext>
            </a:extLst>
          </p:cNvPr>
          <p:cNvSpPr/>
          <p:nvPr/>
        </p:nvSpPr>
        <p:spPr>
          <a:xfrm>
            <a:off x="2114550" y="3154363"/>
            <a:ext cx="457200" cy="3667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3</a:t>
            </a:r>
          </a:p>
        </p:txBody>
      </p:sp>
      <p:sp>
        <p:nvSpPr>
          <p:cNvPr id="231" name="Rectangle 230">
            <a:extLst>
              <a:ext uri="{FF2B5EF4-FFF2-40B4-BE49-F238E27FC236}">
                <a16:creationId xmlns:a16="http://schemas.microsoft.com/office/drawing/2014/main" id="{B4835E8A-99B6-4F9E-A47C-99BA606736C4}"/>
              </a:ext>
            </a:extLst>
          </p:cNvPr>
          <p:cNvSpPr/>
          <p:nvPr/>
        </p:nvSpPr>
        <p:spPr>
          <a:xfrm>
            <a:off x="0" y="3978275"/>
            <a:ext cx="457200"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12</a:t>
            </a:r>
          </a:p>
        </p:txBody>
      </p:sp>
      <p:cxnSp>
        <p:nvCxnSpPr>
          <p:cNvPr id="232" name="Straight Arrow Connector 231">
            <a:extLst>
              <a:ext uri="{FF2B5EF4-FFF2-40B4-BE49-F238E27FC236}">
                <a16:creationId xmlns:a16="http://schemas.microsoft.com/office/drawing/2014/main" id="{4D1ECB67-88C3-42B9-A59C-0558CA0400A3}"/>
              </a:ext>
            </a:extLst>
          </p:cNvPr>
          <p:cNvCxnSpPr/>
          <p:nvPr/>
        </p:nvCxnSpPr>
        <p:spPr>
          <a:xfrm rot="5400000">
            <a:off x="115094" y="3504406"/>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014A6D6-B714-47A0-84D2-E589505DEE30}"/>
              </a:ext>
            </a:extLst>
          </p:cNvPr>
          <p:cNvCxnSpPr/>
          <p:nvPr/>
        </p:nvCxnSpPr>
        <p:spPr>
          <a:xfrm rot="5400000">
            <a:off x="1760537" y="2925763"/>
            <a:ext cx="365125"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B4B9AB09-480B-45B6-90DA-2AA55478DFE8}"/>
              </a:ext>
            </a:extLst>
          </p:cNvPr>
          <p:cNvCxnSpPr>
            <a:endCxn id="225" idx="0"/>
          </p:cNvCxnSpPr>
          <p:nvPr/>
        </p:nvCxnSpPr>
        <p:spPr>
          <a:xfrm rot="16200000" flipH="1">
            <a:off x="1763712" y="3684588"/>
            <a:ext cx="473075" cy="11430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577C614-486D-4B04-8AEF-285F0EFF54EA}"/>
              </a:ext>
            </a:extLst>
          </p:cNvPr>
          <p:cNvCxnSpPr>
            <a:stCxn id="225" idx="2"/>
          </p:cNvCxnSpPr>
          <p:nvPr/>
        </p:nvCxnSpPr>
        <p:spPr>
          <a:xfrm rot="5400000">
            <a:off x="1817687" y="4468813"/>
            <a:ext cx="365125" cy="11430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254" name="Rectangle 253">
            <a:extLst>
              <a:ext uri="{FF2B5EF4-FFF2-40B4-BE49-F238E27FC236}">
                <a16:creationId xmlns:a16="http://schemas.microsoft.com/office/drawing/2014/main" id="{9EB73819-7C54-4D31-B2B0-73FC5772DEA7}"/>
              </a:ext>
            </a:extLst>
          </p:cNvPr>
          <p:cNvSpPr/>
          <p:nvPr/>
        </p:nvSpPr>
        <p:spPr>
          <a:xfrm>
            <a:off x="2571750" y="3154363"/>
            <a:ext cx="457200" cy="366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4</a:t>
            </a:r>
          </a:p>
        </p:txBody>
      </p:sp>
      <p:sp>
        <p:nvSpPr>
          <p:cNvPr id="226381" name="TextBox 76">
            <a:extLst>
              <a:ext uri="{FF2B5EF4-FFF2-40B4-BE49-F238E27FC236}">
                <a16:creationId xmlns:a16="http://schemas.microsoft.com/office/drawing/2014/main" id="{AD6164AF-D0FF-4B1D-B831-B604FA2186C2}"/>
              </a:ext>
            </a:extLst>
          </p:cNvPr>
          <p:cNvSpPr txBox="1">
            <a:spLocks noChangeArrowheads="1"/>
          </p:cNvSpPr>
          <p:nvPr/>
        </p:nvSpPr>
        <p:spPr bwMode="auto">
          <a:xfrm>
            <a:off x="7458075" y="1874838"/>
            <a:ext cx="228600" cy="3698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rPr>
              <a:t>)</a:t>
            </a:r>
          </a:p>
        </p:txBody>
      </p:sp>
      <p:sp>
        <p:nvSpPr>
          <p:cNvPr id="226382" name="TextBox 259">
            <a:extLst>
              <a:ext uri="{FF2B5EF4-FFF2-40B4-BE49-F238E27FC236}">
                <a16:creationId xmlns:a16="http://schemas.microsoft.com/office/drawing/2014/main" id="{D5FD86A6-C691-4CE1-AEBD-9B0CF771B197}"/>
              </a:ext>
            </a:extLst>
          </p:cNvPr>
          <p:cNvSpPr txBox="1">
            <a:spLocks noChangeArrowheads="1"/>
          </p:cNvSpPr>
          <p:nvPr/>
        </p:nvSpPr>
        <p:spPr bwMode="auto">
          <a:xfrm>
            <a:off x="7543800" y="1782763"/>
            <a:ext cx="8572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491" tIns="52746" rIns="105491" bIns="52746">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t>= New Moon</a:t>
            </a:r>
          </a:p>
          <a:p>
            <a:pPr algn="ctr" eaLnBrk="1" hangingPunct="1"/>
            <a:r>
              <a:rPr lang="en-US" altLang="en-US" sz="1400" b="1"/>
              <a:t>sighted</a:t>
            </a:r>
          </a:p>
        </p:txBody>
      </p:sp>
      <p:sp>
        <p:nvSpPr>
          <p:cNvPr id="261" name="Oval 260">
            <a:extLst>
              <a:ext uri="{FF2B5EF4-FFF2-40B4-BE49-F238E27FC236}">
                <a16:creationId xmlns:a16="http://schemas.microsoft.com/office/drawing/2014/main" id="{FDBE9522-1890-4705-B1C5-A56742FA15CC}"/>
              </a:ext>
            </a:extLst>
          </p:cNvPr>
          <p:cNvSpPr/>
          <p:nvPr/>
        </p:nvSpPr>
        <p:spPr>
          <a:xfrm>
            <a:off x="7286625" y="1600200"/>
            <a:ext cx="1114425" cy="1096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anchor="ctr"/>
          <a:lstStyle/>
          <a:p>
            <a:pPr algn="ctr">
              <a:defRPr/>
            </a:pPr>
            <a:endParaRPr lang="en-US"/>
          </a:p>
        </p:txBody>
      </p:sp>
      <p:sp>
        <p:nvSpPr>
          <p:cNvPr id="80" name="Rectangle 79">
            <a:extLst>
              <a:ext uri="{FF2B5EF4-FFF2-40B4-BE49-F238E27FC236}">
                <a16:creationId xmlns:a16="http://schemas.microsoft.com/office/drawing/2014/main" id="{812710E5-F102-4EE4-85D5-677F4DE8344F}"/>
              </a:ext>
            </a:extLst>
          </p:cNvPr>
          <p:cNvSpPr/>
          <p:nvPr/>
        </p:nvSpPr>
        <p:spPr>
          <a:xfrm>
            <a:off x="9829800" y="3962400"/>
            <a:ext cx="457200" cy="365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r>
              <a:rPr lang="en-US" b="1" dirty="0">
                <a:solidFill>
                  <a:srgbClr val="002060"/>
                </a:solidFill>
              </a:rPr>
              <a:t>10</a:t>
            </a:r>
          </a:p>
        </p:txBody>
      </p:sp>
      <p:cxnSp>
        <p:nvCxnSpPr>
          <p:cNvPr id="81" name="Straight Connector 80">
            <a:extLst>
              <a:ext uri="{FF2B5EF4-FFF2-40B4-BE49-F238E27FC236}">
                <a16:creationId xmlns:a16="http://schemas.microsoft.com/office/drawing/2014/main" id="{D713AC75-6FB2-4066-981E-0886B5901C96}"/>
              </a:ext>
            </a:extLst>
          </p:cNvPr>
          <p:cNvCxnSpPr/>
          <p:nvPr/>
        </p:nvCxnSpPr>
        <p:spPr>
          <a:xfrm rot="5400000">
            <a:off x="9959181" y="4480719"/>
            <a:ext cx="274638"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A88D24D-F260-432D-A790-C1DE50E91C7C}"/>
              </a:ext>
            </a:extLst>
          </p:cNvPr>
          <p:cNvCxnSpPr>
            <a:endCxn id="80" idx="0"/>
          </p:cNvCxnSpPr>
          <p:nvPr/>
        </p:nvCxnSpPr>
        <p:spPr>
          <a:xfrm rot="16200000" flipH="1">
            <a:off x="9620250" y="3524250"/>
            <a:ext cx="457200" cy="41910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061466D-2807-4FF0-85AB-8C6E79DD39DD}"/>
              </a:ext>
            </a:extLst>
          </p:cNvPr>
          <p:cNvCxnSpPr>
            <a:endCxn id="226" idx="0"/>
          </p:cNvCxnSpPr>
          <p:nvPr/>
        </p:nvCxnSpPr>
        <p:spPr>
          <a:xfrm rot="16200000" flipH="1">
            <a:off x="2235200" y="3670300"/>
            <a:ext cx="473075" cy="142875"/>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6728ACF-A49B-47F0-91ED-B04B88E61FF2}"/>
              </a:ext>
            </a:extLst>
          </p:cNvPr>
          <p:cNvCxnSpPr/>
          <p:nvPr/>
        </p:nvCxnSpPr>
        <p:spPr>
          <a:xfrm rot="5400000">
            <a:off x="2289175" y="4454525"/>
            <a:ext cx="365125" cy="142875"/>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Box 1">
            <a:extLst>
              <a:ext uri="{FF2B5EF4-FFF2-40B4-BE49-F238E27FC236}">
                <a16:creationId xmlns:a16="http://schemas.microsoft.com/office/drawing/2014/main" id="{3E9723B2-123E-4C80-890D-20AC6C2594ED}"/>
              </a:ext>
            </a:extLst>
          </p:cNvPr>
          <p:cNvSpPr txBox="1">
            <a:spLocks noChangeArrowheads="1"/>
          </p:cNvSpPr>
          <p:nvPr/>
        </p:nvSpPr>
        <p:spPr bwMode="auto">
          <a:xfrm>
            <a:off x="571500" y="609600"/>
            <a:ext cx="92202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The Seventy Weeks Prophecy has been a challenge for Bible students throughout the centuries. But God intends for it to be understood by those who need to know. </a:t>
            </a:r>
            <a:r>
              <a:rPr lang="en-US" altLang="en-US" sz="4000">
                <a:solidFill>
                  <a:srgbClr val="FFFF00"/>
                </a:solidFill>
              </a:rPr>
              <a:t>Sir Robert Anderson </a:t>
            </a:r>
            <a:r>
              <a:rPr lang="en-US" altLang="en-US" sz="4000">
                <a:solidFill>
                  <a:srgbClr val="FFC000"/>
                </a:solidFill>
              </a:rPr>
              <a:t>was the man who cracked the case back in the </a:t>
            </a:r>
            <a:r>
              <a:rPr lang="en-US" altLang="en-US" sz="4000">
                <a:solidFill>
                  <a:srgbClr val="FFFF00"/>
                </a:solidFill>
              </a:rPr>
              <a:t>1870’s</a:t>
            </a:r>
            <a:r>
              <a:rPr lang="en-US" altLang="en-US" sz="4000">
                <a:solidFill>
                  <a:srgbClr val="FFC000"/>
                </a:solidFill>
              </a:rPr>
              <a:t>. The study we present here offers just a very minor refinement of his wonderful work.</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a:extLst>
              <a:ext uri="{FF2B5EF4-FFF2-40B4-BE49-F238E27FC236}">
                <a16:creationId xmlns:a16="http://schemas.microsoft.com/office/drawing/2014/main" id="{23AF8DAC-00CC-4B1E-B39B-1BBA7F9EB8B9}"/>
              </a:ext>
            </a:extLst>
          </p:cNvPr>
          <p:cNvSpPr>
            <a:spLocks noGrp="1"/>
          </p:cNvSpPr>
          <p:nvPr>
            <p:ph type="title"/>
          </p:nvPr>
        </p:nvSpPr>
        <p:spPr>
          <a:xfrm>
            <a:off x="266700" y="152400"/>
            <a:ext cx="9829800" cy="1143000"/>
          </a:xfrm>
          <a:solidFill>
            <a:schemeClr val="bg1"/>
          </a:solidFill>
        </p:spPr>
        <p:txBody>
          <a:bodyPr/>
          <a:lstStyle/>
          <a:p>
            <a:pPr eaLnBrk="1" hangingPunct="1"/>
            <a:r>
              <a:rPr lang="en-US" altLang="en-US" sz="5400" b="1" u="sng">
                <a:solidFill>
                  <a:srgbClr val="C00000"/>
                </a:solidFill>
              </a:rPr>
              <a:t>Sir Robert Anderson</a:t>
            </a:r>
            <a:endParaRPr lang="en-US" altLang="en-US" sz="6600" b="1" u="sng">
              <a:solidFill>
                <a:srgbClr val="C00000"/>
              </a:solidFill>
            </a:endParaRPr>
          </a:p>
        </p:txBody>
      </p:sp>
      <p:sp>
        <p:nvSpPr>
          <p:cNvPr id="228355" name="Content Placeholder 4">
            <a:extLst>
              <a:ext uri="{FF2B5EF4-FFF2-40B4-BE49-F238E27FC236}">
                <a16:creationId xmlns:a16="http://schemas.microsoft.com/office/drawing/2014/main" id="{AFB5E2D2-5383-4BEB-A836-77DAEEA8F158}"/>
              </a:ext>
            </a:extLst>
          </p:cNvPr>
          <p:cNvSpPr>
            <a:spLocks noGrp="1"/>
          </p:cNvSpPr>
          <p:nvPr>
            <p:ph sz="half" idx="2"/>
          </p:nvPr>
        </p:nvSpPr>
        <p:spPr>
          <a:xfrm>
            <a:off x="4543425" y="1447800"/>
            <a:ext cx="5572125" cy="5257800"/>
          </a:xfrm>
          <a:solidFill>
            <a:srgbClr val="002060"/>
          </a:solidFill>
        </p:spPr>
        <p:txBody>
          <a:bodyPr/>
          <a:lstStyle/>
          <a:p>
            <a:pPr algn="ctr" eaLnBrk="1" hangingPunct="1">
              <a:buFont typeface="Arial" panose="020B0604020202020204" pitchFamily="34" charset="0"/>
              <a:buNone/>
            </a:pPr>
            <a:r>
              <a:rPr lang="en-US" altLang="en-US" sz="3200"/>
              <a:t>    </a:t>
            </a:r>
            <a:r>
              <a:rPr lang="en-US" altLang="en-US" sz="4000">
                <a:solidFill>
                  <a:srgbClr val="FFC000"/>
                </a:solidFill>
              </a:rPr>
              <a:t>Evangelical Scotland Yard Inspector Sir Robert Anderson published his landmark work on Daniel’s Prophecy of the Seventy Weeks  during the late 19</a:t>
            </a:r>
            <a:r>
              <a:rPr lang="en-US" altLang="en-US" sz="4000" baseline="30000">
                <a:solidFill>
                  <a:srgbClr val="FFC000"/>
                </a:solidFill>
              </a:rPr>
              <a:t>th</a:t>
            </a:r>
            <a:r>
              <a:rPr lang="en-US" altLang="en-US" sz="4000">
                <a:solidFill>
                  <a:srgbClr val="FFC000"/>
                </a:solidFill>
              </a:rPr>
              <a:t> Century.</a:t>
            </a:r>
          </a:p>
        </p:txBody>
      </p:sp>
      <p:pic>
        <p:nvPicPr>
          <p:cNvPr id="228356" name="Content Placeholder 7" descr="Sir.Robt.Anderson.jpg">
            <a:extLst>
              <a:ext uri="{FF2B5EF4-FFF2-40B4-BE49-F238E27FC236}">
                <a16:creationId xmlns:a16="http://schemas.microsoft.com/office/drawing/2014/main" id="{3FEA1DCF-163C-4E73-AF3E-8A788CAB85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7175" y="1447800"/>
            <a:ext cx="4114800" cy="5257800"/>
          </a:xfrm>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Box 4">
            <a:extLst>
              <a:ext uri="{FF2B5EF4-FFF2-40B4-BE49-F238E27FC236}">
                <a16:creationId xmlns:a16="http://schemas.microsoft.com/office/drawing/2014/main" id="{060490BF-A0E2-4EDD-ACDF-EB246937C618}"/>
              </a:ext>
            </a:extLst>
          </p:cNvPr>
          <p:cNvSpPr txBox="1">
            <a:spLocks noChangeArrowheads="1"/>
          </p:cNvSpPr>
          <p:nvPr/>
        </p:nvSpPr>
        <p:spPr bwMode="auto">
          <a:xfrm>
            <a:off x="419100" y="609600"/>
            <a:ext cx="94488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We serve a holy God. He is very precise in what He tells us. The confidence limits here amount to a scarce </a:t>
            </a:r>
            <a:r>
              <a:rPr lang="en-US" altLang="en-US" sz="4000" b="1" i="1">
                <a:solidFill>
                  <a:srgbClr val="FFFF00"/>
                </a:solidFill>
              </a:rPr>
              <a:t>48 hours </a:t>
            </a:r>
            <a:r>
              <a:rPr lang="en-US" altLang="en-US" sz="4000">
                <a:solidFill>
                  <a:srgbClr val="FFC000"/>
                </a:solidFill>
              </a:rPr>
              <a:t>over nearly half a millennium. We are looking at a time window of </a:t>
            </a:r>
            <a:r>
              <a:rPr lang="en-US" altLang="en-US" sz="4000" b="1" i="1">
                <a:solidFill>
                  <a:srgbClr val="FFFF00"/>
                </a:solidFill>
              </a:rPr>
              <a:t>2 days </a:t>
            </a:r>
            <a:r>
              <a:rPr lang="en-US" altLang="en-US" sz="4000">
                <a:solidFill>
                  <a:srgbClr val="FFC000"/>
                </a:solidFill>
              </a:rPr>
              <a:t>over </a:t>
            </a:r>
            <a:r>
              <a:rPr lang="en-US" altLang="en-US" sz="4000" b="1" i="1">
                <a:solidFill>
                  <a:srgbClr val="FFFF00"/>
                </a:solidFill>
              </a:rPr>
              <a:t>476 years </a:t>
            </a:r>
            <a:r>
              <a:rPr lang="en-US" altLang="en-US" sz="4000">
                <a:solidFill>
                  <a:srgbClr val="FFC000"/>
                </a:solidFill>
              </a:rPr>
              <a:t>or</a:t>
            </a:r>
            <a:r>
              <a:rPr lang="en-US" altLang="en-US" sz="4000" b="1" i="1">
                <a:solidFill>
                  <a:srgbClr val="FFFF00"/>
                </a:solidFill>
              </a:rPr>
              <a:t> 2 days </a:t>
            </a:r>
            <a:r>
              <a:rPr lang="en-US" altLang="en-US" sz="4000">
                <a:solidFill>
                  <a:srgbClr val="FFC000"/>
                </a:solidFill>
              </a:rPr>
              <a:t>over </a:t>
            </a:r>
            <a:r>
              <a:rPr lang="en-US" altLang="en-US" sz="4000" b="1" i="1">
                <a:solidFill>
                  <a:srgbClr val="FFFF00"/>
                </a:solidFill>
              </a:rPr>
              <a:t>173,880 days</a:t>
            </a:r>
            <a:r>
              <a:rPr lang="en-US" altLang="en-US" sz="4000">
                <a:solidFill>
                  <a:srgbClr val="FFC000"/>
                </a:solidFill>
              </a:rPr>
              <a:t>.</a:t>
            </a:r>
          </a:p>
          <a:p>
            <a:pPr algn="ctr" eaLnBrk="1" hangingPunct="1"/>
            <a:r>
              <a:rPr lang="en-US" altLang="en-US" sz="4000">
                <a:solidFill>
                  <a:srgbClr val="FFC000"/>
                </a:solidFill>
              </a:rPr>
              <a:t>This is in the order of  </a:t>
            </a:r>
          </a:p>
          <a:p>
            <a:pPr algn="ctr" eaLnBrk="1" hangingPunct="1"/>
            <a:r>
              <a:rPr lang="en-US" altLang="en-US" sz="4000" b="1" i="1">
                <a:solidFill>
                  <a:srgbClr val="FFFF00"/>
                </a:solidFill>
              </a:rPr>
              <a:t>1 in 10   power</a:t>
            </a:r>
            <a:endParaRPr lang="en-US" altLang="en-US" sz="4000">
              <a:solidFill>
                <a:srgbClr val="FFC000"/>
              </a:solidFill>
            </a:endParaRPr>
          </a:p>
          <a:p>
            <a:pPr algn="ctr" eaLnBrk="1" hangingPunct="1"/>
            <a:r>
              <a:rPr lang="en-US" altLang="en-US" sz="4000">
                <a:solidFill>
                  <a:srgbClr val="FFC000"/>
                </a:solidFill>
              </a:rPr>
              <a:t>or </a:t>
            </a:r>
            <a:r>
              <a:rPr lang="en-US" altLang="en-US" sz="4000" b="1" i="1">
                <a:solidFill>
                  <a:srgbClr val="FFFF00"/>
                </a:solidFill>
              </a:rPr>
              <a:t>1 in 100,000</a:t>
            </a:r>
            <a:r>
              <a:rPr lang="en-US" altLang="en-US" sz="4000">
                <a:solidFill>
                  <a:srgbClr val="FFC000"/>
                </a:solidFill>
              </a:rPr>
              <a:t>.</a:t>
            </a:r>
          </a:p>
        </p:txBody>
      </p:sp>
      <p:sp>
        <p:nvSpPr>
          <p:cNvPr id="229379" name="TextBox 2">
            <a:extLst>
              <a:ext uri="{FF2B5EF4-FFF2-40B4-BE49-F238E27FC236}">
                <a16:creationId xmlns:a16="http://schemas.microsoft.com/office/drawing/2014/main" id="{E16924EC-EBE5-4E01-8CF5-B3C4650C8B86}"/>
              </a:ext>
            </a:extLst>
          </p:cNvPr>
          <p:cNvSpPr txBox="1">
            <a:spLocks noChangeArrowheads="1"/>
          </p:cNvSpPr>
          <p:nvPr/>
        </p:nvSpPr>
        <p:spPr bwMode="auto">
          <a:xfrm>
            <a:off x="4991100" y="4800600"/>
            <a:ext cx="381000" cy="523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FF00"/>
                </a:solidFill>
              </a:rPr>
              <a:t>5</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Box 4">
            <a:extLst>
              <a:ext uri="{FF2B5EF4-FFF2-40B4-BE49-F238E27FC236}">
                <a16:creationId xmlns:a16="http://schemas.microsoft.com/office/drawing/2014/main" id="{ADBED413-9090-4A62-8DE5-7B4929CF727B}"/>
              </a:ext>
            </a:extLst>
          </p:cNvPr>
          <p:cNvSpPr txBox="1">
            <a:spLocks noChangeArrowheads="1"/>
          </p:cNvSpPr>
          <p:nvPr/>
        </p:nvSpPr>
        <p:spPr bwMode="auto">
          <a:xfrm>
            <a:off x="600075" y="381000"/>
            <a:ext cx="9001125" cy="61547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FF00"/>
                </a:solidFill>
              </a:rPr>
              <a:t>48 Hours over nearly </a:t>
            </a:r>
          </a:p>
          <a:p>
            <a:pPr algn="ctr" eaLnBrk="1" hangingPunct="1"/>
            <a:r>
              <a:rPr lang="en-US" altLang="en-US" sz="4800" i="1">
                <a:solidFill>
                  <a:srgbClr val="FFFF00"/>
                </a:solidFill>
              </a:rPr>
              <a:t>half a millennium</a:t>
            </a:r>
          </a:p>
          <a:p>
            <a:pPr algn="ctr" eaLnBrk="1" hangingPunct="1"/>
            <a:endParaRPr lang="en-US" altLang="en-US" sz="4800" i="1">
              <a:solidFill>
                <a:srgbClr val="FFFF00"/>
              </a:solidFill>
            </a:endParaRPr>
          </a:p>
          <a:p>
            <a:pPr algn="ctr" eaLnBrk="1" hangingPunct="1"/>
            <a:r>
              <a:rPr lang="en-US" altLang="en-US" sz="4800" i="1">
                <a:solidFill>
                  <a:srgbClr val="FFFF00"/>
                </a:solidFill>
              </a:rPr>
              <a:t>2 days over 476 years</a:t>
            </a:r>
          </a:p>
          <a:p>
            <a:pPr algn="ctr" eaLnBrk="1" hangingPunct="1"/>
            <a:endParaRPr lang="en-US" altLang="en-US" sz="4800" i="1">
              <a:solidFill>
                <a:srgbClr val="FFFF00"/>
              </a:solidFill>
            </a:endParaRPr>
          </a:p>
          <a:p>
            <a:pPr algn="ctr" eaLnBrk="1" hangingPunct="1"/>
            <a:r>
              <a:rPr lang="en-US" altLang="en-US" sz="4800" i="1">
                <a:solidFill>
                  <a:srgbClr val="FFFF00"/>
                </a:solidFill>
              </a:rPr>
              <a:t>2 days over 173,880 days</a:t>
            </a:r>
          </a:p>
          <a:p>
            <a:pPr algn="ctr" eaLnBrk="1" hangingPunct="1"/>
            <a:endParaRPr lang="en-US" altLang="en-US" sz="4800" i="1">
              <a:solidFill>
                <a:srgbClr val="FFFF00"/>
              </a:solidFill>
            </a:endParaRPr>
          </a:p>
          <a:p>
            <a:pPr algn="ctr" eaLnBrk="1" hangingPunct="1"/>
            <a:r>
              <a:rPr lang="en-US" altLang="en-US" sz="4800" i="1">
                <a:solidFill>
                  <a:srgbClr val="FFFF00"/>
                </a:solidFill>
              </a:rPr>
              <a:t>1 in 100,000</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Box 4">
            <a:extLst>
              <a:ext uri="{FF2B5EF4-FFF2-40B4-BE49-F238E27FC236}">
                <a16:creationId xmlns:a16="http://schemas.microsoft.com/office/drawing/2014/main" id="{E2B32DF7-F202-4658-9D82-1D3879F4F192}"/>
              </a:ext>
            </a:extLst>
          </p:cNvPr>
          <p:cNvSpPr txBox="1">
            <a:spLocks noChangeArrowheads="1"/>
          </p:cNvSpPr>
          <p:nvPr/>
        </p:nvSpPr>
        <p:spPr bwMode="auto">
          <a:xfrm>
            <a:off x="771525" y="1143000"/>
            <a:ext cx="8829675" cy="4616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a:solidFill>
                <a:srgbClr val="FFC000"/>
              </a:solidFill>
            </a:endParaRPr>
          </a:p>
          <a:p>
            <a:pPr algn="ctr" eaLnBrk="1" hangingPunct="1"/>
            <a:r>
              <a:rPr lang="en-US" altLang="en-US" sz="6600">
                <a:solidFill>
                  <a:srgbClr val="FFC000"/>
                </a:solidFill>
              </a:rPr>
              <a:t>This amounts to </a:t>
            </a:r>
          </a:p>
          <a:p>
            <a:pPr algn="ctr" eaLnBrk="1" hangingPunct="1"/>
            <a:r>
              <a:rPr lang="en-US" altLang="en-US" sz="6600">
                <a:solidFill>
                  <a:srgbClr val="FFC000"/>
                </a:solidFill>
              </a:rPr>
              <a:t>an accuracy of </a:t>
            </a:r>
          </a:p>
          <a:p>
            <a:pPr algn="ctr" eaLnBrk="1" hangingPunct="1"/>
            <a:r>
              <a:rPr lang="en-US" altLang="en-US" sz="6600">
                <a:solidFill>
                  <a:srgbClr val="FFC000"/>
                </a:solidFill>
              </a:rPr>
              <a:t> </a:t>
            </a:r>
            <a:r>
              <a:rPr lang="en-US" altLang="en-US" sz="6600" b="1" i="1">
                <a:solidFill>
                  <a:srgbClr val="FFFF00"/>
                </a:solidFill>
              </a:rPr>
              <a:t>99.999%!</a:t>
            </a:r>
          </a:p>
          <a:p>
            <a:pPr algn="ctr" eaLnBrk="1" hangingPunct="1"/>
            <a:endParaRPr lang="en-US" altLang="en-US" sz="4800">
              <a:solidFill>
                <a:srgbClr val="FFC000"/>
              </a:solidFill>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Box 4">
            <a:extLst>
              <a:ext uri="{FF2B5EF4-FFF2-40B4-BE49-F238E27FC236}">
                <a16:creationId xmlns:a16="http://schemas.microsoft.com/office/drawing/2014/main" id="{BF099463-C809-4804-930B-983A3D03045E}"/>
              </a:ext>
            </a:extLst>
          </p:cNvPr>
          <p:cNvSpPr txBox="1">
            <a:spLocks noChangeArrowheads="1"/>
          </p:cNvSpPr>
          <p:nvPr/>
        </p:nvSpPr>
        <p:spPr bwMode="auto">
          <a:xfrm>
            <a:off x="600075" y="381000"/>
            <a:ext cx="9001125" cy="6002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9600" b="1" i="1">
              <a:solidFill>
                <a:srgbClr val="FFC000"/>
              </a:solidFill>
            </a:endParaRPr>
          </a:p>
          <a:p>
            <a:pPr algn="ctr" eaLnBrk="1" hangingPunct="1"/>
            <a:r>
              <a:rPr lang="en-US" altLang="en-US" sz="9600" i="1">
                <a:solidFill>
                  <a:srgbClr val="FFFF00"/>
                </a:solidFill>
              </a:rPr>
              <a:t>99.999%</a:t>
            </a:r>
            <a:r>
              <a:rPr lang="en-US" altLang="en-US" sz="9600" i="1">
                <a:solidFill>
                  <a:srgbClr val="FFC000"/>
                </a:solidFill>
              </a:rPr>
              <a:t> </a:t>
            </a:r>
          </a:p>
          <a:p>
            <a:pPr algn="ctr" eaLnBrk="1" hangingPunct="1"/>
            <a:r>
              <a:rPr lang="en-US" altLang="en-US" sz="9600">
                <a:solidFill>
                  <a:srgbClr val="FFC000"/>
                </a:solidFill>
              </a:rPr>
              <a:t>accuracy!</a:t>
            </a:r>
          </a:p>
          <a:p>
            <a:pPr algn="ctr" eaLnBrk="1" hangingPunct="1"/>
            <a:endParaRPr lang="en-US" altLang="en-US" sz="9600">
              <a:solidFill>
                <a:srgbClr val="FFC000"/>
              </a:solidFill>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Box 4">
            <a:extLst>
              <a:ext uri="{FF2B5EF4-FFF2-40B4-BE49-F238E27FC236}">
                <a16:creationId xmlns:a16="http://schemas.microsoft.com/office/drawing/2014/main" id="{C41F2711-9EBC-4914-A9E4-3DDE7CC7D15B}"/>
              </a:ext>
            </a:extLst>
          </p:cNvPr>
          <p:cNvSpPr txBox="1">
            <a:spLocks noChangeArrowheads="1"/>
          </p:cNvSpPr>
          <p:nvPr/>
        </p:nvSpPr>
        <p:spPr bwMode="auto">
          <a:xfrm>
            <a:off x="647700" y="1066800"/>
            <a:ext cx="8972550" cy="47085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latin typeface="Calibri" panose="020F0502020204030204" pitchFamily="34" charset="0"/>
              </a:rPr>
              <a:t>So what is the point of this seemingly arcane study? Why are the </a:t>
            </a:r>
            <a:r>
              <a:rPr lang="en-US" altLang="en-US" sz="6000" b="1" i="1">
                <a:solidFill>
                  <a:srgbClr val="FFFF00"/>
                </a:solidFill>
                <a:latin typeface="Calibri" panose="020F0502020204030204" pitchFamily="34" charset="0"/>
              </a:rPr>
              <a:t>first 69 Weeks </a:t>
            </a:r>
            <a:r>
              <a:rPr lang="en-US" altLang="en-US" sz="6000">
                <a:solidFill>
                  <a:srgbClr val="FFC000"/>
                </a:solidFill>
                <a:latin typeface="Calibri" panose="020F0502020204030204" pitchFamily="34" charset="0"/>
              </a:rPr>
              <a:t>of the </a:t>
            </a:r>
            <a:r>
              <a:rPr lang="en-US" altLang="en-US" sz="6000" b="1" i="1">
                <a:solidFill>
                  <a:srgbClr val="FFC000"/>
                </a:solidFill>
                <a:latin typeface="Calibri" panose="020F0502020204030204" pitchFamily="34" charset="0"/>
              </a:rPr>
              <a:t>70 Weeks of Daniel </a:t>
            </a:r>
            <a:r>
              <a:rPr lang="en-US" altLang="en-US" sz="6000">
                <a:solidFill>
                  <a:srgbClr val="FFC000"/>
                </a:solidFill>
                <a:latin typeface="Calibri" panose="020F0502020204030204" pitchFamily="34" charset="0"/>
              </a:rPr>
              <a:t>so important?</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Content Placeholder 3" descr="zzzzz.JPG">
            <a:extLst>
              <a:ext uri="{FF2B5EF4-FFF2-40B4-BE49-F238E27FC236}">
                <a16:creationId xmlns:a16="http://schemas.microsoft.com/office/drawing/2014/main" id="{BD108E02-F9FA-45FE-91B6-07F435EE07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8575"/>
            <a:ext cx="10287000" cy="6886575"/>
          </a:xfrm>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Box 4">
            <a:extLst>
              <a:ext uri="{FF2B5EF4-FFF2-40B4-BE49-F238E27FC236}">
                <a16:creationId xmlns:a16="http://schemas.microsoft.com/office/drawing/2014/main" id="{64B5EF93-C0ED-46D7-8B0C-B31D75C7FD68}"/>
              </a:ext>
            </a:extLst>
          </p:cNvPr>
          <p:cNvSpPr txBox="1">
            <a:spLocks noChangeArrowheads="1"/>
          </p:cNvSpPr>
          <p:nvPr/>
        </p:nvSpPr>
        <p:spPr bwMode="auto">
          <a:xfrm>
            <a:off x="723900" y="1524000"/>
            <a:ext cx="8839200" cy="37861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Simply this. There is a </a:t>
            </a:r>
            <a:r>
              <a:rPr lang="en-US" altLang="en-US" sz="6000" b="1" i="1">
                <a:solidFill>
                  <a:srgbClr val="FFFF00"/>
                </a:solidFill>
              </a:rPr>
              <a:t>future 70</a:t>
            </a:r>
            <a:r>
              <a:rPr lang="en-US" altLang="en-US" sz="6000" b="1" i="1" baseline="30000">
                <a:solidFill>
                  <a:srgbClr val="FFFF00"/>
                </a:solidFill>
              </a:rPr>
              <a:t>th</a:t>
            </a:r>
            <a:r>
              <a:rPr lang="en-US" altLang="en-US" sz="6000" b="1" i="1">
                <a:solidFill>
                  <a:srgbClr val="FFFF00"/>
                </a:solidFill>
              </a:rPr>
              <a:t> Week </a:t>
            </a:r>
            <a:r>
              <a:rPr lang="en-US" altLang="en-US" sz="6000">
                <a:solidFill>
                  <a:srgbClr val="FFC000"/>
                </a:solidFill>
              </a:rPr>
              <a:t>up there in our future, the </a:t>
            </a:r>
            <a:r>
              <a:rPr lang="en-US" altLang="en-US" sz="6000" b="1" i="1">
                <a:solidFill>
                  <a:srgbClr val="FFFF00"/>
                </a:solidFill>
              </a:rPr>
              <a:t>final 7 years of this age</a:t>
            </a:r>
            <a:r>
              <a:rPr lang="en-US" altLang="en-US" sz="6000">
                <a:solidFill>
                  <a:srgbClr val="FFC00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a:extLst>
              <a:ext uri="{FF2B5EF4-FFF2-40B4-BE49-F238E27FC236}">
                <a16:creationId xmlns:a16="http://schemas.microsoft.com/office/drawing/2014/main" id="{62D13D29-96F4-4137-9367-9F4D2E181C33}"/>
              </a:ext>
            </a:extLst>
          </p:cNvPr>
          <p:cNvSpPr txBox="1">
            <a:spLocks noChangeArrowheads="1"/>
          </p:cNvSpPr>
          <p:nvPr/>
        </p:nvSpPr>
        <p:spPr bwMode="auto">
          <a:xfrm>
            <a:off x="723900" y="2286000"/>
            <a:ext cx="89154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Both events occurred in </a:t>
            </a:r>
          </a:p>
          <a:p>
            <a:pPr algn="ctr" eaLnBrk="1" hangingPunct="1"/>
            <a:r>
              <a:rPr lang="en-US" altLang="en-US" sz="4800">
                <a:solidFill>
                  <a:srgbClr val="FFC000"/>
                </a:solidFill>
              </a:rPr>
              <a:t>the  springtime under the </a:t>
            </a:r>
          </a:p>
          <a:p>
            <a:pPr algn="ctr" eaLnBrk="1" hangingPunct="1"/>
            <a:r>
              <a:rPr lang="en-US" altLang="en-US" sz="4800" b="1" i="1">
                <a:solidFill>
                  <a:srgbClr val="FFFF00"/>
                </a:solidFill>
              </a:rPr>
              <a:t>Passover Nisan moon</a:t>
            </a:r>
            <a:r>
              <a:rPr lang="en-US" altLang="en-US" sz="4800">
                <a:solidFill>
                  <a:srgbClr val="FFC000"/>
                </a:solidFill>
              </a:rPr>
              <a:t>.</a:t>
            </a:r>
            <a:r>
              <a:rPr lang="en-US" altLang="en-US" sz="4800" u="sng">
                <a:solidFill>
                  <a:srgbClr val="FFC000"/>
                </a:solidFill>
              </a:rPr>
              <a:t> </a:t>
            </a:r>
            <a:endParaRPr lang="en-US" altLang="en-US" sz="4800">
              <a:solidFill>
                <a:srgbClr val="FFC000"/>
              </a:solidFil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id="{6E752FD5-65A8-475C-8D96-FC624556919B}"/>
              </a:ext>
            </a:extLst>
          </p:cNvPr>
          <p:cNvSpPr>
            <a:spLocks noGrp="1"/>
          </p:cNvSpPr>
          <p:nvPr>
            <p:ph type="title"/>
          </p:nvPr>
        </p:nvSpPr>
        <p:spPr>
          <a:xfrm>
            <a:off x="257175" y="228600"/>
            <a:ext cx="9772650" cy="2590800"/>
          </a:xfrm>
          <a:solidFill>
            <a:schemeClr val="tx2">
              <a:lumMod val="50000"/>
            </a:schemeClr>
          </a:solidFill>
        </p:spPr>
        <p:txBody>
          <a:bodyPr rtlCol="0">
            <a:normAutofit/>
          </a:bodyPr>
          <a:lstStyle/>
          <a:p>
            <a:pPr fontAlgn="auto">
              <a:spcAft>
                <a:spcPts val="0"/>
              </a:spcAft>
              <a:defRPr/>
            </a:pPr>
            <a:r>
              <a:rPr lang="en-US" sz="5400" dirty="0">
                <a:solidFill>
                  <a:srgbClr val="FF0000"/>
                </a:solidFill>
              </a:rPr>
              <a:t>69 weeks </a:t>
            </a:r>
            <a:r>
              <a:rPr lang="en-US" sz="5400" dirty="0">
                <a:solidFill>
                  <a:schemeClr val="bg1"/>
                </a:solidFill>
              </a:rPr>
              <a:t>to the </a:t>
            </a:r>
            <a:r>
              <a:rPr lang="en-US" sz="5400" dirty="0">
                <a:solidFill>
                  <a:srgbClr val="FFFF00"/>
                </a:solidFill>
              </a:rPr>
              <a:t>First Coming</a:t>
            </a:r>
            <a:r>
              <a:rPr lang="en-US" sz="5400" dirty="0">
                <a:solidFill>
                  <a:schemeClr val="bg1"/>
                </a:solidFill>
              </a:rPr>
              <a:t>.</a:t>
            </a:r>
            <a:br>
              <a:rPr lang="en-US" sz="5400" dirty="0">
                <a:solidFill>
                  <a:schemeClr val="bg1"/>
                </a:solidFill>
              </a:rPr>
            </a:br>
            <a:r>
              <a:rPr lang="en-US" sz="5400" dirty="0">
                <a:solidFill>
                  <a:schemeClr val="bg1"/>
                </a:solidFill>
              </a:rPr>
              <a:t>Then </a:t>
            </a:r>
            <a:r>
              <a:rPr lang="en-US" sz="5400" dirty="0">
                <a:solidFill>
                  <a:srgbClr val="FF0000"/>
                </a:solidFill>
              </a:rPr>
              <a:t>a future 70</a:t>
            </a:r>
            <a:r>
              <a:rPr lang="en-US" sz="5400" baseline="30000" dirty="0">
                <a:solidFill>
                  <a:srgbClr val="FF0000"/>
                </a:solidFill>
              </a:rPr>
              <a:t>th</a:t>
            </a:r>
            <a:r>
              <a:rPr lang="en-US" sz="5400" dirty="0">
                <a:solidFill>
                  <a:srgbClr val="FF0000"/>
                </a:solidFill>
              </a:rPr>
              <a:t> Week</a:t>
            </a:r>
            <a:r>
              <a:rPr lang="en-US" sz="5400" dirty="0">
                <a:solidFill>
                  <a:schemeClr val="bg1"/>
                </a:solidFill>
              </a:rPr>
              <a:t>, and then </a:t>
            </a:r>
            <a:r>
              <a:rPr lang="en-US" sz="5400" dirty="0">
                <a:solidFill>
                  <a:srgbClr val="FF0000"/>
                </a:solidFill>
              </a:rPr>
              <a:t>7 years </a:t>
            </a:r>
            <a:r>
              <a:rPr lang="en-US" sz="5400" dirty="0">
                <a:solidFill>
                  <a:schemeClr val="bg1"/>
                </a:solidFill>
              </a:rPr>
              <a:t>to the </a:t>
            </a:r>
            <a:r>
              <a:rPr lang="en-US" sz="5400" dirty="0">
                <a:solidFill>
                  <a:srgbClr val="FFFF00"/>
                </a:solidFill>
              </a:rPr>
              <a:t>Second Coming </a:t>
            </a:r>
          </a:p>
        </p:txBody>
      </p:sp>
      <p:sp>
        <p:nvSpPr>
          <p:cNvPr id="6" name="Right Arrow 5">
            <a:extLst>
              <a:ext uri="{FF2B5EF4-FFF2-40B4-BE49-F238E27FC236}">
                <a16:creationId xmlns:a16="http://schemas.microsoft.com/office/drawing/2014/main" id="{1E7FF72E-36F2-4BAE-8BD9-737996AE8927}"/>
              </a:ext>
            </a:extLst>
          </p:cNvPr>
          <p:cNvSpPr/>
          <p:nvPr/>
        </p:nvSpPr>
        <p:spPr>
          <a:xfrm>
            <a:off x="257175" y="3581400"/>
            <a:ext cx="4114800" cy="12192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n-US" sz="2800" dirty="0"/>
          </a:p>
        </p:txBody>
      </p:sp>
      <p:sp>
        <p:nvSpPr>
          <p:cNvPr id="10" name="Right Arrow 9">
            <a:extLst>
              <a:ext uri="{FF2B5EF4-FFF2-40B4-BE49-F238E27FC236}">
                <a16:creationId xmlns:a16="http://schemas.microsoft.com/office/drawing/2014/main" id="{FC56AC21-7A64-4D1D-9104-9ECF91D49C67}"/>
              </a:ext>
            </a:extLst>
          </p:cNvPr>
          <p:cNvSpPr/>
          <p:nvPr/>
        </p:nvSpPr>
        <p:spPr>
          <a:xfrm>
            <a:off x="8658225" y="3505200"/>
            <a:ext cx="514350" cy="1371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n-US" sz="2800" dirty="0"/>
          </a:p>
        </p:txBody>
      </p:sp>
      <p:sp>
        <p:nvSpPr>
          <p:cNvPr id="236549" name="TextBox 10">
            <a:extLst>
              <a:ext uri="{FF2B5EF4-FFF2-40B4-BE49-F238E27FC236}">
                <a16:creationId xmlns:a16="http://schemas.microsoft.com/office/drawing/2014/main" id="{4299C67F-84B0-41DB-BB0B-CB9177FA7D50}"/>
              </a:ext>
            </a:extLst>
          </p:cNvPr>
          <p:cNvSpPr txBox="1">
            <a:spLocks noChangeArrowheads="1"/>
          </p:cNvSpPr>
          <p:nvPr/>
        </p:nvSpPr>
        <p:spPr bwMode="auto">
          <a:xfrm>
            <a:off x="257175" y="4800600"/>
            <a:ext cx="4714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schemeClr val="tx2"/>
                </a:solidFill>
                <a:latin typeface="Calibri" panose="020F0502020204030204" pitchFamily="34" charset="0"/>
              </a:rPr>
              <a:t>69 weeks</a:t>
            </a:r>
          </a:p>
          <a:p>
            <a:pPr eaLnBrk="1" hangingPunct="1"/>
            <a:r>
              <a:rPr lang="en-US" altLang="en-US" sz="6000" b="1">
                <a:solidFill>
                  <a:schemeClr val="tx2"/>
                </a:solidFill>
                <a:latin typeface="Calibri" panose="020F0502020204030204" pitchFamily="34" charset="0"/>
              </a:rPr>
              <a:t>(</a:t>
            </a:r>
            <a:r>
              <a:rPr lang="en-US" altLang="en-US" sz="4000" b="1">
                <a:solidFill>
                  <a:schemeClr val="tx2"/>
                </a:solidFill>
                <a:latin typeface="Calibri" panose="020F0502020204030204" pitchFamily="34" charset="0"/>
              </a:rPr>
              <a:t>476 Solar yrs.)</a:t>
            </a:r>
          </a:p>
        </p:txBody>
      </p:sp>
      <p:sp>
        <p:nvSpPr>
          <p:cNvPr id="15" name="5-Point Star 14">
            <a:extLst>
              <a:ext uri="{FF2B5EF4-FFF2-40B4-BE49-F238E27FC236}">
                <a16:creationId xmlns:a16="http://schemas.microsoft.com/office/drawing/2014/main" id="{D5BD43E0-C88E-45CD-995E-64905373D7D8}"/>
              </a:ext>
            </a:extLst>
          </p:cNvPr>
          <p:cNvSpPr/>
          <p:nvPr/>
        </p:nvSpPr>
        <p:spPr>
          <a:xfrm>
            <a:off x="4286250" y="3657600"/>
            <a:ext cx="10287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n-US" dirty="0"/>
          </a:p>
        </p:txBody>
      </p:sp>
      <p:sp>
        <p:nvSpPr>
          <p:cNvPr id="16" name="5-Point Star 15">
            <a:extLst>
              <a:ext uri="{FF2B5EF4-FFF2-40B4-BE49-F238E27FC236}">
                <a16:creationId xmlns:a16="http://schemas.microsoft.com/office/drawing/2014/main" id="{5095371C-DC96-4576-8FE5-7DEFC54879AC}"/>
              </a:ext>
            </a:extLst>
          </p:cNvPr>
          <p:cNvSpPr/>
          <p:nvPr/>
        </p:nvSpPr>
        <p:spPr>
          <a:xfrm>
            <a:off x="9258300" y="3657600"/>
            <a:ext cx="10287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auto">
              <a:spcBef>
                <a:spcPts val="0"/>
              </a:spcBef>
              <a:spcAft>
                <a:spcPts val="0"/>
              </a:spcAft>
              <a:defRPr/>
            </a:pPr>
            <a:endParaRPr lang="en-US" dirty="0"/>
          </a:p>
        </p:txBody>
      </p:sp>
      <p:sp>
        <p:nvSpPr>
          <p:cNvPr id="236552" name="TextBox 18">
            <a:extLst>
              <a:ext uri="{FF2B5EF4-FFF2-40B4-BE49-F238E27FC236}">
                <a16:creationId xmlns:a16="http://schemas.microsoft.com/office/drawing/2014/main" id="{77A134C6-227E-4EFD-ABCC-828A3D1BBD92}"/>
              </a:ext>
            </a:extLst>
          </p:cNvPr>
          <p:cNvSpPr txBox="1">
            <a:spLocks noChangeArrowheads="1"/>
          </p:cNvSpPr>
          <p:nvPr/>
        </p:nvSpPr>
        <p:spPr bwMode="auto">
          <a:xfrm>
            <a:off x="7886700" y="4953000"/>
            <a:ext cx="22272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400" b="1">
                <a:solidFill>
                  <a:schemeClr val="tx2"/>
                </a:solidFill>
                <a:latin typeface="Calibri" panose="020F0502020204030204" pitchFamily="34" charset="0"/>
              </a:rPr>
              <a:t>70</a:t>
            </a:r>
            <a:r>
              <a:rPr lang="en-US" altLang="en-US" sz="5400" b="1" baseline="30000">
                <a:solidFill>
                  <a:schemeClr val="tx2"/>
                </a:solidFill>
                <a:latin typeface="Calibri" panose="020F0502020204030204" pitchFamily="34" charset="0"/>
              </a:rPr>
              <a:t>th</a:t>
            </a:r>
            <a:r>
              <a:rPr lang="en-US" altLang="en-US" sz="5400" b="1">
                <a:solidFill>
                  <a:schemeClr val="tx2"/>
                </a:solidFill>
                <a:latin typeface="Calibri" panose="020F0502020204030204" pitchFamily="34" charset="0"/>
              </a:rPr>
              <a:t> </a:t>
            </a:r>
          </a:p>
          <a:p>
            <a:pPr eaLnBrk="1" hangingPunct="1"/>
            <a:r>
              <a:rPr lang="en-US" altLang="en-US" sz="5400" b="1">
                <a:solidFill>
                  <a:schemeClr val="tx2"/>
                </a:solidFill>
                <a:latin typeface="Calibri" panose="020F0502020204030204" pitchFamily="34" charset="0"/>
              </a:rPr>
              <a:t>Week</a:t>
            </a:r>
          </a:p>
        </p:txBody>
      </p:sp>
      <p:sp>
        <p:nvSpPr>
          <p:cNvPr id="236553" name="TextBox 8">
            <a:extLst>
              <a:ext uri="{FF2B5EF4-FFF2-40B4-BE49-F238E27FC236}">
                <a16:creationId xmlns:a16="http://schemas.microsoft.com/office/drawing/2014/main" id="{F44C2B6E-B925-499C-9945-BE34CC672567}"/>
              </a:ext>
            </a:extLst>
          </p:cNvPr>
          <p:cNvSpPr txBox="1">
            <a:spLocks noChangeArrowheads="1"/>
          </p:cNvSpPr>
          <p:nvPr/>
        </p:nvSpPr>
        <p:spPr bwMode="auto">
          <a:xfrm rot="-2124157">
            <a:off x="5065713" y="3935413"/>
            <a:ext cx="3362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latin typeface="Calibri" panose="020F0502020204030204" pitchFamily="34" charset="0"/>
              </a:rPr>
              <a:t>2,000 Year Gap</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
            <a:extLst>
              <a:ext uri="{FF2B5EF4-FFF2-40B4-BE49-F238E27FC236}">
                <a16:creationId xmlns:a16="http://schemas.microsoft.com/office/drawing/2014/main" id="{CE394E3D-D653-41A0-9766-1D3344F034C5}"/>
              </a:ext>
            </a:extLst>
          </p:cNvPr>
          <p:cNvSpPr>
            <a:spLocks noChangeArrowheads="1"/>
          </p:cNvSpPr>
          <p:nvPr/>
        </p:nvSpPr>
        <p:spPr bwMode="auto">
          <a:xfrm>
            <a:off x="342900" y="609600"/>
            <a:ext cx="96774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In the book of Hebrews chapter 12 we find that a special exhortation has been given. As this age comes to its appointed climax a certain faithful company will be running a race and taking it to the finish line. They will be running on behalf of all the saints who have gone before them. Those people deserve to have good reliable information about the end-time. They deserve to be in the know as they enter the arena of end-time holy history.</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E6E0EC"/>
        </a:solidFill>
        <a:effectLst/>
      </p:bgPr>
    </p:bg>
    <p:spTree>
      <p:nvGrpSpPr>
        <p:cNvPr id="1" name=""/>
        <p:cNvGrpSpPr/>
        <p:nvPr/>
      </p:nvGrpSpPr>
      <p:grpSpPr>
        <a:xfrm>
          <a:off x="0" y="0"/>
          <a:ext cx="0" cy="0"/>
          <a:chOff x="0" y="0"/>
          <a:chExt cx="0" cy="0"/>
        </a:xfrm>
      </p:grpSpPr>
      <p:pic>
        <p:nvPicPr>
          <p:cNvPr id="238594" name="Picture 2" descr="C:\Users\Gavriel\Pictures\0-IMAGES for PowerPoint\paradise.jpg">
            <a:extLst>
              <a:ext uri="{FF2B5EF4-FFF2-40B4-BE49-F238E27FC236}">
                <a16:creationId xmlns:a16="http://schemas.microsoft.com/office/drawing/2014/main" id="{2687658E-0329-4817-96C2-54556EBE5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1738"/>
            <a:ext cx="102870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TextBox 2">
            <a:extLst>
              <a:ext uri="{FF2B5EF4-FFF2-40B4-BE49-F238E27FC236}">
                <a16:creationId xmlns:a16="http://schemas.microsoft.com/office/drawing/2014/main" id="{8CE34BCE-35C1-47E7-8AC9-605849B4A6EE}"/>
              </a:ext>
            </a:extLst>
          </p:cNvPr>
          <p:cNvSpPr txBox="1">
            <a:spLocks noChangeArrowheads="1"/>
          </p:cNvSpPr>
          <p:nvPr/>
        </p:nvSpPr>
        <p:spPr bwMode="auto">
          <a:xfrm>
            <a:off x="0" y="5715000"/>
            <a:ext cx="659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2060"/>
                </a:solidFill>
              </a:rPr>
              <a:t>Scene from the movie, “Chariots of Fire”.</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Box 4">
            <a:extLst>
              <a:ext uri="{FF2B5EF4-FFF2-40B4-BE49-F238E27FC236}">
                <a16:creationId xmlns:a16="http://schemas.microsoft.com/office/drawing/2014/main" id="{5BE0C585-9EC3-42A8-9621-2666FE696789}"/>
              </a:ext>
            </a:extLst>
          </p:cNvPr>
          <p:cNvSpPr txBox="1">
            <a:spLocks noChangeArrowheads="1"/>
          </p:cNvSpPr>
          <p:nvPr/>
        </p:nvSpPr>
        <p:spPr bwMode="auto">
          <a:xfrm>
            <a:off x="571500" y="457200"/>
            <a:ext cx="9144000" cy="59086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latin typeface="Calibri" panose="020F0502020204030204" pitchFamily="34" charset="0"/>
              </a:rPr>
              <a:t>And they will be. The God of Israel has given them an accurate and reliable map, a timeline, a feast day calendar of events, and His cheer, even as they go up to witness in the latter days.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E6E0EC"/>
        </a:solidFill>
        <a:effectLst/>
      </p:bgPr>
    </p:bg>
    <p:spTree>
      <p:nvGrpSpPr>
        <p:cNvPr id="1" name=""/>
        <p:cNvGrpSpPr/>
        <p:nvPr/>
      </p:nvGrpSpPr>
      <p:grpSpPr>
        <a:xfrm>
          <a:off x="0" y="0"/>
          <a:ext cx="0" cy="0"/>
          <a:chOff x="0" y="0"/>
          <a:chExt cx="0" cy="0"/>
        </a:xfrm>
      </p:grpSpPr>
      <p:pic>
        <p:nvPicPr>
          <p:cNvPr id="240642" name="Picture 2">
            <a:extLst>
              <a:ext uri="{FF2B5EF4-FFF2-40B4-BE49-F238E27FC236}">
                <a16:creationId xmlns:a16="http://schemas.microsoft.com/office/drawing/2014/main" id="{2933D7ED-0D11-4353-9B28-17AA9F031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533400"/>
            <a:ext cx="102949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Box 4">
            <a:extLst>
              <a:ext uri="{FF2B5EF4-FFF2-40B4-BE49-F238E27FC236}">
                <a16:creationId xmlns:a16="http://schemas.microsoft.com/office/drawing/2014/main" id="{9C72B61F-5A27-4890-A66E-1C6D3C443DA0}"/>
              </a:ext>
            </a:extLst>
          </p:cNvPr>
          <p:cNvSpPr txBox="1">
            <a:spLocks noChangeArrowheads="1"/>
          </p:cNvSpPr>
          <p:nvPr/>
        </p:nvSpPr>
        <p:spPr bwMode="auto">
          <a:xfrm>
            <a:off x="495300" y="685800"/>
            <a:ext cx="9296400" cy="55086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A journey through the darkness is up there in our future somewhere. So we would be </a:t>
            </a:r>
            <a:r>
              <a:rPr lang="en-US" altLang="en-US" sz="4400">
                <a:solidFill>
                  <a:srgbClr val="FFFF00"/>
                </a:solidFill>
              </a:rPr>
              <a:t>wise</a:t>
            </a:r>
            <a:r>
              <a:rPr lang="en-US" altLang="en-US" sz="4400">
                <a:solidFill>
                  <a:srgbClr val="FFC000"/>
                </a:solidFill>
              </a:rPr>
              <a:t> to make our spiritual preparations now, with all diligence while we can. Let us open our minds to receive the </a:t>
            </a:r>
            <a:r>
              <a:rPr lang="en-US" altLang="en-US" sz="4400">
                <a:solidFill>
                  <a:srgbClr val="FFFF00"/>
                </a:solidFill>
              </a:rPr>
              <a:t>Word of God. </a:t>
            </a:r>
            <a:r>
              <a:rPr lang="en-US" altLang="en-US" sz="4400">
                <a:solidFill>
                  <a:srgbClr val="FFC000"/>
                </a:solidFill>
              </a:rPr>
              <a:t>And let us open our hearts to the infilling of His </a:t>
            </a:r>
            <a:r>
              <a:rPr lang="en-US" altLang="en-US" sz="4400">
                <a:solidFill>
                  <a:srgbClr val="FFFF00"/>
                </a:solidFill>
              </a:rPr>
              <a:t>Holy Spirit</a:t>
            </a:r>
            <a:r>
              <a:rPr lang="en-US" altLang="en-US" sz="4400">
                <a:solidFill>
                  <a:srgbClr val="FFC000"/>
                </a:solidFill>
              </a:rPr>
              <a:t>.</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a:extLst>
              <a:ext uri="{FF2B5EF4-FFF2-40B4-BE49-F238E27FC236}">
                <a16:creationId xmlns:a16="http://schemas.microsoft.com/office/drawing/2014/main" id="{9488F872-D6F9-4D6A-85A4-58B248105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0"/>
            <a:ext cx="582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Box 4">
            <a:extLst>
              <a:ext uri="{FF2B5EF4-FFF2-40B4-BE49-F238E27FC236}">
                <a16:creationId xmlns:a16="http://schemas.microsoft.com/office/drawing/2014/main" id="{D28492A6-D169-47F5-89D8-B7C070EB9758}"/>
              </a:ext>
            </a:extLst>
          </p:cNvPr>
          <p:cNvSpPr txBox="1">
            <a:spLocks noChangeArrowheads="1"/>
          </p:cNvSpPr>
          <p:nvPr/>
        </p:nvSpPr>
        <p:spPr bwMode="auto">
          <a:xfrm>
            <a:off x="342900" y="381000"/>
            <a:ext cx="9677400" cy="6002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C000"/>
                </a:solidFill>
              </a:rPr>
              <a:t>Jesus taught the parable of the </a:t>
            </a:r>
            <a:r>
              <a:rPr lang="en-US" altLang="en-US" sz="3200">
                <a:solidFill>
                  <a:srgbClr val="FFFF00"/>
                </a:solidFill>
              </a:rPr>
              <a:t>wise and foolish virgins. </a:t>
            </a:r>
            <a:r>
              <a:rPr lang="en-US" altLang="en-US" sz="3200">
                <a:solidFill>
                  <a:srgbClr val="FFC000"/>
                </a:solidFill>
              </a:rPr>
              <a:t>The wise prepared themselves for a journey through a certain midnight darkness they knew would surely come. They procured an extra reserve of oil</a:t>
            </a:r>
            <a:r>
              <a:rPr lang="en-US" altLang="en-US" sz="3200">
                <a:solidFill>
                  <a:srgbClr val="FFFF00"/>
                </a:solidFill>
              </a:rPr>
              <a:t> </a:t>
            </a:r>
            <a:r>
              <a:rPr lang="en-US" altLang="en-US" sz="3200">
                <a:solidFill>
                  <a:srgbClr val="FFC000"/>
                </a:solidFill>
              </a:rPr>
              <a:t>so their lamps would not burn-out. There is an </a:t>
            </a:r>
            <a:r>
              <a:rPr lang="en-US" altLang="en-US" sz="3200">
                <a:solidFill>
                  <a:srgbClr val="FFFF00"/>
                </a:solidFill>
              </a:rPr>
              <a:t>eternal spiritual reserve</a:t>
            </a:r>
            <a:r>
              <a:rPr lang="en-US" altLang="en-US" sz="3200">
                <a:solidFill>
                  <a:srgbClr val="FFC000"/>
                </a:solidFill>
              </a:rPr>
              <a:t>, and it is there in abundant supply. </a:t>
            </a:r>
            <a:r>
              <a:rPr lang="en-US" altLang="en-US" sz="3200">
                <a:solidFill>
                  <a:srgbClr val="FFFF00"/>
                </a:solidFill>
              </a:rPr>
              <a:t>We </a:t>
            </a:r>
            <a:r>
              <a:rPr lang="en-US" altLang="en-US" sz="3200" b="1" i="1">
                <a:solidFill>
                  <a:srgbClr val="FFFF00"/>
                </a:solidFill>
              </a:rPr>
              <a:t>in ourselves </a:t>
            </a:r>
            <a:r>
              <a:rPr lang="en-US" altLang="en-US" sz="3200">
                <a:solidFill>
                  <a:srgbClr val="FFFF00"/>
                </a:solidFill>
              </a:rPr>
              <a:t>do not have this!</a:t>
            </a:r>
            <a:r>
              <a:rPr lang="en-US" altLang="en-US" sz="3200">
                <a:solidFill>
                  <a:srgbClr val="FFC000"/>
                </a:solidFill>
              </a:rPr>
              <a:t> So in our trials and tribulations let us seek the face of our God, even at the Gethsemane oil-press, the place of surrender to His will. This is where the genuine oil of anointing flows. Let us make it our priority to find that oil, the </a:t>
            </a:r>
            <a:r>
              <a:rPr lang="en-US" altLang="en-US" sz="3200">
                <a:solidFill>
                  <a:srgbClr val="FFFF00"/>
                </a:solidFill>
              </a:rPr>
              <a:t>oil for the lamps against the coming night</a:t>
            </a:r>
            <a:r>
              <a:rPr lang="en-US" altLang="en-US" sz="3200">
                <a:solidFill>
                  <a:srgbClr val="FFC000"/>
                </a:solidFill>
              </a:rPr>
              <a:t>.</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4738" name="Picture 2" descr="C:\Users\Gavriel\Documents\0-IMAGES for PowerPoint\lamplight.jpg">
            <a:extLst>
              <a:ext uri="{FF2B5EF4-FFF2-40B4-BE49-F238E27FC236}">
                <a16:creationId xmlns:a16="http://schemas.microsoft.com/office/drawing/2014/main" id="{EDEFD915-4E8B-4660-80B6-8CEC10646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Box 4">
            <a:extLst>
              <a:ext uri="{FF2B5EF4-FFF2-40B4-BE49-F238E27FC236}">
                <a16:creationId xmlns:a16="http://schemas.microsoft.com/office/drawing/2014/main" id="{BB6C50D1-3453-427F-8718-5D6E62C153E2}"/>
              </a:ext>
            </a:extLst>
          </p:cNvPr>
          <p:cNvSpPr txBox="1">
            <a:spLocks noChangeArrowheads="1"/>
          </p:cNvSpPr>
          <p:nvPr/>
        </p:nvSpPr>
        <p:spPr bwMode="auto">
          <a:xfrm>
            <a:off x="600075" y="762000"/>
            <a:ext cx="9001125"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I hope you are finding these studies helpful. Once again, the </a:t>
            </a:r>
            <a:r>
              <a:rPr lang="en-US" altLang="en-US" sz="4800">
                <a:solidFill>
                  <a:srgbClr val="FFFF00"/>
                </a:solidFill>
              </a:rPr>
              <a:t>You Tube channel </a:t>
            </a:r>
            <a:r>
              <a:rPr lang="en-US" altLang="en-US" sz="4800">
                <a:solidFill>
                  <a:srgbClr val="FFC000"/>
                </a:solidFill>
              </a:rPr>
              <a:t>for the other videos in this series on </a:t>
            </a:r>
            <a:r>
              <a:rPr lang="en-US" altLang="en-US" sz="4800">
                <a:solidFill>
                  <a:srgbClr val="FFFF00"/>
                </a:solidFill>
              </a:rPr>
              <a:t>Daniel’s Prophecy of the 70 Weeks </a:t>
            </a:r>
            <a:r>
              <a:rPr lang="en-US" altLang="en-US" sz="4800">
                <a:solidFill>
                  <a:srgbClr val="FFC000"/>
                </a:solidFill>
              </a:rPr>
              <a:t>is under the user name </a:t>
            </a:r>
            <a:r>
              <a:rPr lang="en-US" altLang="en-US" sz="4800" b="1" i="1">
                <a:solidFill>
                  <a:srgbClr val="FFFF00"/>
                </a:solidFill>
              </a:rPr>
              <a:t>GavinFinley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5F3DA87-7BBD-4FAB-8459-A1CBBEDC1EDC}"/>
              </a:ext>
            </a:extLst>
          </p:cNvPr>
          <p:cNvSpPr>
            <a:spLocks noGrp="1"/>
          </p:cNvSpPr>
          <p:nvPr>
            <p:ph type="title"/>
          </p:nvPr>
        </p:nvSpPr>
        <p:spPr>
          <a:xfrm>
            <a:off x="0" y="0"/>
            <a:ext cx="10287000" cy="1981200"/>
          </a:xfrm>
          <a:solidFill>
            <a:srgbClr val="002060"/>
          </a:solidFill>
        </p:spPr>
        <p:txBody>
          <a:bodyPr/>
          <a:lstStyle/>
          <a:p>
            <a:pPr eaLnBrk="1" hangingPunct="1"/>
            <a:r>
              <a:rPr lang="en-US" altLang="en-US">
                <a:solidFill>
                  <a:srgbClr val="FFC000"/>
                </a:solidFill>
              </a:rPr>
              <a:t>Both the </a:t>
            </a:r>
            <a:r>
              <a:rPr lang="en-US" altLang="en-US" b="1" i="1">
                <a:solidFill>
                  <a:srgbClr val="FFFF00"/>
                </a:solidFill>
              </a:rPr>
              <a:t>Edict</a:t>
            </a:r>
            <a:r>
              <a:rPr lang="en-US" altLang="en-US">
                <a:solidFill>
                  <a:srgbClr val="FFC000"/>
                </a:solidFill>
              </a:rPr>
              <a:t> and </a:t>
            </a:r>
            <a:r>
              <a:rPr lang="en-US" altLang="en-US" b="1" i="1">
                <a:solidFill>
                  <a:srgbClr val="FFFF00"/>
                </a:solidFill>
              </a:rPr>
              <a:t>”Messiah the Prince”</a:t>
            </a:r>
            <a:r>
              <a:rPr lang="en-US" altLang="en-US">
                <a:solidFill>
                  <a:srgbClr val="FFC000"/>
                </a:solidFill>
              </a:rPr>
              <a:t> occurred during </a:t>
            </a:r>
            <a:r>
              <a:rPr lang="en-US" altLang="en-US" b="1" i="1">
                <a:solidFill>
                  <a:srgbClr val="FFFF00"/>
                </a:solidFill>
              </a:rPr>
              <a:t>Nisan moons</a:t>
            </a:r>
            <a:r>
              <a:rPr lang="en-US" altLang="en-US">
                <a:solidFill>
                  <a:srgbClr val="FFC000"/>
                </a:solidFill>
              </a:rPr>
              <a:t>.</a:t>
            </a:r>
            <a:r>
              <a:rPr lang="en-US" altLang="en-US" u="sng">
                <a:solidFill>
                  <a:srgbClr val="FFC000"/>
                </a:solidFill>
              </a:rPr>
              <a:t> </a:t>
            </a:r>
            <a:endParaRPr lang="en-US" altLang="en-US">
              <a:solidFill>
                <a:srgbClr val="FFC000"/>
              </a:solidFill>
            </a:endParaRPr>
          </a:p>
        </p:txBody>
      </p:sp>
      <p:pic>
        <p:nvPicPr>
          <p:cNvPr id="25603" name="Content Placeholder 3" descr="palm.jpg">
            <a:extLst>
              <a:ext uri="{FF2B5EF4-FFF2-40B4-BE49-F238E27FC236}">
                <a16:creationId xmlns:a16="http://schemas.microsoft.com/office/drawing/2014/main" id="{1E23522C-0D4B-40A2-B1C0-EF8A39F2A1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25604" name="TextBox 8">
            <a:extLst>
              <a:ext uri="{FF2B5EF4-FFF2-40B4-BE49-F238E27FC236}">
                <a16:creationId xmlns:a16="http://schemas.microsoft.com/office/drawing/2014/main" id="{AA2B831D-9B13-4C3D-BFF2-88A0746A1249}"/>
              </a:ext>
            </a:extLst>
          </p:cNvPr>
          <p:cNvSpPr txBox="1">
            <a:spLocks noChangeArrowheads="1"/>
          </p:cNvSpPr>
          <p:nvPr/>
        </p:nvSpPr>
        <p:spPr bwMode="auto">
          <a:xfrm>
            <a:off x="0" y="2057400"/>
            <a:ext cx="368617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 </a:t>
            </a:r>
          </a:p>
          <a:p>
            <a:pPr algn="ctr" eaLnBrk="1" hangingPunct="1"/>
            <a:r>
              <a:rPr lang="en-US" altLang="en-US" sz="3200" b="1">
                <a:solidFill>
                  <a:srgbClr val="002060"/>
                </a:solidFill>
              </a:rPr>
              <a:t>445 B.C.</a:t>
            </a:r>
          </a:p>
        </p:txBody>
      </p:sp>
      <p:sp>
        <p:nvSpPr>
          <p:cNvPr id="25605" name="TextBox 11">
            <a:extLst>
              <a:ext uri="{FF2B5EF4-FFF2-40B4-BE49-F238E27FC236}">
                <a16:creationId xmlns:a16="http://schemas.microsoft.com/office/drawing/2014/main" id="{1317202D-1AD8-418B-8727-10232EFF517F}"/>
              </a:ext>
            </a:extLst>
          </p:cNvPr>
          <p:cNvSpPr txBox="1">
            <a:spLocks noChangeArrowheads="1"/>
          </p:cNvSpPr>
          <p:nvPr/>
        </p:nvSpPr>
        <p:spPr bwMode="auto">
          <a:xfrm>
            <a:off x="6686550" y="2057400"/>
            <a:ext cx="36004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a:t>
            </a:r>
            <a:r>
              <a:rPr lang="en-US" altLang="en-US" sz="3200" b="1">
                <a:solidFill>
                  <a:srgbClr val="7030A0"/>
                </a:solidFill>
              </a:rPr>
              <a:t>, </a:t>
            </a:r>
          </a:p>
          <a:p>
            <a:pPr algn="ctr" eaLnBrk="1" hangingPunct="1"/>
            <a:r>
              <a:rPr lang="en-US" altLang="en-US" sz="3200" b="1">
                <a:solidFill>
                  <a:srgbClr val="002060"/>
                </a:solidFill>
              </a:rPr>
              <a:t>32 A.D.</a:t>
            </a:r>
          </a:p>
        </p:txBody>
      </p:sp>
      <p:pic>
        <p:nvPicPr>
          <p:cNvPr id="25606" name="Picture 2">
            <a:extLst>
              <a:ext uri="{FF2B5EF4-FFF2-40B4-BE49-F238E27FC236}">
                <a16:creationId xmlns:a16="http://schemas.microsoft.com/office/drawing/2014/main" id="{480BC4E3-EC42-455C-A0B0-6637A54C2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3BE1DA01-D628-4818-AA94-35B6623A321F}"/>
              </a:ext>
            </a:extLst>
          </p:cNvPr>
          <p:cNvSpPr/>
          <p:nvPr/>
        </p:nvSpPr>
        <p:spPr>
          <a:xfrm>
            <a:off x="3848100" y="2133600"/>
            <a:ext cx="2667000" cy="449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002060"/>
                </a:solidFill>
              </a:rPr>
              <a:t>69 Sevens</a:t>
            </a:r>
            <a:endParaRPr lang="en-US" sz="4400" b="1" i="1" dirty="0">
              <a:solidFill>
                <a:srgbClr val="002060"/>
              </a:solidFill>
            </a:endParaRPr>
          </a:p>
          <a:p>
            <a:pPr algn="ctr">
              <a:defRPr/>
            </a:pPr>
            <a:r>
              <a:rPr lang="en-US" sz="4000" b="1" i="1" dirty="0">
                <a:solidFill>
                  <a:srgbClr val="002060"/>
                </a:solidFill>
              </a:rPr>
              <a:t>(inclusive)</a:t>
            </a:r>
          </a:p>
          <a:p>
            <a:pPr algn="ctr">
              <a:defRPr/>
            </a:pPr>
            <a:r>
              <a:rPr lang="en-US" sz="4000" b="1" i="1" dirty="0">
                <a:solidFill>
                  <a:srgbClr val="002060"/>
                </a:solidFill>
              </a:rPr>
              <a:t>of 360 day Biblical</a:t>
            </a:r>
          </a:p>
          <a:p>
            <a:pPr algn="ctr">
              <a:defRPr/>
            </a:pPr>
            <a:r>
              <a:rPr lang="en-US" sz="4000" b="1" i="1" dirty="0">
                <a:solidFill>
                  <a:srgbClr val="002060"/>
                </a:solidFill>
              </a:rPr>
              <a:t>years</a:t>
            </a:r>
          </a:p>
          <a:p>
            <a:pPr algn="ctr">
              <a:defRPr/>
            </a:pPr>
            <a:endParaRPr lang="en-US" dirty="0"/>
          </a:p>
        </p:txBody>
      </p:sp>
      <p:cxnSp>
        <p:nvCxnSpPr>
          <p:cNvPr id="12" name="Straight Arrow Connector 11">
            <a:extLst>
              <a:ext uri="{FF2B5EF4-FFF2-40B4-BE49-F238E27FC236}">
                <a16:creationId xmlns:a16="http://schemas.microsoft.com/office/drawing/2014/main" id="{D5D00950-CB66-4D8A-80F0-23BD007A9C46}"/>
              </a:ext>
            </a:extLst>
          </p:cNvPr>
          <p:cNvCxnSpPr/>
          <p:nvPr/>
        </p:nvCxnSpPr>
        <p:spPr>
          <a:xfrm>
            <a:off x="6515100" y="3657600"/>
            <a:ext cx="3771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A4B11F-CB8E-4CE5-874E-3972CD1A2034}"/>
              </a:ext>
            </a:extLst>
          </p:cNvPr>
          <p:cNvCxnSpPr/>
          <p:nvPr/>
        </p:nvCxnSpPr>
        <p:spPr>
          <a:xfrm rot="10800000">
            <a:off x="0" y="3657600"/>
            <a:ext cx="38481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D1CF21-D90B-4B52-981C-F27D828E7EE4}"/>
              </a:ext>
            </a:extLst>
          </p:cNvPr>
          <p:cNvCxnSpPr/>
          <p:nvPr/>
        </p:nvCxnSpPr>
        <p:spPr>
          <a:xfrm rot="5400000">
            <a:off x="-4953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EA3CFB-C4B2-408B-A140-316D25AFA5D7}"/>
              </a:ext>
            </a:extLst>
          </p:cNvPr>
          <p:cNvCxnSpPr/>
          <p:nvPr/>
        </p:nvCxnSpPr>
        <p:spPr>
          <a:xfrm rot="5400000">
            <a:off x="97917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B411014-DF39-49BE-B8D2-028372693AF4}"/>
              </a:ext>
            </a:extLst>
          </p:cNvPr>
          <p:cNvSpPr/>
          <p:nvPr/>
        </p:nvSpPr>
        <p:spPr>
          <a:xfrm>
            <a:off x="7353300" y="2514600"/>
            <a:ext cx="2057400" cy="6096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4EF434C7-1DBA-4D8C-B88D-5C94D0B4F619}"/>
              </a:ext>
            </a:extLst>
          </p:cNvPr>
          <p:cNvSpPr/>
          <p:nvPr/>
        </p:nvSpPr>
        <p:spPr>
          <a:xfrm>
            <a:off x="723900" y="2514600"/>
            <a:ext cx="2133600" cy="6096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a:extLst>
              <a:ext uri="{FF2B5EF4-FFF2-40B4-BE49-F238E27FC236}">
                <a16:creationId xmlns:a16="http://schemas.microsoft.com/office/drawing/2014/main" id="{941D7914-30EE-40E2-B9E1-38776DFD1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D6551AC-2085-4956-A3B0-669079994CCA}"/>
              </a:ext>
            </a:extLst>
          </p:cNvPr>
          <p:cNvSpPr/>
          <p:nvPr/>
        </p:nvSpPr>
        <p:spPr>
          <a:xfrm>
            <a:off x="0" y="0"/>
            <a:ext cx="7219950" cy="1938338"/>
          </a:xfrm>
          <a:prstGeom prst="rect">
            <a:avLst/>
          </a:prstGeom>
        </p:spPr>
        <p:txBody>
          <a:bodyPr>
            <a:spAutoFit/>
          </a:bodyPr>
          <a:lstStyle/>
          <a:p>
            <a:pPr>
              <a:defRPr/>
            </a:pPr>
            <a:r>
              <a:rPr lang="en-US" sz="6000" b="1" i="1" dirty="0">
                <a:solidFill>
                  <a:schemeClr val="accent6">
                    <a:lumMod val="40000"/>
                    <a:lumOff val="60000"/>
                  </a:schemeClr>
                </a:solidFill>
                <a:latin typeface="Arial" charset="0"/>
                <a:cs typeface="Arial" charset="0"/>
              </a:rPr>
              <a:t>YouTube channel</a:t>
            </a:r>
          </a:p>
          <a:p>
            <a:pPr>
              <a:defRPr/>
            </a:pPr>
            <a:r>
              <a:rPr lang="en-US" sz="6000" b="1" i="1" dirty="0" err="1">
                <a:solidFill>
                  <a:schemeClr val="bg1"/>
                </a:solidFill>
                <a:latin typeface="Arial" charset="0"/>
                <a:cs typeface="Arial" charset="0"/>
              </a:rPr>
              <a:t>GavinFinley</a:t>
            </a:r>
            <a:endParaRPr lang="en-US" sz="6000" b="1" i="1" dirty="0">
              <a:solidFill>
                <a:schemeClr val="bg1"/>
              </a:solidFill>
              <a:latin typeface="Arial" charset="0"/>
              <a:cs typeface="Arial" charset="0"/>
            </a:endParaRPr>
          </a:p>
        </p:txBody>
      </p:sp>
      <p:sp>
        <p:nvSpPr>
          <p:cNvPr id="246788" name="TextBox 4">
            <a:extLst>
              <a:ext uri="{FF2B5EF4-FFF2-40B4-BE49-F238E27FC236}">
                <a16:creationId xmlns:a16="http://schemas.microsoft.com/office/drawing/2014/main" id="{2B73F79F-7938-42FE-AE57-379CC3894E89}"/>
              </a:ext>
            </a:extLst>
          </p:cNvPr>
          <p:cNvSpPr txBox="1">
            <a:spLocks noChangeArrowheads="1"/>
          </p:cNvSpPr>
          <p:nvPr/>
        </p:nvSpPr>
        <p:spPr bwMode="auto">
          <a:xfrm>
            <a:off x="0" y="5903913"/>
            <a:ext cx="473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i="1">
                <a:solidFill>
                  <a:schemeClr val="bg1"/>
                </a:solidFill>
              </a:rPr>
              <a:t>The Routeburn Track</a:t>
            </a:r>
          </a:p>
          <a:p>
            <a:pPr eaLnBrk="1" hangingPunct="1"/>
            <a:r>
              <a:rPr lang="en-US" altLang="en-US" sz="2800" b="1" i="1">
                <a:solidFill>
                  <a:schemeClr val="bg1"/>
                </a:solidFill>
              </a:rPr>
              <a:t>New Zealand, South Island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Box 4">
            <a:extLst>
              <a:ext uri="{FF2B5EF4-FFF2-40B4-BE49-F238E27FC236}">
                <a16:creationId xmlns:a16="http://schemas.microsoft.com/office/drawing/2014/main" id="{830DC7A2-7191-401F-A01D-2450D73F2805}"/>
              </a:ext>
            </a:extLst>
          </p:cNvPr>
          <p:cNvSpPr txBox="1">
            <a:spLocks noChangeArrowheads="1"/>
          </p:cNvSpPr>
          <p:nvPr/>
        </p:nvSpPr>
        <p:spPr bwMode="auto">
          <a:xfrm>
            <a:off x="514350" y="533400"/>
            <a:ext cx="92583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And the website for articles on </a:t>
            </a:r>
          </a:p>
          <a:p>
            <a:pPr algn="ctr" eaLnBrk="1" hangingPunct="1"/>
            <a:r>
              <a:rPr lang="en-US" altLang="en-US" sz="4000">
                <a:solidFill>
                  <a:srgbClr val="FFC000"/>
                </a:solidFill>
              </a:rPr>
              <a:t>this and other related subjects is  </a:t>
            </a:r>
          </a:p>
          <a:p>
            <a:pPr algn="ctr" eaLnBrk="1" hangingPunct="1"/>
            <a:r>
              <a:rPr lang="en-US" altLang="en-US" sz="4000" b="1" i="1">
                <a:solidFill>
                  <a:srgbClr val="FFFF00"/>
                </a:solidFill>
              </a:rPr>
              <a:t>End Time Pilgrim.org</a:t>
            </a:r>
          </a:p>
          <a:p>
            <a:pPr algn="ctr" eaLnBrk="1" hangingPunct="1"/>
            <a:endParaRPr lang="en-US" altLang="en-US" sz="4000" b="1" i="1">
              <a:solidFill>
                <a:srgbClr val="FFFF00"/>
              </a:solidFill>
            </a:endParaRPr>
          </a:p>
          <a:p>
            <a:pPr algn="ctr" eaLnBrk="1" hangingPunct="1"/>
            <a:r>
              <a:rPr lang="en-US" altLang="en-US" sz="4000">
                <a:solidFill>
                  <a:srgbClr val="FFC000"/>
                </a:solidFill>
              </a:rPr>
              <a:t>There is a city not made with hands, that Abraham saw, whose builder and maker is God.</a:t>
            </a:r>
          </a:p>
          <a:p>
            <a:pPr algn="ctr" eaLnBrk="1" hangingPunct="1"/>
            <a:endParaRPr lang="en-US" altLang="en-US" sz="4000" b="1" i="1">
              <a:solidFill>
                <a:srgbClr val="FFFF00"/>
              </a:solidFill>
            </a:endParaRPr>
          </a:p>
          <a:p>
            <a:pPr algn="ctr" eaLnBrk="1" hangingPunct="1"/>
            <a:r>
              <a:rPr lang="en-US" altLang="en-US" sz="4000" i="1">
                <a:solidFill>
                  <a:srgbClr val="FFFF00"/>
                </a:solidFill>
              </a:rPr>
              <a:t>Grace and peace to all.</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pic>
        <p:nvPicPr>
          <p:cNvPr id="248834" name="Picture 2" descr="C:\Users\Gavriel\Pictures\0-IMAGES for PowerPoint\Pilgrims-Progress.gif">
            <a:extLst>
              <a:ext uri="{FF2B5EF4-FFF2-40B4-BE49-F238E27FC236}">
                <a16:creationId xmlns:a16="http://schemas.microsoft.com/office/drawing/2014/main" id="{27110631-2689-4C29-B6D3-9C0610E19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588"/>
            <a:ext cx="88392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TextBox 3">
            <a:extLst>
              <a:ext uri="{FF2B5EF4-FFF2-40B4-BE49-F238E27FC236}">
                <a16:creationId xmlns:a16="http://schemas.microsoft.com/office/drawing/2014/main" id="{4344B8E5-26D8-4D90-A9C7-0DD6BDF0B611}"/>
              </a:ext>
            </a:extLst>
          </p:cNvPr>
          <p:cNvSpPr txBox="1">
            <a:spLocks noChangeArrowheads="1"/>
          </p:cNvSpPr>
          <p:nvPr/>
        </p:nvSpPr>
        <p:spPr bwMode="auto">
          <a:xfrm>
            <a:off x="1485900" y="4919663"/>
            <a:ext cx="7620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schemeClr val="bg1"/>
                </a:solidFill>
              </a:rPr>
              <a:t>www.</a:t>
            </a:r>
          </a:p>
          <a:p>
            <a:pPr eaLnBrk="1" hangingPunct="1"/>
            <a:r>
              <a:rPr lang="en-US" altLang="en-US" sz="6000" b="1">
                <a:solidFill>
                  <a:schemeClr val="bg1"/>
                </a:solidFill>
              </a:rPr>
              <a:t>EndTimePilgrim.org</a:t>
            </a:r>
          </a:p>
        </p:txBody>
      </p:sp>
      <p:sp>
        <p:nvSpPr>
          <p:cNvPr id="248836" name="TextBox 4">
            <a:extLst>
              <a:ext uri="{FF2B5EF4-FFF2-40B4-BE49-F238E27FC236}">
                <a16:creationId xmlns:a16="http://schemas.microsoft.com/office/drawing/2014/main" id="{A572B540-72E8-40B5-B813-05E520A0CED2}"/>
              </a:ext>
            </a:extLst>
          </p:cNvPr>
          <p:cNvSpPr txBox="1">
            <a:spLocks noChangeArrowheads="1"/>
          </p:cNvSpPr>
          <p:nvPr/>
        </p:nvSpPr>
        <p:spPr bwMode="auto">
          <a:xfrm>
            <a:off x="1181100" y="3886200"/>
            <a:ext cx="4097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Gavin Finley MD</a:t>
            </a:r>
          </a:p>
          <a:p>
            <a:pPr eaLnBrk="1" hangingPunct="1"/>
            <a:r>
              <a:rPr lang="en-US" altLang="en-US" sz="3600" b="1">
                <a:solidFill>
                  <a:srgbClr val="002060"/>
                </a:solidFill>
              </a:rPr>
              <a:t>gwfinley@cox.net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a:extLst>
              <a:ext uri="{FF2B5EF4-FFF2-40B4-BE49-F238E27FC236}">
                <a16:creationId xmlns:a16="http://schemas.microsoft.com/office/drawing/2014/main" id="{C2B20BDE-FFC7-4189-9673-6A0449D1C6EA}"/>
              </a:ext>
            </a:extLst>
          </p:cNvPr>
          <p:cNvSpPr txBox="1">
            <a:spLocks noChangeArrowheads="1"/>
          </p:cNvSpPr>
          <p:nvPr/>
        </p:nvSpPr>
        <p:spPr bwMode="auto">
          <a:xfrm>
            <a:off x="419100" y="457200"/>
            <a:ext cx="9448800" cy="59086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a:solidFill>
                  <a:srgbClr val="FFC000"/>
                </a:solidFill>
              </a:rPr>
              <a:t>Now let us consider the </a:t>
            </a:r>
            <a:r>
              <a:rPr lang="en-US" altLang="en-US" sz="4200" b="1" i="1">
                <a:solidFill>
                  <a:srgbClr val="FFFF00"/>
                </a:solidFill>
              </a:rPr>
              <a:t>timeline</a:t>
            </a:r>
            <a:r>
              <a:rPr lang="en-US" altLang="en-US" sz="4200">
                <a:solidFill>
                  <a:srgbClr val="FFC000"/>
                </a:solidFill>
              </a:rPr>
              <a:t> of the </a:t>
            </a:r>
            <a:r>
              <a:rPr lang="en-US" altLang="en-US" sz="4200" b="1" i="1">
                <a:solidFill>
                  <a:srgbClr val="FFFF00"/>
                </a:solidFill>
              </a:rPr>
              <a:t>69 Weeks</a:t>
            </a:r>
            <a:r>
              <a:rPr lang="en-US" altLang="en-US" sz="4200">
                <a:solidFill>
                  <a:srgbClr val="FFC000"/>
                </a:solidFill>
              </a:rPr>
              <a:t>. In our earlier </a:t>
            </a:r>
            <a:r>
              <a:rPr lang="en-US" altLang="en-US" sz="4200" b="1" i="1">
                <a:solidFill>
                  <a:srgbClr val="FFFF00"/>
                </a:solidFill>
              </a:rPr>
              <a:t>videos #5 </a:t>
            </a:r>
            <a:r>
              <a:rPr lang="en-US" altLang="en-US" sz="4200">
                <a:solidFill>
                  <a:srgbClr val="FFC000"/>
                </a:solidFill>
              </a:rPr>
              <a:t>and </a:t>
            </a:r>
            <a:r>
              <a:rPr lang="en-US" altLang="en-US" sz="4200" b="1" i="1">
                <a:solidFill>
                  <a:srgbClr val="FFFF00"/>
                </a:solidFill>
              </a:rPr>
              <a:t>#6</a:t>
            </a:r>
            <a:r>
              <a:rPr lang="en-US" altLang="en-US" sz="4200">
                <a:solidFill>
                  <a:srgbClr val="FFC000"/>
                </a:solidFill>
              </a:rPr>
              <a:t> we checked out the work of Scotland Yard Inspector Sir Robert Anderson. First we calculated the timeline of the </a:t>
            </a:r>
            <a:r>
              <a:rPr lang="en-US" altLang="en-US" sz="4200" b="1" i="1">
                <a:solidFill>
                  <a:srgbClr val="FFFF00"/>
                </a:solidFill>
              </a:rPr>
              <a:t>69 weeks,  </a:t>
            </a:r>
          </a:p>
          <a:p>
            <a:pPr algn="ctr" eaLnBrk="1" hangingPunct="1"/>
            <a:r>
              <a:rPr lang="en-US" altLang="en-US" sz="4200" b="1" i="1">
                <a:solidFill>
                  <a:srgbClr val="FFFF00"/>
                </a:solidFill>
              </a:rPr>
              <a:t>(or  69 sevens), </a:t>
            </a:r>
          </a:p>
          <a:p>
            <a:pPr algn="ctr" eaLnBrk="1" hangingPunct="1"/>
            <a:r>
              <a:rPr lang="en-US" altLang="en-US" sz="4200">
                <a:solidFill>
                  <a:srgbClr val="FFC000"/>
                </a:solidFill>
              </a:rPr>
              <a:t>as 69 x 7 = 483 or </a:t>
            </a:r>
          </a:p>
          <a:p>
            <a:pPr algn="ctr" eaLnBrk="1" hangingPunct="1"/>
            <a:r>
              <a:rPr lang="en-US" altLang="en-US" sz="4200" b="1">
                <a:solidFill>
                  <a:srgbClr val="FFFF00"/>
                </a:solidFill>
              </a:rPr>
              <a:t>483</a:t>
            </a:r>
            <a:r>
              <a:rPr lang="en-US" altLang="en-US" sz="4200" b="1" i="1">
                <a:solidFill>
                  <a:srgbClr val="FFFF00"/>
                </a:solidFill>
              </a:rPr>
              <a:t> Biblical Years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21C85653-17CA-4DF5-84DF-C68DAD415D50}"/>
              </a:ext>
            </a:extLst>
          </p:cNvPr>
          <p:cNvSpPr txBox="1">
            <a:spLocks noChangeArrowheads="1"/>
          </p:cNvSpPr>
          <p:nvPr/>
        </p:nvSpPr>
        <p:spPr bwMode="auto">
          <a:xfrm>
            <a:off x="5657850" y="0"/>
            <a:ext cx="4629150" cy="67405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200" b="1" i="1">
                <a:solidFill>
                  <a:srgbClr val="FFC000"/>
                </a:solidFill>
              </a:rPr>
              <a:t>69 Weeks</a:t>
            </a:r>
          </a:p>
          <a:p>
            <a:pPr algn="ctr" eaLnBrk="1" hangingPunct="1"/>
            <a:r>
              <a:rPr lang="en-US" altLang="en-US" sz="7200" i="1">
                <a:solidFill>
                  <a:schemeClr val="bg1"/>
                </a:solidFill>
              </a:rPr>
              <a:t>=</a:t>
            </a:r>
            <a:r>
              <a:rPr lang="en-US" altLang="en-US" sz="7200" b="1" i="1">
                <a:solidFill>
                  <a:schemeClr val="bg1"/>
                </a:solidFill>
              </a:rPr>
              <a:t> 69 x 7 </a:t>
            </a:r>
          </a:p>
          <a:p>
            <a:pPr algn="ctr" eaLnBrk="1" hangingPunct="1"/>
            <a:r>
              <a:rPr lang="en-US" altLang="en-US" sz="7200" i="1">
                <a:solidFill>
                  <a:schemeClr val="bg1"/>
                </a:solidFill>
              </a:rPr>
              <a:t>=</a:t>
            </a:r>
            <a:r>
              <a:rPr lang="en-US" altLang="en-US" sz="7200">
                <a:solidFill>
                  <a:schemeClr val="bg1"/>
                </a:solidFill>
              </a:rPr>
              <a:t> </a:t>
            </a:r>
            <a:r>
              <a:rPr lang="en-US" altLang="en-US" sz="7200" b="1" i="1">
                <a:solidFill>
                  <a:srgbClr val="FFFF00"/>
                </a:solidFill>
              </a:rPr>
              <a:t>483</a:t>
            </a:r>
          </a:p>
          <a:p>
            <a:pPr algn="ctr" eaLnBrk="1" hangingPunct="1"/>
            <a:r>
              <a:rPr lang="en-US" altLang="en-US" sz="7200" b="1" i="1">
                <a:solidFill>
                  <a:srgbClr val="FFFF00"/>
                </a:solidFill>
              </a:rPr>
              <a:t>Biblical</a:t>
            </a:r>
          </a:p>
          <a:p>
            <a:pPr algn="ctr" eaLnBrk="1" hangingPunct="1"/>
            <a:r>
              <a:rPr lang="en-US" altLang="en-US" sz="7200" b="1" i="1">
                <a:solidFill>
                  <a:srgbClr val="FFFF00"/>
                </a:solidFill>
              </a:rPr>
              <a:t>Years</a:t>
            </a:r>
          </a:p>
          <a:p>
            <a:pPr algn="ctr" eaLnBrk="1" hangingPunct="1"/>
            <a:endParaRPr lang="en-US" altLang="en-US" sz="7200" b="1" i="1">
              <a:solidFill>
                <a:srgbClr val="FFFF00"/>
              </a:solidFill>
            </a:endParaRPr>
          </a:p>
        </p:txBody>
      </p:sp>
      <p:pic>
        <p:nvPicPr>
          <p:cNvPr id="27651" name="Picture 2" descr="I:\IMAGES for PowerPoint\Sir.Robt.Anderson.jpg">
            <a:extLst>
              <a:ext uri="{FF2B5EF4-FFF2-40B4-BE49-F238E27FC236}">
                <a16:creationId xmlns:a16="http://schemas.microsoft.com/office/drawing/2014/main" id="{10B95141-4C8C-4E81-8AFB-8A31F2BBC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7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a:extLst>
              <a:ext uri="{FF2B5EF4-FFF2-40B4-BE49-F238E27FC236}">
                <a16:creationId xmlns:a16="http://schemas.microsoft.com/office/drawing/2014/main" id="{A571CF14-2621-4B0A-B95E-B8B70E640F2A}"/>
              </a:ext>
            </a:extLst>
          </p:cNvPr>
          <p:cNvSpPr txBox="1">
            <a:spLocks noChangeArrowheads="1"/>
          </p:cNvSpPr>
          <p:nvPr/>
        </p:nvSpPr>
        <p:spPr bwMode="auto">
          <a:xfrm>
            <a:off x="419100" y="304800"/>
            <a:ext cx="9448800" cy="63388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200">
                <a:solidFill>
                  <a:srgbClr val="FFC000"/>
                </a:solidFill>
              </a:rPr>
              <a:t>We continued our calculation </a:t>
            </a:r>
          </a:p>
          <a:p>
            <a:pPr algn="ctr" eaLnBrk="1" hangingPunct="1"/>
            <a:r>
              <a:rPr lang="en-US" altLang="en-US" sz="5200">
                <a:solidFill>
                  <a:srgbClr val="FFC000"/>
                </a:solidFill>
              </a:rPr>
              <a:t>of the </a:t>
            </a:r>
            <a:r>
              <a:rPr lang="en-US" altLang="en-US" sz="5200">
                <a:solidFill>
                  <a:schemeClr val="bg1"/>
                </a:solidFill>
              </a:rPr>
              <a:t>69 weeks </a:t>
            </a:r>
            <a:r>
              <a:rPr lang="en-US" altLang="en-US" sz="5200">
                <a:solidFill>
                  <a:srgbClr val="FFC000"/>
                </a:solidFill>
              </a:rPr>
              <a:t>as follows.</a:t>
            </a:r>
          </a:p>
          <a:p>
            <a:pPr algn="ctr" eaLnBrk="1" hangingPunct="1"/>
            <a:endParaRPr lang="en-US" altLang="en-US" sz="5200">
              <a:solidFill>
                <a:srgbClr val="FFC000"/>
              </a:solidFill>
            </a:endParaRPr>
          </a:p>
          <a:p>
            <a:pPr algn="ctr" eaLnBrk="1" hangingPunct="1"/>
            <a:r>
              <a:rPr lang="en-US" altLang="en-US" sz="5400" i="1">
                <a:solidFill>
                  <a:schemeClr val="bg1"/>
                </a:solidFill>
              </a:rPr>
              <a:t>483 Biblical Years</a:t>
            </a:r>
          </a:p>
          <a:p>
            <a:pPr algn="ctr" eaLnBrk="1" hangingPunct="1"/>
            <a:r>
              <a:rPr lang="en-US" altLang="en-US" sz="5400" i="1">
                <a:solidFill>
                  <a:schemeClr val="bg1"/>
                </a:solidFill>
              </a:rPr>
              <a:t>= 483 x 360  </a:t>
            </a:r>
          </a:p>
          <a:p>
            <a:pPr algn="ctr" eaLnBrk="1" hangingPunct="1"/>
            <a:r>
              <a:rPr lang="en-US" altLang="en-US" sz="7200" i="1">
                <a:solidFill>
                  <a:srgbClr val="FFFF00"/>
                </a:solidFill>
              </a:rPr>
              <a:t>=</a:t>
            </a:r>
            <a:r>
              <a:rPr lang="en-US" altLang="en-US" sz="7200" b="1" i="1">
                <a:solidFill>
                  <a:srgbClr val="FFFF00"/>
                </a:solidFill>
              </a:rPr>
              <a:t>173,880 days</a:t>
            </a:r>
            <a:endParaRPr lang="en-US" altLang="en-US" sz="7200">
              <a:solidFill>
                <a:srgbClr val="FFC000"/>
              </a:solidFill>
            </a:endParaRPr>
          </a:p>
          <a:p>
            <a:pPr algn="ctr" eaLnBrk="1" hangingPunct="1"/>
            <a:endParaRPr lang="en-US" altLang="en-US" sz="6000" b="1" i="1">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a:extLst>
              <a:ext uri="{FF2B5EF4-FFF2-40B4-BE49-F238E27FC236}">
                <a16:creationId xmlns:a16="http://schemas.microsoft.com/office/drawing/2014/main" id="{2C5F69DB-754E-45B2-81AF-3C0685ADAD9F}"/>
              </a:ext>
            </a:extLst>
          </p:cNvPr>
          <p:cNvSpPr txBox="1">
            <a:spLocks noChangeArrowheads="1"/>
          </p:cNvSpPr>
          <p:nvPr/>
        </p:nvSpPr>
        <p:spPr bwMode="auto">
          <a:xfrm>
            <a:off x="5657850" y="0"/>
            <a:ext cx="4629150" cy="68580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7200" b="1" i="1">
              <a:solidFill>
                <a:srgbClr val="FFC000"/>
              </a:solidFill>
            </a:endParaRPr>
          </a:p>
          <a:p>
            <a:pPr algn="ctr" eaLnBrk="1" hangingPunct="1"/>
            <a:r>
              <a:rPr lang="en-US" altLang="en-US" sz="7200" b="1" i="1">
                <a:solidFill>
                  <a:srgbClr val="FFC000"/>
                </a:solidFill>
              </a:rPr>
              <a:t>483 x 360</a:t>
            </a:r>
          </a:p>
          <a:p>
            <a:pPr algn="ctr" eaLnBrk="1" hangingPunct="1"/>
            <a:endParaRPr lang="en-US" altLang="en-US" sz="7200" b="1" i="1">
              <a:solidFill>
                <a:srgbClr val="FFC000"/>
              </a:solidFill>
            </a:endParaRPr>
          </a:p>
          <a:p>
            <a:pPr algn="ctr" eaLnBrk="1" hangingPunct="1"/>
            <a:r>
              <a:rPr lang="en-US" altLang="en-US" sz="7200" b="1" i="1">
                <a:solidFill>
                  <a:srgbClr val="FFFF00"/>
                </a:solidFill>
              </a:rPr>
              <a:t>= 173,880 </a:t>
            </a:r>
          </a:p>
          <a:p>
            <a:pPr algn="ctr" eaLnBrk="1" hangingPunct="1"/>
            <a:r>
              <a:rPr lang="en-US" altLang="en-US" sz="7200" b="1" i="1">
                <a:solidFill>
                  <a:srgbClr val="FFFF00"/>
                </a:solidFill>
              </a:rPr>
              <a:t>Days</a:t>
            </a:r>
          </a:p>
          <a:p>
            <a:pPr algn="ctr" eaLnBrk="1" hangingPunct="1"/>
            <a:endParaRPr lang="en-US" altLang="en-US" sz="7200" b="1" i="1">
              <a:solidFill>
                <a:srgbClr val="FFFF00"/>
              </a:solidFill>
            </a:endParaRPr>
          </a:p>
        </p:txBody>
      </p:sp>
      <p:pic>
        <p:nvPicPr>
          <p:cNvPr id="29699" name="Picture 2" descr="I:\IMAGES for PowerPoint\Sir.Robt.Anderson.jpg">
            <a:extLst>
              <a:ext uri="{FF2B5EF4-FFF2-40B4-BE49-F238E27FC236}">
                <a16:creationId xmlns:a16="http://schemas.microsoft.com/office/drawing/2014/main" id="{D79BD443-A940-4405-A353-BD95E79CF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7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a:extLst>
              <a:ext uri="{FF2B5EF4-FFF2-40B4-BE49-F238E27FC236}">
                <a16:creationId xmlns:a16="http://schemas.microsoft.com/office/drawing/2014/main" id="{658DABD1-8D77-42FD-AEB6-451E2FA3B9CA}"/>
              </a:ext>
            </a:extLst>
          </p:cNvPr>
          <p:cNvSpPr txBox="1">
            <a:spLocks noChangeArrowheads="1"/>
          </p:cNvSpPr>
          <p:nvPr/>
        </p:nvSpPr>
        <p:spPr bwMode="auto">
          <a:xfrm>
            <a:off x="571500" y="304800"/>
            <a:ext cx="9144000" cy="61864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In </a:t>
            </a:r>
            <a:r>
              <a:rPr lang="en-US" altLang="en-US" sz="3600">
                <a:solidFill>
                  <a:srgbClr val="FFFF00"/>
                </a:solidFill>
              </a:rPr>
              <a:t>video #4</a:t>
            </a:r>
            <a:r>
              <a:rPr lang="en-US" altLang="en-US" sz="3600">
                <a:solidFill>
                  <a:srgbClr val="FFC000"/>
                </a:solidFill>
              </a:rPr>
              <a:t>, having determined that the </a:t>
            </a:r>
            <a:r>
              <a:rPr lang="en-US" altLang="en-US" sz="3600">
                <a:solidFill>
                  <a:srgbClr val="FFFF00"/>
                </a:solidFill>
              </a:rPr>
              <a:t>69 weeks</a:t>
            </a:r>
            <a:r>
              <a:rPr lang="en-US" altLang="en-US" sz="3600">
                <a:solidFill>
                  <a:srgbClr val="FFC000"/>
                </a:solidFill>
              </a:rPr>
              <a:t> are </a:t>
            </a:r>
            <a:r>
              <a:rPr lang="en-US" altLang="en-US" sz="3600" b="1" i="1">
                <a:solidFill>
                  <a:srgbClr val="FFFF00"/>
                </a:solidFill>
              </a:rPr>
              <a:t>173,880 days</a:t>
            </a:r>
            <a:r>
              <a:rPr lang="en-US" altLang="en-US" sz="3600">
                <a:solidFill>
                  <a:srgbClr val="FFC000"/>
                </a:solidFill>
              </a:rPr>
              <a:t> we then converted this holy time back into a timeline measured out in terms of our terrestrial solar years. The present orbit of the earth around the sun is a time period of</a:t>
            </a:r>
            <a:r>
              <a:rPr lang="en-US" altLang="en-US" sz="3600" b="1" i="1">
                <a:solidFill>
                  <a:srgbClr val="FFFF00"/>
                </a:solidFill>
              </a:rPr>
              <a:t> 365.2422 days</a:t>
            </a:r>
            <a:r>
              <a:rPr lang="en-US" altLang="en-US" sz="3600">
                <a:solidFill>
                  <a:srgbClr val="FFC000"/>
                </a:solidFill>
              </a:rPr>
              <a:t>. So dividing those </a:t>
            </a:r>
            <a:r>
              <a:rPr lang="en-US" altLang="en-US" sz="3600" b="1" i="1">
                <a:solidFill>
                  <a:srgbClr val="FFFF00"/>
                </a:solidFill>
              </a:rPr>
              <a:t>173,880 days </a:t>
            </a:r>
            <a:r>
              <a:rPr lang="en-US" altLang="en-US" sz="3600">
                <a:solidFill>
                  <a:srgbClr val="FFC000"/>
                </a:solidFill>
              </a:rPr>
              <a:t>by </a:t>
            </a:r>
            <a:r>
              <a:rPr lang="en-US" altLang="en-US" sz="3600" b="1" i="1">
                <a:solidFill>
                  <a:srgbClr val="FFFF00"/>
                </a:solidFill>
              </a:rPr>
              <a:t>365.2422 </a:t>
            </a:r>
            <a:r>
              <a:rPr lang="en-US" altLang="en-US" sz="3600">
                <a:solidFill>
                  <a:srgbClr val="FFC000"/>
                </a:solidFill>
              </a:rPr>
              <a:t> the bridging time span for the </a:t>
            </a:r>
            <a:r>
              <a:rPr lang="en-US" altLang="en-US" sz="3600">
                <a:solidFill>
                  <a:srgbClr val="FFFF00"/>
                </a:solidFill>
              </a:rPr>
              <a:t>69 weeks </a:t>
            </a:r>
            <a:r>
              <a:rPr lang="en-US" altLang="en-US" sz="3600">
                <a:solidFill>
                  <a:srgbClr val="FFC000"/>
                </a:solidFill>
              </a:rPr>
              <a:t>turns out to be </a:t>
            </a:r>
            <a:r>
              <a:rPr lang="en-US" altLang="en-US" sz="3600" b="1" i="1">
                <a:solidFill>
                  <a:srgbClr val="FFFF00"/>
                </a:solidFill>
              </a:rPr>
              <a:t>476.0677 solar years. </a:t>
            </a:r>
            <a:r>
              <a:rPr lang="en-US" altLang="en-US" sz="3600">
                <a:solidFill>
                  <a:srgbClr val="FFC000"/>
                </a:solidFill>
              </a:rPr>
              <a:t>This calculates out to be</a:t>
            </a:r>
            <a:r>
              <a:rPr lang="en-US" altLang="en-US" sz="3600" b="1" i="1">
                <a:solidFill>
                  <a:srgbClr val="FFFF00"/>
                </a:solidFill>
              </a:rPr>
              <a:t> 476 years </a:t>
            </a:r>
            <a:r>
              <a:rPr lang="en-US" altLang="en-US" sz="3600">
                <a:solidFill>
                  <a:srgbClr val="FFC000"/>
                </a:solidFill>
              </a:rPr>
              <a:t>and</a:t>
            </a:r>
            <a:r>
              <a:rPr lang="en-US" altLang="en-US" sz="3600" b="1" i="1">
                <a:solidFill>
                  <a:srgbClr val="FFFF00"/>
                </a:solidFill>
              </a:rPr>
              <a:t> 24.7, </a:t>
            </a:r>
          </a:p>
          <a:p>
            <a:pPr algn="ctr" eaLnBrk="1" hangingPunct="1"/>
            <a:r>
              <a:rPr lang="en-US" altLang="en-US" sz="3600" b="1" i="1">
                <a:solidFill>
                  <a:srgbClr val="FFFF00"/>
                </a:solidFill>
              </a:rPr>
              <a:t>(or 25 days), (inclusive).</a:t>
            </a:r>
            <a:r>
              <a:rPr lang="en-US" altLang="en-US" sz="3600">
                <a:solidFill>
                  <a:srgbClr val="FFC00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a:extLst>
              <a:ext uri="{FF2B5EF4-FFF2-40B4-BE49-F238E27FC236}">
                <a16:creationId xmlns:a16="http://schemas.microsoft.com/office/drawing/2014/main" id="{BC499FC4-A4A1-451F-AD67-174529622378}"/>
              </a:ext>
            </a:extLst>
          </p:cNvPr>
          <p:cNvSpPr txBox="1">
            <a:spLocks noChangeArrowheads="1"/>
          </p:cNvSpPr>
          <p:nvPr/>
        </p:nvSpPr>
        <p:spPr bwMode="auto">
          <a:xfrm>
            <a:off x="952500" y="1066800"/>
            <a:ext cx="8305800" cy="47085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Other articles on the </a:t>
            </a:r>
            <a:r>
              <a:rPr lang="en-US" altLang="en-US" sz="6000">
                <a:solidFill>
                  <a:srgbClr val="FFFF00"/>
                </a:solidFill>
              </a:rPr>
              <a:t>70</a:t>
            </a:r>
            <a:r>
              <a:rPr lang="en-US" altLang="en-US" sz="6000" baseline="30000">
                <a:solidFill>
                  <a:srgbClr val="FFFF00"/>
                </a:solidFill>
              </a:rPr>
              <a:t>th</a:t>
            </a:r>
            <a:r>
              <a:rPr lang="en-US" altLang="en-US" sz="6000">
                <a:solidFill>
                  <a:srgbClr val="FFFF00"/>
                </a:solidFill>
              </a:rPr>
              <a:t> Week Prophecy </a:t>
            </a:r>
            <a:r>
              <a:rPr lang="en-US" altLang="en-US" sz="6000">
                <a:solidFill>
                  <a:srgbClr val="FFC000"/>
                </a:solidFill>
              </a:rPr>
              <a:t>can be found over at the website, </a:t>
            </a:r>
          </a:p>
          <a:p>
            <a:pPr algn="ctr" eaLnBrk="1" hangingPunct="1"/>
            <a:r>
              <a:rPr lang="en-US" altLang="en-US" sz="6000" b="1" i="1">
                <a:solidFill>
                  <a:srgbClr val="FFFF00"/>
                </a:solidFill>
              </a:rPr>
              <a:t>EndTimePilgrim . org.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a:extLst>
              <a:ext uri="{FF2B5EF4-FFF2-40B4-BE49-F238E27FC236}">
                <a16:creationId xmlns:a16="http://schemas.microsoft.com/office/drawing/2014/main" id="{E42F4197-5C57-4D75-909E-14CDB6F49DBC}"/>
              </a:ext>
            </a:extLst>
          </p:cNvPr>
          <p:cNvSpPr txBox="1">
            <a:spLocks noChangeArrowheads="1"/>
          </p:cNvSpPr>
          <p:nvPr/>
        </p:nvSpPr>
        <p:spPr bwMode="auto">
          <a:xfrm>
            <a:off x="600075" y="762000"/>
            <a:ext cx="8963025" cy="53244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FF00"/>
                </a:solidFill>
              </a:rPr>
              <a:t>173,880 days</a:t>
            </a:r>
          </a:p>
          <a:p>
            <a:pPr algn="ctr" eaLnBrk="1" hangingPunct="1"/>
            <a:r>
              <a:rPr lang="en-US" altLang="en-US" sz="4400">
                <a:solidFill>
                  <a:srgbClr val="FFC000"/>
                </a:solidFill>
              </a:rPr>
              <a:t>divided by</a:t>
            </a:r>
          </a:p>
          <a:p>
            <a:pPr algn="ctr" eaLnBrk="1" hangingPunct="1"/>
            <a:r>
              <a:rPr lang="en-US" altLang="en-US" sz="6000">
                <a:solidFill>
                  <a:srgbClr val="FFFF00"/>
                </a:solidFill>
              </a:rPr>
              <a:t>365.2422</a:t>
            </a:r>
            <a:r>
              <a:rPr lang="en-US" altLang="en-US" sz="6000">
                <a:solidFill>
                  <a:srgbClr val="FFC000"/>
                </a:solidFill>
              </a:rPr>
              <a:t> days</a:t>
            </a:r>
          </a:p>
          <a:p>
            <a:pPr algn="ctr" eaLnBrk="1" hangingPunct="1"/>
            <a:r>
              <a:rPr lang="en-US" altLang="en-US" sz="4400">
                <a:solidFill>
                  <a:srgbClr val="FFC000"/>
                </a:solidFill>
              </a:rPr>
              <a:t>=</a:t>
            </a:r>
          </a:p>
          <a:p>
            <a:pPr algn="ctr" eaLnBrk="1" hangingPunct="1"/>
            <a:r>
              <a:rPr lang="en-US" altLang="en-US" sz="6600" b="1" i="1">
                <a:solidFill>
                  <a:srgbClr val="FFFF00"/>
                </a:solidFill>
              </a:rPr>
              <a:t>476 years </a:t>
            </a:r>
          </a:p>
          <a:p>
            <a:pPr algn="ctr" eaLnBrk="1" hangingPunct="1"/>
            <a:r>
              <a:rPr lang="en-US" altLang="en-US" sz="6600">
                <a:solidFill>
                  <a:srgbClr val="FFC000"/>
                </a:solidFill>
              </a:rPr>
              <a:t>and</a:t>
            </a:r>
            <a:r>
              <a:rPr lang="en-US" altLang="en-US" sz="6600" b="1" i="1">
                <a:solidFill>
                  <a:srgbClr val="FFFF00"/>
                </a:solidFill>
              </a:rPr>
              <a:t> 25 days.</a:t>
            </a:r>
            <a:r>
              <a:rPr lang="en-US" altLang="en-US" sz="6600">
                <a:solidFill>
                  <a:srgbClr val="FFC000"/>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70FD74FB-7686-4B8C-812D-AD9C0976A1DF}"/>
              </a:ext>
            </a:extLst>
          </p:cNvPr>
          <p:cNvSpPr>
            <a:spLocks noChangeArrowheads="1"/>
          </p:cNvSpPr>
          <p:nvPr/>
        </p:nvSpPr>
        <p:spPr bwMode="auto">
          <a:xfrm>
            <a:off x="419100" y="838200"/>
            <a:ext cx="94488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In </a:t>
            </a:r>
            <a:r>
              <a:rPr lang="en-US" altLang="en-US" sz="4800">
                <a:solidFill>
                  <a:srgbClr val="FFFF00"/>
                </a:solidFill>
              </a:rPr>
              <a:t>video #5 </a:t>
            </a:r>
            <a:r>
              <a:rPr lang="en-US" altLang="en-US" sz="4800">
                <a:solidFill>
                  <a:srgbClr val="FFC000"/>
                </a:solidFill>
              </a:rPr>
              <a:t>from </a:t>
            </a:r>
            <a:r>
              <a:rPr lang="en-US" altLang="en-US" sz="4800">
                <a:solidFill>
                  <a:schemeClr val="bg1"/>
                </a:solidFill>
              </a:rPr>
              <a:t>Nehemiah chapter 2 </a:t>
            </a:r>
            <a:r>
              <a:rPr lang="en-US" altLang="en-US" sz="4800">
                <a:solidFill>
                  <a:srgbClr val="FFC000"/>
                </a:solidFill>
              </a:rPr>
              <a:t>we saw that it was </a:t>
            </a:r>
            <a:r>
              <a:rPr lang="en-US" altLang="en-US" sz="4800" b="1" i="1">
                <a:solidFill>
                  <a:srgbClr val="FFFF00"/>
                </a:solidFill>
              </a:rPr>
              <a:t>Artaxerxes Longimanus </a:t>
            </a:r>
            <a:r>
              <a:rPr lang="en-US" altLang="en-US" sz="4800">
                <a:solidFill>
                  <a:srgbClr val="FFC000"/>
                </a:solidFill>
              </a:rPr>
              <a:t>in his </a:t>
            </a:r>
            <a:r>
              <a:rPr lang="en-US" altLang="en-US" sz="4800" b="1" i="1">
                <a:solidFill>
                  <a:srgbClr val="FFFF00"/>
                </a:solidFill>
              </a:rPr>
              <a:t>20</a:t>
            </a:r>
            <a:r>
              <a:rPr lang="en-US" altLang="en-US" sz="4800" b="1" i="1" baseline="30000">
                <a:solidFill>
                  <a:srgbClr val="FFFF00"/>
                </a:solidFill>
              </a:rPr>
              <a:t>th</a:t>
            </a:r>
            <a:r>
              <a:rPr lang="en-US" altLang="en-US" sz="4800" b="1" i="1">
                <a:solidFill>
                  <a:srgbClr val="FFFF00"/>
                </a:solidFill>
              </a:rPr>
              <a:t> year</a:t>
            </a:r>
            <a:r>
              <a:rPr lang="en-US" altLang="en-US" sz="4800">
                <a:solidFill>
                  <a:srgbClr val="FFC000"/>
                </a:solidFill>
              </a:rPr>
              <a:t> who issued the edict giving Nehemiah permission to rebuild Jerusalem as a fully functioning city-state.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Gavriel\Documents\0-IMAGES for PowerPoint\nehemiah3.jpg">
            <a:extLst>
              <a:ext uri="{FF2B5EF4-FFF2-40B4-BE49-F238E27FC236}">
                <a16:creationId xmlns:a16="http://schemas.microsoft.com/office/drawing/2014/main" id="{8600AED2-180B-4B15-BBE3-59117B82C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98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a:extLst>
              <a:ext uri="{FF2B5EF4-FFF2-40B4-BE49-F238E27FC236}">
                <a16:creationId xmlns:a16="http://schemas.microsoft.com/office/drawing/2014/main" id="{6D562BED-FA9E-4046-8874-2964FDB89306}"/>
              </a:ext>
            </a:extLst>
          </p:cNvPr>
          <p:cNvSpPr txBox="1">
            <a:spLocks noChangeArrowheads="1"/>
          </p:cNvSpPr>
          <p:nvPr/>
        </p:nvSpPr>
        <p:spPr bwMode="auto">
          <a:xfrm>
            <a:off x="1028700" y="0"/>
            <a:ext cx="7391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i="1">
                <a:solidFill>
                  <a:srgbClr val="FFFF00"/>
                </a:solidFill>
              </a:rPr>
              <a:t>The </a:t>
            </a:r>
            <a:r>
              <a:rPr lang="en-US" altLang="en-US" sz="4400" b="1" i="1">
                <a:solidFill>
                  <a:schemeClr val="bg1"/>
                </a:solidFill>
              </a:rPr>
              <a:t>20</a:t>
            </a:r>
            <a:r>
              <a:rPr lang="en-US" altLang="en-US" sz="4400" b="1" i="1" baseline="30000">
                <a:solidFill>
                  <a:schemeClr val="bg1"/>
                </a:solidFill>
              </a:rPr>
              <a:t>th</a:t>
            </a:r>
            <a:r>
              <a:rPr lang="en-US" altLang="en-US" sz="4400" b="1" i="1">
                <a:solidFill>
                  <a:schemeClr val="bg1"/>
                </a:solidFill>
              </a:rPr>
              <a:t> year </a:t>
            </a:r>
            <a:r>
              <a:rPr lang="en-US" altLang="en-US" sz="4400" b="1" i="1">
                <a:solidFill>
                  <a:srgbClr val="FFFF00"/>
                </a:solidFill>
              </a:rPr>
              <a:t>of Artaxerxes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5FCF3774-E7B4-4F55-877D-678197BE6D39}"/>
              </a:ext>
            </a:extLst>
          </p:cNvPr>
          <p:cNvSpPr>
            <a:spLocks noChangeArrowheads="1"/>
          </p:cNvSpPr>
          <p:nvPr/>
        </p:nvSpPr>
        <p:spPr bwMode="auto">
          <a:xfrm>
            <a:off x="419100" y="838200"/>
            <a:ext cx="9448800" cy="5078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And in </a:t>
            </a:r>
            <a:r>
              <a:rPr lang="en-US" altLang="en-US" sz="5400">
                <a:solidFill>
                  <a:srgbClr val="FFFF00"/>
                </a:solidFill>
              </a:rPr>
              <a:t>video #6 </a:t>
            </a:r>
            <a:r>
              <a:rPr lang="en-US" altLang="en-US" sz="5400">
                <a:solidFill>
                  <a:srgbClr val="FFC000"/>
                </a:solidFill>
              </a:rPr>
              <a:t>we presented historical evidence indicating that this royal edict, which initiated the </a:t>
            </a:r>
            <a:r>
              <a:rPr lang="en-US" altLang="en-US" sz="5400">
                <a:solidFill>
                  <a:srgbClr val="FFFF00"/>
                </a:solidFill>
              </a:rPr>
              <a:t>Seventy Weeks Prophecy </a:t>
            </a:r>
            <a:r>
              <a:rPr lang="en-US" altLang="en-US" sz="5400">
                <a:solidFill>
                  <a:srgbClr val="FFC000"/>
                </a:solidFill>
              </a:rPr>
              <a:t>came under the </a:t>
            </a:r>
            <a:r>
              <a:rPr lang="en-US" altLang="en-US" sz="5400">
                <a:solidFill>
                  <a:srgbClr val="FFFF00"/>
                </a:solidFill>
              </a:rPr>
              <a:t>Nisan moon </a:t>
            </a:r>
            <a:r>
              <a:rPr lang="en-US" altLang="en-US" sz="5400">
                <a:solidFill>
                  <a:srgbClr val="FFC000"/>
                </a:solidFill>
              </a:rPr>
              <a:t>of </a:t>
            </a:r>
            <a:r>
              <a:rPr lang="en-US" altLang="en-US" sz="5400" b="1" i="1">
                <a:solidFill>
                  <a:srgbClr val="FFFF00"/>
                </a:solidFill>
              </a:rPr>
              <a:t>445 B.C.</a:t>
            </a:r>
            <a:r>
              <a:rPr lang="en-US" altLang="en-US" sz="5400">
                <a:solidFill>
                  <a:srgbClr val="FFC000"/>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Gavriel\Documents\0-IMAGES for PowerPoint\nehemiah3.jpg">
            <a:extLst>
              <a:ext uri="{FF2B5EF4-FFF2-40B4-BE49-F238E27FC236}">
                <a16:creationId xmlns:a16="http://schemas.microsoft.com/office/drawing/2014/main" id="{E0208714-07B0-495F-AAE0-530D7CB5D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98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2">
            <a:extLst>
              <a:ext uri="{FF2B5EF4-FFF2-40B4-BE49-F238E27FC236}">
                <a16:creationId xmlns:a16="http://schemas.microsoft.com/office/drawing/2014/main" id="{785F1EFC-4270-4CCF-A27B-87E6B4267EA7}"/>
              </a:ext>
            </a:extLst>
          </p:cNvPr>
          <p:cNvSpPr txBox="1">
            <a:spLocks noChangeArrowheads="1"/>
          </p:cNvSpPr>
          <p:nvPr/>
        </p:nvSpPr>
        <p:spPr bwMode="auto">
          <a:xfrm>
            <a:off x="2743200" y="152400"/>
            <a:ext cx="4465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i="1">
                <a:solidFill>
                  <a:srgbClr val="FFFF00"/>
                </a:solidFill>
              </a:rPr>
              <a:t>Nisan 445 B.C.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684C773B-7705-43C0-B002-F04E3F61F8EE}"/>
              </a:ext>
            </a:extLst>
          </p:cNvPr>
          <p:cNvSpPr>
            <a:spLocks noChangeArrowheads="1"/>
          </p:cNvSpPr>
          <p:nvPr/>
        </p:nvSpPr>
        <p:spPr bwMode="auto">
          <a:xfrm>
            <a:off x="495300" y="685800"/>
            <a:ext cx="9296400" cy="5414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Now let’s consider the </a:t>
            </a:r>
            <a:r>
              <a:rPr lang="en-US" altLang="en-US" sz="4800">
                <a:solidFill>
                  <a:srgbClr val="FFFF00"/>
                </a:solidFill>
              </a:rPr>
              <a:t>terminus </a:t>
            </a:r>
            <a:r>
              <a:rPr lang="en-US" altLang="en-US" sz="4800">
                <a:solidFill>
                  <a:srgbClr val="FFC000"/>
                </a:solidFill>
              </a:rPr>
              <a:t>of the </a:t>
            </a:r>
            <a:r>
              <a:rPr lang="en-US" altLang="en-US" sz="4800">
                <a:solidFill>
                  <a:srgbClr val="FFFF00"/>
                </a:solidFill>
              </a:rPr>
              <a:t>69 Weeks</a:t>
            </a:r>
            <a:r>
              <a:rPr lang="en-US" altLang="en-US" sz="4800">
                <a:solidFill>
                  <a:srgbClr val="FFC000"/>
                </a:solidFill>
              </a:rPr>
              <a:t>. This was the appearance of </a:t>
            </a:r>
            <a:r>
              <a:rPr lang="en-US" altLang="en-US" sz="4800" b="1" i="1">
                <a:solidFill>
                  <a:srgbClr val="FFFF00"/>
                </a:solidFill>
              </a:rPr>
              <a:t>“Messiah the Prince” </a:t>
            </a:r>
            <a:r>
              <a:rPr lang="en-US" altLang="en-US" sz="4800">
                <a:solidFill>
                  <a:srgbClr val="FFC000"/>
                </a:solidFill>
              </a:rPr>
              <a:t>on</a:t>
            </a:r>
            <a:r>
              <a:rPr lang="en-US" altLang="en-US" sz="4800">
                <a:solidFill>
                  <a:srgbClr val="FFFF00"/>
                </a:solidFill>
              </a:rPr>
              <a:t> </a:t>
            </a:r>
            <a:r>
              <a:rPr lang="en-US" altLang="en-US" sz="4800" b="1" i="1">
                <a:solidFill>
                  <a:srgbClr val="FFFF00"/>
                </a:solidFill>
              </a:rPr>
              <a:t>Palm Sunday </a:t>
            </a:r>
            <a:r>
              <a:rPr lang="en-US" altLang="en-US" sz="4800">
                <a:solidFill>
                  <a:srgbClr val="FFC000"/>
                </a:solidFill>
              </a:rPr>
              <a:t>. </a:t>
            </a:r>
          </a:p>
          <a:p>
            <a:pPr algn="ctr" eaLnBrk="1" hangingPunct="1"/>
            <a:r>
              <a:rPr lang="en-US" altLang="en-US" sz="4800">
                <a:solidFill>
                  <a:srgbClr val="FFC000"/>
                </a:solidFill>
              </a:rPr>
              <a:t>Do we know the year when </a:t>
            </a:r>
          </a:p>
          <a:p>
            <a:pPr algn="ctr" eaLnBrk="1" hangingPunct="1"/>
            <a:r>
              <a:rPr lang="en-US" altLang="en-US" sz="4800">
                <a:solidFill>
                  <a:srgbClr val="FFC000"/>
                </a:solidFill>
              </a:rPr>
              <a:t>this occurred? Do we know </a:t>
            </a:r>
          </a:p>
          <a:p>
            <a:pPr algn="ctr" eaLnBrk="1" hangingPunct="1"/>
            <a:r>
              <a:rPr lang="en-US" altLang="en-US" sz="4800">
                <a:solidFill>
                  <a:srgbClr val="FFC000"/>
                </a:solidFill>
              </a:rPr>
              <a:t>the year of the passion? </a:t>
            </a:r>
            <a:endParaRPr lang="en-US" altLang="en-US" sz="4800" b="1" i="1">
              <a:solidFill>
                <a:srgbClr val="FFC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EE201051-6D3E-4DC6-938C-736350DB1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22225"/>
            <a:ext cx="80772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a:extLst>
              <a:ext uri="{FF2B5EF4-FFF2-40B4-BE49-F238E27FC236}">
                <a16:creationId xmlns:a16="http://schemas.microsoft.com/office/drawing/2014/main" id="{7D46606A-F96A-4D7F-9723-65AFAB116640}"/>
              </a:ext>
            </a:extLst>
          </p:cNvPr>
          <p:cNvSpPr txBox="1">
            <a:spLocks noChangeArrowheads="1"/>
          </p:cNvSpPr>
          <p:nvPr/>
        </p:nvSpPr>
        <p:spPr bwMode="auto">
          <a:xfrm>
            <a:off x="1562100" y="0"/>
            <a:ext cx="4827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chemeClr val="bg1"/>
                </a:solidFill>
              </a:rPr>
              <a:t>“Messiah the Prince”</a:t>
            </a:r>
          </a:p>
        </p:txBody>
      </p:sp>
      <p:sp>
        <p:nvSpPr>
          <p:cNvPr id="37892" name="TextBox 3">
            <a:extLst>
              <a:ext uri="{FF2B5EF4-FFF2-40B4-BE49-F238E27FC236}">
                <a16:creationId xmlns:a16="http://schemas.microsoft.com/office/drawing/2014/main" id="{3B93770D-100E-4FDC-89D0-508EFA3F1786}"/>
              </a:ext>
            </a:extLst>
          </p:cNvPr>
          <p:cNvSpPr txBox="1">
            <a:spLocks noChangeArrowheads="1"/>
          </p:cNvSpPr>
          <p:nvPr/>
        </p:nvSpPr>
        <p:spPr bwMode="auto">
          <a:xfrm>
            <a:off x="5753100" y="609600"/>
            <a:ext cx="3082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solidFill>
                  <a:schemeClr val="bg1"/>
                </a:solidFill>
              </a:rPr>
              <a:t>Palm Sunday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C1F32FCD-A2D8-4F2C-910A-89CE7250ED6D}"/>
              </a:ext>
            </a:extLst>
          </p:cNvPr>
          <p:cNvSpPr>
            <a:spLocks noChangeArrowheads="1"/>
          </p:cNvSpPr>
          <p:nvPr/>
        </p:nvSpPr>
        <p:spPr bwMode="auto">
          <a:xfrm>
            <a:off x="723900" y="1219200"/>
            <a:ext cx="87630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In </a:t>
            </a:r>
            <a:r>
              <a:rPr lang="en-US" altLang="en-US" sz="4800" b="1" i="1">
                <a:solidFill>
                  <a:srgbClr val="FFFF00"/>
                </a:solidFill>
              </a:rPr>
              <a:t>video #5 </a:t>
            </a:r>
            <a:r>
              <a:rPr lang="en-US" altLang="en-US" sz="4800">
                <a:solidFill>
                  <a:srgbClr val="FFC000"/>
                </a:solidFill>
              </a:rPr>
              <a:t>we presented solid Biblical evidence from </a:t>
            </a:r>
            <a:r>
              <a:rPr lang="en-US" altLang="en-US" sz="4800">
                <a:solidFill>
                  <a:srgbClr val="FFFF00"/>
                </a:solidFill>
              </a:rPr>
              <a:t>Luke chapter 3 </a:t>
            </a:r>
            <a:r>
              <a:rPr lang="en-US" altLang="en-US" sz="4800">
                <a:solidFill>
                  <a:srgbClr val="FFC000"/>
                </a:solidFill>
              </a:rPr>
              <a:t>that the baptism of Jesus by John came during </a:t>
            </a:r>
          </a:p>
          <a:p>
            <a:pPr algn="ctr" eaLnBrk="1" hangingPunct="1"/>
            <a:r>
              <a:rPr lang="en-US" altLang="en-US" sz="4800">
                <a:solidFill>
                  <a:srgbClr val="FFC000"/>
                </a:solidFill>
              </a:rPr>
              <a:t>the </a:t>
            </a:r>
            <a:r>
              <a:rPr lang="en-US" altLang="en-US" sz="4800">
                <a:solidFill>
                  <a:srgbClr val="FFFF00"/>
                </a:solidFill>
              </a:rPr>
              <a:t>15</a:t>
            </a:r>
            <a:r>
              <a:rPr lang="en-US" altLang="en-US" sz="4800" baseline="30000">
                <a:solidFill>
                  <a:srgbClr val="FFFF00"/>
                </a:solidFill>
              </a:rPr>
              <a:t>th</a:t>
            </a:r>
            <a:r>
              <a:rPr lang="en-US" altLang="en-US" sz="4800">
                <a:solidFill>
                  <a:srgbClr val="FFFF00"/>
                </a:solidFill>
              </a:rPr>
              <a:t> year of the reign of Tiberius Caesar.</a:t>
            </a:r>
            <a:r>
              <a:rPr lang="en-US" altLang="en-US" sz="4800">
                <a:solidFill>
                  <a:srgbClr val="FFC000"/>
                </a:solidFill>
              </a:rPr>
              <a:t> </a:t>
            </a:r>
            <a:endParaRPr lang="en-US" altLang="en-US" sz="4800" b="1" i="1">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DF64FAB7-2FBC-481D-B7CA-E6820EE89464}"/>
              </a:ext>
            </a:extLst>
          </p:cNvPr>
          <p:cNvSpPr>
            <a:spLocks noChangeArrowheads="1"/>
          </p:cNvSpPr>
          <p:nvPr/>
        </p:nvSpPr>
        <p:spPr bwMode="auto">
          <a:xfrm>
            <a:off x="2571750" y="-6173788"/>
            <a:ext cx="51435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Luke 3</a:t>
            </a:r>
          </a:p>
          <a:p>
            <a:pPr eaLnBrk="1" hangingPunct="1"/>
            <a:r>
              <a:rPr lang="en-US" altLang="en-US"/>
              <a:t> </a:t>
            </a:r>
            <a:r>
              <a:rPr lang="en-US" altLang="en-US" baseline="30000"/>
              <a:t>1</a:t>
            </a:r>
            <a:r>
              <a:rPr lang="en-US" altLang="en-US"/>
              <a:t>Now in the fifteenth year of the reign of Tiberius Caesar, Pontius Pilate being governor of Judaea, and Herod being tetrarch of Galilee, . . . .</a:t>
            </a:r>
            <a:r>
              <a:rPr lang="en-US" altLang="en-US" baseline="30000"/>
              <a:t>2</a:t>
            </a:r>
            <a:r>
              <a:rPr lang="en-US" altLang="en-US"/>
              <a:t>Annas and Caiaphas being the high priests, the word of God came unto John the son of Zacharias in the wilderness. </a:t>
            </a:r>
          </a:p>
          <a:p>
            <a:pPr eaLnBrk="1" hangingPunct="1"/>
            <a:r>
              <a:rPr lang="en-US" altLang="en-US"/>
              <a:t> </a:t>
            </a:r>
            <a:r>
              <a:rPr lang="en-US" altLang="en-US" baseline="30000"/>
              <a:t>3</a:t>
            </a:r>
            <a:r>
              <a:rPr lang="en-US" altLang="en-US"/>
              <a:t>And he came into all the country about Jordan, preaching the baptism of repentance for the remission of sins; </a:t>
            </a:r>
          </a:p>
          <a:p>
            <a:pPr eaLnBrk="1" hangingPunct="1"/>
            <a:r>
              <a:rPr lang="en-US" altLang="en-US"/>
              <a:t> </a:t>
            </a:r>
            <a:r>
              <a:rPr lang="en-US" altLang="en-US" baseline="30000"/>
              <a:t>21</a:t>
            </a:r>
            <a:r>
              <a:rPr lang="en-US" altLang="en-US"/>
              <a:t>Now when all the people were baptized, it came to pass, that Jesus also being baptized, and praying, the heaven was opened, </a:t>
            </a:r>
          </a:p>
        </p:txBody>
      </p:sp>
      <p:sp>
        <p:nvSpPr>
          <p:cNvPr id="39939" name="Rectangle 2">
            <a:extLst>
              <a:ext uri="{FF2B5EF4-FFF2-40B4-BE49-F238E27FC236}">
                <a16:creationId xmlns:a16="http://schemas.microsoft.com/office/drawing/2014/main" id="{97F141B4-0977-413C-9BC1-80357C0F98EA}"/>
              </a:ext>
            </a:extLst>
          </p:cNvPr>
          <p:cNvSpPr>
            <a:spLocks noChangeArrowheads="1"/>
          </p:cNvSpPr>
          <p:nvPr/>
        </p:nvSpPr>
        <p:spPr bwMode="auto">
          <a:xfrm>
            <a:off x="266700" y="228600"/>
            <a:ext cx="9753600" cy="65230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400" b="1">
                <a:solidFill>
                  <a:schemeClr val="bg1"/>
                </a:solidFill>
              </a:rPr>
              <a:t>Luke 3 </a:t>
            </a:r>
            <a:r>
              <a:rPr lang="en-US" altLang="en-US" sz="3400" baseline="30000">
                <a:solidFill>
                  <a:srgbClr val="FFC000"/>
                </a:solidFill>
              </a:rPr>
              <a:t>1</a:t>
            </a:r>
            <a:r>
              <a:rPr lang="en-US" altLang="en-US" sz="3400">
                <a:solidFill>
                  <a:srgbClr val="FFC000"/>
                </a:solidFill>
              </a:rPr>
              <a:t>Now in </a:t>
            </a:r>
            <a:r>
              <a:rPr lang="en-US" altLang="en-US" sz="3400" b="1" i="1">
                <a:solidFill>
                  <a:srgbClr val="FFFF00"/>
                </a:solidFill>
              </a:rPr>
              <a:t>the fifteenth year </a:t>
            </a:r>
            <a:r>
              <a:rPr lang="en-US" altLang="en-US" sz="3400">
                <a:solidFill>
                  <a:srgbClr val="FFC000"/>
                </a:solidFill>
              </a:rPr>
              <a:t>of the reign of </a:t>
            </a:r>
            <a:r>
              <a:rPr lang="en-US" altLang="en-US" sz="3400" b="1" i="1">
                <a:solidFill>
                  <a:srgbClr val="FFFF00"/>
                </a:solidFill>
              </a:rPr>
              <a:t>Tiberius Caesar</a:t>
            </a:r>
            <a:r>
              <a:rPr lang="en-US" altLang="en-US" sz="3400">
                <a:solidFill>
                  <a:srgbClr val="FFC000"/>
                </a:solidFill>
              </a:rPr>
              <a:t>, Pontius Pilate being governor of Judaea, and Herod being tetrarch of Galilee, . . </a:t>
            </a:r>
            <a:r>
              <a:rPr lang="en-US" altLang="en-US" sz="3400" baseline="30000">
                <a:solidFill>
                  <a:srgbClr val="FFC000"/>
                </a:solidFill>
              </a:rPr>
              <a:t>2</a:t>
            </a:r>
            <a:r>
              <a:rPr lang="en-US" altLang="en-US" sz="3400">
                <a:solidFill>
                  <a:srgbClr val="FFC000"/>
                </a:solidFill>
              </a:rPr>
              <a:t>Annas and Caiaphas being the high priests, </a:t>
            </a:r>
          </a:p>
          <a:p>
            <a:pPr eaLnBrk="1" hangingPunct="1"/>
            <a:r>
              <a:rPr lang="en-US" altLang="en-US" sz="3400">
                <a:solidFill>
                  <a:srgbClr val="FFFF00"/>
                </a:solidFill>
              </a:rPr>
              <a:t>the word of God came unto John </a:t>
            </a:r>
            <a:r>
              <a:rPr lang="en-US" altLang="en-US" sz="3400">
                <a:solidFill>
                  <a:srgbClr val="FFC000"/>
                </a:solidFill>
              </a:rPr>
              <a:t>the son of Zacharias in the wilderness. </a:t>
            </a:r>
          </a:p>
          <a:p>
            <a:pPr eaLnBrk="1" hangingPunct="1"/>
            <a:r>
              <a:rPr lang="en-US" altLang="en-US" sz="3400">
                <a:solidFill>
                  <a:srgbClr val="FFC000"/>
                </a:solidFill>
              </a:rPr>
              <a:t> </a:t>
            </a:r>
            <a:r>
              <a:rPr lang="en-US" altLang="en-US" sz="3400" baseline="30000">
                <a:solidFill>
                  <a:srgbClr val="FFFF00"/>
                </a:solidFill>
              </a:rPr>
              <a:t>3</a:t>
            </a:r>
            <a:r>
              <a:rPr lang="en-US" altLang="en-US" sz="3400">
                <a:solidFill>
                  <a:srgbClr val="FFFF00"/>
                </a:solidFill>
              </a:rPr>
              <a:t>And he came </a:t>
            </a:r>
            <a:r>
              <a:rPr lang="en-US" altLang="en-US" sz="3400">
                <a:solidFill>
                  <a:srgbClr val="FFC000"/>
                </a:solidFill>
              </a:rPr>
              <a:t>into all the country about Jordan, </a:t>
            </a:r>
            <a:r>
              <a:rPr lang="en-US" altLang="en-US" sz="3400">
                <a:solidFill>
                  <a:srgbClr val="FFFF00"/>
                </a:solidFill>
              </a:rPr>
              <a:t>preaching the baptism of repentance </a:t>
            </a:r>
            <a:r>
              <a:rPr lang="en-US" altLang="en-US" sz="3400">
                <a:solidFill>
                  <a:srgbClr val="FFC000"/>
                </a:solidFill>
              </a:rPr>
              <a:t>for the remission of sins; </a:t>
            </a:r>
          </a:p>
          <a:p>
            <a:pPr eaLnBrk="1" hangingPunct="1"/>
            <a:r>
              <a:rPr lang="en-US" altLang="en-US" sz="3400">
                <a:solidFill>
                  <a:srgbClr val="FFC000"/>
                </a:solidFill>
              </a:rPr>
              <a:t> </a:t>
            </a:r>
            <a:r>
              <a:rPr lang="en-US" altLang="en-US" sz="3400" baseline="30000">
                <a:solidFill>
                  <a:srgbClr val="FFC000"/>
                </a:solidFill>
              </a:rPr>
              <a:t>21</a:t>
            </a:r>
            <a:r>
              <a:rPr lang="en-US" altLang="en-US" sz="3400">
                <a:solidFill>
                  <a:srgbClr val="FFC000"/>
                </a:solidFill>
              </a:rPr>
              <a:t>Now when all the people were baptized, </a:t>
            </a:r>
          </a:p>
          <a:p>
            <a:pPr eaLnBrk="1" hangingPunct="1"/>
            <a:r>
              <a:rPr lang="en-US" altLang="en-US" sz="3400">
                <a:solidFill>
                  <a:srgbClr val="FFC000"/>
                </a:solidFill>
              </a:rPr>
              <a:t>it came to pass, that </a:t>
            </a:r>
            <a:r>
              <a:rPr lang="en-US" altLang="en-US" sz="3400">
                <a:solidFill>
                  <a:srgbClr val="FFFF00"/>
                </a:solidFill>
              </a:rPr>
              <a:t>Jesus also being baptized</a:t>
            </a:r>
            <a:r>
              <a:rPr lang="en-US" altLang="en-US" sz="3400">
                <a:solidFill>
                  <a:srgbClr val="FFC000"/>
                </a:solidFill>
              </a:rPr>
              <a:t>, and praying, </a:t>
            </a:r>
            <a:r>
              <a:rPr lang="en-US" altLang="en-US" sz="3400">
                <a:solidFill>
                  <a:srgbClr val="FFFF00"/>
                </a:solidFill>
              </a:rPr>
              <a:t>the heaven was opened</a:t>
            </a:r>
            <a:r>
              <a:rPr lang="en-US" altLang="en-US" sz="3400">
                <a:solidFill>
                  <a:srgbClr val="FFC000"/>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F68C53A3-D953-45F6-B16F-67C6899C53A1}"/>
              </a:ext>
            </a:extLst>
          </p:cNvPr>
          <p:cNvSpPr>
            <a:spLocks noChangeArrowheads="1"/>
          </p:cNvSpPr>
          <p:nvPr/>
        </p:nvSpPr>
        <p:spPr bwMode="auto">
          <a:xfrm>
            <a:off x="419100" y="609600"/>
            <a:ext cx="9448800" cy="55086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We have good historical evidence</a:t>
            </a:r>
            <a:r>
              <a:rPr lang="en-US" altLang="en-US" sz="4400">
                <a:solidFill>
                  <a:srgbClr val="FFFF00"/>
                </a:solidFill>
              </a:rPr>
              <a:t> </a:t>
            </a:r>
            <a:r>
              <a:rPr lang="en-US" altLang="en-US" sz="4400">
                <a:solidFill>
                  <a:srgbClr val="FFC000"/>
                </a:solidFill>
              </a:rPr>
              <a:t>that the </a:t>
            </a:r>
            <a:r>
              <a:rPr lang="en-US" altLang="en-US" sz="4400">
                <a:solidFill>
                  <a:srgbClr val="FFFF00"/>
                </a:solidFill>
              </a:rPr>
              <a:t>15</a:t>
            </a:r>
            <a:r>
              <a:rPr lang="en-US" altLang="en-US" sz="4400" baseline="30000">
                <a:solidFill>
                  <a:srgbClr val="FFFF00"/>
                </a:solidFill>
              </a:rPr>
              <a:t>th</a:t>
            </a:r>
            <a:r>
              <a:rPr lang="en-US" altLang="en-US" sz="4400">
                <a:solidFill>
                  <a:srgbClr val="FFFF00"/>
                </a:solidFill>
              </a:rPr>
              <a:t> year of Tiberius </a:t>
            </a:r>
            <a:r>
              <a:rPr lang="en-US" altLang="en-US" sz="4400">
                <a:solidFill>
                  <a:srgbClr val="FFC000"/>
                </a:solidFill>
              </a:rPr>
              <a:t>began on </a:t>
            </a:r>
            <a:r>
              <a:rPr lang="en-US" altLang="en-US" sz="4400">
                <a:solidFill>
                  <a:srgbClr val="FFFF00"/>
                </a:solidFill>
              </a:rPr>
              <a:t> August 19</a:t>
            </a:r>
            <a:r>
              <a:rPr lang="en-US" altLang="en-US" sz="4400">
                <a:solidFill>
                  <a:srgbClr val="FFC000"/>
                </a:solidFill>
              </a:rPr>
              <a:t> of</a:t>
            </a:r>
            <a:r>
              <a:rPr lang="en-US" altLang="en-US" sz="4400">
                <a:solidFill>
                  <a:srgbClr val="FFFF00"/>
                </a:solidFill>
              </a:rPr>
              <a:t> 28 A.D..</a:t>
            </a:r>
            <a:r>
              <a:rPr lang="en-US" altLang="en-US" sz="4400">
                <a:solidFill>
                  <a:srgbClr val="FFC000"/>
                </a:solidFill>
              </a:rPr>
              <a:t> So Jesus would have begun His ministry in </a:t>
            </a:r>
            <a:r>
              <a:rPr lang="en-US" altLang="en-US" sz="4400" b="1" i="1">
                <a:solidFill>
                  <a:srgbClr val="FFFF00"/>
                </a:solidFill>
              </a:rPr>
              <a:t>the fall of 28 A.D.</a:t>
            </a:r>
            <a:r>
              <a:rPr lang="en-US" altLang="en-US" sz="4400">
                <a:solidFill>
                  <a:srgbClr val="FFC000"/>
                </a:solidFill>
              </a:rPr>
              <a:t>. After the </a:t>
            </a:r>
            <a:r>
              <a:rPr lang="en-US" altLang="en-US" sz="4400" b="1">
                <a:solidFill>
                  <a:srgbClr val="FFFF00"/>
                </a:solidFill>
              </a:rPr>
              <a:t>3</a:t>
            </a:r>
            <a:r>
              <a:rPr lang="en-US" altLang="en-US" sz="4400">
                <a:solidFill>
                  <a:srgbClr val="FFFF00"/>
                </a:solidFill>
              </a:rPr>
              <a:t> plus years </a:t>
            </a:r>
            <a:r>
              <a:rPr lang="en-US" altLang="en-US" sz="4400">
                <a:solidFill>
                  <a:srgbClr val="FFC000"/>
                </a:solidFill>
              </a:rPr>
              <a:t>of His ministry </a:t>
            </a:r>
            <a:r>
              <a:rPr lang="en-US" altLang="en-US" sz="4400">
                <a:solidFill>
                  <a:srgbClr val="FFFF00"/>
                </a:solidFill>
              </a:rPr>
              <a:t>Palm Sunday </a:t>
            </a:r>
            <a:r>
              <a:rPr lang="en-US" altLang="en-US" sz="4400">
                <a:solidFill>
                  <a:srgbClr val="FFC000"/>
                </a:solidFill>
              </a:rPr>
              <a:t>would have come in the springtime during the </a:t>
            </a:r>
            <a:r>
              <a:rPr lang="en-US" altLang="en-US" sz="4400" b="1" i="1">
                <a:solidFill>
                  <a:srgbClr val="FFFF00"/>
                </a:solidFill>
              </a:rPr>
              <a:t>Passover of 32 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avriel\Pictures\0-IMAGES for PowerPoint\Pilgrims-Progress.gif">
            <a:extLst>
              <a:ext uri="{FF2B5EF4-FFF2-40B4-BE49-F238E27FC236}">
                <a16:creationId xmlns:a16="http://schemas.microsoft.com/office/drawing/2014/main" id="{B9D287F0-0BE3-41FB-AF05-A2A88951C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588"/>
            <a:ext cx="8763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3">
            <a:extLst>
              <a:ext uri="{FF2B5EF4-FFF2-40B4-BE49-F238E27FC236}">
                <a16:creationId xmlns:a16="http://schemas.microsoft.com/office/drawing/2014/main" id="{BBA9E368-E92C-4657-9468-FA89B84789EB}"/>
              </a:ext>
            </a:extLst>
          </p:cNvPr>
          <p:cNvSpPr txBox="1">
            <a:spLocks noChangeArrowheads="1"/>
          </p:cNvSpPr>
          <p:nvPr/>
        </p:nvSpPr>
        <p:spPr bwMode="auto">
          <a:xfrm>
            <a:off x="800100" y="4919663"/>
            <a:ext cx="8305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schemeClr val="bg1"/>
                </a:solidFill>
              </a:rPr>
              <a:t>www.</a:t>
            </a:r>
          </a:p>
          <a:p>
            <a:pPr eaLnBrk="1" hangingPunct="1"/>
            <a:r>
              <a:rPr lang="en-US" altLang="en-US" sz="6000" b="1">
                <a:solidFill>
                  <a:schemeClr val="bg1"/>
                </a:solidFill>
              </a:rPr>
              <a:t>EndTimePilgrim.org</a:t>
            </a:r>
          </a:p>
        </p:txBody>
      </p:sp>
      <p:sp>
        <p:nvSpPr>
          <p:cNvPr id="5124" name="TextBox 4">
            <a:extLst>
              <a:ext uri="{FF2B5EF4-FFF2-40B4-BE49-F238E27FC236}">
                <a16:creationId xmlns:a16="http://schemas.microsoft.com/office/drawing/2014/main" id="{D5F9F0FD-A015-4BFF-9954-2D034D1EC8A3}"/>
              </a:ext>
            </a:extLst>
          </p:cNvPr>
          <p:cNvSpPr txBox="1">
            <a:spLocks noChangeArrowheads="1"/>
          </p:cNvSpPr>
          <p:nvPr/>
        </p:nvSpPr>
        <p:spPr bwMode="auto">
          <a:xfrm>
            <a:off x="800100" y="3962400"/>
            <a:ext cx="4478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Gavin Finley MD</a:t>
            </a:r>
          </a:p>
          <a:p>
            <a:pPr eaLnBrk="1" hangingPunct="1"/>
            <a:r>
              <a:rPr lang="en-US" altLang="en-US" sz="3600" b="1">
                <a:solidFill>
                  <a:srgbClr val="002060"/>
                </a:solidFill>
              </a:rPr>
              <a:t>gwfinley@cox.net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ED7FC87-F175-4FDB-BD6D-C6340CBFB286}"/>
              </a:ext>
            </a:extLst>
          </p:cNvPr>
          <p:cNvCxnSpPr/>
          <p:nvPr/>
        </p:nvCxnSpPr>
        <p:spPr>
          <a:xfrm rot="5400000" flipH="1" flipV="1">
            <a:off x="7695406" y="5106194"/>
            <a:ext cx="2439988"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41987" name="TextBox 11">
            <a:extLst>
              <a:ext uri="{FF2B5EF4-FFF2-40B4-BE49-F238E27FC236}">
                <a16:creationId xmlns:a16="http://schemas.microsoft.com/office/drawing/2014/main" id="{F65E0D8D-05F5-4F8C-9080-CFD2F549EE97}"/>
              </a:ext>
            </a:extLst>
          </p:cNvPr>
          <p:cNvSpPr txBox="1">
            <a:spLocks noChangeArrowheads="1"/>
          </p:cNvSpPr>
          <p:nvPr/>
        </p:nvSpPr>
        <p:spPr bwMode="auto">
          <a:xfrm>
            <a:off x="7800975" y="2438400"/>
            <a:ext cx="2228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latin typeface="Calibri" panose="020F0502020204030204" pitchFamily="34" charset="0"/>
              </a:rPr>
              <a:t>  </a:t>
            </a:r>
            <a:endParaRPr lang="en-US" altLang="en-US" sz="4000" b="1">
              <a:latin typeface="Calibri" panose="020F0502020204030204" pitchFamily="34" charset="0"/>
            </a:endParaRPr>
          </a:p>
        </p:txBody>
      </p:sp>
      <p:cxnSp>
        <p:nvCxnSpPr>
          <p:cNvPr id="14" name="Straight Connector 13">
            <a:extLst>
              <a:ext uri="{FF2B5EF4-FFF2-40B4-BE49-F238E27FC236}">
                <a16:creationId xmlns:a16="http://schemas.microsoft.com/office/drawing/2014/main" id="{53E8F71A-5E41-42E8-9FAD-FAEA48DD8093}"/>
              </a:ext>
            </a:extLst>
          </p:cNvPr>
          <p:cNvCxnSpPr/>
          <p:nvPr/>
        </p:nvCxnSpPr>
        <p:spPr>
          <a:xfrm>
            <a:off x="8572500" y="4114800"/>
            <a:ext cx="685800" cy="1588"/>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DDBB24-957D-448A-8451-7CBEA08AB177}"/>
              </a:ext>
            </a:extLst>
          </p:cNvPr>
          <p:cNvCxnSpPr/>
          <p:nvPr/>
        </p:nvCxnSpPr>
        <p:spPr>
          <a:xfrm>
            <a:off x="8572500" y="5867400"/>
            <a:ext cx="342900" cy="1588"/>
          </a:xfrm>
          <a:prstGeom prst="straightConnector1">
            <a:avLst/>
          </a:prstGeom>
          <a:ln w="3810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990" name="TextBox 41">
            <a:extLst>
              <a:ext uri="{FF2B5EF4-FFF2-40B4-BE49-F238E27FC236}">
                <a16:creationId xmlns:a16="http://schemas.microsoft.com/office/drawing/2014/main" id="{D8120CE1-9245-42F3-BC90-99FD9113415E}"/>
              </a:ext>
            </a:extLst>
          </p:cNvPr>
          <p:cNvSpPr txBox="1">
            <a:spLocks noChangeArrowheads="1"/>
          </p:cNvSpPr>
          <p:nvPr/>
        </p:nvSpPr>
        <p:spPr bwMode="auto">
          <a:xfrm>
            <a:off x="7458075" y="5867400"/>
            <a:ext cx="1457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C000"/>
                </a:solidFill>
                <a:latin typeface="Calibri" panose="020F0502020204030204" pitchFamily="34" charset="0"/>
              </a:rPr>
              <a:t>   </a:t>
            </a:r>
          </a:p>
        </p:txBody>
      </p:sp>
      <p:sp>
        <p:nvSpPr>
          <p:cNvPr id="31" name="Rounded Rectangle 30">
            <a:extLst>
              <a:ext uri="{FF2B5EF4-FFF2-40B4-BE49-F238E27FC236}">
                <a16:creationId xmlns:a16="http://schemas.microsoft.com/office/drawing/2014/main" id="{0C9F3FCC-77C0-4A85-A33A-44C50E0E3469}"/>
              </a:ext>
            </a:extLst>
          </p:cNvPr>
          <p:cNvSpPr/>
          <p:nvPr/>
        </p:nvSpPr>
        <p:spPr>
          <a:xfrm>
            <a:off x="2743200" y="5410200"/>
            <a:ext cx="1457325" cy="12192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6000" b="1" dirty="0">
                <a:solidFill>
                  <a:srgbClr val="C00000"/>
                </a:solidFill>
              </a:rPr>
              <a:t>28</a:t>
            </a:r>
          </a:p>
        </p:txBody>
      </p:sp>
      <p:sp>
        <p:nvSpPr>
          <p:cNvPr id="32" name="Rounded Rectangle 31">
            <a:extLst>
              <a:ext uri="{FF2B5EF4-FFF2-40B4-BE49-F238E27FC236}">
                <a16:creationId xmlns:a16="http://schemas.microsoft.com/office/drawing/2014/main" id="{1EE2D30A-6B9F-4D43-ADD1-AD782972B2C2}"/>
              </a:ext>
            </a:extLst>
          </p:cNvPr>
          <p:cNvSpPr/>
          <p:nvPr/>
        </p:nvSpPr>
        <p:spPr>
          <a:xfrm>
            <a:off x="4200525" y="5410200"/>
            <a:ext cx="1457325" cy="1219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chemeClr val="tx1"/>
                </a:solidFill>
              </a:rPr>
              <a:t>29</a:t>
            </a:r>
          </a:p>
        </p:txBody>
      </p:sp>
      <p:sp>
        <p:nvSpPr>
          <p:cNvPr id="33" name="Rounded Rectangle 32">
            <a:extLst>
              <a:ext uri="{FF2B5EF4-FFF2-40B4-BE49-F238E27FC236}">
                <a16:creationId xmlns:a16="http://schemas.microsoft.com/office/drawing/2014/main" id="{71A2502F-8C46-4CA1-B0BD-B4865C303628}"/>
              </a:ext>
            </a:extLst>
          </p:cNvPr>
          <p:cNvSpPr/>
          <p:nvPr/>
        </p:nvSpPr>
        <p:spPr>
          <a:xfrm>
            <a:off x="5657850" y="5410200"/>
            <a:ext cx="1457325" cy="1219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chemeClr val="tx1"/>
                </a:solidFill>
              </a:rPr>
              <a:t>30</a:t>
            </a:r>
          </a:p>
        </p:txBody>
      </p:sp>
      <p:sp>
        <p:nvSpPr>
          <p:cNvPr id="34" name="Rounded Rectangle 33">
            <a:extLst>
              <a:ext uri="{FF2B5EF4-FFF2-40B4-BE49-F238E27FC236}">
                <a16:creationId xmlns:a16="http://schemas.microsoft.com/office/drawing/2014/main" id="{45C2CE4D-D908-4E85-B757-2F251E85E1E3}"/>
              </a:ext>
            </a:extLst>
          </p:cNvPr>
          <p:cNvSpPr/>
          <p:nvPr/>
        </p:nvSpPr>
        <p:spPr>
          <a:xfrm>
            <a:off x="8572500" y="5410200"/>
            <a:ext cx="1457325" cy="12192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6000" b="1" dirty="0">
                <a:solidFill>
                  <a:srgbClr val="C00000"/>
                </a:solidFill>
              </a:rPr>
              <a:t>32</a:t>
            </a:r>
          </a:p>
        </p:txBody>
      </p:sp>
      <p:sp>
        <p:nvSpPr>
          <p:cNvPr id="36" name="Rounded Rectangle 35">
            <a:extLst>
              <a:ext uri="{FF2B5EF4-FFF2-40B4-BE49-F238E27FC236}">
                <a16:creationId xmlns:a16="http://schemas.microsoft.com/office/drawing/2014/main" id="{215A0CE9-E4B2-40C3-809C-208942FA7780}"/>
              </a:ext>
            </a:extLst>
          </p:cNvPr>
          <p:cNvSpPr/>
          <p:nvPr/>
        </p:nvSpPr>
        <p:spPr>
          <a:xfrm>
            <a:off x="7115175" y="5410200"/>
            <a:ext cx="1457325" cy="1219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dirty="0">
                <a:solidFill>
                  <a:schemeClr val="tx1"/>
                </a:solidFill>
              </a:rPr>
              <a:t>31</a:t>
            </a:r>
          </a:p>
        </p:txBody>
      </p:sp>
      <p:sp>
        <p:nvSpPr>
          <p:cNvPr id="42" name="Rounded Rectangle 41">
            <a:extLst>
              <a:ext uri="{FF2B5EF4-FFF2-40B4-BE49-F238E27FC236}">
                <a16:creationId xmlns:a16="http://schemas.microsoft.com/office/drawing/2014/main" id="{C7FF22B0-74AE-4E5D-9FA8-213B4F32B427}"/>
              </a:ext>
            </a:extLst>
          </p:cNvPr>
          <p:cNvSpPr/>
          <p:nvPr/>
        </p:nvSpPr>
        <p:spPr>
          <a:xfrm>
            <a:off x="3924300" y="4419600"/>
            <a:ext cx="49530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000" b="1" i="1" dirty="0">
                <a:solidFill>
                  <a:srgbClr val="C00000"/>
                </a:solidFill>
              </a:rPr>
              <a:t>Ministry of Jesus</a:t>
            </a:r>
          </a:p>
        </p:txBody>
      </p:sp>
      <p:sp>
        <p:nvSpPr>
          <p:cNvPr id="43" name="TextBox 42">
            <a:extLst>
              <a:ext uri="{FF2B5EF4-FFF2-40B4-BE49-F238E27FC236}">
                <a16:creationId xmlns:a16="http://schemas.microsoft.com/office/drawing/2014/main" id="{460F2C90-4718-4E8B-96C3-C91B42AD9011}"/>
              </a:ext>
            </a:extLst>
          </p:cNvPr>
          <p:cNvSpPr txBox="1"/>
          <p:nvPr/>
        </p:nvSpPr>
        <p:spPr>
          <a:xfrm>
            <a:off x="3771900" y="2362200"/>
            <a:ext cx="1752600" cy="1816100"/>
          </a:xfrm>
          <a:prstGeom prst="rect">
            <a:avLst/>
          </a:prstGeom>
          <a:solidFill>
            <a:schemeClr val="accent6">
              <a:lumMod val="20000"/>
              <a:lumOff val="80000"/>
            </a:schemeClr>
          </a:solidFill>
        </p:spPr>
        <p:txBody>
          <a:bodyPr lIns="91429" tIns="45715" rIns="91429" bIns="45715">
            <a:spAutoFit/>
          </a:bodyPr>
          <a:lstStyle/>
          <a:p>
            <a:pPr>
              <a:defRPr/>
            </a:pPr>
            <a:r>
              <a:rPr lang="en-US" sz="2800" b="1" i="1" dirty="0">
                <a:solidFill>
                  <a:srgbClr val="002060"/>
                </a:solidFill>
                <a:latin typeface="Arial" charset="0"/>
                <a:cs typeface="Arial" charset="0"/>
              </a:rPr>
              <a:t>Baptism</a:t>
            </a:r>
          </a:p>
          <a:p>
            <a:pPr>
              <a:defRPr/>
            </a:pPr>
            <a:r>
              <a:rPr lang="en-US" sz="2800" b="1" i="1" dirty="0">
                <a:solidFill>
                  <a:srgbClr val="002060"/>
                </a:solidFill>
                <a:latin typeface="Arial" charset="0"/>
                <a:cs typeface="Arial" charset="0"/>
              </a:rPr>
              <a:t>of Jesus Autumn</a:t>
            </a:r>
          </a:p>
          <a:p>
            <a:pPr>
              <a:defRPr/>
            </a:pPr>
            <a:r>
              <a:rPr lang="en-US" sz="2800" b="1" i="1" dirty="0">
                <a:solidFill>
                  <a:srgbClr val="002060"/>
                </a:solidFill>
                <a:latin typeface="Arial" charset="0"/>
                <a:cs typeface="Arial" charset="0"/>
              </a:rPr>
              <a:t>28 A.D.</a:t>
            </a:r>
          </a:p>
        </p:txBody>
      </p:sp>
      <p:cxnSp>
        <p:nvCxnSpPr>
          <p:cNvPr id="51" name="Straight Arrow Connector 50">
            <a:extLst>
              <a:ext uri="{FF2B5EF4-FFF2-40B4-BE49-F238E27FC236}">
                <a16:creationId xmlns:a16="http://schemas.microsoft.com/office/drawing/2014/main" id="{9E1185BA-881F-4CB1-B645-7BA1BA7F2921}"/>
              </a:ext>
            </a:extLst>
          </p:cNvPr>
          <p:cNvCxnSpPr/>
          <p:nvPr/>
        </p:nvCxnSpPr>
        <p:spPr>
          <a:xfrm rot="5400000">
            <a:off x="2057401" y="3848100"/>
            <a:ext cx="3124200" cy="317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0E192B6-A386-4E26-9F1E-064F14AF011C}"/>
              </a:ext>
            </a:extLst>
          </p:cNvPr>
          <p:cNvSpPr txBox="1"/>
          <p:nvPr/>
        </p:nvSpPr>
        <p:spPr>
          <a:xfrm>
            <a:off x="8058150" y="2438400"/>
            <a:ext cx="1668463" cy="1384300"/>
          </a:xfrm>
          <a:prstGeom prst="rect">
            <a:avLst/>
          </a:prstGeom>
          <a:solidFill>
            <a:schemeClr val="accent6">
              <a:lumMod val="20000"/>
              <a:lumOff val="80000"/>
            </a:schemeClr>
          </a:solidFill>
        </p:spPr>
        <p:txBody>
          <a:bodyPr lIns="91429" tIns="45715" rIns="91429" bIns="45715">
            <a:spAutoFit/>
          </a:bodyPr>
          <a:lstStyle/>
          <a:p>
            <a:pPr algn="ctr">
              <a:defRPr/>
            </a:pPr>
            <a:r>
              <a:rPr lang="en-US" sz="2800" b="1" i="1" dirty="0">
                <a:latin typeface="Arial" charset="0"/>
                <a:cs typeface="Arial" charset="0"/>
              </a:rPr>
              <a:t>Palm</a:t>
            </a:r>
          </a:p>
          <a:p>
            <a:pPr algn="ctr">
              <a:defRPr/>
            </a:pPr>
            <a:r>
              <a:rPr lang="en-US" sz="2800" b="1" i="1" dirty="0">
                <a:latin typeface="Arial" charset="0"/>
                <a:cs typeface="Arial" charset="0"/>
              </a:rPr>
              <a:t>Sunday</a:t>
            </a:r>
          </a:p>
          <a:p>
            <a:pPr algn="ctr">
              <a:defRPr/>
            </a:pPr>
            <a:r>
              <a:rPr lang="en-US" sz="2800" b="1" i="1" dirty="0">
                <a:latin typeface="Arial" charset="0"/>
                <a:cs typeface="Arial" charset="0"/>
              </a:rPr>
              <a:t>32 A.D.</a:t>
            </a:r>
          </a:p>
        </p:txBody>
      </p:sp>
      <p:pic>
        <p:nvPicPr>
          <p:cNvPr id="42000" name="Picture 2">
            <a:extLst>
              <a:ext uri="{FF2B5EF4-FFF2-40B4-BE49-F238E27FC236}">
                <a16:creationId xmlns:a16="http://schemas.microsoft.com/office/drawing/2014/main" id="{84353446-F14F-48C6-A8E1-62D8A8AF8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305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1" name="TextBox 45">
            <a:extLst>
              <a:ext uri="{FF2B5EF4-FFF2-40B4-BE49-F238E27FC236}">
                <a16:creationId xmlns:a16="http://schemas.microsoft.com/office/drawing/2014/main" id="{8AB2DE30-6AEB-4F2C-8825-454CC263C495}"/>
              </a:ext>
            </a:extLst>
          </p:cNvPr>
          <p:cNvSpPr txBox="1">
            <a:spLocks noChangeArrowheads="1"/>
          </p:cNvSpPr>
          <p:nvPr/>
        </p:nvSpPr>
        <p:spPr bwMode="auto">
          <a:xfrm>
            <a:off x="3343275" y="0"/>
            <a:ext cx="6943725"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The 15</a:t>
            </a:r>
            <a:r>
              <a:rPr lang="en-US" altLang="en-US" sz="3600" baseline="30000">
                <a:solidFill>
                  <a:srgbClr val="FFC000"/>
                </a:solidFill>
              </a:rPr>
              <a:t>th</a:t>
            </a:r>
            <a:r>
              <a:rPr lang="en-US" altLang="en-US" sz="3600">
                <a:solidFill>
                  <a:srgbClr val="FFC000"/>
                </a:solidFill>
              </a:rPr>
              <a:t> Year of Tiberius began </a:t>
            </a:r>
          </a:p>
          <a:p>
            <a:pPr algn="ctr" eaLnBrk="1" hangingPunct="1"/>
            <a:r>
              <a:rPr lang="en-US" altLang="en-US" sz="3600">
                <a:solidFill>
                  <a:srgbClr val="FFC000"/>
                </a:solidFill>
              </a:rPr>
              <a:t>in the </a:t>
            </a:r>
            <a:r>
              <a:rPr lang="en-US" altLang="en-US" sz="3600" b="1" i="1">
                <a:solidFill>
                  <a:srgbClr val="FFFF00"/>
                </a:solidFill>
              </a:rPr>
              <a:t>summer</a:t>
            </a:r>
            <a:r>
              <a:rPr lang="en-US" altLang="en-US" sz="3600">
                <a:solidFill>
                  <a:srgbClr val="FFC000"/>
                </a:solidFill>
              </a:rPr>
              <a:t> of 28 A.D. Jesus began his ministry in the </a:t>
            </a:r>
            <a:r>
              <a:rPr lang="en-US" altLang="en-US" sz="3600" b="1" i="1">
                <a:solidFill>
                  <a:srgbClr val="FFFF00"/>
                </a:solidFill>
              </a:rPr>
              <a:t>fall</a:t>
            </a:r>
            <a:r>
              <a:rPr lang="en-US" altLang="en-US" sz="3600">
                <a:solidFill>
                  <a:srgbClr val="FFC000"/>
                </a:solidFill>
              </a:rPr>
              <a:t> of </a:t>
            </a:r>
          </a:p>
          <a:p>
            <a:pPr algn="ctr" eaLnBrk="1" hangingPunct="1"/>
            <a:r>
              <a:rPr lang="en-US" altLang="en-US" sz="3600" b="1" i="1">
                <a:solidFill>
                  <a:srgbClr val="FFFF00"/>
                </a:solidFill>
              </a:rPr>
              <a:t>28 A.D.  </a:t>
            </a:r>
            <a:r>
              <a:rPr lang="en-US" altLang="en-US" sz="3600">
                <a:solidFill>
                  <a:srgbClr val="FFC000"/>
                </a:solidFill>
              </a:rPr>
              <a:t>3+ years later = </a:t>
            </a:r>
            <a:r>
              <a:rPr lang="en-US" altLang="en-US" sz="3600" b="1" i="1">
                <a:solidFill>
                  <a:srgbClr val="FFFF00"/>
                </a:solidFill>
              </a:rPr>
              <a:t>32 A.D.</a:t>
            </a:r>
          </a:p>
        </p:txBody>
      </p:sp>
      <p:sp>
        <p:nvSpPr>
          <p:cNvPr id="19" name="Oval 18">
            <a:extLst>
              <a:ext uri="{FF2B5EF4-FFF2-40B4-BE49-F238E27FC236}">
                <a16:creationId xmlns:a16="http://schemas.microsoft.com/office/drawing/2014/main" id="{D5940327-478A-4BD0-A50A-7B7226527AA8}"/>
              </a:ext>
            </a:extLst>
          </p:cNvPr>
          <p:cNvSpPr/>
          <p:nvPr/>
        </p:nvSpPr>
        <p:spPr>
          <a:xfrm>
            <a:off x="8829675" y="5486400"/>
            <a:ext cx="17145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p>
        </p:txBody>
      </p:sp>
      <p:sp>
        <p:nvSpPr>
          <p:cNvPr id="20" name="Oval 19">
            <a:extLst>
              <a:ext uri="{FF2B5EF4-FFF2-40B4-BE49-F238E27FC236}">
                <a16:creationId xmlns:a16="http://schemas.microsoft.com/office/drawing/2014/main" id="{DD08D3AF-C54E-4335-9E0E-7BF35E42FDC2}"/>
              </a:ext>
            </a:extLst>
          </p:cNvPr>
          <p:cNvSpPr/>
          <p:nvPr/>
        </p:nvSpPr>
        <p:spPr>
          <a:xfrm>
            <a:off x="3771900" y="5486400"/>
            <a:ext cx="17145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a:p>
        </p:txBody>
      </p:sp>
      <p:sp>
        <p:nvSpPr>
          <p:cNvPr id="42004" name="TextBox 20">
            <a:extLst>
              <a:ext uri="{FF2B5EF4-FFF2-40B4-BE49-F238E27FC236}">
                <a16:creationId xmlns:a16="http://schemas.microsoft.com/office/drawing/2014/main" id="{1D3EB3C3-F3B0-4C85-BE0F-E2762FFC9F60}"/>
              </a:ext>
            </a:extLst>
          </p:cNvPr>
          <p:cNvSpPr txBox="1">
            <a:spLocks noChangeArrowheads="1"/>
          </p:cNvSpPr>
          <p:nvPr/>
        </p:nvSpPr>
        <p:spPr bwMode="auto">
          <a:xfrm>
            <a:off x="0" y="4114800"/>
            <a:ext cx="2171700" cy="22463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C000"/>
                </a:solidFill>
              </a:rPr>
              <a:t>The 1</a:t>
            </a:r>
            <a:r>
              <a:rPr lang="en-US" altLang="en-US" sz="2800" baseline="30000">
                <a:solidFill>
                  <a:srgbClr val="FFC000"/>
                </a:solidFill>
              </a:rPr>
              <a:t>st</a:t>
            </a:r>
            <a:r>
              <a:rPr lang="en-US" altLang="en-US" sz="2800">
                <a:solidFill>
                  <a:srgbClr val="FFC000"/>
                </a:solidFill>
              </a:rPr>
              <a:t> Year of Tiberius began on August 19,</a:t>
            </a:r>
          </a:p>
          <a:p>
            <a:pPr eaLnBrk="1" hangingPunct="1"/>
            <a:r>
              <a:rPr lang="en-US" altLang="en-US" sz="2800">
                <a:solidFill>
                  <a:srgbClr val="FFC000"/>
                </a:solidFill>
              </a:rPr>
              <a:t> 14 A.D.</a:t>
            </a:r>
          </a:p>
        </p:txBody>
      </p:sp>
      <p:cxnSp>
        <p:nvCxnSpPr>
          <p:cNvPr id="24" name="Straight Arrow Connector 23">
            <a:extLst>
              <a:ext uri="{FF2B5EF4-FFF2-40B4-BE49-F238E27FC236}">
                <a16:creationId xmlns:a16="http://schemas.microsoft.com/office/drawing/2014/main" id="{2A7E83A7-AFF0-4E68-93C8-0A50FCDCB6C8}"/>
              </a:ext>
            </a:extLst>
          </p:cNvPr>
          <p:cNvCxnSpPr/>
          <p:nvPr/>
        </p:nvCxnSpPr>
        <p:spPr>
          <a:xfrm rot="5400000">
            <a:off x="3238501" y="4800600"/>
            <a:ext cx="1219200" cy="317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a:extLst>
              <a:ext uri="{FF2B5EF4-FFF2-40B4-BE49-F238E27FC236}">
                <a16:creationId xmlns:a16="http://schemas.microsoft.com/office/drawing/2014/main" id="{94685B53-DD76-4AE6-B7DF-567116C4FF0E}"/>
              </a:ext>
            </a:extLst>
          </p:cNvPr>
          <p:cNvSpPr txBox="1">
            <a:spLocks noChangeArrowheads="1"/>
          </p:cNvSpPr>
          <p:nvPr/>
        </p:nvSpPr>
        <p:spPr bwMode="auto">
          <a:xfrm>
            <a:off x="571500" y="457200"/>
            <a:ext cx="9067800" cy="59086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a:solidFill>
                  <a:srgbClr val="FFC000"/>
                </a:solidFill>
              </a:rPr>
              <a:t>Now let’s take a look at something curious and quite wonderful about the </a:t>
            </a:r>
            <a:r>
              <a:rPr lang="en-US" altLang="en-US" sz="4200" b="1" i="1">
                <a:solidFill>
                  <a:srgbClr val="FFFF00"/>
                </a:solidFill>
              </a:rPr>
              <a:t>timeline of the 69 weeks</a:t>
            </a:r>
            <a:r>
              <a:rPr lang="en-US" altLang="en-US" sz="4200">
                <a:solidFill>
                  <a:srgbClr val="FFC000"/>
                </a:solidFill>
              </a:rPr>
              <a:t>. We know that this time segment must connect into </a:t>
            </a:r>
            <a:r>
              <a:rPr lang="en-US" altLang="en-US" sz="4200" b="1" i="1">
                <a:solidFill>
                  <a:srgbClr val="FFFF00"/>
                </a:solidFill>
              </a:rPr>
              <a:t>two Nisan moons</a:t>
            </a:r>
            <a:r>
              <a:rPr lang="en-US" altLang="en-US" sz="4200" b="1" i="1">
                <a:solidFill>
                  <a:srgbClr val="FFC000"/>
                </a:solidFill>
              </a:rPr>
              <a:t> </a:t>
            </a:r>
            <a:r>
              <a:rPr lang="en-US" altLang="en-US" sz="4200" b="1" i="1">
                <a:solidFill>
                  <a:srgbClr val="FFFF00"/>
                </a:solidFill>
              </a:rPr>
              <a:t>476 years apart</a:t>
            </a:r>
            <a:r>
              <a:rPr lang="en-US" altLang="en-US" sz="4200">
                <a:solidFill>
                  <a:srgbClr val="FFC000"/>
                </a:solidFill>
              </a:rPr>
              <a:t>. And yet that 69 week timeline goes out </a:t>
            </a:r>
            <a:r>
              <a:rPr lang="en-US" altLang="en-US" sz="4200" b="1" i="1">
                <a:solidFill>
                  <a:srgbClr val="FFFF00"/>
                </a:solidFill>
              </a:rPr>
              <a:t>25 days beyond</a:t>
            </a:r>
            <a:r>
              <a:rPr lang="en-US" altLang="en-US" sz="4200">
                <a:solidFill>
                  <a:srgbClr val="FFC000"/>
                </a:solidFill>
              </a:rPr>
              <a:t> the </a:t>
            </a:r>
            <a:r>
              <a:rPr lang="en-US" altLang="en-US" sz="4200" b="1" i="1">
                <a:solidFill>
                  <a:srgbClr val="FFFF00"/>
                </a:solidFill>
              </a:rPr>
              <a:t>476 years</a:t>
            </a:r>
            <a:r>
              <a:rPr lang="en-US" altLang="en-US" sz="4200">
                <a:solidFill>
                  <a:srgbClr val="FFC000"/>
                </a:solidFill>
              </a:rPr>
              <a:t>. So what can we conclude from this? Simply this. </a:t>
            </a:r>
            <a:endParaRPr lang="en-US" altLang="en-US" sz="4200" b="1" i="1">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017AEA-575F-45DE-81C2-B7F8D6604F9E}"/>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109D5CDC-B578-44EA-984F-4761FE375C8B}"/>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B9FBB3D5-CE48-458C-BCBB-8563C571EBA9}"/>
              </a:ext>
            </a:extLst>
          </p:cNvPr>
          <p:cNvSpPr txBox="1">
            <a:spLocks noChangeArrowheads="1"/>
          </p:cNvSpPr>
          <p:nvPr/>
        </p:nvSpPr>
        <p:spPr bwMode="auto">
          <a:xfrm>
            <a:off x="7629525" y="0"/>
            <a:ext cx="2400300" cy="1754188"/>
          </a:xfrm>
          <a:prstGeom prst="rect">
            <a:avLst/>
          </a:prstGeom>
          <a:solidFill>
            <a:schemeClr val="bg1"/>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05F27A45-6D8D-45F3-AA1A-946B20B0D462}"/>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476 years  </a:t>
            </a:r>
            <a:r>
              <a:rPr lang="en-US" sz="5400" b="1" dirty="0">
                <a:solidFill>
                  <a:srgbClr val="FFFF00"/>
                </a:solidFill>
              </a:rPr>
              <a:t>+  25 days</a:t>
            </a:r>
          </a:p>
        </p:txBody>
      </p:sp>
      <p:cxnSp>
        <p:nvCxnSpPr>
          <p:cNvPr id="41" name="Straight Connector 40">
            <a:extLst>
              <a:ext uri="{FF2B5EF4-FFF2-40B4-BE49-F238E27FC236}">
                <a16:creationId xmlns:a16="http://schemas.microsoft.com/office/drawing/2014/main" id="{B0EC5FF3-E45A-458C-983E-1BFB7B00892A}"/>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C10B77A-FFCF-45A6-A49A-D7D04157814F}"/>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a:extLst>
              <a:ext uri="{FF2B5EF4-FFF2-40B4-BE49-F238E27FC236}">
                <a16:creationId xmlns:a16="http://schemas.microsoft.com/office/drawing/2014/main" id="{C5F819B2-B4AF-409D-B22F-EBE1B034D600}"/>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90103E96-5E53-44F6-88C0-1523313F951C}"/>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002060"/>
                </a:solidFill>
              </a:rPr>
              <a:t>of 445 B.C.</a:t>
            </a:r>
          </a:p>
        </p:txBody>
      </p:sp>
      <p:sp>
        <p:nvSpPr>
          <p:cNvPr id="20" name="Oval 19">
            <a:extLst>
              <a:ext uri="{FF2B5EF4-FFF2-40B4-BE49-F238E27FC236}">
                <a16:creationId xmlns:a16="http://schemas.microsoft.com/office/drawing/2014/main" id="{58A4D956-1E2E-403D-8E03-D473939FE2CD}"/>
              </a:ext>
            </a:extLst>
          </p:cNvPr>
          <p:cNvSpPr/>
          <p:nvPr/>
        </p:nvSpPr>
        <p:spPr>
          <a:xfrm>
            <a:off x="7458075" y="4038600"/>
            <a:ext cx="2657475"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002060"/>
                </a:solidFill>
              </a:rPr>
              <a:t>of 32 A.D.</a:t>
            </a:r>
          </a:p>
        </p:txBody>
      </p:sp>
      <p:sp>
        <p:nvSpPr>
          <p:cNvPr id="44043" name="TextBox 23">
            <a:extLst>
              <a:ext uri="{FF2B5EF4-FFF2-40B4-BE49-F238E27FC236}">
                <a16:creationId xmlns:a16="http://schemas.microsoft.com/office/drawing/2014/main" id="{645D477A-EC4B-4417-9A21-661573F4FC1F}"/>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sp>
        <p:nvSpPr>
          <p:cNvPr id="38" name="Rectangle 37">
            <a:extLst>
              <a:ext uri="{FF2B5EF4-FFF2-40B4-BE49-F238E27FC236}">
                <a16:creationId xmlns:a16="http://schemas.microsoft.com/office/drawing/2014/main" id="{A0E12DA0-C218-489C-88A8-00705EB91347}"/>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sp>
        <p:nvSpPr>
          <p:cNvPr id="13" name="Oval 12">
            <a:extLst>
              <a:ext uri="{FF2B5EF4-FFF2-40B4-BE49-F238E27FC236}">
                <a16:creationId xmlns:a16="http://schemas.microsoft.com/office/drawing/2014/main" id="{DE0FD07A-C3E6-432E-80FD-1FBEDEC7940E}"/>
              </a:ext>
            </a:extLst>
          </p:cNvPr>
          <p:cNvSpPr/>
          <p:nvPr/>
        </p:nvSpPr>
        <p:spPr>
          <a:xfrm>
            <a:off x="4991100" y="2819400"/>
            <a:ext cx="3657600" cy="1143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4">
            <a:extLst>
              <a:ext uri="{FF2B5EF4-FFF2-40B4-BE49-F238E27FC236}">
                <a16:creationId xmlns:a16="http://schemas.microsoft.com/office/drawing/2014/main" id="{CA75223E-AFB3-455E-96A5-B3A13AECB1B6}"/>
              </a:ext>
            </a:extLst>
          </p:cNvPr>
          <p:cNvSpPr txBox="1">
            <a:spLocks noChangeArrowheads="1"/>
          </p:cNvSpPr>
          <p:nvPr/>
        </p:nvSpPr>
        <p:spPr bwMode="auto">
          <a:xfrm>
            <a:off x="1181100" y="1676400"/>
            <a:ext cx="7772400" cy="3492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The </a:t>
            </a:r>
            <a:r>
              <a:rPr lang="en-US" altLang="en-US" sz="5400">
                <a:solidFill>
                  <a:srgbClr val="FFFF00"/>
                </a:solidFill>
              </a:rPr>
              <a:t>69 Weeks </a:t>
            </a:r>
            <a:r>
              <a:rPr lang="en-US" altLang="en-US" sz="5400">
                <a:solidFill>
                  <a:srgbClr val="FFC000"/>
                </a:solidFill>
              </a:rPr>
              <a:t>must of necessity </a:t>
            </a:r>
            <a:r>
              <a:rPr lang="en-US" altLang="en-US" sz="5400">
                <a:solidFill>
                  <a:srgbClr val="FFFF00"/>
                </a:solidFill>
              </a:rPr>
              <a:t>terminate</a:t>
            </a:r>
            <a:r>
              <a:rPr lang="en-US" altLang="en-US" sz="5400">
                <a:solidFill>
                  <a:srgbClr val="FFC000"/>
                </a:solidFill>
              </a:rPr>
              <a:t> in a year that sees a </a:t>
            </a:r>
            <a:r>
              <a:rPr lang="en-US" altLang="en-US" sz="5400" b="1" i="1">
                <a:solidFill>
                  <a:srgbClr val="FFFF00"/>
                </a:solidFill>
              </a:rPr>
              <a:t>late Nisan Passover.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9B5CA94-7C8A-4D14-9A04-B6A4C1B70C0C}"/>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260B338E-F887-4A62-9CA9-A9695FA6BE90}"/>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634F87D0-E8FE-47B1-8083-88E46A3A8C0E}"/>
              </a:ext>
            </a:extLst>
          </p:cNvPr>
          <p:cNvSpPr txBox="1">
            <a:spLocks noChangeArrowheads="1"/>
          </p:cNvSpPr>
          <p:nvPr/>
        </p:nvSpPr>
        <p:spPr bwMode="auto">
          <a:xfrm>
            <a:off x="7629525" y="0"/>
            <a:ext cx="2400300" cy="1754188"/>
          </a:xfrm>
          <a:prstGeom prst="rect">
            <a:avLst/>
          </a:prstGeom>
          <a:solidFill>
            <a:schemeClr val="bg1"/>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2C15ECEA-7A76-4871-9DFE-8DDF91F6CBEC}"/>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476 years  </a:t>
            </a:r>
            <a:r>
              <a:rPr lang="en-US" sz="5400" b="1" dirty="0">
                <a:solidFill>
                  <a:srgbClr val="FFFF00"/>
                </a:solidFill>
              </a:rPr>
              <a:t>+  25 days</a:t>
            </a:r>
          </a:p>
        </p:txBody>
      </p:sp>
      <p:cxnSp>
        <p:nvCxnSpPr>
          <p:cNvPr id="41" name="Straight Connector 40">
            <a:extLst>
              <a:ext uri="{FF2B5EF4-FFF2-40B4-BE49-F238E27FC236}">
                <a16:creationId xmlns:a16="http://schemas.microsoft.com/office/drawing/2014/main" id="{F86E20C4-7798-4803-9EBE-A2C334530444}"/>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F6D475D-E369-4075-9203-379836DE5BD9}"/>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a:extLst>
              <a:ext uri="{FF2B5EF4-FFF2-40B4-BE49-F238E27FC236}">
                <a16:creationId xmlns:a16="http://schemas.microsoft.com/office/drawing/2014/main" id="{5B1249E7-21BA-4A19-94C4-9C05BC7DDBC6}"/>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F1B3BD71-F800-4191-B3E1-03627D0C5AF1}"/>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002060"/>
                </a:solidFill>
              </a:rPr>
              <a:t>of 445 B.C.</a:t>
            </a:r>
          </a:p>
        </p:txBody>
      </p:sp>
      <p:sp>
        <p:nvSpPr>
          <p:cNvPr id="20" name="Oval 19">
            <a:extLst>
              <a:ext uri="{FF2B5EF4-FFF2-40B4-BE49-F238E27FC236}">
                <a16:creationId xmlns:a16="http://schemas.microsoft.com/office/drawing/2014/main" id="{E57A95DD-0DBE-4928-A5AD-3BC6BE86B9B4}"/>
              </a:ext>
            </a:extLst>
          </p:cNvPr>
          <p:cNvSpPr/>
          <p:nvPr/>
        </p:nvSpPr>
        <p:spPr>
          <a:xfrm>
            <a:off x="7458075" y="4038600"/>
            <a:ext cx="2657475" cy="2590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002060"/>
                </a:solidFill>
              </a:rPr>
              <a:t>of 32 A.D.</a:t>
            </a:r>
          </a:p>
        </p:txBody>
      </p:sp>
      <p:sp>
        <p:nvSpPr>
          <p:cNvPr id="46091" name="TextBox 23">
            <a:extLst>
              <a:ext uri="{FF2B5EF4-FFF2-40B4-BE49-F238E27FC236}">
                <a16:creationId xmlns:a16="http://schemas.microsoft.com/office/drawing/2014/main" id="{81EAEDD0-091F-4031-8F4E-8DE4B2A17384}"/>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sp>
        <p:nvSpPr>
          <p:cNvPr id="38" name="Rectangle 37">
            <a:extLst>
              <a:ext uri="{FF2B5EF4-FFF2-40B4-BE49-F238E27FC236}">
                <a16:creationId xmlns:a16="http://schemas.microsoft.com/office/drawing/2014/main" id="{798D1A2D-D0FF-44BE-B73D-B337C01FEDBD}"/>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sp>
        <p:nvSpPr>
          <p:cNvPr id="13" name="Oval 12">
            <a:extLst>
              <a:ext uri="{FF2B5EF4-FFF2-40B4-BE49-F238E27FC236}">
                <a16:creationId xmlns:a16="http://schemas.microsoft.com/office/drawing/2014/main" id="{56BFC9A6-9A8A-46EF-8F53-9F4D72EC47BE}"/>
              </a:ext>
            </a:extLst>
          </p:cNvPr>
          <p:cNvSpPr/>
          <p:nvPr/>
        </p:nvSpPr>
        <p:spPr>
          <a:xfrm>
            <a:off x="4991100" y="2819400"/>
            <a:ext cx="3657600" cy="1143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Rounded Rectangle 13">
            <a:extLst>
              <a:ext uri="{FF2B5EF4-FFF2-40B4-BE49-F238E27FC236}">
                <a16:creationId xmlns:a16="http://schemas.microsoft.com/office/drawing/2014/main" id="{44B15410-4607-44C6-9D81-044C8F151841}"/>
              </a:ext>
            </a:extLst>
          </p:cNvPr>
          <p:cNvSpPr/>
          <p:nvPr/>
        </p:nvSpPr>
        <p:spPr>
          <a:xfrm>
            <a:off x="3009900" y="4114800"/>
            <a:ext cx="4191000" cy="2514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solidFill>
                  <a:srgbClr val="FFC000"/>
                </a:solidFill>
              </a:rPr>
              <a:t>This must be </a:t>
            </a:r>
            <a:r>
              <a:rPr lang="en-US" sz="5400" dirty="0">
                <a:solidFill>
                  <a:srgbClr val="FFFF00"/>
                </a:solidFill>
              </a:rPr>
              <a:t>a</a:t>
            </a:r>
            <a:r>
              <a:rPr lang="en-US" sz="5400" dirty="0">
                <a:solidFill>
                  <a:srgbClr val="FFC000"/>
                </a:solidFill>
              </a:rPr>
              <a:t> </a:t>
            </a:r>
            <a:r>
              <a:rPr lang="en-US" sz="5400" b="1" i="1" dirty="0">
                <a:solidFill>
                  <a:srgbClr val="FFFF00"/>
                </a:solidFill>
              </a:rPr>
              <a:t>LATE Nisan Passover</a:t>
            </a:r>
          </a:p>
        </p:txBody>
      </p:sp>
      <p:cxnSp>
        <p:nvCxnSpPr>
          <p:cNvPr id="15" name="Straight Arrow Connector 14">
            <a:extLst>
              <a:ext uri="{FF2B5EF4-FFF2-40B4-BE49-F238E27FC236}">
                <a16:creationId xmlns:a16="http://schemas.microsoft.com/office/drawing/2014/main" id="{AB6C567B-C206-4BDA-BE92-45872EB77042}"/>
              </a:ext>
            </a:extLst>
          </p:cNvPr>
          <p:cNvCxnSpPr/>
          <p:nvPr/>
        </p:nvCxnSpPr>
        <p:spPr>
          <a:xfrm flipV="1">
            <a:off x="7048500" y="4876800"/>
            <a:ext cx="990600" cy="4572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a:extLst>
              <a:ext uri="{FF2B5EF4-FFF2-40B4-BE49-F238E27FC236}">
                <a16:creationId xmlns:a16="http://schemas.microsoft.com/office/drawing/2014/main" id="{9172D2FD-289F-4554-87B4-496E89BBE9C5}"/>
              </a:ext>
            </a:extLst>
          </p:cNvPr>
          <p:cNvSpPr txBox="1">
            <a:spLocks noChangeArrowheads="1"/>
          </p:cNvSpPr>
          <p:nvPr/>
        </p:nvSpPr>
        <p:spPr bwMode="auto">
          <a:xfrm>
            <a:off x="419100" y="914400"/>
            <a:ext cx="9525000" cy="51403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100">
                <a:solidFill>
                  <a:srgbClr val="FFC000"/>
                </a:solidFill>
              </a:rPr>
              <a:t>Late Passovers occur in </a:t>
            </a:r>
            <a:r>
              <a:rPr lang="en-US" altLang="en-US" sz="4100" b="1" i="1">
                <a:solidFill>
                  <a:srgbClr val="FFFF00"/>
                </a:solidFill>
              </a:rPr>
              <a:t>Embolismic Years. </a:t>
            </a:r>
            <a:r>
              <a:rPr lang="en-US" altLang="en-US" sz="4100">
                <a:solidFill>
                  <a:srgbClr val="FFC000"/>
                </a:solidFill>
              </a:rPr>
              <a:t>Those are years that have required the </a:t>
            </a:r>
            <a:r>
              <a:rPr lang="en-US" altLang="en-US" sz="4100" b="1" i="1">
                <a:solidFill>
                  <a:srgbClr val="FFFF00"/>
                </a:solidFill>
              </a:rPr>
              <a:t>intercalation </a:t>
            </a:r>
            <a:r>
              <a:rPr lang="en-US" altLang="en-US" sz="4100">
                <a:solidFill>
                  <a:srgbClr val="FFC000"/>
                </a:solidFill>
              </a:rPr>
              <a:t>of an </a:t>
            </a:r>
            <a:r>
              <a:rPr lang="en-US" altLang="en-US" sz="4100" b="1" i="1">
                <a:solidFill>
                  <a:srgbClr val="FFFF00"/>
                </a:solidFill>
              </a:rPr>
              <a:t>extra month of Adar into the Hebrew calendar</a:t>
            </a:r>
            <a:r>
              <a:rPr lang="en-US" altLang="en-US" sz="4100">
                <a:solidFill>
                  <a:srgbClr val="FFC000"/>
                </a:solidFill>
              </a:rPr>
              <a:t>. This </a:t>
            </a:r>
            <a:r>
              <a:rPr lang="en-US" altLang="en-US" sz="4100">
                <a:solidFill>
                  <a:srgbClr val="FFFF00"/>
                </a:solidFill>
              </a:rPr>
              <a:t>13</a:t>
            </a:r>
            <a:r>
              <a:rPr lang="en-US" altLang="en-US" sz="4100" baseline="30000">
                <a:solidFill>
                  <a:srgbClr val="FFFF00"/>
                </a:solidFill>
              </a:rPr>
              <a:t>th</a:t>
            </a:r>
            <a:r>
              <a:rPr lang="en-US" altLang="en-US" sz="4100">
                <a:solidFill>
                  <a:srgbClr val="FFFF00"/>
                </a:solidFill>
              </a:rPr>
              <a:t> month </a:t>
            </a:r>
            <a:r>
              <a:rPr lang="en-US" altLang="en-US" sz="4100">
                <a:solidFill>
                  <a:srgbClr val="FFC000"/>
                </a:solidFill>
              </a:rPr>
              <a:t>boosts the month of Nisan up into the year to make for a late Passover. There are seven of these in the </a:t>
            </a:r>
            <a:r>
              <a:rPr lang="en-US" altLang="en-US" sz="4100">
                <a:solidFill>
                  <a:srgbClr val="FFFF00"/>
                </a:solidFill>
              </a:rPr>
              <a:t>19 year Metonic cycle</a:t>
            </a:r>
            <a:r>
              <a:rPr lang="en-US" altLang="en-US" sz="4100">
                <a:solidFill>
                  <a:srgbClr val="FFC000"/>
                </a:solidFill>
              </a:rPr>
              <a:t>.</a:t>
            </a:r>
            <a:endParaRPr lang="en-US" altLang="en-US" sz="4100" b="1" i="1">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F646EF-138E-4873-B845-508A279AE4BF}"/>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C694C16F-20A1-436F-B886-589F0D6A713A}"/>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55FCF5B3-EF32-4CF6-9A61-297DC8D73BE7}"/>
              </a:ext>
            </a:extLst>
          </p:cNvPr>
          <p:cNvSpPr txBox="1">
            <a:spLocks noChangeArrowheads="1"/>
          </p:cNvSpPr>
          <p:nvPr/>
        </p:nvSpPr>
        <p:spPr bwMode="auto">
          <a:xfrm>
            <a:off x="7629525" y="0"/>
            <a:ext cx="2400300" cy="1754188"/>
          </a:xfrm>
          <a:prstGeom prst="rect">
            <a:avLst/>
          </a:prstGeom>
          <a:solidFill>
            <a:schemeClr val="bg1"/>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66B86D42-F561-4854-971F-C67B6EB78BAB}"/>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476 years  </a:t>
            </a:r>
            <a:r>
              <a:rPr lang="en-US" sz="5400" b="1" dirty="0">
                <a:solidFill>
                  <a:srgbClr val="FFFF00"/>
                </a:solidFill>
              </a:rPr>
              <a:t>+  25 days</a:t>
            </a:r>
          </a:p>
        </p:txBody>
      </p:sp>
      <p:cxnSp>
        <p:nvCxnSpPr>
          <p:cNvPr id="41" name="Straight Connector 40">
            <a:extLst>
              <a:ext uri="{FF2B5EF4-FFF2-40B4-BE49-F238E27FC236}">
                <a16:creationId xmlns:a16="http://schemas.microsoft.com/office/drawing/2014/main" id="{451AC266-DA3E-4D99-9DC4-7767C42F481F}"/>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728C84A-4F52-4D7B-86B4-9522CDD7123D}"/>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a:extLst>
              <a:ext uri="{FF2B5EF4-FFF2-40B4-BE49-F238E27FC236}">
                <a16:creationId xmlns:a16="http://schemas.microsoft.com/office/drawing/2014/main" id="{8FE47F08-FD48-40DB-AF17-085F290B8DA8}"/>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3966F3D0-6B00-4B51-904A-6D7821BF22F9}"/>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002060"/>
                </a:solidFill>
              </a:rPr>
              <a:t>of 445 B.C.</a:t>
            </a:r>
          </a:p>
        </p:txBody>
      </p:sp>
      <p:sp>
        <p:nvSpPr>
          <p:cNvPr id="20" name="Oval 19">
            <a:extLst>
              <a:ext uri="{FF2B5EF4-FFF2-40B4-BE49-F238E27FC236}">
                <a16:creationId xmlns:a16="http://schemas.microsoft.com/office/drawing/2014/main" id="{B697ABA1-C70F-4735-A7F8-8A44FEDD14FD}"/>
              </a:ext>
            </a:extLst>
          </p:cNvPr>
          <p:cNvSpPr/>
          <p:nvPr/>
        </p:nvSpPr>
        <p:spPr>
          <a:xfrm>
            <a:off x="7458075" y="4038600"/>
            <a:ext cx="2657475" cy="2590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002060"/>
                </a:solidFill>
              </a:rPr>
              <a:t>of </a:t>
            </a:r>
            <a:r>
              <a:rPr lang="en-US" sz="4000" b="1" i="1" dirty="0">
                <a:solidFill>
                  <a:srgbClr val="002060"/>
                </a:solidFill>
              </a:rPr>
              <a:t>32</a:t>
            </a:r>
            <a:r>
              <a:rPr lang="en-US" sz="4000" b="1" dirty="0">
                <a:solidFill>
                  <a:srgbClr val="002060"/>
                </a:solidFill>
              </a:rPr>
              <a:t> A.D.</a:t>
            </a:r>
          </a:p>
        </p:txBody>
      </p:sp>
      <p:sp>
        <p:nvSpPr>
          <p:cNvPr id="48139" name="TextBox 23">
            <a:extLst>
              <a:ext uri="{FF2B5EF4-FFF2-40B4-BE49-F238E27FC236}">
                <a16:creationId xmlns:a16="http://schemas.microsoft.com/office/drawing/2014/main" id="{6F9CB842-4180-46BE-BF60-3F7B37FEA73A}"/>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sp>
        <p:nvSpPr>
          <p:cNvPr id="38" name="Rectangle 37">
            <a:extLst>
              <a:ext uri="{FF2B5EF4-FFF2-40B4-BE49-F238E27FC236}">
                <a16:creationId xmlns:a16="http://schemas.microsoft.com/office/drawing/2014/main" id="{1A3FC853-ED67-4418-96C8-6E4D3BEBAC49}"/>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sp>
        <p:nvSpPr>
          <p:cNvPr id="13" name="Oval 12">
            <a:extLst>
              <a:ext uri="{FF2B5EF4-FFF2-40B4-BE49-F238E27FC236}">
                <a16:creationId xmlns:a16="http://schemas.microsoft.com/office/drawing/2014/main" id="{1C324149-C884-4E80-A9E5-F7FC9AFFBA4B}"/>
              </a:ext>
            </a:extLst>
          </p:cNvPr>
          <p:cNvSpPr/>
          <p:nvPr/>
        </p:nvSpPr>
        <p:spPr>
          <a:xfrm>
            <a:off x="4991100" y="2819400"/>
            <a:ext cx="3657600" cy="1143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Rounded Rectangle 13">
            <a:extLst>
              <a:ext uri="{FF2B5EF4-FFF2-40B4-BE49-F238E27FC236}">
                <a16:creationId xmlns:a16="http://schemas.microsoft.com/office/drawing/2014/main" id="{A60DC931-14D4-40BE-9E26-91214D055457}"/>
              </a:ext>
            </a:extLst>
          </p:cNvPr>
          <p:cNvSpPr/>
          <p:nvPr/>
        </p:nvSpPr>
        <p:spPr>
          <a:xfrm>
            <a:off x="3009900" y="4114800"/>
            <a:ext cx="4191000" cy="2514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FFFF00"/>
                </a:solidFill>
              </a:rPr>
              <a:t>This must be an </a:t>
            </a:r>
            <a:r>
              <a:rPr lang="en-US" sz="4000" b="1" i="1" dirty="0">
                <a:solidFill>
                  <a:srgbClr val="FFFF00"/>
                </a:solidFill>
              </a:rPr>
              <a:t>embolismic year </a:t>
            </a:r>
          </a:p>
          <a:p>
            <a:pPr algn="ctr">
              <a:defRPr/>
            </a:pPr>
            <a:r>
              <a:rPr lang="en-US" sz="4000" dirty="0">
                <a:solidFill>
                  <a:srgbClr val="FFFF00"/>
                </a:solidFill>
              </a:rPr>
              <a:t>that sees an </a:t>
            </a:r>
            <a:r>
              <a:rPr lang="en-US" sz="4000" b="1" i="1" dirty="0">
                <a:solidFill>
                  <a:srgbClr val="FFFF00"/>
                </a:solidFill>
              </a:rPr>
              <a:t>extra month of Adar.</a:t>
            </a:r>
          </a:p>
        </p:txBody>
      </p:sp>
      <p:cxnSp>
        <p:nvCxnSpPr>
          <p:cNvPr id="15" name="Straight Arrow Connector 14">
            <a:extLst>
              <a:ext uri="{FF2B5EF4-FFF2-40B4-BE49-F238E27FC236}">
                <a16:creationId xmlns:a16="http://schemas.microsoft.com/office/drawing/2014/main" id="{4DEABCB6-286B-455A-BE6C-8445DC44F0F0}"/>
              </a:ext>
            </a:extLst>
          </p:cNvPr>
          <p:cNvCxnSpPr/>
          <p:nvPr/>
        </p:nvCxnSpPr>
        <p:spPr>
          <a:xfrm>
            <a:off x="7048500" y="5334000"/>
            <a:ext cx="6858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4">
            <a:extLst>
              <a:ext uri="{FF2B5EF4-FFF2-40B4-BE49-F238E27FC236}">
                <a16:creationId xmlns:a16="http://schemas.microsoft.com/office/drawing/2014/main" id="{68297CFA-9DCD-4AB2-BD90-6D351BE8AA0A}"/>
              </a:ext>
            </a:extLst>
          </p:cNvPr>
          <p:cNvSpPr txBox="1">
            <a:spLocks noChangeArrowheads="1"/>
          </p:cNvSpPr>
          <p:nvPr/>
        </p:nvSpPr>
        <p:spPr bwMode="auto">
          <a:xfrm>
            <a:off x="495300" y="304800"/>
            <a:ext cx="9372600" cy="62769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300">
                <a:solidFill>
                  <a:srgbClr val="FFC000"/>
                </a:solidFill>
              </a:rPr>
              <a:t>If the prophecy of the </a:t>
            </a:r>
            <a:r>
              <a:rPr lang="en-US" altLang="en-US" sz="4300">
                <a:solidFill>
                  <a:srgbClr val="FFFF00"/>
                </a:solidFill>
              </a:rPr>
              <a:t>69 sevens </a:t>
            </a:r>
            <a:r>
              <a:rPr lang="en-US" altLang="en-US" sz="4300">
                <a:solidFill>
                  <a:srgbClr val="FFC000"/>
                </a:solidFill>
              </a:rPr>
              <a:t>is true and our calculations are correct then our timeline </a:t>
            </a:r>
            <a:r>
              <a:rPr lang="en-US" altLang="en-US" sz="4300" b="1" i="1">
                <a:solidFill>
                  <a:srgbClr val="FFFF00"/>
                </a:solidFill>
              </a:rPr>
              <a:t>must connect </a:t>
            </a:r>
            <a:r>
              <a:rPr lang="en-US" altLang="en-US" sz="4300">
                <a:solidFill>
                  <a:srgbClr val="FFC000"/>
                </a:solidFill>
              </a:rPr>
              <a:t>into the </a:t>
            </a:r>
            <a:r>
              <a:rPr lang="en-US" altLang="en-US" sz="4300" b="1" i="1">
                <a:solidFill>
                  <a:srgbClr val="FFFF00"/>
                </a:solidFill>
              </a:rPr>
              <a:t>two Nisan moons</a:t>
            </a:r>
            <a:r>
              <a:rPr lang="en-US" altLang="en-US" sz="4300">
                <a:solidFill>
                  <a:srgbClr val="FFC000"/>
                </a:solidFill>
              </a:rPr>
              <a:t>. And as we see here in this chart, </a:t>
            </a:r>
            <a:r>
              <a:rPr lang="en-US" altLang="en-US" sz="4300" b="1" i="1">
                <a:solidFill>
                  <a:srgbClr val="FFFF00"/>
                </a:solidFill>
              </a:rPr>
              <a:t>32 A.D. </a:t>
            </a:r>
            <a:r>
              <a:rPr lang="en-US" altLang="en-US" sz="4300">
                <a:solidFill>
                  <a:srgbClr val="FFC000"/>
                </a:solidFill>
              </a:rPr>
              <a:t>was the </a:t>
            </a:r>
            <a:r>
              <a:rPr lang="en-US" altLang="en-US" sz="4300" b="1" i="1">
                <a:solidFill>
                  <a:srgbClr val="FFFF00"/>
                </a:solidFill>
              </a:rPr>
              <a:t>only</a:t>
            </a:r>
            <a:r>
              <a:rPr lang="en-US" altLang="en-US" sz="4300">
                <a:solidFill>
                  <a:srgbClr val="FFC000"/>
                </a:solidFill>
              </a:rPr>
              <a:t> terminus year in which the </a:t>
            </a:r>
            <a:r>
              <a:rPr lang="en-US" altLang="en-US" sz="4300" b="1" i="1">
                <a:solidFill>
                  <a:srgbClr val="FFFF00"/>
                </a:solidFill>
              </a:rPr>
              <a:t>69 Week timeline </a:t>
            </a:r>
            <a:r>
              <a:rPr lang="en-US" altLang="en-US" sz="4300">
                <a:solidFill>
                  <a:srgbClr val="FFC000"/>
                </a:solidFill>
              </a:rPr>
              <a:t>of</a:t>
            </a:r>
            <a:r>
              <a:rPr lang="en-US" altLang="en-US" sz="4300" b="1" i="1">
                <a:solidFill>
                  <a:srgbClr val="FFFF00"/>
                </a:solidFill>
              </a:rPr>
              <a:t> 476 years and 25 days</a:t>
            </a:r>
            <a:r>
              <a:rPr lang="en-US" altLang="en-US" sz="4300">
                <a:solidFill>
                  <a:srgbClr val="FFFF00"/>
                </a:solidFill>
              </a:rPr>
              <a:t> </a:t>
            </a:r>
            <a:r>
              <a:rPr lang="en-US" altLang="en-US" sz="4300">
                <a:solidFill>
                  <a:srgbClr val="FFC000"/>
                </a:solidFill>
              </a:rPr>
              <a:t>manages to </a:t>
            </a:r>
            <a:r>
              <a:rPr lang="en-US" altLang="en-US" sz="4300" b="1" i="1">
                <a:solidFill>
                  <a:srgbClr val="FFFF00"/>
                </a:solidFill>
              </a:rPr>
              <a:t>connect</a:t>
            </a:r>
            <a:r>
              <a:rPr lang="en-US" altLang="en-US" sz="4300">
                <a:solidFill>
                  <a:srgbClr val="FFC000"/>
                </a:solidFill>
              </a:rPr>
              <a:t> into </a:t>
            </a:r>
            <a:r>
              <a:rPr lang="en-US" altLang="en-US" sz="4300" b="1" i="1">
                <a:solidFill>
                  <a:srgbClr val="FFFF00"/>
                </a:solidFill>
              </a:rPr>
              <a:t>two Nisan moons.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49ABD889-DE08-4AB4-BBC5-71383918F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533400"/>
            <a:ext cx="96901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37E1A70A-13CB-4FB2-9474-65AA173F010A}"/>
              </a:ext>
            </a:extLst>
          </p:cNvPr>
          <p:cNvSpPr/>
          <p:nvPr/>
        </p:nvSpPr>
        <p:spPr>
          <a:xfrm>
            <a:off x="0" y="2133600"/>
            <a:ext cx="10287000" cy="1905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4">
            <a:extLst>
              <a:ext uri="{FF2B5EF4-FFF2-40B4-BE49-F238E27FC236}">
                <a16:creationId xmlns:a16="http://schemas.microsoft.com/office/drawing/2014/main" id="{1876821A-3687-4509-BD29-B47D2857CFEC}"/>
              </a:ext>
            </a:extLst>
          </p:cNvPr>
          <p:cNvSpPr txBox="1">
            <a:spLocks noChangeArrowheads="1"/>
          </p:cNvSpPr>
          <p:nvPr/>
        </p:nvSpPr>
        <p:spPr bwMode="auto">
          <a:xfrm>
            <a:off x="342900" y="609600"/>
            <a:ext cx="96012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FFC000"/>
                </a:solidFill>
              </a:rPr>
              <a:t>Here are five </a:t>
            </a:r>
            <a:r>
              <a:rPr lang="en-US" altLang="en-US" sz="3000" b="1" i="1">
                <a:solidFill>
                  <a:srgbClr val="FFFF00"/>
                </a:solidFill>
              </a:rPr>
              <a:t>Nisan to Nisan </a:t>
            </a:r>
            <a:r>
              <a:rPr lang="en-US" altLang="en-US" sz="3000">
                <a:solidFill>
                  <a:srgbClr val="FFC000"/>
                </a:solidFill>
              </a:rPr>
              <a:t>time spans, (in black), laid out across </a:t>
            </a:r>
            <a:r>
              <a:rPr lang="en-US" altLang="en-US" sz="3000">
                <a:solidFill>
                  <a:srgbClr val="FFFF00"/>
                </a:solidFill>
              </a:rPr>
              <a:t>476 years </a:t>
            </a:r>
            <a:r>
              <a:rPr lang="en-US" altLang="en-US" sz="3000">
                <a:solidFill>
                  <a:srgbClr val="FFC000"/>
                </a:solidFill>
              </a:rPr>
              <a:t>from the one terminating in </a:t>
            </a:r>
            <a:r>
              <a:rPr lang="en-US" altLang="en-US" sz="3000">
                <a:solidFill>
                  <a:srgbClr val="FFFF00"/>
                </a:solidFill>
              </a:rPr>
              <a:t>30 A.D. </a:t>
            </a:r>
            <a:r>
              <a:rPr lang="en-US" altLang="en-US" sz="3000">
                <a:solidFill>
                  <a:srgbClr val="FFC000"/>
                </a:solidFill>
              </a:rPr>
              <a:t>on down to the timeline terminating in </a:t>
            </a:r>
            <a:r>
              <a:rPr lang="en-US" altLang="en-US" sz="3000">
                <a:solidFill>
                  <a:srgbClr val="FFFF00"/>
                </a:solidFill>
              </a:rPr>
              <a:t>34 A.D.. </a:t>
            </a:r>
            <a:r>
              <a:rPr lang="en-US" altLang="en-US" sz="3000">
                <a:solidFill>
                  <a:srgbClr val="FFC000"/>
                </a:solidFill>
              </a:rPr>
              <a:t>The middle one, the Nisan to Nisan time span terminating in </a:t>
            </a:r>
            <a:r>
              <a:rPr lang="en-US" altLang="en-US" sz="3000" b="1" i="1">
                <a:solidFill>
                  <a:srgbClr val="FFFF00"/>
                </a:solidFill>
              </a:rPr>
              <a:t>32 A.D.</a:t>
            </a:r>
            <a:r>
              <a:rPr lang="en-US" altLang="en-US" sz="3000">
                <a:solidFill>
                  <a:srgbClr val="FFC000"/>
                </a:solidFill>
              </a:rPr>
              <a:t> is a long one with a tally of</a:t>
            </a:r>
            <a:r>
              <a:rPr lang="en-US" altLang="en-US" sz="3000" b="1" i="1">
                <a:solidFill>
                  <a:srgbClr val="FFFF00"/>
                </a:solidFill>
              </a:rPr>
              <a:t> 5,888 moons. </a:t>
            </a:r>
            <a:r>
              <a:rPr lang="en-US" altLang="en-US" sz="3000">
                <a:solidFill>
                  <a:srgbClr val="FFC000"/>
                </a:solidFill>
              </a:rPr>
              <a:t>The others have just </a:t>
            </a:r>
            <a:r>
              <a:rPr lang="en-US" altLang="en-US" sz="3000" b="1">
                <a:solidFill>
                  <a:srgbClr val="FFC000"/>
                </a:solidFill>
              </a:rPr>
              <a:t>5887 moons. </a:t>
            </a:r>
            <a:r>
              <a:rPr lang="en-US" altLang="en-US" sz="3000">
                <a:solidFill>
                  <a:srgbClr val="FFC000"/>
                </a:solidFill>
              </a:rPr>
              <a:t>The </a:t>
            </a:r>
            <a:r>
              <a:rPr lang="en-US" altLang="en-US" sz="3000" b="1" i="1">
                <a:solidFill>
                  <a:srgbClr val="FFFF00"/>
                </a:solidFill>
              </a:rPr>
              <a:t>69 Week </a:t>
            </a:r>
            <a:r>
              <a:rPr lang="en-US" altLang="en-US" sz="3000">
                <a:solidFill>
                  <a:srgbClr val="FFC000"/>
                </a:solidFill>
              </a:rPr>
              <a:t>timelines are in red. As we can see, that timeline of </a:t>
            </a:r>
            <a:r>
              <a:rPr lang="en-US" altLang="en-US" sz="3000">
                <a:solidFill>
                  <a:srgbClr val="FFFF00"/>
                </a:solidFill>
              </a:rPr>
              <a:t>476 years and 25 days </a:t>
            </a:r>
            <a:r>
              <a:rPr lang="en-US" altLang="en-US" sz="3000">
                <a:solidFill>
                  <a:srgbClr val="FFC000"/>
                </a:solidFill>
              </a:rPr>
              <a:t>only manages to connect into two Nisan moons when it terminates in </a:t>
            </a:r>
            <a:r>
              <a:rPr lang="en-US" altLang="en-US" sz="3000" b="1" i="1">
                <a:solidFill>
                  <a:srgbClr val="FFFF00"/>
                </a:solidFill>
              </a:rPr>
              <a:t>32 A.D.</a:t>
            </a:r>
            <a:r>
              <a:rPr lang="en-US" altLang="en-US" sz="3000">
                <a:solidFill>
                  <a:srgbClr val="FFC000"/>
                </a:solidFill>
              </a:rPr>
              <a:t>. Attempts to make the </a:t>
            </a:r>
            <a:r>
              <a:rPr lang="en-US" altLang="en-US" sz="3000">
                <a:solidFill>
                  <a:srgbClr val="FFFF00"/>
                </a:solidFill>
              </a:rPr>
              <a:t>69 week timeline</a:t>
            </a:r>
            <a:r>
              <a:rPr lang="en-US" altLang="en-US" sz="3000">
                <a:solidFill>
                  <a:srgbClr val="FFC000"/>
                </a:solidFill>
              </a:rPr>
              <a:t> connect the Nisan moons in those other four 476 year time spans all fail. They</a:t>
            </a:r>
            <a:r>
              <a:rPr lang="en-US" altLang="en-US" sz="3000" b="1" i="1">
                <a:solidFill>
                  <a:srgbClr val="FFFF00"/>
                </a:solidFill>
              </a:rPr>
              <a:t> </a:t>
            </a:r>
            <a:r>
              <a:rPr lang="en-US" altLang="en-US" sz="3000">
                <a:solidFill>
                  <a:srgbClr val="FFC000"/>
                </a:solidFill>
              </a:rPr>
              <a:t>all overshoot the Nisan moon. (See the black circles).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a:extLst>
              <a:ext uri="{FF2B5EF4-FFF2-40B4-BE49-F238E27FC236}">
                <a16:creationId xmlns:a16="http://schemas.microsoft.com/office/drawing/2014/main" id="{1144EFB3-7AF9-42DD-B028-29AA256CD81F}"/>
              </a:ext>
            </a:extLst>
          </p:cNvPr>
          <p:cNvSpPr txBox="1">
            <a:spLocks noChangeArrowheads="1"/>
          </p:cNvSpPr>
          <p:nvPr/>
        </p:nvSpPr>
        <p:spPr bwMode="auto">
          <a:xfrm>
            <a:off x="342900" y="1143000"/>
            <a:ext cx="96012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C000"/>
                </a:solidFill>
              </a:rPr>
              <a:t>This session is entitled </a:t>
            </a:r>
          </a:p>
          <a:p>
            <a:pPr algn="ctr" eaLnBrk="1" hangingPunct="1"/>
            <a:r>
              <a:rPr lang="en-US" altLang="en-US" sz="4800" b="1" i="1">
                <a:solidFill>
                  <a:srgbClr val="FFFF00"/>
                </a:solidFill>
              </a:rPr>
              <a:t>Seventy Weeks Prophecy #7</a:t>
            </a:r>
          </a:p>
          <a:p>
            <a:pPr algn="ctr" eaLnBrk="1" hangingPunct="1"/>
            <a:r>
              <a:rPr lang="en-US" altLang="en-US" sz="4800" i="1">
                <a:solidFill>
                  <a:srgbClr val="FFC000"/>
                </a:solidFill>
              </a:rPr>
              <a:t> </a:t>
            </a:r>
            <a:r>
              <a:rPr lang="en-US" altLang="en-US" sz="4800" b="1" i="1">
                <a:solidFill>
                  <a:srgbClr val="FFFF00"/>
                </a:solidFill>
              </a:rPr>
              <a:t>-</a:t>
            </a:r>
            <a:r>
              <a:rPr lang="en-US" altLang="en-US" sz="4800" i="1">
                <a:solidFill>
                  <a:srgbClr val="FFC000"/>
                </a:solidFill>
              </a:rPr>
              <a:t> </a:t>
            </a:r>
            <a:r>
              <a:rPr lang="en-US" altLang="en-US" sz="4800" b="1" i="1">
                <a:solidFill>
                  <a:srgbClr val="FFFF00"/>
                </a:solidFill>
              </a:rPr>
              <a:t>NASA New Moon data </a:t>
            </a:r>
            <a:br>
              <a:rPr lang="en-US" altLang="en-US" sz="4800" i="1">
                <a:solidFill>
                  <a:srgbClr val="FFFF00"/>
                </a:solidFill>
              </a:rPr>
            </a:br>
            <a:r>
              <a:rPr lang="en-US" altLang="en-US" sz="4800" i="1">
                <a:solidFill>
                  <a:srgbClr val="FFC000"/>
                </a:solidFill>
              </a:rPr>
              <a:t>and the </a:t>
            </a:r>
            <a:r>
              <a:rPr lang="en-US" altLang="en-US" sz="4800" b="1" i="1">
                <a:solidFill>
                  <a:srgbClr val="FFFF00"/>
                </a:solidFill>
              </a:rPr>
              <a:t>timeline </a:t>
            </a:r>
            <a:r>
              <a:rPr lang="en-US" altLang="en-US" sz="4800" i="1">
                <a:solidFill>
                  <a:srgbClr val="FFC000"/>
                </a:solidFill>
              </a:rPr>
              <a:t>of the </a:t>
            </a:r>
          </a:p>
          <a:p>
            <a:pPr algn="ctr" eaLnBrk="1" hangingPunct="1"/>
            <a:r>
              <a:rPr lang="en-US" altLang="en-US" sz="4800" b="1" i="1">
                <a:solidFill>
                  <a:srgbClr val="FFC000"/>
                </a:solidFill>
              </a:rPr>
              <a:t>first </a:t>
            </a:r>
            <a:r>
              <a:rPr lang="en-US" altLang="en-US" sz="4800" b="1" i="1">
                <a:solidFill>
                  <a:srgbClr val="FFFF00"/>
                </a:solidFill>
              </a:rPr>
              <a:t>69 Weeks </a:t>
            </a:r>
            <a:r>
              <a:rPr lang="en-US" altLang="en-US" sz="4800">
                <a:solidFill>
                  <a:srgbClr val="FFC000"/>
                </a:solidFill>
              </a:rPr>
              <a:t>of the </a:t>
            </a:r>
          </a:p>
          <a:p>
            <a:pPr algn="ctr" eaLnBrk="1" hangingPunct="1"/>
            <a:r>
              <a:rPr lang="en-US" altLang="en-US" sz="4800">
                <a:solidFill>
                  <a:srgbClr val="FFC000"/>
                </a:solidFill>
              </a:rPr>
              <a:t>70 Weeks Prophecy.</a:t>
            </a:r>
            <a:r>
              <a:rPr lang="en-US" altLang="en-US" sz="4800" u="sng">
                <a:solidFill>
                  <a:srgbClr val="FFC000"/>
                </a:solidFill>
              </a:rPr>
              <a:t> </a:t>
            </a:r>
            <a:endParaRPr lang="en-US" altLang="en-US" sz="4800">
              <a:solidFill>
                <a:srgbClr val="FFC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3">
            <a:extLst>
              <a:ext uri="{FF2B5EF4-FFF2-40B4-BE49-F238E27FC236}">
                <a16:creationId xmlns:a16="http://schemas.microsoft.com/office/drawing/2014/main" id="{FD87C932-279F-482C-92DE-386CFD11E4FB}"/>
              </a:ext>
            </a:extLst>
          </p:cNvPr>
          <p:cNvSpPr txBox="1">
            <a:spLocks noChangeArrowheads="1"/>
          </p:cNvSpPr>
          <p:nvPr/>
        </p:nvSpPr>
        <p:spPr bwMode="auto">
          <a:xfrm>
            <a:off x="257175" y="27432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a:t>
            </a:r>
          </a:p>
        </p:txBody>
      </p:sp>
      <p:sp>
        <p:nvSpPr>
          <p:cNvPr id="15" name="Rectangle 14">
            <a:extLst>
              <a:ext uri="{FF2B5EF4-FFF2-40B4-BE49-F238E27FC236}">
                <a16:creationId xmlns:a16="http://schemas.microsoft.com/office/drawing/2014/main" id="{7020A2F9-2557-44F0-9043-FC935451B416}"/>
              </a:ext>
            </a:extLst>
          </p:cNvPr>
          <p:cNvSpPr/>
          <p:nvPr/>
        </p:nvSpPr>
        <p:spPr>
          <a:xfrm>
            <a:off x="2571750" y="533400"/>
            <a:ext cx="2314575" cy="6172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 name="Rectangle 15">
            <a:extLst>
              <a:ext uri="{FF2B5EF4-FFF2-40B4-BE49-F238E27FC236}">
                <a16:creationId xmlns:a16="http://schemas.microsoft.com/office/drawing/2014/main" id="{86440887-1945-4737-9EF5-53626F8FD797}"/>
              </a:ext>
            </a:extLst>
          </p:cNvPr>
          <p:cNvSpPr/>
          <p:nvPr/>
        </p:nvSpPr>
        <p:spPr>
          <a:xfrm>
            <a:off x="257175" y="533400"/>
            <a:ext cx="2314575" cy="6172200"/>
          </a:xfrm>
          <a:prstGeom prst="rect">
            <a:avLst/>
          </a:prstGeom>
          <a:solidFill>
            <a:schemeClr val="accent3">
              <a:lumMod val="20000"/>
              <a:lumOff val="80000"/>
            </a:schemeClr>
          </a:solidFill>
          <a:ln w="60325"/>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2229" name="TextBox 21">
            <a:extLst>
              <a:ext uri="{FF2B5EF4-FFF2-40B4-BE49-F238E27FC236}">
                <a16:creationId xmlns:a16="http://schemas.microsoft.com/office/drawing/2014/main" id="{EA97F1CA-0DD6-4AB6-8942-5514C9535983}"/>
              </a:ext>
            </a:extLst>
          </p:cNvPr>
          <p:cNvSpPr txBox="1">
            <a:spLocks noChangeArrowheads="1"/>
          </p:cNvSpPr>
          <p:nvPr/>
        </p:nvSpPr>
        <p:spPr bwMode="auto">
          <a:xfrm>
            <a:off x="257175" y="152400"/>
            <a:ext cx="2314575" cy="409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t>March</a:t>
            </a:r>
          </a:p>
        </p:txBody>
      </p:sp>
      <p:sp>
        <p:nvSpPr>
          <p:cNvPr id="52230" name="TextBox 22">
            <a:extLst>
              <a:ext uri="{FF2B5EF4-FFF2-40B4-BE49-F238E27FC236}">
                <a16:creationId xmlns:a16="http://schemas.microsoft.com/office/drawing/2014/main" id="{7D5908B9-B527-4BA4-8E8C-639A12C5153C}"/>
              </a:ext>
            </a:extLst>
          </p:cNvPr>
          <p:cNvSpPr txBox="1">
            <a:spLocks noChangeArrowheads="1"/>
          </p:cNvSpPr>
          <p:nvPr/>
        </p:nvSpPr>
        <p:spPr bwMode="auto">
          <a:xfrm>
            <a:off x="2657475" y="152400"/>
            <a:ext cx="2228850" cy="409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t>April</a:t>
            </a:r>
          </a:p>
        </p:txBody>
      </p:sp>
      <p:sp>
        <p:nvSpPr>
          <p:cNvPr id="52231" name="TextBox 23">
            <a:extLst>
              <a:ext uri="{FF2B5EF4-FFF2-40B4-BE49-F238E27FC236}">
                <a16:creationId xmlns:a16="http://schemas.microsoft.com/office/drawing/2014/main" id="{7A8CCB4B-4661-4724-B96C-155F12C24F18}"/>
              </a:ext>
            </a:extLst>
          </p:cNvPr>
          <p:cNvSpPr txBox="1">
            <a:spLocks noChangeArrowheads="1"/>
          </p:cNvSpPr>
          <p:nvPr/>
        </p:nvSpPr>
        <p:spPr bwMode="auto">
          <a:xfrm>
            <a:off x="5400675" y="27432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2</a:t>
            </a:r>
          </a:p>
        </p:txBody>
      </p:sp>
      <p:sp>
        <p:nvSpPr>
          <p:cNvPr id="25" name="Rectangle 24">
            <a:extLst>
              <a:ext uri="{FF2B5EF4-FFF2-40B4-BE49-F238E27FC236}">
                <a16:creationId xmlns:a16="http://schemas.microsoft.com/office/drawing/2014/main" id="{0F130869-3D6C-4A26-ADC0-47A30494B131}"/>
              </a:ext>
            </a:extLst>
          </p:cNvPr>
          <p:cNvSpPr/>
          <p:nvPr/>
        </p:nvSpPr>
        <p:spPr>
          <a:xfrm>
            <a:off x="7734300" y="609600"/>
            <a:ext cx="2314575" cy="6096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6" name="Rectangle 25">
            <a:extLst>
              <a:ext uri="{FF2B5EF4-FFF2-40B4-BE49-F238E27FC236}">
                <a16:creationId xmlns:a16="http://schemas.microsoft.com/office/drawing/2014/main" id="{1F1DFE9C-2F45-427B-BE92-43B919121726}"/>
              </a:ext>
            </a:extLst>
          </p:cNvPr>
          <p:cNvSpPr/>
          <p:nvPr/>
        </p:nvSpPr>
        <p:spPr>
          <a:xfrm>
            <a:off x="5400675" y="533400"/>
            <a:ext cx="2314575" cy="6172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2234" name="TextBox 26">
            <a:extLst>
              <a:ext uri="{FF2B5EF4-FFF2-40B4-BE49-F238E27FC236}">
                <a16:creationId xmlns:a16="http://schemas.microsoft.com/office/drawing/2014/main" id="{E176E23A-4A44-4A4E-ABEC-276136DAE7F0}"/>
              </a:ext>
            </a:extLst>
          </p:cNvPr>
          <p:cNvSpPr txBox="1">
            <a:spLocks noChangeArrowheads="1"/>
          </p:cNvSpPr>
          <p:nvPr/>
        </p:nvSpPr>
        <p:spPr bwMode="auto">
          <a:xfrm>
            <a:off x="5400675" y="152400"/>
            <a:ext cx="2314575" cy="409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t>March</a:t>
            </a:r>
          </a:p>
        </p:txBody>
      </p:sp>
      <p:sp>
        <p:nvSpPr>
          <p:cNvPr id="52235" name="TextBox 27">
            <a:extLst>
              <a:ext uri="{FF2B5EF4-FFF2-40B4-BE49-F238E27FC236}">
                <a16:creationId xmlns:a16="http://schemas.microsoft.com/office/drawing/2014/main" id="{14CBD2B6-1A70-4E3A-8336-61C74477D792}"/>
              </a:ext>
            </a:extLst>
          </p:cNvPr>
          <p:cNvSpPr txBox="1">
            <a:spLocks noChangeArrowheads="1"/>
          </p:cNvSpPr>
          <p:nvPr/>
        </p:nvSpPr>
        <p:spPr bwMode="auto">
          <a:xfrm>
            <a:off x="7800975" y="152400"/>
            <a:ext cx="2228850" cy="409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t>April</a:t>
            </a:r>
          </a:p>
        </p:txBody>
      </p:sp>
      <p:sp>
        <p:nvSpPr>
          <p:cNvPr id="31" name="Oval 30">
            <a:extLst>
              <a:ext uri="{FF2B5EF4-FFF2-40B4-BE49-F238E27FC236}">
                <a16:creationId xmlns:a16="http://schemas.microsoft.com/office/drawing/2014/main" id="{DA83C7E7-E8B5-4233-8D50-18BA1692E0C4}"/>
              </a:ext>
            </a:extLst>
          </p:cNvPr>
          <p:cNvSpPr/>
          <p:nvPr/>
        </p:nvSpPr>
        <p:spPr>
          <a:xfrm>
            <a:off x="7629525" y="32004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32 AD</a:t>
            </a:r>
          </a:p>
        </p:txBody>
      </p:sp>
      <p:sp>
        <p:nvSpPr>
          <p:cNvPr id="32" name="Oval 31">
            <a:extLst>
              <a:ext uri="{FF2B5EF4-FFF2-40B4-BE49-F238E27FC236}">
                <a16:creationId xmlns:a16="http://schemas.microsoft.com/office/drawing/2014/main" id="{D68EFEBD-5EBD-4878-A64E-53B3E02631A5}"/>
              </a:ext>
            </a:extLst>
          </p:cNvPr>
          <p:cNvSpPr/>
          <p:nvPr/>
        </p:nvSpPr>
        <p:spPr>
          <a:xfrm>
            <a:off x="1200150" y="32004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445 BC</a:t>
            </a:r>
          </a:p>
        </p:txBody>
      </p:sp>
      <p:cxnSp>
        <p:nvCxnSpPr>
          <p:cNvPr id="34" name="Straight Connector 33">
            <a:extLst>
              <a:ext uri="{FF2B5EF4-FFF2-40B4-BE49-F238E27FC236}">
                <a16:creationId xmlns:a16="http://schemas.microsoft.com/office/drawing/2014/main" id="{753FDE98-0D17-43E7-96A8-83ABC9D0B61D}"/>
              </a:ext>
            </a:extLst>
          </p:cNvPr>
          <p:cNvCxnSpPr/>
          <p:nvPr/>
        </p:nvCxnSpPr>
        <p:spPr>
          <a:xfrm>
            <a:off x="1285875" y="3810000"/>
            <a:ext cx="7058025"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5B059E-DFE8-49DE-9E76-620717AC0E82}"/>
              </a:ext>
            </a:extLst>
          </p:cNvPr>
          <p:cNvCxnSpPr/>
          <p:nvPr/>
        </p:nvCxnSpPr>
        <p:spPr>
          <a:xfrm rot="5400000" flipH="1" flipV="1">
            <a:off x="1181100" y="3657600"/>
            <a:ext cx="304800"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7FFBAC-0500-4676-9344-D8D8EE66BA2C}"/>
              </a:ext>
            </a:extLst>
          </p:cNvPr>
          <p:cNvCxnSpPr/>
          <p:nvPr/>
        </p:nvCxnSpPr>
        <p:spPr>
          <a:xfrm rot="5400000" flipH="1" flipV="1">
            <a:off x="8229600" y="3695700"/>
            <a:ext cx="228600"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52241" name="TextBox 44">
            <a:extLst>
              <a:ext uri="{FF2B5EF4-FFF2-40B4-BE49-F238E27FC236}">
                <a16:creationId xmlns:a16="http://schemas.microsoft.com/office/drawing/2014/main" id="{ABD57184-CDE7-4C63-8CCB-C7F885C56AC4}"/>
              </a:ext>
            </a:extLst>
          </p:cNvPr>
          <p:cNvSpPr txBox="1">
            <a:spLocks noChangeArrowheads="1"/>
          </p:cNvSpPr>
          <p:nvPr/>
        </p:nvSpPr>
        <p:spPr bwMode="auto">
          <a:xfrm>
            <a:off x="3514725" y="3733800"/>
            <a:ext cx="2543175" cy="3698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00"/>
                </a:solidFill>
              </a:rPr>
              <a:t>5,888 moons + 8 days</a:t>
            </a:r>
          </a:p>
        </p:txBody>
      </p:sp>
      <p:cxnSp>
        <p:nvCxnSpPr>
          <p:cNvPr id="46" name="Straight Connector 45">
            <a:extLst>
              <a:ext uri="{FF2B5EF4-FFF2-40B4-BE49-F238E27FC236}">
                <a16:creationId xmlns:a16="http://schemas.microsoft.com/office/drawing/2014/main" id="{3DE4F2FE-3385-4C21-9530-B9720FD4A491}"/>
              </a:ext>
            </a:extLst>
          </p:cNvPr>
          <p:cNvCxnSpPr/>
          <p:nvPr/>
        </p:nvCxnSpPr>
        <p:spPr>
          <a:xfrm>
            <a:off x="2228850" y="2514600"/>
            <a:ext cx="7029450"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AA358F54-085E-4E59-B930-D4A8ACDFB589}"/>
              </a:ext>
            </a:extLst>
          </p:cNvPr>
          <p:cNvSpPr/>
          <p:nvPr/>
        </p:nvSpPr>
        <p:spPr>
          <a:xfrm>
            <a:off x="6172200" y="19050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31 AD</a:t>
            </a:r>
          </a:p>
        </p:txBody>
      </p:sp>
      <p:cxnSp>
        <p:nvCxnSpPr>
          <p:cNvPr id="51" name="Straight Connector 50">
            <a:extLst>
              <a:ext uri="{FF2B5EF4-FFF2-40B4-BE49-F238E27FC236}">
                <a16:creationId xmlns:a16="http://schemas.microsoft.com/office/drawing/2014/main" id="{47158205-DC7F-4978-9F11-8F81D76BE21B}"/>
              </a:ext>
            </a:extLst>
          </p:cNvPr>
          <p:cNvCxnSpPr/>
          <p:nvPr/>
        </p:nvCxnSpPr>
        <p:spPr>
          <a:xfrm rot="5400000" flipH="1" flipV="1">
            <a:off x="9144000" y="2400300"/>
            <a:ext cx="228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2F363A03-9B9F-4025-A706-15541224A27F}"/>
              </a:ext>
            </a:extLst>
          </p:cNvPr>
          <p:cNvSpPr/>
          <p:nvPr/>
        </p:nvSpPr>
        <p:spPr>
          <a:xfrm>
            <a:off x="2143125" y="19050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446 BC</a:t>
            </a:r>
          </a:p>
        </p:txBody>
      </p:sp>
      <p:cxnSp>
        <p:nvCxnSpPr>
          <p:cNvPr id="53" name="Straight Connector 52">
            <a:extLst>
              <a:ext uri="{FF2B5EF4-FFF2-40B4-BE49-F238E27FC236}">
                <a16:creationId xmlns:a16="http://schemas.microsoft.com/office/drawing/2014/main" id="{2B631E20-5E6A-45F0-BCDA-F8513D586926}"/>
              </a:ext>
            </a:extLst>
          </p:cNvPr>
          <p:cNvCxnSpPr/>
          <p:nvPr/>
        </p:nvCxnSpPr>
        <p:spPr>
          <a:xfrm rot="5400000" flipH="1" flipV="1">
            <a:off x="2076450" y="2362200"/>
            <a:ext cx="304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3FD4624-14D0-41D9-BC39-87551CA31B62}"/>
              </a:ext>
            </a:extLst>
          </p:cNvPr>
          <p:cNvCxnSpPr/>
          <p:nvPr/>
        </p:nvCxnSpPr>
        <p:spPr>
          <a:xfrm>
            <a:off x="2781300" y="1219200"/>
            <a:ext cx="6991350"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4F33AE2-FF4E-4EAD-84CF-C5C20AE6D31C}"/>
              </a:ext>
            </a:extLst>
          </p:cNvPr>
          <p:cNvSpPr/>
          <p:nvPr/>
        </p:nvSpPr>
        <p:spPr>
          <a:xfrm>
            <a:off x="2743200" y="6096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447 BC</a:t>
            </a:r>
          </a:p>
        </p:txBody>
      </p:sp>
      <p:cxnSp>
        <p:nvCxnSpPr>
          <p:cNvPr id="56" name="Straight Connector 55">
            <a:extLst>
              <a:ext uri="{FF2B5EF4-FFF2-40B4-BE49-F238E27FC236}">
                <a16:creationId xmlns:a16="http://schemas.microsoft.com/office/drawing/2014/main" id="{2633ADD6-7E4A-4889-B6D2-2161C2BBF985}"/>
              </a:ext>
            </a:extLst>
          </p:cNvPr>
          <p:cNvCxnSpPr/>
          <p:nvPr/>
        </p:nvCxnSpPr>
        <p:spPr>
          <a:xfrm>
            <a:off x="2914650" y="1219200"/>
            <a:ext cx="6877050"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6BFAB3-19F4-45E0-8F1E-5059BC857F64}"/>
              </a:ext>
            </a:extLst>
          </p:cNvPr>
          <p:cNvCxnSpPr/>
          <p:nvPr/>
        </p:nvCxnSpPr>
        <p:spPr>
          <a:xfrm>
            <a:off x="1885950" y="6400800"/>
            <a:ext cx="7067550"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1DC5B9-AACE-414E-8C07-8D877E8ADF25}"/>
              </a:ext>
            </a:extLst>
          </p:cNvPr>
          <p:cNvCxnSpPr/>
          <p:nvPr/>
        </p:nvCxnSpPr>
        <p:spPr>
          <a:xfrm rot="10800000">
            <a:off x="8572500" y="3733800"/>
            <a:ext cx="8572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304DF63-2358-41A7-B108-67AB9EBC8B41}"/>
              </a:ext>
            </a:extLst>
          </p:cNvPr>
          <p:cNvCxnSpPr/>
          <p:nvPr/>
        </p:nvCxnSpPr>
        <p:spPr>
          <a:xfrm>
            <a:off x="2657475" y="5105400"/>
            <a:ext cx="7029450"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E778491-9237-4B1D-B28B-C0EC1D283C93}"/>
              </a:ext>
            </a:extLst>
          </p:cNvPr>
          <p:cNvCxnSpPr/>
          <p:nvPr/>
        </p:nvCxnSpPr>
        <p:spPr>
          <a:xfrm rot="5400000" flipH="1" flipV="1">
            <a:off x="2628900" y="1066800"/>
            <a:ext cx="304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7C9835A1-4E5F-4C43-AA86-10B744D310D7}"/>
              </a:ext>
            </a:extLst>
          </p:cNvPr>
          <p:cNvSpPr/>
          <p:nvPr/>
        </p:nvSpPr>
        <p:spPr>
          <a:xfrm>
            <a:off x="6858000" y="6096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30 AD</a:t>
            </a:r>
          </a:p>
        </p:txBody>
      </p:sp>
      <p:sp>
        <p:nvSpPr>
          <p:cNvPr id="29727" name="TextBox 61">
            <a:extLst>
              <a:ext uri="{FF2B5EF4-FFF2-40B4-BE49-F238E27FC236}">
                <a16:creationId xmlns:a16="http://schemas.microsoft.com/office/drawing/2014/main" id="{690C2CF1-FEE3-47B5-B7B3-79031904B51E}"/>
              </a:ext>
            </a:extLst>
          </p:cNvPr>
          <p:cNvSpPr txBox="1">
            <a:spLocks noChangeArrowheads="1"/>
          </p:cNvSpPr>
          <p:nvPr/>
        </p:nvSpPr>
        <p:spPr bwMode="auto">
          <a:xfrm>
            <a:off x="4076700" y="2438400"/>
            <a:ext cx="2514600" cy="369888"/>
          </a:xfrm>
          <a:prstGeom prst="rect">
            <a:avLst/>
          </a:prstGeom>
          <a:solidFill>
            <a:schemeClr val="accent6">
              <a:lumMod val="50000"/>
            </a:schemeClr>
          </a:solidFill>
          <a:ln w="9525">
            <a:noFill/>
            <a:miter lim="800000"/>
            <a:headEnd/>
            <a:tailEnd/>
          </a:ln>
        </p:spPr>
        <p:txBody>
          <a:bodyPr lIns="91429" tIns="45715" rIns="91429" bIns="45715">
            <a:spAutoFit/>
          </a:bodyPr>
          <a:lstStyle/>
          <a:p>
            <a:pPr>
              <a:defRPr/>
            </a:pPr>
            <a:r>
              <a:rPr lang="en-US" dirty="0">
                <a:solidFill>
                  <a:schemeClr val="bg1"/>
                </a:solidFill>
                <a:latin typeface="Arial" charset="0"/>
                <a:cs typeface="Arial" charset="0"/>
              </a:rPr>
              <a:t>5,888 moons + 8 days</a:t>
            </a:r>
          </a:p>
        </p:txBody>
      </p:sp>
      <p:sp>
        <p:nvSpPr>
          <p:cNvPr id="29728" name="TextBox 62">
            <a:extLst>
              <a:ext uri="{FF2B5EF4-FFF2-40B4-BE49-F238E27FC236}">
                <a16:creationId xmlns:a16="http://schemas.microsoft.com/office/drawing/2014/main" id="{6C15AC7C-52D5-4BB8-8990-8EF0FE84E1A5}"/>
              </a:ext>
            </a:extLst>
          </p:cNvPr>
          <p:cNvSpPr txBox="1">
            <a:spLocks noChangeArrowheads="1"/>
          </p:cNvSpPr>
          <p:nvPr/>
        </p:nvSpPr>
        <p:spPr bwMode="auto">
          <a:xfrm>
            <a:off x="4610100" y="1143000"/>
            <a:ext cx="2514600" cy="369888"/>
          </a:xfrm>
          <a:prstGeom prst="rect">
            <a:avLst/>
          </a:prstGeom>
          <a:solidFill>
            <a:schemeClr val="accent6">
              <a:lumMod val="50000"/>
            </a:schemeClr>
          </a:solidFill>
          <a:ln w="9525">
            <a:noFill/>
            <a:miter lim="800000"/>
            <a:headEnd/>
            <a:tailEnd/>
          </a:ln>
        </p:spPr>
        <p:txBody>
          <a:bodyPr lIns="91429" tIns="45715" rIns="91429" bIns="45715">
            <a:spAutoFit/>
          </a:bodyPr>
          <a:lstStyle/>
          <a:p>
            <a:pPr>
              <a:defRPr/>
            </a:pPr>
            <a:r>
              <a:rPr lang="en-US" dirty="0">
                <a:solidFill>
                  <a:schemeClr val="bg1"/>
                </a:solidFill>
                <a:latin typeface="Arial" charset="0"/>
                <a:cs typeface="Arial" charset="0"/>
              </a:rPr>
              <a:t>5,888 moons + 8 days</a:t>
            </a:r>
          </a:p>
        </p:txBody>
      </p:sp>
      <p:cxnSp>
        <p:nvCxnSpPr>
          <p:cNvPr id="64" name="Straight Connector 63">
            <a:extLst>
              <a:ext uri="{FF2B5EF4-FFF2-40B4-BE49-F238E27FC236}">
                <a16:creationId xmlns:a16="http://schemas.microsoft.com/office/drawing/2014/main" id="{8BE65C0A-73EB-40A3-8034-F678AF03A8E5}"/>
              </a:ext>
            </a:extLst>
          </p:cNvPr>
          <p:cNvCxnSpPr/>
          <p:nvPr/>
        </p:nvCxnSpPr>
        <p:spPr>
          <a:xfrm rot="5400000" flipH="1" flipV="1">
            <a:off x="9677400" y="1104900"/>
            <a:ext cx="228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D1353E96-5FBD-4BAF-AB62-726D505D21D3}"/>
              </a:ext>
            </a:extLst>
          </p:cNvPr>
          <p:cNvSpPr/>
          <p:nvPr/>
        </p:nvSpPr>
        <p:spPr>
          <a:xfrm>
            <a:off x="5314950" y="3200400"/>
            <a:ext cx="2314575" cy="533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chemeClr val="tx1"/>
                </a:solidFill>
              </a:rPr>
              <a:t>E - Adar 2</a:t>
            </a:r>
          </a:p>
        </p:txBody>
      </p:sp>
      <p:cxnSp>
        <p:nvCxnSpPr>
          <p:cNvPr id="74" name="Straight Arrow Connector 73">
            <a:extLst>
              <a:ext uri="{FF2B5EF4-FFF2-40B4-BE49-F238E27FC236}">
                <a16:creationId xmlns:a16="http://schemas.microsoft.com/office/drawing/2014/main" id="{0344FD8B-84CA-48C9-93CE-49C9F7AB4494}"/>
              </a:ext>
            </a:extLst>
          </p:cNvPr>
          <p:cNvCxnSpPr/>
          <p:nvPr/>
        </p:nvCxnSpPr>
        <p:spPr>
          <a:xfrm>
            <a:off x="7115175" y="3505200"/>
            <a:ext cx="428625"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98D1CB82-6377-4431-895F-B59E4AFDC8BA}"/>
              </a:ext>
            </a:extLst>
          </p:cNvPr>
          <p:cNvSpPr/>
          <p:nvPr/>
        </p:nvSpPr>
        <p:spPr>
          <a:xfrm>
            <a:off x="2657475" y="44958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444 BC</a:t>
            </a:r>
          </a:p>
        </p:txBody>
      </p:sp>
      <p:cxnSp>
        <p:nvCxnSpPr>
          <p:cNvPr id="77" name="Straight Connector 76">
            <a:extLst>
              <a:ext uri="{FF2B5EF4-FFF2-40B4-BE49-F238E27FC236}">
                <a16:creationId xmlns:a16="http://schemas.microsoft.com/office/drawing/2014/main" id="{0AF66568-E85F-4FA9-A508-7DAC5E9E3EF3}"/>
              </a:ext>
            </a:extLst>
          </p:cNvPr>
          <p:cNvCxnSpPr/>
          <p:nvPr/>
        </p:nvCxnSpPr>
        <p:spPr>
          <a:xfrm rot="5400000" flipH="1" flipV="1">
            <a:off x="2505075" y="4953000"/>
            <a:ext cx="304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E5F40A92-6F37-4E94-9AB1-BE27D144783F}"/>
              </a:ext>
            </a:extLst>
          </p:cNvPr>
          <p:cNvSpPr/>
          <p:nvPr/>
        </p:nvSpPr>
        <p:spPr>
          <a:xfrm>
            <a:off x="342900" y="4495800"/>
            <a:ext cx="2314575" cy="533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chemeClr val="tx1"/>
                </a:solidFill>
              </a:rPr>
              <a:t>E - Adar 2</a:t>
            </a:r>
          </a:p>
        </p:txBody>
      </p:sp>
      <p:sp>
        <p:nvSpPr>
          <p:cNvPr id="80" name="Oval 79">
            <a:extLst>
              <a:ext uri="{FF2B5EF4-FFF2-40B4-BE49-F238E27FC236}">
                <a16:creationId xmlns:a16="http://schemas.microsoft.com/office/drawing/2014/main" id="{569A4209-D0D6-4011-A2B8-D7A3190A28A6}"/>
              </a:ext>
            </a:extLst>
          </p:cNvPr>
          <p:cNvSpPr/>
          <p:nvPr/>
        </p:nvSpPr>
        <p:spPr>
          <a:xfrm>
            <a:off x="257175" y="609600"/>
            <a:ext cx="2314575" cy="533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E - Adar 2</a:t>
            </a:r>
          </a:p>
        </p:txBody>
      </p:sp>
      <p:cxnSp>
        <p:nvCxnSpPr>
          <p:cNvPr id="81" name="Straight Arrow Connector 80">
            <a:extLst>
              <a:ext uri="{FF2B5EF4-FFF2-40B4-BE49-F238E27FC236}">
                <a16:creationId xmlns:a16="http://schemas.microsoft.com/office/drawing/2014/main" id="{4A7DAA22-731D-48FB-8B35-9E372AD8CD42}"/>
              </a:ext>
            </a:extLst>
          </p:cNvPr>
          <p:cNvCxnSpPr/>
          <p:nvPr/>
        </p:nvCxnSpPr>
        <p:spPr>
          <a:xfrm>
            <a:off x="1971675" y="4800600"/>
            <a:ext cx="428625"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211EB28-5B7D-4964-9451-AA90DFAA84F9}"/>
              </a:ext>
            </a:extLst>
          </p:cNvPr>
          <p:cNvCxnSpPr/>
          <p:nvPr/>
        </p:nvCxnSpPr>
        <p:spPr>
          <a:xfrm>
            <a:off x="1971675" y="914400"/>
            <a:ext cx="428625"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5F6B4D74-1A96-4CE1-9D63-F8D530E94659}"/>
              </a:ext>
            </a:extLst>
          </p:cNvPr>
          <p:cNvSpPr/>
          <p:nvPr/>
        </p:nvSpPr>
        <p:spPr>
          <a:xfrm>
            <a:off x="1800225" y="57912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443 BC</a:t>
            </a:r>
          </a:p>
        </p:txBody>
      </p:sp>
      <p:sp>
        <p:nvSpPr>
          <p:cNvPr id="29739" name="TextBox 84">
            <a:extLst>
              <a:ext uri="{FF2B5EF4-FFF2-40B4-BE49-F238E27FC236}">
                <a16:creationId xmlns:a16="http://schemas.microsoft.com/office/drawing/2014/main" id="{712EA2F1-9F89-42BA-9C97-3A63D6D4642B}"/>
              </a:ext>
            </a:extLst>
          </p:cNvPr>
          <p:cNvSpPr txBox="1">
            <a:spLocks noChangeArrowheads="1"/>
          </p:cNvSpPr>
          <p:nvPr/>
        </p:nvSpPr>
        <p:spPr bwMode="auto">
          <a:xfrm>
            <a:off x="4762500" y="5029200"/>
            <a:ext cx="2438400" cy="369888"/>
          </a:xfrm>
          <a:prstGeom prst="rect">
            <a:avLst/>
          </a:prstGeom>
          <a:solidFill>
            <a:schemeClr val="accent6">
              <a:lumMod val="50000"/>
            </a:schemeClr>
          </a:solidFill>
          <a:ln w="9525">
            <a:noFill/>
            <a:miter lim="800000"/>
            <a:headEnd/>
            <a:tailEnd/>
          </a:ln>
        </p:spPr>
        <p:txBody>
          <a:bodyPr lIns="91429" tIns="45715" rIns="91429" bIns="45715">
            <a:spAutoFit/>
          </a:bodyPr>
          <a:lstStyle/>
          <a:p>
            <a:pPr>
              <a:defRPr/>
            </a:pPr>
            <a:r>
              <a:rPr lang="en-US" dirty="0">
                <a:solidFill>
                  <a:schemeClr val="bg1"/>
                </a:solidFill>
                <a:latin typeface="Arial" charset="0"/>
                <a:cs typeface="Arial" charset="0"/>
              </a:rPr>
              <a:t>5,888 moons + 8 days</a:t>
            </a:r>
          </a:p>
        </p:txBody>
      </p:sp>
      <p:sp>
        <p:nvSpPr>
          <p:cNvPr id="29740" name="TextBox 85">
            <a:extLst>
              <a:ext uri="{FF2B5EF4-FFF2-40B4-BE49-F238E27FC236}">
                <a16:creationId xmlns:a16="http://schemas.microsoft.com/office/drawing/2014/main" id="{ACFB5FA4-545A-475D-87DF-BA64F588074E}"/>
              </a:ext>
            </a:extLst>
          </p:cNvPr>
          <p:cNvSpPr txBox="1">
            <a:spLocks noChangeArrowheads="1"/>
          </p:cNvSpPr>
          <p:nvPr/>
        </p:nvSpPr>
        <p:spPr bwMode="auto">
          <a:xfrm>
            <a:off x="4076700" y="6324600"/>
            <a:ext cx="2438400" cy="369888"/>
          </a:xfrm>
          <a:prstGeom prst="rect">
            <a:avLst/>
          </a:prstGeom>
          <a:solidFill>
            <a:schemeClr val="accent6">
              <a:lumMod val="50000"/>
            </a:schemeClr>
          </a:solidFill>
          <a:ln w="9525">
            <a:noFill/>
            <a:miter lim="800000"/>
            <a:headEnd/>
            <a:tailEnd/>
          </a:ln>
        </p:spPr>
        <p:txBody>
          <a:bodyPr lIns="91429" tIns="45715" rIns="91429" bIns="45715">
            <a:spAutoFit/>
          </a:bodyPr>
          <a:lstStyle/>
          <a:p>
            <a:pPr>
              <a:defRPr/>
            </a:pPr>
            <a:r>
              <a:rPr lang="en-US" dirty="0">
                <a:solidFill>
                  <a:schemeClr val="bg1"/>
                </a:solidFill>
                <a:latin typeface="Arial" charset="0"/>
                <a:cs typeface="Arial" charset="0"/>
              </a:rPr>
              <a:t>5,888 moons + 8 days</a:t>
            </a:r>
          </a:p>
        </p:txBody>
      </p:sp>
      <p:cxnSp>
        <p:nvCxnSpPr>
          <p:cNvPr id="87" name="Straight Connector 86">
            <a:extLst>
              <a:ext uri="{FF2B5EF4-FFF2-40B4-BE49-F238E27FC236}">
                <a16:creationId xmlns:a16="http://schemas.microsoft.com/office/drawing/2014/main" id="{0CFE56F1-DBCF-4ED8-9304-6B9A1287AB97}"/>
              </a:ext>
            </a:extLst>
          </p:cNvPr>
          <p:cNvCxnSpPr/>
          <p:nvPr/>
        </p:nvCxnSpPr>
        <p:spPr>
          <a:xfrm rot="5400000" flipH="1" flipV="1">
            <a:off x="9572625" y="4991100"/>
            <a:ext cx="228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573DFFF-6BC6-4665-87F9-4DBD8451FF6B}"/>
              </a:ext>
            </a:extLst>
          </p:cNvPr>
          <p:cNvCxnSpPr/>
          <p:nvPr/>
        </p:nvCxnSpPr>
        <p:spPr>
          <a:xfrm rot="5400000" flipH="1" flipV="1">
            <a:off x="8839200" y="6286500"/>
            <a:ext cx="228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05D9524-8279-47C7-AD76-E26416200333}"/>
              </a:ext>
            </a:extLst>
          </p:cNvPr>
          <p:cNvCxnSpPr/>
          <p:nvPr/>
        </p:nvCxnSpPr>
        <p:spPr>
          <a:xfrm rot="5400000" flipH="1" flipV="1">
            <a:off x="1771650" y="6286500"/>
            <a:ext cx="2286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882D535D-1F53-4EF1-AC6A-B727384626C4}"/>
              </a:ext>
            </a:extLst>
          </p:cNvPr>
          <p:cNvSpPr/>
          <p:nvPr/>
        </p:nvSpPr>
        <p:spPr>
          <a:xfrm>
            <a:off x="6858000" y="44958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33 AD</a:t>
            </a:r>
          </a:p>
        </p:txBody>
      </p:sp>
      <p:sp>
        <p:nvSpPr>
          <p:cNvPr id="91" name="Oval 90">
            <a:extLst>
              <a:ext uri="{FF2B5EF4-FFF2-40B4-BE49-F238E27FC236}">
                <a16:creationId xmlns:a16="http://schemas.microsoft.com/office/drawing/2014/main" id="{5FE5A1B2-7A37-4C46-B773-F4BED94099B0}"/>
              </a:ext>
            </a:extLst>
          </p:cNvPr>
          <p:cNvSpPr/>
          <p:nvPr/>
        </p:nvSpPr>
        <p:spPr>
          <a:xfrm>
            <a:off x="6000750" y="5791200"/>
            <a:ext cx="2314575"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b="1" dirty="0">
                <a:solidFill>
                  <a:srgbClr val="002060"/>
                </a:solidFill>
              </a:rPr>
              <a:t>Nisan 34 AD</a:t>
            </a:r>
          </a:p>
        </p:txBody>
      </p:sp>
      <p:sp>
        <p:nvSpPr>
          <p:cNvPr id="50" name="Oval 49">
            <a:extLst>
              <a:ext uri="{FF2B5EF4-FFF2-40B4-BE49-F238E27FC236}">
                <a16:creationId xmlns:a16="http://schemas.microsoft.com/office/drawing/2014/main" id="{AD319904-8FE2-4EB3-9282-43A9DECEC4DC}"/>
              </a:ext>
            </a:extLst>
          </p:cNvPr>
          <p:cNvSpPr/>
          <p:nvPr/>
        </p:nvSpPr>
        <p:spPr>
          <a:xfrm>
            <a:off x="9410700" y="838200"/>
            <a:ext cx="609600" cy="685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a:extLst>
              <a:ext uri="{FF2B5EF4-FFF2-40B4-BE49-F238E27FC236}">
                <a16:creationId xmlns:a16="http://schemas.microsoft.com/office/drawing/2014/main" id="{FB365B1C-FCFA-403B-8E2F-F03B8CCBE9B6}"/>
              </a:ext>
            </a:extLst>
          </p:cNvPr>
          <p:cNvSpPr/>
          <p:nvPr/>
        </p:nvSpPr>
        <p:spPr>
          <a:xfrm>
            <a:off x="8877300" y="2133600"/>
            <a:ext cx="685800" cy="685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41B49BA1-2689-4490-BC43-7170DD729EFB}"/>
              </a:ext>
            </a:extLst>
          </p:cNvPr>
          <p:cNvSpPr/>
          <p:nvPr/>
        </p:nvSpPr>
        <p:spPr>
          <a:xfrm>
            <a:off x="9334500" y="4648200"/>
            <a:ext cx="609600" cy="685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a:extLst>
              <a:ext uri="{FF2B5EF4-FFF2-40B4-BE49-F238E27FC236}">
                <a16:creationId xmlns:a16="http://schemas.microsoft.com/office/drawing/2014/main" id="{9FEE42FD-3792-41CE-93D3-F93666256DE1}"/>
              </a:ext>
            </a:extLst>
          </p:cNvPr>
          <p:cNvSpPr/>
          <p:nvPr/>
        </p:nvSpPr>
        <p:spPr>
          <a:xfrm>
            <a:off x="8648700" y="6019800"/>
            <a:ext cx="609600" cy="6096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a:extLst>
              <a:ext uri="{FF2B5EF4-FFF2-40B4-BE49-F238E27FC236}">
                <a16:creationId xmlns:a16="http://schemas.microsoft.com/office/drawing/2014/main" id="{CA4EC8A1-C1F4-45D5-90EB-53D1ABE28F67}"/>
              </a:ext>
            </a:extLst>
          </p:cNvPr>
          <p:cNvSpPr/>
          <p:nvPr/>
        </p:nvSpPr>
        <p:spPr>
          <a:xfrm>
            <a:off x="342900" y="2819400"/>
            <a:ext cx="9944100" cy="1371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8" name="Straight Connector 67">
            <a:extLst>
              <a:ext uri="{FF2B5EF4-FFF2-40B4-BE49-F238E27FC236}">
                <a16:creationId xmlns:a16="http://schemas.microsoft.com/office/drawing/2014/main" id="{36629507-C42D-4225-998E-742B45F56360}"/>
              </a:ext>
            </a:extLst>
          </p:cNvPr>
          <p:cNvCxnSpPr/>
          <p:nvPr/>
        </p:nvCxnSpPr>
        <p:spPr>
          <a:xfrm>
            <a:off x="3848100" y="685800"/>
            <a:ext cx="416718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7C76E8-7ACD-44CB-94CF-E6B0E4F8DA3B}"/>
              </a:ext>
            </a:extLst>
          </p:cNvPr>
          <p:cNvCxnSpPr/>
          <p:nvPr/>
        </p:nvCxnSpPr>
        <p:spPr>
          <a:xfrm>
            <a:off x="3314700" y="1981200"/>
            <a:ext cx="409098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F84A4C7-5297-43D1-86BA-5C14178D64DC}"/>
              </a:ext>
            </a:extLst>
          </p:cNvPr>
          <p:cNvCxnSpPr/>
          <p:nvPr/>
        </p:nvCxnSpPr>
        <p:spPr>
          <a:xfrm>
            <a:off x="3848100" y="4572000"/>
            <a:ext cx="4267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EFAD644-7999-47F6-8296-C09A969F1BE4}"/>
              </a:ext>
            </a:extLst>
          </p:cNvPr>
          <p:cNvCxnSpPr/>
          <p:nvPr/>
        </p:nvCxnSpPr>
        <p:spPr>
          <a:xfrm>
            <a:off x="3009900" y="5867400"/>
            <a:ext cx="4191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591B00B-93B1-427B-9387-FA560730C3BF}"/>
              </a:ext>
            </a:extLst>
          </p:cNvPr>
          <p:cNvCxnSpPr/>
          <p:nvPr/>
        </p:nvCxnSpPr>
        <p:spPr>
          <a:xfrm>
            <a:off x="2324100" y="3276600"/>
            <a:ext cx="6477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4">
            <a:extLst>
              <a:ext uri="{FF2B5EF4-FFF2-40B4-BE49-F238E27FC236}">
                <a16:creationId xmlns:a16="http://schemas.microsoft.com/office/drawing/2014/main" id="{5D360425-F186-436A-A825-AB1CD33CC586}"/>
              </a:ext>
            </a:extLst>
          </p:cNvPr>
          <p:cNvSpPr txBox="1">
            <a:spLocks noChangeArrowheads="1"/>
          </p:cNvSpPr>
          <p:nvPr/>
        </p:nvSpPr>
        <p:spPr bwMode="auto">
          <a:xfrm>
            <a:off x="266700" y="381000"/>
            <a:ext cx="9677400" cy="6002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C000"/>
                </a:solidFill>
              </a:rPr>
              <a:t>So this is encouraging. We know that a </a:t>
            </a:r>
            <a:r>
              <a:rPr lang="en-US" altLang="en-US" sz="3200">
                <a:solidFill>
                  <a:srgbClr val="FFFF00"/>
                </a:solidFill>
              </a:rPr>
              <a:t>late Passover</a:t>
            </a:r>
            <a:r>
              <a:rPr lang="en-US" altLang="en-US" sz="3200">
                <a:solidFill>
                  <a:srgbClr val="FFC000"/>
                </a:solidFill>
              </a:rPr>
              <a:t> is absolutely essential in order to accommodate the </a:t>
            </a:r>
            <a:r>
              <a:rPr lang="en-US" altLang="en-US" sz="3200" b="1" i="1">
                <a:solidFill>
                  <a:srgbClr val="FFFF00"/>
                </a:solidFill>
              </a:rPr>
              <a:t>69 weeks</a:t>
            </a:r>
            <a:r>
              <a:rPr lang="en-US" altLang="en-US" sz="3200">
                <a:solidFill>
                  <a:srgbClr val="FFC000"/>
                </a:solidFill>
              </a:rPr>
              <a:t>. We also know that </a:t>
            </a:r>
            <a:r>
              <a:rPr lang="en-US" altLang="en-US" sz="3200" b="1" i="1">
                <a:solidFill>
                  <a:srgbClr val="FFFF00"/>
                </a:solidFill>
              </a:rPr>
              <a:t>32 A.D.</a:t>
            </a:r>
            <a:r>
              <a:rPr lang="en-US" altLang="en-US" sz="3200">
                <a:solidFill>
                  <a:srgbClr val="FFC000"/>
                </a:solidFill>
              </a:rPr>
              <a:t>, the year of</a:t>
            </a:r>
            <a:r>
              <a:rPr lang="en-US" altLang="en-US" sz="3200" b="1" i="1">
                <a:solidFill>
                  <a:srgbClr val="FFFF00"/>
                </a:solidFill>
              </a:rPr>
              <a:t> Palm Sunday,</a:t>
            </a:r>
            <a:r>
              <a:rPr lang="en-US" altLang="en-US" sz="3200">
                <a:solidFill>
                  <a:srgbClr val="FFFF00"/>
                </a:solidFill>
              </a:rPr>
              <a:t> </a:t>
            </a:r>
            <a:r>
              <a:rPr lang="en-US" altLang="en-US" sz="3200">
                <a:solidFill>
                  <a:srgbClr val="FFC000"/>
                </a:solidFill>
              </a:rPr>
              <a:t>was such a year. It was an embolismic year with a</a:t>
            </a:r>
            <a:r>
              <a:rPr lang="en-US" altLang="en-US" sz="3200">
                <a:solidFill>
                  <a:srgbClr val="FFFF00"/>
                </a:solidFill>
              </a:rPr>
              <a:t> late Nisan</a:t>
            </a:r>
            <a:r>
              <a:rPr lang="en-US" altLang="en-US" sz="3200">
                <a:solidFill>
                  <a:srgbClr val="FFC000"/>
                </a:solidFill>
              </a:rPr>
              <a:t>. We now have our two Nisan moons nailed down. They are 476 years apart and in years we have verified as the year of the Edict and the year of the Passion. These are sure ballparks from which we can begin to lay out that long lanky timeline of </a:t>
            </a:r>
            <a:r>
              <a:rPr lang="en-US" altLang="en-US" sz="3200">
                <a:solidFill>
                  <a:srgbClr val="FFFF00"/>
                </a:solidFill>
              </a:rPr>
              <a:t>476 years </a:t>
            </a:r>
            <a:r>
              <a:rPr lang="en-US" altLang="en-US" sz="3200">
                <a:solidFill>
                  <a:srgbClr val="FFC000"/>
                </a:solidFill>
              </a:rPr>
              <a:t>and</a:t>
            </a:r>
            <a:r>
              <a:rPr lang="en-US" altLang="en-US" sz="3200">
                <a:solidFill>
                  <a:srgbClr val="FFFF00"/>
                </a:solidFill>
              </a:rPr>
              <a:t> </a:t>
            </a:r>
            <a:r>
              <a:rPr lang="en-US" altLang="en-US" sz="3200" b="1" i="1">
                <a:solidFill>
                  <a:srgbClr val="FFFF00"/>
                </a:solidFill>
              </a:rPr>
              <a:t>25 days. </a:t>
            </a:r>
            <a:r>
              <a:rPr lang="en-US" altLang="en-US" sz="3200">
                <a:solidFill>
                  <a:srgbClr val="FFC000"/>
                </a:solidFill>
              </a:rPr>
              <a:t> We shall soon discover just how neatly this time span connects into the two Nisan moons.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F563B3-E74F-4FCF-8834-4D2533D75832}"/>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C5038440-9D22-4C1A-A9FD-D7EA8A5B3CAE}"/>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FA404797-BEE1-4A99-A288-5AB3751FD8C2}"/>
              </a:ext>
            </a:extLst>
          </p:cNvPr>
          <p:cNvSpPr txBox="1">
            <a:spLocks noChangeArrowheads="1"/>
          </p:cNvSpPr>
          <p:nvPr/>
        </p:nvSpPr>
        <p:spPr bwMode="auto">
          <a:xfrm>
            <a:off x="7629525" y="0"/>
            <a:ext cx="2400300" cy="1754188"/>
          </a:xfrm>
          <a:prstGeom prst="rect">
            <a:avLst/>
          </a:prstGeom>
          <a:solidFill>
            <a:schemeClr val="bg1"/>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51A86F34-F3C5-491D-8012-93F5BB31CD5E}"/>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FFFF00"/>
                </a:solidFill>
              </a:rPr>
              <a:t>476 years   </a:t>
            </a:r>
            <a:r>
              <a:rPr lang="en-US" sz="4000" b="1" dirty="0">
                <a:solidFill>
                  <a:schemeClr val="bg1"/>
                </a:solidFill>
              </a:rPr>
              <a:t>+ 25 days</a:t>
            </a:r>
          </a:p>
        </p:txBody>
      </p:sp>
      <p:cxnSp>
        <p:nvCxnSpPr>
          <p:cNvPr id="41" name="Straight Connector 40">
            <a:extLst>
              <a:ext uri="{FF2B5EF4-FFF2-40B4-BE49-F238E27FC236}">
                <a16:creationId xmlns:a16="http://schemas.microsoft.com/office/drawing/2014/main" id="{0D8982AD-1661-4126-91F2-757680760D7F}"/>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B2EE98C-0482-4652-B012-65766D826FB4}"/>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3C517C0D-149C-45D4-88B1-E8AF46B20879}"/>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4B7515A7-C8B7-45F4-A079-43DB81121367}"/>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of 445 B.C.</a:t>
            </a:r>
          </a:p>
        </p:txBody>
      </p:sp>
      <p:sp>
        <p:nvSpPr>
          <p:cNvPr id="20" name="Oval 19">
            <a:extLst>
              <a:ext uri="{FF2B5EF4-FFF2-40B4-BE49-F238E27FC236}">
                <a16:creationId xmlns:a16="http://schemas.microsoft.com/office/drawing/2014/main" id="{E19DB068-62A4-47A2-B2F0-986CE0A75F66}"/>
              </a:ext>
            </a:extLst>
          </p:cNvPr>
          <p:cNvSpPr/>
          <p:nvPr/>
        </p:nvSpPr>
        <p:spPr>
          <a:xfrm>
            <a:off x="7458075" y="4038600"/>
            <a:ext cx="2657475" cy="2590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of 32 A.D.</a:t>
            </a:r>
          </a:p>
        </p:txBody>
      </p:sp>
      <p:sp>
        <p:nvSpPr>
          <p:cNvPr id="54283" name="TextBox 23">
            <a:extLst>
              <a:ext uri="{FF2B5EF4-FFF2-40B4-BE49-F238E27FC236}">
                <a16:creationId xmlns:a16="http://schemas.microsoft.com/office/drawing/2014/main" id="{B92E9640-3E79-4A11-906D-E442E7DD92B0}"/>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sp>
        <p:nvSpPr>
          <p:cNvPr id="38" name="Rectangle 37">
            <a:extLst>
              <a:ext uri="{FF2B5EF4-FFF2-40B4-BE49-F238E27FC236}">
                <a16:creationId xmlns:a16="http://schemas.microsoft.com/office/drawing/2014/main" id="{70AC1397-6932-4676-AB71-5E2067B9FFF1}"/>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sp>
        <p:nvSpPr>
          <p:cNvPr id="13" name="Oval 12">
            <a:extLst>
              <a:ext uri="{FF2B5EF4-FFF2-40B4-BE49-F238E27FC236}">
                <a16:creationId xmlns:a16="http://schemas.microsoft.com/office/drawing/2014/main" id="{BDD7EC15-718B-4953-A0E4-994C4ADAA57E}"/>
              </a:ext>
            </a:extLst>
          </p:cNvPr>
          <p:cNvSpPr/>
          <p:nvPr/>
        </p:nvSpPr>
        <p:spPr>
          <a:xfrm>
            <a:off x="5143500" y="2819400"/>
            <a:ext cx="2362200" cy="1143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Rounded Rectangle 13">
            <a:extLst>
              <a:ext uri="{FF2B5EF4-FFF2-40B4-BE49-F238E27FC236}">
                <a16:creationId xmlns:a16="http://schemas.microsoft.com/office/drawing/2014/main" id="{2BDFCAF5-BE03-433A-BB32-22B04E6DBDB2}"/>
              </a:ext>
            </a:extLst>
          </p:cNvPr>
          <p:cNvSpPr/>
          <p:nvPr/>
        </p:nvSpPr>
        <p:spPr>
          <a:xfrm>
            <a:off x="3009900" y="4343400"/>
            <a:ext cx="4191000" cy="2057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FFFF00"/>
                </a:solidFill>
              </a:rPr>
              <a:t>We now know that this is a </a:t>
            </a:r>
            <a:r>
              <a:rPr lang="en-US" sz="4000" b="1" i="1" dirty="0">
                <a:solidFill>
                  <a:srgbClr val="FFFF00"/>
                </a:solidFill>
              </a:rPr>
              <a:t>late Nisan Passover</a:t>
            </a:r>
          </a:p>
        </p:txBody>
      </p:sp>
      <p:cxnSp>
        <p:nvCxnSpPr>
          <p:cNvPr id="15" name="Straight Arrow Connector 14">
            <a:extLst>
              <a:ext uri="{FF2B5EF4-FFF2-40B4-BE49-F238E27FC236}">
                <a16:creationId xmlns:a16="http://schemas.microsoft.com/office/drawing/2014/main" id="{D6FD165F-5C42-47DA-9380-D5003975F618}"/>
              </a:ext>
            </a:extLst>
          </p:cNvPr>
          <p:cNvCxnSpPr/>
          <p:nvPr/>
        </p:nvCxnSpPr>
        <p:spPr>
          <a:xfrm>
            <a:off x="7048500" y="5334000"/>
            <a:ext cx="685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4">
            <a:extLst>
              <a:ext uri="{FF2B5EF4-FFF2-40B4-BE49-F238E27FC236}">
                <a16:creationId xmlns:a16="http://schemas.microsoft.com/office/drawing/2014/main" id="{45BC6B1A-724D-445D-9DCF-259477715E96}"/>
              </a:ext>
            </a:extLst>
          </p:cNvPr>
          <p:cNvSpPr txBox="1">
            <a:spLocks noChangeArrowheads="1"/>
          </p:cNvSpPr>
          <p:nvPr/>
        </p:nvSpPr>
        <p:spPr bwMode="auto">
          <a:xfrm>
            <a:off x="571500" y="533400"/>
            <a:ext cx="94488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So already, without going into any further detail, we have enough information to lay out a timeline from the </a:t>
            </a:r>
            <a:r>
              <a:rPr lang="en-US" altLang="en-US" sz="4000" b="1" i="1">
                <a:solidFill>
                  <a:srgbClr val="FFFF00"/>
                </a:solidFill>
              </a:rPr>
              <a:t>Nisan</a:t>
            </a:r>
            <a:r>
              <a:rPr lang="en-US" altLang="en-US" sz="4000">
                <a:solidFill>
                  <a:srgbClr val="FFFF00"/>
                </a:solidFill>
              </a:rPr>
              <a:t> of Nehemiah in 445 B.C.</a:t>
            </a:r>
            <a:r>
              <a:rPr lang="en-US" altLang="en-US" sz="4000">
                <a:solidFill>
                  <a:srgbClr val="FFC000"/>
                </a:solidFill>
              </a:rPr>
              <a:t> to the late </a:t>
            </a:r>
            <a:r>
              <a:rPr lang="en-US" altLang="en-US" sz="4000" b="1" i="1">
                <a:solidFill>
                  <a:srgbClr val="FFFF00"/>
                </a:solidFill>
              </a:rPr>
              <a:t>Nisan</a:t>
            </a:r>
            <a:r>
              <a:rPr lang="en-US" altLang="en-US" sz="4000">
                <a:solidFill>
                  <a:srgbClr val="FFC000"/>
                </a:solidFill>
              </a:rPr>
              <a:t> of  </a:t>
            </a:r>
            <a:r>
              <a:rPr lang="en-US" altLang="en-US" sz="4000">
                <a:solidFill>
                  <a:srgbClr val="FFFF00"/>
                </a:solidFill>
              </a:rPr>
              <a:t>Palm Sunday </a:t>
            </a:r>
            <a:r>
              <a:rPr lang="en-US" altLang="en-US" sz="4000">
                <a:solidFill>
                  <a:srgbClr val="FFC000"/>
                </a:solidFill>
              </a:rPr>
              <a:t>in</a:t>
            </a:r>
            <a:r>
              <a:rPr lang="en-US" altLang="en-US" sz="4000">
                <a:solidFill>
                  <a:srgbClr val="FFFF00"/>
                </a:solidFill>
              </a:rPr>
              <a:t> </a:t>
            </a:r>
            <a:r>
              <a:rPr lang="en-US" altLang="en-US" sz="4000" b="1" i="1">
                <a:solidFill>
                  <a:srgbClr val="FFFF00"/>
                </a:solidFill>
              </a:rPr>
              <a:t>32 A.D.</a:t>
            </a:r>
            <a:r>
              <a:rPr lang="en-US" altLang="en-US" sz="4000">
                <a:solidFill>
                  <a:srgbClr val="FFFF00"/>
                </a:solidFill>
              </a:rPr>
              <a:t>. </a:t>
            </a:r>
            <a:r>
              <a:rPr lang="en-US" altLang="en-US" sz="4000">
                <a:solidFill>
                  <a:srgbClr val="FFC000"/>
                </a:solidFill>
              </a:rPr>
              <a:t>Notice that both the</a:t>
            </a:r>
            <a:r>
              <a:rPr lang="en-US" altLang="en-US" sz="4000" b="1">
                <a:solidFill>
                  <a:srgbClr val="FFC000"/>
                </a:solidFill>
              </a:rPr>
              <a:t> </a:t>
            </a:r>
            <a:r>
              <a:rPr lang="en-US" altLang="en-US" sz="4000" b="1" i="1">
                <a:solidFill>
                  <a:srgbClr val="FFFF00"/>
                </a:solidFill>
              </a:rPr>
              <a:t>time-span</a:t>
            </a:r>
            <a:r>
              <a:rPr lang="en-US" altLang="en-US" sz="4000" b="1">
                <a:solidFill>
                  <a:srgbClr val="FFC000"/>
                </a:solidFill>
              </a:rPr>
              <a:t> </a:t>
            </a:r>
            <a:r>
              <a:rPr lang="en-US" altLang="en-US" sz="4000">
                <a:solidFill>
                  <a:srgbClr val="FFC000"/>
                </a:solidFill>
              </a:rPr>
              <a:t>bridging the </a:t>
            </a:r>
            <a:r>
              <a:rPr lang="en-US" altLang="en-US" sz="4000" b="1">
                <a:solidFill>
                  <a:srgbClr val="FFFF00"/>
                </a:solidFill>
              </a:rPr>
              <a:t>two Nisan events</a:t>
            </a:r>
            <a:r>
              <a:rPr lang="en-US" altLang="en-US" sz="4000">
                <a:solidFill>
                  <a:srgbClr val="FFC000"/>
                </a:solidFill>
              </a:rPr>
              <a:t> and the timeline of the</a:t>
            </a:r>
            <a:r>
              <a:rPr lang="en-US" altLang="en-US" sz="4000" b="1">
                <a:solidFill>
                  <a:srgbClr val="FFC000"/>
                </a:solidFill>
              </a:rPr>
              <a:t> </a:t>
            </a:r>
            <a:r>
              <a:rPr lang="en-US" altLang="en-US" sz="4000" b="1" i="1">
                <a:solidFill>
                  <a:srgbClr val="FFFF00"/>
                </a:solidFill>
              </a:rPr>
              <a:t>69 Weeks </a:t>
            </a:r>
            <a:r>
              <a:rPr lang="en-US" altLang="en-US" sz="4000">
                <a:solidFill>
                  <a:srgbClr val="FFC000"/>
                </a:solidFill>
              </a:rPr>
              <a:t>are</a:t>
            </a:r>
            <a:r>
              <a:rPr lang="en-US" altLang="en-US" sz="4000" b="1">
                <a:solidFill>
                  <a:srgbClr val="FFC000"/>
                </a:solidFill>
              </a:rPr>
              <a:t> </a:t>
            </a:r>
            <a:r>
              <a:rPr lang="en-US" altLang="en-US" sz="4000">
                <a:solidFill>
                  <a:srgbClr val="FFC000"/>
                </a:solidFill>
              </a:rPr>
              <a:t>going to be a few days over the </a:t>
            </a:r>
            <a:r>
              <a:rPr lang="en-US" altLang="en-US" sz="4000" b="1" i="1">
                <a:solidFill>
                  <a:srgbClr val="FFFF00"/>
                </a:solidFill>
              </a:rPr>
              <a:t>476 solar </a:t>
            </a:r>
            <a:r>
              <a:rPr lang="en-US" altLang="en-US" sz="4000">
                <a:solidFill>
                  <a:srgbClr val="FFC000"/>
                </a:solidFill>
              </a:rPr>
              <a:t>or</a:t>
            </a:r>
            <a:r>
              <a:rPr lang="en-US" altLang="en-US" sz="4000" b="1" i="1">
                <a:solidFill>
                  <a:srgbClr val="FFFF00"/>
                </a:solidFill>
              </a:rPr>
              <a:t> calendar years</a:t>
            </a:r>
            <a:r>
              <a:rPr lang="en-US" altLang="en-US" sz="4000" b="1" i="1">
                <a:solidFill>
                  <a:srgbClr val="FFC000"/>
                </a:solidFill>
              </a:rPr>
              <a:t>.</a:t>
            </a:r>
            <a:r>
              <a:rPr lang="en-US" altLang="en-US" sz="4000">
                <a:solidFill>
                  <a:srgbClr val="FFC000"/>
                </a:solid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3844211-AF09-4390-9E6A-2C6CA6DADC41}"/>
              </a:ext>
            </a:extLst>
          </p:cNvPr>
          <p:cNvSpPr>
            <a:spLocks noGrp="1"/>
          </p:cNvSpPr>
          <p:nvPr>
            <p:ph type="title"/>
          </p:nvPr>
        </p:nvSpPr>
        <p:spPr>
          <a:xfrm>
            <a:off x="857250" y="152400"/>
            <a:ext cx="8658225" cy="1752600"/>
          </a:xfrm>
          <a:solidFill>
            <a:srgbClr val="002060"/>
          </a:solidFill>
        </p:spPr>
        <p:txBody>
          <a:bodyPr/>
          <a:lstStyle/>
          <a:p>
            <a:pPr eaLnBrk="1" hangingPunct="1"/>
            <a:r>
              <a:rPr lang="en-US" altLang="en-US" sz="3600" b="1">
                <a:solidFill>
                  <a:srgbClr val="FFC000"/>
                </a:solidFill>
              </a:rPr>
              <a:t>The </a:t>
            </a:r>
            <a:r>
              <a:rPr lang="en-US" altLang="en-US" sz="3600" b="1" i="1">
                <a:solidFill>
                  <a:srgbClr val="FFFF00"/>
                </a:solidFill>
              </a:rPr>
              <a:t>time-span</a:t>
            </a:r>
            <a:r>
              <a:rPr lang="en-US" altLang="en-US" sz="3600" b="1">
                <a:solidFill>
                  <a:srgbClr val="FFC000"/>
                </a:solidFill>
              </a:rPr>
              <a:t> bridging the two Nisan events and the timeline of the </a:t>
            </a:r>
            <a:r>
              <a:rPr lang="en-US" altLang="en-US" sz="3600" b="1" i="1">
                <a:solidFill>
                  <a:srgbClr val="FFFF00"/>
                </a:solidFill>
              </a:rPr>
              <a:t>69 Weeks </a:t>
            </a:r>
            <a:r>
              <a:rPr lang="en-US" altLang="en-US" sz="3600" b="1">
                <a:solidFill>
                  <a:srgbClr val="FFC000"/>
                </a:solidFill>
              </a:rPr>
              <a:t>are </a:t>
            </a:r>
            <a:r>
              <a:rPr lang="en-US" altLang="en-US" sz="3600" b="1">
                <a:solidFill>
                  <a:srgbClr val="FFFF00"/>
                </a:solidFill>
              </a:rPr>
              <a:t>both</a:t>
            </a:r>
            <a:r>
              <a:rPr lang="en-US" altLang="en-US" sz="3600" b="1">
                <a:solidFill>
                  <a:srgbClr val="FFC000"/>
                </a:solidFill>
              </a:rPr>
              <a:t> very close to  </a:t>
            </a:r>
            <a:r>
              <a:rPr lang="en-US" altLang="en-US" sz="3600" b="1" i="1">
                <a:solidFill>
                  <a:srgbClr val="FFFF00"/>
                </a:solidFill>
              </a:rPr>
              <a:t>476 years</a:t>
            </a:r>
            <a:r>
              <a:rPr lang="en-US" altLang="en-US" sz="3600" b="1" i="1">
                <a:solidFill>
                  <a:srgbClr val="FFC000"/>
                </a:solidFill>
              </a:rPr>
              <a:t>.</a:t>
            </a:r>
            <a:endParaRPr lang="en-US" altLang="en-US" sz="3600" i="1">
              <a:solidFill>
                <a:srgbClr val="FFC000"/>
              </a:solidFill>
            </a:endParaRPr>
          </a:p>
        </p:txBody>
      </p:sp>
      <p:sp>
        <p:nvSpPr>
          <p:cNvPr id="4" name="Content Placeholder 3">
            <a:extLst>
              <a:ext uri="{FF2B5EF4-FFF2-40B4-BE49-F238E27FC236}">
                <a16:creationId xmlns:a16="http://schemas.microsoft.com/office/drawing/2014/main" id="{2018AC88-A158-4AEF-B963-0BE011A571B2}"/>
              </a:ext>
            </a:extLst>
          </p:cNvPr>
          <p:cNvSpPr>
            <a:spLocks noGrp="1"/>
          </p:cNvSpPr>
          <p:nvPr>
            <p:ph idx="1"/>
          </p:nvPr>
        </p:nvSpPr>
        <p:spPr>
          <a:xfrm>
            <a:off x="0" y="2743200"/>
            <a:ext cx="10287000" cy="4114800"/>
          </a:xfrm>
        </p:spPr>
        <p:txBody>
          <a:bodyPr rtlCol="0">
            <a:normAutofit/>
          </a:bodyPr>
          <a:lstStyle/>
          <a:p>
            <a:pPr eaLnBrk="1" fontAlgn="auto" hangingPunct="1">
              <a:spcAft>
                <a:spcPts val="0"/>
              </a:spcAft>
              <a:buFont typeface="Arial" panose="020B0604020202020204" pitchFamily="34" charset="0"/>
              <a:buNone/>
              <a:defRPr/>
            </a:pPr>
            <a:endParaRPr lang="en-US" sz="3600" b="1" dirty="0">
              <a:solidFill>
                <a:schemeClr val="tx2">
                  <a:lumMod val="75000"/>
                </a:schemeClr>
              </a:solidFill>
            </a:endParaRPr>
          </a:p>
          <a:p>
            <a:pPr eaLnBrk="1" fontAlgn="auto" hangingPunct="1">
              <a:spcAft>
                <a:spcPts val="0"/>
              </a:spcAft>
              <a:buFont typeface="Arial" panose="020B0604020202020204" pitchFamily="34" charset="0"/>
              <a:buNone/>
              <a:defRPr/>
            </a:pPr>
            <a:endParaRPr lang="en-US" sz="4000" b="1" dirty="0">
              <a:solidFill>
                <a:schemeClr val="accent3">
                  <a:lumMod val="50000"/>
                </a:schemeClr>
              </a:solidFill>
            </a:endParaRPr>
          </a:p>
        </p:txBody>
      </p:sp>
      <p:sp>
        <p:nvSpPr>
          <p:cNvPr id="5" name="Rectangle 4">
            <a:extLst>
              <a:ext uri="{FF2B5EF4-FFF2-40B4-BE49-F238E27FC236}">
                <a16:creationId xmlns:a16="http://schemas.microsoft.com/office/drawing/2014/main" id="{99B8DA67-9457-470A-9FCD-52415FA3F66B}"/>
              </a:ext>
            </a:extLst>
          </p:cNvPr>
          <p:cNvSpPr/>
          <p:nvPr/>
        </p:nvSpPr>
        <p:spPr>
          <a:xfrm>
            <a:off x="1885950" y="6172200"/>
            <a:ext cx="6686550" cy="685800"/>
          </a:xfrm>
          <a:prstGeom prst="rect">
            <a:avLst/>
          </a:prstGeom>
          <a:solidFill>
            <a:schemeClr val="accent3">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FFC000"/>
                </a:solidFill>
              </a:rPr>
              <a:t>69 “weeks” = 476.06 years</a:t>
            </a:r>
          </a:p>
        </p:txBody>
      </p:sp>
      <p:cxnSp>
        <p:nvCxnSpPr>
          <p:cNvPr id="7" name="Straight Connector 6">
            <a:extLst>
              <a:ext uri="{FF2B5EF4-FFF2-40B4-BE49-F238E27FC236}">
                <a16:creationId xmlns:a16="http://schemas.microsoft.com/office/drawing/2014/main" id="{BA350797-5FF3-4E12-A48B-94CAA4E592CF}"/>
              </a:ext>
            </a:extLst>
          </p:cNvPr>
          <p:cNvCxnSpPr>
            <a:endCxn id="29" idx="2"/>
          </p:cNvCxnSpPr>
          <p:nvPr/>
        </p:nvCxnSpPr>
        <p:spPr>
          <a:xfrm rot="5400000" flipH="1" flipV="1">
            <a:off x="7543800" y="5829300"/>
            <a:ext cx="2057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2DE03941-4A33-42B8-A6D6-6804B2D811ED}"/>
              </a:ext>
            </a:extLst>
          </p:cNvPr>
          <p:cNvSpPr txBox="1">
            <a:spLocks noChangeArrowheads="1"/>
          </p:cNvSpPr>
          <p:nvPr/>
        </p:nvSpPr>
        <p:spPr bwMode="auto">
          <a:xfrm>
            <a:off x="7543800" y="2438400"/>
            <a:ext cx="2743200" cy="646113"/>
          </a:xfrm>
          <a:prstGeom prst="rect">
            <a:avLst/>
          </a:prstGeom>
          <a:noFill/>
          <a:ln w="9525">
            <a:noFill/>
            <a:miter lim="800000"/>
            <a:headEnd/>
            <a:tailEnd/>
          </a:ln>
        </p:spPr>
        <p:txBody>
          <a:bodyPr>
            <a:spAutoFit/>
          </a:bodyPr>
          <a:lstStyle/>
          <a:p>
            <a:pPr algn="ctr">
              <a:defRPr/>
            </a:pPr>
            <a:r>
              <a:rPr lang="en-US" sz="3600" b="1" dirty="0">
                <a:solidFill>
                  <a:schemeClr val="accent2"/>
                </a:solidFill>
                <a:latin typeface="Calibri" pitchFamily="34" charset="0"/>
                <a:cs typeface="Arial" charset="0"/>
              </a:rPr>
              <a:t>  </a:t>
            </a:r>
            <a:endParaRPr lang="en-US" sz="3600" b="1" dirty="0">
              <a:solidFill>
                <a:schemeClr val="tx2">
                  <a:lumMod val="75000"/>
                </a:schemeClr>
              </a:solidFill>
              <a:latin typeface="Calibri" pitchFamily="34" charset="0"/>
              <a:cs typeface="Arial" charset="0"/>
            </a:endParaRPr>
          </a:p>
        </p:txBody>
      </p:sp>
      <p:sp>
        <p:nvSpPr>
          <p:cNvPr id="21" name="Rectangle 20">
            <a:extLst>
              <a:ext uri="{FF2B5EF4-FFF2-40B4-BE49-F238E27FC236}">
                <a16:creationId xmlns:a16="http://schemas.microsoft.com/office/drawing/2014/main" id="{B96837DF-F0AE-4278-9463-597C380D438C}"/>
              </a:ext>
            </a:extLst>
          </p:cNvPr>
          <p:cNvSpPr/>
          <p:nvPr/>
        </p:nvSpPr>
        <p:spPr>
          <a:xfrm>
            <a:off x="1885950" y="4800600"/>
            <a:ext cx="6686550" cy="1143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FFFF00"/>
                </a:solidFill>
              </a:rPr>
              <a:t>Nisan to Nisan Time Span </a:t>
            </a:r>
          </a:p>
          <a:p>
            <a:pPr algn="ctr" fontAlgn="auto">
              <a:spcBef>
                <a:spcPts val="0"/>
              </a:spcBef>
              <a:spcAft>
                <a:spcPts val="0"/>
              </a:spcAft>
              <a:defRPr/>
            </a:pPr>
            <a:r>
              <a:rPr lang="en-US" sz="4000" b="1" dirty="0">
                <a:solidFill>
                  <a:srgbClr val="FFFF00"/>
                </a:solidFill>
              </a:rPr>
              <a:t>= 476 years + a few days</a:t>
            </a:r>
          </a:p>
        </p:txBody>
      </p:sp>
      <p:cxnSp>
        <p:nvCxnSpPr>
          <p:cNvPr id="41" name="Straight Connector 40">
            <a:extLst>
              <a:ext uri="{FF2B5EF4-FFF2-40B4-BE49-F238E27FC236}">
                <a16:creationId xmlns:a16="http://schemas.microsoft.com/office/drawing/2014/main" id="{C9D31321-8F34-4AF9-9955-D02A94B1BAFB}"/>
              </a:ext>
            </a:extLst>
          </p:cNvPr>
          <p:cNvCxnSpPr>
            <a:endCxn id="17" idx="2"/>
          </p:cNvCxnSpPr>
          <p:nvPr/>
        </p:nvCxnSpPr>
        <p:spPr>
          <a:xfrm rot="5400000" flipH="1" flipV="1">
            <a:off x="847725" y="5819775"/>
            <a:ext cx="205740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own Arrow 16">
            <a:extLst>
              <a:ext uri="{FF2B5EF4-FFF2-40B4-BE49-F238E27FC236}">
                <a16:creationId xmlns:a16="http://schemas.microsoft.com/office/drawing/2014/main" id="{1528A16D-8BF8-4763-AA53-36983E8CD46A}"/>
              </a:ext>
            </a:extLst>
          </p:cNvPr>
          <p:cNvSpPr/>
          <p:nvPr/>
        </p:nvSpPr>
        <p:spPr>
          <a:xfrm>
            <a:off x="0" y="1981200"/>
            <a:ext cx="3771900" cy="28194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FF00"/>
                </a:solidFill>
              </a:rPr>
              <a:t>Nisan </a:t>
            </a:r>
          </a:p>
          <a:p>
            <a:pPr algn="ctr">
              <a:defRPr/>
            </a:pPr>
            <a:r>
              <a:rPr lang="en-US" sz="2800" dirty="0">
                <a:solidFill>
                  <a:srgbClr val="FFFF00"/>
                </a:solidFill>
              </a:rPr>
              <a:t>445 B.C.</a:t>
            </a:r>
          </a:p>
          <a:p>
            <a:pPr algn="ctr">
              <a:defRPr/>
            </a:pPr>
            <a:endParaRPr lang="en-US" sz="2800" dirty="0">
              <a:solidFill>
                <a:srgbClr val="FFFF00"/>
              </a:solidFill>
            </a:endParaRPr>
          </a:p>
          <a:p>
            <a:pPr algn="ctr">
              <a:defRPr/>
            </a:pPr>
            <a:r>
              <a:rPr lang="en-US" sz="2800" dirty="0">
                <a:solidFill>
                  <a:srgbClr val="FFFF00"/>
                </a:solidFill>
              </a:rPr>
              <a:t>The Edict </a:t>
            </a:r>
          </a:p>
        </p:txBody>
      </p:sp>
      <p:sp>
        <p:nvSpPr>
          <p:cNvPr id="29" name="Down Arrow 28">
            <a:extLst>
              <a:ext uri="{FF2B5EF4-FFF2-40B4-BE49-F238E27FC236}">
                <a16:creationId xmlns:a16="http://schemas.microsoft.com/office/drawing/2014/main" id="{503DE9B6-7F17-4DF0-90C7-7E963AAE8218}"/>
              </a:ext>
            </a:extLst>
          </p:cNvPr>
          <p:cNvSpPr/>
          <p:nvPr/>
        </p:nvSpPr>
        <p:spPr>
          <a:xfrm>
            <a:off x="6858000" y="1981200"/>
            <a:ext cx="3429000" cy="28194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00"/>
                </a:solidFill>
                <a:latin typeface="Arial" pitchFamily="34" charset="0"/>
                <a:cs typeface="Arial" pitchFamily="34" charset="0"/>
              </a:rPr>
              <a:t>32 A.D.</a:t>
            </a:r>
          </a:p>
          <a:p>
            <a:pPr algn="ctr">
              <a:defRPr/>
            </a:pPr>
            <a:endParaRPr lang="en-US" sz="2400" dirty="0">
              <a:solidFill>
                <a:srgbClr val="FFFF00"/>
              </a:solidFill>
              <a:latin typeface="Arial" pitchFamily="34" charset="0"/>
              <a:cs typeface="Arial" pitchFamily="34" charset="0"/>
            </a:endParaRPr>
          </a:p>
          <a:p>
            <a:pPr algn="ctr">
              <a:defRPr/>
            </a:pPr>
            <a:r>
              <a:rPr lang="en-US" sz="2400" dirty="0">
                <a:solidFill>
                  <a:srgbClr val="FFFF00"/>
                </a:solidFill>
                <a:latin typeface="Arial" pitchFamily="34" charset="0"/>
                <a:cs typeface="Arial" pitchFamily="34" charset="0"/>
              </a:rPr>
              <a:t>“Messiah</a:t>
            </a:r>
          </a:p>
          <a:p>
            <a:pPr algn="ctr">
              <a:defRPr/>
            </a:pPr>
            <a:r>
              <a:rPr lang="en-US" sz="2400" dirty="0">
                <a:solidFill>
                  <a:srgbClr val="FFFF00"/>
                </a:solidFill>
                <a:latin typeface="Arial" pitchFamily="34" charset="0"/>
                <a:cs typeface="Arial" pitchFamily="34" charset="0"/>
              </a:rPr>
              <a:t>the Prince”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4">
            <a:extLst>
              <a:ext uri="{FF2B5EF4-FFF2-40B4-BE49-F238E27FC236}">
                <a16:creationId xmlns:a16="http://schemas.microsoft.com/office/drawing/2014/main" id="{9AD4B1C1-BAF5-4938-9EE3-6F3ED791CDDF}"/>
              </a:ext>
            </a:extLst>
          </p:cNvPr>
          <p:cNvSpPr txBox="1">
            <a:spLocks noChangeArrowheads="1"/>
          </p:cNvSpPr>
          <p:nvPr/>
        </p:nvSpPr>
        <p:spPr bwMode="auto">
          <a:xfrm>
            <a:off x="266700" y="533400"/>
            <a:ext cx="9753600" cy="5784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So people in the first century with access to Daniel’s </a:t>
            </a:r>
            <a:r>
              <a:rPr lang="en-US" altLang="en-US" sz="4000">
                <a:solidFill>
                  <a:srgbClr val="FFFF00"/>
                </a:solidFill>
              </a:rPr>
              <a:t>prophecy </a:t>
            </a:r>
            <a:r>
              <a:rPr lang="en-US" altLang="en-US" sz="4000">
                <a:solidFill>
                  <a:srgbClr val="FFC000"/>
                </a:solidFill>
              </a:rPr>
              <a:t>and a </a:t>
            </a:r>
            <a:r>
              <a:rPr lang="en-US" altLang="en-US" sz="4000">
                <a:solidFill>
                  <a:srgbClr val="FFFF00"/>
                </a:solidFill>
              </a:rPr>
              <a:t>chronology of former events and dates in Israel’s history and Medo-Persian history </a:t>
            </a:r>
            <a:r>
              <a:rPr lang="en-US" altLang="en-US" sz="4000">
                <a:solidFill>
                  <a:srgbClr val="FFC000"/>
                </a:solidFill>
              </a:rPr>
              <a:t>had plenty of information to do the math and get a fix on the year and season for the terminus of the </a:t>
            </a:r>
            <a:r>
              <a:rPr lang="en-US" altLang="en-US" sz="4000">
                <a:solidFill>
                  <a:srgbClr val="FFFF00"/>
                </a:solidFill>
              </a:rPr>
              <a:t>69 weeks</a:t>
            </a:r>
            <a:r>
              <a:rPr lang="en-US" altLang="en-US" sz="4000">
                <a:solidFill>
                  <a:srgbClr val="FFC000"/>
                </a:solidFill>
              </a:rPr>
              <a:t>. Even using the </a:t>
            </a:r>
            <a:r>
              <a:rPr lang="en-US" altLang="en-US" sz="4000">
                <a:solidFill>
                  <a:srgbClr val="FFFF00"/>
                </a:solidFill>
              </a:rPr>
              <a:t>Julian year of 365.25 days </a:t>
            </a:r>
            <a:r>
              <a:rPr lang="en-US" altLang="en-US" sz="4000">
                <a:solidFill>
                  <a:srgbClr val="FFC000"/>
                </a:solidFill>
              </a:rPr>
              <a:t>their calculations would have been a mere </a:t>
            </a:r>
            <a:r>
              <a:rPr lang="en-US" altLang="en-US" sz="4000">
                <a:solidFill>
                  <a:srgbClr val="FFFF00"/>
                </a:solidFill>
              </a:rPr>
              <a:t>4 days off</a:t>
            </a:r>
            <a:r>
              <a:rPr lang="en-US" altLang="en-US" sz="4000">
                <a:solidFill>
                  <a:srgbClr val="FFC000"/>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69377939-E12D-4FE0-B8A0-B0951D08547A}"/>
              </a:ext>
            </a:extLst>
          </p:cNvPr>
          <p:cNvSpPr>
            <a:spLocks noGrp="1"/>
          </p:cNvSpPr>
          <p:nvPr>
            <p:ph type="title"/>
          </p:nvPr>
        </p:nvSpPr>
        <p:spPr>
          <a:xfrm>
            <a:off x="857250" y="152400"/>
            <a:ext cx="8658225" cy="1752600"/>
          </a:xfrm>
          <a:solidFill>
            <a:srgbClr val="002060"/>
          </a:solidFill>
        </p:spPr>
        <p:txBody>
          <a:bodyPr/>
          <a:lstStyle/>
          <a:p>
            <a:pPr eaLnBrk="1" hangingPunct="1"/>
            <a:r>
              <a:rPr lang="en-US" altLang="en-US" sz="3200" b="1">
                <a:solidFill>
                  <a:srgbClr val="FFC000"/>
                </a:solidFill>
              </a:rPr>
              <a:t>The </a:t>
            </a:r>
            <a:r>
              <a:rPr lang="en-US" altLang="en-US" sz="3200" b="1" i="1">
                <a:solidFill>
                  <a:srgbClr val="FFFF00"/>
                </a:solidFill>
              </a:rPr>
              <a:t>time-span</a:t>
            </a:r>
            <a:r>
              <a:rPr lang="en-US" altLang="en-US" sz="3200" b="1">
                <a:solidFill>
                  <a:srgbClr val="FFC000"/>
                </a:solidFill>
              </a:rPr>
              <a:t> of the </a:t>
            </a:r>
            <a:r>
              <a:rPr lang="en-US" altLang="en-US" sz="3200" b="1" i="1">
                <a:solidFill>
                  <a:srgbClr val="FFFF00"/>
                </a:solidFill>
              </a:rPr>
              <a:t>69 Weeks </a:t>
            </a:r>
            <a:r>
              <a:rPr lang="en-US" altLang="en-US" sz="3200">
                <a:solidFill>
                  <a:srgbClr val="FFC000"/>
                </a:solidFill>
              </a:rPr>
              <a:t>calculated</a:t>
            </a:r>
            <a:r>
              <a:rPr lang="en-US" altLang="en-US" sz="3200" b="1" i="1">
                <a:solidFill>
                  <a:srgbClr val="FFFF00"/>
                </a:solidFill>
              </a:rPr>
              <a:t> </a:t>
            </a:r>
            <a:r>
              <a:rPr lang="en-US" altLang="en-US" sz="3200">
                <a:solidFill>
                  <a:srgbClr val="FFC000"/>
                </a:solidFill>
              </a:rPr>
              <a:t>using</a:t>
            </a:r>
            <a:r>
              <a:rPr lang="en-US" altLang="en-US" sz="3200" b="1" i="1">
                <a:solidFill>
                  <a:srgbClr val="FFFF00"/>
                </a:solidFill>
              </a:rPr>
              <a:t> Roman era Julian years </a:t>
            </a:r>
            <a:r>
              <a:rPr lang="en-US" altLang="en-US" sz="3200" b="1">
                <a:solidFill>
                  <a:srgbClr val="FFC000"/>
                </a:solidFill>
              </a:rPr>
              <a:t>are 173,880/365.25 </a:t>
            </a:r>
            <a:br>
              <a:rPr lang="en-US" altLang="en-US" sz="3200" b="1">
                <a:solidFill>
                  <a:srgbClr val="FFC000"/>
                </a:solidFill>
              </a:rPr>
            </a:br>
            <a:r>
              <a:rPr lang="en-US" altLang="en-US" sz="3200" b="1">
                <a:solidFill>
                  <a:srgbClr val="FFC000"/>
                </a:solidFill>
              </a:rPr>
              <a:t>= </a:t>
            </a:r>
            <a:r>
              <a:rPr lang="en-US" altLang="en-US" sz="3200" b="1" i="1">
                <a:solidFill>
                  <a:srgbClr val="FFFF00"/>
                </a:solidFill>
              </a:rPr>
              <a:t>476 years</a:t>
            </a:r>
            <a:r>
              <a:rPr lang="en-US" altLang="en-US" sz="3200" b="1" i="1">
                <a:solidFill>
                  <a:srgbClr val="FFC000"/>
                </a:solidFill>
              </a:rPr>
              <a:t> and 21 days. (a mere 4 day error).</a:t>
            </a:r>
            <a:endParaRPr lang="en-US" altLang="en-US" sz="3200" i="1">
              <a:solidFill>
                <a:srgbClr val="FFC000"/>
              </a:solidFill>
            </a:endParaRPr>
          </a:p>
        </p:txBody>
      </p:sp>
      <p:sp>
        <p:nvSpPr>
          <p:cNvPr id="4" name="Content Placeholder 3">
            <a:extLst>
              <a:ext uri="{FF2B5EF4-FFF2-40B4-BE49-F238E27FC236}">
                <a16:creationId xmlns:a16="http://schemas.microsoft.com/office/drawing/2014/main" id="{D7F7216E-0B11-4581-909B-5964CF0655DE}"/>
              </a:ext>
            </a:extLst>
          </p:cNvPr>
          <p:cNvSpPr>
            <a:spLocks noGrp="1"/>
          </p:cNvSpPr>
          <p:nvPr>
            <p:ph idx="1"/>
          </p:nvPr>
        </p:nvSpPr>
        <p:spPr>
          <a:xfrm>
            <a:off x="0" y="2743200"/>
            <a:ext cx="10287000" cy="4114800"/>
          </a:xfrm>
        </p:spPr>
        <p:txBody>
          <a:bodyPr rtlCol="0">
            <a:normAutofit/>
          </a:bodyPr>
          <a:lstStyle/>
          <a:p>
            <a:pPr eaLnBrk="1" fontAlgn="auto" hangingPunct="1">
              <a:spcAft>
                <a:spcPts val="0"/>
              </a:spcAft>
              <a:buFont typeface="Arial" panose="020B0604020202020204" pitchFamily="34" charset="0"/>
              <a:buNone/>
              <a:defRPr/>
            </a:pPr>
            <a:endParaRPr lang="en-US" sz="3600" b="1" dirty="0">
              <a:solidFill>
                <a:schemeClr val="tx2">
                  <a:lumMod val="75000"/>
                </a:schemeClr>
              </a:solidFill>
            </a:endParaRPr>
          </a:p>
          <a:p>
            <a:pPr eaLnBrk="1" fontAlgn="auto" hangingPunct="1">
              <a:spcAft>
                <a:spcPts val="0"/>
              </a:spcAft>
              <a:buFont typeface="Arial" panose="020B0604020202020204" pitchFamily="34" charset="0"/>
              <a:buNone/>
              <a:defRPr/>
            </a:pPr>
            <a:endParaRPr lang="en-US" sz="4000" b="1" dirty="0">
              <a:solidFill>
                <a:schemeClr val="accent3">
                  <a:lumMod val="50000"/>
                </a:schemeClr>
              </a:solidFill>
            </a:endParaRPr>
          </a:p>
        </p:txBody>
      </p:sp>
      <p:sp>
        <p:nvSpPr>
          <p:cNvPr id="5" name="Rectangle 4">
            <a:extLst>
              <a:ext uri="{FF2B5EF4-FFF2-40B4-BE49-F238E27FC236}">
                <a16:creationId xmlns:a16="http://schemas.microsoft.com/office/drawing/2014/main" id="{E40A6E0C-AF6C-46A9-AF0B-F947D418BFC4}"/>
              </a:ext>
            </a:extLst>
          </p:cNvPr>
          <p:cNvSpPr/>
          <p:nvPr/>
        </p:nvSpPr>
        <p:spPr>
          <a:xfrm>
            <a:off x="1885950" y="4800600"/>
            <a:ext cx="6686550" cy="1905000"/>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rgbClr val="FFFF00"/>
                </a:solidFill>
              </a:rPr>
              <a:t>Their</a:t>
            </a:r>
            <a:r>
              <a:rPr lang="en-US" sz="4000" dirty="0">
                <a:solidFill>
                  <a:srgbClr val="FFC000"/>
                </a:solidFill>
              </a:rPr>
              <a:t> calculation of the </a:t>
            </a:r>
            <a:r>
              <a:rPr lang="en-US" sz="4000" dirty="0">
                <a:solidFill>
                  <a:srgbClr val="FFFF00"/>
                </a:solidFill>
              </a:rPr>
              <a:t>69 “weeks”</a:t>
            </a:r>
            <a:r>
              <a:rPr lang="en-US" sz="4000" dirty="0">
                <a:solidFill>
                  <a:srgbClr val="FFC000"/>
                </a:solidFill>
              </a:rPr>
              <a:t> would have been </a:t>
            </a:r>
          </a:p>
          <a:p>
            <a:pPr algn="ctr" fontAlgn="auto">
              <a:spcBef>
                <a:spcPts val="0"/>
              </a:spcBef>
              <a:spcAft>
                <a:spcPts val="0"/>
              </a:spcAft>
              <a:defRPr/>
            </a:pPr>
            <a:r>
              <a:rPr lang="en-US" sz="4000" b="1" dirty="0">
                <a:solidFill>
                  <a:srgbClr val="FFFF00"/>
                </a:solidFill>
              </a:rPr>
              <a:t>476 years + 21 days</a:t>
            </a:r>
          </a:p>
        </p:txBody>
      </p:sp>
      <p:cxnSp>
        <p:nvCxnSpPr>
          <p:cNvPr id="7" name="Straight Connector 6">
            <a:extLst>
              <a:ext uri="{FF2B5EF4-FFF2-40B4-BE49-F238E27FC236}">
                <a16:creationId xmlns:a16="http://schemas.microsoft.com/office/drawing/2014/main" id="{E6124A44-9B67-4D70-9CA4-E9D7C6904AD3}"/>
              </a:ext>
            </a:extLst>
          </p:cNvPr>
          <p:cNvCxnSpPr/>
          <p:nvPr/>
        </p:nvCxnSpPr>
        <p:spPr>
          <a:xfrm rot="5400000" flipH="1" flipV="1">
            <a:off x="7695406" y="5753894"/>
            <a:ext cx="175418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2408536D-28CF-4CEB-ADF0-61D6A96B9E26}"/>
              </a:ext>
            </a:extLst>
          </p:cNvPr>
          <p:cNvSpPr txBox="1">
            <a:spLocks noChangeArrowheads="1"/>
          </p:cNvSpPr>
          <p:nvPr/>
        </p:nvSpPr>
        <p:spPr bwMode="auto">
          <a:xfrm>
            <a:off x="7543800" y="2438400"/>
            <a:ext cx="2743200" cy="646113"/>
          </a:xfrm>
          <a:prstGeom prst="rect">
            <a:avLst/>
          </a:prstGeom>
          <a:noFill/>
          <a:ln w="9525">
            <a:noFill/>
            <a:miter lim="800000"/>
            <a:headEnd/>
            <a:tailEnd/>
          </a:ln>
        </p:spPr>
        <p:txBody>
          <a:bodyPr>
            <a:spAutoFit/>
          </a:bodyPr>
          <a:lstStyle/>
          <a:p>
            <a:pPr algn="ctr">
              <a:defRPr/>
            </a:pPr>
            <a:r>
              <a:rPr lang="en-US" sz="3600" b="1" dirty="0">
                <a:solidFill>
                  <a:schemeClr val="accent2"/>
                </a:solidFill>
                <a:latin typeface="Calibri" pitchFamily="34" charset="0"/>
                <a:cs typeface="Arial" charset="0"/>
              </a:rPr>
              <a:t>  </a:t>
            </a:r>
            <a:endParaRPr lang="en-US" sz="3600" b="1" dirty="0">
              <a:solidFill>
                <a:schemeClr val="tx2">
                  <a:lumMod val="75000"/>
                </a:schemeClr>
              </a:solidFill>
              <a:latin typeface="Calibri" pitchFamily="34" charset="0"/>
              <a:cs typeface="Arial" charset="0"/>
            </a:endParaRPr>
          </a:p>
        </p:txBody>
      </p:sp>
      <p:cxnSp>
        <p:nvCxnSpPr>
          <p:cNvPr id="41" name="Straight Connector 40">
            <a:extLst>
              <a:ext uri="{FF2B5EF4-FFF2-40B4-BE49-F238E27FC236}">
                <a16:creationId xmlns:a16="http://schemas.microsoft.com/office/drawing/2014/main" id="{5952198E-40B1-4767-82B6-0C499D80869C}"/>
              </a:ext>
            </a:extLst>
          </p:cNvPr>
          <p:cNvCxnSpPr/>
          <p:nvPr/>
        </p:nvCxnSpPr>
        <p:spPr>
          <a:xfrm rot="5400000" flipH="1" flipV="1">
            <a:off x="1009650" y="5753100"/>
            <a:ext cx="1752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own Arrow 16">
            <a:extLst>
              <a:ext uri="{FF2B5EF4-FFF2-40B4-BE49-F238E27FC236}">
                <a16:creationId xmlns:a16="http://schemas.microsoft.com/office/drawing/2014/main" id="{99E8D389-CA06-4E24-BE74-56C66F74CBFD}"/>
              </a:ext>
            </a:extLst>
          </p:cNvPr>
          <p:cNvSpPr/>
          <p:nvPr/>
        </p:nvSpPr>
        <p:spPr>
          <a:xfrm>
            <a:off x="0" y="1981200"/>
            <a:ext cx="3771900" cy="28194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rgbClr val="FFFF00"/>
              </a:solidFill>
            </a:endParaRPr>
          </a:p>
          <a:p>
            <a:pPr algn="ctr">
              <a:defRPr/>
            </a:pPr>
            <a:r>
              <a:rPr lang="en-US" sz="2800" dirty="0">
                <a:solidFill>
                  <a:srgbClr val="FFFF00"/>
                </a:solidFill>
              </a:rPr>
              <a:t>Nisan </a:t>
            </a:r>
          </a:p>
          <a:p>
            <a:pPr algn="ctr">
              <a:defRPr/>
            </a:pPr>
            <a:r>
              <a:rPr lang="en-US" sz="2800" b="1" dirty="0">
                <a:solidFill>
                  <a:srgbClr val="FFFF00"/>
                </a:solidFill>
              </a:rPr>
              <a:t>445 B.C.</a:t>
            </a:r>
          </a:p>
          <a:p>
            <a:pPr algn="ctr">
              <a:defRPr/>
            </a:pPr>
            <a:endParaRPr lang="en-US" sz="2800" dirty="0">
              <a:solidFill>
                <a:srgbClr val="FFFF00"/>
              </a:solidFill>
            </a:endParaRPr>
          </a:p>
          <a:p>
            <a:pPr algn="ctr">
              <a:defRPr/>
            </a:pPr>
            <a:r>
              <a:rPr lang="en-US" sz="2800" dirty="0">
                <a:solidFill>
                  <a:srgbClr val="FFFF00"/>
                </a:solidFill>
              </a:rPr>
              <a:t>The  Edict </a:t>
            </a:r>
          </a:p>
          <a:p>
            <a:pPr algn="ctr">
              <a:defRPr/>
            </a:pPr>
            <a:endParaRPr lang="en-US" sz="2800" dirty="0">
              <a:solidFill>
                <a:srgbClr val="FFFF00"/>
              </a:solidFill>
            </a:endParaRPr>
          </a:p>
        </p:txBody>
      </p:sp>
      <p:sp>
        <p:nvSpPr>
          <p:cNvPr id="29" name="Down Arrow 28">
            <a:extLst>
              <a:ext uri="{FF2B5EF4-FFF2-40B4-BE49-F238E27FC236}">
                <a16:creationId xmlns:a16="http://schemas.microsoft.com/office/drawing/2014/main" id="{9ACB7DB7-FDF0-4FCA-85FB-44042840A6DC}"/>
              </a:ext>
            </a:extLst>
          </p:cNvPr>
          <p:cNvSpPr/>
          <p:nvPr/>
        </p:nvSpPr>
        <p:spPr>
          <a:xfrm>
            <a:off x="6858000" y="1981200"/>
            <a:ext cx="3429000" cy="28194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00"/>
                </a:solidFill>
                <a:latin typeface="Arial" pitchFamily="34" charset="0"/>
                <a:cs typeface="Arial" pitchFamily="34" charset="0"/>
              </a:rPr>
              <a:t>Nisan</a:t>
            </a:r>
          </a:p>
          <a:p>
            <a:pPr algn="ctr">
              <a:defRPr/>
            </a:pPr>
            <a:r>
              <a:rPr lang="en-US" sz="2400" b="1" dirty="0">
                <a:solidFill>
                  <a:srgbClr val="FFFF00"/>
                </a:solidFill>
                <a:latin typeface="Arial" pitchFamily="34" charset="0"/>
                <a:cs typeface="Arial" pitchFamily="34" charset="0"/>
              </a:rPr>
              <a:t>32 A.D.</a:t>
            </a:r>
          </a:p>
          <a:p>
            <a:pPr algn="ctr">
              <a:defRPr/>
            </a:pPr>
            <a:endParaRPr lang="en-US" sz="2400" dirty="0">
              <a:solidFill>
                <a:srgbClr val="FFFF00"/>
              </a:solidFill>
              <a:latin typeface="Arial" pitchFamily="34" charset="0"/>
              <a:cs typeface="Arial" pitchFamily="34" charset="0"/>
            </a:endParaRPr>
          </a:p>
          <a:p>
            <a:pPr algn="ctr">
              <a:defRPr/>
            </a:pPr>
            <a:r>
              <a:rPr lang="en-US" sz="2400" dirty="0">
                <a:solidFill>
                  <a:srgbClr val="FFFF00"/>
                </a:solidFill>
                <a:latin typeface="Arial" pitchFamily="34" charset="0"/>
                <a:cs typeface="Arial" pitchFamily="34" charset="0"/>
              </a:rPr>
              <a:t>“Messiah</a:t>
            </a:r>
          </a:p>
          <a:p>
            <a:pPr algn="ctr">
              <a:defRPr/>
            </a:pPr>
            <a:r>
              <a:rPr lang="en-US" sz="2400" dirty="0">
                <a:solidFill>
                  <a:srgbClr val="FFFF00"/>
                </a:solidFill>
                <a:latin typeface="Arial" pitchFamily="34" charset="0"/>
                <a:cs typeface="Arial" pitchFamily="34" charset="0"/>
              </a:rPr>
              <a:t>the Prince”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4">
            <a:extLst>
              <a:ext uri="{FF2B5EF4-FFF2-40B4-BE49-F238E27FC236}">
                <a16:creationId xmlns:a16="http://schemas.microsoft.com/office/drawing/2014/main" id="{91C1E59F-8B39-4462-A5E4-14AE378B1F87}"/>
              </a:ext>
            </a:extLst>
          </p:cNvPr>
          <p:cNvSpPr txBox="1">
            <a:spLocks noChangeArrowheads="1"/>
          </p:cNvSpPr>
          <p:nvPr/>
        </p:nvSpPr>
        <p:spPr bwMode="auto">
          <a:xfrm>
            <a:off x="266700" y="609600"/>
            <a:ext cx="97536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They could have put their finger right on the exact year,</a:t>
            </a:r>
            <a:r>
              <a:rPr lang="en-US" altLang="en-US" sz="4000">
                <a:solidFill>
                  <a:srgbClr val="FFFF00"/>
                </a:solidFill>
              </a:rPr>
              <a:t> </a:t>
            </a:r>
            <a:r>
              <a:rPr lang="en-US" altLang="en-US" sz="4000" b="1" i="1">
                <a:solidFill>
                  <a:srgbClr val="FFFF00"/>
                </a:solidFill>
              </a:rPr>
              <a:t>32 A.D.</a:t>
            </a:r>
            <a:r>
              <a:rPr lang="en-US" altLang="en-US" sz="4000">
                <a:solidFill>
                  <a:srgbClr val="FFC000"/>
                </a:solidFill>
              </a:rPr>
              <a:t>, and the precise month,</a:t>
            </a:r>
            <a:r>
              <a:rPr lang="en-US" altLang="en-US" sz="4000">
                <a:solidFill>
                  <a:srgbClr val="FFFF00"/>
                </a:solidFill>
              </a:rPr>
              <a:t> </a:t>
            </a:r>
            <a:r>
              <a:rPr lang="en-US" altLang="en-US" sz="4000" b="1" i="1">
                <a:solidFill>
                  <a:srgbClr val="FFFF00"/>
                </a:solidFill>
              </a:rPr>
              <a:t>Nisan</a:t>
            </a:r>
            <a:r>
              <a:rPr lang="en-US" altLang="en-US" sz="4000">
                <a:solidFill>
                  <a:srgbClr val="FFFF00"/>
                </a:solidFill>
              </a:rPr>
              <a:t> </a:t>
            </a:r>
            <a:r>
              <a:rPr lang="en-US" altLang="en-US" sz="4000">
                <a:solidFill>
                  <a:srgbClr val="FFC000"/>
                </a:solidFill>
              </a:rPr>
              <a:t>in the </a:t>
            </a:r>
            <a:r>
              <a:rPr lang="en-US" altLang="en-US" sz="4000">
                <a:solidFill>
                  <a:srgbClr val="FFFF00"/>
                </a:solidFill>
              </a:rPr>
              <a:t>springtime </a:t>
            </a:r>
            <a:r>
              <a:rPr lang="en-US" altLang="en-US" sz="4000" b="1" i="1">
                <a:solidFill>
                  <a:srgbClr val="FFFF00"/>
                </a:solidFill>
              </a:rPr>
              <a:t>Passover</a:t>
            </a:r>
            <a:r>
              <a:rPr lang="en-US" altLang="en-US" sz="4000">
                <a:solidFill>
                  <a:srgbClr val="FFFF00"/>
                </a:solidFill>
              </a:rPr>
              <a:t> season</a:t>
            </a:r>
            <a:r>
              <a:rPr lang="en-US" altLang="en-US" sz="4000">
                <a:solidFill>
                  <a:srgbClr val="FFC000"/>
                </a:solidFill>
              </a:rPr>
              <a:t>. They could circle a few days on a calendar when they could expect to see their Messiah enter into His city. We know that some people did this. Thirty odd years before the date some of them were even wondering about His birth.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3F2140E-7834-4FCE-BE9E-95E653941D09}"/>
              </a:ext>
            </a:extLst>
          </p:cNvPr>
          <p:cNvSpPr>
            <a:spLocks noGrp="1"/>
          </p:cNvSpPr>
          <p:nvPr>
            <p:ph type="title"/>
          </p:nvPr>
        </p:nvSpPr>
        <p:spPr>
          <a:xfrm>
            <a:off x="857250" y="152400"/>
            <a:ext cx="8658225" cy="1752600"/>
          </a:xfrm>
          <a:solidFill>
            <a:srgbClr val="002060"/>
          </a:solidFill>
        </p:spPr>
        <p:txBody>
          <a:bodyPr/>
          <a:lstStyle/>
          <a:p>
            <a:pPr eaLnBrk="1" hangingPunct="1"/>
            <a:r>
              <a:rPr lang="en-US" altLang="en-US" sz="3200" b="1">
                <a:solidFill>
                  <a:srgbClr val="FFC000"/>
                </a:solidFill>
              </a:rPr>
              <a:t>The </a:t>
            </a:r>
            <a:r>
              <a:rPr lang="en-US" altLang="en-US" sz="3200" b="1" i="1">
                <a:solidFill>
                  <a:srgbClr val="FFFF00"/>
                </a:solidFill>
              </a:rPr>
              <a:t>time-span</a:t>
            </a:r>
            <a:r>
              <a:rPr lang="en-US" altLang="en-US" sz="3200" b="1">
                <a:solidFill>
                  <a:srgbClr val="FFC000"/>
                </a:solidFill>
              </a:rPr>
              <a:t> of the </a:t>
            </a:r>
            <a:r>
              <a:rPr lang="en-US" altLang="en-US" sz="3200" b="1" i="1">
                <a:solidFill>
                  <a:srgbClr val="FFFF00"/>
                </a:solidFill>
              </a:rPr>
              <a:t>69 Weeks </a:t>
            </a:r>
            <a:r>
              <a:rPr lang="en-US" altLang="en-US" sz="3200">
                <a:solidFill>
                  <a:srgbClr val="FFC000"/>
                </a:solidFill>
              </a:rPr>
              <a:t>calculated</a:t>
            </a:r>
            <a:r>
              <a:rPr lang="en-US" altLang="en-US" sz="3200" b="1" i="1">
                <a:solidFill>
                  <a:srgbClr val="FFFF00"/>
                </a:solidFill>
              </a:rPr>
              <a:t> </a:t>
            </a:r>
            <a:r>
              <a:rPr lang="en-US" altLang="en-US" sz="3200">
                <a:solidFill>
                  <a:srgbClr val="FFC000"/>
                </a:solidFill>
              </a:rPr>
              <a:t>using</a:t>
            </a:r>
            <a:r>
              <a:rPr lang="en-US" altLang="en-US" sz="3200" b="1" i="1">
                <a:solidFill>
                  <a:srgbClr val="FFFF00"/>
                </a:solidFill>
              </a:rPr>
              <a:t> Roman era Julian years </a:t>
            </a:r>
            <a:r>
              <a:rPr lang="en-US" altLang="en-US" sz="3200" b="1">
                <a:solidFill>
                  <a:srgbClr val="FFC000"/>
                </a:solidFill>
              </a:rPr>
              <a:t>are 173,880/365.25 </a:t>
            </a:r>
            <a:br>
              <a:rPr lang="en-US" altLang="en-US" sz="3200" b="1">
                <a:solidFill>
                  <a:srgbClr val="FFC000"/>
                </a:solidFill>
              </a:rPr>
            </a:br>
            <a:r>
              <a:rPr lang="en-US" altLang="en-US" sz="3200" b="1">
                <a:solidFill>
                  <a:srgbClr val="FFC000"/>
                </a:solidFill>
              </a:rPr>
              <a:t>= </a:t>
            </a:r>
            <a:r>
              <a:rPr lang="en-US" altLang="en-US" sz="3200" b="1" i="1">
                <a:solidFill>
                  <a:srgbClr val="FFFF00"/>
                </a:solidFill>
              </a:rPr>
              <a:t>476 years</a:t>
            </a:r>
            <a:r>
              <a:rPr lang="en-US" altLang="en-US" sz="3200" b="1" i="1">
                <a:solidFill>
                  <a:srgbClr val="FFC000"/>
                </a:solidFill>
              </a:rPr>
              <a:t> and 21 days. (a mere 4 day error).</a:t>
            </a:r>
            <a:endParaRPr lang="en-US" altLang="en-US" sz="3200" i="1">
              <a:solidFill>
                <a:srgbClr val="FFC000"/>
              </a:solidFill>
            </a:endParaRPr>
          </a:p>
        </p:txBody>
      </p:sp>
      <p:sp>
        <p:nvSpPr>
          <p:cNvPr id="4" name="Content Placeholder 3">
            <a:extLst>
              <a:ext uri="{FF2B5EF4-FFF2-40B4-BE49-F238E27FC236}">
                <a16:creationId xmlns:a16="http://schemas.microsoft.com/office/drawing/2014/main" id="{834D18D4-E258-4583-BC1C-BC552AE6D5EF}"/>
              </a:ext>
            </a:extLst>
          </p:cNvPr>
          <p:cNvSpPr>
            <a:spLocks noGrp="1"/>
          </p:cNvSpPr>
          <p:nvPr>
            <p:ph idx="1"/>
          </p:nvPr>
        </p:nvSpPr>
        <p:spPr>
          <a:xfrm>
            <a:off x="0" y="2743200"/>
            <a:ext cx="10287000" cy="4114800"/>
          </a:xfrm>
        </p:spPr>
        <p:txBody>
          <a:bodyPr rtlCol="0">
            <a:normAutofit/>
          </a:bodyPr>
          <a:lstStyle/>
          <a:p>
            <a:pPr eaLnBrk="1" fontAlgn="auto" hangingPunct="1">
              <a:spcAft>
                <a:spcPts val="0"/>
              </a:spcAft>
              <a:buFont typeface="Arial" panose="020B0604020202020204" pitchFamily="34" charset="0"/>
              <a:buNone/>
              <a:defRPr/>
            </a:pPr>
            <a:endParaRPr lang="en-US" sz="3600" b="1" dirty="0">
              <a:solidFill>
                <a:schemeClr val="tx2">
                  <a:lumMod val="75000"/>
                </a:schemeClr>
              </a:solidFill>
            </a:endParaRPr>
          </a:p>
          <a:p>
            <a:pPr eaLnBrk="1" fontAlgn="auto" hangingPunct="1">
              <a:spcAft>
                <a:spcPts val="0"/>
              </a:spcAft>
              <a:buFont typeface="Arial" panose="020B0604020202020204" pitchFamily="34" charset="0"/>
              <a:buNone/>
              <a:defRPr/>
            </a:pPr>
            <a:endParaRPr lang="en-US" sz="4000" b="1" dirty="0">
              <a:solidFill>
                <a:schemeClr val="accent3">
                  <a:lumMod val="50000"/>
                </a:schemeClr>
              </a:solidFill>
            </a:endParaRPr>
          </a:p>
        </p:txBody>
      </p:sp>
      <p:sp>
        <p:nvSpPr>
          <p:cNvPr id="5" name="Rectangle 4">
            <a:extLst>
              <a:ext uri="{FF2B5EF4-FFF2-40B4-BE49-F238E27FC236}">
                <a16:creationId xmlns:a16="http://schemas.microsoft.com/office/drawing/2014/main" id="{3D412C89-D57D-4978-952E-02C3BC42AB4A}"/>
              </a:ext>
            </a:extLst>
          </p:cNvPr>
          <p:cNvSpPr/>
          <p:nvPr/>
        </p:nvSpPr>
        <p:spPr>
          <a:xfrm>
            <a:off x="1885950" y="4800600"/>
            <a:ext cx="6686550" cy="1905000"/>
          </a:xfrm>
          <a:prstGeom prst="rect">
            <a:avLst/>
          </a:prstGeom>
          <a:solidFill>
            <a:schemeClr val="accent4">
              <a:lumMod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rgbClr val="FFFF00"/>
                </a:solidFill>
              </a:rPr>
              <a:t>Their</a:t>
            </a:r>
            <a:r>
              <a:rPr lang="en-US" sz="4000" dirty="0">
                <a:solidFill>
                  <a:srgbClr val="FFC000"/>
                </a:solidFill>
              </a:rPr>
              <a:t> calculation of the </a:t>
            </a:r>
            <a:r>
              <a:rPr lang="en-US" sz="4000" dirty="0">
                <a:solidFill>
                  <a:srgbClr val="FFFF00"/>
                </a:solidFill>
              </a:rPr>
              <a:t>69 “weeks”</a:t>
            </a:r>
            <a:r>
              <a:rPr lang="en-US" sz="4000" dirty="0">
                <a:solidFill>
                  <a:srgbClr val="FFC000"/>
                </a:solidFill>
              </a:rPr>
              <a:t> would have been </a:t>
            </a:r>
          </a:p>
          <a:p>
            <a:pPr algn="ctr" fontAlgn="auto">
              <a:spcBef>
                <a:spcPts val="0"/>
              </a:spcBef>
              <a:spcAft>
                <a:spcPts val="0"/>
              </a:spcAft>
              <a:defRPr/>
            </a:pPr>
            <a:r>
              <a:rPr lang="en-US" sz="4000" b="1" dirty="0">
                <a:solidFill>
                  <a:srgbClr val="FFFF00"/>
                </a:solidFill>
              </a:rPr>
              <a:t>476 years + 21 days</a:t>
            </a:r>
          </a:p>
        </p:txBody>
      </p:sp>
      <p:cxnSp>
        <p:nvCxnSpPr>
          <p:cNvPr id="7" name="Straight Connector 6">
            <a:extLst>
              <a:ext uri="{FF2B5EF4-FFF2-40B4-BE49-F238E27FC236}">
                <a16:creationId xmlns:a16="http://schemas.microsoft.com/office/drawing/2014/main" id="{2DDF5E84-08B6-4001-B802-141FD2D55607}"/>
              </a:ext>
            </a:extLst>
          </p:cNvPr>
          <p:cNvCxnSpPr/>
          <p:nvPr/>
        </p:nvCxnSpPr>
        <p:spPr>
          <a:xfrm rot="5400000" flipH="1" flipV="1">
            <a:off x="7695406" y="5753894"/>
            <a:ext cx="175418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0CEAD679-B328-4A9A-A4ED-E25ECD5B27A5}"/>
              </a:ext>
            </a:extLst>
          </p:cNvPr>
          <p:cNvSpPr txBox="1">
            <a:spLocks noChangeArrowheads="1"/>
          </p:cNvSpPr>
          <p:nvPr/>
        </p:nvSpPr>
        <p:spPr bwMode="auto">
          <a:xfrm>
            <a:off x="7543800" y="2438400"/>
            <a:ext cx="2743200" cy="646113"/>
          </a:xfrm>
          <a:prstGeom prst="rect">
            <a:avLst/>
          </a:prstGeom>
          <a:noFill/>
          <a:ln w="9525">
            <a:noFill/>
            <a:miter lim="800000"/>
            <a:headEnd/>
            <a:tailEnd/>
          </a:ln>
        </p:spPr>
        <p:txBody>
          <a:bodyPr>
            <a:spAutoFit/>
          </a:bodyPr>
          <a:lstStyle/>
          <a:p>
            <a:pPr algn="ctr">
              <a:defRPr/>
            </a:pPr>
            <a:r>
              <a:rPr lang="en-US" sz="3600" b="1" dirty="0">
                <a:solidFill>
                  <a:schemeClr val="accent2"/>
                </a:solidFill>
                <a:latin typeface="Calibri" pitchFamily="34" charset="0"/>
                <a:cs typeface="Arial" charset="0"/>
              </a:rPr>
              <a:t>  </a:t>
            </a:r>
            <a:endParaRPr lang="en-US" sz="3600" b="1" dirty="0">
              <a:solidFill>
                <a:schemeClr val="tx2">
                  <a:lumMod val="75000"/>
                </a:schemeClr>
              </a:solidFill>
              <a:latin typeface="Calibri" pitchFamily="34" charset="0"/>
              <a:cs typeface="Arial" charset="0"/>
            </a:endParaRPr>
          </a:p>
        </p:txBody>
      </p:sp>
      <p:cxnSp>
        <p:nvCxnSpPr>
          <p:cNvPr id="41" name="Straight Connector 40">
            <a:extLst>
              <a:ext uri="{FF2B5EF4-FFF2-40B4-BE49-F238E27FC236}">
                <a16:creationId xmlns:a16="http://schemas.microsoft.com/office/drawing/2014/main" id="{D410C553-8713-465A-871A-846BFAFD7FF8}"/>
              </a:ext>
            </a:extLst>
          </p:cNvPr>
          <p:cNvCxnSpPr/>
          <p:nvPr/>
        </p:nvCxnSpPr>
        <p:spPr>
          <a:xfrm rot="5400000" flipH="1" flipV="1">
            <a:off x="1009650" y="5753100"/>
            <a:ext cx="1752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own Arrow 16">
            <a:extLst>
              <a:ext uri="{FF2B5EF4-FFF2-40B4-BE49-F238E27FC236}">
                <a16:creationId xmlns:a16="http://schemas.microsoft.com/office/drawing/2014/main" id="{EC642E2A-B520-4F34-A678-FE3ABED38974}"/>
              </a:ext>
            </a:extLst>
          </p:cNvPr>
          <p:cNvSpPr/>
          <p:nvPr/>
        </p:nvSpPr>
        <p:spPr>
          <a:xfrm>
            <a:off x="0" y="1981200"/>
            <a:ext cx="3771900" cy="28194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rgbClr val="FFFF00"/>
              </a:solidFill>
            </a:endParaRPr>
          </a:p>
          <a:p>
            <a:pPr algn="ctr">
              <a:defRPr/>
            </a:pPr>
            <a:r>
              <a:rPr lang="en-US" sz="2800" dirty="0">
                <a:solidFill>
                  <a:srgbClr val="FFFF00"/>
                </a:solidFill>
              </a:rPr>
              <a:t>Nisan </a:t>
            </a:r>
          </a:p>
          <a:p>
            <a:pPr algn="ctr">
              <a:defRPr/>
            </a:pPr>
            <a:r>
              <a:rPr lang="en-US" sz="2800" b="1" dirty="0">
                <a:solidFill>
                  <a:srgbClr val="FFFF00"/>
                </a:solidFill>
              </a:rPr>
              <a:t>445 B.C.</a:t>
            </a:r>
          </a:p>
          <a:p>
            <a:pPr algn="ctr">
              <a:defRPr/>
            </a:pPr>
            <a:endParaRPr lang="en-US" sz="2800" dirty="0">
              <a:solidFill>
                <a:srgbClr val="FFFF00"/>
              </a:solidFill>
            </a:endParaRPr>
          </a:p>
          <a:p>
            <a:pPr algn="ctr">
              <a:defRPr/>
            </a:pPr>
            <a:r>
              <a:rPr lang="en-US" sz="2800" dirty="0">
                <a:solidFill>
                  <a:srgbClr val="FFFF00"/>
                </a:solidFill>
              </a:rPr>
              <a:t>The  Edict </a:t>
            </a:r>
          </a:p>
          <a:p>
            <a:pPr algn="ctr">
              <a:defRPr/>
            </a:pPr>
            <a:endParaRPr lang="en-US" sz="2800" dirty="0">
              <a:solidFill>
                <a:srgbClr val="FFFF00"/>
              </a:solidFill>
            </a:endParaRPr>
          </a:p>
        </p:txBody>
      </p:sp>
      <p:sp>
        <p:nvSpPr>
          <p:cNvPr id="29" name="Down Arrow 28">
            <a:extLst>
              <a:ext uri="{FF2B5EF4-FFF2-40B4-BE49-F238E27FC236}">
                <a16:creationId xmlns:a16="http://schemas.microsoft.com/office/drawing/2014/main" id="{9C4E4839-4614-403D-AA33-9D544613E3E2}"/>
              </a:ext>
            </a:extLst>
          </p:cNvPr>
          <p:cNvSpPr/>
          <p:nvPr/>
        </p:nvSpPr>
        <p:spPr>
          <a:xfrm>
            <a:off x="6858000" y="1981200"/>
            <a:ext cx="3429000" cy="28194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00"/>
                </a:solidFill>
                <a:latin typeface="Arial" pitchFamily="34" charset="0"/>
                <a:cs typeface="Arial" pitchFamily="34" charset="0"/>
              </a:rPr>
              <a:t>Nisan</a:t>
            </a:r>
          </a:p>
          <a:p>
            <a:pPr algn="ctr">
              <a:defRPr/>
            </a:pPr>
            <a:r>
              <a:rPr lang="en-US" sz="2400" b="1" dirty="0">
                <a:solidFill>
                  <a:srgbClr val="FFFF00"/>
                </a:solidFill>
                <a:latin typeface="Arial" pitchFamily="34" charset="0"/>
                <a:cs typeface="Arial" pitchFamily="34" charset="0"/>
              </a:rPr>
              <a:t>32 A.D.</a:t>
            </a:r>
          </a:p>
          <a:p>
            <a:pPr algn="ctr">
              <a:defRPr/>
            </a:pPr>
            <a:endParaRPr lang="en-US" sz="2400" dirty="0">
              <a:solidFill>
                <a:srgbClr val="FFFF00"/>
              </a:solidFill>
              <a:latin typeface="Arial" pitchFamily="34" charset="0"/>
              <a:cs typeface="Arial" pitchFamily="34" charset="0"/>
            </a:endParaRPr>
          </a:p>
          <a:p>
            <a:pPr algn="ctr">
              <a:defRPr/>
            </a:pPr>
            <a:r>
              <a:rPr lang="en-US" sz="2400" dirty="0">
                <a:solidFill>
                  <a:srgbClr val="FFFF00"/>
                </a:solidFill>
                <a:latin typeface="Arial" pitchFamily="34" charset="0"/>
                <a:cs typeface="Arial" pitchFamily="34" charset="0"/>
              </a:rPr>
              <a:t>“Messiah</a:t>
            </a:r>
          </a:p>
          <a:p>
            <a:pPr algn="ctr">
              <a:defRPr/>
            </a:pPr>
            <a:r>
              <a:rPr lang="en-US" sz="2400" dirty="0">
                <a:solidFill>
                  <a:srgbClr val="FFFF00"/>
                </a:solidFill>
                <a:latin typeface="Arial" pitchFamily="34" charset="0"/>
                <a:cs typeface="Arial" pitchFamily="34" charset="0"/>
              </a:rPr>
              <a:t>the Prince”</a:t>
            </a:r>
          </a:p>
        </p:txBody>
      </p:sp>
      <p:sp>
        <p:nvSpPr>
          <p:cNvPr id="10" name="Oval 9">
            <a:extLst>
              <a:ext uri="{FF2B5EF4-FFF2-40B4-BE49-F238E27FC236}">
                <a16:creationId xmlns:a16="http://schemas.microsoft.com/office/drawing/2014/main" id="{274514ED-6836-42CF-AA12-6FF160BFA985}"/>
              </a:ext>
            </a:extLst>
          </p:cNvPr>
          <p:cNvSpPr/>
          <p:nvPr/>
        </p:nvSpPr>
        <p:spPr>
          <a:xfrm>
            <a:off x="7277100" y="1981200"/>
            <a:ext cx="2438400" cy="10668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4">
            <a:extLst>
              <a:ext uri="{FF2B5EF4-FFF2-40B4-BE49-F238E27FC236}">
                <a16:creationId xmlns:a16="http://schemas.microsoft.com/office/drawing/2014/main" id="{6811261B-3CDF-4263-A7A6-9FD84AD0E66E}"/>
              </a:ext>
            </a:extLst>
          </p:cNvPr>
          <p:cNvSpPr txBox="1">
            <a:spLocks noChangeArrowheads="1"/>
          </p:cNvSpPr>
          <p:nvPr/>
        </p:nvSpPr>
        <p:spPr bwMode="auto">
          <a:xfrm>
            <a:off x="495300" y="2895600"/>
            <a:ext cx="9296400" cy="784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500">
                <a:solidFill>
                  <a:srgbClr val="FFC000"/>
                </a:solidFill>
              </a:rPr>
              <a:t>Like these people for example.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4BE9E59-355A-470E-962E-32F9FBDF5046}"/>
              </a:ext>
            </a:extLst>
          </p:cNvPr>
          <p:cNvSpPr>
            <a:spLocks noGrp="1"/>
          </p:cNvSpPr>
          <p:nvPr>
            <p:ph type="title"/>
          </p:nvPr>
        </p:nvSpPr>
        <p:spPr>
          <a:xfrm>
            <a:off x="0" y="0"/>
            <a:ext cx="10287000" cy="1524000"/>
          </a:xfrm>
          <a:solidFill>
            <a:srgbClr val="002060"/>
          </a:solidFill>
        </p:spPr>
        <p:txBody>
          <a:bodyPr/>
          <a:lstStyle/>
          <a:p>
            <a:pPr eaLnBrk="1" hangingPunct="1"/>
            <a:r>
              <a:rPr lang="en-US" altLang="en-US" i="1">
                <a:solidFill>
                  <a:srgbClr val="FFC000"/>
                </a:solidFill>
              </a:rPr>
              <a:t>   </a:t>
            </a:r>
            <a:r>
              <a:rPr lang="en-US" altLang="en-US" i="1">
                <a:solidFill>
                  <a:srgbClr val="FFFF00"/>
                </a:solidFill>
              </a:rPr>
              <a:t>NASA New Moon data </a:t>
            </a:r>
            <a:br>
              <a:rPr lang="en-US" altLang="en-US" i="1">
                <a:solidFill>
                  <a:srgbClr val="FFFF00"/>
                </a:solidFill>
              </a:rPr>
            </a:br>
            <a:r>
              <a:rPr lang="en-US" altLang="en-US" i="1">
                <a:solidFill>
                  <a:srgbClr val="FFC000"/>
                </a:solidFill>
              </a:rPr>
              <a:t>and the </a:t>
            </a:r>
            <a:r>
              <a:rPr lang="en-US" altLang="en-US" i="1">
                <a:solidFill>
                  <a:srgbClr val="FFFF00"/>
                </a:solidFill>
              </a:rPr>
              <a:t>timeline of the 69 Weeks</a:t>
            </a:r>
            <a:r>
              <a:rPr lang="en-US" altLang="en-US" b="1" i="1" u="sng">
                <a:solidFill>
                  <a:srgbClr val="FFFF00"/>
                </a:solidFill>
              </a:rPr>
              <a:t> </a:t>
            </a:r>
            <a:endParaRPr lang="en-US" altLang="en-US" b="1" i="1">
              <a:solidFill>
                <a:srgbClr val="FFFF00"/>
              </a:solidFill>
            </a:endParaRPr>
          </a:p>
        </p:txBody>
      </p:sp>
      <p:pic>
        <p:nvPicPr>
          <p:cNvPr id="7171" name="Content Placeholder 3" descr="palm.jpg">
            <a:extLst>
              <a:ext uri="{FF2B5EF4-FFF2-40B4-BE49-F238E27FC236}">
                <a16:creationId xmlns:a16="http://schemas.microsoft.com/office/drawing/2014/main" id="{590AD5FE-27D6-4137-ACDD-9B2DBE316E3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00750" y="3279775"/>
            <a:ext cx="4286250" cy="3540125"/>
          </a:xfrm>
        </p:spPr>
      </p:pic>
      <p:sp>
        <p:nvSpPr>
          <p:cNvPr id="7172" name="TextBox 8">
            <a:extLst>
              <a:ext uri="{FF2B5EF4-FFF2-40B4-BE49-F238E27FC236}">
                <a16:creationId xmlns:a16="http://schemas.microsoft.com/office/drawing/2014/main" id="{92910005-19A6-4CF3-8624-1342C0B14DA4}"/>
              </a:ext>
            </a:extLst>
          </p:cNvPr>
          <p:cNvSpPr txBox="1">
            <a:spLocks noChangeArrowheads="1"/>
          </p:cNvSpPr>
          <p:nvPr/>
        </p:nvSpPr>
        <p:spPr bwMode="auto">
          <a:xfrm>
            <a:off x="0" y="1524000"/>
            <a:ext cx="40290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002060"/>
                </a:solidFill>
              </a:rPr>
              <a:t>The Edict of</a:t>
            </a:r>
          </a:p>
          <a:p>
            <a:pPr algn="ctr" eaLnBrk="1" hangingPunct="1"/>
            <a:r>
              <a:rPr lang="en-US" altLang="en-US" sz="3600" b="1">
                <a:solidFill>
                  <a:srgbClr val="002060"/>
                </a:solidFill>
              </a:rPr>
              <a:t>Nehemiah</a:t>
            </a:r>
          </a:p>
          <a:p>
            <a:pPr algn="ctr" eaLnBrk="1" hangingPunct="1"/>
            <a:r>
              <a:rPr lang="en-US" altLang="en-US" sz="3600" b="1">
                <a:solidFill>
                  <a:srgbClr val="C00000"/>
                </a:solidFill>
              </a:rPr>
              <a:t>Nisan</a:t>
            </a:r>
            <a:r>
              <a:rPr lang="en-US" altLang="en-US" sz="3600" b="1">
                <a:solidFill>
                  <a:srgbClr val="002060"/>
                </a:solidFill>
              </a:rPr>
              <a:t>, 445 B.C.</a:t>
            </a:r>
          </a:p>
        </p:txBody>
      </p:sp>
      <p:sp>
        <p:nvSpPr>
          <p:cNvPr id="7173" name="TextBox 11">
            <a:extLst>
              <a:ext uri="{FF2B5EF4-FFF2-40B4-BE49-F238E27FC236}">
                <a16:creationId xmlns:a16="http://schemas.microsoft.com/office/drawing/2014/main" id="{3895DB10-14B9-4591-A4B9-F7D5A3B4B4B4}"/>
              </a:ext>
            </a:extLst>
          </p:cNvPr>
          <p:cNvSpPr txBox="1">
            <a:spLocks noChangeArrowheads="1"/>
          </p:cNvSpPr>
          <p:nvPr/>
        </p:nvSpPr>
        <p:spPr bwMode="auto">
          <a:xfrm>
            <a:off x="6000750" y="1524000"/>
            <a:ext cx="428625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002060"/>
                </a:solidFill>
              </a:rPr>
              <a:t>Messiah the Prince</a:t>
            </a:r>
          </a:p>
          <a:p>
            <a:pPr algn="ctr" eaLnBrk="1" hangingPunct="1"/>
            <a:r>
              <a:rPr lang="en-US" altLang="en-US" sz="3600" b="1">
                <a:solidFill>
                  <a:srgbClr val="C00000"/>
                </a:solidFill>
              </a:rPr>
              <a:t>Nisan</a:t>
            </a:r>
            <a:r>
              <a:rPr lang="en-US" altLang="en-US" sz="3600" b="1">
                <a:solidFill>
                  <a:srgbClr val="002060"/>
                </a:solidFill>
              </a:rPr>
              <a:t>, 32 A.D.</a:t>
            </a:r>
          </a:p>
        </p:txBody>
      </p:sp>
      <p:pic>
        <p:nvPicPr>
          <p:cNvPr id="7174" name="Picture 2">
            <a:extLst>
              <a:ext uri="{FF2B5EF4-FFF2-40B4-BE49-F238E27FC236}">
                <a16:creationId xmlns:a16="http://schemas.microsoft.com/office/drawing/2014/main" id="{8AEDB23B-C3F4-4A20-A1CE-C67093844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8825"/>
            <a:ext cx="402907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EF8FAA97-EFAC-4F32-869C-9CFAC57EBA14}"/>
              </a:ext>
            </a:extLst>
          </p:cNvPr>
          <p:cNvCxnSpPr/>
          <p:nvPr/>
        </p:nvCxnSpPr>
        <p:spPr>
          <a:xfrm rot="10800000">
            <a:off x="0" y="3276600"/>
            <a:ext cx="4152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86B297-7F08-4829-96D1-E8F547B61F01}"/>
              </a:ext>
            </a:extLst>
          </p:cNvPr>
          <p:cNvCxnSpPr/>
          <p:nvPr/>
        </p:nvCxnSpPr>
        <p:spPr>
          <a:xfrm>
            <a:off x="5905500" y="3276600"/>
            <a:ext cx="43815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D16291-69FB-440C-BEAC-FFEDC90C3797}"/>
              </a:ext>
            </a:extLst>
          </p:cNvPr>
          <p:cNvCxnSpPr/>
          <p:nvPr/>
        </p:nvCxnSpPr>
        <p:spPr>
          <a:xfrm rot="5400000">
            <a:off x="-495300" y="3314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E847FB-8B0B-4892-91B8-567EBEE8B988}"/>
              </a:ext>
            </a:extLst>
          </p:cNvPr>
          <p:cNvCxnSpPr/>
          <p:nvPr/>
        </p:nvCxnSpPr>
        <p:spPr>
          <a:xfrm rot="5400000">
            <a:off x="9753600" y="3314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70D7D910-57B8-4070-B3F2-07EC92DCD547}"/>
              </a:ext>
            </a:extLst>
          </p:cNvPr>
          <p:cNvSpPr/>
          <p:nvPr/>
        </p:nvSpPr>
        <p:spPr>
          <a:xfrm>
            <a:off x="4152900" y="1676400"/>
            <a:ext cx="1752600" cy="464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i="1" dirty="0">
                <a:solidFill>
                  <a:srgbClr val="002060"/>
                </a:solidFill>
              </a:rPr>
              <a:t>69</a:t>
            </a:r>
          </a:p>
          <a:p>
            <a:pPr algn="ctr">
              <a:defRPr/>
            </a:pPr>
            <a:r>
              <a:rPr lang="en-US" sz="4000" b="1" i="1" dirty="0">
                <a:solidFill>
                  <a:srgbClr val="002060"/>
                </a:solidFill>
              </a:rPr>
              <a:t>Weeks</a:t>
            </a:r>
          </a:p>
          <a:p>
            <a:pPr algn="ctr">
              <a:defRPr/>
            </a:pPr>
            <a:r>
              <a:rPr lang="en-US" sz="3600" b="1" i="1" dirty="0">
                <a:solidFill>
                  <a:srgbClr val="002060"/>
                </a:solidFill>
              </a:rPr>
              <a:t>= </a:t>
            </a:r>
            <a:r>
              <a:rPr lang="en-US" sz="4000" b="1" i="1" dirty="0">
                <a:solidFill>
                  <a:srgbClr val="002060"/>
                </a:solidFill>
              </a:rPr>
              <a:t>69</a:t>
            </a:r>
          </a:p>
          <a:p>
            <a:pPr algn="ctr">
              <a:defRPr/>
            </a:pPr>
            <a:r>
              <a:rPr lang="en-US" sz="3600" b="1" i="1" dirty="0">
                <a:solidFill>
                  <a:srgbClr val="002060"/>
                </a:solidFill>
              </a:rPr>
              <a:t>Sevens</a:t>
            </a:r>
          </a:p>
          <a:p>
            <a:pPr algn="ctr">
              <a:defRPr/>
            </a:pPr>
            <a:r>
              <a:rPr lang="en-US" sz="3600" b="1" i="1" dirty="0">
                <a:solidFill>
                  <a:srgbClr val="002060"/>
                </a:solidFill>
              </a:rPr>
              <a:t>of</a:t>
            </a:r>
          </a:p>
          <a:p>
            <a:pPr algn="ctr">
              <a:defRPr/>
            </a:pPr>
            <a:r>
              <a:rPr lang="en-US" sz="3600" b="1" i="1" dirty="0">
                <a:solidFill>
                  <a:srgbClr val="002060"/>
                </a:solidFill>
              </a:rPr>
              <a:t>Biblical</a:t>
            </a:r>
          </a:p>
          <a:p>
            <a:pPr algn="ctr">
              <a:defRPr/>
            </a:pPr>
            <a:r>
              <a:rPr lang="en-US" sz="3600" b="1" i="1" dirty="0">
                <a:solidFill>
                  <a:srgbClr val="002060"/>
                </a:solidFill>
              </a:rPr>
              <a:t>years</a:t>
            </a:r>
          </a:p>
          <a:p>
            <a:pPr algn="ctr">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DCBC1FD6-2429-472E-8CD5-1E7FF5F82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4">
            <a:extLst>
              <a:ext uri="{FF2B5EF4-FFF2-40B4-BE49-F238E27FC236}">
                <a16:creationId xmlns:a16="http://schemas.microsoft.com/office/drawing/2014/main" id="{F6A1D76A-D159-43A4-B765-5B0957AD1E28}"/>
              </a:ext>
            </a:extLst>
          </p:cNvPr>
          <p:cNvSpPr txBox="1">
            <a:spLocks noChangeArrowheads="1"/>
          </p:cNvSpPr>
          <p:nvPr/>
        </p:nvSpPr>
        <p:spPr bwMode="auto">
          <a:xfrm>
            <a:off x="1028700" y="1219200"/>
            <a:ext cx="80772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As we know, </a:t>
            </a:r>
            <a:r>
              <a:rPr lang="en-US" altLang="en-US" sz="4800" b="1" i="1">
                <a:solidFill>
                  <a:srgbClr val="FFFF00"/>
                </a:solidFill>
              </a:rPr>
              <a:t>both </a:t>
            </a:r>
            <a:r>
              <a:rPr lang="en-US" altLang="en-US" sz="4800">
                <a:solidFill>
                  <a:srgbClr val="FFC000"/>
                </a:solidFill>
              </a:rPr>
              <a:t>of these events, events that marked the </a:t>
            </a:r>
            <a:r>
              <a:rPr lang="en-US" altLang="en-US" sz="4800">
                <a:solidFill>
                  <a:srgbClr val="FFFF00"/>
                </a:solidFill>
              </a:rPr>
              <a:t>beginning </a:t>
            </a:r>
            <a:r>
              <a:rPr lang="en-US" altLang="en-US" sz="4800">
                <a:solidFill>
                  <a:srgbClr val="FFC000"/>
                </a:solidFill>
              </a:rPr>
              <a:t>and the </a:t>
            </a:r>
          </a:p>
          <a:p>
            <a:pPr algn="ctr" eaLnBrk="1" hangingPunct="1"/>
            <a:r>
              <a:rPr lang="en-US" altLang="en-US" sz="4800">
                <a:solidFill>
                  <a:srgbClr val="FFFF00"/>
                </a:solidFill>
              </a:rPr>
              <a:t>terminus</a:t>
            </a:r>
            <a:r>
              <a:rPr lang="en-US" altLang="en-US" sz="4800">
                <a:solidFill>
                  <a:srgbClr val="FFC000"/>
                </a:solidFill>
              </a:rPr>
              <a:t> of the </a:t>
            </a:r>
            <a:r>
              <a:rPr lang="en-US" altLang="en-US" sz="4800">
                <a:solidFill>
                  <a:srgbClr val="FFFF00"/>
                </a:solidFill>
              </a:rPr>
              <a:t>69 weeks</a:t>
            </a:r>
            <a:r>
              <a:rPr lang="en-US" altLang="en-US" sz="4800">
                <a:solidFill>
                  <a:srgbClr val="FFC000"/>
                </a:solidFill>
              </a:rPr>
              <a:t>, </a:t>
            </a:r>
          </a:p>
          <a:p>
            <a:pPr algn="ctr" eaLnBrk="1" hangingPunct="1"/>
            <a:r>
              <a:rPr lang="en-US" altLang="en-US" sz="4800">
                <a:solidFill>
                  <a:srgbClr val="FFC000"/>
                </a:solidFill>
              </a:rPr>
              <a:t>occurred under </a:t>
            </a:r>
          </a:p>
          <a:p>
            <a:pPr algn="ctr" eaLnBrk="1" hangingPunct="1"/>
            <a:r>
              <a:rPr lang="en-US" altLang="en-US" sz="4800" b="1" i="1">
                <a:solidFill>
                  <a:srgbClr val="FFFF00"/>
                </a:solidFill>
              </a:rPr>
              <a:t>Nisan moons</a:t>
            </a:r>
            <a:r>
              <a:rPr lang="en-US" altLang="en-US" sz="4800">
                <a:solidFill>
                  <a:srgbClr val="FFC000"/>
                </a:solidFill>
              </a:rPr>
              <a:t>. </a:t>
            </a:r>
            <a:endParaRPr lang="en-US" altLang="en-US" sz="4800" b="1" i="1">
              <a:solidFill>
                <a:srgbClr val="FFFF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E3E9DEC-8F12-4A2D-9A65-B213EEC0EE50}"/>
              </a:ext>
            </a:extLst>
          </p:cNvPr>
          <p:cNvSpPr>
            <a:spLocks noGrp="1"/>
          </p:cNvSpPr>
          <p:nvPr>
            <p:ph type="title"/>
          </p:nvPr>
        </p:nvSpPr>
        <p:spPr>
          <a:xfrm>
            <a:off x="0" y="0"/>
            <a:ext cx="10287000" cy="1981200"/>
          </a:xfrm>
          <a:solidFill>
            <a:srgbClr val="002060"/>
          </a:solidFill>
        </p:spPr>
        <p:txBody>
          <a:bodyPr/>
          <a:lstStyle/>
          <a:p>
            <a:pPr eaLnBrk="1" hangingPunct="1"/>
            <a:r>
              <a:rPr lang="en-US" altLang="en-US">
                <a:solidFill>
                  <a:srgbClr val="FFC000"/>
                </a:solidFill>
              </a:rPr>
              <a:t>Both the </a:t>
            </a:r>
            <a:r>
              <a:rPr lang="en-US" altLang="en-US" b="1" i="1">
                <a:solidFill>
                  <a:srgbClr val="FFFF00"/>
                </a:solidFill>
              </a:rPr>
              <a:t>Edict</a:t>
            </a:r>
            <a:r>
              <a:rPr lang="en-US" altLang="en-US">
                <a:solidFill>
                  <a:srgbClr val="FFC000"/>
                </a:solidFill>
              </a:rPr>
              <a:t> and </a:t>
            </a:r>
            <a:r>
              <a:rPr lang="en-US" altLang="en-US" b="1" i="1">
                <a:solidFill>
                  <a:srgbClr val="FFFF00"/>
                </a:solidFill>
              </a:rPr>
              <a:t>”Messiah the Prince”</a:t>
            </a:r>
            <a:r>
              <a:rPr lang="en-US" altLang="en-US">
                <a:solidFill>
                  <a:srgbClr val="FFC000"/>
                </a:solidFill>
              </a:rPr>
              <a:t> occurred during </a:t>
            </a:r>
            <a:r>
              <a:rPr lang="en-US" altLang="en-US" b="1" i="1">
                <a:solidFill>
                  <a:srgbClr val="FFFF00"/>
                </a:solidFill>
              </a:rPr>
              <a:t>Nisan moons</a:t>
            </a:r>
            <a:r>
              <a:rPr lang="en-US" altLang="en-US">
                <a:solidFill>
                  <a:srgbClr val="FFC000"/>
                </a:solidFill>
              </a:rPr>
              <a:t>.</a:t>
            </a:r>
            <a:r>
              <a:rPr lang="en-US" altLang="en-US" u="sng">
                <a:solidFill>
                  <a:srgbClr val="FFC000"/>
                </a:solidFill>
              </a:rPr>
              <a:t> </a:t>
            </a:r>
            <a:endParaRPr lang="en-US" altLang="en-US">
              <a:solidFill>
                <a:srgbClr val="FFC000"/>
              </a:solidFill>
            </a:endParaRPr>
          </a:p>
        </p:txBody>
      </p:sp>
      <p:pic>
        <p:nvPicPr>
          <p:cNvPr id="64515" name="Content Placeholder 3" descr="palm.jpg">
            <a:extLst>
              <a:ext uri="{FF2B5EF4-FFF2-40B4-BE49-F238E27FC236}">
                <a16:creationId xmlns:a16="http://schemas.microsoft.com/office/drawing/2014/main" id="{0312FE97-C270-4A8E-A4A3-2B2960016A4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64516" name="TextBox 8">
            <a:extLst>
              <a:ext uri="{FF2B5EF4-FFF2-40B4-BE49-F238E27FC236}">
                <a16:creationId xmlns:a16="http://schemas.microsoft.com/office/drawing/2014/main" id="{2CBC342D-99C7-4174-BE83-06878FD42071}"/>
              </a:ext>
            </a:extLst>
          </p:cNvPr>
          <p:cNvSpPr txBox="1">
            <a:spLocks noChangeArrowheads="1"/>
          </p:cNvSpPr>
          <p:nvPr/>
        </p:nvSpPr>
        <p:spPr bwMode="auto">
          <a:xfrm>
            <a:off x="0" y="2057400"/>
            <a:ext cx="368617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 </a:t>
            </a:r>
          </a:p>
          <a:p>
            <a:pPr algn="ctr" eaLnBrk="1" hangingPunct="1"/>
            <a:r>
              <a:rPr lang="en-US" altLang="en-US" sz="3200" b="1">
                <a:solidFill>
                  <a:srgbClr val="002060"/>
                </a:solidFill>
              </a:rPr>
              <a:t>445 B.C.</a:t>
            </a:r>
          </a:p>
        </p:txBody>
      </p:sp>
      <p:sp>
        <p:nvSpPr>
          <p:cNvPr id="64517" name="TextBox 11">
            <a:extLst>
              <a:ext uri="{FF2B5EF4-FFF2-40B4-BE49-F238E27FC236}">
                <a16:creationId xmlns:a16="http://schemas.microsoft.com/office/drawing/2014/main" id="{0F42C187-6E5D-487E-B210-861C3D0CC1AA}"/>
              </a:ext>
            </a:extLst>
          </p:cNvPr>
          <p:cNvSpPr txBox="1">
            <a:spLocks noChangeArrowheads="1"/>
          </p:cNvSpPr>
          <p:nvPr/>
        </p:nvSpPr>
        <p:spPr bwMode="auto">
          <a:xfrm>
            <a:off x="6686550" y="2057400"/>
            <a:ext cx="36004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a:t>
            </a:r>
            <a:r>
              <a:rPr lang="en-US" altLang="en-US" sz="3200" b="1">
                <a:solidFill>
                  <a:srgbClr val="7030A0"/>
                </a:solidFill>
              </a:rPr>
              <a:t>, </a:t>
            </a:r>
          </a:p>
          <a:p>
            <a:pPr algn="ctr" eaLnBrk="1" hangingPunct="1"/>
            <a:r>
              <a:rPr lang="en-US" altLang="en-US" sz="3200" b="1">
                <a:solidFill>
                  <a:srgbClr val="002060"/>
                </a:solidFill>
              </a:rPr>
              <a:t>32 A.D.</a:t>
            </a:r>
          </a:p>
        </p:txBody>
      </p:sp>
      <p:pic>
        <p:nvPicPr>
          <p:cNvPr id="64518" name="Picture 2">
            <a:extLst>
              <a:ext uri="{FF2B5EF4-FFF2-40B4-BE49-F238E27FC236}">
                <a16:creationId xmlns:a16="http://schemas.microsoft.com/office/drawing/2014/main" id="{F151E8B0-97B3-43F2-8691-9268DF3C1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0C7B2635-D674-47EB-8D55-65536239849A}"/>
              </a:ext>
            </a:extLst>
          </p:cNvPr>
          <p:cNvSpPr/>
          <p:nvPr/>
        </p:nvSpPr>
        <p:spPr>
          <a:xfrm>
            <a:off x="3848100" y="2362200"/>
            <a:ext cx="2667000" cy="3962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002060"/>
                </a:solidFill>
              </a:rPr>
              <a:t>476</a:t>
            </a:r>
          </a:p>
          <a:p>
            <a:pPr algn="ctr">
              <a:defRPr/>
            </a:pPr>
            <a:r>
              <a:rPr lang="en-US" sz="4800" b="1" i="1" dirty="0">
                <a:solidFill>
                  <a:srgbClr val="002060"/>
                </a:solidFill>
              </a:rPr>
              <a:t>Years</a:t>
            </a:r>
          </a:p>
          <a:p>
            <a:pPr algn="ctr">
              <a:defRPr/>
            </a:pPr>
            <a:r>
              <a:rPr lang="en-US" sz="4400" b="1" i="1" dirty="0">
                <a:solidFill>
                  <a:srgbClr val="002060"/>
                </a:solidFill>
              </a:rPr>
              <a:t>+ </a:t>
            </a:r>
          </a:p>
          <a:p>
            <a:pPr algn="ctr">
              <a:defRPr/>
            </a:pPr>
            <a:r>
              <a:rPr lang="en-US" sz="4400" b="1" i="1" dirty="0">
                <a:solidFill>
                  <a:srgbClr val="002060"/>
                </a:solidFill>
              </a:rPr>
              <a:t>25 days</a:t>
            </a:r>
          </a:p>
          <a:p>
            <a:pPr algn="ctr">
              <a:defRPr/>
            </a:pPr>
            <a:r>
              <a:rPr lang="en-US" sz="4000" b="1" i="1" dirty="0">
                <a:solidFill>
                  <a:srgbClr val="002060"/>
                </a:solidFill>
              </a:rPr>
              <a:t>(inclusive)</a:t>
            </a:r>
          </a:p>
          <a:p>
            <a:pPr algn="ctr">
              <a:defRPr/>
            </a:pPr>
            <a:endParaRPr lang="en-US" dirty="0"/>
          </a:p>
        </p:txBody>
      </p:sp>
      <p:cxnSp>
        <p:nvCxnSpPr>
          <p:cNvPr id="12" name="Straight Arrow Connector 11">
            <a:extLst>
              <a:ext uri="{FF2B5EF4-FFF2-40B4-BE49-F238E27FC236}">
                <a16:creationId xmlns:a16="http://schemas.microsoft.com/office/drawing/2014/main" id="{678E487B-79EF-45DE-B422-021BBBCDAD35}"/>
              </a:ext>
            </a:extLst>
          </p:cNvPr>
          <p:cNvCxnSpPr/>
          <p:nvPr/>
        </p:nvCxnSpPr>
        <p:spPr>
          <a:xfrm>
            <a:off x="6515100" y="3657600"/>
            <a:ext cx="3771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A209F4D-7D00-4005-8946-145CECB2225A}"/>
              </a:ext>
            </a:extLst>
          </p:cNvPr>
          <p:cNvCxnSpPr/>
          <p:nvPr/>
        </p:nvCxnSpPr>
        <p:spPr>
          <a:xfrm rot="10800000">
            <a:off x="0" y="3657600"/>
            <a:ext cx="38481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FFA05E-394D-41FF-A817-FB654925B68F}"/>
              </a:ext>
            </a:extLst>
          </p:cNvPr>
          <p:cNvCxnSpPr/>
          <p:nvPr/>
        </p:nvCxnSpPr>
        <p:spPr>
          <a:xfrm rot="5400000">
            <a:off x="-4953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AA9814-1AEB-4D74-98E4-91AF498B8644}"/>
              </a:ext>
            </a:extLst>
          </p:cNvPr>
          <p:cNvCxnSpPr/>
          <p:nvPr/>
        </p:nvCxnSpPr>
        <p:spPr>
          <a:xfrm rot="5400000">
            <a:off x="97917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4">
            <a:extLst>
              <a:ext uri="{FF2B5EF4-FFF2-40B4-BE49-F238E27FC236}">
                <a16:creationId xmlns:a16="http://schemas.microsoft.com/office/drawing/2014/main" id="{44D0BE61-54D0-40DE-AF9F-A245719643B0}"/>
              </a:ext>
            </a:extLst>
          </p:cNvPr>
          <p:cNvSpPr txBox="1">
            <a:spLocks noChangeArrowheads="1"/>
          </p:cNvSpPr>
          <p:nvPr/>
        </p:nvSpPr>
        <p:spPr bwMode="auto">
          <a:xfrm>
            <a:off x="1333500" y="1219200"/>
            <a:ext cx="75438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So our next task is to place the </a:t>
            </a:r>
            <a:r>
              <a:rPr lang="en-US" altLang="en-US" sz="4800">
                <a:solidFill>
                  <a:srgbClr val="FFFF00"/>
                </a:solidFill>
              </a:rPr>
              <a:t>Hebrew </a:t>
            </a:r>
            <a:r>
              <a:rPr lang="en-US" altLang="en-US" sz="4800" b="1" i="1">
                <a:solidFill>
                  <a:srgbClr val="FFFF00"/>
                </a:solidFill>
              </a:rPr>
              <a:t>month of Nisan </a:t>
            </a:r>
            <a:r>
              <a:rPr lang="en-US" altLang="en-US" sz="4800">
                <a:solidFill>
                  <a:srgbClr val="FFC000"/>
                </a:solidFill>
              </a:rPr>
              <a:t>alongside the </a:t>
            </a:r>
            <a:r>
              <a:rPr lang="en-US" altLang="en-US" sz="4800" b="1" i="1">
                <a:solidFill>
                  <a:srgbClr val="FFC000"/>
                </a:solidFill>
              </a:rPr>
              <a:t>Julian solar calendar</a:t>
            </a:r>
            <a:r>
              <a:rPr lang="en-US" altLang="en-US" sz="4800">
                <a:solidFill>
                  <a:srgbClr val="FFC000"/>
                </a:solidFill>
              </a:rPr>
              <a:t> months of </a:t>
            </a:r>
            <a:r>
              <a:rPr lang="en-US" altLang="en-US" sz="4800" b="1" i="1">
                <a:solidFill>
                  <a:srgbClr val="FFFF00"/>
                </a:solidFill>
              </a:rPr>
              <a:t>March-April</a:t>
            </a:r>
            <a:r>
              <a:rPr lang="en-US" altLang="en-US" sz="4800">
                <a:solidFill>
                  <a:srgbClr val="FFC000"/>
                </a:solidFill>
              </a:rPr>
              <a:t> for each of these two events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3" descr="palm.jpg">
            <a:extLst>
              <a:ext uri="{FF2B5EF4-FFF2-40B4-BE49-F238E27FC236}">
                <a16:creationId xmlns:a16="http://schemas.microsoft.com/office/drawing/2014/main" id="{101E3901-5D02-4523-9295-E8AED0B2359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66563" name="TextBox 8">
            <a:extLst>
              <a:ext uri="{FF2B5EF4-FFF2-40B4-BE49-F238E27FC236}">
                <a16:creationId xmlns:a16="http://schemas.microsoft.com/office/drawing/2014/main" id="{0C547E61-4506-425E-8E8F-C7A001D765E1}"/>
              </a:ext>
            </a:extLst>
          </p:cNvPr>
          <p:cNvSpPr txBox="1">
            <a:spLocks noChangeArrowheads="1"/>
          </p:cNvSpPr>
          <p:nvPr/>
        </p:nvSpPr>
        <p:spPr bwMode="auto">
          <a:xfrm>
            <a:off x="0" y="2057400"/>
            <a:ext cx="368617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Nisan/March </a:t>
            </a:r>
          </a:p>
          <a:p>
            <a:pPr algn="ctr" eaLnBrk="1" hangingPunct="1"/>
            <a:r>
              <a:rPr lang="en-US" altLang="en-US" sz="3200" b="1">
                <a:solidFill>
                  <a:srgbClr val="002060"/>
                </a:solidFill>
              </a:rPr>
              <a:t>445 B.C.</a:t>
            </a:r>
          </a:p>
        </p:txBody>
      </p:sp>
      <p:sp>
        <p:nvSpPr>
          <p:cNvPr id="66564" name="TextBox 11">
            <a:extLst>
              <a:ext uri="{FF2B5EF4-FFF2-40B4-BE49-F238E27FC236}">
                <a16:creationId xmlns:a16="http://schemas.microsoft.com/office/drawing/2014/main" id="{460324E0-7077-4D38-A26B-67C97E7CDC21}"/>
              </a:ext>
            </a:extLst>
          </p:cNvPr>
          <p:cNvSpPr txBox="1">
            <a:spLocks noChangeArrowheads="1"/>
          </p:cNvSpPr>
          <p:nvPr/>
        </p:nvSpPr>
        <p:spPr bwMode="auto">
          <a:xfrm>
            <a:off x="6686550" y="2057400"/>
            <a:ext cx="36004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Nisan/April</a:t>
            </a:r>
            <a:r>
              <a:rPr lang="en-US" altLang="en-US" sz="3200" b="1">
                <a:solidFill>
                  <a:srgbClr val="7030A0"/>
                </a:solidFill>
              </a:rPr>
              <a:t> </a:t>
            </a:r>
          </a:p>
          <a:p>
            <a:pPr algn="ctr" eaLnBrk="1" hangingPunct="1"/>
            <a:r>
              <a:rPr lang="en-US" altLang="en-US" sz="3200" b="1">
                <a:solidFill>
                  <a:srgbClr val="002060"/>
                </a:solidFill>
              </a:rPr>
              <a:t>32 A.D.</a:t>
            </a:r>
          </a:p>
        </p:txBody>
      </p:sp>
      <p:pic>
        <p:nvPicPr>
          <p:cNvPr id="66565" name="Picture 2">
            <a:extLst>
              <a:ext uri="{FF2B5EF4-FFF2-40B4-BE49-F238E27FC236}">
                <a16:creationId xmlns:a16="http://schemas.microsoft.com/office/drawing/2014/main" id="{08B77063-7973-4465-BB34-B347C827C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3A16A06F-027E-4ED7-B84E-9221104217C6}"/>
              </a:ext>
            </a:extLst>
          </p:cNvPr>
          <p:cNvCxnSpPr/>
          <p:nvPr/>
        </p:nvCxnSpPr>
        <p:spPr>
          <a:xfrm>
            <a:off x="6515100" y="3657600"/>
            <a:ext cx="3771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DAB7574-B518-4C96-8011-0AE19001F7FB}"/>
              </a:ext>
            </a:extLst>
          </p:cNvPr>
          <p:cNvCxnSpPr/>
          <p:nvPr/>
        </p:nvCxnSpPr>
        <p:spPr>
          <a:xfrm rot="10800000">
            <a:off x="0" y="3657600"/>
            <a:ext cx="38481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724E03-EB2C-401D-98F3-D4D6B73F79B5}"/>
              </a:ext>
            </a:extLst>
          </p:cNvPr>
          <p:cNvCxnSpPr/>
          <p:nvPr/>
        </p:nvCxnSpPr>
        <p:spPr>
          <a:xfrm rot="5400000">
            <a:off x="-4953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DC27EF-BF42-4D05-8979-3EC9C6E83657}"/>
              </a:ext>
            </a:extLst>
          </p:cNvPr>
          <p:cNvCxnSpPr/>
          <p:nvPr/>
        </p:nvCxnSpPr>
        <p:spPr>
          <a:xfrm rot="5400000">
            <a:off x="97917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D522EDB-10B4-4E1D-B3EC-7A952A836E37}"/>
              </a:ext>
            </a:extLst>
          </p:cNvPr>
          <p:cNvSpPr/>
          <p:nvPr/>
        </p:nvSpPr>
        <p:spPr>
          <a:xfrm>
            <a:off x="342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chemeClr val="tx1"/>
                </a:solidFill>
              </a:rPr>
              <a:t>1</a:t>
            </a:r>
          </a:p>
        </p:txBody>
      </p:sp>
      <p:sp>
        <p:nvSpPr>
          <p:cNvPr id="18" name="Rectangle 17">
            <a:extLst>
              <a:ext uri="{FF2B5EF4-FFF2-40B4-BE49-F238E27FC236}">
                <a16:creationId xmlns:a16="http://schemas.microsoft.com/office/drawing/2014/main" id="{1D3E95BB-B44A-42FA-A535-EE0CA3803D4E}"/>
              </a:ext>
            </a:extLst>
          </p:cNvPr>
          <p:cNvSpPr/>
          <p:nvPr/>
        </p:nvSpPr>
        <p:spPr>
          <a:xfrm>
            <a:off x="723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9" name="Rectangle 18">
            <a:extLst>
              <a:ext uri="{FF2B5EF4-FFF2-40B4-BE49-F238E27FC236}">
                <a16:creationId xmlns:a16="http://schemas.microsoft.com/office/drawing/2014/main" id="{E1114607-B290-4B67-9B0B-566881DD8431}"/>
              </a:ext>
            </a:extLst>
          </p:cNvPr>
          <p:cNvSpPr/>
          <p:nvPr/>
        </p:nvSpPr>
        <p:spPr>
          <a:xfrm>
            <a:off x="1485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0" name="Rectangle 19">
            <a:extLst>
              <a:ext uri="{FF2B5EF4-FFF2-40B4-BE49-F238E27FC236}">
                <a16:creationId xmlns:a16="http://schemas.microsoft.com/office/drawing/2014/main" id="{B0D91447-3D32-44C2-BBB1-08F00F3BBF4B}"/>
              </a:ext>
            </a:extLst>
          </p:cNvPr>
          <p:cNvSpPr/>
          <p:nvPr/>
        </p:nvSpPr>
        <p:spPr>
          <a:xfrm>
            <a:off x="1104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1" name="Rectangle 20">
            <a:extLst>
              <a:ext uri="{FF2B5EF4-FFF2-40B4-BE49-F238E27FC236}">
                <a16:creationId xmlns:a16="http://schemas.microsoft.com/office/drawing/2014/main" id="{4E9FEAFA-51F3-4C1B-8708-E74721B00CA7}"/>
              </a:ext>
            </a:extLst>
          </p:cNvPr>
          <p:cNvSpPr/>
          <p:nvPr/>
        </p:nvSpPr>
        <p:spPr>
          <a:xfrm>
            <a:off x="1866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2" name="Rectangle 21">
            <a:extLst>
              <a:ext uri="{FF2B5EF4-FFF2-40B4-BE49-F238E27FC236}">
                <a16:creationId xmlns:a16="http://schemas.microsoft.com/office/drawing/2014/main" id="{D4018219-43C0-4D71-A7E1-CFEA98597FEE}"/>
              </a:ext>
            </a:extLst>
          </p:cNvPr>
          <p:cNvSpPr/>
          <p:nvPr/>
        </p:nvSpPr>
        <p:spPr>
          <a:xfrm>
            <a:off x="2247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3" name="Rectangle 22">
            <a:extLst>
              <a:ext uri="{FF2B5EF4-FFF2-40B4-BE49-F238E27FC236}">
                <a16:creationId xmlns:a16="http://schemas.microsoft.com/office/drawing/2014/main" id="{30867887-D9D9-4D86-A10C-D6DC32E61B47}"/>
              </a:ext>
            </a:extLst>
          </p:cNvPr>
          <p:cNvSpPr/>
          <p:nvPr/>
        </p:nvSpPr>
        <p:spPr>
          <a:xfrm>
            <a:off x="2628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4" name="Rectangle 23">
            <a:extLst>
              <a:ext uri="{FF2B5EF4-FFF2-40B4-BE49-F238E27FC236}">
                <a16:creationId xmlns:a16="http://schemas.microsoft.com/office/drawing/2014/main" id="{1577FF70-FE50-42AE-BA4A-03F6124F3FF2}"/>
              </a:ext>
            </a:extLst>
          </p:cNvPr>
          <p:cNvSpPr/>
          <p:nvPr/>
        </p:nvSpPr>
        <p:spPr>
          <a:xfrm>
            <a:off x="3009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5" name="Rectangle 24">
            <a:extLst>
              <a:ext uri="{FF2B5EF4-FFF2-40B4-BE49-F238E27FC236}">
                <a16:creationId xmlns:a16="http://schemas.microsoft.com/office/drawing/2014/main" id="{6553A7A8-5E1E-449A-8E75-93C010F949EA}"/>
              </a:ext>
            </a:extLst>
          </p:cNvPr>
          <p:cNvSpPr/>
          <p:nvPr/>
        </p:nvSpPr>
        <p:spPr>
          <a:xfrm>
            <a:off x="342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chemeClr val="tx1"/>
                </a:solidFill>
              </a:rPr>
              <a:t>X</a:t>
            </a:r>
          </a:p>
        </p:txBody>
      </p:sp>
      <p:sp>
        <p:nvSpPr>
          <p:cNvPr id="26" name="Rectangle 25">
            <a:extLst>
              <a:ext uri="{FF2B5EF4-FFF2-40B4-BE49-F238E27FC236}">
                <a16:creationId xmlns:a16="http://schemas.microsoft.com/office/drawing/2014/main" id="{BE8349AA-79CF-4359-AAA5-3EF078B4DA96}"/>
              </a:ext>
            </a:extLst>
          </p:cNvPr>
          <p:cNvSpPr/>
          <p:nvPr/>
        </p:nvSpPr>
        <p:spPr>
          <a:xfrm>
            <a:off x="107632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7" name="Rectangle 26">
            <a:extLst>
              <a:ext uri="{FF2B5EF4-FFF2-40B4-BE49-F238E27FC236}">
                <a16:creationId xmlns:a16="http://schemas.microsoft.com/office/drawing/2014/main" id="{9E0ADDFB-E487-40A3-AC83-8A2FCC514E44}"/>
              </a:ext>
            </a:extLst>
          </p:cNvPr>
          <p:cNvSpPr/>
          <p:nvPr/>
        </p:nvSpPr>
        <p:spPr>
          <a:xfrm>
            <a:off x="723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8" name="Rectangle 27">
            <a:extLst>
              <a:ext uri="{FF2B5EF4-FFF2-40B4-BE49-F238E27FC236}">
                <a16:creationId xmlns:a16="http://schemas.microsoft.com/office/drawing/2014/main" id="{0EDD3BD2-7C7D-4BA6-8CAF-7FB6494FB98B}"/>
              </a:ext>
            </a:extLst>
          </p:cNvPr>
          <p:cNvSpPr/>
          <p:nvPr/>
        </p:nvSpPr>
        <p:spPr>
          <a:xfrm>
            <a:off x="261937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83CA0637-2599-448B-A24A-5A16D596FF8B}"/>
              </a:ext>
            </a:extLst>
          </p:cNvPr>
          <p:cNvSpPr/>
          <p:nvPr/>
        </p:nvSpPr>
        <p:spPr>
          <a:xfrm>
            <a:off x="1485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300F8F89-AFA4-405E-95D5-E507A9515EAC}"/>
              </a:ext>
            </a:extLst>
          </p:cNvPr>
          <p:cNvSpPr/>
          <p:nvPr/>
        </p:nvSpPr>
        <p:spPr>
          <a:xfrm>
            <a:off x="1866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1" name="Rectangle 30">
            <a:extLst>
              <a:ext uri="{FF2B5EF4-FFF2-40B4-BE49-F238E27FC236}">
                <a16:creationId xmlns:a16="http://schemas.microsoft.com/office/drawing/2014/main" id="{C8F1AEB1-7ED7-4609-BFF3-47B808283A31}"/>
              </a:ext>
            </a:extLst>
          </p:cNvPr>
          <p:cNvSpPr/>
          <p:nvPr/>
        </p:nvSpPr>
        <p:spPr>
          <a:xfrm>
            <a:off x="2247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1C6BDF55-23A0-40BE-B691-2519567E0FC1}"/>
              </a:ext>
            </a:extLst>
          </p:cNvPr>
          <p:cNvSpPr/>
          <p:nvPr/>
        </p:nvSpPr>
        <p:spPr>
          <a:xfrm>
            <a:off x="3009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FD1F4DB9-50C5-41D8-B127-847E36262E76}"/>
              </a:ext>
            </a:extLst>
          </p:cNvPr>
          <p:cNvSpPr/>
          <p:nvPr/>
        </p:nvSpPr>
        <p:spPr>
          <a:xfrm>
            <a:off x="6886575"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chemeClr val="tx1"/>
                </a:solidFill>
              </a:rPr>
              <a:t>1</a:t>
            </a:r>
          </a:p>
        </p:txBody>
      </p:sp>
      <p:sp>
        <p:nvSpPr>
          <p:cNvPr id="34" name="Rectangle 33">
            <a:extLst>
              <a:ext uri="{FF2B5EF4-FFF2-40B4-BE49-F238E27FC236}">
                <a16:creationId xmlns:a16="http://schemas.microsoft.com/office/drawing/2014/main" id="{7B6D8BA9-89B7-482C-9DE6-ED68CD18B05E}"/>
              </a:ext>
            </a:extLst>
          </p:cNvPr>
          <p:cNvSpPr/>
          <p:nvPr/>
        </p:nvSpPr>
        <p:spPr>
          <a:xfrm>
            <a:off x="7277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6054842F-22E6-4C94-ADFE-AD524B954B04}"/>
              </a:ext>
            </a:extLst>
          </p:cNvPr>
          <p:cNvSpPr/>
          <p:nvPr/>
        </p:nvSpPr>
        <p:spPr>
          <a:xfrm>
            <a:off x="8039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6" name="Rectangle 35">
            <a:extLst>
              <a:ext uri="{FF2B5EF4-FFF2-40B4-BE49-F238E27FC236}">
                <a16:creationId xmlns:a16="http://schemas.microsoft.com/office/drawing/2014/main" id="{C4A244D6-2B31-4F99-B984-03E6CA0DABBE}"/>
              </a:ext>
            </a:extLst>
          </p:cNvPr>
          <p:cNvSpPr/>
          <p:nvPr/>
        </p:nvSpPr>
        <p:spPr>
          <a:xfrm>
            <a:off x="7658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A075DAC0-BFB4-4E82-B1A0-04B4993C0982}"/>
              </a:ext>
            </a:extLst>
          </p:cNvPr>
          <p:cNvSpPr/>
          <p:nvPr/>
        </p:nvSpPr>
        <p:spPr>
          <a:xfrm>
            <a:off x="8420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8" name="Rectangle 37">
            <a:extLst>
              <a:ext uri="{FF2B5EF4-FFF2-40B4-BE49-F238E27FC236}">
                <a16:creationId xmlns:a16="http://schemas.microsoft.com/office/drawing/2014/main" id="{2E6EB043-2813-466E-BE14-AE7F6F77C298}"/>
              </a:ext>
            </a:extLst>
          </p:cNvPr>
          <p:cNvSpPr/>
          <p:nvPr/>
        </p:nvSpPr>
        <p:spPr>
          <a:xfrm>
            <a:off x="8801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9" name="Rectangle 38">
            <a:extLst>
              <a:ext uri="{FF2B5EF4-FFF2-40B4-BE49-F238E27FC236}">
                <a16:creationId xmlns:a16="http://schemas.microsoft.com/office/drawing/2014/main" id="{D36DF7DE-0BBE-499C-89AB-1C71022463EB}"/>
              </a:ext>
            </a:extLst>
          </p:cNvPr>
          <p:cNvSpPr/>
          <p:nvPr/>
        </p:nvSpPr>
        <p:spPr>
          <a:xfrm>
            <a:off x="9182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0" name="Rectangle 39">
            <a:extLst>
              <a:ext uri="{FF2B5EF4-FFF2-40B4-BE49-F238E27FC236}">
                <a16:creationId xmlns:a16="http://schemas.microsoft.com/office/drawing/2014/main" id="{63A82FC5-A996-4CA3-A35C-AD0C033CF455}"/>
              </a:ext>
            </a:extLst>
          </p:cNvPr>
          <p:cNvSpPr/>
          <p:nvPr/>
        </p:nvSpPr>
        <p:spPr>
          <a:xfrm>
            <a:off x="9563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1" name="Rectangle 40">
            <a:extLst>
              <a:ext uri="{FF2B5EF4-FFF2-40B4-BE49-F238E27FC236}">
                <a16:creationId xmlns:a16="http://schemas.microsoft.com/office/drawing/2014/main" id="{59ABEC88-1828-4002-99ED-DEE42AD4418C}"/>
              </a:ext>
            </a:extLst>
          </p:cNvPr>
          <p:cNvSpPr/>
          <p:nvPr/>
        </p:nvSpPr>
        <p:spPr>
          <a:xfrm>
            <a:off x="688657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chemeClr val="tx1"/>
                </a:solidFill>
              </a:rPr>
              <a:t>X</a:t>
            </a:r>
          </a:p>
        </p:txBody>
      </p:sp>
      <p:sp>
        <p:nvSpPr>
          <p:cNvPr id="42" name="Rectangle 41">
            <a:extLst>
              <a:ext uri="{FF2B5EF4-FFF2-40B4-BE49-F238E27FC236}">
                <a16:creationId xmlns:a16="http://schemas.microsoft.com/office/drawing/2014/main" id="{531563D8-EBEB-4AF6-8850-772F41697C49}"/>
              </a:ext>
            </a:extLst>
          </p:cNvPr>
          <p:cNvSpPr/>
          <p:nvPr/>
        </p:nvSpPr>
        <p:spPr>
          <a:xfrm>
            <a:off x="762952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3" name="Rectangle 42">
            <a:extLst>
              <a:ext uri="{FF2B5EF4-FFF2-40B4-BE49-F238E27FC236}">
                <a16:creationId xmlns:a16="http://schemas.microsoft.com/office/drawing/2014/main" id="{EB40576A-A52A-4671-9833-4357DB34896E}"/>
              </a:ext>
            </a:extLst>
          </p:cNvPr>
          <p:cNvSpPr/>
          <p:nvPr/>
        </p:nvSpPr>
        <p:spPr>
          <a:xfrm>
            <a:off x="7277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4" name="Rectangle 43">
            <a:extLst>
              <a:ext uri="{FF2B5EF4-FFF2-40B4-BE49-F238E27FC236}">
                <a16:creationId xmlns:a16="http://schemas.microsoft.com/office/drawing/2014/main" id="{071CFA64-50EE-48B6-AF3E-14279F132316}"/>
              </a:ext>
            </a:extLst>
          </p:cNvPr>
          <p:cNvSpPr/>
          <p:nvPr/>
        </p:nvSpPr>
        <p:spPr>
          <a:xfrm>
            <a:off x="917257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5" name="Rectangle 44">
            <a:extLst>
              <a:ext uri="{FF2B5EF4-FFF2-40B4-BE49-F238E27FC236}">
                <a16:creationId xmlns:a16="http://schemas.microsoft.com/office/drawing/2014/main" id="{9114E38B-029E-417C-859A-046B35B49913}"/>
              </a:ext>
            </a:extLst>
          </p:cNvPr>
          <p:cNvSpPr/>
          <p:nvPr/>
        </p:nvSpPr>
        <p:spPr>
          <a:xfrm>
            <a:off x="8039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6" name="Rectangle 45">
            <a:extLst>
              <a:ext uri="{FF2B5EF4-FFF2-40B4-BE49-F238E27FC236}">
                <a16:creationId xmlns:a16="http://schemas.microsoft.com/office/drawing/2014/main" id="{1105DDE1-3E3F-44B7-9B98-FBBB39C48BB3}"/>
              </a:ext>
            </a:extLst>
          </p:cNvPr>
          <p:cNvSpPr/>
          <p:nvPr/>
        </p:nvSpPr>
        <p:spPr>
          <a:xfrm>
            <a:off x="8420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7" name="Rectangle 46">
            <a:extLst>
              <a:ext uri="{FF2B5EF4-FFF2-40B4-BE49-F238E27FC236}">
                <a16:creationId xmlns:a16="http://schemas.microsoft.com/office/drawing/2014/main" id="{AEAA14B5-C1E2-4946-9978-CA2F1F073639}"/>
              </a:ext>
            </a:extLst>
          </p:cNvPr>
          <p:cNvSpPr/>
          <p:nvPr/>
        </p:nvSpPr>
        <p:spPr>
          <a:xfrm>
            <a:off x="8801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8" name="Rectangle 47">
            <a:extLst>
              <a:ext uri="{FF2B5EF4-FFF2-40B4-BE49-F238E27FC236}">
                <a16:creationId xmlns:a16="http://schemas.microsoft.com/office/drawing/2014/main" id="{B661364C-5CD2-42E2-AAD7-9B1A3BBE58A5}"/>
              </a:ext>
            </a:extLst>
          </p:cNvPr>
          <p:cNvSpPr/>
          <p:nvPr/>
        </p:nvSpPr>
        <p:spPr>
          <a:xfrm>
            <a:off x="9563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66602" name="TextBox 48">
            <a:extLst>
              <a:ext uri="{FF2B5EF4-FFF2-40B4-BE49-F238E27FC236}">
                <a16:creationId xmlns:a16="http://schemas.microsoft.com/office/drawing/2014/main" id="{A96B7578-4FB6-4CBB-91E3-43C69C4646FD}"/>
              </a:ext>
            </a:extLst>
          </p:cNvPr>
          <p:cNvSpPr txBox="1">
            <a:spLocks noChangeArrowheads="1"/>
          </p:cNvSpPr>
          <p:nvPr/>
        </p:nvSpPr>
        <p:spPr bwMode="auto">
          <a:xfrm>
            <a:off x="4610100" y="381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C00000"/>
                </a:solidFill>
              </a:rPr>
              <a:t>NISAN</a:t>
            </a:r>
          </a:p>
        </p:txBody>
      </p:sp>
      <p:sp>
        <p:nvSpPr>
          <p:cNvPr id="66603" name="TextBox 49">
            <a:extLst>
              <a:ext uri="{FF2B5EF4-FFF2-40B4-BE49-F238E27FC236}">
                <a16:creationId xmlns:a16="http://schemas.microsoft.com/office/drawing/2014/main" id="{58D23AC8-55F8-4D34-9964-9FFA1F1BFD52}"/>
              </a:ext>
            </a:extLst>
          </p:cNvPr>
          <p:cNvSpPr txBox="1">
            <a:spLocks noChangeArrowheads="1"/>
          </p:cNvSpPr>
          <p:nvPr/>
        </p:nvSpPr>
        <p:spPr bwMode="auto">
          <a:xfrm>
            <a:off x="4000500" y="9906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C00000"/>
                </a:solidFill>
              </a:rPr>
              <a:t>MARCH-APRIL</a:t>
            </a:r>
          </a:p>
        </p:txBody>
      </p:sp>
      <p:cxnSp>
        <p:nvCxnSpPr>
          <p:cNvPr id="52" name="Straight Arrow Connector 51">
            <a:extLst>
              <a:ext uri="{FF2B5EF4-FFF2-40B4-BE49-F238E27FC236}">
                <a16:creationId xmlns:a16="http://schemas.microsoft.com/office/drawing/2014/main" id="{5ACCB08F-F0B1-41D5-84D8-2E5F2F6FA98E}"/>
              </a:ext>
            </a:extLst>
          </p:cNvPr>
          <p:cNvCxnSpPr>
            <a:stCxn id="66603" idx="3"/>
          </p:cNvCxnSpPr>
          <p:nvPr/>
        </p:nvCxnSpPr>
        <p:spPr>
          <a:xfrm flipV="1">
            <a:off x="6362700" y="1220788"/>
            <a:ext cx="381000" cy="0"/>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8B921E1-03E8-411C-9C2E-6F30BCDE5040}"/>
              </a:ext>
            </a:extLst>
          </p:cNvPr>
          <p:cNvCxnSpPr/>
          <p:nvPr/>
        </p:nvCxnSpPr>
        <p:spPr>
          <a:xfrm>
            <a:off x="5829300" y="609600"/>
            <a:ext cx="838200" cy="15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C1CD99-402F-4A94-BA65-84BB1424CF32}"/>
              </a:ext>
            </a:extLst>
          </p:cNvPr>
          <p:cNvCxnSpPr/>
          <p:nvPr/>
        </p:nvCxnSpPr>
        <p:spPr>
          <a:xfrm rot="10800000" flipV="1">
            <a:off x="3543300" y="609600"/>
            <a:ext cx="838200" cy="15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82BB256-3D94-487B-8E8D-C4BAC0A60D53}"/>
              </a:ext>
            </a:extLst>
          </p:cNvPr>
          <p:cNvCxnSpPr/>
          <p:nvPr/>
        </p:nvCxnSpPr>
        <p:spPr>
          <a:xfrm rot="10800000">
            <a:off x="3467100" y="1219200"/>
            <a:ext cx="533400" cy="15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B15E3BF-E1EC-4693-B392-C3D1DEE5FC4B}"/>
              </a:ext>
            </a:extLst>
          </p:cNvPr>
          <p:cNvSpPr/>
          <p:nvPr/>
        </p:nvSpPr>
        <p:spPr>
          <a:xfrm>
            <a:off x="3848100" y="2362200"/>
            <a:ext cx="2667000" cy="3962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002060"/>
                </a:solidFill>
              </a:rPr>
              <a:t>476</a:t>
            </a:r>
          </a:p>
          <a:p>
            <a:pPr algn="ctr">
              <a:defRPr/>
            </a:pPr>
            <a:r>
              <a:rPr lang="en-US" sz="4800" b="1" i="1" dirty="0">
                <a:solidFill>
                  <a:srgbClr val="002060"/>
                </a:solidFill>
              </a:rPr>
              <a:t>Years</a:t>
            </a:r>
          </a:p>
          <a:p>
            <a:pPr algn="ctr">
              <a:defRPr/>
            </a:pPr>
            <a:r>
              <a:rPr lang="en-US" sz="4400" b="1" i="1" dirty="0">
                <a:solidFill>
                  <a:srgbClr val="002060"/>
                </a:solidFill>
              </a:rPr>
              <a:t>+ </a:t>
            </a:r>
          </a:p>
          <a:p>
            <a:pPr algn="ctr">
              <a:defRPr/>
            </a:pPr>
            <a:r>
              <a:rPr lang="en-US" sz="4400" b="1" i="1" dirty="0">
                <a:solidFill>
                  <a:srgbClr val="002060"/>
                </a:solidFill>
              </a:rPr>
              <a:t>25 days</a:t>
            </a:r>
          </a:p>
          <a:p>
            <a:pPr algn="ctr">
              <a:defRPr/>
            </a:pPr>
            <a:r>
              <a:rPr lang="en-US" sz="4000" b="1" i="1" dirty="0">
                <a:solidFill>
                  <a:srgbClr val="002060"/>
                </a:solidFill>
              </a:rPr>
              <a:t>(inclusive)</a:t>
            </a:r>
          </a:p>
          <a:p>
            <a:pPr algn="ctr">
              <a:defRPr/>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4">
            <a:extLst>
              <a:ext uri="{FF2B5EF4-FFF2-40B4-BE49-F238E27FC236}">
                <a16:creationId xmlns:a16="http://schemas.microsoft.com/office/drawing/2014/main" id="{A70E2483-6A35-46FB-A0B1-9E4A54935E0C}"/>
              </a:ext>
            </a:extLst>
          </p:cNvPr>
          <p:cNvSpPr txBox="1">
            <a:spLocks noChangeArrowheads="1"/>
          </p:cNvSpPr>
          <p:nvPr/>
        </p:nvSpPr>
        <p:spPr bwMode="auto">
          <a:xfrm>
            <a:off x="952500" y="762000"/>
            <a:ext cx="83058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We shall use the </a:t>
            </a:r>
            <a:r>
              <a:rPr lang="en-US" altLang="en-US" sz="4800" b="1" i="1">
                <a:solidFill>
                  <a:srgbClr val="FFFF00"/>
                </a:solidFill>
              </a:rPr>
              <a:t>NASA lunar data </a:t>
            </a:r>
            <a:r>
              <a:rPr lang="en-US" altLang="en-US" sz="4800">
                <a:solidFill>
                  <a:srgbClr val="FFC000"/>
                </a:solidFill>
              </a:rPr>
              <a:t>from this website to find the date and time of the </a:t>
            </a:r>
            <a:r>
              <a:rPr lang="en-US" altLang="en-US" sz="4800" b="1" i="1">
                <a:solidFill>
                  <a:srgbClr val="FFFF00"/>
                </a:solidFill>
              </a:rPr>
              <a:t>astronomical new moons </a:t>
            </a:r>
            <a:r>
              <a:rPr lang="en-US" altLang="en-US" sz="4800">
                <a:solidFill>
                  <a:srgbClr val="FFC000"/>
                </a:solidFill>
              </a:rPr>
              <a:t>for the </a:t>
            </a:r>
            <a:r>
              <a:rPr lang="en-US" altLang="en-US" sz="4800" b="1" i="1">
                <a:solidFill>
                  <a:srgbClr val="FFFF00"/>
                </a:solidFill>
              </a:rPr>
              <a:t>445 B.C. Nisan</a:t>
            </a:r>
            <a:r>
              <a:rPr lang="en-US" altLang="en-US" sz="4800">
                <a:solidFill>
                  <a:srgbClr val="FFFF00"/>
                </a:solidFill>
              </a:rPr>
              <a:t> of Nehemiah </a:t>
            </a:r>
            <a:r>
              <a:rPr lang="en-US" altLang="en-US" sz="4800">
                <a:solidFill>
                  <a:srgbClr val="FFC000"/>
                </a:solidFill>
              </a:rPr>
              <a:t>and the </a:t>
            </a:r>
            <a:r>
              <a:rPr lang="en-US" altLang="en-US" sz="4800" b="1" i="1">
                <a:solidFill>
                  <a:srgbClr val="FFFF00"/>
                </a:solidFill>
              </a:rPr>
              <a:t>32 A.D. Nisan</a:t>
            </a:r>
            <a:r>
              <a:rPr lang="en-US" altLang="en-US" sz="4800">
                <a:solidFill>
                  <a:srgbClr val="FFFF00"/>
                </a:solidFill>
              </a:rPr>
              <a:t> of Palm Sunday</a:t>
            </a:r>
            <a:r>
              <a:rPr lang="en-US" altLang="en-US" sz="4800">
                <a:solidFill>
                  <a:srgbClr val="FFC000"/>
                </a:solidFill>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8EFFD4-29C3-44B7-B7BF-44AF4E234CD1}"/>
              </a:ext>
            </a:extLst>
          </p:cNvPr>
          <p:cNvSpPr/>
          <p:nvPr/>
        </p:nvSpPr>
        <p:spPr>
          <a:xfrm>
            <a:off x="0" y="0"/>
            <a:ext cx="10287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sz="6000" dirty="0">
              <a:solidFill>
                <a:srgbClr val="FFFF00"/>
              </a:solidFill>
            </a:endParaRPr>
          </a:p>
          <a:p>
            <a:pPr algn="ctr">
              <a:defRPr/>
            </a:pPr>
            <a:r>
              <a:rPr lang="en-US" sz="6000" dirty="0">
                <a:solidFill>
                  <a:srgbClr val="FFFF00"/>
                </a:solidFill>
              </a:rPr>
              <a:t>http://eclipse.gsfc.nasa.gov/</a:t>
            </a:r>
          </a:p>
          <a:p>
            <a:pPr algn="ctr">
              <a:defRPr/>
            </a:pPr>
            <a:r>
              <a:rPr lang="en-US" sz="6000" dirty="0">
                <a:solidFill>
                  <a:srgbClr val="FFFF00"/>
                </a:solidFill>
              </a:rPr>
              <a:t>phase/phasecat.html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a:extLst>
              <a:ext uri="{FF2B5EF4-FFF2-40B4-BE49-F238E27FC236}">
                <a16:creationId xmlns:a16="http://schemas.microsoft.com/office/drawing/2014/main" id="{33DFB1A3-0BAC-4EC7-96A1-21D512B0E677}"/>
              </a:ext>
            </a:extLst>
          </p:cNvPr>
          <p:cNvSpPr txBox="1">
            <a:spLocks noChangeArrowheads="1"/>
          </p:cNvSpPr>
          <p:nvPr/>
        </p:nvSpPr>
        <p:spPr bwMode="auto">
          <a:xfrm>
            <a:off x="266700" y="609600"/>
            <a:ext cx="9753600" cy="56324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Having found the </a:t>
            </a:r>
            <a:r>
              <a:rPr lang="en-US" altLang="en-US" sz="3600">
                <a:solidFill>
                  <a:srgbClr val="FFFF00"/>
                </a:solidFill>
              </a:rPr>
              <a:t>date and time </a:t>
            </a:r>
            <a:r>
              <a:rPr lang="en-US" altLang="en-US" sz="3600">
                <a:solidFill>
                  <a:srgbClr val="FFC000"/>
                </a:solidFill>
              </a:rPr>
              <a:t>of the </a:t>
            </a:r>
            <a:r>
              <a:rPr lang="en-US" altLang="en-US" sz="3600" b="1" i="1">
                <a:solidFill>
                  <a:srgbClr val="FFFF00"/>
                </a:solidFill>
              </a:rPr>
              <a:t>astronomical</a:t>
            </a:r>
            <a:r>
              <a:rPr lang="en-US" altLang="en-US" sz="3600">
                <a:solidFill>
                  <a:srgbClr val="FFFF00"/>
                </a:solidFill>
              </a:rPr>
              <a:t> </a:t>
            </a:r>
            <a:r>
              <a:rPr lang="en-US" altLang="en-US" sz="3600" b="1" i="1">
                <a:solidFill>
                  <a:srgbClr val="FFFF00"/>
                </a:solidFill>
              </a:rPr>
              <a:t>new moon of Nisan </a:t>
            </a:r>
            <a:r>
              <a:rPr lang="en-US" altLang="en-US" sz="3600">
                <a:solidFill>
                  <a:srgbClr val="FFC000"/>
                </a:solidFill>
              </a:rPr>
              <a:t>our next task is to determine which one of the two ensuing </a:t>
            </a:r>
            <a:r>
              <a:rPr lang="en-US" altLang="en-US" sz="3600">
                <a:solidFill>
                  <a:srgbClr val="FFFF00"/>
                </a:solidFill>
              </a:rPr>
              <a:t>sunsets</a:t>
            </a:r>
            <a:r>
              <a:rPr lang="en-US" altLang="en-US" sz="3600">
                <a:solidFill>
                  <a:srgbClr val="FFC000"/>
                </a:solidFill>
              </a:rPr>
              <a:t> will present the thin crescent of the </a:t>
            </a:r>
            <a:r>
              <a:rPr lang="en-US" altLang="en-US" sz="3600" b="1" i="1">
                <a:solidFill>
                  <a:srgbClr val="FFFF00"/>
                </a:solidFill>
              </a:rPr>
              <a:t>new moon</a:t>
            </a:r>
            <a:r>
              <a:rPr lang="en-US" altLang="en-US" sz="3600">
                <a:solidFill>
                  <a:srgbClr val="FFC000"/>
                </a:solidFill>
              </a:rPr>
              <a:t> at a thickness visible to the unaided eye and </a:t>
            </a:r>
            <a:r>
              <a:rPr lang="en-US" altLang="en-US" sz="3600" b="1" i="1">
                <a:solidFill>
                  <a:srgbClr val="FFFF00"/>
                </a:solidFill>
              </a:rPr>
              <a:t>viewed</a:t>
            </a:r>
            <a:r>
              <a:rPr lang="en-US" altLang="en-US" sz="3600">
                <a:solidFill>
                  <a:srgbClr val="FFC000"/>
                </a:solidFill>
              </a:rPr>
              <a:t> by two witnesses. That </a:t>
            </a:r>
            <a:r>
              <a:rPr lang="en-US" altLang="en-US" sz="3600" b="1" i="1">
                <a:solidFill>
                  <a:srgbClr val="FFFF00"/>
                </a:solidFill>
              </a:rPr>
              <a:t>new moon sighting</a:t>
            </a:r>
            <a:r>
              <a:rPr lang="en-US" altLang="en-US" sz="3600">
                <a:solidFill>
                  <a:srgbClr val="FFC000"/>
                </a:solidFill>
              </a:rPr>
              <a:t>  at sunset would have marked the </a:t>
            </a:r>
            <a:r>
              <a:rPr lang="en-US" altLang="en-US" sz="3600">
                <a:solidFill>
                  <a:srgbClr val="FFFF00"/>
                </a:solidFill>
              </a:rPr>
              <a:t>first hour</a:t>
            </a:r>
            <a:r>
              <a:rPr lang="en-US" altLang="en-US" sz="3600">
                <a:solidFill>
                  <a:srgbClr val="FFC000"/>
                </a:solidFill>
              </a:rPr>
              <a:t> of the </a:t>
            </a:r>
            <a:r>
              <a:rPr lang="en-US" altLang="en-US" sz="3600">
                <a:solidFill>
                  <a:srgbClr val="FFFF00"/>
                </a:solidFill>
              </a:rPr>
              <a:t>first day </a:t>
            </a:r>
            <a:r>
              <a:rPr lang="en-US" altLang="en-US" sz="3600">
                <a:solidFill>
                  <a:srgbClr val="FFC000"/>
                </a:solidFill>
              </a:rPr>
              <a:t>of the </a:t>
            </a:r>
            <a:r>
              <a:rPr lang="en-US" altLang="en-US" sz="3600">
                <a:solidFill>
                  <a:srgbClr val="FFFF00"/>
                </a:solidFill>
              </a:rPr>
              <a:t>first month</a:t>
            </a:r>
            <a:r>
              <a:rPr lang="en-US" altLang="en-US" sz="3600">
                <a:solidFill>
                  <a:srgbClr val="FFC000"/>
                </a:solidFill>
              </a:rPr>
              <a:t>, the month of </a:t>
            </a:r>
            <a:r>
              <a:rPr lang="en-US" altLang="en-US" sz="3600" b="1" i="1">
                <a:solidFill>
                  <a:srgbClr val="FFFF00"/>
                </a:solidFill>
              </a:rPr>
              <a:t>Nisan</a:t>
            </a:r>
            <a:r>
              <a:rPr lang="en-US" altLang="en-US" sz="3600">
                <a:solidFill>
                  <a:srgbClr val="FFC000"/>
                </a:solidFill>
              </a:rPr>
              <a:t>. </a:t>
            </a:r>
            <a:r>
              <a:rPr lang="en-US" altLang="en-US" sz="3600" b="1" i="1">
                <a:solidFill>
                  <a:srgbClr val="FFFF00"/>
                </a:solidFill>
              </a:rPr>
              <a:t>Nisan</a:t>
            </a:r>
            <a:r>
              <a:rPr lang="en-US" altLang="en-US" sz="3600">
                <a:solidFill>
                  <a:srgbClr val="FFC000"/>
                </a:solidFill>
              </a:rPr>
              <a:t> is the </a:t>
            </a:r>
            <a:r>
              <a:rPr lang="en-US" altLang="en-US" sz="3600">
                <a:solidFill>
                  <a:srgbClr val="FFFF00"/>
                </a:solidFill>
              </a:rPr>
              <a:t>first month </a:t>
            </a:r>
            <a:r>
              <a:rPr lang="en-US" altLang="en-US" sz="3600">
                <a:solidFill>
                  <a:srgbClr val="FFC000"/>
                </a:solidFill>
              </a:rPr>
              <a:t>of the Hebrew religious year.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AF4FDA10-7511-4491-889E-2CFD3E6B2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2">
            <a:extLst>
              <a:ext uri="{FF2B5EF4-FFF2-40B4-BE49-F238E27FC236}">
                <a16:creationId xmlns:a16="http://schemas.microsoft.com/office/drawing/2014/main" id="{60EB1C5F-FBD2-4949-BF1C-AE7622695463}"/>
              </a:ext>
            </a:extLst>
          </p:cNvPr>
          <p:cNvSpPr txBox="1">
            <a:spLocks noChangeArrowheads="1"/>
          </p:cNvSpPr>
          <p:nvPr/>
        </p:nvSpPr>
        <p:spPr bwMode="auto">
          <a:xfrm>
            <a:off x="257175" y="228600"/>
            <a:ext cx="501808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a:solidFill>
                  <a:srgbClr val="FFC000"/>
                </a:solidFill>
              </a:rPr>
              <a:t>New moon sighted:</a:t>
            </a:r>
          </a:p>
          <a:p>
            <a:pPr eaLnBrk="1" hangingPunct="1"/>
            <a:endParaRPr lang="en-US" altLang="en-US" sz="4400">
              <a:solidFill>
                <a:srgbClr val="FFC000"/>
              </a:solidFill>
            </a:endParaRPr>
          </a:p>
          <a:p>
            <a:pPr eaLnBrk="1" hangingPunct="1"/>
            <a:r>
              <a:rPr lang="en-US" altLang="en-US" sz="4400">
                <a:solidFill>
                  <a:srgbClr val="FFC000"/>
                </a:solidFill>
              </a:rPr>
              <a:t>therefore</a:t>
            </a:r>
          </a:p>
          <a:p>
            <a:pPr eaLnBrk="1" hangingPunct="1"/>
            <a:r>
              <a:rPr lang="en-US" altLang="en-US" sz="4400" b="1" i="1">
                <a:solidFill>
                  <a:srgbClr val="FFFF00"/>
                </a:solidFill>
              </a:rPr>
              <a:t>1</a:t>
            </a:r>
            <a:r>
              <a:rPr lang="en-US" altLang="en-US" sz="4400" b="1" i="1" baseline="30000">
                <a:solidFill>
                  <a:srgbClr val="FFFF00"/>
                </a:solidFill>
              </a:rPr>
              <a:t>st</a:t>
            </a:r>
            <a:r>
              <a:rPr lang="en-US" altLang="en-US" sz="4400" b="1" i="1">
                <a:solidFill>
                  <a:srgbClr val="FFFF00"/>
                </a:solidFill>
              </a:rPr>
              <a:t> day of</a:t>
            </a:r>
          </a:p>
          <a:p>
            <a:pPr eaLnBrk="1" hangingPunct="1"/>
            <a:r>
              <a:rPr lang="en-US" altLang="en-US" sz="4400" b="1" i="1">
                <a:solidFill>
                  <a:srgbClr val="FFFF00"/>
                </a:solidFill>
              </a:rPr>
              <a:t>the month.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4">
            <a:extLst>
              <a:ext uri="{FF2B5EF4-FFF2-40B4-BE49-F238E27FC236}">
                <a16:creationId xmlns:a16="http://schemas.microsoft.com/office/drawing/2014/main" id="{2D4E5ED0-11CA-4199-B496-47739BFDD3E3}"/>
              </a:ext>
            </a:extLst>
          </p:cNvPr>
          <p:cNvSpPr txBox="1">
            <a:spLocks noChangeArrowheads="1"/>
          </p:cNvSpPr>
          <p:nvPr/>
        </p:nvSpPr>
        <p:spPr bwMode="auto">
          <a:xfrm>
            <a:off x="800100" y="1143000"/>
            <a:ext cx="8610600" cy="4508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100">
                <a:solidFill>
                  <a:srgbClr val="FFC000"/>
                </a:solidFill>
              </a:rPr>
              <a:t>The new moon sighting for </a:t>
            </a:r>
            <a:r>
              <a:rPr lang="en-US" altLang="en-US" sz="4100" b="1" i="1">
                <a:solidFill>
                  <a:srgbClr val="FFFF00"/>
                </a:solidFill>
              </a:rPr>
              <a:t>Nisan </a:t>
            </a:r>
            <a:r>
              <a:rPr lang="en-US" altLang="en-US" sz="4100">
                <a:solidFill>
                  <a:srgbClr val="FFC000"/>
                </a:solidFill>
              </a:rPr>
              <a:t>will allow us to determine the </a:t>
            </a:r>
            <a:r>
              <a:rPr lang="en-US" altLang="en-US" sz="4100" b="1" i="1">
                <a:solidFill>
                  <a:srgbClr val="FFFF00"/>
                </a:solidFill>
              </a:rPr>
              <a:t>Julian calendar date</a:t>
            </a:r>
            <a:r>
              <a:rPr lang="en-US" altLang="en-US" sz="4100">
                <a:solidFill>
                  <a:srgbClr val="FFFF00"/>
                </a:solidFill>
              </a:rPr>
              <a:t> </a:t>
            </a:r>
            <a:r>
              <a:rPr lang="en-US" altLang="en-US" sz="4100">
                <a:solidFill>
                  <a:srgbClr val="FFC000"/>
                </a:solidFill>
              </a:rPr>
              <a:t>for </a:t>
            </a:r>
            <a:r>
              <a:rPr lang="en-US" altLang="en-US" sz="4100" b="1" i="1">
                <a:solidFill>
                  <a:srgbClr val="FFFF00"/>
                </a:solidFill>
              </a:rPr>
              <a:t>Nisan 1</a:t>
            </a:r>
            <a:r>
              <a:rPr lang="en-US" altLang="en-US" sz="4100">
                <a:solidFill>
                  <a:srgbClr val="FFC000"/>
                </a:solidFill>
              </a:rPr>
              <a:t> for the year in question. We can then place the Hebrew calendar for </a:t>
            </a:r>
            <a:r>
              <a:rPr lang="en-US" altLang="en-US" sz="4100" b="1" i="1">
                <a:solidFill>
                  <a:srgbClr val="FFFF00"/>
                </a:solidFill>
              </a:rPr>
              <a:t>Nisan</a:t>
            </a:r>
            <a:r>
              <a:rPr lang="en-US" altLang="en-US" sz="4100">
                <a:solidFill>
                  <a:srgbClr val="FFC000"/>
                </a:solidFill>
              </a:rPr>
              <a:t> alongside the Julian calendar for </a:t>
            </a:r>
            <a:r>
              <a:rPr lang="en-US" altLang="en-US" sz="4100" b="1" i="1">
                <a:solidFill>
                  <a:srgbClr val="FFFF00"/>
                </a:solidFill>
              </a:rPr>
              <a:t>March-April</a:t>
            </a:r>
            <a:r>
              <a:rPr lang="en-US" altLang="en-US" sz="4100" b="1" i="1">
                <a:solidFill>
                  <a:srgbClr val="FFC000"/>
                </a:solidFill>
              </a:rPr>
              <a:t> </a:t>
            </a:r>
            <a:r>
              <a:rPr lang="en-US" altLang="en-US" sz="4100">
                <a:solidFill>
                  <a:srgbClr val="FFC000"/>
                </a:solidFill>
              </a:rPr>
              <a:t>of that year.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E9AC11C0-A596-453B-8767-EC12484F7597}"/>
              </a:ext>
            </a:extLst>
          </p:cNvPr>
          <p:cNvSpPr txBox="1">
            <a:spLocks noChangeArrowheads="1"/>
          </p:cNvSpPr>
          <p:nvPr/>
        </p:nvSpPr>
        <p:spPr bwMode="auto">
          <a:xfrm>
            <a:off x="342900" y="533400"/>
            <a:ext cx="9525000" cy="5784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C000"/>
                </a:solidFill>
              </a:rPr>
              <a:t>As we have seen in our previous sessions, the prophet Daniel was given a timeline of </a:t>
            </a:r>
            <a:r>
              <a:rPr lang="en-US" altLang="en-US" sz="3600" b="1" i="1">
                <a:solidFill>
                  <a:srgbClr val="FFFF00"/>
                </a:solidFill>
              </a:rPr>
              <a:t>70 weeks </a:t>
            </a:r>
            <a:r>
              <a:rPr lang="en-US" altLang="en-US" sz="3600">
                <a:solidFill>
                  <a:srgbClr val="FFC000"/>
                </a:solidFill>
              </a:rPr>
              <a:t>or seventy sevens of </a:t>
            </a:r>
            <a:r>
              <a:rPr lang="en-US" altLang="en-US" sz="3600">
                <a:solidFill>
                  <a:srgbClr val="FFFF00"/>
                </a:solidFill>
              </a:rPr>
              <a:t>360 day Biblical years</a:t>
            </a:r>
            <a:r>
              <a:rPr lang="en-US" altLang="en-US" sz="3600">
                <a:solidFill>
                  <a:srgbClr val="FFC000"/>
                </a:solidFill>
              </a:rPr>
              <a:t>, beginning with </a:t>
            </a:r>
            <a:r>
              <a:rPr lang="en-US" altLang="en-US" sz="3600" b="1" i="1">
                <a:solidFill>
                  <a:srgbClr val="FFFF00"/>
                </a:solidFill>
              </a:rPr>
              <a:t>the edict </a:t>
            </a:r>
            <a:r>
              <a:rPr lang="en-US" altLang="en-US" sz="3600">
                <a:solidFill>
                  <a:srgbClr val="FFC000"/>
                </a:solidFill>
              </a:rPr>
              <a:t>to </a:t>
            </a:r>
            <a:r>
              <a:rPr lang="en-US" altLang="en-US" sz="3600">
                <a:solidFill>
                  <a:srgbClr val="FFFF00"/>
                </a:solidFill>
              </a:rPr>
              <a:t>rebuild Jerusalem</a:t>
            </a:r>
            <a:r>
              <a:rPr lang="en-US" altLang="en-US" sz="3600">
                <a:solidFill>
                  <a:srgbClr val="FFC000"/>
                </a:solidFill>
              </a:rPr>
              <a:t>. He was told that after </a:t>
            </a:r>
            <a:r>
              <a:rPr lang="en-US" altLang="en-US" sz="3600" b="1" i="1">
                <a:solidFill>
                  <a:srgbClr val="FFFF00"/>
                </a:solidFill>
              </a:rPr>
              <a:t>69 </a:t>
            </a:r>
            <a:r>
              <a:rPr lang="en-US" altLang="en-US" sz="3600">
                <a:solidFill>
                  <a:srgbClr val="FFC000"/>
                </a:solidFill>
              </a:rPr>
              <a:t>of those sevens they would see their Messiah. True to this prophecy and on one special day, </a:t>
            </a:r>
            <a:r>
              <a:rPr lang="en-US" altLang="en-US" sz="3600" b="1" i="1">
                <a:solidFill>
                  <a:srgbClr val="FFFF00"/>
                </a:solidFill>
              </a:rPr>
              <a:t>Palm Sunday</a:t>
            </a:r>
            <a:r>
              <a:rPr lang="en-US" altLang="en-US" sz="3600">
                <a:solidFill>
                  <a:srgbClr val="FFC000"/>
                </a:solidFill>
              </a:rPr>
              <a:t>, Jesus / Yeshua made the only political appearance of His entire ministry entering Jerusalem as </a:t>
            </a:r>
            <a:r>
              <a:rPr lang="en-US" altLang="en-US" sz="3600" b="1" i="1">
                <a:solidFill>
                  <a:srgbClr val="FFFF00"/>
                </a:solidFill>
              </a:rPr>
              <a:t>Messiah the Prince</a:t>
            </a:r>
            <a:r>
              <a:rPr lang="en-US" altLang="en-US" sz="3600">
                <a:solidFill>
                  <a:srgbClr val="FFC000"/>
                </a:solidFill>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790461-C44C-4710-A790-F8F418E2C128}"/>
              </a:ext>
            </a:extLst>
          </p:cNvPr>
          <p:cNvSpPr/>
          <p:nvPr/>
        </p:nvSpPr>
        <p:spPr>
          <a:xfrm>
            <a:off x="2143125"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dirty="0">
                <a:solidFill>
                  <a:schemeClr val="tx1"/>
                </a:solidFill>
              </a:rPr>
              <a:t>1</a:t>
            </a:r>
          </a:p>
        </p:txBody>
      </p:sp>
      <p:sp>
        <p:nvSpPr>
          <p:cNvPr id="3" name="Rectangle 2">
            <a:extLst>
              <a:ext uri="{FF2B5EF4-FFF2-40B4-BE49-F238E27FC236}">
                <a16:creationId xmlns:a16="http://schemas.microsoft.com/office/drawing/2014/main" id="{19C82215-CA1D-4BFD-827D-EF61DCB37E99}"/>
              </a:ext>
            </a:extLst>
          </p:cNvPr>
          <p:cNvSpPr/>
          <p:nvPr/>
        </p:nvSpPr>
        <p:spPr>
          <a:xfrm>
            <a:off x="2914650"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 name="Rectangle 3">
            <a:extLst>
              <a:ext uri="{FF2B5EF4-FFF2-40B4-BE49-F238E27FC236}">
                <a16:creationId xmlns:a16="http://schemas.microsoft.com/office/drawing/2014/main" id="{F09242C0-BDA3-406F-9FFF-5B7AC06B6101}"/>
              </a:ext>
            </a:extLst>
          </p:cNvPr>
          <p:cNvSpPr/>
          <p:nvPr/>
        </p:nvSpPr>
        <p:spPr>
          <a:xfrm>
            <a:off x="3686175"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5" name="Rectangle 4">
            <a:extLst>
              <a:ext uri="{FF2B5EF4-FFF2-40B4-BE49-F238E27FC236}">
                <a16:creationId xmlns:a16="http://schemas.microsoft.com/office/drawing/2014/main" id="{218F7D11-C495-41B4-8599-DAFDC92E96BD}"/>
              </a:ext>
            </a:extLst>
          </p:cNvPr>
          <p:cNvSpPr/>
          <p:nvPr/>
        </p:nvSpPr>
        <p:spPr>
          <a:xfrm>
            <a:off x="4457700"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6" name="Rectangle 5">
            <a:extLst>
              <a:ext uri="{FF2B5EF4-FFF2-40B4-BE49-F238E27FC236}">
                <a16:creationId xmlns:a16="http://schemas.microsoft.com/office/drawing/2014/main" id="{73F76BA7-0C33-42AC-99D0-AC61B21A3122}"/>
              </a:ext>
            </a:extLst>
          </p:cNvPr>
          <p:cNvSpPr/>
          <p:nvPr/>
        </p:nvSpPr>
        <p:spPr>
          <a:xfrm>
            <a:off x="5229225"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 name="Rectangle 6">
            <a:extLst>
              <a:ext uri="{FF2B5EF4-FFF2-40B4-BE49-F238E27FC236}">
                <a16:creationId xmlns:a16="http://schemas.microsoft.com/office/drawing/2014/main" id="{5E1511D6-A2C7-4CEE-AABB-9C302C4E78E9}"/>
              </a:ext>
            </a:extLst>
          </p:cNvPr>
          <p:cNvSpPr/>
          <p:nvPr/>
        </p:nvSpPr>
        <p:spPr>
          <a:xfrm>
            <a:off x="6000750"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8" name="Rectangle 7">
            <a:extLst>
              <a:ext uri="{FF2B5EF4-FFF2-40B4-BE49-F238E27FC236}">
                <a16:creationId xmlns:a16="http://schemas.microsoft.com/office/drawing/2014/main" id="{C26779EF-D61E-4B71-8FCF-031674768100}"/>
              </a:ext>
            </a:extLst>
          </p:cNvPr>
          <p:cNvSpPr/>
          <p:nvPr/>
        </p:nvSpPr>
        <p:spPr>
          <a:xfrm>
            <a:off x="6772275"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9" name="Rectangle 8">
            <a:extLst>
              <a:ext uri="{FF2B5EF4-FFF2-40B4-BE49-F238E27FC236}">
                <a16:creationId xmlns:a16="http://schemas.microsoft.com/office/drawing/2014/main" id="{785FA90E-0AE8-45BF-895B-B88EB6BE1036}"/>
              </a:ext>
            </a:extLst>
          </p:cNvPr>
          <p:cNvSpPr/>
          <p:nvPr/>
        </p:nvSpPr>
        <p:spPr>
          <a:xfrm>
            <a:off x="7543800" y="2667000"/>
            <a:ext cx="771525"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0" name="Rectangle 9">
            <a:extLst>
              <a:ext uri="{FF2B5EF4-FFF2-40B4-BE49-F238E27FC236}">
                <a16:creationId xmlns:a16="http://schemas.microsoft.com/office/drawing/2014/main" id="{6C3C1BA7-D79F-43E5-99C4-B343B0AF694F}"/>
              </a:ext>
            </a:extLst>
          </p:cNvPr>
          <p:cNvSpPr/>
          <p:nvPr/>
        </p:nvSpPr>
        <p:spPr>
          <a:xfrm>
            <a:off x="2143125"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4800" b="1" dirty="0">
                <a:solidFill>
                  <a:schemeClr val="tx1"/>
                </a:solidFill>
              </a:rPr>
              <a:t>X</a:t>
            </a:r>
          </a:p>
        </p:txBody>
      </p:sp>
      <p:sp>
        <p:nvSpPr>
          <p:cNvPr id="11" name="Rectangle 10">
            <a:extLst>
              <a:ext uri="{FF2B5EF4-FFF2-40B4-BE49-F238E27FC236}">
                <a16:creationId xmlns:a16="http://schemas.microsoft.com/office/drawing/2014/main" id="{19C1269E-EE88-4E5D-8300-FBFDDB028171}"/>
              </a:ext>
            </a:extLst>
          </p:cNvPr>
          <p:cNvSpPr/>
          <p:nvPr/>
        </p:nvSpPr>
        <p:spPr>
          <a:xfrm>
            <a:off x="2914650"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2" name="Rectangle 11">
            <a:extLst>
              <a:ext uri="{FF2B5EF4-FFF2-40B4-BE49-F238E27FC236}">
                <a16:creationId xmlns:a16="http://schemas.microsoft.com/office/drawing/2014/main" id="{50415D30-59E6-4C28-A413-E9D6C546094E}"/>
              </a:ext>
            </a:extLst>
          </p:cNvPr>
          <p:cNvSpPr/>
          <p:nvPr/>
        </p:nvSpPr>
        <p:spPr>
          <a:xfrm>
            <a:off x="3686175"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3" name="Rectangle 12">
            <a:extLst>
              <a:ext uri="{FF2B5EF4-FFF2-40B4-BE49-F238E27FC236}">
                <a16:creationId xmlns:a16="http://schemas.microsoft.com/office/drawing/2014/main" id="{AB2D9271-0124-45C6-AF9B-7191471D5D7C}"/>
              </a:ext>
            </a:extLst>
          </p:cNvPr>
          <p:cNvSpPr/>
          <p:nvPr/>
        </p:nvSpPr>
        <p:spPr>
          <a:xfrm>
            <a:off x="4457700"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4" name="Rectangle 13">
            <a:extLst>
              <a:ext uri="{FF2B5EF4-FFF2-40B4-BE49-F238E27FC236}">
                <a16:creationId xmlns:a16="http://schemas.microsoft.com/office/drawing/2014/main" id="{A65A299A-DF9C-4C6F-BE61-DB15DEAB8FA2}"/>
              </a:ext>
            </a:extLst>
          </p:cNvPr>
          <p:cNvSpPr/>
          <p:nvPr/>
        </p:nvSpPr>
        <p:spPr>
          <a:xfrm>
            <a:off x="5229225"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5" name="Rectangle 14">
            <a:extLst>
              <a:ext uri="{FF2B5EF4-FFF2-40B4-BE49-F238E27FC236}">
                <a16:creationId xmlns:a16="http://schemas.microsoft.com/office/drawing/2014/main" id="{73C249B0-B985-4A52-A211-41A953B21BCB}"/>
              </a:ext>
            </a:extLst>
          </p:cNvPr>
          <p:cNvSpPr/>
          <p:nvPr/>
        </p:nvSpPr>
        <p:spPr>
          <a:xfrm>
            <a:off x="6000750"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6" name="Rectangle 15">
            <a:extLst>
              <a:ext uri="{FF2B5EF4-FFF2-40B4-BE49-F238E27FC236}">
                <a16:creationId xmlns:a16="http://schemas.microsoft.com/office/drawing/2014/main" id="{2F459498-1A73-4F0F-AE15-0A97CE237FA0}"/>
              </a:ext>
            </a:extLst>
          </p:cNvPr>
          <p:cNvSpPr/>
          <p:nvPr/>
        </p:nvSpPr>
        <p:spPr>
          <a:xfrm>
            <a:off x="6772275"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7" name="Rectangle 16">
            <a:extLst>
              <a:ext uri="{FF2B5EF4-FFF2-40B4-BE49-F238E27FC236}">
                <a16:creationId xmlns:a16="http://schemas.microsoft.com/office/drawing/2014/main" id="{7404937F-006E-47EF-8136-4AE925C6E37B}"/>
              </a:ext>
            </a:extLst>
          </p:cNvPr>
          <p:cNvSpPr/>
          <p:nvPr/>
        </p:nvSpPr>
        <p:spPr>
          <a:xfrm>
            <a:off x="7543800" y="3505200"/>
            <a:ext cx="771525" cy="609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2722" name="TextBox 17">
            <a:extLst>
              <a:ext uri="{FF2B5EF4-FFF2-40B4-BE49-F238E27FC236}">
                <a16:creationId xmlns:a16="http://schemas.microsoft.com/office/drawing/2014/main" id="{2E08EE48-D594-4043-A7A0-7CBB9A44724A}"/>
              </a:ext>
            </a:extLst>
          </p:cNvPr>
          <p:cNvSpPr txBox="1">
            <a:spLocks noChangeArrowheads="1"/>
          </p:cNvSpPr>
          <p:nvPr/>
        </p:nvSpPr>
        <p:spPr bwMode="auto">
          <a:xfrm>
            <a:off x="1457325" y="182880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t>Hebrew month of </a:t>
            </a:r>
            <a:r>
              <a:rPr lang="en-US" altLang="en-US" sz="4000" b="1" i="1"/>
              <a:t>NISAN</a:t>
            </a:r>
          </a:p>
        </p:txBody>
      </p:sp>
      <p:sp>
        <p:nvSpPr>
          <p:cNvPr id="72723" name="TextBox 18">
            <a:extLst>
              <a:ext uri="{FF2B5EF4-FFF2-40B4-BE49-F238E27FC236}">
                <a16:creationId xmlns:a16="http://schemas.microsoft.com/office/drawing/2014/main" id="{EB532C35-B63E-4B27-9FB8-0D24C43D36B8}"/>
              </a:ext>
            </a:extLst>
          </p:cNvPr>
          <p:cNvSpPr txBox="1">
            <a:spLocks noChangeArrowheads="1"/>
          </p:cNvSpPr>
          <p:nvPr/>
        </p:nvSpPr>
        <p:spPr bwMode="auto">
          <a:xfrm>
            <a:off x="771525" y="4191000"/>
            <a:ext cx="874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t>Roman month of </a:t>
            </a:r>
            <a:r>
              <a:rPr lang="en-US" altLang="en-US" sz="4000" b="1" i="1"/>
              <a:t>MARCH-APRIL</a:t>
            </a:r>
            <a:r>
              <a:rPr lang="en-US" altLang="en-US" sz="400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4">
            <a:extLst>
              <a:ext uri="{FF2B5EF4-FFF2-40B4-BE49-F238E27FC236}">
                <a16:creationId xmlns:a16="http://schemas.microsoft.com/office/drawing/2014/main" id="{B0EC48C8-87DF-47FF-B630-20453EED1584}"/>
              </a:ext>
            </a:extLst>
          </p:cNvPr>
          <p:cNvSpPr txBox="1">
            <a:spLocks noChangeArrowheads="1"/>
          </p:cNvSpPr>
          <p:nvPr/>
        </p:nvSpPr>
        <p:spPr bwMode="auto">
          <a:xfrm>
            <a:off x="1104900" y="762000"/>
            <a:ext cx="80772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Using this method we can align the Hebrew and Julian calendars for the </a:t>
            </a:r>
            <a:r>
              <a:rPr lang="en-US" altLang="en-US" sz="4800" b="1" i="1">
                <a:solidFill>
                  <a:srgbClr val="FFFF00"/>
                </a:solidFill>
              </a:rPr>
              <a:t>Nisan Passover moon</a:t>
            </a:r>
            <a:r>
              <a:rPr lang="en-US" altLang="en-US" sz="4800">
                <a:solidFill>
                  <a:srgbClr val="FFC000"/>
                </a:solidFill>
              </a:rPr>
              <a:t> in the year of the </a:t>
            </a:r>
            <a:r>
              <a:rPr lang="en-US" altLang="en-US" sz="4800" b="1" i="1">
                <a:solidFill>
                  <a:srgbClr val="FFFF00"/>
                </a:solidFill>
              </a:rPr>
              <a:t>Edict</a:t>
            </a:r>
            <a:r>
              <a:rPr lang="en-US" altLang="en-US" sz="4800">
                <a:solidFill>
                  <a:srgbClr val="FFC000"/>
                </a:solidFill>
              </a:rPr>
              <a:t> and the </a:t>
            </a:r>
            <a:r>
              <a:rPr lang="en-US" altLang="en-US" sz="4800" b="1" i="1">
                <a:solidFill>
                  <a:srgbClr val="FFFF00"/>
                </a:solidFill>
              </a:rPr>
              <a:t>Nisan Passover moon</a:t>
            </a:r>
            <a:r>
              <a:rPr lang="en-US" altLang="en-US" sz="4800">
                <a:solidFill>
                  <a:srgbClr val="FFC000"/>
                </a:solidFill>
              </a:rPr>
              <a:t> in the </a:t>
            </a:r>
            <a:r>
              <a:rPr lang="en-US" altLang="en-US" sz="4800" b="1" i="1">
                <a:solidFill>
                  <a:srgbClr val="FFFF00"/>
                </a:solidFill>
              </a:rPr>
              <a:t>year of the Passion</a:t>
            </a:r>
            <a:r>
              <a:rPr lang="en-US" altLang="en-US" sz="4800">
                <a:solidFill>
                  <a:srgbClr val="FFFF00"/>
                </a:solidFill>
              </a:rPr>
              <a:t>. </a:t>
            </a:r>
            <a:endParaRPr lang="en-US" altLang="en-US" sz="4800">
              <a:solidFill>
                <a:srgbClr val="FFC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3" descr="palm.jpg">
            <a:extLst>
              <a:ext uri="{FF2B5EF4-FFF2-40B4-BE49-F238E27FC236}">
                <a16:creationId xmlns:a16="http://schemas.microsoft.com/office/drawing/2014/main" id="{5593529F-3D57-4BE1-AC04-63D8E389C5A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74755" name="TextBox 8">
            <a:extLst>
              <a:ext uri="{FF2B5EF4-FFF2-40B4-BE49-F238E27FC236}">
                <a16:creationId xmlns:a16="http://schemas.microsoft.com/office/drawing/2014/main" id="{19BC6A4F-486F-475B-9AFD-C45556C4247B}"/>
              </a:ext>
            </a:extLst>
          </p:cNvPr>
          <p:cNvSpPr txBox="1">
            <a:spLocks noChangeArrowheads="1"/>
          </p:cNvSpPr>
          <p:nvPr/>
        </p:nvSpPr>
        <p:spPr bwMode="auto">
          <a:xfrm>
            <a:off x="0" y="2057400"/>
            <a:ext cx="368617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Nisan/March </a:t>
            </a:r>
          </a:p>
          <a:p>
            <a:pPr algn="ctr" eaLnBrk="1" hangingPunct="1"/>
            <a:r>
              <a:rPr lang="en-US" altLang="en-US" sz="3200" b="1">
                <a:solidFill>
                  <a:srgbClr val="002060"/>
                </a:solidFill>
              </a:rPr>
              <a:t>445 B.C.</a:t>
            </a:r>
          </a:p>
        </p:txBody>
      </p:sp>
      <p:sp>
        <p:nvSpPr>
          <p:cNvPr id="74756" name="TextBox 11">
            <a:extLst>
              <a:ext uri="{FF2B5EF4-FFF2-40B4-BE49-F238E27FC236}">
                <a16:creationId xmlns:a16="http://schemas.microsoft.com/office/drawing/2014/main" id="{C7A574E1-95F2-489D-90C3-5CF6A1FF1A41}"/>
              </a:ext>
            </a:extLst>
          </p:cNvPr>
          <p:cNvSpPr txBox="1">
            <a:spLocks noChangeArrowheads="1"/>
          </p:cNvSpPr>
          <p:nvPr/>
        </p:nvSpPr>
        <p:spPr bwMode="auto">
          <a:xfrm>
            <a:off x="6686550" y="2057400"/>
            <a:ext cx="36004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Nisan/April</a:t>
            </a:r>
            <a:r>
              <a:rPr lang="en-US" altLang="en-US" sz="3200" b="1">
                <a:solidFill>
                  <a:srgbClr val="7030A0"/>
                </a:solidFill>
              </a:rPr>
              <a:t> </a:t>
            </a:r>
          </a:p>
          <a:p>
            <a:pPr algn="ctr" eaLnBrk="1" hangingPunct="1"/>
            <a:r>
              <a:rPr lang="en-US" altLang="en-US" sz="3200" b="1">
                <a:solidFill>
                  <a:srgbClr val="002060"/>
                </a:solidFill>
              </a:rPr>
              <a:t>32 A.D.</a:t>
            </a:r>
          </a:p>
        </p:txBody>
      </p:sp>
      <p:pic>
        <p:nvPicPr>
          <p:cNvPr id="74757" name="Picture 2">
            <a:extLst>
              <a:ext uri="{FF2B5EF4-FFF2-40B4-BE49-F238E27FC236}">
                <a16:creationId xmlns:a16="http://schemas.microsoft.com/office/drawing/2014/main" id="{0FD70965-7C57-44BD-9031-6FBECA4FE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BFF56D92-15B9-4E11-B71B-F96554D02A9D}"/>
              </a:ext>
            </a:extLst>
          </p:cNvPr>
          <p:cNvCxnSpPr/>
          <p:nvPr/>
        </p:nvCxnSpPr>
        <p:spPr>
          <a:xfrm>
            <a:off x="6515100" y="3657600"/>
            <a:ext cx="3771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DBDFF7-D19F-4704-B0C3-3C4AE9DCFBB3}"/>
              </a:ext>
            </a:extLst>
          </p:cNvPr>
          <p:cNvCxnSpPr/>
          <p:nvPr/>
        </p:nvCxnSpPr>
        <p:spPr>
          <a:xfrm rot="10800000">
            <a:off x="0" y="3657600"/>
            <a:ext cx="38481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FDF6BA-3135-49EC-94D6-F9749A03D352}"/>
              </a:ext>
            </a:extLst>
          </p:cNvPr>
          <p:cNvCxnSpPr/>
          <p:nvPr/>
        </p:nvCxnSpPr>
        <p:spPr>
          <a:xfrm rot="5400000">
            <a:off x="-4953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E6FA86-1761-4FF3-90E1-408315164DF9}"/>
              </a:ext>
            </a:extLst>
          </p:cNvPr>
          <p:cNvCxnSpPr/>
          <p:nvPr/>
        </p:nvCxnSpPr>
        <p:spPr>
          <a:xfrm rot="5400000">
            <a:off x="97917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8FEF2FD-892C-4C5F-B1B8-DB865D112AF5}"/>
              </a:ext>
            </a:extLst>
          </p:cNvPr>
          <p:cNvSpPr/>
          <p:nvPr/>
        </p:nvSpPr>
        <p:spPr>
          <a:xfrm>
            <a:off x="342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chemeClr val="tx1"/>
                </a:solidFill>
              </a:rPr>
              <a:t>1</a:t>
            </a:r>
          </a:p>
        </p:txBody>
      </p:sp>
      <p:sp>
        <p:nvSpPr>
          <p:cNvPr id="18" name="Rectangle 17">
            <a:extLst>
              <a:ext uri="{FF2B5EF4-FFF2-40B4-BE49-F238E27FC236}">
                <a16:creationId xmlns:a16="http://schemas.microsoft.com/office/drawing/2014/main" id="{80D1779A-2689-4A15-A565-4C6067FFBA32}"/>
              </a:ext>
            </a:extLst>
          </p:cNvPr>
          <p:cNvSpPr/>
          <p:nvPr/>
        </p:nvSpPr>
        <p:spPr>
          <a:xfrm>
            <a:off x="723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19" name="Rectangle 18">
            <a:extLst>
              <a:ext uri="{FF2B5EF4-FFF2-40B4-BE49-F238E27FC236}">
                <a16:creationId xmlns:a16="http://schemas.microsoft.com/office/drawing/2014/main" id="{B4196D45-3790-41FD-8223-33EA81EE8F8F}"/>
              </a:ext>
            </a:extLst>
          </p:cNvPr>
          <p:cNvSpPr/>
          <p:nvPr/>
        </p:nvSpPr>
        <p:spPr>
          <a:xfrm>
            <a:off x="1485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0" name="Rectangle 19">
            <a:extLst>
              <a:ext uri="{FF2B5EF4-FFF2-40B4-BE49-F238E27FC236}">
                <a16:creationId xmlns:a16="http://schemas.microsoft.com/office/drawing/2014/main" id="{CE924113-4436-41C2-AAAE-E47DE3F6702B}"/>
              </a:ext>
            </a:extLst>
          </p:cNvPr>
          <p:cNvSpPr/>
          <p:nvPr/>
        </p:nvSpPr>
        <p:spPr>
          <a:xfrm>
            <a:off x="1104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1" name="Rectangle 20">
            <a:extLst>
              <a:ext uri="{FF2B5EF4-FFF2-40B4-BE49-F238E27FC236}">
                <a16:creationId xmlns:a16="http://schemas.microsoft.com/office/drawing/2014/main" id="{FA31C7AF-ADB7-4D4A-8800-D824E10ECF5E}"/>
              </a:ext>
            </a:extLst>
          </p:cNvPr>
          <p:cNvSpPr/>
          <p:nvPr/>
        </p:nvSpPr>
        <p:spPr>
          <a:xfrm>
            <a:off x="1866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2" name="Rectangle 21">
            <a:extLst>
              <a:ext uri="{FF2B5EF4-FFF2-40B4-BE49-F238E27FC236}">
                <a16:creationId xmlns:a16="http://schemas.microsoft.com/office/drawing/2014/main" id="{CC41DC9E-2B96-442C-8948-A42EE5F0B5A2}"/>
              </a:ext>
            </a:extLst>
          </p:cNvPr>
          <p:cNvSpPr/>
          <p:nvPr/>
        </p:nvSpPr>
        <p:spPr>
          <a:xfrm>
            <a:off x="2247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3" name="Rectangle 22">
            <a:extLst>
              <a:ext uri="{FF2B5EF4-FFF2-40B4-BE49-F238E27FC236}">
                <a16:creationId xmlns:a16="http://schemas.microsoft.com/office/drawing/2014/main" id="{2DE6B1D8-4700-4A66-A810-F84F441F1BA3}"/>
              </a:ext>
            </a:extLst>
          </p:cNvPr>
          <p:cNvSpPr/>
          <p:nvPr/>
        </p:nvSpPr>
        <p:spPr>
          <a:xfrm>
            <a:off x="2628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4" name="Rectangle 23">
            <a:extLst>
              <a:ext uri="{FF2B5EF4-FFF2-40B4-BE49-F238E27FC236}">
                <a16:creationId xmlns:a16="http://schemas.microsoft.com/office/drawing/2014/main" id="{3BFCB2E2-4621-477B-BE12-32EE497387F7}"/>
              </a:ext>
            </a:extLst>
          </p:cNvPr>
          <p:cNvSpPr/>
          <p:nvPr/>
        </p:nvSpPr>
        <p:spPr>
          <a:xfrm>
            <a:off x="30099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5" name="Rectangle 24">
            <a:extLst>
              <a:ext uri="{FF2B5EF4-FFF2-40B4-BE49-F238E27FC236}">
                <a16:creationId xmlns:a16="http://schemas.microsoft.com/office/drawing/2014/main" id="{D8D5C987-AF17-4C55-BA0F-8998EDDD3A7F}"/>
              </a:ext>
            </a:extLst>
          </p:cNvPr>
          <p:cNvSpPr/>
          <p:nvPr/>
        </p:nvSpPr>
        <p:spPr>
          <a:xfrm>
            <a:off x="342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chemeClr val="tx1"/>
                </a:solidFill>
              </a:rPr>
              <a:t>X</a:t>
            </a:r>
          </a:p>
        </p:txBody>
      </p:sp>
      <p:sp>
        <p:nvSpPr>
          <p:cNvPr id="26" name="Rectangle 25">
            <a:extLst>
              <a:ext uri="{FF2B5EF4-FFF2-40B4-BE49-F238E27FC236}">
                <a16:creationId xmlns:a16="http://schemas.microsoft.com/office/drawing/2014/main" id="{FEFDFDF3-6F8A-4A7B-A240-64A7E7B4FFAD}"/>
              </a:ext>
            </a:extLst>
          </p:cNvPr>
          <p:cNvSpPr/>
          <p:nvPr/>
        </p:nvSpPr>
        <p:spPr>
          <a:xfrm>
            <a:off x="107632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7" name="Rectangle 26">
            <a:extLst>
              <a:ext uri="{FF2B5EF4-FFF2-40B4-BE49-F238E27FC236}">
                <a16:creationId xmlns:a16="http://schemas.microsoft.com/office/drawing/2014/main" id="{4E35195B-4EBE-40A6-8AD7-4C40FC20658D}"/>
              </a:ext>
            </a:extLst>
          </p:cNvPr>
          <p:cNvSpPr/>
          <p:nvPr/>
        </p:nvSpPr>
        <p:spPr>
          <a:xfrm>
            <a:off x="723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8" name="Rectangle 27">
            <a:extLst>
              <a:ext uri="{FF2B5EF4-FFF2-40B4-BE49-F238E27FC236}">
                <a16:creationId xmlns:a16="http://schemas.microsoft.com/office/drawing/2014/main" id="{AA9E22EC-EFE2-4FE8-B062-2BF9480C0C7E}"/>
              </a:ext>
            </a:extLst>
          </p:cNvPr>
          <p:cNvSpPr/>
          <p:nvPr/>
        </p:nvSpPr>
        <p:spPr>
          <a:xfrm>
            <a:off x="261937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29" name="Rectangle 28">
            <a:extLst>
              <a:ext uri="{FF2B5EF4-FFF2-40B4-BE49-F238E27FC236}">
                <a16:creationId xmlns:a16="http://schemas.microsoft.com/office/drawing/2014/main" id="{195BC570-EE55-4C02-9801-3A199CC09D03}"/>
              </a:ext>
            </a:extLst>
          </p:cNvPr>
          <p:cNvSpPr/>
          <p:nvPr/>
        </p:nvSpPr>
        <p:spPr>
          <a:xfrm>
            <a:off x="1485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0" name="Rectangle 29">
            <a:extLst>
              <a:ext uri="{FF2B5EF4-FFF2-40B4-BE49-F238E27FC236}">
                <a16:creationId xmlns:a16="http://schemas.microsoft.com/office/drawing/2014/main" id="{0D3A38B1-BDEE-496A-9B8F-65769C923D50}"/>
              </a:ext>
            </a:extLst>
          </p:cNvPr>
          <p:cNvSpPr/>
          <p:nvPr/>
        </p:nvSpPr>
        <p:spPr>
          <a:xfrm>
            <a:off x="1866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1" name="Rectangle 30">
            <a:extLst>
              <a:ext uri="{FF2B5EF4-FFF2-40B4-BE49-F238E27FC236}">
                <a16:creationId xmlns:a16="http://schemas.microsoft.com/office/drawing/2014/main" id="{4F61ACD5-2DF0-4258-98E6-E7F666B00539}"/>
              </a:ext>
            </a:extLst>
          </p:cNvPr>
          <p:cNvSpPr/>
          <p:nvPr/>
        </p:nvSpPr>
        <p:spPr>
          <a:xfrm>
            <a:off x="2247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2" name="Rectangle 31">
            <a:extLst>
              <a:ext uri="{FF2B5EF4-FFF2-40B4-BE49-F238E27FC236}">
                <a16:creationId xmlns:a16="http://schemas.microsoft.com/office/drawing/2014/main" id="{68763558-0CF1-4073-81F4-5BDA247B963A}"/>
              </a:ext>
            </a:extLst>
          </p:cNvPr>
          <p:cNvSpPr/>
          <p:nvPr/>
        </p:nvSpPr>
        <p:spPr>
          <a:xfrm>
            <a:off x="30099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3" name="Rectangle 32">
            <a:extLst>
              <a:ext uri="{FF2B5EF4-FFF2-40B4-BE49-F238E27FC236}">
                <a16:creationId xmlns:a16="http://schemas.microsoft.com/office/drawing/2014/main" id="{0647AFD2-9F98-45F2-AB2B-99FF78A65B28}"/>
              </a:ext>
            </a:extLst>
          </p:cNvPr>
          <p:cNvSpPr/>
          <p:nvPr/>
        </p:nvSpPr>
        <p:spPr>
          <a:xfrm>
            <a:off x="6886575"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chemeClr val="tx1"/>
                </a:solidFill>
              </a:rPr>
              <a:t>1</a:t>
            </a:r>
          </a:p>
        </p:txBody>
      </p:sp>
      <p:sp>
        <p:nvSpPr>
          <p:cNvPr id="34" name="Rectangle 33">
            <a:extLst>
              <a:ext uri="{FF2B5EF4-FFF2-40B4-BE49-F238E27FC236}">
                <a16:creationId xmlns:a16="http://schemas.microsoft.com/office/drawing/2014/main" id="{17861C9A-CE3B-408F-AB50-A97EEB3C7239}"/>
              </a:ext>
            </a:extLst>
          </p:cNvPr>
          <p:cNvSpPr/>
          <p:nvPr/>
        </p:nvSpPr>
        <p:spPr>
          <a:xfrm>
            <a:off x="7277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5" name="Rectangle 34">
            <a:extLst>
              <a:ext uri="{FF2B5EF4-FFF2-40B4-BE49-F238E27FC236}">
                <a16:creationId xmlns:a16="http://schemas.microsoft.com/office/drawing/2014/main" id="{14552743-A956-46AA-9770-E44B59EE6447}"/>
              </a:ext>
            </a:extLst>
          </p:cNvPr>
          <p:cNvSpPr/>
          <p:nvPr/>
        </p:nvSpPr>
        <p:spPr>
          <a:xfrm>
            <a:off x="8039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6" name="Rectangle 35">
            <a:extLst>
              <a:ext uri="{FF2B5EF4-FFF2-40B4-BE49-F238E27FC236}">
                <a16:creationId xmlns:a16="http://schemas.microsoft.com/office/drawing/2014/main" id="{0295667B-7774-4E8B-B968-D1745A1F59DB}"/>
              </a:ext>
            </a:extLst>
          </p:cNvPr>
          <p:cNvSpPr/>
          <p:nvPr/>
        </p:nvSpPr>
        <p:spPr>
          <a:xfrm>
            <a:off x="7658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7" name="Rectangle 36">
            <a:extLst>
              <a:ext uri="{FF2B5EF4-FFF2-40B4-BE49-F238E27FC236}">
                <a16:creationId xmlns:a16="http://schemas.microsoft.com/office/drawing/2014/main" id="{1750443F-3564-4C89-85F9-829F1958421E}"/>
              </a:ext>
            </a:extLst>
          </p:cNvPr>
          <p:cNvSpPr/>
          <p:nvPr/>
        </p:nvSpPr>
        <p:spPr>
          <a:xfrm>
            <a:off x="8420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8" name="Rectangle 37">
            <a:extLst>
              <a:ext uri="{FF2B5EF4-FFF2-40B4-BE49-F238E27FC236}">
                <a16:creationId xmlns:a16="http://schemas.microsoft.com/office/drawing/2014/main" id="{0DAE3579-2E4A-400A-85AE-C6F9C8E4B7BE}"/>
              </a:ext>
            </a:extLst>
          </p:cNvPr>
          <p:cNvSpPr/>
          <p:nvPr/>
        </p:nvSpPr>
        <p:spPr>
          <a:xfrm>
            <a:off x="8801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39" name="Rectangle 38">
            <a:extLst>
              <a:ext uri="{FF2B5EF4-FFF2-40B4-BE49-F238E27FC236}">
                <a16:creationId xmlns:a16="http://schemas.microsoft.com/office/drawing/2014/main" id="{9BC3752E-5A6C-41B6-B7A2-3DBE1332EFCC}"/>
              </a:ext>
            </a:extLst>
          </p:cNvPr>
          <p:cNvSpPr/>
          <p:nvPr/>
        </p:nvSpPr>
        <p:spPr>
          <a:xfrm>
            <a:off x="9182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0" name="Rectangle 39">
            <a:extLst>
              <a:ext uri="{FF2B5EF4-FFF2-40B4-BE49-F238E27FC236}">
                <a16:creationId xmlns:a16="http://schemas.microsoft.com/office/drawing/2014/main" id="{6D97B3A7-3708-4FA4-BBA1-A543D173388C}"/>
              </a:ext>
            </a:extLst>
          </p:cNvPr>
          <p:cNvSpPr/>
          <p:nvPr/>
        </p:nvSpPr>
        <p:spPr>
          <a:xfrm>
            <a:off x="9563100" y="457200"/>
            <a:ext cx="385763" cy="304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1" name="Rectangle 40">
            <a:extLst>
              <a:ext uri="{FF2B5EF4-FFF2-40B4-BE49-F238E27FC236}">
                <a16:creationId xmlns:a16="http://schemas.microsoft.com/office/drawing/2014/main" id="{B506A90B-5CA0-40B4-B9B1-9D77B4AC4C3E}"/>
              </a:ext>
            </a:extLst>
          </p:cNvPr>
          <p:cNvSpPr/>
          <p:nvPr/>
        </p:nvSpPr>
        <p:spPr>
          <a:xfrm>
            <a:off x="688657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US" sz="2800" b="1" dirty="0">
                <a:solidFill>
                  <a:schemeClr val="tx1"/>
                </a:solidFill>
              </a:rPr>
              <a:t>X</a:t>
            </a:r>
          </a:p>
        </p:txBody>
      </p:sp>
      <p:sp>
        <p:nvSpPr>
          <p:cNvPr id="42" name="Rectangle 41">
            <a:extLst>
              <a:ext uri="{FF2B5EF4-FFF2-40B4-BE49-F238E27FC236}">
                <a16:creationId xmlns:a16="http://schemas.microsoft.com/office/drawing/2014/main" id="{56B7588C-D6B9-441C-9122-4FB1C4E6DFDF}"/>
              </a:ext>
            </a:extLst>
          </p:cNvPr>
          <p:cNvSpPr/>
          <p:nvPr/>
        </p:nvSpPr>
        <p:spPr>
          <a:xfrm>
            <a:off x="762952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3" name="Rectangle 42">
            <a:extLst>
              <a:ext uri="{FF2B5EF4-FFF2-40B4-BE49-F238E27FC236}">
                <a16:creationId xmlns:a16="http://schemas.microsoft.com/office/drawing/2014/main" id="{449BC825-8BDE-4408-9DCA-9149AB6270EC}"/>
              </a:ext>
            </a:extLst>
          </p:cNvPr>
          <p:cNvSpPr/>
          <p:nvPr/>
        </p:nvSpPr>
        <p:spPr>
          <a:xfrm>
            <a:off x="7277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4" name="Rectangle 43">
            <a:extLst>
              <a:ext uri="{FF2B5EF4-FFF2-40B4-BE49-F238E27FC236}">
                <a16:creationId xmlns:a16="http://schemas.microsoft.com/office/drawing/2014/main" id="{D1DB1FDC-EF86-4432-9A8E-2F1BB4A12D69}"/>
              </a:ext>
            </a:extLst>
          </p:cNvPr>
          <p:cNvSpPr/>
          <p:nvPr/>
        </p:nvSpPr>
        <p:spPr>
          <a:xfrm>
            <a:off x="9172575"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5" name="Rectangle 44">
            <a:extLst>
              <a:ext uri="{FF2B5EF4-FFF2-40B4-BE49-F238E27FC236}">
                <a16:creationId xmlns:a16="http://schemas.microsoft.com/office/drawing/2014/main" id="{50BFC9FB-B3DF-48EA-A647-0D2E4130961D}"/>
              </a:ext>
            </a:extLst>
          </p:cNvPr>
          <p:cNvSpPr/>
          <p:nvPr/>
        </p:nvSpPr>
        <p:spPr>
          <a:xfrm>
            <a:off x="8039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6" name="Rectangle 45">
            <a:extLst>
              <a:ext uri="{FF2B5EF4-FFF2-40B4-BE49-F238E27FC236}">
                <a16:creationId xmlns:a16="http://schemas.microsoft.com/office/drawing/2014/main" id="{4CC558DA-F19D-41EF-847C-67B1AA3A4CA4}"/>
              </a:ext>
            </a:extLst>
          </p:cNvPr>
          <p:cNvSpPr/>
          <p:nvPr/>
        </p:nvSpPr>
        <p:spPr>
          <a:xfrm>
            <a:off x="8420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7" name="Rectangle 46">
            <a:extLst>
              <a:ext uri="{FF2B5EF4-FFF2-40B4-BE49-F238E27FC236}">
                <a16:creationId xmlns:a16="http://schemas.microsoft.com/office/drawing/2014/main" id="{C943DC5F-5BE7-4B49-A8AA-F9FB6F948A73}"/>
              </a:ext>
            </a:extLst>
          </p:cNvPr>
          <p:cNvSpPr/>
          <p:nvPr/>
        </p:nvSpPr>
        <p:spPr>
          <a:xfrm>
            <a:off x="8801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48" name="Rectangle 47">
            <a:extLst>
              <a:ext uri="{FF2B5EF4-FFF2-40B4-BE49-F238E27FC236}">
                <a16:creationId xmlns:a16="http://schemas.microsoft.com/office/drawing/2014/main" id="{E50A96AF-4811-4159-8CA8-373A3C07017C}"/>
              </a:ext>
            </a:extLst>
          </p:cNvPr>
          <p:cNvSpPr/>
          <p:nvPr/>
        </p:nvSpPr>
        <p:spPr>
          <a:xfrm>
            <a:off x="9563100" y="1066800"/>
            <a:ext cx="385763"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US" dirty="0"/>
          </a:p>
        </p:txBody>
      </p:sp>
      <p:sp>
        <p:nvSpPr>
          <p:cNvPr id="74794" name="TextBox 48">
            <a:extLst>
              <a:ext uri="{FF2B5EF4-FFF2-40B4-BE49-F238E27FC236}">
                <a16:creationId xmlns:a16="http://schemas.microsoft.com/office/drawing/2014/main" id="{2FDBE6D0-F127-447B-BC08-B7B0C05A21D0}"/>
              </a:ext>
            </a:extLst>
          </p:cNvPr>
          <p:cNvSpPr txBox="1">
            <a:spLocks noChangeArrowheads="1"/>
          </p:cNvSpPr>
          <p:nvPr/>
        </p:nvSpPr>
        <p:spPr bwMode="auto">
          <a:xfrm>
            <a:off x="4610100" y="381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C00000"/>
                </a:solidFill>
              </a:rPr>
              <a:t>NISAN</a:t>
            </a:r>
          </a:p>
        </p:txBody>
      </p:sp>
      <p:sp>
        <p:nvSpPr>
          <p:cNvPr id="74795" name="TextBox 49">
            <a:extLst>
              <a:ext uri="{FF2B5EF4-FFF2-40B4-BE49-F238E27FC236}">
                <a16:creationId xmlns:a16="http://schemas.microsoft.com/office/drawing/2014/main" id="{BDE33ADB-0916-4DCA-8727-B2B4CCF1BF23}"/>
              </a:ext>
            </a:extLst>
          </p:cNvPr>
          <p:cNvSpPr txBox="1">
            <a:spLocks noChangeArrowheads="1"/>
          </p:cNvSpPr>
          <p:nvPr/>
        </p:nvSpPr>
        <p:spPr bwMode="auto">
          <a:xfrm>
            <a:off x="4000500" y="9906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rgbClr val="C00000"/>
                </a:solidFill>
              </a:rPr>
              <a:t>MARCH-APRIL</a:t>
            </a:r>
          </a:p>
        </p:txBody>
      </p:sp>
      <p:cxnSp>
        <p:nvCxnSpPr>
          <p:cNvPr id="52" name="Straight Arrow Connector 51">
            <a:extLst>
              <a:ext uri="{FF2B5EF4-FFF2-40B4-BE49-F238E27FC236}">
                <a16:creationId xmlns:a16="http://schemas.microsoft.com/office/drawing/2014/main" id="{84356ECA-9C81-4249-9E85-7E127AEBABE3}"/>
              </a:ext>
            </a:extLst>
          </p:cNvPr>
          <p:cNvCxnSpPr>
            <a:stCxn id="74795" idx="3"/>
          </p:cNvCxnSpPr>
          <p:nvPr/>
        </p:nvCxnSpPr>
        <p:spPr>
          <a:xfrm flipV="1">
            <a:off x="6362700" y="1220788"/>
            <a:ext cx="381000" cy="0"/>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E815EB4-E1DF-48FC-A0CA-D2F11F5FF508}"/>
              </a:ext>
            </a:extLst>
          </p:cNvPr>
          <p:cNvCxnSpPr/>
          <p:nvPr/>
        </p:nvCxnSpPr>
        <p:spPr>
          <a:xfrm>
            <a:off x="5829300" y="609600"/>
            <a:ext cx="838200" cy="15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2DC7640-BB08-4DAA-B209-6C9FD835C82B}"/>
              </a:ext>
            </a:extLst>
          </p:cNvPr>
          <p:cNvCxnSpPr/>
          <p:nvPr/>
        </p:nvCxnSpPr>
        <p:spPr>
          <a:xfrm rot="10800000" flipV="1">
            <a:off x="3543300" y="609600"/>
            <a:ext cx="838200" cy="15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FF013AF-1A99-40B8-9684-3D7875C9D6EB}"/>
              </a:ext>
            </a:extLst>
          </p:cNvPr>
          <p:cNvCxnSpPr/>
          <p:nvPr/>
        </p:nvCxnSpPr>
        <p:spPr>
          <a:xfrm rot="10800000">
            <a:off x="3467100" y="1219200"/>
            <a:ext cx="533400" cy="15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30BD66B2-0D25-45F8-8D65-5A6E567A6AB0}"/>
              </a:ext>
            </a:extLst>
          </p:cNvPr>
          <p:cNvSpPr/>
          <p:nvPr/>
        </p:nvSpPr>
        <p:spPr>
          <a:xfrm>
            <a:off x="3848100" y="2362200"/>
            <a:ext cx="2667000" cy="3962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002060"/>
                </a:solidFill>
              </a:rPr>
              <a:t>476</a:t>
            </a:r>
          </a:p>
          <a:p>
            <a:pPr algn="ctr">
              <a:defRPr/>
            </a:pPr>
            <a:r>
              <a:rPr lang="en-US" sz="4800" b="1" i="1" dirty="0">
                <a:solidFill>
                  <a:srgbClr val="002060"/>
                </a:solidFill>
              </a:rPr>
              <a:t>Years</a:t>
            </a:r>
          </a:p>
          <a:p>
            <a:pPr algn="ctr">
              <a:defRPr/>
            </a:pPr>
            <a:r>
              <a:rPr lang="en-US" sz="4400" b="1" i="1" dirty="0">
                <a:solidFill>
                  <a:srgbClr val="002060"/>
                </a:solidFill>
              </a:rPr>
              <a:t>+ </a:t>
            </a:r>
          </a:p>
          <a:p>
            <a:pPr algn="ctr">
              <a:defRPr/>
            </a:pPr>
            <a:r>
              <a:rPr lang="en-US" sz="4400" b="1" i="1" dirty="0">
                <a:solidFill>
                  <a:srgbClr val="002060"/>
                </a:solidFill>
              </a:rPr>
              <a:t>25 days</a:t>
            </a:r>
          </a:p>
          <a:p>
            <a:pPr algn="ctr">
              <a:defRPr/>
            </a:pPr>
            <a:r>
              <a:rPr lang="en-US" sz="4000" b="1" i="1" dirty="0">
                <a:solidFill>
                  <a:srgbClr val="002060"/>
                </a:solidFill>
              </a:rPr>
              <a:t>(inclusive)</a:t>
            </a:r>
          </a:p>
          <a:p>
            <a:pPr algn="ctr">
              <a:defRPr/>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4">
            <a:extLst>
              <a:ext uri="{FF2B5EF4-FFF2-40B4-BE49-F238E27FC236}">
                <a16:creationId xmlns:a16="http://schemas.microsoft.com/office/drawing/2014/main" id="{83FC02E9-9D36-4F3D-AD0B-1D97A4EDFD20}"/>
              </a:ext>
            </a:extLst>
          </p:cNvPr>
          <p:cNvSpPr txBox="1">
            <a:spLocks noChangeArrowheads="1"/>
          </p:cNvSpPr>
          <p:nvPr/>
        </p:nvSpPr>
        <p:spPr bwMode="auto">
          <a:xfrm>
            <a:off x="647700" y="838200"/>
            <a:ext cx="89154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To lay out the timeline of the </a:t>
            </a:r>
            <a:r>
              <a:rPr lang="en-US" altLang="en-US" sz="4800">
                <a:solidFill>
                  <a:srgbClr val="FFFF00"/>
                </a:solidFill>
              </a:rPr>
              <a:t>476 years and 25 days </a:t>
            </a:r>
            <a:r>
              <a:rPr lang="en-US" altLang="en-US" sz="4800">
                <a:solidFill>
                  <a:srgbClr val="FFC000"/>
                </a:solidFill>
              </a:rPr>
              <a:t>accurately we must have a Hebrew calendar date from which to start. Can we pin down a specific </a:t>
            </a:r>
            <a:r>
              <a:rPr lang="en-US" altLang="en-US" sz="4800" b="1" i="1">
                <a:solidFill>
                  <a:srgbClr val="FFFF00"/>
                </a:solidFill>
              </a:rPr>
              <a:t>Nisan date </a:t>
            </a:r>
            <a:r>
              <a:rPr lang="en-US" altLang="en-US" sz="4800">
                <a:solidFill>
                  <a:srgbClr val="FFC000"/>
                </a:solidFill>
              </a:rPr>
              <a:t>for just one of these  two events? </a:t>
            </a:r>
            <a:endParaRPr lang="en-US" altLang="en-US" sz="4800" b="1" i="1">
              <a:solidFill>
                <a:srgbClr val="FFFF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3F8182AF-8809-4751-B194-74D688DCF3CB}"/>
              </a:ext>
            </a:extLst>
          </p:cNvPr>
          <p:cNvSpPr>
            <a:spLocks noGrp="1"/>
          </p:cNvSpPr>
          <p:nvPr>
            <p:ph type="title"/>
          </p:nvPr>
        </p:nvSpPr>
        <p:spPr>
          <a:xfrm>
            <a:off x="0" y="0"/>
            <a:ext cx="10287000" cy="1981200"/>
          </a:xfrm>
          <a:solidFill>
            <a:srgbClr val="002060"/>
          </a:solidFill>
        </p:spPr>
        <p:txBody>
          <a:bodyPr/>
          <a:lstStyle/>
          <a:p>
            <a:pPr eaLnBrk="1" hangingPunct="1"/>
            <a:r>
              <a:rPr lang="en-US" altLang="en-US">
                <a:solidFill>
                  <a:srgbClr val="FFC000"/>
                </a:solidFill>
              </a:rPr>
              <a:t>Can we get a </a:t>
            </a:r>
            <a:r>
              <a:rPr lang="en-US" altLang="en-US" b="1" i="1">
                <a:solidFill>
                  <a:srgbClr val="FFFF00"/>
                </a:solidFill>
              </a:rPr>
              <a:t>Hebrew Nisan calendar </a:t>
            </a:r>
            <a:br>
              <a:rPr lang="en-US" altLang="en-US" b="1" i="1">
                <a:solidFill>
                  <a:srgbClr val="FFFF00"/>
                </a:solidFill>
              </a:rPr>
            </a:br>
            <a:r>
              <a:rPr lang="en-US" altLang="en-US" b="1" i="1">
                <a:solidFill>
                  <a:srgbClr val="FFFF00"/>
                </a:solidFill>
              </a:rPr>
              <a:t>date </a:t>
            </a:r>
            <a:r>
              <a:rPr lang="en-US" altLang="en-US">
                <a:solidFill>
                  <a:srgbClr val="FFC000"/>
                </a:solidFill>
              </a:rPr>
              <a:t>fix on just one of these events? </a:t>
            </a:r>
          </a:p>
        </p:txBody>
      </p:sp>
      <p:pic>
        <p:nvPicPr>
          <p:cNvPr id="76803" name="Content Placeholder 3" descr="palm.jpg">
            <a:extLst>
              <a:ext uri="{FF2B5EF4-FFF2-40B4-BE49-F238E27FC236}">
                <a16:creationId xmlns:a16="http://schemas.microsoft.com/office/drawing/2014/main" id="{2AF3D2C0-945C-48A2-9443-9734F1945B4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76804" name="TextBox 8">
            <a:extLst>
              <a:ext uri="{FF2B5EF4-FFF2-40B4-BE49-F238E27FC236}">
                <a16:creationId xmlns:a16="http://schemas.microsoft.com/office/drawing/2014/main" id="{AF9B0B94-F307-4231-BD11-642B6D9A94D4}"/>
              </a:ext>
            </a:extLst>
          </p:cNvPr>
          <p:cNvSpPr txBox="1">
            <a:spLocks noChangeArrowheads="1"/>
          </p:cNvSpPr>
          <p:nvPr/>
        </p:nvSpPr>
        <p:spPr bwMode="auto">
          <a:xfrm>
            <a:off x="0" y="2057400"/>
            <a:ext cx="368617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  “X”, </a:t>
            </a:r>
          </a:p>
          <a:p>
            <a:pPr algn="ctr" eaLnBrk="1" hangingPunct="1"/>
            <a:r>
              <a:rPr lang="en-US" altLang="en-US" sz="3200">
                <a:solidFill>
                  <a:srgbClr val="002060"/>
                </a:solidFill>
              </a:rPr>
              <a:t>445 B.C.</a:t>
            </a:r>
          </a:p>
        </p:txBody>
      </p:sp>
      <p:sp>
        <p:nvSpPr>
          <p:cNvPr id="76805" name="TextBox 11">
            <a:extLst>
              <a:ext uri="{FF2B5EF4-FFF2-40B4-BE49-F238E27FC236}">
                <a16:creationId xmlns:a16="http://schemas.microsoft.com/office/drawing/2014/main" id="{FC69BF79-88E9-47CE-944D-00BD58E1A980}"/>
              </a:ext>
            </a:extLst>
          </p:cNvPr>
          <p:cNvSpPr txBox="1">
            <a:spLocks noChangeArrowheads="1"/>
          </p:cNvSpPr>
          <p:nvPr/>
        </p:nvSpPr>
        <p:spPr bwMode="auto">
          <a:xfrm>
            <a:off x="6686550" y="2057400"/>
            <a:ext cx="36004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  “Y”</a:t>
            </a:r>
            <a:r>
              <a:rPr lang="en-US" altLang="en-US" sz="3200" b="1">
                <a:solidFill>
                  <a:srgbClr val="7030A0"/>
                </a:solidFill>
              </a:rPr>
              <a:t>, </a:t>
            </a:r>
          </a:p>
          <a:p>
            <a:pPr algn="ctr" eaLnBrk="1" hangingPunct="1"/>
            <a:r>
              <a:rPr lang="en-US" altLang="en-US" sz="3200">
                <a:solidFill>
                  <a:srgbClr val="002060"/>
                </a:solidFill>
              </a:rPr>
              <a:t>32 A.D.</a:t>
            </a:r>
          </a:p>
        </p:txBody>
      </p:sp>
      <p:pic>
        <p:nvPicPr>
          <p:cNvPr id="76806" name="Picture 2">
            <a:extLst>
              <a:ext uri="{FF2B5EF4-FFF2-40B4-BE49-F238E27FC236}">
                <a16:creationId xmlns:a16="http://schemas.microsoft.com/office/drawing/2014/main" id="{F1F7D1C2-B8F1-4794-A37A-4F68A57A6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0F0B6A69-C4F6-4D55-BE64-938079B07A17}"/>
              </a:ext>
            </a:extLst>
          </p:cNvPr>
          <p:cNvSpPr/>
          <p:nvPr/>
        </p:nvSpPr>
        <p:spPr>
          <a:xfrm>
            <a:off x="3848100" y="2362200"/>
            <a:ext cx="2667000" cy="3962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002060"/>
                </a:solidFill>
              </a:rPr>
              <a:t>476</a:t>
            </a:r>
          </a:p>
          <a:p>
            <a:pPr algn="ctr">
              <a:defRPr/>
            </a:pPr>
            <a:r>
              <a:rPr lang="en-US" sz="4800" b="1" i="1" dirty="0">
                <a:solidFill>
                  <a:srgbClr val="002060"/>
                </a:solidFill>
              </a:rPr>
              <a:t>Years</a:t>
            </a:r>
          </a:p>
          <a:p>
            <a:pPr algn="ctr">
              <a:defRPr/>
            </a:pPr>
            <a:r>
              <a:rPr lang="en-US" sz="4400" b="1" i="1" dirty="0">
                <a:solidFill>
                  <a:srgbClr val="002060"/>
                </a:solidFill>
              </a:rPr>
              <a:t>+ </a:t>
            </a:r>
          </a:p>
          <a:p>
            <a:pPr algn="ctr">
              <a:defRPr/>
            </a:pPr>
            <a:r>
              <a:rPr lang="en-US" sz="4400" b="1" i="1" dirty="0">
                <a:solidFill>
                  <a:srgbClr val="002060"/>
                </a:solidFill>
              </a:rPr>
              <a:t>25 days</a:t>
            </a:r>
          </a:p>
          <a:p>
            <a:pPr algn="ctr">
              <a:defRPr/>
            </a:pPr>
            <a:r>
              <a:rPr lang="en-US" sz="4000" b="1" i="1" dirty="0">
                <a:solidFill>
                  <a:srgbClr val="002060"/>
                </a:solidFill>
              </a:rPr>
              <a:t>(inclusive)</a:t>
            </a:r>
          </a:p>
          <a:p>
            <a:pPr algn="ctr">
              <a:defRPr/>
            </a:pPr>
            <a:endParaRPr lang="en-US" dirty="0"/>
          </a:p>
        </p:txBody>
      </p:sp>
      <p:cxnSp>
        <p:nvCxnSpPr>
          <p:cNvPr id="12" name="Straight Arrow Connector 11">
            <a:extLst>
              <a:ext uri="{FF2B5EF4-FFF2-40B4-BE49-F238E27FC236}">
                <a16:creationId xmlns:a16="http://schemas.microsoft.com/office/drawing/2014/main" id="{5886B2C4-5F18-428D-A7B1-EB78C81E7754}"/>
              </a:ext>
            </a:extLst>
          </p:cNvPr>
          <p:cNvCxnSpPr/>
          <p:nvPr/>
        </p:nvCxnSpPr>
        <p:spPr>
          <a:xfrm rot="10800000">
            <a:off x="0" y="3657600"/>
            <a:ext cx="38481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425AA74-5D18-41C2-998F-EAB6970E0BFB}"/>
              </a:ext>
            </a:extLst>
          </p:cNvPr>
          <p:cNvCxnSpPr/>
          <p:nvPr/>
        </p:nvCxnSpPr>
        <p:spPr>
          <a:xfrm>
            <a:off x="6515100" y="3657600"/>
            <a:ext cx="3771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64E057-1663-49A3-8A10-D706D9777423}"/>
              </a:ext>
            </a:extLst>
          </p:cNvPr>
          <p:cNvCxnSpPr/>
          <p:nvPr/>
        </p:nvCxnSpPr>
        <p:spPr>
          <a:xfrm rot="5400000">
            <a:off x="-4953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84D0F0-1609-4A44-9972-CF887A57D6CC}"/>
              </a:ext>
            </a:extLst>
          </p:cNvPr>
          <p:cNvCxnSpPr/>
          <p:nvPr/>
        </p:nvCxnSpPr>
        <p:spPr>
          <a:xfrm rot="5400000">
            <a:off x="97917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4">
            <a:extLst>
              <a:ext uri="{FF2B5EF4-FFF2-40B4-BE49-F238E27FC236}">
                <a16:creationId xmlns:a16="http://schemas.microsoft.com/office/drawing/2014/main" id="{EEADCBBE-5CA7-42B9-81C6-9F296D0B1557}"/>
              </a:ext>
            </a:extLst>
          </p:cNvPr>
          <p:cNvSpPr txBox="1">
            <a:spLocks noChangeArrowheads="1"/>
          </p:cNvSpPr>
          <p:nvPr/>
        </p:nvSpPr>
        <p:spPr bwMode="auto">
          <a:xfrm>
            <a:off x="571500" y="609600"/>
            <a:ext cx="9067800" cy="57086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a:solidFill>
                  <a:srgbClr val="FFC000"/>
                </a:solidFill>
              </a:rPr>
              <a:t>In the case of </a:t>
            </a:r>
            <a:r>
              <a:rPr lang="en-US" altLang="en-US" sz="4000">
                <a:solidFill>
                  <a:srgbClr val="FFFF00"/>
                </a:solidFill>
              </a:rPr>
              <a:t>the Edict of Artaxerxes </a:t>
            </a:r>
            <a:r>
              <a:rPr lang="en-US" altLang="en-US" sz="4000">
                <a:solidFill>
                  <a:srgbClr val="FFC000"/>
                </a:solidFill>
              </a:rPr>
              <a:t>we have solid historical evidence that the Nisan moon crossed the </a:t>
            </a:r>
            <a:r>
              <a:rPr lang="en-US" altLang="en-US" sz="4000">
                <a:solidFill>
                  <a:srgbClr val="FFFF00"/>
                </a:solidFill>
              </a:rPr>
              <a:t>20</a:t>
            </a:r>
            <a:r>
              <a:rPr lang="en-US" altLang="en-US" sz="4000" baseline="30000">
                <a:solidFill>
                  <a:srgbClr val="FFFF00"/>
                </a:solidFill>
              </a:rPr>
              <a:t>th</a:t>
            </a:r>
            <a:r>
              <a:rPr lang="en-US" altLang="en-US" sz="4000">
                <a:solidFill>
                  <a:srgbClr val="FFFF00"/>
                </a:solidFill>
              </a:rPr>
              <a:t> year of Artaxerxes </a:t>
            </a:r>
            <a:r>
              <a:rPr lang="en-US" altLang="en-US" sz="4000">
                <a:solidFill>
                  <a:srgbClr val="FFC000"/>
                </a:solidFill>
              </a:rPr>
              <a:t>in </a:t>
            </a:r>
            <a:r>
              <a:rPr lang="en-US" altLang="en-US" sz="4000" b="1" i="1">
                <a:solidFill>
                  <a:srgbClr val="FFFF00"/>
                </a:solidFill>
              </a:rPr>
              <a:t>445 B.C. </a:t>
            </a:r>
            <a:r>
              <a:rPr lang="en-US" altLang="en-US" sz="4000">
                <a:solidFill>
                  <a:srgbClr val="FFC000"/>
                </a:solidFill>
              </a:rPr>
              <a:t>See </a:t>
            </a:r>
            <a:r>
              <a:rPr lang="en-US" altLang="en-US" sz="4000" b="1" i="1">
                <a:solidFill>
                  <a:srgbClr val="FFFF00"/>
                </a:solidFill>
              </a:rPr>
              <a:t>video #6</a:t>
            </a:r>
            <a:r>
              <a:rPr lang="en-US" altLang="en-US" sz="4000">
                <a:solidFill>
                  <a:srgbClr val="FFC000"/>
                </a:solidFill>
              </a:rPr>
              <a:t>. However, we do not know the </a:t>
            </a:r>
            <a:r>
              <a:rPr lang="en-US" altLang="en-US" sz="4000" b="1" i="1">
                <a:solidFill>
                  <a:srgbClr val="FFFF00"/>
                </a:solidFill>
              </a:rPr>
              <a:t>day </a:t>
            </a:r>
            <a:r>
              <a:rPr lang="en-US" altLang="en-US" sz="4000">
                <a:solidFill>
                  <a:srgbClr val="FFC000"/>
                </a:solidFill>
              </a:rPr>
              <a:t>of the month. In Nehemiah chapter 2 the king’s cupbearer merely reports that the king issued </a:t>
            </a:r>
            <a:r>
              <a:rPr lang="en-US" altLang="en-US" sz="4000">
                <a:solidFill>
                  <a:srgbClr val="FFFF00"/>
                </a:solidFill>
              </a:rPr>
              <a:t>the edict </a:t>
            </a:r>
            <a:r>
              <a:rPr lang="en-US" altLang="en-US" sz="4000">
                <a:solidFill>
                  <a:srgbClr val="FFC000"/>
                </a:solidFill>
              </a:rPr>
              <a:t>to him </a:t>
            </a:r>
          </a:p>
          <a:p>
            <a:pPr algn="ctr" eaLnBrk="1" hangingPunct="1"/>
            <a:r>
              <a:rPr lang="en-US" altLang="en-US" sz="4000" b="1" i="1">
                <a:solidFill>
                  <a:srgbClr val="FFFF00"/>
                </a:solidFill>
              </a:rPr>
              <a:t>“in the month of Nisan”.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IMAGES for PowerPoint\nehemiah5.jpg">
            <a:extLst>
              <a:ext uri="{FF2B5EF4-FFF2-40B4-BE49-F238E27FC236}">
                <a16:creationId xmlns:a16="http://schemas.microsoft.com/office/drawing/2014/main" id="{11609658-228B-4302-A7CD-AE4AD12A4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2">
            <a:extLst>
              <a:ext uri="{FF2B5EF4-FFF2-40B4-BE49-F238E27FC236}">
                <a16:creationId xmlns:a16="http://schemas.microsoft.com/office/drawing/2014/main" id="{E8E8FFB1-AB0C-4202-AB7C-EFB1EBFE4829}"/>
              </a:ext>
            </a:extLst>
          </p:cNvPr>
          <p:cNvSpPr txBox="1">
            <a:spLocks noChangeArrowheads="1"/>
          </p:cNvSpPr>
          <p:nvPr/>
        </p:nvSpPr>
        <p:spPr bwMode="auto">
          <a:xfrm>
            <a:off x="0" y="0"/>
            <a:ext cx="40005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i="1">
                <a:solidFill>
                  <a:srgbClr val="FFFF00"/>
                </a:solidFill>
              </a:rPr>
              <a:t>“in the </a:t>
            </a:r>
          </a:p>
          <a:p>
            <a:pPr eaLnBrk="1" hangingPunct="1"/>
            <a:r>
              <a:rPr lang="en-US" altLang="en-US" sz="4800" b="1" i="1">
                <a:solidFill>
                  <a:srgbClr val="FFFF00"/>
                </a:solidFill>
              </a:rPr>
              <a:t>  month </a:t>
            </a:r>
          </a:p>
          <a:p>
            <a:pPr eaLnBrk="1" hangingPunct="1"/>
            <a:r>
              <a:rPr lang="en-US" altLang="en-US" sz="4800" b="1" i="1">
                <a:solidFill>
                  <a:srgbClr val="FFFF00"/>
                </a:solidFill>
              </a:rPr>
              <a:t>  of Nisan”</a:t>
            </a:r>
            <a:r>
              <a:rPr lang="en-US" altLang="en-US">
                <a:solidFill>
                  <a:srgbClr val="FFFF00"/>
                </a:solidFill>
              </a:rPr>
              <a:t>””</a:t>
            </a:r>
          </a:p>
        </p:txBody>
      </p:sp>
      <p:sp>
        <p:nvSpPr>
          <p:cNvPr id="4" name="TextBox 3">
            <a:extLst>
              <a:ext uri="{FF2B5EF4-FFF2-40B4-BE49-F238E27FC236}">
                <a16:creationId xmlns:a16="http://schemas.microsoft.com/office/drawing/2014/main" id="{EFD6D048-A13C-4922-8A49-F386FF1EB9CB}"/>
              </a:ext>
            </a:extLst>
          </p:cNvPr>
          <p:cNvSpPr txBox="1"/>
          <p:nvPr/>
        </p:nvSpPr>
        <p:spPr>
          <a:xfrm>
            <a:off x="7277100" y="6027738"/>
            <a:ext cx="3009900" cy="923925"/>
          </a:xfrm>
          <a:prstGeom prst="rect">
            <a:avLst/>
          </a:prstGeom>
          <a:solidFill>
            <a:schemeClr val="accent6">
              <a:lumMod val="20000"/>
              <a:lumOff val="80000"/>
            </a:schemeClr>
          </a:solidFill>
        </p:spPr>
        <p:txBody>
          <a:bodyPr>
            <a:spAutoFit/>
          </a:bodyPr>
          <a:lstStyle/>
          <a:p>
            <a:pPr>
              <a:defRPr/>
            </a:pPr>
            <a:r>
              <a:rPr lang="en-US" sz="5400" b="1" i="1" dirty="0">
                <a:solidFill>
                  <a:srgbClr val="C00000"/>
                </a:solidFill>
                <a:latin typeface="Arial" charset="0"/>
                <a:cs typeface="Arial" charset="0"/>
              </a:rPr>
              <a:t>445 B.C.</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4">
            <a:extLst>
              <a:ext uri="{FF2B5EF4-FFF2-40B4-BE49-F238E27FC236}">
                <a16:creationId xmlns:a16="http://schemas.microsoft.com/office/drawing/2014/main" id="{78D4CA4E-B803-4884-B839-8EE33461EFB8}"/>
              </a:ext>
            </a:extLst>
          </p:cNvPr>
          <p:cNvSpPr txBox="1">
            <a:spLocks noChangeArrowheads="1"/>
          </p:cNvSpPr>
          <p:nvPr/>
        </p:nvSpPr>
        <p:spPr bwMode="auto">
          <a:xfrm>
            <a:off x="800100" y="1905000"/>
            <a:ext cx="8534400" cy="30464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So we have </a:t>
            </a:r>
            <a:r>
              <a:rPr lang="en-US" altLang="en-US" sz="4800" i="1">
                <a:solidFill>
                  <a:srgbClr val="FFFF00"/>
                </a:solidFill>
              </a:rPr>
              <a:t>no actual date</a:t>
            </a:r>
            <a:r>
              <a:rPr lang="en-US" altLang="en-US" sz="4800">
                <a:solidFill>
                  <a:srgbClr val="FFC000"/>
                </a:solidFill>
              </a:rPr>
              <a:t> in the month of </a:t>
            </a:r>
            <a:r>
              <a:rPr lang="en-US" altLang="en-US" sz="4800">
                <a:solidFill>
                  <a:srgbClr val="FFFF00"/>
                </a:solidFill>
              </a:rPr>
              <a:t>Nisan of 445 B.C. </a:t>
            </a:r>
            <a:r>
              <a:rPr lang="en-US" altLang="en-US" sz="4800">
                <a:solidFill>
                  <a:srgbClr val="FFC000"/>
                </a:solidFill>
              </a:rPr>
              <a:t>from which we can begin to lay out our timeline.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23B935-A98F-4999-A4D3-29E2862EE4E7}"/>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02B92D98-C46B-4E84-A0F6-91AE3E826488}"/>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8231A07E-5430-4019-8BAA-6262F5CF5C4F}"/>
              </a:ext>
            </a:extLst>
          </p:cNvPr>
          <p:cNvSpPr txBox="1">
            <a:spLocks noChangeArrowheads="1"/>
          </p:cNvSpPr>
          <p:nvPr/>
        </p:nvSpPr>
        <p:spPr bwMode="auto">
          <a:xfrm>
            <a:off x="7629525" y="0"/>
            <a:ext cx="2400300" cy="1754188"/>
          </a:xfrm>
          <a:prstGeom prst="rect">
            <a:avLst/>
          </a:prstGeom>
          <a:solidFill>
            <a:schemeClr val="bg1"/>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6CC6C8B0-811A-41F3-8D2B-01155715508F}"/>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FFFF00"/>
                </a:solidFill>
              </a:rPr>
              <a:t>476 years </a:t>
            </a:r>
            <a:r>
              <a:rPr lang="en-US" sz="4800" b="1" dirty="0">
                <a:solidFill>
                  <a:schemeClr val="bg1"/>
                </a:solidFill>
              </a:rPr>
              <a:t>+ 25 days</a:t>
            </a:r>
          </a:p>
        </p:txBody>
      </p:sp>
      <p:cxnSp>
        <p:nvCxnSpPr>
          <p:cNvPr id="41" name="Straight Connector 40">
            <a:extLst>
              <a:ext uri="{FF2B5EF4-FFF2-40B4-BE49-F238E27FC236}">
                <a16:creationId xmlns:a16="http://schemas.microsoft.com/office/drawing/2014/main" id="{53A30146-B06C-4376-9AC1-2EFDB37834D0}"/>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F460930-984F-4E36-807F-2519C074122C}"/>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37B3F0F4-E23E-448E-89A6-0D2CFAA3FCD6}"/>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F716A2E6-E756-4CE1-B90F-A33D6DC817C6}"/>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of 445 B.C.</a:t>
            </a:r>
          </a:p>
        </p:txBody>
      </p:sp>
      <p:sp>
        <p:nvSpPr>
          <p:cNvPr id="20" name="Oval 19">
            <a:extLst>
              <a:ext uri="{FF2B5EF4-FFF2-40B4-BE49-F238E27FC236}">
                <a16:creationId xmlns:a16="http://schemas.microsoft.com/office/drawing/2014/main" id="{891BF655-164B-415F-B4AB-76158597FC0C}"/>
              </a:ext>
            </a:extLst>
          </p:cNvPr>
          <p:cNvSpPr/>
          <p:nvPr/>
        </p:nvSpPr>
        <p:spPr>
          <a:xfrm>
            <a:off x="7458075" y="4038600"/>
            <a:ext cx="2657475"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of 32 A.D.</a:t>
            </a:r>
          </a:p>
        </p:txBody>
      </p:sp>
      <p:sp>
        <p:nvSpPr>
          <p:cNvPr id="80907" name="TextBox 23">
            <a:extLst>
              <a:ext uri="{FF2B5EF4-FFF2-40B4-BE49-F238E27FC236}">
                <a16:creationId xmlns:a16="http://schemas.microsoft.com/office/drawing/2014/main" id="{510F550F-F620-4E62-9E59-FE5D49C15125}"/>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sp>
        <p:nvSpPr>
          <p:cNvPr id="38" name="Rectangle 37">
            <a:extLst>
              <a:ext uri="{FF2B5EF4-FFF2-40B4-BE49-F238E27FC236}">
                <a16:creationId xmlns:a16="http://schemas.microsoft.com/office/drawing/2014/main" id="{8B651F5C-6B1C-4934-84F6-C856F8EB72D0}"/>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cxnSp>
        <p:nvCxnSpPr>
          <p:cNvPr id="15" name="Straight Connector 14">
            <a:extLst>
              <a:ext uri="{FF2B5EF4-FFF2-40B4-BE49-F238E27FC236}">
                <a16:creationId xmlns:a16="http://schemas.microsoft.com/office/drawing/2014/main" id="{14EFB454-D6C7-4A93-9B41-7C4ACCA9A6F7}"/>
              </a:ext>
            </a:extLst>
          </p:cNvPr>
          <p:cNvCxnSpPr/>
          <p:nvPr/>
        </p:nvCxnSpPr>
        <p:spPr>
          <a:xfrm rot="16200000" flipH="1">
            <a:off x="152400" y="4076700"/>
            <a:ext cx="2667000" cy="25908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61FBD3-DCD9-47EC-A683-4ECDE2B06078}"/>
              </a:ext>
            </a:extLst>
          </p:cNvPr>
          <p:cNvCxnSpPr/>
          <p:nvPr/>
        </p:nvCxnSpPr>
        <p:spPr>
          <a:xfrm rot="10800000" flipV="1">
            <a:off x="190500" y="4191000"/>
            <a:ext cx="2743200" cy="24384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80911" name="TextBox 15">
            <a:extLst>
              <a:ext uri="{FF2B5EF4-FFF2-40B4-BE49-F238E27FC236}">
                <a16:creationId xmlns:a16="http://schemas.microsoft.com/office/drawing/2014/main" id="{F6756D45-4A33-45E5-8116-0BB02D301CA4}"/>
              </a:ext>
            </a:extLst>
          </p:cNvPr>
          <p:cNvSpPr txBox="1">
            <a:spLocks noChangeArrowheads="1"/>
          </p:cNvSpPr>
          <p:nvPr/>
        </p:nvSpPr>
        <p:spPr bwMode="auto">
          <a:xfrm>
            <a:off x="2857500" y="4343400"/>
            <a:ext cx="2895600" cy="2124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FF00"/>
                </a:solidFill>
              </a:rPr>
              <a:t>No </a:t>
            </a:r>
          </a:p>
          <a:p>
            <a:pPr algn="ctr" eaLnBrk="1" hangingPunct="1"/>
            <a:r>
              <a:rPr lang="en-US" altLang="en-US" sz="4400">
                <a:solidFill>
                  <a:srgbClr val="FFFF00"/>
                </a:solidFill>
              </a:rPr>
              <a:t>specific </a:t>
            </a:r>
          </a:p>
          <a:p>
            <a:pPr algn="ctr" eaLnBrk="1" hangingPunct="1"/>
            <a:r>
              <a:rPr lang="en-US" altLang="en-US" sz="4400">
                <a:solidFill>
                  <a:srgbClr val="FFFF00"/>
                </a:solidFill>
              </a:rPr>
              <a:t>date here.</a:t>
            </a:r>
          </a:p>
        </p:txBody>
      </p:sp>
      <p:cxnSp>
        <p:nvCxnSpPr>
          <p:cNvPr id="19" name="Straight Arrow Connector 18">
            <a:extLst>
              <a:ext uri="{FF2B5EF4-FFF2-40B4-BE49-F238E27FC236}">
                <a16:creationId xmlns:a16="http://schemas.microsoft.com/office/drawing/2014/main" id="{FA18B84A-4F9E-4376-8E5F-FDE3EBEF631C}"/>
              </a:ext>
            </a:extLst>
          </p:cNvPr>
          <p:cNvCxnSpPr/>
          <p:nvPr/>
        </p:nvCxnSpPr>
        <p:spPr>
          <a:xfrm rot="10800000" flipV="1">
            <a:off x="2400300" y="4876800"/>
            <a:ext cx="990600" cy="3048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4">
            <a:extLst>
              <a:ext uri="{FF2B5EF4-FFF2-40B4-BE49-F238E27FC236}">
                <a16:creationId xmlns:a16="http://schemas.microsoft.com/office/drawing/2014/main" id="{7DBE5FE3-CAB7-4D89-8BBA-02CECD61331C}"/>
              </a:ext>
            </a:extLst>
          </p:cNvPr>
          <p:cNvSpPr txBox="1">
            <a:spLocks noChangeArrowheads="1"/>
          </p:cNvSpPr>
          <p:nvPr/>
        </p:nvSpPr>
        <p:spPr bwMode="auto">
          <a:xfrm>
            <a:off x="571500" y="1066800"/>
            <a:ext cx="9220200" cy="47085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How about the </a:t>
            </a:r>
            <a:r>
              <a:rPr lang="en-US" altLang="en-US" sz="6000" b="1" i="1">
                <a:solidFill>
                  <a:srgbClr val="FFFF00"/>
                </a:solidFill>
              </a:rPr>
              <a:t>terminus</a:t>
            </a:r>
            <a:r>
              <a:rPr lang="en-US" altLang="en-US" sz="6000">
                <a:solidFill>
                  <a:srgbClr val="FFC000"/>
                </a:solidFill>
              </a:rPr>
              <a:t> of the </a:t>
            </a:r>
            <a:r>
              <a:rPr lang="en-US" altLang="en-US" sz="6000">
                <a:solidFill>
                  <a:srgbClr val="FFFF00"/>
                </a:solidFill>
              </a:rPr>
              <a:t>69 weeks</a:t>
            </a:r>
            <a:r>
              <a:rPr lang="en-US" altLang="en-US" sz="6000">
                <a:solidFill>
                  <a:srgbClr val="FFC000"/>
                </a:solidFill>
              </a:rPr>
              <a:t>? </a:t>
            </a:r>
          </a:p>
          <a:p>
            <a:pPr algn="ctr" eaLnBrk="1" hangingPunct="1"/>
            <a:r>
              <a:rPr lang="en-US" altLang="en-US" sz="6000">
                <a:solidFill>
                  <a:srgbClr val="FFC000"/>
                </a:solidFill>
              </a:rPr>
              <a:t>Do we have a Nisan Hebrew calendar date </a:t>
            </a:r>
          </a:p>
          <a:p>
            <a:pPr algn="ctr" eaLnBrk="1" hangingPunct="1"/>
            <a:r>
              <a:rPr lang="en-US" altLang="en-US" sz="6000">
                <a:solidFill>
                  <a:srgbClr val="FFC000"/>
                </a:solidFill>
              </a:rPr>
              <a:t>for </a:t>
            </a:r>
            <a:r>
              <a:rPr lang="en-US" altLang="en-US" sz="6000" b="1" i="1">
                <a:solidFill>
                  <a:srgbClr val="FFFF00"/>
                </a:solidFill>
              </a:rPr>
              <a:t>Palm Sunday</a:t>
            </a:r>
            <a:r>
              <a:rPr lang="en-US" altLang="en-US" sz="6000">
                <a:solidFill>
                  <a:srgbClr val="FFC00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B11DA43-FB18-4D61-98BE-39987D33FD01}"/>
              </a:ext>
            </a:extLst>
          </p:cNvPr>
          <p:cNvSpPr>
            <a:spLocks noGrp="1"/>
          </p:cNvSpPr>
          <p:nvPr>
            <p:ph type="title"/>
          </p:nvPr>
        </p:nvSpPr>
        <p:spPr>
          <a:xfrm>
            <a:off x="0" y="0"/>
            <a:ext cx="10287000" cy="2133600"/>
          </a:xfrm>
          <a:solidFill>
            <a:srgbClr val="002060"/>
          </a:solidFill>
        </p:spPr>
        <p:txBody>
          <a:bodyPr/>
          <a:lstStyle/>
          <a:p>
            <a:pPr algn="l" eaLnBrk="1" hangingPunct="1"/>
            <a:r>
              <a:rPr lang="en-US" altLang="en-US" sz="5400" i="1">
                <a:solidFill>
                  <a:srgbClr val="FFC000"/>
                </a:solidFill>
              </a:rPr>
              <a:t>From </a:t>
            </a:r>
            <a:r>
              <a:rPr lang="en-US" altLang="en-US" sz="5400" i="1">
                <a:solidFill>
                  <a:srgbClr val="FFFF00"/>
                </a:solidFill>
              </a:rPr>
              <a:t>the </a:t>
            </a:r>
            <a:r>
              <a:rPr lang="en-US" altLang="en-US" sz="5400" b="1" i="1">
                <a:solidFill>
                  <a:srgbClr val="FFFF00"/>
                </a:solidFill>
              </a:rPr>
              <a:t>Command </a:t>
            </a:r>
            <a:r>
              <a:rPr lang="en-US" altLang="en-US" sz="5400" b="1" i="1">
                <a:solidFill>
                  <a:srgbClr val="FFC000"/>
                </a:solidFill>
              </a:rPr>
              <a:t>…..</a:t>
            </a:r>
            <a:br>
              <a:rPr lang="en-US" altLang="en-US" sz="5400" b="1" i="1">
                <a:solidFill>
                  <a:srgbClr val="FFC000"/>
                </a:solidFill>
              </a:rPr>
            </a:br>
            <a:r>
              <a:rPr lang="en-US" altLang="en-US" sz="5400" i="1">
                <a:solidFill>
                  <a:srgbClr val="FFC000"/>
                </a:solidFill>
              </a:rPr>
              <a:t>           unto </a:t>
            </a:r>
            <a:r>
              <a:rPr lang="en-US" altLang="en-US" sz="5400" b="1" i="1" u="sng">
                <a:solidFill>
                  <a:srgbClr val="FFFF00"/>
                </a:solidFill>
              </a:rPr>
              <a:t>Messiah the Prince </a:t>
            </a:r>
            <a:endParaRPr lang="en-US" altLang="en-US" sz="5400" b="1" i="1">
              <a:solidFill>
                <a:srgbClr val="FFFF00"/>
              </a:solidFill>
            </a:endParaRPr>
          </a:p>
        </p:txBody>
      </p:sp>
      <p:pic>
        <p:nvPicPr>
          <p:cNvPr id="9219" name="Content Placeholder 3" descr="palm.jpg">
            <a:extLst>
              <a:ext uri="{FF2B5EF4-FFF2-40B4-BE49-F238E27FC236}">
                <a16:creationId xmlns:a16="http://schemas.microsoft.com/office/drawing/2014/main" id="{0C9B8807-E07D-4D7B-904C-79FD55EDAF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0" y="3200400"/>
            <a:ext cx="4000500" cy="3619500"/>
          </a:xfrm>
        </p:spPr>
      </p:pic>
      <p:sp>
        <p:nvSpPr>
          <p:cNvPr id="9" name="TextBox 8">
            <a:extLst>
              <a:ext uri="{FF2B5EF4-FFF2-40B4-BE49-F238E27FC236}">
                <a16:creationId xmlns:a16="http://schemas.microsoft.com/office/drawing/2014/main" id="{D5455FE0-FD84-46AB-9487-D073BB0F0757}"/>
              </a:ext>
            </a:extLst>
          </p:cNvPr>
          <p:cNvSpPr txBox="1"/>
          <p:nvPr/>
        </p:nvSpPr>
        <p:spPr>
          <a:xfrm>
            <a:off x="0" y="2133600"/>
            <a:ext cx="4000500" cy="1077913"/>
          </a:xfrm>
          <a:prstGeom prst="rect">
            <a:avLst/>
          </a:prstGeom>
          <a:solidFill>
            <a:schemeClr val="bg1"/>
          </a:solidFill>
        </p:spPr>
        <p:txBody>
          <a:bodyPr lIns="91429" tIns="45715" rIns="91429" bIns="45715">
            <a:spAutoFit/>
          </a:bodyPr>
          <a:lstStyle/>
          <a:p>
            <a:pPr algn="ctr">
              <a:defRPr/>
            </a:pPr>
            <a:r>
              <a:rPr lang="en-US" sz="3200" b="1" dirty="0">
                <a:solidFill>
                  <a:schemeClr val="accent6">
                    <a:lumMod val="75000"/>
                  </a:schemeClr>
                </a:solidFill>
                <a:latin typeface="Arial" charset="0"/>
                <a:cs typeface="Arial" charset="0"/>
              </a:rPr>
              <a:t>The Edict </a:t>
            </a:r>
          </a:p>
          <a:p>
            <a:pPr algn="ctr">
              <a:defRPr/>
            </a:pPr>
            <a:r>
              <a:rPr lang="en-US" sz="3200" b="1" dirty="0">
                <a:solidFill>
                  <a:schemeClr val="accent6">
                    <a:lumMod val="75000"/>
                  </a:schemeClr>
                </a:solidFill>
                <a:latin typeface="Arial" charset="0"/>
                <a:cs typeface="Arial" charset="0"/>
              </a:rPr>
              <a:t>to Rebuild</a:t>
            </a:r>
          </a:p>
        </p:txBody>
      </p:sp>
      <p:sp>
        <p:nvSpPr>
          <p:cNvPr id="9221" name="TextBox 11">
            <a:extLst>
              <a:ext uri="{FF2B5EF4-FFF2-40B4-BE49-F238E27FC236}">
                <a16:creationId xmlns:a16="http://schemas.microsoft.com/office/drawing/2014/main" id="{886A3B15-5896-4C50-9B76-542EB22AAE29}"/>
              </a:ext>
            </a:extLst>
          </p:cNvPr>
          <p:cNvSpPr txBox="1">
            <a:spLocks noChangeArrowheads="1"/>
          </p:cNvSpPr>
          <p:nvPr/>
        </p:nvSpPr>
        <p:spPr bwMode="auto">
          <a:xfrm>
            <a:off x="6286500" y="2133600"/>
            <a:ext cx="40005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 </a:t>
            </a:r>
          </a:p>
          <a:p>
            <a:pPr algn="ctr" eaLnBrk="1" hangingPunct="1"/>
            <a:r>
              <a:rPr lang="en-US" altLang="en-US" sz="3200" b="1">
                <a:solidFill>
                  <a:srgbClr val="002060"/>
                </a:solidFill>
              </a:rPr>
              <a:t>the Prince</a:t>
            </a:r>
          </a:p>
        </p:txBody>
      </p:sp>
      <p:pic>
        <p:nvPicPr>
          <p:cNvPr id="9222" name="Picture 2">
            <a:extLst>
              <a:ext uri="{FF2B5EF4-FFF2-40B4-BE49-F238E27FC236}">
                <a16:creationId xmlns:a16="http://schemas.microsoft.com/office/drawing/2014/main" id="{BC5AFFB4-42D1-43DA-984B-2B9D53A73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9639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a:extLst>
              <a:ext uri="{FF2B5EF4-FFF2-40B4-BE49-F238E27FC236}">
                <a16:creationId xmlns:a16="http://schemas.microsoft.com/office/drawing/2014/main" id="{54365642-6267-45A6-8AB3-99445AAFA71F}"/>
              </a:ext>
            </a:extLst>
          </p:cNvPr>
          <p:cNvCxnSpPr/>
          <p:nvPr/>
        </p:nvCxnSpPr>
        <p:spPr>
          <a:xfrm rot="10800000">
            <a:off x="0" y="3200400"/>
            <a:ext cx="4152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03E92E2-5D7F-48B5-9C6A-4C4FD8EFE1B8}"/>
              </a:ext>
            </a:extLst>
          </p:cNvPr>
          <p:cNvCxnSpPr/>
          <p:nvPr/>
        </p:nvCxnSpPr>
        <p:spPr>
          <a:xfrm>
            <a:off x="6057900" y="3200400"/>
            <a:ext cx="42291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164C3E-160D-4EA0-BD93-DD1DD1FA0D28}"/>
              </a:ext>
            </a:extLst>
          </p:cNvPr>
          <p:cNvCxnSpPr/>
          <p:nvPr/>
        </p:nvCxnSpPr>
        <p:spPr>
          <a:xfrm rot="5400000">
            <a:off x="-495300" y="32385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64DE94-22DC-447B-88DD-E5599BC5DEAD}"/>
              </a:ext>
            </a:extLst>
          </p:cNvPr>
          <p:cNvCxnSpPr/>
          <p:nvPr/>
        </p:nvCxnSpPr>
        <p:spPr>
          <a:xfrm rot="5400000">
            <a:off x="9753600" y="32385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1798C1EB-9B23-495E-94A6-70D986676E2C}"/>
              </a:ext>
            </a:extLst>
          </p:cNvPr>
          <p:cNvSpPr/>
          <p:nvPr/>
        </p:nvSpPr>
        <p:spPr>
          <a:xfrm>
            <a:off x="4152900" y="2209800"/>
            <a:ext cx="1905000" cy="449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i="1" dirty="0">
                <a:solidFill>
                  <a:srgbClr val="002060"/>
                </a:solidFill>
              </a:rPr>
              <a:t>69</a:t>
            </a:r>
            <a:r>
              <a:rPr lang="en-US" sz="3600" b="1" i="1" dirty="0">
                <a:solidFill>
                  <a:srgbClr val="002060"/>
                </a:solidFill>
              </a:rPr>
              <a:t> </a:t>
            </a:r>
          </a:p>
          <a:p>
            <a:pPr algn="ctr">
              <a:defRPr/>
            </a:pPr>
            <a:r>
              <a:rPr lang="en-US" sz="3600" b="1" i="1" dirty="0">
                <a:solidFill>
                  <a:srgbClr val="002060"/>
                </a:solidFill>
              </a:rPr>
              <a:t>Weeks</a:t>
            </a:r>
          </a:p>
          <a:p>
            <a:pPr algn="ctr">
              <a:defRPr/>
            </a:pPr>
            <a:r>
              <a:rPr lang="en-US" sz="2800" b="1" i="1" dirty="0">
                <a:solidFill>
                  <a:srgbClr val="002060"/>
                </a:solidFill>
              </a:rPr>
              <a:t>(inclusive)</a:t>
            </a:r>
          </a:p>
          <a:p>
            <a:pPr algn="ctr">
              <a:defRPr/>
            </a:pPr>
            <a:r>
              <a:rPr lang="en-US" sz="3600" b="1" i="1" dirty="0">
                <a:solidFill>
                  <a:srgbClr val="002060"/>
                </a:solidFill>
              </a:rPr>
              <a:t>69</a:t>
            </a:r>
          </a:p>
          <a:p>
            <a:pPr algn="ctr">
              <a:defRPr/>
            </a:pPr>
            <a:r>
              <a:rPr lang="en-US" sz="3600" b="1" i="1" dirty="0">
                <a:solidFill>
                  <a:srgbClr val="002060"/>
                </a:solidFill>
              </a:rPr>
              <a:t>Sevens</a:t>
            </a:r>
          </a:p>
          <a:p>
            <a:pPr algn="ctr">
              <a:defRPr/>
            </a:pPr>
            <a:r>
              <a:rPr lang="en-US" sz="3600" b="1" i="1" dirty="0">
                <a:solidFill>
                  <a:srgbClr val="002060"/>
                </a:solidFill>
              </a:rPr>
              <a:t>of</a:t>
            </a:r>
          </a:p>
          <a:p>
            <a:pPr algn="ctr">
              <a:defRPr/>
            </a:pPr>
            <a:r>
              <a:rPr lang="en-US" sz="3600" b="1" i="1" dirty="0">
                <a:solidFill>
                  <a:srgbClr val="002060"/>
                </a:solidFill>
              </a:rPr>
              <a:t>Biblical </a:t>
            </a:r>
          </a:p>
          <a:p>
            <a:pPr algn="ctr">
              <a:defRPr/>
            </a:pPr>
            <a:r>
              <a:rPr lang="en-US" sz="3600" b="1" i="1" dirty="0">
                <a:solidFill>
                  <a:srgbClr val="002060"/>
                </a:solidFill>
              </a:rPr>
              <a:t>Years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0AB696-F17F-4960-99BE-C2242A4F0AC8}"/>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EC57A806-2F9D-4CCE-839A-AD239F445337}"/>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309E59D0-0DF0-40D8-90B5-485BF6F86A65}"/>
              </a:ext>
            </a:extLst>
          </p:cNvPr>
          <p:cNvSpPr txBox="1">
            <a:spLocks noChangeArrowheads="1"/>
          </p:cNvSpPr>
          <p:nvPr/>
        </p:nvSpPr>
        <p:spPr bwMode="auto">
          <a:xfrm>
            <a:off x="7629525" y="0"/>
            <a:ext cx="2400300" cy="1754188"/>
          </a:xfrm>
          <a:prstGeom prst="rect">
            <a:avLst/>
          </a:prstGeom>
          <a:solidFill>
            <a:srgbClr val="FFFF00"/>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4C8D44FE-2189-41B5-AA69-FC6D9EEC9B3C}"/>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FFFF00"/>
                </a:solidFill>
              </a:rPr>
              <a:t>476 years </a:t>
            </a:r>
            <a:r>
              <a:rPr lang="en-US" sz="4800" b="1" dirty="0">
                <a:solidFill>
                  <a:schemeClr val="bg1"/>
                </a:solidFill>
              </a:rPr>
              <a:t>+ 25 days</a:t>
            </a:r>
          </a:p>
        </p:txBody>
      </p:sp>
      <p:cxnSp>
        <p:nvCxnSpPr>
          <p:cNvPr id="41" name="Straight Connector 40">
            <a:extLst>
              <a:ext uri="{FF2B5EF4-FFF2-40B4-BE49-F238E27FC236}">
                <a16:creationId xmlns:a16="http://schemas.microsoft.com/office/drawing/2014/main" id="{F355AAEC-7274-4ECB-A706-BEF2F6B29A44}"/>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490B264-5871-4FA4-88AC-0782CF5CE3B8}"/>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ED7504F5-59C6-475B-A1DE-EE6E5D2CB306}"/>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DDCABF73-AD78-4850-8D17-C698A6A81731}"/>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445 B.C.</a:t>
            </a:r>
          </a:p>
        </p:txBody>
      </p:sp>
      <p:sp>
        <p:nvSpPr>
          <p:cNvPr id="20" name="Oval 19">
            <a:extLst>
              <a:ext uri="{FF2B5EF4-FFF2-40B4-BE49-F238E27FC236}">
                <a16:creationId xmlns:a16="http://schemas.microsoft.com/office/drawing/2014/main" id="{F4483D5C-FAD0-47DB-AD66-935095443E9D}"/>
              </a:ext>
            </a:extLst>
          </p:cNvPr>
          <p:cNvSpPr/>
          <p:nvPr/>
        </p:nvSpPr>
        <p:spPr>
          <a:xfrm>
            <a:off x="7458075" y="4038600"/>
            <a:ext cx="2657475" cy="2590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 32 A.D.</a:t>
            </a:r>
          </a:p>
        </p:txBody>
      </p:sp>
      <p:sp>
        <p:nvSpPr>
          <p:cNvPr id="82955" name="TextBox 23">
            <a:extLst>
              <a:ext uri="{FF2B5EF4-FFF2-40B4-BE49-F238E27FC236}">
                <a16:creationId xmlns:a16="http://schemas.microsoft.com/office/drawing/2014/main" id="{28BDCD49-5325-4A15-BD35-E1B82998678B}"/>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sp>
        <p:nvSpPr>
          <p:cNvPr id="38" name="Rectangle 37">
            <a:extLst>
              <a:ext uri="{FF2B5EF4-FFF2-40B4-BE49-F238E27FC236}">
                <a16:creationId xmlns:a16="http://schemas.microsoft.com/office/drawing/2014/main" id="{F03E0E54-AF92-49B0-BA24-E0D31C6F1DAB}"/>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sp>
        <p:nvSpPr>
          <p:cNvPr id="82957" name="TextBox 13">
            <a:extLst>
              <a:ext uri="{FF2B5EF4-FFF2-40B4-BE49-F238E27FC236}">
                <a16:creationId xmlns:a16="http://schemas.microsoft.com/office/drawing/2014/main" id="{C59150C4-4E13-4BA7-8470-F7982E3F5FBD}"/>
              </a:ext>
            </a:extLst>
          </p:cNvPr>
          <p:cNvSpPr txBox="1">
            <a:spLocks noChangeArrowheads="1"/>
          </p:cNvSpPr>
          <p:nvPr/>
        </p:nvSpPr>
        <p:spPr bwMode="auto">
          <a:xfrm>
            <a:off x="4686300" y="4191000"/>
            <a:ext cx="19812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a:solidFill>
                  <a:srgbClr val="FFFF00"/>
                </a:solidFill>
              </a:rPr>
              <a:t>How about</a:t>
            </a:r>
          </a:p>
          <a:p>
            <a:pPr eaLnBrk="1" hangingPunct="1"/>
            <a:r>
              <a:rPr lang="en-US" altLang="en-US" sz="4800">
                <a:solidFill>
                  <a:srgbClr val="FFFF00"/>
                </a:solidFill>
              </a:rPr>
              <a:t>here?</a:t>
            </a:r>
          </a:p>
        </p:txBody>
      </p:sp>
      <p:cxnSp>
        <p:nvCxnSpPr>
          <p:cNvPr id="22" name="Straight Arrow Connector 21">
            <a:extLst>
              <a:ext uri="{FF2B5EF4-FFF2-40B4-BE49-F238E27FC236}">
                <a16:creationId xmlns:a16="http://schemas.microsoft.com/office/drawing/2014/main" id="{7FE63602-4C6B-4DA0-9B72-6619C562BB0E}"/>
              </a:ext>
            </a:extLst>
          </p:cNvPr>
          <p:cNvCxnSpPr/>
          <p:nvPr/>
        </p:nvCxnSpPr>
        <p:spPr>
          <a:xfrm>
            <a:off x="6286500" y="4953000"/>
            <a:ext cx="1752600" cy="3048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4">
            <a:extLst>
              <a:ext uri="{FF2B5EF4-FFF2-40B4-BE49-F238E27FC236}">
                <a16:creationId xmlns:a16="http://schemas.microsoft.com/office/drawing/2014/main" id="{A4B0F029-22CE-46EF-B54C-F7E09C2FC70C}"/>
              </a:ext>
            </a:extLst>
          </p:cNvPr>
          <p:cNvSpPr txBox="1">
            <a:spLocks noChangeArrowheads="1"/>
          </p:cNvSpPr>
          <p:nvPr/>
        </p:nvSpPr>
        <p:spPr bwMode="auto">
          <a:xfrm>
            <a:off x="419100" y="457200"/>
            <a:ext cx="9448800" cy="59848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Indeed we do. We can pin down the terminus of the timeline, quite accurately on the Hebrew calendar. The Gospel record indicates that </a:t>
            </a:r>
            <a:r>
              <a:rPr lang="en-US" altLang="en-US" sz="5400" b="1" i="1">
                <a:solidFill>
                  <a:srgbClr val="FFFF00"/>
                </a:solidFill>
              </a:rPr>
              <a:t>Palm Sunday </a:t>
            </a:r>
            <a:r>
              <a:rPr lang="en-US" altLang="en-US" sz="5400" i="1">
                <a:solidFill>
                  <a:srgbClr val="FFC000"/>
                </a:solidFill>
              </a:rPr>
              <a:t>came</a:t>
            </a:r>
            <a:r>
              <a:rPr lang="en-US" altLang="en-US" sz="5400" b="1" i="1">
                <a:solidFill>
                  <a:srgbClr val="FFFF00"/>
                </a:solidFill>
              </a:rPr>
              <a:t> four days before the crucifixion.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EB16050D-A5EE-4731-A0B1-C677271478BE}"/>
              </a:ext>
            </a:extLst>
          </p:cNvPr>
          <p:cNvSpPr>
            <a:spLocks noGrp="1"/>
          </p:cNvSpPr>
          <p:nvPr>
            <p:ph type="title"/>
          </p:nvPr>
        </p:nvSpPr>
        <p:spPr>
          <a:xfrm>
            <a:off x="0" y="0"/>
            <a:ext cx="10287000" cy="2286000"/>
          </a:xfrm>
          <a:solidFill>
            <a:srgbClr val="002060"/>
          </a:solidFill>
        </p:spPr>
        <p:txBody>
          <a:bodyPr/>
          <a:lstStyle/>
          <a:p>
            <a:pPr eaLnBrk="1" hangingPunct="1"/>
            <a:r>
              <a:rPr lang="en-US" altLang="en-US" sz="4000" i="1">
                <a:solidFill>
                  <a:srgbClr val="FFC000"/>
                </a:solidFill>
                <a:latin typeface="Arial" panose="020B0604020202020204" pitchFamily="34" charset="0"/>
                <a:cs typeface="Arial" panose="020B0604020202020204" pitchFamily="34" charset="0"/>
              </a:rPr>
              <a:t>The Gospel accounts of passion week </a:t>
            </a:r>
            <a:br>
              <a:rPr lang="en-US" altLang="en-US" sz="4000" i="1">
                <a:solidFill>
                  <a:srgbClr val="FFC000"/>
                </a:solidFill>
                <a:latin typeface="Arial" panose="020B0604020202020204" pitchFamily="34" charset="0"/>
                <a:cs typeface="Arial" panose="020B0604020202020204" pitchFamily="34" charset="0"/>
              </a:rPr>
            </a:br>
            <a:r>
              <a:rPr lang="en-US" altLang="en-US" sz="4000" i="1">
                <a:solidFill>
                  <a:srgbClr val="FFC000"/>
                </a:solidFill>
                <a:latin typeface="Arial" panose="020B0604020202020204" pitchFamily="34" charset="0"/>
                <a:cs typeface="Arial" panose="020B0604020202020204" pitchFamily="34" charset="0"/>
              </a:rPr>
              <a:t>indicate that </a:t>
            </a:r>
            <a:r>
              <a:rPr lang="en-US" altLang="en-US" sz="4000" b="1" i="1">
                <a:solidFill>
                  <a:srgbClr val="FFFF00"/>
                </a:solidFill>
                <a:latin typeface="Arial" panose="020B0604020202020204" pitchFamily="34" charset="0"/>
                <a:cs typeface="Arial" panose="020B0604020202020204" pitchFamily="34" charset="0"/>
              </a:rPr>
              <a:t>Palm Sunday </a:t>
            </a:r>
            <a:r>
              <a:rPr lang="en-US" altLang="en-US" sz="4000" i="1">
                <a:solidFill>
                  <a:srgbClr val="FFC000"/>
                </a:solidFill>
                <a:latin typeface="Arial" panose="020B0604020202020204" pitchFamily="34" charset="0"/>
                <a:cs typeface="Arial" panose="020B0604020202020204" pitchFamily="34" charset="0"/>
              </a:rPr>
              <a:t>came </a:t>
            </a:r>
            <a:br>
              <a:rPr lang="en-US" altLang="en-US" sz="4000" i="1">
                <a:solidFill>
                  <a:srgbClr val="FFFF00"/>
                </a:solidFill>
                <a:latin typeface="Arial" panose="020B0604020202020204" pitchFamily="34" charset="0"/>
                <a:cs typeface="Arial" panose="020B0604020202020204" pitchFamily="34" charset="0"/>
              </a:rPr>
            </a:br>
            <a:r>
              <a:rPr lang="en-US" altLang="en-US" sz="4000" b="1" i="1" u="sng">
                <a:solidFill>
                  <a:srgbClr val="FFFF00"/>
                </a:solidFill>
                <a:latin typeface="Arial" panose="020B0604020202020204" pitchFamily="34" charset="0"/>
                <a:cs typeface="Arial" panose="020B0604020202020204" pitchFamily="34" charset="0"/>
              </a:rPr>
              <a:t>Four Days before the Crucifixion. </a:t>
            </a:r>
            <a:endParaRPr lang="en-US" altLang="en-US" sz="4000" i="1">
              <a:solidFill>
                <a:srgbClr val="FFFF00"/>
              </a:solidFill>
              <a:latin typeface="Arial" panose="020B0604020202020204" pitchFamily="34" charset="0"/>
              <a:cs typeface="Arial" panose="020B0604020202020204" pitchFamily="34" charset="0"/>
            </a:endParaRPr>
          </a:p>
        </p:txBody>
      </p:sp>
      <p:pic>
        <p:nvPicPr>
          <p:cNvPr id="84995" name="Content Placeholder 3" descr="palm.jpg">
            <a:extLst>
              <a:ext uri="{FF2B5EF4-FFF2-40B4-BE49-F238E27FC236}">
                <a16:creationId xmlns:a16="http://schemas.microsoft.com/office/drawing/2014/main" id="{91D98F52-E6E8-44F5-A379-D0D40F29DE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819400"/>
            <a:ext cx="4029075" cy="4038600"/>
          </a:xfrm>
        </p:spPr>
      </p:pic>
      <p:cxnSp>
        <p:nvCxnSpPr>
          <p:cNvPr id="5" name="Straight Arrow Connector 4">
            <a:extLst>
              <a:ext uri="{FF2B5EF4-FFF2-40B4-BE49-F238E27FC236}">
                <a16:creationId xmlns:a16="http://schemas.microsoft.com/office/drawing/2014/main" id="{5D1EFC83-0426-4935-92F0-EE4E097B7728}"/>
              </a:ext>
            </a:extLst>
          </p:cNvPr>
          <p:cNvCxnSpPr/>
          <p:nvPr/>
        </p:nvCxnSpPr>
        <p:spPr>
          <a:xfrm rot="10800000">
            <a:off x="4029075" y="4495800"/>
            <a:ext cx="2400300" cy="1588"/>
          </a:xfrm>
          <a:prstGeom prst="straightConnector1">
            <a:avLst/>
          </a:prstGeom>
          <a:ln w="184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997" name="TextBox 8">
            <a:extLst>
              <a:ext uri="{FF2B5EF4-FFF2-40B4-BE49-F238E27FC236}">
                <a16:creationId xmlns:a16="http://schemas.microsoft.com/office/drawing/2014/main" id="{351BBBFC-6DFB-43E6-8E5A-27286BDCE9E3}"/>
              </a:ext>
            </a:extLst>
          </p:cNvPr>
          <p:cNvSpPr txBox="1">
            <a:spLocks noChangeArrowheads="1"/>
          </p:cNvSpPr>
          <p:nvPr/>
        </p:nvSpPr>
        <p:spPr bwMode="auto">
          <a:xfrm>
            <a:off x="0" y="2286000"/>
            <a:ext cx="40290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Palm Sunday</a:t>
            </a:r>
          </a:p>
        </p:txBody>
      </p:sp>
      <p:sp>
        <p:nvSpPr>
          <p:cNvPr id="84998" name="TextBox 11">
            <a:extLst>
              <a:ext uri="{FF2B5EF4-FFF2-40B4-BE49-F238E27FC236}">
                <a16:creationId xmlns:a16="http://schemas.microsoft.com/office/drawing/2014/main" id="{913E843E-8D91-4C30-9F88-8DD2E26E1190}"/>
              </a:ext>
            </a:extLst>
          </p:cNvPr>
          <p:cNvSpPr txBox="1">
            <a:spLocks noChangeArrowheads="1"/>
          </p:cNvSpPr>
          <p:nvPr/>
        </p:nvSpPr>
        <p:spPr bwMode="auto">
          <a:xfrm>
            <a:off x="6515100" y="2286000"/>
            <a:ext cx="37719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t>Crucifixion</a:t>
            </a:r>
          </a:p>
        </p:txBody>
      </p:sp>
      <p:sp>
        <p:nvSpPr>
          <p:cNvPr id="84999" name="TextBox 13">
            <a:extLst>
              <a:ext uri="{FF2B5EF4-FFF2-40B4-BE49-F238E27FC236}">
                <a16:creationId xmlns:a16="http://schemas.microsoft.com/office/drawing/2014/main" id="{54CC9D41-58B5-4847-B693-898AD9655142}"/>
              </a:ext>
            </a:extLst>
          </p:cNvPr>
          <p:cNvSpPr txBox="1">
            <a:spLocks noChangeArrowheads="1"/>
          </p:cNvSpPr>
          <p:nvPr/>
        </p:nvSpPr>
        <p:spPr bwMode="auto">
          <a:xfrm>
            <a:off x="4029075" y="4876800"/>
            <a:ext cx="2571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i="1">
                <a:solidFill>
                  <a:srgbClr val="C00000"/>
                </a:solidFill>
              </a:rPr>
              <a:t>4 days</a:t>
            </a:r>
          </a:p>
        </p:txBody>
      </p:sp>
      <p:pic>
        <p:nvPicPr>
          <p:cNvPr id="85000" name="Picture 2">
            <a:extLst>
              <a:ext uri="{FF2B5EF4-FFF2-40B4-BE49-F238E27FC236}">
                <a16:creationId xmlns:a16="http://schemas.microsoft.com/office/drawing/2014/main" id="{B38D336A-0232-4571-9FD6-9FA014A97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2895600"/>
            <a:ext cx="3771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4">
            <a:extLst>
              <a:ext uri="{FF2B5EF4-FFF2-40B4-BE49-F238E27FC236}">
                <a16:creationId xmlns:a16="http://schemas.microsoft.com/office/drawing/2014/main" id="{7632D6ED-E40F-4FB6-A688-AFCD078AF8E1}"/>
              </a:ext>
            </a:extLst>
          </p:cNvPr>
          <p:cNvSpPr txBox="1">
            <a:spLocks noChangeArrowheads="1"/>
          </p:cNvSpPr>
          <p:nvPr/>
        </p:nvSpPr>
        <p:spPr bwMode="auto">
          <a:xfrm>
            <a:off x="495300" y="762000"/>
            <a:ext cx="9220200" cy="52625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The Gospel writers also report to us that the </a:t>
            </a:r>
            <a:r>
              <a:rPr lang="en-US" altLang="en-US" sz="4800">
                <a:solidFill>
                  <a:srgbClr val="FFFF00"/>
                </a:solidFill>
              </a:rPr>
              <a:t>Crucifixion </a:t>
            </a:r>
            <a:r>
              <a:rPr lang="en-US" altLang="en-US" sz="4800">
                <a:solidFill>
                  <a:srgbClr val="FFC000"/>
                </a:solidFill>
              </a:rPr>
              <a:t>came on Passover. The Hebrew calendar date for </a:t>
            </a:r>
            <a:r>
              <a:rPr lang="en-US" altLang="en-US" sz="4800" b="1" i="1">
                <a:solidFill>
                  <a:srgbClr val="FFFF00"/>
                </a:solidFill>
              </a:rPr>
              <a:t>Passover</a:t>
            </a:r>
            <a:r>
              <a:rPr lang="en-US" altLang="en-US" sz="4800">
                <a:solidFill>
                  <a:srgbClr val="FFC000"/>
                </a:solidFill>
              </a:rPr>
              <a:t> as given by God through Moses at Sinai and recorded in </a:t>
            </a:r>
            <a:r>
              <a:rPr lang="en-US" altLang="en-US" sz="4800" b="1" i="1">
                <a:solidFill>
                  <a:srgbClr val="FFFF00"/>
                </a:solidFill>
              </a:rPr>
              <a:t>Leviticus 23 </a:t>
            </a:r>
            <a:r>
              <a:rPr lang="en-US" altLang="en-US" sz="4800">
                <a:solidFill>
                  <a:srgbClr val="FFC000"/>
                </a:solidFill>
              </a:rPr>
              <a:t>is </a:t>
            </a:r>
            <a:r>
              <a:rPr lang="en-US" altLang="en-US" sz="4800" b="1" i="1">
                <a:solidFill>
                  <a:srgbClr val="FFFF00"/>
                </a:solidFill>
              </a:rPr>
              <a:t>Nisan 14.  </a:t>
            </a:r>
            <a:endParaRPr lang="en-US" altLang="en-US" sz="4800">
              <a:solidFill>
                <a:srgbClr val="FFC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3335AE7-7319-4E98-B921-79075993A456}"/>
              </a:ext>
            </a:extLst>
          </p:cNvPr>
          <p:cNvSpPr>
            <a:spLocks noGrp="1"/>
          </p:cNvSpPr>
          <p:nvPr>
            <p:ph type="title"/>
          </p:nvPr>
        </p:nvSpPr>
        <p:spPr>
          <a:xfrm>
            <a:off x="0" y="0"/>
            <a:ext cx="10287000" cy="1828800"/>
          </a:xfrm>
          <a:solidFill>
            <a:srgbClr val="002060"/>
          </a:solidFill>
        </p:spPr>
        <p:txBody>
          <a:bodyPr/>
          <a:lstStyle/>
          <a:p>
            <a:pPr eaLnBrk="1" hangingPunct="1"/>
            <a:r>
              <a:rPr lang="en-US" altLang="en-US" sz="5400" i="1">
                <a:solidFill>
                  <a:srgbClr val="FFFF00"/>
                </a:solidFill>
              </a:rPr>
              <a:t>The Crucifixion occurred on </a:t>
            </a:r>
            <a:r>
              <a:rPr lang="en-US" altLang="en-US" sz="5400" b="1" i="1">
                <a:solidFill>
                  <a:srgbClr val="FFFF00"/>
                </a:solidFill>
              </a:rPr>
              <a:t>Passover</a:t>
            </a:r>
            <a:r>
              <a:rPr lang="en-US" altLang="en-US" sz="5400" i="1">
                <a:solidFill>
                  <a:srgbClr val="FFFF00"/>
                </a:solidFill>
              </a:rPr>
              <a:t> which is </a:t>
            </a:r>
            <a:r>
              <a:rPr lang="en-US" altLang="en-US" sz="5400" b="1" i="1">
                <a:solidFill>
                  <a:srgbClr val="FFFF00"/>
                </a:solidFill>
              </a:rPr>
              <a:t>Nisan 14</a:t>
            </a:r>
          </a:p>
        </p:txBody>
      </p:sp>
      <p:pic>
        <p:nvPicPr>
          <p:cNvPr id="87043" name="Content Placeholder 3" descr="palm.jpg">
            <a:extLst>
              <a:ext uri="{FF2B5EF4-FFF2-40B4-BE49-F238E27FC236}">
                <a16:creationId xmlns:a16="http://schemas.microsoft.com/office/drawing/2014/main" id="{985D8916-BB7C-4646-92EF-26DA5E2039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895600"/>
            <a:ext cx="4029075" cy="3962400"/>
          </a:xfrm>
        </p:spPr>
      </p:pic>
      <p:sp>
        <p:nvSpPr>
          <p:cNvPr id="87044" name="TextBox 8">
            <a:extLst>
              <a:ext uri="{FF2B5EF4-FFF2-40B4-BE49-F238E27FC236}">
                <a16:creationId xmlns:a16="http://schemas.microsoft.com/office/drawing/2014/main" id="{A28ADF21-8611-4631-A254-22E7FBD64E8D}"/>
              </a:ext>
            </a:extLst>
          </p:cNvPr>
          <p:cNvSpPr txBox="1">
            <a:spLocks noChangeArrowheads="1"/>
          </p:cNvSpPr>
          <p:nvPr/>
        </p:nvSpPr>
        <p:spPr bwMode="auto">
          <a:xfrm>
            <a:off x="0" y="1828800"/>
            <a:ext cx="4029075"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002060"/>
                </a:solidFill>
              </a:rPr>
              <a:t>Palm Sunday</a:t>
            </a:r>
          </a:p>
        </p:txBody>
      </p:sp>
      <p:sp>
        <p:nvSpPr>
          <p:cNvPr id="87045" name="TextBox 11">
            <a:extLst>
              <a:ext uri="{FF2B5EF4-FFF2-40B4-BE49-F238E27FC236}">
                <a16:creationId xmlns:a16="http://schemas.microsoft.com/office/drawing/2014/main" id="{5D5ACA3A-78AD-444E-966F-EE105ED2B0EC}"/>
              </a:ext>
            </a:extLst>
          </p:cNvPr>
          <p:cNvSpPr txBox="1">
            <a:spLocks noChangeArrowheads="1"/>
          </p:cNvSpPr>
          <p:nvPr/>
        </p:nvSpPr>
        <p:spPr bwMode="auto">
          <a:xfrm>
            <a:off x="6515100" y="1828800"/>
            <a:ext cx="3771900" cy="1138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t>Crucifixion</a:t>
            </a:r>
          </a:p>
          <a:p>
            <a:pPr algn="ctr" eaLnBrk="1" hangingPunct="1"/>
            <a:r>
              <a:rPr lang="en-US" altLang="en-US" sz="3600" b="1" i="1">
                <a:solidFill>
                  <a:srgbClr val="C00000"/>
                </a:solidFill>
              </a:rPr>
              <a:t>NISAN 14</a:t>
            </a:r>
          </a:p>
        </p:txBody>
      </p:sp>
      <p:pic>
        <p:nvPicPr>
          <p:cNvPr id="87046" name="Picture 2">
            <a:extLst>
              <a:ext uri="{FF2B5EF4-FFF2-40B4-BE49-F238E27FC236}">
                <a16:creationId xmlns:a16="http://schemas.microsoft.com/office/drawing/2014/main" id="{9991CD55-9577-4353-B1F5-C613B79A6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2971800"/>
            <a:ext cx="3771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F6324FD1-6E22-42D0-8629-6DA65765E235}"/>
              </a:ext>
            </a:extLst>
          </p:cNvPr>
          <p:cNvCxnSpPr/>
          <p:nvPr/>
        </p:nvCxnSpPr>
        <p:spPr>
          <a:xfrm>
            <a:off x="5676900" y="2057400"/>
            <a:ext cx="1524000" cy="533400"/>
          </a:xfrm>
          <a:prstGeom prst="straightConnector1">
            <a:avLst/>
          </a:prstGeom>
          <a:ln w="184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4">
            <a:extLst>
              <a:ext uri="{FF2B5EF4-FFF2-40B4-BE49-F238E27FC236}">
                <a16:creationId xmlns:a16="http://schemas.microsoft.com/office/drawing/2014/main" id="{1CD35F3B-94DD-44A9-82EA-C0DDB2CB3EAD}"/>
              </a:ext>
            </a:extLst>
          </p:cNvPr>
          <p:cNvSpPr txBox="1">
            <a:spLocks noChangeArrowheads="1"/>
          </p:cNvSpPr>
          <p:nvPr/>
        </p:nvSpPr>
        <p:spPr bwMode="auto">
          <a:xfrm>
            <a:off x="571500" y="381000"/>
            <a:ext cx="9220200" cy="60023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In </a:t>
            </a:r>
            <a:r>
              <a:rPr lang="en-US" altLang="en-US" sz="4800">
                <a:solidFill>
                  <a:srgbClr val="FFFF00"/>
                </a:solidFill>
              </a:rPr>
              <a:t>32 A.D. </a:t>
            </a:r>
            <a:r>
              <a:rPr lang="en-US" altLang="en-US" sz="4800">
                <a:solidFill>
                  <a:srgbClr val="FFC000"/>
                </a:solidFill>
              </a:rPr>
              <a:t>Nisan 14 must have come on a </a:t>
            </a:r>
            <a:r>
              <a:rPr lang="en-US" altLang="en-US" sz="4800">
                <a:solidFill>
                  <a:srgbClr val="FFFF00"/>
                </a:solidFill>
              </a:rPr>
              <a:t>Thursday</a:t>
            </a:r>
            <a:r>
              <a:rPr lang="en-US" altLang="en-US" sz="4800">
                <a:solidFill>
                  <a:srgbClr val="FFC000"/>
                </a:solidFill>
              </a:rPr>
              <a:t> because according to </a:t>
            </a:r>
            <a:r>
              <a:rPr lang="en-US" altLang="en-US" sz="4800">
                <a:solidFill>
                  <a:schemeClr val="bg1"/>
                </a:solidFill>
              </a:rPr>
              <a:t>Jonah 1:17 </a:t>
            </a:r>
            <a:r>
              <a:rPr lang="en-US" altLang="en-US" sz="4800">
                <a:solidFill>
                  <a:srgbClr val="FFC000"/>
                </a:solidFill>
              </a:rPr>
              <a:t>and </a:t>
            </a:r>
            <a:r>
              <a:rPr lang="en-US" altLang="en-US" sz="4800">
                <a:solidFill>
                  <a:schemeClr val="bg1"/>
                </a:solidFill>
              </a:rPr>
              <a:t>Mathew 12:40 </a:t>
            </a:r>
            <a:r>
              <a:rPr lang="en-US" altLang="en-US" sz="4800">
                <a:solidFill>
                  <a:srgbClr val="FFC000"/>
                </a:solidFill>
              </a:rPr>
              <a:t>the </a:t>
            </a:r>
            <a:r>
              <a:rPr lang="en-US" altLang="en-US" sz="4800" b="1" i="1">
                <a:solidFill>
                  <a:srgbClr val="FFFF00"/>
                </a:solidFill>
              </a:rPr>
              <a:t>Firstfruits Resurrection of Jesus</a:t>
            </a:r>
            <a:r>
              <a:rPr lang="en-US" altLang="en-US" sz="4800">
                <a:solidFill>
                  <a:srgbClr val="FFC000"/>
                </a:solidFill>
              </a:rPr>
              <a:t> occurred on the </a:t>
            </a:r>
            <a:r>
              <a:rPr lang="en-US" altLang="en-US" sz="4800" b="1" i="1">
                <a:solidFill>
                  <a:srgbClr val="FFFF00"/>
                </a:solidFill>
              </a:rPr>
              <a:t>first day of the week</a:t>
            </a:r>
            <a:r>
              <a:rPr lang="en-US" altLang="en-US" sz="4800">
                <a:solidFill>
                  <a:srgbClr val="FFC000"/>
                </a:solidFill>
              </a:rPr>
              <a:t>, our </a:t>
            </a:r>
            <a:r>
              <a:rPr lang="en-US" altLang="en-US" sz="4800">
                <a:solidFill>
                  <a:srgbClr val="FFFF00"/>
                </a:solidFill>
              </a:rPr>
              <a:t>Sunday </a:t>
            </a:r>
            <a:r>
              <a:rPr lang="en-US" altLang="en-US" sz="4800">
                <a:solidFill>
                  <a:srgbClr val="FFC000"/>
                </a:solidFill>
              </a:rPr>
              <a:t>and this was after </a:t>
            </a:r>
            <a:r>
              <a:rPr lang="en-US" altLang="en-US" sz="4800" b="1" i="1">
                <a:solidFill>
                  <a:srgbClr val="FFFF00"/>
                </a:solidFill>
              </a:rPr>
              <a:t>three days and nights</a:t>
            </a:r>
            <a:r>
              <a:rPr lang="en-US" altLang="en-US" sz="4800">
                <a:solidFill>
                  <a:srgbClr val="FFC000"/>
                </a:solidFill>
              </a:rPr>
              <a:t> of death.</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77FD23E-7C20-48B9-B3B3-C14C00636F99}"/>
              </a:ext>
            </a:extLst>
          </p:cNvPr>
          <p:cNvSpPr>
            <a:spLocks noGrp="1"/>
          </p:cNvSpPr>
          <p:nvPr>
            <p:ph type="title" idx="4294967295"/>
          </p:nvPr>
        </p:nvSpPr>
        <p:spPr>
          <a:xfrm>
            <a:off x="0" y="0"/>
            <a:ext cx="3467100" cy="2819400"/>
          </a:xfrm>
          <a:solidFill>
            <a:srgbClr val="002060"/>
          </a:solidFill>
        </p:spPr>
        <p:txBody>
          <a:bodyPr/>
          <a:lstStyle/>
          <a:p>
            <a:pPr eaLnBrk="1" hangingPunct="1"/>
            <a:r>
              <a:rPr lang="en-US" altLang="en-US" b="1" i="1">
                <a:solidFill>
                  <a:srgbClr val="FFFF00"/>
                </a:solidFill>
              </a:rPr>
              <a:t>Passover</a:t>
            </a:r>
            <a:r>
              <a:rPr lang="en-US" altLang="en-US" b="1" i="1">
                <a:solidFill>
                  <a:srgbClr val="FFC000"/>
                </a:solidFill>
              </a:rPr>
              <a:t> </a:t>
            </a:r>
            <a:r>
              <a:rPr lang="en-US" altLang="en-US" i="1">
                <a:solidFill>
                  <a:srgbClr val="FFC000"/>
                </a:solidFill>
              </a:rPr>
              <a:t>Crucifixion</a:t>
            </a:r>
            <a:br>
              <a:rPr lang="en-US" altLang="en-US" i="1">
                <a:solidFill>
                  <a:srgbClr val="FFC000"/>
                </a:solidFill>
              </a:rPr>
            </a:br>
            <a:r>
              <a:rPr lang="en-US" altLang="en-US" i="1">
                <a:solidFill>
                  <a:schemeClr val="bg1"/>
                </a:solidFill>
              </a:rPr>
              <a:t>Thursday</a:t>
            </a:r>
            <a:br>
              <a:rPr lang="en-US" altLang="en-US" i="1">
                <a:solidFill>
                  <a:schemeClr val="bg1"/>
                </a:solidFill>
              </a:rPr>
            </a:br>
            <a:r>
              <a:rPr lang="en-US" altLang="en-US" i="1">
                <a:solidFill>
                  <a:srgbClr val="FFFF00"/>
                </a:solidFill>
              </a:rPr>
              <a:t> </a:t>
            </a:r>
            <a:r>
              <a:rPr lang="en-US" altLang="en-US" b="1" i="1">
                <a:solidFill>
                  <a:srgbClr val="FFFF00"/>
                </a:solidFill>
              </a:rPr>
              <a:t>Nisan 14</a:t>
            </a:r>
          </a:p>
        </p:txBody>
      </p:sp>
      <p:cxnSp>
        <p:nvCxnSpPr>
          <p:cNvPr id="5" name="Straight Arrow Connector 4">
            <a:extLst>
              <a:ext uri="{FF2B5EF4-FFF2-40B4-BE49-F238E27FC236}">
                <a16:creationId xmlns:a16="http://schemas.microsoft.com/office/drawing/2014/main" id="{8F7CF136-ADA7-4158-8FDA-49C736263371}"/>
              </a:ext>
            </a:extLst>
          </p:cNvPr>
          <p:cNvCxnSpPr/>
          <p:nvPr/>
        </p:nvCxnSpPr>
        <p:spPr>
          <a:xfrm rot="10800000">
            <a:off x="3543300" y="2438400"/>
            <a:ext cx="3124200" cy="1588"/>
          </a:xfrm>
          <a:prstGeom prst="straightConnector1">
            <a:avLst/>
          </a:prstGeom>
          <a:ln w="1841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89092" name="Picture 2">
            <a:extLst>
              <a:ext uri="{FF2B5EF4-FFF2-40B4-BE49-F238E27FC236}">
                <a16:creationId xmlns:a16="http://schemas.microsoft.com/office/drawing/2014/main" id="{41021562-AF9E-4219-9D56-1CD6CF316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467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9">
            <a:extLst>
              <a:ext uri="{FF2B5EF4-FFF2-40B4-BE49-F238E27FC236}">
                <a16:creationId xmlns:a16="http://schemas.microsoft.com/office/drawing/2014/main" id="{1EB131C9-1AC9-429B-91B8-D28DCFA2A487}"/>
              </a:ext>
            </a:extLst>
          </p:cNvPr>
          <p:cNvSpPr>
            <a:spLocks noChangeArrowheads="1"/>
          </p:cNvSpPr>
          <p:nvPr/>
        </p:nvSpPr>
        <p:spPr bwMode="auto">
          <a:xfrm>
            <a:off x="6743700" y="0"/>
            <a:ext cx="3543300" cy="28956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1">
                <a:solidFill>
                  <a:srgbClr val="FFFF00"/>
                </a:solidFill>
              </a:rPr>
              <a:t>Firstfruits </a:t>
            </a:r>
            <a:r>
              <a:rPr lang="en-US" altLang="en-US" sz="4400" i="1">
                <a:solidFill>
                  <a:srgbClr val="FFC000"/>
                </a:solidFill>
              </a:rPr>
              <a:t>Resurrection</a:t>
            </a:r>
            <a:br>
              <a:rPr lang="en-US" altLang="en-US" sz="4400" i="1">
                <a:solidFill>
                  <a:srgbClr val="FFC000"/>
                </a:solidFill>
              </a:rPr>
            </a:br>
            <a:r>
              <a:rPr lang="en-US" altLang="en-US" sz="4400" i="1">
                <a:solidFill>
                  <a:schemeClr val="bg1"/>
                </a:solidFill>
              </a:rPr>
              <a:t>Sunday</a:t>
            </a:r>
            <a:br>
              <a:rPr lang="en-US" altLang="en-US" sz="4400" i="1">
                <a:solidFill>
                  <a:srgbClr val="FFFF00"/>
                </a:solidFill>
              </a:rPr>
            </a:br>
            <a:r>
              <a:rPr lang="en-US" altLang="en-US" sz="4400" i="1">
                <a:solidFill>
                  <a:srgbClr val="FFFF00"/>
                </a:solidFill>
              </a:rPr>
              <a:t> </a:t>
            </a:r>
            <a:r>
              <a:rPr lang="en-US" altLang="en-US" sz="4400" b="1" i="1">
                <a:solidFill>
                  <a:srgbClr val="FFFF00"/>
                </a:solidFill>
              </a:rPr>
              <a:t>Nisan 17</a:t>
            </a:r>
            <a:endParaRPr lang="en-US" altLang="en-US" sz="4400"/>
          </a:p>
        </p:txBody>
      </p:sp>
      <p:sp>
        <p:nvSpPr>
          <p:cNvPr id="89094" name="TextBox 13">
            <a:extLst>
              <a:ext uri="{FF2B5EF4-FFF2-40B4-BE49-F238E27FC236}">
                <a16:creationId xmlns:a16="http://schemas.microsoft.com/office/drawing/2014/main" id="{E72C0279-08D5-451E-BFE2-C0551F6A56B9}"/>
              </a:ext>
            </a:extLst>
          </p:cNvPr>
          <p:cNvSpPr txBox="1">
            <a:spLocks noChangeArrowheads="1"/>
          </p:cNvSpPr>
          <p:nvPr/>
        </p:nvSpPr>
        <p:spPr bwMode="auto">
          <a:xfrm>
            <a:off x="3543300" y="12954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i="1">
                <a:solidFill>
                  <a:srgbClr val="002060"/>
                </a:solidFill>
              </a:rPr>
              <a:t>3 days</a:t>
            </a:r>
          </a:p>
        </p:txBody>
      </p:sp>
      <p:pic>
        <p:nvPicPr>
          <p:cNvPr id="89095" name="Picture 3">
            <a:extLst>
              <a:ext uri="{FF2B5EF4-FFF2-40B4-BE49-F238E27FC236}">
                <a16:creationId xmlns:a16="http://schemas.microsoft.com/office/drawing/2014/main" id="{F7F80C71-1052-4D0E-9AC5-1183BE9E0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825750"/>
            <a:ext cx="35433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4">
            <a:extLst>
              <a:ext uri="{FF2B5EF4-FFF2-40B4-BE49-F238E27FC236}">
                <a16:creationId xmlns:a16="http://schemas.microsoft.com/office/drawing/2014/main" id="{54C01AC3-60FC-48CB-A7E4-E6FFC06A6432}"/>
              </a:ext>
            </a:extLst>
          </p:cNvPr>
          <p:cNvSpPr txBox="1">
            <a:spLocks noChangeArrowheads="1"/>
          </p:cNvSpPr>
          <p:nvPr/>
        </p:nvSpPr>
        <p:spPr bwMode="auto">
          <a:xfrm>
            <a:off x="419100" y="381000"/>
            <a:ext cx="9448800" cy="61547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So the Crucifixion occurred on Passover, Nisan 14, and The Gospel record also indicates that Jesus entered Jerusalem as </a:t>
            </a:r>
            <a:r>
              <a:rPr lang="en-US" altLang="en-US" sz="4800">
                <a:solidFill>
                  <a:srgbClr val="FFFF00"/>
                </a:solidFill>
              </a:rPr>
              <a:t>Messiah the Prince </a:t>
            </a:r>
            <a:r>
              <a:rPr lang="en-US" altLang="en-US" sz="4800" b="1" i="1">
                <a:solidFill>
                  <a:srgbClr val="FFFF00"/>
                </a:solidFill>
              </a:rPr>
              <a:t>four days before </a:t>
            </a:r>
            <a:r>
              <a:rPr lang="en-US" altLang="en-US" sz="4800">
                <a:solidFill>
                  <a:srgbClr val="FFC000"/>
                </a:solidFill>
              </a:rPr>
              <a:t>the Passover.  So </a:t>
            </a:r>
            <a:r>
              <a:rPr lang="en-US" altLang="en-US" sz="4800">
                <a:solidFill>
                  <a:srgbClr val="FFFF00"/>
                </a:solidFill>
              </a:rPr>
              <a:t>Palm Sunday </a:t>
            </a:r>
            <a:r>
              <a:rPr lang="en-US" altLang="en-US" sz="4800">
                <a:solidFill>
                  <a:srgbClr val="FFC000"/>
                </a:solidFill>
              </a:rPr>
              <a:t>would have come </a:t>
            </a:r>
            <a:r>
              <a:rPr lang="en-US" altLang="en-US" sz="4800" b="1" i="1">
                <a:solidFill>
                  <a:srgbClr val="FFFF00"/>
                </a:solidFill>
              </a:rPr>
              <a:t>four days before</a:t>
            </a:r>
            <a:r>
              <a:rPr lang="en-US" altLang="en-US" sz="4800" b="1" i="1">
                <a:solidFill>
                  <a:srgbClr val="FFC000"/>
                </a:solidFill>
              </a:rPr>
              <a:t> </a:t>
            </a:r>
            <a:r>
              <a:rPr lang="en-US" altLang="en-US" sz="4800" b="1" i="1">
                <a:solidFill>
                  <a:srgbClr val="FFFF00"/>
                </a:solidFill>
              </a:rPr>
              <a:t>Nisan 14.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DA20E282-1B7E-49DE-8C4E-C14043DDE075}"/>
              </a:ext>
            </a:extLst>
          </p:cNvPr>
          <p:cNvSpPr>
            <a:spLocks noGrp="1"/>
          </p:cNvSpPr>
          <p:nvPr>
            <p:ph type="title"/>
          </p:nvPr>
        </p:nvSpPr>
        <p:spPr>
          <a:xfrm>
            <a:off x="0" y="0"/>
            <a:ext cx="10287000" cy="1981200"/>
          </a:xfrm>
          <a:solidFill>
            <a:srgbClr val="002060"/>
          </a:solidFill>
        </p:spPr>
        <p:txBody>
          <a:bodyPr/>
          <a:lstStyle/>
          <a:p>
            <a:pPr eaLnBrk="1" hangingPunct="1"/>
            <a:r>
              <a:rPr lang="en-US" altLang="en-US" sz="5400" b="1" i="1">
                <a:solidFill>
                  <a:srgbClr val="FFC000"/>
                </a:solidFill>
              </a:rPr>
              <a:t>Palm Sunday </a:t>
            </a:r>
            <a:r>
              <a:rPr lang="en-US" altLang="en-US" sz="5400">
                <a:solidFill>
                  <a:srgbClr val="FFC000"/>
                </a:solidFill>
              </a:rPr>
              <a:t>would have come </a:t>
            </a:r>
            <a:br>
              <a:rPr lang="en-US" altLang="en-US" sz="5400" i="1">
                <a:solidFill>
                  <a:srgbClr val="FFC000"/>
                </a:solidFill>
              </a:rPr>
            </a:br>
            <a:r>
              <a:rPr lang="en-US" altLang="en-US" sz="5400" b="1" i="1">
                <a:solidFill>
                  <a:srgbClr val="FFFF00"/>
                </a:solidFill>
              </a:rPr>
              <a:t>Four Days</a:t>
            </a:r>
            <a:r>
              <a:rPr lang="en-US" altLang="en-US" sz="5400" i="1">
                <a:solidFill>
                  <a:srgbClr val="FFFF00"/>
                </a:solidFill>
              </a:rPr>
              <a:t> </a:t>
            </a:r>
            <a:r>
              <a:rPr lang="en-US" altLang="en-US" sz="5400" b="1" i="1">
                <a:solidFill>
                  <a:srgbClr val="FFFF00"/>
                </a:solidFill>
              </a:rPr>
              <a:t>before</a:t>
            </a:r>
            <a:r>
              <a:rPr lang="en-US" altLang="en-US" sz="5400" b="1" i="1">
                <a:solidFill>
                  <a:srgbClr val="FFC000"/>
                </a:solidFill>
              </a:rPr>
              <a:t> Nisan 14</a:t>
            </a:r>
            <a:endParaRPr lang="en-US" altLang="en-US" sz="5400" i="1">
              <a:solidFill>
                <a:srgbClr val="FFFF00"/>
              </a:solidFill>
            </a:endParaRPr>
          </a:p>
        </p:txBody>
      </p:sp>
      <p:cxnSp>
        <p:nvCxnSpPr>
          <p:cNvPr id="5" name="Straight Arrow Connector 4">
            <a:extLst>
              <a:ext uri="{FF2B5EF4-FFF2-40B4-BE49-F238E27FC236}">
                <a16:creationId xmlns:a16="http://schemas.microsoft.com/office/drawing/2014/main" id="{37CCFE62-0E30-4C3A-ACFF-950A6C6C982D}"/>
              </a:ext>
            </a:extLst>
          </p:cNvPr>
          <p:cNvCxnSpPr/>
          <p:nvPr/>
        </p:nvCxnSpPr>
        <p:spPr>
          <a:xfrm rot="10800000">
            <a:off x="3771900" y="2590800"/>
            <a:ext cx="2362200" cy="1588"/>
          </a:xfrm>
          <a:prstGeom prst="straightConnector1">
            <a:avLst/>
          </a:prstGeom>
          <a:ln w="184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1140" name="TextBox 8">
            <a:extLst>
              <a:ext uri="{FF2B5EF4-FFF2-40B4-BE49-F238E27FC236}">
                <a16:creationId xmlns:a16="http://schemas.microsoft.com/office/drawing/2014/main" id="{409FC5BD-B5C6-48CD-96D9-93E4BC8CB378}"/>
              </a:ext>
            </a:extLst>
          </p:cNvPr>
          <p:cNvSpPr txBox="1">
            <a:spLocks noChangeArrowheads="1"/>
          </p:cNvSpPr>
          <p:nvPr/>
        </p:nvSpPr>
        <p:spPr bwMode="auto">
          <a:xfrm>
            <a:off x="0" y="1981200"/>
            <a:ext cx="3771900" cy="1138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Palm Sunday</a:t>
            </a:r>
          </a:p>
          <a:p>
            <a:pPr algn="ctr" eaLnBrk="1" hangingPunct="1"/>
            <a:r>
              <a:rPr lang="en-US" altLang="en-US" sz="3600" b="1" i="1">
                <a:solidFill>
                  <a:srgbClr val="C00000"/>
                </a:solidFill>
              </a:rPr>
              <a:t>NISAN  X</a:t>
            </a:r>
          </a:p>
        </p:txBody>
      </p:sp>
      <p:sp>
        <p:nvSpPr>
          <p:cNvPr id="91141" name="TextBox 11">
            <a:extLst>
              <a:ext uri="{FF2B5EF4-FFF2-40B4-BE49-F238E27FC236}">
                <a16:creationId xmlns:a16="http://schemas.microsoft.com/office/drawing/2014/main" id="{12802194-31C3-448B-9E1D-4BA3638A336C}"/>
              </a:ext>
            </a:extLst>
          </p:cNvPr>
          <p:cNvSpPr txBox="1">
            <a:spLocks noChangeArrowheads="1"/>
          </p:cNvSpPr>
          <p:nvPr/>
        </p:nvSpPr>
        <p:spPr bwMode="auto">
          <a:xfrm>
            <a:off x="6210300" y="1981200"/>
            <a:ext cx="4076700" cy="1138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t>Thursday</a:t>
            </a:r>
          </a:p>
          <a:p>
            <a:pPr algn="ctr" eaLnBrk="1" hangingPunct="1"/>
            <a:r>
              <a:rPr lang="en-US" altLang="en-US" sz="3600" b="1" i="1">
                <a:solidFill>
                  <a:srgbClr val="C00000"/>
                </a:solidFill>
              </a:rPr>
              <a:t>NISAN 14</a:t>
            </a:r>
          </a:p>
        </p:txBody>
      </p:sp>
      <p:sp>
        <p:nvSpPr>
          <p:cNvPr id="91142" name="TextBox 13">
            <a:extLst>
              <a:ext uri="{FF2B5EF4-FFF2-40B4-BE49-F238E27FC236}">
                <a16:creationId xmlns:a16="http://schemas.microsoft.com/office/drawing/2014/main" id="{D1989327-D7B7-4194-90F3-33B4CA541E1A}"/>
              </a:ext>
            </a:extLst>
          </p:cNvPr>
          <p:cNvSpPr txBox="1">
            <a:spLocks noChangeArrowheads="1"/>
          </p:cNvSpPr>
          <p:nvPr/>
        </p:nvSpPr>
        <p:spPr bwMode="auto">
          <a:xfrm>
            <a:off x="3771900" y="3124200"/>
            <a:ext cx="24384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i="1">
                <a:solidFill>
                  <a:srgbClr val="002060"/>
                </a:solidFill>
              </a:rPr>
              <a:t>4 days</a:t>
            </a:r>
          </a:p>
        </p:txBody>
      </p:sp>
      <p:pic>
        <p:nvPicPr>
          <p:cNvPr id="91143" name="Picture 9">
            <a:extLst>
              <a:ext uri="{FF2B5EF4-FFF2-40B4-BE49-F238E27FC236}">
                <a16:creationId xmlns:a16="http://schemas.microsoft.com/office/drawing/2014/main" id="{8DC83521-6162-4FB9-A860-A96C25EDA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3086100"/>
            <a:ext cx="40767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10" descr="C:\Users\Gavriel\Videos\Pictures\0-IMAGES for PowerPoint\palmsun.jpg">
            <a:extLst>
              <a:ext uri="{FF2B5EF4-FFF2-40B4-BE49-F238E27FC236}">
                <a16:creationId xmlns:a16="http://schemas.microsoft.com/office/drawing/2014/main" id="{3DFA460E-ADFD-4487-8096-BBC43655A6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124200"/>
            <a:ext cx="3771900" cy="3733800"/>
          </a:xfr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4">
            <a:extLst>
              <a:ext uri="{FF2B5EF4-FFF2-40B4-BE49-F238E27FC236}">
                <a16:creationId xmlns:a16="http://schemas.microsoft.com/office/drawing/2014/main" id="{76294F61-4956-46EB-B3A8-879C3B022C1D}"/>
              </a:ext>
            </a:extLst>
          </p:cNvPr>
          <p:cNvSpPr txBox="1">
            <a:spLocks noChangeArrowheads="1"/>
          </p:cNvSpPr>
          <p:nvPr/>
        </p:nvSpPr>
        <p:spPr bwMode="auto">
          <a:xfrm>
            <a:off x="419100" y="1524000"/>
            <a:ext cx="9448800" cy="37861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b="1" i="1">
                <a:solidFill>
                  <a:srgbClr val="FFFF00"/>
                </a:solidFill>
              </a:rPr>
              <a:t>Palm Sunday,</a:t>
            </a:r>
            <a:r>
              <a:rPr lang="en-US" altLang="en-US" sz="6000" i="1">
                <a:solidFill>
                  <a:srgbClr val="FFC000"/>
                </a:solidFill>
              </a:rPr>
              <a:t> coming </a:t>
            </a:r>
            <a:r>
              <a:rPr lang="en-US" altLang="en-US" sz="6000" b="1" i="1">
                <a:solidFill>
                  <a:schemeClr val="bg1"/>
                </a:solidFill>
              </a:rPr>
              <a:t>four days before Nisan 14</a:t>
            </a:r>
            <a:r>
              <a:rPr lang="en-US" altLang="en-US" sz="6000" i="1">
                <a:solidFill>
                  <a:srgbClr val="FFC000"/>
                </a:solidFill>
              </a:rPr>
              <a:t>, would have come on </a:t>
            </a:r>
            <a:r>
              <a:rPr lang="en-US" altLang="en-US" sz="6000" b="1" i="1">
                <a:solidFill>
                  <a:srgbClr val="FFFF00"/>
                </a:solidFill>
              </a:rPr>
              <a:t>Nisan 10.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a:extLst>
              <a:ext uri="{FF2B5EF4-FFF2-40B4-BE49-F238E27FC236}">
                <a16:creationId xmlns:a16="http://schemas.microsoft.com/office/drawing/2014/main" id="{F2608C01-6E33-4140-B8FF-CFAA5C2232AE}"/>
              </a:ext>
            </a:extLst>
          </p:cNvPr>
          <p:cNvSpPr txBox="1">
            <a:spLocks noChangeArrowheads="1"/>
          </p:cNvSpPr>
          <p:nvPr/>
        </p:nvSpPr>
        <p:spPr bwMode="auto">
          <a:xfrm>
            <a:off x="495300" y="1981200"/>
            <a:ext cx="9296400" cy="28003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solidFill>
                  <a:srgbClr val="FFC000"/>
                </a:solidFill>
              </a:rPr>
              <a:t>So the terminus of the </a:t>
            </a:r>
            <a:r>
              <a:rPr lang="en-US" altLang="en-US" sz="4400" b="1" i="1">
                <a:solidFill>
                  <a:srgbClr val="FFFF00"/>
                </a:solidFill>
              </a:rPr>
              <a:t>69 weeks </a:t>
            </a:r>
            <a:r>
              <a:rPr lang="en-US" altLang="en-US" sz="4400">
                <a:solidFill>
                  <a:srgbClr val="FFC000"/>
                </a:solidFill>
              </a:rPr>
              <a:t>saw the </a:t>
            </a:r>
            <a:r>
              <a:rPr lang="en-US" altLang="en-US" sz="4400" b="1" i="1">
                <a:solidFill>
                  <a:srgbClr val="FFFF00"/>
                </a:solidFill>
              </a:rPr>
              <a:t>First Coming of Messiah</a:t>
            </a:r>
            <a:r>
              <a:rPr lang="en-US" altLang="en-US" sz="4400">
                <a:solidFill>
                  <a:srgbClr val="FFC000"/>
                </a:solidFill>
              </a:rPr>
              <a:t>. On this day </a:t>
            </a:r>
            <a:r>
              <a:rPr lang="en-US" altLang="en-US" sz="4400" b="1" i="1">
                <a:solidFill>
                  <a:srgbClr val="FFFF00"/>
                </a:solidFill>
              </a:rPr>
              <a:t>Israel’s</a:t>
            </a:r>
            <a:r>
              <a:rPr lang="en-US" altLang="en-US" sz="4400" i="1">
                <a:solidFill>
                  <a:srgbClr val="FFFF00"/>
                </a:solidFill>
              </a:rPr>
              <a:t> </a:t>
            </a:r>
            <a:r>
              <a:rPr lang="en-US" altLang="en-US" sz="4400" b="1" i="1">
                <a:solidFill>
                  <a:srgbClr val="FFFF00"/>
                </a:solidFill>
              </a:rPr>
              <a:t>Sacrifice Lamb </a:t>
            </a:r>
            <a:r>
              <a:rPr lang="en-US" altLang="en-US" sz="4400">
                <a:solidFill>
                  <a:srgbClr val="FFC000"/>
                </a:solidFill>
              </a:rPr>
              <a:t>was being presented for inspection.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8AEC5C7E-FE57-4E5F-818C-4CAAFC521163}"/>
              </a:ext>
            </a:extLst>
          </p:cNvPr>
          <p:cNvSpPr>
            <a:spLocks noGrp="1"/>
          </p:cNvSpPr>
          <p:nvPr>
            <p:ph type="title"/>
          </p:nvPr>
        </p:nvSpPr>
        <p:spPr>
          <a:xfrm>
            <a:off x="0" y="0"/>
            <a:ext cx="10287000" cy="1981200"/>
          </a:xfrm>
          <a:solidFill>
            <a:srgbClr val="002060"/>
          </a:solidFill>
        </p:spPr>
        <p:txBody>
          <a:bodyPr/>
          <a:lstStyle/>
          <a:p>
            <a:pPr eaLnBrk="1" hangingPunct="1"/>
            <a:r>
              <a:rPr lang="en-US" altLang="en-US" sz="5400" b="1" i="1">
                <a:solidFill>
                  <a:srgbClr val="FFC000"/>
                </a:solidFill>
              </a:rPr>
              <a:t>Palm Sunday </a:t>
            </a:r>
            <a:r>
              <a:rPr lang="en-US" altLang="en-US" sz="5400" i="1">
                <a:solidFill>
                  <a:srgbClr val="FFC000"/>
                </a:solidFill>
              </a:rPr>
              <a:t>came </a:t>
            </a:r>
            <a:r>
              <a:rPr lang="en-US" altLang="en-US" sz="5400" b="1" i="1">
                <a:solidFill>
                  <a:srgbClr val="FFFF00"/>
                </a:solidFill>
              </a:rPr>
              <a:t>Four Days</a:t>
            </a:r>
            <a:r>
              <a:rPr lang="en-US" altLang="en-US" sz="5400" i="1">
                <a:solidFill>
                  <a:srgbClr val="FFFF00"/>
                </a:solidFill>
              </a:rPr>
              <a:t> </a:t>
            </a:r>
            <a:r>
              <a:rPr lang="en-US" altLang="en-US" sz="5400" b="1" i="1">
                <a:solidFill>
                  <a:srgbClr val="FFFF00"/>
                </a:solidFill>
              </a:rPr>
              <a:t>before</a:t>
            </a:r>
            <a:r>
              <a:rPr lang="en-US" altLang="en-US" sz="5400" b="1" i="1">
                <a:solidFill>
                  <a:srgbClr val="FFC000"/>
                </a:solidFill>
              </a:rPr>
              <a:t> Nisan 14 </a:t>
            </a:r>
            <a:r>
              <a:rPr lang="en-US" altLang="en-US" sz="5400" i="1">
                <a:solidFill>
                  <a:srgbClr val="FFC000"/>
                </a:solidFill>
              </a:rPr>
              <a:t>on </a:t>
            </a:r>
            <a:r>
              <a:rPr lang="en-US" altLang="en-US" sz="5400" b="1" i="1" u="sng">
                <a:solidFill>
                  <a:srgbClr val="FFFF00"/>
                </a:solidFill>
              </a:rPr>
              <a:t>Nisan 10</a:t>
            </a:r>
            <a:endParaRPr lang="en-US" altLang="en-US" sz="5400" i="1">
              <a:solidFill>
                <a:srgbClr val="FFFF00"/>
              </a:solidFill>
            </a:endParaRPr>
          </a:p>
        </p:txBody>
      </p:sp>
      <p:cxnSp>
        <p:nvCxnSpPr>
          <p:cNvPr id="5" name="Straight Arrow Connector 4">
            <a:extLst>
              <a:ext uri="{FF2B5EF4-FFF2-40B4-BE49-F238E27FC236}">
                <a16:creationId xmlns:a16="http://schemas.microsoft.com/office/drawing/2014/main" id="{60403431-866C-4D0B-AEB7-D1DF26D68CD9}"/>
              </a:ext>
            </a:extLst>
          </p:cNvPr>
          <p:cNvCxnSpPr/>
          <p:nvPr/>
        </p:nvCxnSpPr>
        <p:spPr>
          <a:xfrm rot="10800000">
            <a:off x="3771900" y="2590800"/>
            <a:ext cx="2362200" cy="1588"/>
          </a:xfrm>
          <a:prstGeom prst="straightConnector1">
            <a:avLst/>
          </a:prstGeom>
          <a:ln w="184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3188" name="TextBox 8">
            <a:extLst>
              <a:ext uri="{FF2B5EF4-FFF2-40B4-BE49-F238E27FC236}">
                <a16:creationId xmlns:a16="http://schemas.microsoft.com/office/drawing/2014/main" id="{86B85CBC-19AA-47B6-9E15-1ACC1AE4E837}"/>
              </a:ext>
            </a:extLst>
          </p:cNvPr>
          <p:cNvSpPr txBox="1">
            <a:spLocks noChangeArrowheads="1"/>
          </p:cNvSpPr>
          <p:nvPr/>
        </p:nvSpPr>
        <p:spPr bwMode="auto">
          <a:xfrm>
            <a:off x="0" y="1981200"/>
            <a:ext cx="37719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Palm Sunday</a:t>
            </a:r>
          </a:p>
          <a:p>
            <a:pPr algn="ctr" eaLnBrk="1" hangingPunct="1"/>
            <a:r>
              <a:rPr lang="en-US" altLang="en-US" sz="4000" b="1" i="1">
                <a:solidFill>
                  <a:srgbClr val="C00000"/>
                </a:solidFill>
              </a:rPr>
              <a:t>NISAN 10</a:t>
            </a:r>
          </a:p>
        </p:txBody>
      </p:sp>
      <p:sp>
        <p:nvSpPr>
          <p:cNvPr id="93189" name="TextBox 11">
            <a:extLst>
              <a:ext uri="{FF2B5EF4-FFF2-40B4-BE49-F238E27FC236}">
                <a16:creationId xmlns:a16="http://schemas.microsoft.com/office/drawing/2014/main" id="{3E79C396-90E5-47D9-8F02-74B6F98AC28D}"/>
              </a:ext>
            </a:extLst>
          </p:cNvPr>
          <p:cNvSpPr txBox="1">
            <a:spLocks noChangeArrowheads="1"/>
          </p:cNvSpPr>
          <p:nvPr/>
        </p:nvSpPr>
        <p:spPr bwMode="auto">
          <a:xfrm>
            <a:off x="6210300" y="1981200"/>
            <a:ext cx="4076700" cy="1138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t>Thursday</a:t>
            </a:r>
          </a:p>
          <a:p>
            <a:pPr algn="ctr" eaLnBrk="1" hangingPunct="1"/>
            <a:r>
              <a:rPr lang="en-US" altLang="en-US" sz="3600" b="1" i="1">
                <a:solidFill>
                  <a:srgbClr val="C00000"/>
                </a:solidFill>
              </a:rPr>
              <a:t>NISAN 14</a:t>
            </a:r>
          </a:p>
        </p:txBody>
      </p:sp>
      <p:sp>
        <p:nvSpPr>
          <p:cNvPr id="93190" name="TextBox 13">
            <a:extLst>
              <a:ext uri="{FF2B5EF4-FFF2-40B4-BE49-F238E27FC236}">
                <a16:creationId xmlns:a16="http://schemas.microsoft.com/office/drawing/2014/main" id="{17AEADA1-DF86-46BE-89A4-9D8481F594F3}"/>
              </a:ext>
            </a:extLst>
          </p:cNvPr>
          <p:cNvSpPr txBox="1">
            <a:spLocks noChangeArrowheads="1"/>
          </p:cNvSpPr>
          <p:nvPr/>
        </p:nvSpPr>
        <p:spPr bwMode="auto">
          <a:xfrm>
            <a:off x="3771900" y="3124200"/>
            <a:ext cx="24384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i="1">
                <a:solidFill>
                  <a:srgbClr val="002060"/>
                </a:solidFill>
              </a:rPr>
              <a:t>4 days</a:t>
            </a:r>
          </a:p>
        </p:txBody>
      </p:sp>
      <p:pic>
        <p:nvPicPr>
          <p:cNvPr id="93191" name="Picture 9">
            <a:extLst>
              <a:ext uri="{FF2B5EF4-FFF2-40B4-BE49-F238E27FC236}">
                <a16:creationId xmlns:a16="http://schemas.microsoft.com/office/drawing/2014/main" id="{9E6DBA33-4440-4DE1-B5F8-DE3E72F3F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3086100"/>
            <a:ext cx="40767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10" descr="C:\Users\Gavriel\Videos\Pictures\0-IMAGES for PowerPoint\palmsun.jpg">
            <a:extLst>
              <a:ext uri="{FF2B5EF4-FFF2-40B4-BE49-F238E27FC236}">
                <a16:creationId xmlns:a16="http://schemas.microsoft.com/office/drawing/2014/main" id="{C6F10E4A-34EB-49B9-BE30-31142D7163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124200"/>
            <a:ext cx="3771900" cy="3733800"/>
          </a:xfrm>
          <a:noFill/>
        </p:spPr>
      </p:pic>
      <p:sp>
        <p:nvSpPr>
          <p:cNvPr id="9" name="Oval 8">
            <a:extLst>
              <a:ext uri="{FF2B5EF4-FFF2-40B4-BE49-F238E27FC236}">
                <a16:creationId xmlns:a16="http://schemas.microsoft.com/office/drawing/2014/main" id="{961D8C0A-FBCA-4312-B6A1-682139AF1ED7}"/>
              </a:ext>
            </a:extLst>
          </p:cNvPr>
          <p:cNvSpPr/>
          <p:nvPr/>
        </p:nvSpPr>
        <p:spPr>
          <a:xfrm>
            <a:off x="266700" y="2438400"/>
            <a:ext cx="31242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4">
            <a:extLst>
              <a:ext uri="{FF2B5EF4-FFF2-40B4-BE49-F238E27FC236}">
                <a16:creationId xmlns:a16="http://schemas.microsoft.com/office/drawing/2014/main" id="{E243AB9B-8A95-4BCD-927B-C02E0DDA76B6}"/>
              </a:ext>
            </a:extLst>
          </p:cNvPr>
          <p:cNvSpPr txBox="1">
            <a:spLocks noChangeArrowheads="1"/>
          </p:cNvSpPr>
          <p:nvPr/>
        </p:nvSpPr>
        <p:spPr bwMode="auto">
          <a:xfrm>
            <a:off x="571500" y="1143000"/>
            <a:ext cx="9144000" cy="45243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solidFill>
                  <a:srgbClr val="FFC000"/>
                </a:solidFill>
              </a:rPr>
              <a:t>Armed with our Hebrew calendar date of </a:t>
            </a:r>
            <a:r>
              <a:rPr lang="en-US" altLang="en-US" sz="4800" b="1" i="1">
                <a:solidFill>
                  <a:srgbClr val="FFFF00"/>
                </a:solidFill>
              </a:rPr>
              <a:t>Nisan 10,</a:t>
            </a:r>
            <a:r>
              <a:rPr lang="en-US" altLang="en-US" sz="4800">
                <a:solidFill>
                  <a:srgbClr val="FFC000"/>
                </a:solidFill>
              </a:rPr>
              <a:t> </a:t>
            </a:r>
            <a:r>
              <a:rPr lang="en-US" altLang="en-US" sz="4800" b="1" i="1">
                <a:solidFill>
                  <a:srgbClr val="FFFF00"/>
                </a:solidFill>
              </a:rPr>
              <a:t>32 A.D. </a:t>
            </a:r>
            <a:r>
              <a:rPr lang="en-US" altLang="en-US" sz="4800">
                <a:solidFill>
                  <a:srgbClr val="FFC000"/>
                </a:solidFill>
              </a:rPr>
              <a:t>we can now use the </a:t>
            </a:r>
            <a:r>
              <a:rPr lang="en-US" altLang="en-US" sz="4800" b="1" i="1">
                <a:solidFill>
                  <a:srgbClr val="FFFF00"/>
                </a:solidFill>
              </a:rPr>
              <a:t>NASA lunar moon-phase data </a:t>
            </a:r>
            <a:r>
              <a:rPr lang="en-US" altLang="en-US" sz="4800">
                <a:solidFill>
                  <a:srgbClr val="FFC000"/>
                </a:solidFill>
              </a:rPr>
              <a:t>to determine the </a:t>
            </a:r>
            <a:r>
              <a:rPr lang="en-US" altLang="en-US" sz="4800">
                <a:solidFill>
                  <a:srgbClr val="FFFF00"/>
                </a:solidFill>
              </a:rPr>
              <a:t>Roman solar calendar </a:t>
            </a:r>
            <a:r>
              <a:rPr lang="en-US" altLang="en-US" sz="4800">
                <a:solidFill>
                  <a:srgbClr val="FFC000"/>
                </a:solidFill>
              </a:rPr>
              <a:t>or the </a:t>
            </a:r>
            <a:r>
              <a:rPr lang="en-US" altLang="en-US" sz="4800">
                <a:solidFill>
                  <a:srgbClr val="FFFF00"/>
                </a:solidFill>
              </a:rPr>
              <a:t> </a:t>
            </a:r>
            <a:r>
              <a:rPr lang="en-US" altLang="en-US" sz="4800" b="1" i="1">
                <a:solidFill>
                  <a:srgbClr val="FFFF00"/>
                </a:solidFill>
              </a:rPr>
              <a:t>April </a:t>
            </a:r>
            <a:r>
              <a:rPr lang="en-US" altLang="en-US" sz="4800">
                <a:solidFill>
                  <a:srgbClr val="FFC000"/>
                </a:solidFill>
              </a:rPr>
              <a:t>date for </a:t>
            </a:r>
            <a:r>
              <a:rPr lang="en-US" altLang="en-US" sz="4800" b="1" i="1">
                <a:solidFill>
                  <a:srgbClr val="FFFF00"/>
                </a:solidFill>
              </a:rPr>
              <a:t>Palm Sunday</a:t>
            </a:r>
            <a:r>
              <a:rPr lang="en-US" altLang="en-US" sz="4800">
                <a:solidFill>
                  <a:srgbClr val="FFC000"/>
                </a:solidFill>
              </a:rPr>
              <a: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A7624AB4-86BB-4391-B5D6-DDAD54DF4F91}"/>
              </a:ext>
            </a:extLst>
          </p:cNvPr>
          <p:cNvSpPr>
            <a:spLocks noGrp="1"/>
          </p:cNvSpPr>
          <p:nvPr>
            <p:ph type="title"/>
          </p:nvPr>
        </p:nvSpPr>
        <p:spPr>
          <a:xfrm>
            <a:off x="6667500" y="0"/>
            <a:ext cx="3619500" cy="1981200"/>
          </a:xfrm>
          <a:solidFill>
            <a:srgbClr val="002060"/>
          </a:solidFill>
        </p:spPr>
        <p:txBody>
          <a:bodyPr/>
          <a:lstStyle/>
          <a:p>
            <a:pPr eaLnBrk="1" hangingPunct="1"/>
            <a:r>
              <a:rPr lang="en-US" altLang="en-US" sz="4000">
                <a:solidFill>
                  <a:srgbClr val="FFFF00"/>
                </a:solidFill>
              </a:rPr>
              <a:t>Nisan 10 </a:t>
            </a:r>
            <a:r>
              <a:rPr lang="en-US" altLang="en-US" sz="4000">
                <a:solidFill>
                  <a:srgbClr val="FFC000"/>
                </a:solidFill>
              </a:rPr>
              <a:t>of</a:t>
            </a:r>
            <a:br>
              <a:rPr lang="en-US" altLang="en-US" sz="4000">
                <a:solidFill>
                  <a:srgbClr val="FFC000"/>
                </a:solidFill>
              </a:rPr>
            </a:br>
            <a:r>
              <a:rPr lang="en-US" altLang="en-US" sz="4000">
                <a:solidFill>
                  <a:srgbClr val="FFFF00"/>
                </a:solidFill>
              </a:rPr>
              <a:t>32 A.D. </a:t>
            </a:r>
            <a:r>
              <a:rPr lang="en-US" altLang="en-US" sz="4000">
                <a:solidFill>
                  <a:srgbClr val="FFC000"/>
                </a:solidFill>
              </a:rPr>
              <a:t>is </a:t>
            </a:r>
            <a:br>
              <a:rPr lang="en-US" altLang="en-US" sz="4000">
                <a:solidFill>
                  <a:srgbClr val="FFC000"/>
                </a:solidFill>
              </a:rPr>
            </a:br>
            <a:r>
              <a:rPr lang="en-US" altLang="en-US" sz="4000" b="1" i="1">
                <a:solidFill>
                  <a:srgbClr val="FFFF00"/>
                </a:solidFill>
              </a:rPr>
              <a:t>April  “Y”</a:t>
            </a:r>
          </a:p>
        </p:txBody>
      </p:sp>
      <p:pic>
        <p:nvPicPr>
          <p:cNvPr id="95235" name="Content Placeholder 3" descr="palm.jpg">
            <a:extLst>
              <a:ext uri="{FF2B5EF4-FFF2-40B4-BE49-F238E27FC236}">
                <a16:creationId xmlns:a16="http://schemas.microsoft.com/office/drawing/2014/main" id="{FC2D5784-657B-4FE3-AC85-66EADA4748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86550" y="3657600"/>
            <a:ext cx="3600450" cy="3163888"/>
          </a:xfrm>
        </p:spPr>
      </p:pic>
      <p:sp>
        <p:nvSpPr>
          <p:cNvPr id="95236" name="TextBox 8">
            <a:extLst>
              <a:ext uri="{FF2B5EF4-FFF2-40B4-BE49-F238E27FC236}">
                <a16:creationId xmlns:a16="http://schemas.microsoft.com/office/drawing/2014/main" id="{165E38D4-2EA9-47E5-AF1D-7E21F070E70D}"/>
              </a:ext>
            </a:extLst>
          </p:cNvPr>
          <p:cNvSpPr txBox="1">
            <a:spLocks noChangeArrowheads="1"/>
          </p:cNvSpPr>
          <p:nvPr/>
        </p:nvSpPr>
        <p:spPr bwMode="auto">
          <a:xfrm>
            <a:off x="0" y="2057400"/>
            <a:ext cx="3686175"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002060"/>
                </a:solidFill>
              </a:rPr>
              <a:t>The </a:t>
            </a:r>
            <a:r>
              <a:rPr lang="en-US" altLang="en-US" sz="3200" b="1">
                <a:solidFill>
                  <a:srgbClr val="002060"/>
                </a:solidFill>
              </a:rPr>
              <a:t>Edict</a:t>
            </a:r>
          </a:p>
          <a:p>
            <a:pPr algn="ctr" eaLnBrk="1" hangingPunct="1"/>
            <a:r>
              <a:rPr lang="en-US" altLang="en-US" sz="3200" b="1">
                <a:solidFill>
                  <a:srgbClr val="C00000"/>
                </a:solidFill>
              </a:rPr>
              <a:t>NISAN  X, </a:t>
            </a:r>
          </a:p>
          <a:p>
            <a:pPr algn="ctr" eaLnBrk="1" hangingPunct="1"/>
            <a:r>
              <a:rPr lang="en-US" altLang="en-US" sz="3200" b="1">
                <a:solidFill>
                  <a:srgbClr val="002060"/>
                </a:solidFill>
              </a:rPr>
              <a:t>445 B.C.</a:t>
            </a:r>
          </a:p>
        </p:txBody>
      </p:sp>
      <p:sp>
        <p:nvSpPr>
          <p:cNvPr id="95237" name="TextBox 11">
            <a:extLst>
              <a:ext uri="{FF2B5EF4-FFF2-40B4-BE49-F238E27FC236}">
                <a16:creationId xmlns:a16="http://schemas.microsoft.com/office/drawing/2014/main" id="{A6A05CD7-B186-49EE-BDB8-0003FB1B210F}"/>
              </a:ext>
            </a:extLst>
          </p:cNvPr>
          <p:cNvSpPr txBox="1">
            <a:spLocks noChangeArrowheads="1"/>
          </p:cNvSpPr>
          <p:nvPr/>
        </p:nvSpPr>
        <p:spPr bwMode="auto">
          <a:xfrm>
            <a:off x="6686550" y="2057400"/>
            <a:ext cx="360045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rPr>
              <a:t>Messiah/Prince</a:t>
            </a:r>
          </a:p>
          <a:p>
            <a:pPr algn="ctr" eaLnBrk="1" hangingPunct="1"/>
            <a:r>
              <a:rPr lang="en-US" altLang="en-US" sz="3200" b="1">
                <a:solidFill>
                  <a:srgbClr val="C00000"/>
                </a:solidFill>
              </a:rPr>
              <a:t>NISAN 10</a:t>
            </a:r>
            <a:r>
              <a:rPr lang="en-US" altLang="en-US" sz="3200" b="1">
                <a:solidFill>
                  <a:srgbClr val="7030A0"/>
                </a:solidFill>
              </a:rPr>
              <a:t>, </a:t>
            </a:r>
          </a:p>
          <a:p>
            <a:pPr algn="ctr" eaLnBrk="1" hangingPunct="1"/>
            <a:r>
              <a:rPr lang="en-US" altLang="en-US" sz="3200" b="1">
                <a:solidFill>
                  <a:srgbClr val="002060"/>
                </a:solidFill>
              </a:rPr>
              <a:t>32 A.D.</a:t>
            </a:r>
          </a:p>
        </p:txBody>
      </p:sp>
      <p:pic>
        <p:nvPicPr>
          <p:cNvPr id="95238" name="Picture 2">
            <a:extLst>
              <a:ext uri="{FF2B5EF4-FFF2-40B4-BE49-F238E27FC236}">
                <a16:creationId xmlns:a16="http://schemas.microsoft.com/office/drawing/2014/main" id="{35813C2A-E18C-4F90-AEE0-CC1858E64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Rectangle 9">
            <a:extLst>
              <a:ext uri="{FF2B5EF4-FFF2-40B4-BE49-F238E27FC236}">
                <a16:creationId xmlns:a16="http://schemas.microsoft.com/office/drawing/2014/main" id="{32EA49A8-813B-48EF-8824-99401D20D879}"/>
              </a:ext>
            </a:extLst>
          </p:cNvPr>
          <p:cNvSpPr>
            <a:spLocks noChangeArrowheads="1"/>
          </p:cNvSpPr>
          <p:nvPr/>
        </p:nvSpPr>
        <p:spPr bwMode="auto">
          <a:xfrm>
            <a:off x="190500" y="152400"/>
            <a:ext cx="6324600" cy="16922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i="1">
                <a:solidFill>
                  <a:srgbClr val="FFFF00"/>
                </a:solidFill>
              </a:rPr>
              <a:t>http://eclipse.gsfc.nasa.gov/</a:t>
            </a:r>
          </a:p>
          <a:p>
            <a:pPr algn="ctr" eaLnBrk="1" hangingPunct="1"/>
            <a:r>
              <a:rPr lang="en-US" altLang="en-US" sz="3600" b="1" i="1">
                <a:solidFill>
                  <a:srgbClr val="FFFF00"/>
                </a:solidFill>
              </a:rPr>
              <a:t>phase/phasecat.html</a:t>
            </a:r>
          </a:p>
          <a:p>
            <a:pPr algn="ctr" eaLnBrk="1" hangingPunct="1"/>
            <a:endParaRPr lang="en-US" altLang="en-US" sz="3200" b="1" i="1">
              <a:solidFill>
                <a:srgbClr val="FFFF00"/>
              </a:solidFill>
            </a:endParaRPr>
          </a:p>
        </p:txBody>
      </p:sp>
      <p:cxnSp>
        <p:nvCxnSpPr>
          <p:cNvPr id="12" name="Straight Arrow Connector 11">
            <a:extLst>
              <a:ext uri="{FF2B5EF4-FFF2-40B4-BE49-F238E27FC236}">
                <a16:creationId xmlns:a16="http://schemas.microsoft.com/office/drawing/2014/main" id="{41580CCB-4AB9-4AC2-8085-CFB274C28883}"/>
              </a:ext>
            </a:extLst>
          </p:cNvPr>
          <p:cNvCxnSpPr/>
          <p:nvPr/>
        </p:nvCxnSpPr>
        <p:spPr>
          <a:xfrm>
            <a:off x="5829300" y="1295400"/>
            <a:ext cx="1447800" cy="381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AC260C7-ACC9-484A-8256-98470BDC0726}"/>
              </a:ext>
            </a:extLst>
          </p:cNvPr>
          <p:cNvCxnSpPr/>
          <p:nvPr/>
        </p:nvCxnSpPr>
        <p:spPr>
          <a:xfrm rot="10800000">
            <a:off x="0" y="3657600"/>
            <a:ext cx="38481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977C3FD-BF32-4F3C-B635-B75F9CC1AD8C}"/>
              </a:ext>
            </a:extLst>
          </p:cNvPr>
          <p:cNvCxnSpPr/>
          <p:nvPr/>
        </p:nvCxnSpPr>
        <p:spPr>
          <a:xfrm>
            <a:off x="6515100" y="3657600"/>
            <a:ext cx="3771900" cy="1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ED40FA-CA18-4E28-BCDC-FF3B6083FAA3}"/>
              </a:ext>
            </a:extLst>
          </p:cNvPr>
          <p:cNvCxnSpPr/>
          <p:nvPr/>
        </p:nvCxnSpPr>
        <p:spPr>
          <a:xfrm rot="5400000">
            <a:off x="-4953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59E4BBC-5B27-425E-B543-853DC39FC753}"/>
              </a:ext>
            </a:extLst>
          </p:cNvPr>
          <p:cNvCxnSpPr/>
          <p:nvPr/>
        </p:nvCxnSpPr>
        <p:spPr>
          <a:xfrm rot="5400000">
            <a:off x="9791700" y="3695700"/>
            <a:ext cx="990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B9C70A83-3F41-4D13-9334-91BFB7E1D87C}"/>
              </a:ext>
            </a:extLst>
          </p:cNvPr>
          <p:cNvSpPr/>
          <p:nvPr/>
        </p:nvSpPr>
        <p:spPr>
          <a:xfrm>
            <a:off x="3848100" y="2057400"/>
            <a:ext cx="2667000" cy="4267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002060"/>
                </a:solidFill>
              </a:rPr>
              <a:t>476</a:t>
            </a:r>
          </a:p>
          <a:p>
            <a:pPr algn="ctr">
              <a:defRPr/>
            </a:pPr>
            <a:r>
              <a:rPr lang="en-US" sz="4800" b="1" i="1" dirty="0">
                <a:solidFill>
                  <a:srgbClr val="002060"/>
                </a:solidFill>
              </a:rPr>
              <a:t>Years</a:t>
            </a:r>
          </a:p>
          <a:p>
            <a:pPr algn="ctr">
              <a:defRPr/>
            </a:pPr>
            <a:r>
              <a:rPr lang="en-US" sz="4400" b="1" i="1" dirty="0">
                <a:solidFill>
                  <a:srgbClr val="002060"/>
                </a:solidFill>
              </a:rPr>
              <a:t>+ </a:t>
            </a:r>
          </a:p>
          <a:p>
            <a:pPr algn="ctr">
              <a:defRPr/>
            </a:pPr>
            <a:r>
              <a:rPr lang="en-US" sz="4400" b="1" i="1" dirty="0">
                <a:solidFill>
                  <a:srgbClr val="002060"/>
                </a:solidFill>
              </a:rPr>
              <a:t>25 days</a:t>
            </a:r>
          </a:p>
          <a:p>
            <a:pPr algn="ctr">
              <a:defRPr/>
            </a:pPr>
            <a:r>
              <a:rPr lang="en-US" sz="4000" b="1" i="1" dirty="0">
                <a:solidFill>
                  <a:srgbClr val="002060"/>
                </a:solidFill>
              </a:rPr>
              <a:t>(inclusive)</a:t>
            </a:r>
          </a:p>
          <a:p>
            <a:pPr algn="ctr">
              <a:defRPr/>
            </a:pPr>
            <a:endParaRPr lang="en-US" dirty="0"/>
          </a:p>
        </p:txBody>
      </p:sp>
      <p:cxnSp>
        <p:nvCxnSpPr>
          <p:cNvPr id="17" name="Straight Arrow Connector 16">
            <a:extLst>
              <a:ext uri="{FF2B5EF4-FFF2-40B4-BE49-F238E27FC236}">
                <a16:creationId xmlns:a16="http://schemas.microsoft.com/office/drawing/2014/main" id="{6FBF6B3A-D8AC-4677-B46C-3C0D27ADE75D}"/>
              </a:ext>
            </a:extLst>
          </p:cNvPr>
          <p:cNvCxnSpPr/>
          <p:nvPr/>
        </p:nvCxnSpPr>
        <p:spPr>
          <a:xfrm rot="10800000" flipV="1">
            <a:off x="5905500" y="609600"/>
            <a:ext cx="13716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4">
            <a:extLst>
              <a:ext uri="{FF2B5EF4-FFF2-40B4-BE49-F238E27FC236}">
                <a16:creationId xmlns:a16="http://schemas.microsoft.com/office/drawing/2014/main" id="{6C45D8F1-AD6D-4B1A-B347-B6E82684BE97}"/>
              </a:ext>
            </a:extLst>
          </p:cNvPr>
          <p:cNvSpPr txBox="1">
            <a:spLocks noChangeArrowheads="1"/>
          </p:cNvSpPr>
          <p:nvPr/>
        </p:nvSpPr>
        <p:spPr bwMode="auto">
          <a:xfrm>
            <a:off x="571500" y="2209800"/>
            <a:ext cx="8839200" cy="25860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We need to determine the</a:t>
            </a:r>
            <a:r>
              <a:rPr lang="en-US" altLang="en-US" sz="5400">
                <a:solidFill>
                  <a:srgbClr val="FFFF00"/>
                </a:solidFill>
              </a:rPr>
              <a:t> April calendar date </a:t>
            </a:r>
            <a:r>
              <a:rPr lang="en-US" altLang="en-US" sz="5400">
                <a:solidFill>
                  <a:srgbClr val="FFC000"/>
                </a:solidFill>
              </a:rPr>
              <a:t>for</a:t>
            </a:r>
            <a:r>
              <a:rPr lang="en-US" altLang="en-US" sz="5400">
                <a:solidFill>
                  <a:srgbClr val="FFFF00"/>
                </a:solidFill>
              </a:rPr>
              <a:t> </a:t>
            </a:r>
            <a:r>
              <a:rPr lang="en-US" altLang="en-US" sz="5400" b="1" i="1">
                <a:solidFill>
                  <a:srgbClr val="FFFF00"/>
                </a:solidFill>
              </a:rPr>
              <a:t>Nisan 10</a:t>
            </a:r>
            <a:r>
              <a:rPr lang="en-US" altLang="en-US" sz="5400" i="1">
                <a:solidFill>
                  <a:srgbClr val="FFC000"/>
                </a:solidFill>
              </a:rPr>
              <a:t>. </a:t>
            </a:r>
            <a:endParaRPr lang="en-US" altLang="en-US" sz="5400">
              <a:solidFill>
                <a:srgbClr val="FFC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AE219B-9D65-4BEE-BEF5-4C19F40E1828}"/>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A6F68AE2-0FDF-4D44-92F0-07661107B6AB}"/>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DDF7AD1C-D39F-44D5-BBBC-AFB2DEDB4E7B}"/>
              </a:ext>
            </a:extLst>
          </p:cNvPr>
          <p:cNvSpPr txBox="1">
            <a:spLocks noChangeArrowheads="1"/>
          </p:cNvSpPr>
          <p:nvPr/>
        </p:nvSpPr>
        <p:spPr bwMode="auto">
          <a:xfrm>
            <a:off x="8420100" y="0"/>
            <a:ext cx="1866900" cy="1754188"/>
          </a:xfrm>
          <a:prstGeom prst="rect">
            <a:avLst/>
          </a:prstGeom>
          <a:solidFill>
            <a:schemeClr val="bg1"/>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31B15C0C-EFE7-42F1-84C0-B8C8D472E2A9}"/>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FFFF00"/>
                </a:solidFill>
              </a:rPr>
              <a:t>476 years </a:t>
            </a:r>
            <a:r>
              <a:rPr lang="en-US" sz="4800" b="1" dirty="0">
                <a:solidFill>
                  <a:schemeClr val="bg1"/>
                </a:solidFill>
              </a:rPr>
              <a:t>+ 25 days</a:t>
            </a:r>
          </a:p>
        </p:txBody>
      </p:sp>
      <p:cxnSp>
        <p:nvCxnSpPr>
          <p:cNvPr id="41" name="Straight Connector 40">
            <a:extLst>
              <a:ext uri="{FF2B5EF4-FFF2-40B4-BE49-F238E27FC236}">
                <a16:creationId xmlns:a16="http://schemas.microsoft.com/office/drawing/2014/main" id="{07381149-144A-4F06-953C-6B865B1D6E50}"/>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DF65922-BD28-4E24-9074-36A7F46882E6}"/>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5843656A-AFC5-46B1-868F-9253485DCD5F}"/>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F7BAD910-BFDE-4EDA-94B0-85CCC331D83A}"/>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445 B.C.</a:t>
            </a:r>
          </a:p>
        </p:txBody>
      </p:sp>
      <p:sp>
        <p:nvSpPr>
          <p:cNvPr id="20" name="Oval 19">
            <a:extLst>
              <a:ext uri="{FF2B5EF4-FFF2-40B4-BE49-F238E27FC236}">
                <a16:creationId xmlns:a16="http://schemas.microsoft.com/office/drawing/2014/main" id="{A9AC2F53-4C5B-4595-A1A0-6A7756C7DD6C}"/>
              </a:ext>
            </a:extLst>
          </p:cNvPr>
          <p:cNvSpPr/>
          <p:nvPr/>
        </p:nvSpPr>
        <p:spPr>
          <a:xfrm>
            <a:off x="7458075" y="4038600"/>
            <a:ext cx="2657475" cy="2590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 </a:t>
            </a:r>
            <a:r>
              <a:rPr lang="en-US" sz="5400" b="1" i="1" dirty="0">
                <a:solidFill>
                  <a:srgbClr val="C00000"/>
                </a:solidFill>
              </a:rPr>
              <a:t>10</a:t>
            </a:r>
          </a:p>
          <a:p>
            <a:pPr algn="ctr">
              <a:defRPr/>
            </a:pPr>
            <a:r>
              <a:rPr lang="en-US" sz="4000" b="1" dirty="0">
                <a:solidFill>
                  <a:srgbClr val="C00000"/>
                </a:solidFill>
              </a:rPr>
              <a:t> 32 A.D.</a:t>
            </a:r>
          </a:p>
        </p:txBody>
      </p:sp>
      <p:sp>
        <p:nvSpPr>
          <p:cNvPr id="97291" name="TextBox 23">
            <a:extLst>
              <a:ext uri="{FF2B5EF4-FFF2-40B4-BE49-F238E27FC236}">
                <a16:creationId xmlns:a16="http://schemas.microsoft.com/office/drawing/2014/main" id="{02DC697D-CDF5-45A2-8AE3-7100926205E9}"/>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cxnSp>
        <p:nvCxnSpPr>
          <p:cNvPr id="36" name="Straight Arrow Connector 35">
            <a:extLst>
              <a:ext uri="{FF2B5EF4-FFF2-40B4-BE49-F238E27FC236}">
                <a16:creationId xmlns:a16="http://schemas.microsoft.com/office/drawing/2014/main" id="{B897C82E-B487-4331-955F-83585D8AD748}"/>
              </a:ext>
            </a:extLst>
          </p:cNvPr>
          <p:cNvCxnSpPr/>
          <p:nvPr/>
        </p:nvCxnSpPr>
        <p:spPr>
          <a:xfrm flipV="1">
            <a:off x="7048500" y="5410200"/>
            <a:ext cx="1219200" cy="2286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8233158-5A07-4FA2-83F1-3F684FEE05D9}"/>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sp>
        <p:nvSpPr>
          <p:cNvPr id="97294" name="TextBox 13">
            <a:extLst>
              <a:ext uri="{FF2B5EF4-FFF2-40B4-BE49-F238E27FC236}">
                <a16:creationId xmlns:a16="http://schemas.microsoft.com/office/drawing/2014/main" id="{91B81F5B-F11E-4058-B0F0-643FFF09FEAE}"/>
              </a:ext>
            </a:extLst>
          </p:cNvPr>
          <p:cNvSpPr txBox="1">
            <a:spLocks noChangeArrowheads="1"/>
          </p:cNvSpPr>
          <p:nvPr/>
        </p:nvSpPr>
        <p:spPr bwMode="auto">
          <a:xfrm>
            <a:off x="3467100" y="4572000"/>
            <a:ext cx="3570288" cy="2124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1">
                <a:solidFill>
                  <a:srgbClr val="FFFF00"/>
                </a:solidFill>
              </a:rPr>
              <a:t>Nisan 10 </a:t>
            </a:r>
          </a:p>
          <a:p>
            <a:pPr algn="ctr" eaLnBrk="1" hangingPunct="1"/>
            <a:r>
              <a:rPr lang="en-US" altLang="en-US" sz="4400">
                <a:solidFill>
                  <a:srgbClr val="FFC000"/>
                </a:solidFill>
              </a:rPr>
              <a:t>What is the Julian date?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4">
            <a:extLst>
              <a:ext uri="{FF2B5EF4-FFF2-40B4-BE49-F238E27FC236}">
                <a16:creationId xmlns:a16="http://schemas.microsoft.com/office/drawing/2014/main" id="{A163986B-0F3A-42AF-BE23-062BBDE3288C}"/>
              </a:ext>
            </a:extLst>
          </p:cNvPr>
          <p:cNvSpPr txBox="1">
            <a:spLocks noChangeArrowheads="1"/>
          </p:cNvSpPr>
          <p:nvPr/>
        </p:nvSpPr>
        <p:spPr bwMode="auto">
          <a:xfrm>
            <a:off x="571500" y="2209800"/>
            <a:ext cx="9067800" cy="25860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a:solidFill>
                  <a:srgbClr val="FFC000"/>
                </a:solidFill>
              </a:rPr>
              <a:t>This </a:t>
            </a:r>
            <a:r>
              <a:rPr lang="en-US" altLang="en-US" sz="5400">
                <a:solidFill>
                  <a:srgbClr val="FFFF00"/>
                </a:solidFill>
              </a:rPr>
              <a:t>Julian </a:t>
            </a:r>
            <a:r>
              <a:rPr lang="en-US" altLang="en-US" sz="5400">
                <a:solidFill>
                  <a:srgbClr val="FFC000"/>
                </a:solidFill>
              </a:rPr>
              <a:t>or</a:t>
            </a:r>
            <a:r>
              <a:rPr lang="en-US" altLang="en-US" sz="5400">
                <a:solidFill>
                  <a:srgbClr val="FFFF00"/>
                </a:solidFill>
              </a:rPr>
              <a:t> April calendar date </a:t>
            </a:r>
            <a:r>
              <a:rPr lang="en-US" altLang="en-US" sz="5400">
                <a:solidFill>
                  <a:srgbClr val="FFC000"/>
                </a:solidFill>
              </a:rPr>
              <a:t>for</a:t>
            </a:r>
            <a:r>
              <a:rPr lang="en-US" altLang="en-US" sz="5400">
                <a:solidFill>
                  <a:srgbClr val="FFFF00"/>
                </a:solidFill>
              </a:rPr>
              <a:t> </a:t>
            </a:r>
            <a:r>
              <a:rPr lang="en-US" altLang="en-US" sz="5400" b="1" i="1">
                <a:solidFill>
                  <a:srgbClr val="FFFF00"/>
                </a:solidFill>
              </a:rPr>
              <a:t>Palm Sunday</a:t>
            </a:r>
            <a:r>
              <a:rPr lang="en-US" altLang="en-US" sz="5400" i="1">
                <a:solidFill>
                  <a:srgbClr val="FFC000"/>
                </a:solidFill>
              </a:rPr>
              <a:t> </a:t>
            </a:r>
            <a:r>
              <a:rPr lang="en-US" altLang="en-US" sz="5400">
                <a:solidFill>
                  <a:srgbClr val="FFC000"/>
                </a:solidFill>
              </a:rPr>
              <a:t>will be our </a:t>
            </a:r>
            <a:r>
              <a:rPr lang="en-US" altLang="en-US" sz="5400" b="1" i="1">
                <a:solidFill>
                  <a:srgbClr val="FFFF00"/>
                </a:solidFill>
              </a:rPr>
              <a:t>starting point</a:t>
            </a:r>
            <a:r>
              <a:rPr lang="en-US" altLang="en-US" sz="5400" i="1">
                <a:solidFill>
                  <a:srgbClr val="FFC000"/>
                </a:solidFill>
              </a:rPr>
              <a:t>. </a:t>
            </a:r>
            <a:endParaRPr lang="en-US" altLang="en-US" sz="5400">
              <a:solidFill>
                <a:srgbClr val="FFC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6A8C89-AD2B-4164-9387-46157DBA64DD}"/>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17593B69-8821-49BF-94C1-0A2E4F83CD95}"/>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FCAD2053-ED91-4B54-A57F-FDDE527E8698}"/>
              </a:ext>
            </a:extLst>
          </p:cNvPr>
          <p:cNvSpPr txBox="1">
            <a:spLocks noChangeArrowheads="1"/>
          </p:cNvSpPr>
          <p:nvPr/>
        </p:nvSpPr>
        <p:spPr bwMode="auto">
          <a:xfrm>
            <a:off x="8420100" y="0"/>
            <a:ext cx="1866900" cy="1754188"/>
          </a:xfrm>
          <a:prstGeom prst="rect">
            <a:avLst/>
          </a:prstGeom>
          <a:solidFill>
            <a:schemeClr val="bg1"/>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610BF738-FCCF-431F-92BA-85FD358FA517}"/>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FFFF00"/>
                </a:solidFill>
              </a:rPr>
              <a:t>476 years </a:t>
            </a:r>
            <a:r>
              <a:rPr lang="en-US" sz="4800" b="1" dirty="0">
                <a:solidFill>
                  <a:schemeClr val="bg1"/>
                </a:solidFill>
              </a:rPr>
              <a:t>+ 25 days</a:t>
            </a:r>
          </a:p>
        </p:txBody>
      </p:sp>
      <p:cxnSp>
        <p:nvCxnSpPr>
          <p:cNvPr id="41" name="Straight Connector 40">
            <a:extLst>
              <a:ext uri="{FF2B5EF4-FFF2-40B4-BE49-F238E27FC236}">
                <a16:creationId xmlns:a16="http://schemas.microsoft.com/office/drawing/2014/main" id="{491A4604-0C96-4E0D-85A7-122145EB9941}"/>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746667-9EEB-492B-8258-490C14921A0D}"/>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749D5AC3-20FD-4FA1-9758-A8BDD6FA137F}"/>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DD0A86D5-21CB-4FA9-87D8-60EAC31055C0}"/>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445 B.C.</a:t>
            </a:r>
          </a:p>
        </p:txBody>
      </p:sp>
      <p:sp>
        <p:nvSpPr>
          <p:cNvPr id="20" name="Oval 19">
            <a:extLst>
              <a:ext uri="{FF2B5EF4-FFF2-40B4-BE49-F238E27FC236}">
                <a16:creationId xmlns:a16="http://schemas.microsoft.com/office/drawing/2014/main" id="{DCB60746-5156-48B9-B97C-2A6987923F79}"/>
              </a:ext>
            </a:extLst>
          </p:cNvPr>
          <p:cNvSpPr/>
          <p:nvPr/>
        </p:nvSpPr>
        <p:spPr>
          <a:xfrm>
            <a:off x="7458075" y="4038600"/>
            <a:ext cx="2657475" cy="2590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APRIL </a:t>
            </a:r>
            <a:r>
              <a:rPr lang="en-US" sz="5400" b="1" i="1" dirty="0">
                <a:solidFill>
                  <a:srgbClr val="C00000"/>
                </a:solidFill>
              </a:rPr>
              <a:t>X</a:t>
            </a:r>
          </a:p>
          <a:p>
            <a:pPr algn="ctr">
              <a:defRPr/>
            </a:pPr>
            <a:r>
              <a:rPr lang="en-US" sz="4000" b="1" dirty="0">
                <a:solidFill>
                  <a:srgbClr val="C00000"/>
                </a:solidFill>
              </a:rPr>
              <a:t> 32 A.D.</a:t>
            </a:r>
          </a:p>
        </p:txBody>
      </p:sp>
      <p:sp>
        <p:nvSpPr>
          <p:cNvPr id="99339" name="TextBox 23">
            <a:extLst>
              <a:ext uri="{FF2B5EF4-FFF2-40B4-BE49-F238E27FC236}">
                <a16:creationId xmlns:a16="http://schemas.microsoft.com/office/drawing/2014/main" id="{AAE3DDB9-E0F7-4E8D-80E1-66C0B58F8B2F}"/>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cxnSp>
        <p:nvCxnSpPr>
          <p:cNvPr id="36" name="Straight Arrow Connector 35">
            <a:extLst>
              <a:ext uri="{FF2B5EF4-FFF2-40B4-BE49-F238E27FC236}">
                <a16:creationId xmlns:a16="http://schemas.microsoft.com/office/drawing/2014/main" id="{CFEDBE94-3FCD-4347-A170-6E3FEFBDCB02}"/>
              </a:ext>
            </a:extLst>
          </p:cNvPr>
          <p:cNvCxnSpPr/>
          <p:nvPr/>
        </p:nvCxnSpPr>
        <p:spPr>
          <a:xfrm flipV="1">
            <a:off x="7048500" y="5410200"/>
            <a:ext cx="1219200" cy="2286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18E9B3F-18B9-44CC-9644-90577E710CE9}"/>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sp>
        <p:nvSpPr>
          <p:cNvPr id="99342" name="TextBox 13">
            <a:extLst>
              <a:ext uri="{FF2B5EF4-FFF2-40B4-BE49-F238E27FC236}">
                <a16:creationId xmlns:a16="http://schemas.microsoft.com/office/drawing/2014/main" id="{BE5BEF9A-8B90-43A4-8319-0B09A9C1EDC2}"/>
              </a:ext>
            </a:extLst>
          </p:cNvPr>
          <p:cNvSpPr txBox="1">
            <a:spLocks noChangeArrowheads="1"/>
          </p:cNvSpPr>
          <p:nvPr/>
        </p:nvSpPr>
        <p:spPr bwMode="auto">
          <a:xfrm>
            <a:off x="3467100" y="4572000"/>
            <a:ext cx="3570288" cy="2124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1">
                <a:solidFill>
                  <a:srgbClr val="FFFF00"/>
                </a:solidFill>
              </a:rPr>
              <a:t>Nisan 10 </a:t>
            </a:r>
          </a:p>
          <a:p>
            <a:pPr algn="ctr" eaLnBrk="1" hangingPunct="1"/>
            <a:r>
              <a:rPr lang="en-US" altLang="en-US" sz="4400">
                <a:solidFill>
                  <a:srgbClr val="FFC000"/>
                </a:solidFill>
              </a:rPr>
              <a:t>What is the Julian date?</a:t>
            </a:r>
          </a:p>
        </p:txBody>
      </p:sp>
      <p:cxnSp>
        <p:nvCxnSpPr>
          <p:cNvPr id="16" name="Straight Arrow Connector 15">
            <a:extLst>
              <a:ext uri="{FF2B5EF4-FFF2-40B4-BE49-F238E27FC236}">
                <a16:creationId xmlns:a16="http://schemas.microsoft.com/office/drawing/2014/main" id="{ADB7EEC9-2265-43DD-B38B-B8E41FEAF817}"/>
              </a:ext>
            </a:extLst>
          </p:cNvPr>
          <p:cNvCxnSpPr/>
          <p:nvPr/>
        </p:nvCxnSpPr>
        <p:spPr>
          <a:xfrm>
            <a:off x="7505700" y="1752600"/>
            <a:ext cx="1295400" cy="762000"/>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EDEB11FC-6445-4E21-884E-8931CB22AC5A}"/>
              </a:ext>
            </a:extLst>
          </p:cNvPr>
          <p:cNvSpPr/>
          <p:nvPr/>
        </p:nvSpPr>
        <p:spPr>
          <a:xfrm>
            <a:off x="5905500" y="0"/>
            <a:ext cx="2514600" cy="1752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C00000"/>
                </a:solidFill>
              </a:rPr>
              <a:t>Starting Point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4">
            <a:extLst>
              <a:ext uri="{FF2B5EF4-FFF2-40B4-BE49-F238E27FC236}">
                <a16:creationId xmlns:a16="http://schemas.microsoft.com/office/drawing/2014/main" id="{43464814-2F7B-4453-8633-00943315B8F6}"/>
              </a:ext>
            </a:extLst>
          </p:cNvPr>
          <p:cNvSpPr txBox="1">
            <a:spLocks noChangeArrowheads="1"/>
          </p:cNvSpPr>
          <p:nvPr/>
        </p:nvSpPr>
        <p:spPr bwMode="auto">
          <a:xfrm>
            <a:off x="495300" y="2209800"/>
            <a:ext cx="9220200" cy="23082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C000"/>
                </a:solidFill>
              </a:rPr>
              <a:t>Then</a:t>
            </a:r>
            <a:r>
              <a:rPr lang="en-US" altLang="en-US" sz="4800" b="1" i="1">
                <a:solidFill>
                  <a:srgbClr val="FFFF00"/>
                </a:solidFill>
              </a:rPr>
              <a:t> </a:t>
            </a:r>
            <a:r>
              <a:rPr lang="en-US" altLang="en-US" sz="4800">
                <a:solidFill>
                  <a:srgbClr val="FFC000"/>
                </a:solidFill>
              </a:rPr>
              <a:t>we can begin to lay out the </a:t>
            </a:r>
            <a:r>
              <a:rPr lang="en-US" altLang="en-US" sz="4800" b="1" i="1">
                <a:solidFill>
                  <a:srgbClr val="FFFF00"/>
                </a:solidFill>
              </a:rPr>
              <a:t>476 years </a:t>
            </a:r>
            <a:r>
              <a:rPr lang="en-US" altLang="en-US" sz="4800">
                <a:solidFill>
                  <a:srgbClr val="FFC000"/>
                </a:solidFill>
              </a:rPr>
              <a:t>and</a:t>
            </a:r>
            <a:r>
              <a:rPr lang="en-US" altLang="en-US" sz="4800" b="1" i="1">
                <a:solidFill>
                  <a:srgbClr val="FFFF00"/>
                </a:solidFill>
              </a:rPr>
              <a:t> 25 days </a:t>
            </a:r>
            <a:r>
              <a:rPr lang="en-US" altLang="en-US" sz="4800">
                <a:solidFill>
                  <a:srgbClr val="FFC000"/>
                </a:solidFill>
              </a:rPr>
              <a:t>backwards in time from there.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0664315-FFA2-4FCE-A0FA-DC0DDDE25705}"/>
              </a:ext>
            </a:extLst>
          </p:cNvPr>
          <p:cNvSpPr>
            <a:spLocks noGrp="1"/>
          </p:cNvSpPr>
          <p:nvPr>
            <p:ph idx="1"/>
          </p:nvPr>
        </p:nvSpPr>
        <p:spPr>
          <a:xfrm>
            <a:off x="0" y="0"/>
            <a:ext cx="10287000" cy="6858000"/>
          </a:xfrm>
        </p:spPr>
        <p:txBody>
          <a:bodyPr rtlCol="0">
            <a:normAutofit/>
          </a:bodyPr>
          <a:lstStyle/>
          <a:p>
            <a:pPr eaLnBrk="1" fontAlgn="auto" hangingPunct="1">
              <a:spcAft>
                <a:spcPts val="0"/>
              </a:spcAft>
              <a:buFont typeface="Arial" panose="020B0604020202020204" pitchFamily="34" charset="0"/>
              <a:buNone/>
              <a:defRPr/>
            </a:pPr>
            <a:r>
              <a:rPr lang="en-US" sz="3600" b="1" dirty="0">
                <a:solidFill>
                  <a:schemeClr val="tx2">
                    <a:lumMod val="75000"/>
                  </a:schemeClr>
                </a:solidFill>
              </a:rPr>
              <a:t> </a:t>
            </a:r>
            <a:endParaRPr lang="en-US" sz="4000" b="1" dirty="0">
              <a:solidFill>
                <a:schemeClr val="accent3">
                  <a:lumMod val="50000"/>
                </a:schemeClr>
              </a:solidFill>
            </a:endParaRPr>
          </a:p>
        </p:txBody>
      </p:sp>
      <p:cxnSp>
        <p:nvCxnSpPr>
          <p:cNvPr id="7" name="Straight Connector 6">
            <a:extLst>
              <a:ext uri="{FF2B5EF4-FFF2-40B4-BE49-F238E27FC236}">
                <a16:creationId xmlns:a16="http://schemas.microsoft.com/office/drawing/2014/main" id="{9D332877-4F04-4BD3-8EC8-63EE84146CAF}"/>
              </a:ext>
            </a:extLst>
          </p:cNvPr>
          <p:cNvCxnSpPr/>
          <p:nvPr/>
        </p:nvCxnSpPr>
        <p:spPr>
          <a:xfrm rot="5400000" flipH="1" flipV="1">
            <a:off x="7746207" y="3217068"/>
            <a:ext cx="2209800" cy="42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990" name="TextBox 11">
            <a:extLst>
              <a:ext uri="{FF2B5EF4-FFF2-40B4-BE49-F238E27FC236}">
                <a16:creationId xmlns:a16="http://schemas.microsoft.com/office/drawing/2014/main" id="{7E606D06-225F-48C9-BF91-91879B618845}"/>
              </a:ext>
            </a:extLst>
          </p:cNvPr>
          <p:cNvSpPr txBox="1">
            <a:spLocks noChangeArrowheads="1"/>
          </p:cNvSpPr>
          <p:nvPr/>
        </p:nvSpPr>
        <p:spPr bwMode="auto">
          <a:xfrm>
            <a:off x="8343900" y="0"/>
            <a:ext cx="1943100" cy="1754188"/>
          </a:xfrm>
          <a:prstGeom prst="rect">
            <a:avLst/>
          </a:prstGeom>
          <a:solidFill>
            <a:schemeClr val="bg1"/>
          </a:solidFill>
          <a:ln w="9525">
            <a:noFill/>
            <a:miter lim="800000"/>
            <a:headEnd/>
            <a:tailEnd/>
          </a:ln>
        </p:spPr>
        <p:txBody>
          <a:bodyPr>
            <a:spAutoFit/>
          </a:bodyPr>
          <a:lstStyle/>
          <a:p>
            <a:pPr algn="ctr">
              <a:defRPr/>
            </a:pPr>
            <a:r>
              <a:rPr lang="en-US" sz="3600" b="1" dirty="0">
                <a:solidFill>
                  <a:schemeClr val="tx2">
                    <a:lumMod val="75000"/>
                  </a:schemeClr>
                </a:solidFill>
              </a:rPr>
              <a:t> </a:t>
            </a:r>
            <a:r>
              <a:rPr lang="en-US" sz="3600" b="1" dirty="0">
                <a:solidFill>
                  <a:srgbClr val="002060"/>
                </a:solidFill>
              </a:rPr>
              <a:t>Palm   Sunday</a:t>
            </a:r>
          </a:p>
          <a:p>
            <a:pPr algn="ctr">
              <a:defRPr/>
            </a:pPr>
            <a:r>
              <a:rPr lang="en-US" sz="3600" b="1" dirty="0">
                <a:solidFill>
                  <a:srgbClr val="002060"/>
                </a:solidFill>
              </a:rPr>
              <a:t>32 A.D.</a:t>
            </a:r>
          </a:p>
        </p:txBody>
      </p:sp>
      <p:sp>
        <p:nvSpPr>
          <p:cNvPr id="21" name="Rectangle 20">
            <a:extLst>
              <a:ext uri="{FF2B5EF4-FFF2-40B4-BE49-F238E27FC236}">
                <a16:creationId xmlns:a16="http://schemas.microsoft.com/office/drawing/2014/main" id="{54AB3A3B-E879-4C27-A8E2-FD1404AC841B}"/>
              </a:ext>
            </a:extLst>
          </p:cNvPr>
          <p:cNvSpPr/>
          <p:nvPr/>
        </p:nvSpPr>
        <p:spPr>
          <a:xfrm>
            <a:off x="1457325" y="2819400"/>
            <a:ext cx="7372350" cy="1143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FFFF00"/>
                </a:solidFill>
              </a:rPr>
              <a:t>476 years </a:t>
            </a:r>
            <a:r>
              <a:rPr lang="en-US" sz="4000" b="1" dirty="0">
                <a:solidFill>
                  <a:schemeClr val="bg1"/>
                </a:solidFill>
              </a:rPr>
              <a:t>+ 25 days</a:t>
            </a:r>
          </a:p>
        </p:txBody>
      </p:sp>
      <p:cxnSp>
        <p:nvCxnSpPr>
          <p:cNvPr id="41" name="Straight Connector 40">
            <a:extLst>
              <a:ext uri="{FF2B5EF4-FFF2-40B4-BE49-F238E27FC236}">
                <a16:creationId xmlns:a16="http://schemas.microsoft.com/office/drawing/2014/main" id="{41815C20-4336-45F8-AF91-A182971BA968}"/>
              </a:ext>
            </a:extLst>
          </p:cNvPr>
          <p:cNvCxnSpPr/>
          <p:nvPr/>
        </p:nvCxnSpPr>
        <p:spPr>
          <a:xfrm rot="5400000" flipH="1" flipV="1">
            <a:off x="504825" y="30861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304B680-20D7-437F-A8FB-1377E3952B1C}"/>
              </a:ext>
            </a:extLst>
          </p:cNvPr>
          <p:cNvSpPr/>
          <p:nvPr/>
        </p:nvSpPr>
        <p:spPr>
          <a:xfrm>
            <a:off x="128587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0791A213-6709-4E33-B7AB-3D842E520300}"/>
              </a:ext>
            </a:extLst>
          </p:cNvPr>
          <p:cNvSpPr/>
          <p:nvPr/>
        </p:nvSpPr>
        <p:spPr>
          <a:xfrm>
            <a:off x="8658225" y="1828800"/>
            <a:ext cx="3429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6B829024-7653-4B7D-A70E-17A4FAC32026}"/>
              </a:ext>
            </a:extLst>
          </p:cNvPr>
          <p:cNvSpPr/>
          <p:nvPr/>
        </p:nvSpPr>
        <p:spPr>
          <a:xfrm>
            <a:off x="257175" y="4038600"/>
            <a:ext cx="2571750" cy="2590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Nisan</a:t>
            </a:r>
          </a:p>
          <a:p>
            <a:pPr algn="ctr">
              <a:defRPr/>
            </a:pPr>
            <a:r>
              <a:rPr lang="en-US" sz="4000" b="1" dirty="0">
                <a:solidFill>
                  <a:srgbClr val="C00000"/>
                </a:solidFill>
              </a:rPr>
              <a:t>445 B.C.</a:t>
            </a:r>
          </a:p>
        </p:txBody>
      </p:sp>
      <p:sp>
        <p:nvSpPr>
          <p:cNvPr id="20" name="Oval 19">
            <a:extLst>
              <a:ext uri="{FF2B5EF4-FFF2-40B4-BE49-F238E27FC236}">
                <a16:creationId xmlns:a16="http://schemas.microsoft.com/office/drawing/2014/main" id="{3C8EA6AA-7F97-4591-8E57-13EC32BB88F7}"/>
              </a:ext>
            </a:extLst>
          </p:cNvPr>
          <p:cNvSpPr/>
          <p:nvPr/>
        </p:nvSpPr>
        <p:spPr>
          <a:xfrm>
            <a:off x="7458075" y="4038600"/>
            <a:ext cx="2657475" cy="2590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April </a:t>
            </a:r>
          </a:p>
          <a:p>
            <a:pPr algn="ctr">
              <a:defRPr/>
            </a:pPr>
            <a:r>
              <a:rPr lang="en-US" sz="5400" b="1" i="1" dirty="0">
                <a:solidFill>
                  <a:srgbClr val="C00000"/>
                </a:solidFill>
              </a:rPr>
              <a:t>X</a:t>
            </a:r>
          </a:p>
          <a:p>
            <a:pPr algn="ctr">
              <a:defRPr/>
            </a:pPr>
            <a:r>
              <a:rPr lang="en-US" sz="4000" b="1" dirty="0">
                <a:solidFill>
                  <a:srgbClr val="C00000"/>
                </a:solidFill>
              </a:rPr>
              <a:t> 32 A.D.</a:t>
            </a:r>
          </a:p>
        </p:txBody>
      </p:sp>
      <p:sp>
        <p:nvSpPr>
          <p:cNvPr id="101387" name="TextBox 23">
            <a:extLst>
              <a:ext uri="{FF2B5EF4-FFF2-40B4-BE49-F238E27FC236}">
                <a16:creationId xmlns:a16="http://schemas.microsoft.com/office/drawing/2014/main" id="{5C88A7E4-910A-4BA4-A1D8-352A8359B01E}"/>
              </a:ext>
            </a:extLst>
          </p:cNvPr>
          <p:cNvSpPr txBox="1">
            <a:spLocks noChangeArrowheads="1"/>
          </p:cNvSpPr>
          <p:nvPr/>
        </p:nvSpPr>
        <p:spPr bwMode="auto">
          <a:xfrm>
            <a:off x="257175" y="0"/>
            <a:ext cx="30003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2060"/>
                </a:solidFill>
              </a:rPr>
              <a:t>Edict of</a:t>
            </a:r>
          </a:p>
          <a:p>
            <a:pPr eaLnBrk="1" hangingPunct="1"/>
            <a:r>
              <a:rPr lang="en-US" altLang="en-US" sz="3600" b="1">
                <a:solidFill>
                  <a:srgbClr val="002060"/>
                </a:solidFill>
              </a:rPr>
              <a:t>Artaxerxes</a:t>
            </a:r>
          </a:p>
          <a:p>
            <a:pPr eaLnBrk="1" hangingPunct="1"/>
            <a:r>
              <a:rPr lang="en-US" altLang="en-US" sz="3600" b="1">
                <a:solidFill>
                  <a:srgbClr val="002060"/>
                </a:solidFill>
              </a:rPr>
              <a:t>445 B.C.</a:t>
            </a:r>
          </a:p>
        </p:txBody>
      </p:sp>
      <p:cxnSp>
        <p:nvCxnSpPr>
          <p:cNvPr id="36" name="Straight Arrow Connector 35">
            <a:extLst>
              <a:ext uri="{FF2B5EF4-FFF2-40B4-BE49-F238E27FC236}">
                <a16:creationId xmlns:a16="http://schemas.microsoft.com/office/drawing/2014/main" id="{A43CFD0D-7818-4525-9D38-36E401D8F220}"/>
              </a:ext>
            </a:extLst>
          </p:cNvPr>
          <p:cNvCxnSpPr/>
          <p:nvPr/>
        </p:nvCxnSpPr>
        <p:spPr>
          <a:xfrm flipV="1">
            <a:off x="7048500" y="5410200"/>
            <a:ext cx="1219200" cy="2286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A9C8468-F289-40D8-AB15-CFFE3373B135}"/>
              </a:ext>
            </a:extLst>
          </p:cNvPr>
          <p:cNvSpPr/>
          <p:nvPr/>
        </p:nvSpPr>
        <p:spPr>
          <a:xfrm>
            <a:off x="1457325" y="2133600"/>
            <a:ext cx="23145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 - 444 A.D. ) </a:t>
            </a:r>
          </a:p>
        </p:txBody>
      </p:sp>
      <p:sp>
        <p:nvSpPr>
          <p:cNvPr id="101390" name="TextBox 13">
            <a:extLst>
              <a:ext uri="{FF2B5EF4-FFF2-40B4-BE49-F238E27FC236}">
                <a16:creationId xmlns:a16="http://schemas.microsoft.com/office/drawing/2014/main" id="{BA5644DC-C650-4EA6-ABAD-5D0CC31A117F}"/>
              </a:ext>
            </a:extLst>
          </p:cNvPr>
          <p:cNvSpPr txBox="1">
            <a:spLocks noChangeArrowheads="1"/>
          </p:cNvSpPr>
          <p:nvPr/>
        </p:nvSpPr>
        <p:spPr bwMode="auto">
          <a:xfrm>
            <a:off x="3467100" y="4572000"/>
            <a:ext cx="3570288" cy="2124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i="1">
                <a:solidFill>
                  <a:srgbClr val="FFFF00"/>
                </a:solidFill>
              </a:rPr>
              <a:t>Nisan 10 </a:t>
            </a:r>
          </a:p>
          <a:p>
            <a:pPr algn="ctr" eaLnBrk="1" hangingPunct="1"/>
            <a:r>
              <a:rPr lang="en-US" altLang="en-US" sz="4400">
                <a:solidFill>
                  <a:srgbClr val="FFC000"/>
                </a:solidFill>
              </a:rPr>
              <a:t>What is the Julian date?</a:t>
            </a:r>
          </a:p>
        </p:txBody>
      </p:sp>
      <p:cxnSp>
        <p:nvCxnSpPr>
          <p:cNvPr id="16" name="Straight Arrow Connector 15">
            <a:extLst>
              <a:ext uri="{FF2B5EF4-FFF2-40B4-BE49-F238E27FC236}">
                <a16:creationId xmlns:a16="http://schemas.microsoft.com/office/drawing/2014/main" id="{FF811795-ACF9-47C2-8ED4-12DA40DB3CD9}"/>
              </a:ext>
            </a:extLst>
          </p:cNvPr>
          <p:cNvCxnSpPr/>
          <p:nvPr/>
        </p:nvCxnSpPr>
        <p:spPr>
          <a:xfrm rot="10800000">
            <a:off x="6591300" y="2514600"/>
            <a:ext cx="2286000" cy="1588"/>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4F5FA637-E718-48ED-97CC-8B58B33A1375}"/>
              </a:ext>
            </a:extLst>
          </p:cNvPr>
          <p:cNvSpPr/>
          <p:nvPr/>
        </p:nvSpPr>
        <p:spPr>
          <a:xfrm>
            <a:off x="5905500" y="0"/>
            <a:ext cx="2438400" cy="1752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i="1" dirty="0">
                <a:solidFill>
                  <a:srgbClr val="C00000"/>
                </a:solidFill>
              </a:rPr>
              <a:t>Starting Point</a:t>
            </a:r>
          </a:p>
        </p:txBody>
      </p:sp>
      <p:cxnSp>
        <p:nvCxnSpPr>
          <p:cNvPr id="19" name="Straight Arrow Connector 18">
            <a:extLst>
              <a:ext uri="{FF2B5EF4-FFF2-40B4-BE49-F238E27FC236}">
                <a16:creationId xmlns:a16="http://schemas.microsoft.com/office/drawing/2014/main" id="{ACD59117-D295-4F81-A785-9CE75E9026AC}"/>
              </a:ext>
            </a:extLst>
          </p:cNvPr>
          <p:cNvCxnSpPr/>
          <p:nvPr/>
        </p:nvCxnSpPr>
        <p:spPr>
          <a:xfrm>
            <a:off x="7505700" y="1752600"/>
            <a:ext cx="1371600" cy="609600"/>
          </a:xfrm>
          <a:prstGeom prst="straightConnector1">
            <a:avLst/>
          </a:prstGeom>
          <a:ln w="4762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4">
            <a:extLst>
              <a:ext uri="{FF2B5EF4-FFF2-40B4-BE49-F238E27FC236}">
                <a16:creationId xmlns:a16="http://schemas.microsoft.com/office/drawing/2014/main" id="{1932A622-FBD7-4DD9-B27C-BB405038E4F0}"/>
              </a:ext>
            </a:extLst>
          </p:cNvPr>
          <p:cNvSpPr txBox="1">
            <a:spLocks noChangeArrowheads="1"/>
          </p:cNvSpPr>
          <p:nvPr/>
        </p:nvSpPr>
        <p:spPr bwMode="auto">
          <a:xfrm>
            <a:off x="800100" y="533400"/>
            <a:ext cx="8610600" cy="5784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a:solidFill>
                  <a:srgbClr val="FFC000"/>
                </a:solidFill>
              </a:rPr>
              <a:t>To find the Julian calendar date for </a:t>
            </a:r>
          </a:p>
          <a:p>
            <a:pPr algn="ctr" eaLnBrk="1" hangingPunct="1"/>
            <a:r>
              <a:rPr lang="en-US" altLang="en-US" sz="6000">
                <a:solidFill>
                  <a:srgbClr val="FFFF00"/>
                </a:solidFill>
              </a:rPr>
              <a:t>Nisan 10 </a:t>
            </a:r>
            <a:r>
              <a:rPr lang="en-US" altLang="en-US" sz="6000">
                <a:solidFill>
                  <a:srgbClr val="FFC000"/>
                </a:solidFill>
              </a:rPr>
              <a:t>we need </a:t>
            </a:r>
          </a:p>
          <a:p>
            <a:pPr algn="ctr" eaLnBrk="1" hangingPunct="1"/>
            <a:r>
              <a:rPr lang="en-US" altLang="en-US" sz="6000">
                <a:solidFill>
                  <a:srgbClr val="FFC000"/>
                </a:solidFill>
              </a:rPr>
              <a:t>to align the two calendars for the </a:t>
            </a:r>
          </a:p>
          <a:p>
            <a:pPr algn="ctr" eaLnBrk="1" hangingPunct="1"/>
            <a:r>
              <a:rPr lang="en-US" altLang="en-US" sz="6000">
                <a:solidFill>
                  <a:srgbClr val="FFFF00"/>
                </a:solidFill>
              </a:rPr>
              <a:t>Nisan of 32 A.D..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80929</TotalTime>
  <Words>9958</Words>
  <Application>Microsoft Office PowerPoint</Application>
  <PresentationFormat>35mm Slides</PresentationFormat>
  <Paragraphs>1483</Paragraphs>
  <Slides>242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242</vt:i4>
      </vt:variant>
    </vt:vector>
  </HeadingPairs>
  <TitlesOfParts>
    <vt:vector size="247" baseType="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   NASA New Moon data  and the timeline of the 69 Weeks </vt:lpstr>
      <vt:lpstr>PowerPoint Presentation</vt:lpstr>
      <vt:lpstr>From the Command …..            unto Messiah the Prince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Both the Edict and ”Messiah the Prince” occurred in the Hebrew month of Nisan. </vt:lpstr>
      <vt:lpstr>PowerPoint Presentation</vt:lpstr>
      <vt:lpstr>Both the Edict and ”Messiah the Prince” occurred during Nisan moons.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time-span bridging the two Nisan events and the timeline of the 69 Weeks are both very close to  476 years.</vt:lpstr>
      <vt:lpstr>PowerPoint Presentation</vt:lpstr>
      <vt:lpstr>The time-span of the 69 Weeks calculated using Roman era Julian years are 173,880/365.25  = 476 years and 21 days. (a mere 4 day error).</vt:lpstr>
      <vt:lpstr>PowerPoint Presentation</vt:lpstr>
      <vt:lpstr>The time-span of the 69 Weeks calculated using Roman era Julian years are 173,880/365.25  = 476 years and 21 days. (a mere 4 day error).</vt:lpstr>
      <vt:lpstr>PowerPoint Presentation</vt:lpstr>
      <vt:lpstr>PowerPoint Presentation</vt:lpstr>
      <vt:lpstr>PowerPoint Presentation</vt:lpstr>
      <vt:lpstr>Both the Edict and ”Messiah the Prince” occurred during Nisan moons.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we get a Hebrew Nisan calendar  date fix on just one of these events?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Gospel accounts of passion week  indicate that Palm Sunday came  Four Days before the Crucifixion. </vt:lpstr>
      <vt:lpstr>PowerPoint Presentation</vt:lpstr>
      <vt:lpstr>The Crucifixion occurred on Passover which is Nisan 14</vt:lpstr>
      <vt:lpstr>PowerPoint Presentation</vt:lpstr>
      <vt:lpstr>Passover Crucifixion Thursday  Nisan 14</vt:lpstr>
      <vt:lpstr>PowerPoint Presentation</vt:lpstr>
      <vt:lpstr>Palm Sunday would have come  Four Days before Nisan 14</vt:lpstr>
      <vt:lpstr>PowerPoint Presentation</vt:lpstr>
      <vt:lpstr>Palm Sunday came Four Days before Nisan 14 on Nisan 10</vt:lpstr>
      <vt:lpstr>PowerPoint Presentation</vt:lpstr>
      <vt:lpstr>Nisan 10 of 32 A.D. is  April  “Y”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445 B.C. (-444 A.D.) to 32 A.D. = 476 years  March 15 to April 9 = 25 days</vt:lpstr>
      <vt:lpstr>PowerPoint Presentation</vt:lpstr>
      <vt:lpstr>April  9 - 10 32 A.D.</vt:lpstr>
      <vt:lpstr>PowerPoint Presentation</vt:lpstr>
      <vt:lpstr>April  9 - 10 32 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April  9 - 10 32 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here at last is our timeline for the 69 weeks. We see that the edict did in fact come very early, quite near the new moon of Nisan.</vt:lpstr>
      <vt:lpstr>PowerPoint Presentation</vt:lpstr>
      <vt:lpstr>PowerPoint Presentation</vt:lpstr>
      <vt:lpstr>PowerPoint Presentation</vt:lpstr>
      <vt:lpstr>Sir Robert Anderson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69 weeks to the First Coming. Then a future 70th Week, and then 7 years to the Second Coming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Edict and Chronology of Daniel’s        Prophecy of the Seventy Weeks Candidate #1  The Edict of Cyrus</dc:title>
  <dc:creator>Gavin Finley</dc:creator>
  <cp:lastModifiedBy>Bro H</cp:lastModifiedBy>
  <cp:revision>2530</cp:revision>
  <dcterms:created xsi:type="dcterms:W3CDTF">2008-07-01T18:36:57Z</dcterms:created>
  <dcterms:modified xsi:type="dcterms:W3CDTF">2021-04-22T13:40:49Z</dcterms:modified>
</cp:coreProperties>
</file>