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91" r:id="rId30"/>
    <p:sldId id="285" r:id="rId31"/>
    <p:sldId id="286" r:id="rId32"/>
    <p:sldId id="287" r:id="rId33"/>
    <p:sldId id="288" r:id="rId34"/>
    <p:sldId id="293" r:id="rId35"/>
    <p:sldId id="292" r:id="rId36"/>
    <p:sldId id="289" r:id="rId37"/>
    <p:sldId id="290"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19"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8" r:id="rId128"/>
    <p:sldId id="383" r:id="rId129"/>
    <p:sldId id="384" r:id="rId130"/>
    <p:sldId id="385" r:id="rId131"/>
    <p:sldId id="386" r:id="rId132"/>
    <p:sldId id="387" r:id="rId133"/>
    <p:sldId id="389" r:id="rId134"/>
    <p:sldId id="390" r:id="rId135"/>
    <p:sldId id="398" r:id="rId136"/>
    <p:sldId id="391" r:id="rId137"/>
    <p:sldId id="392" r:id="rId138"/>
    <p:sldId id="393" r:id="rId139"/>
    <p:sldId id="394" r:id="rId140"/>
    <p:sldId id="395" r:id="rId1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00FF00"/>
    <a:srgbClr val="FF00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60"/>
  </p:normalViewPr>
  <p:slideViewPr>
    <p:cSldViewPr snapToGrid="0">
      <p:cViewPr varScale="1">
        <p:scale>
          <a:sx n="70" d="100"/>
          <a:sy n="70" d="100"/>
        </p:scale>
        <p:origin x="514" y="-82"/>
      </p:cViewPr>
      <p:guideLst/>
    </p:cSldViewPr>
  </p:slideViewPr>
  <p:notesTextViewPr>
    <p:cViewPr>
      <p:scale>
        <a:sx n="1" d="1"/>
        <a:sy n="1" d="1"/>
      </p:scale>
      <p:origin x="0" y="0"/>
    </p:cViewPr>
  </p:notesTextViewPr>
  <p:sorterViewPr>
    <p:cViewPr varScale="1">
      <p:scale>
        <a:sx n="100" d="100"/>
        <a:sy n="100" d="100"/>
      </p:scale>
      <p:origin x="0" y="-6241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17094B-7E4C-41C6-8FA9-96BAF0DA116C}" type="datetimeFigureOut">
              <a:rPr lang="en-GB" smtClean="0"/>
              <a:t>04/02/2015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CC9D3A-7E72-4E62-AC12-122523A80DCE}" type="slidenum">
              <a:rPr lang="en-GB" smtClean="0"/>
              <a:t>‹#›</a:t>
            </a:fld>
            <a:endParaRPr lang="en-GB"/>
          </a:p>
        </p:txBody>
      </p:sp>
    </p:spTree>
    <p:extLst>
      <p:ext uri="{BB962C8B-B14F-4D97-AF65-F5344CB8AC3E}">
        <p14:creationId xmlns:p14="http://schemas.microsoft.com/office/powerpoint/2010/main" val="682166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762A88-FA2B-47ED-95AA-7CDDFA304BA4}"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1791347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GB">
                <a:solidFill>
                  <a:srgbClr val="FFFFFF"/>
                </a:solidFill>
              </a:endParaRPr>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GB">
              <a:solidFill>
                <a:srgbClr val="FFFFFF"/>
              </a:solidFill>
            </a:endParaRPr>
          </a:p>
        </p:txBody>
      </p:sp>
      <p:grpSp>
        <p:nvGrpSpPr>
          <p:cNvPr id="3"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GB">
                <a:solidFill>
                  <a:srgbClr val="FFFFFF"/>
                </a:solidFill>
              </a:endParaRPr>
            </a:p>
          </p:txBody>
        </p:sp>
        <p:grpSp>
          <p:nvGrpSpPr>
            <p:cNvPr id="4"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GB">
                <a:solidFill>
                  <a:srgbClr val="FFFFFF"/>
                </a:solidFill>
              </a:endParaRPr>
            </a:p>
          </p:txBody>
        </p:sp>
      </p:grpSp>
      <p:grpSp>
        <p:nvGrpSpPr>
          <p:cNvPr id="8"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grpSp>
      <p:sp>
        <p:nvSpPr>
          <p:cNvPr id="5142"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smtClean="0"/>
              <a:t>Click to edit Master title style</a:t>
            </a:r>
            <a:endParaRPr lang="en-GB"/>
          </a:p>
        </p:txBody>
      </p:sp>
      <p:sp>
        <p:nvSpPr>
          <p:cNvPr id="5143"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smtClean="0"/>
              <a:t>Click to edit Master subtitle style</a:t>
            </a:r>
            <a:endParaRPr lang="en-GB"/>
          </a:p>
        </p:txBody>
      </p:sp>
      <p:sp>
        <p:nvSpPr>
          <p:cNvPr id="24" name="Rectangle 24"/>
          <p:cNvSpPr>
            <a:spLocks noGrp="1" noChangeArrowheads="1"/>
          </p:cNvSpPr>
          <p:nvPr>
            <p:ph type="dt" sz="quarter" idx="10"/>
          </p:nvPr>
        </p:nvSpPr>
        <p:spPr/>
        <p:txBody>
          <a:bodyPr/>
          <a:lstStyle>
            <a:lvl1pPr>
              <a:defRPr/>
            </a:lvl1pPr>
          </a:lstStyle>
          <a:p>
            <a:fld id="{DDD11AA4-E0CF-4055-9AB8-82C403D3A389}" type="datetime1">
              <a:rPr lang="en-GB" smtClean="0">
                <a:solidFill>
                  <a:srgbClr val="FFFFFF"/>
                </a:solidFill>
              </a:rPr>
              <a:pPr/>
              <a:t>04/02/2015</a:t>
            </a:fld>
            <a:endParaRPr lang="en-GB">
              <a:solidFill>
                <a:srgbClr val="FFFFFF"/>
              </a:solidFill>
            </a:endParaRPr>
          </a:p>
        </p:txBody>
      </p:sp>
      <p:sp>
        <p:nvSpPr>
          <p:cNvPr id="25" name="Rectangle 25"/>
          <p:cNvSpPr>
            <a:spLocks noGrp="1" noChangeArrowheads="1"/>
          </p:cNvSpPr>
          <p:nvPr>
            <p:ph type="sldNum" sz="quarter" idx="11"/>
          </p:nvPr>
        </p:nvSpPr>
        <p:spPr/>
        <p:txBody>
          <a:bodyPr/>
          <a:lstStyle>
            <a:lvl1pPr>
              <a:defRPr/>
            </a:lvl1pPr>
          </a:lstStyle>
          <a:p>
            <a:fld id="{CFE99A78-8637-47DB-9EC9-54365A6CC52E}" type="slidenum">
              <a:rPr lang="en-GB" smtClean="0">
                <a:solidFill>
                  <a:srgbClr val="FFFFFF"/>
                </a:solidFill>
              </a:rPr>
              <a:pPr/>
              <a:t>‹#›</a:t>
            </a:fld>
            <a:endParaRPr lang="en-GB">
              <a:solidFill>
                <a:srgbClr val="FFFFFF"/>
              </a:solidFill>
            </a:endParaRPr>
          </a:p>
        </p:txBody>
      </p:sp>
      <p:sp>
        <p:nvSpPr>
          <p:cNvPr id="26" name="Rectangle 26"/>
          <p:cNvSpPr>
            <a:spLocks noGrp="1" noChangeArrowheads="1"/>
          </p:cNvSpPr>
          <p:nvPr>
            <p:ph type="ftr" sz="quarter" idx="12"/>
          </p:nvPr>
        </p:nvSpPr>
        <p:spPr/>
        <p:txBody>
          <a:bodyPr/>
          <a:lstStyle>
            <a:lvl1pPr>
              <a:defRPr/>
            </a:lvl1pPr>
          </a:lstStyle>
          <a:p>
            <a:endParaRPr lang="en-GB">
              <a:solidFill>
                <a:srgbClr val="FFFFFF"/>
              </a:solidFill>
            </a:endParaRPr>
          </a:p>
        </p:txBody>
      </p:sp>
    </p:spTree>
    <p:extLst>
      <p:ext uri="{BB962C8B-B14F-4D97-AF65-F5344CB8AC3E}">
        <p14:creationId xmlns:p14="http://schemas.microsoft.com/office/powerpoint/2010/main" val="6681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fld id="{1D0F95B9-CAA3-4CB0-B13C-F1193490C6AA}" type="datetime1">
              <a:rPr lang="en-GB" smtClean="0">
                <a:solidFill>
                  <a:srgbClr val="FFFFFF"/>
                </a:solidFill>
              </a:rPr>
              <a:pPr/>
              <a:t>04/02/2015</a:t>
            </a:fld>
            <a:endParaRPr lang="en-GB">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fld id="{CFE99A78-8637-47DB-9EC9-54365A6CC52E}"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287906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fld id="{DF74D22F-43D4-42F2-848D-5662CEAD6528}" type="datetime1">
              <a:rPr lang="en-GB" smtClean="0">
                <a:solidFill>
                  <a:srgbClr val="FFFFFF"/>
                </a:solidFill>
              </a:rPr>
              <a:pPr/>
              <a:t>04/02/2015</a:t>
            </a:fld>
            <a:endParaRPr lang="en-GB">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fld id="{CFE99A78-8637-47DB-9EC9-54365A6CC52E}"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296596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0"/>
            <a:ext cx="5384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6197600" y="1600200"/>
            <a:ext cx="53848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6197600" y="3924300"/>
            <a:ext cx="53848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2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7" name="Rectangle 2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8" name="Rectangle 26"/>
          <p:cNvSpPr>
            <a:spLocks noGrp="1" noChangeArrowheads="1"/>
          </p:cNvSpPr>
          <p:nvPr>
            <p:ph type="sldNum" sz="quarter" idx="12"/>
          </p:nvPr>
        </p:nvSpPr>
        <p:spPr>
          <a:ln/>
        </p:spPr>
        <p:txBody>
          <a:bodyPr/>
          <a:lstStyle>
            <a:lvl1pPr>
              <a:defRPr/>
            </a:lvl1pPr>
          </a:lstStyle>
          <a:p>
            <a:pPr>
              <a:defRPr/>
            </a:pPr>
            <a:fld id="{04209979-CCE3-4984-80F8-6734F296813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375805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600" y="1600200"/>
            <a:ext cx="5384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0"/>
            <a:ext cx="5384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88C2469F-05B7-4CED-AF26-C818B3D706C8}"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796853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fld id="{238F7D5E-42EB-4D7B-BB21-B2DFCE1F18EB}" type="datetime1">
              <a:rPr lang="en-GB" smtClean="0">
                <a:solidFill>
                  <a:srgbClr val="FFFFFF"/>
                </a:solidFill>
              </a:rPr>
              <a:pPr/>
              <a:t>04/02/2015</a:t>
            </a:fld>
            <a:endParaRPr lang="en-GB">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fld id="{CFE99A78-8637-47DB-9EC9-54365A6CC52E}"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959323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4"/>
          <p:cNvSpPr>
            <a:spLocks noGrp="1" noChangeArrowheads="1"/>
          </p:cNvSpPr>
          <p:nvPr>
            <p:ph type="dt" sz="half" idx="10"/>
          </p:nvPr>
        </p:nvSpPr>
        <p:spPr>
          <a:ln/>
        </p:spPr>
        <p:txBody>
          <a:bodyPr/>
          <a:lstStyle>
            <a:lvl1pPr>
              <a:defRPr/>
            </a:lvl1pPr>
          </a:lstStyle>
          <a:p>
            <a:fld id="{2D66522F-9EBD-4CD0-990E-12DEC700EEBE}" type="datetime1">
              <a:rPr lang="en-GB" smtClean="0">
                <a:solidFill>
                  <a:srgbClr val="FFFFFF"/>
                </a:solidFill>
              </a:rPr>
              <a:pPr/>
              <a:t>04/02/2015</a:t>
            </a:fld>
            <a:endParaRPr lang="en-GB">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fld id="{CFE99A78-8637-47DB-9EC9-54365A6CC52E}"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073386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4"/>
          <p:cNvSpPr>
            <a:spLocks noGrp="1" noChangeArrowheads="1"/>
          </p:cNvSpPr>
          <p:nvPr>
            <p:ph type="dt" sz="half" idx="10"/>
          </p:nvPr>
        </p:nvSpPr>
        <p:spPr>
          <a:ln/>
        </p:spPr>
        <p:txBody>
          <a:bodyPr/>
          <a:lstStyle>
            <a:lvl1pPr>
              <a:defRPr/>
            </a:lvl1pPr>
          </a:lstStyle>
          <a:p>
            <a:fld id="{286D70D2-5F09-409E-8B32-A03C39442609}" type="datetime1">
              <a:rPr lang="en-GB" smtClean="0">
                <a:solidFill>
                  <a:srgbClr val="FFFFFF"/>
                </a:solidFill>
              </a:rPr>
              <a:pPr/>
              <a:t>04/02/2015</a:t>
            </a:fld>
            <a:endParaRPr lang="en-GB">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fld id="{CFE99A78-8637-47DB-9EC9-54365A6CC52E}"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109689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24"/>
          <p:cNvSpPr>
            <a:spLocks noGrp="1" noChangeArrowheads="1"/>
          </p:cNvSpPr>
          <p:nvPr>
            <p:ph type="dt" sz="half" idx="10"/>
          </p:nvPr>
        </p:nvSpPr>
        <p:spPr>
          <a:ln/>
        </p:spPr>
        <p:txBody>
          <a:bodyPr/>
          <a:lstStyle>
            <a:lvl1pPr>
              <a:defRPr/>
            </a:lvl1pPr>
          </a:lstStyle>
          <a:p>
            <a:fld id="{D4652C95-B147-4044-BA59-709D83A59491}" type="datetime1">
              <a:rPr lang="en-GB" smtClean="0">
                <a:solidFill>
                  <a:srgbClr val="FFFFFF"/>
                </a:solidFill>
              </a:rPr>
              <a:pPr/>
              <a:t>04/02/2015</a:t>
            </a:fld>
            <a:endParaRPr lang="en-GB">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fld id="{CFE99A78-8637-47DB-9EC9-54365A6CC52E}"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713231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24"/>
          <p:cNvSpPr>
            <a:spLocks noGrp="1" noChangeArrowheads="1"/>
          </p:cNvSpPr>
          <p:nvPr>
            <p:ph type="dt" sz="half" idx="10"/>
          </p:nvPr>
        </p:nvSpPr>
        <p:spPr>
          <a:ln/>
        </p:spPr>
        <p:txBody>
          <a:bodyPr/>
          <a:lstStyle>
            <a:lvl1pPr>
              <a:defRPr/>
            </a:lvl1pPr>
          </a:lstStyle>
          <a:p>
            <a:fld id="{19BA68D8-57C7-4F14-8F19-E794D1308674}" type="datetime1">
              <a:rPr lang="en-GB" smtClean="0">
                <a:solidFill>
                  <a:srgbClr val="FFFFFF"/>
                </a:solidFill>
              </a:rPr>
              <a:pPr/>
              <a:t>04/02/2015</a:t>
            </a:fld>
            <a:endParaRPr lang="en-GB">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fld id="{CFE99A78-8637-47DB-9EC9-54365A6CC52E}"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4192903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fld id="{9BC2948A-A25B-41DD-98E9-4AFF8797A7DA}" type="datetime1">
              <a:rPr lang="en-GB" smtClean="0">
                <a:solidFill>
                  <a:srgbClr val="FFFFFF"/>
                </a:solidFill>
              </a:rPr>
              <a:pPr/>
              <a:t>04/02/2015</a:t>
            </a:fld>
            <a:endParaRPr lang="en-GB">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fld id="{CFE99A78-8637-47DB-9EC9-54365A6CC52E}"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092719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fld id="{4842DA5A-7775-4EE2-BFDD-34E81D5C159B}" type="datetime1">
              <a:rPr lang="en-GB" smtClean="0">
                <a:solidFill>
                  <a:srgbClr val="FFFFFF"/>
                </a:solidFill>
              </a:rPr>
              <a:pPr/>
              <a:t>04/02/2015</a:t>
            </a:fld>
            <a:endParaRPr lang="en-GB">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fld id="{CFE99A78-8637-47DB-9EC9-54365A6CC52E}"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416594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fld id="{3486F9E0-AAA5-4FE0-9B08-3D691C05AA3F}" type="datetime1">
              <a:rPr lang="en-GB" smtClean="0">
                <a:solidFill>
                  <a:srgbClr val="FFFFFF"/>
                </a:solidFill>
              </a:rPr>
              <a:pPr/>
              <a:t>04/02/2015</a:t>
            </a:fld>
            <a:endParaRPr lang="en-GB">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fld id="{CFE99A78-8637-47DB-9EC9-54365A6CC52E}"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994386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12192000" cy="6858000"/>
            <a:chOff x="0" y="0"/>
            <a:chExt cx="5760" cy="4320"/>
          </a:xfrm>
        </p:grpSpPr>
        <p:sp>
          <p:nvSpPr>
            <p:cNvPr id="4099"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4100"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GB">
                <a:solidFill>
                  <a:srgbClr val="FFFFFF"/>
                </a:solidFill>
              </a:endParaRPr>
            </a:p>
          </p:txBody>
        </p:sp>
      </p:grpSp>
      <p:sp>
        <p:nvSpPr>
          <p:cNvPr id="4101"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GB">
              <a:solidFill>
                <a:srgbClr val="FFFFFF"/>
              </a:solidFill>
            </a:endParaRPr>
          </a:p>
        </p:txBody>
      </p:sp>
      <p:grpSp>
        <p:nvGrpSpPr>
          <p:cNvPr id="3" name="Group 6"/>
          <p:cNvGrpSpPr>
            <a:grpSpLocks/>
          </p:cNvGrpSpPr>
          <p:nvPr/>
        </p:nvGrpSpPr>
        <p:grpSpPr bwMode="auto">
          <a:xfrm>
            <a:off x="0" y="6019800"/>
            <a:ext cx="10464800" cy="857250"/>
            <a:chOff x="0" y="3792"/>
            <a:chExt cx="4944" cy="540"/>
          </a:xfrm>
        </p:grpSpPr>
        <p:sp>
          <p:nvSpPr>
            <p:cNvPr id="4103"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GB">
                <a:solidFill>
                  <a:srgbClr val="FFFFFF"/>
                </a:solidFill>
              </a:endParaRPr>
            </a:p>
          </p:txBody>
        </p:sp>
        <p:grpSp>
          <p:nvGrpSpPr>
            <p:cNvPr id="4" name="Group 8"/>
            <p:cNvGrpSpPr>
              <a:grpSpLocks/>
            </p:cNvGrpSpPr>
            <p:nvPr userDrawn="1"/>
          </p:nvGrpSpPr>
          <p:grpSpPr bwMode="auto">
            <a:xfrm>
              <a:off x="2486" y="3792"/>
              <a:ext cx="2458" cy="540"/>
              <a:chOff x="2486" y="3792"/>
              <a:chExt cx="2458" cy="540"/>
            </a:xfrm>
          </p:grpSpPr>
          <p:sp>
            <p:nvSpPr>
              <p:cNvPr id="4105"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4106"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4107"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4108"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4109"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grpSp>
        <p:sp>
          <p:nvSpPr>
            <p:cNvPr id="4110"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GB">
                <a:solidFill>
                  <a:srgbClr val="FFFFFF"/>
                </a:solidFill>
              </a:endParaRPr>
            </a:p>
          </p:txBody>
        </p:sp>
      </p:grpSp>
      <p:grpSp>
        <p:nvGrpSpPr>
          <p:cNvPr id="5" name="Group 15"/>
          <p:cNvGrpSpPr>
            <a:grpSpLocks/>
          </p:cNvGrpSpPr>
          <p:nvPr/>
        </p:nvGrpSpPr>
        <p:grpSpPr bwMode="auto">
          <a:xfrm>
            <a:off x="836085" y="6021388"/>
            <a:ext cx="7579783" cy="849312"/>
            <a:chOff x="395" y="3793"/>
            <a:chExt cx="3581" cy="535"/>
          </a:xfrm>
        </p:grpSpPr>
        <p:sp>
          <p:nvSpPr>
            <p:cNvPr id="4112"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4113"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4114"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4115"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4116"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4117"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grpSp>
      <p:sp>
        <p:nvSpPr>
          <p:cNvPr id="4118"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120"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fld id="{867EE0F8-5B26-4209-B648-26B8EB792DCB}" type="datetime1">
              <a:rPr lang="en-GB" smtClean="0">
                <a:solidFill>
                  <a:srgbClr val="FFFFFF"/>
                </a:solidFill>
              </a:rPr>
              <a:pPr/>
              <a:t>04/02/2015</a:t>
            </a:fld>
            <a:endParaRPr lang="en-GB">
              <a:solidFill>
                <a:srgbClr val="FFFFFF"/>
              </a:solidFill>
            </a:endParaRPr>
          </a:p>
        </p:txBody>
      </p:sp>
      <p:sp>
        <p:nvSpPr>
          <p:cNvPr id="4121"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en-GB">
              <a:solidFill>
                <a:srgbClr val="FFFFFF"/>
              </a:solidFill>
            </a:endParaRPr>
          </a:p>
        </p:txBody>
      </p:sp>
      <p:sp>
        <p:nvSpPr>
          <p:cNvPr id="4122"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CFE99A78-8637-47DB-9EC9-54365A6CC52E}"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259130966"/>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hf hdr="0" ftr="0" dt="0"/>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1" fontAlgn="base" hangingPunct="1">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cs typeface="+mn-cs"/>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cs typeface="+mn-cs"/>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cs typeface="+mn-cs"/>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cs typeface="+mn-cs"/>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hyperlink" Target="http://www.google.co.uk/url?sa=i&amp;rct=j&amp;q=&amp;esrc=s&amp;source=images&amp;cd=&amp;cad=rja&amp;uact=8&amp;docid=-VT5bYEk49VjyM&amp;tbnid=I8tlhMpwjAYBOM:&amp;ved=0CAUQjRw&amp;url=http://www.1st-art-gallery.com/Sir-Edward-John-Poynter/The-Visit-Of-The-Queen-Of-Sheba-To-King-Solomon,-Illustration-From-Hutchinsons-History-Of-The-Nations,-Early-1900s.html&amp;ei=0Tg3U4vNMaX00gWYy4DoDw&amp;bvm=bv.63808443,d.d2k&amp;psig=AFQjCNFVVqJHhj2awkIyZHt_cF3TEGS0pQ&amp;ust=1396214298427035" TargetMode="Externa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18.gif"/><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122.gif"/><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38.png"/><Relationship Id="rId1" Type="http://schemas.openxmlformats.org/officeDocument/2006/relationships/slideLayout" Target="../slideLayouts/slideLayout6.xml"/><Relationship Id="rId4" Type="http://schemas.openxmlformats.org/officeDocument/2006/relationships/hyperlink" Target="http://www.anglo-saxonisrael.com/" TargetMode="External"/></Relationships>
</file>

<file path=ppt/slides/_rels/slide13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google.co.uk/url?sa=i&amp;rct=j&amp;q=&amp;esrc=s&amp;source=images&amp;cd=&amp;cad=rja&amp;uact=8&amp;docid=c5X-T4Jl0rzcAM&amp;tbnid=G5vYkC8DIljPUM:&amp;ved=0CAUQjRw&amp;url=http://www.1st-art-gallery.com/Siegfried-Detler-Bendixen/Abraham-Offering-Up-His-Son-Isaac.html&amp;ei=_dwxU6K5KoeU0AXEoYDwDQ&amp;psig=AFQjCNHBs6dwakmawP5xZMyu0zZtNP9XeA&amp;ust=1395863085141028"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google.co.uk/url?sa=i&amp;rct=j&amp;q=&amp;esrc=s&amp;source=images&amp;cd=&amp;cad=rja&amp;uact=8&amp;docid=307D3JMBxe9LfM&amp;tbnid=hXuIDvRd9KoMgM:&amp;ved=0CAUQjRw&amp;url=http://www.cai.org/bible-studies/queen-elizabeth-ii-heir-great-bible-promises&amp;ei=1tkyU7fDHoTx0gXY2YEI&amp;psig=AFQjCNFe1tnGGGjehEAkoGxfutywMS6fOQ&amp;ust=1395927884990407" TargetMode="Externa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docid=ZXgZVCbdLVN2oM&amp;tbnid=JOfg1F7VLbm2XM:&amp;ved=0CAUQjRw&amp;url=http://en.wikipedia.org/wiki/Tertullian&amp;ei=j1ozU9GbKeOU0AXx3YDwBQ&amp;bvm=bv.63738703,d.d2k&amp;psig=AFQjCNHT3upTyK4AyzHpVChJaKK-tnzSmg&amp;ust=1395960838554142" TargetMode="External"/><Relationship Id="rId2" Type="http://schemas.openxmlformats.org/officeDocument/2006/relationships/hyperlink" Target="http://www.british-israel.ca/answers.htm" TargetMode="Externa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Russia-Caucus-Mountain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
            <a:ext cx="121920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CFE99A78-8637-47DB-9EC9-54365A6CC52E}" type="slidenum">
              <a:rPr lang="en-GB" smtClean="0">
                <a:solidFill>
                  <a:srgbClr val="FFFFFF"/>
                </a:solidFill>
              </a:rPr>
              <a:pPr/>
              <a:t>1</a:t>
            </a:fld>
            <a:endParaRPr lang="en-GB" dirty="0">
              <a:solidFill>
                <a:srgbClr val="FFFFFF"/>
              </a:solidFill>
            </a:endParaRPr>
          </a:p>
        </p:txBody>
      </p:sp>
      <p:sp>
        <p:nvSpPr>
          <p:cNvPr id="3" name="Rectangle 2"/>
          <p:cNvSpPr/>
          <p:nvPr/>
        </p:nvSpPr>
        <p:spPr>
          <a:xfrm>
            <a:off x="2008732" y="440508"/>
            <a:ext cx="8482149" cy="3139321"/>
          </a:xfrm>
          <a:prstGeom prst="rect">
            <a:avLst/>
          </a:prstGeom>
          <a:noFill/>
        </p:spPr>
        <p:txBody>
          <a:bodyPr wrap="square" lIns="91440" tIns="45720" rIns="91440" bIns="45720">
            <a:spAutoFit/>
          </a:bodyPr>
          <a:lstStyle/>
          <a:p>
            <a:pPr algn="ctr"/>
            <a:r>
              <a:rPr lang="en-US" sz="6600" b="1" cap="none" spc="0" dirty="0" smtClean="0">
                <a:ln w="12700">
                  <a:solidFill>
                    <a:schemeClr val="tx2">
                      <a:lumMod val="75000"/>
                    </a:schemeClr>
                  </a:solidFill>
                  <a:prstDash val="solid"/>
                </a:ln>
                <a:solidFill>
                  <a:srgbClr val="FFC000"/>
                </a:solidFill>
                <a:effectLst>
                  <a:outerShdw dist="38100" dir="2640000" algn="bl" rotWithShape="0">
                    <a:schemeClr val="tx2">
                      <a:lumMod val="75000"/>
                    </a:schemeClr>
                  </a:outerShdw>
                </a:effectLst>
              </a:rPr>
              <a:t>Yahweh’s Racially Exclusive Covenant People</a:t>
            </a:r>
            <a:endParaRPr lang="en-GB" sz="6600" b="1" cap="none" spc="0" dirty="0">
              <a:ln w="12700">
                <a:solidFill>
                  <a:schemeClr val="tx2">
                    <a:lumMod val="75000"/>
                  </a:schemeClr>
                </a:solidFill>
                <a:prstDash val="solid"/>
              </a:ln>
              <a:solidFill>
                <a:srgbClr val="FFC000"/>
              </a:solidFill>
              <a:effectLst>
                <a:outerShdw dist="38100" dir="2640000" algn="bl" rotWithShape="0">
                  <a:schemeClr val="tx2">
                    <a:lumMod val="75000"/>
                  </a:schemeClr>
                </a:outerShdw>
              </a:effectLst>
            </a:endParaRPr>
          </a:p>
        </p:txBody>
      </p:sp>
      <p:sp>
        <p:nvSpPr>
          <p:cNvPr id="8" name="TextBox 7"/>
          <p:cNvSpPr txBox="1"/>
          <p:nvPr/>
        </p:nvSpPr>
        <p:spPr>
          <a:xfrm>
            <a:off x="1371599" y="3717986"/>
            <a:ext cx="9299276" cy="2800767"/>
          </a:xfrm>
          <a:prstGeom prst="rect">
            <a:avLst/>
          </a:prstGeom>
          <a:noFill/>
        </p:spPr>
        <p:txBody>
          <a:bodyPr wrap="square" rtlCol="0">
            <a:spAutoFit/>
          </a:bodyPr>
          <a:lstStyle/>
          <a:p>
            <a:pPr algn="ctr"/>
            <a:r>
              <a:rPr lang="en-US" sz="4400" b="1" dirty="0" smtClean="0">
                <a:solidFill>
                  <a:srgbClr val="00FF00"/>
                </a:solidFill>
                <a:effectLst>
                  <a:outerShdw blurRad="38100" dist="38100" dir="2700000" algn="tl">
                    <a:srgbClr val="000000">
                      <a:alpha val="43137"/>
                    </a:srgbClr>
                  </a:outerShdw>
                </a:effectLst>
              </a:rPr>
              <a:t>By </a:t>
            </a:r>
          </a:p>
          <a:p>
            <a:pPr algn="ctr"/>
            <a:r>
              <a:rPr lang="en-US" sz="4400" b="1" dirty="0" smtClean="0">
                <a:solidFill>
                  <a:srgbClr val="00FF00"/>
                </a:solidFill>
                <a:effectLst>
                  <a:outerShdw blurRad="38100" dist="38100" dir="2700000" algn="tl">
                    <a:srgbClr val="000000">
                      <a:alpha val="43137"/>
                    </a:srgbClr>
                  </a:outerShdw>
                </a:effectLst>
              </a:rPr>
              <a:t>Pastor Eli James</a:t>
            </a:r>
            <a:endParaRPr lang="en-GB" sz="4400" b="1" dirty="0" smtClean="0">
              <a:solidFill>
                <a:srgbClr val="00FF00"/>
              </a:solidFill>
              <a:effectLst>
                <a:outerShdw blurRad="38100" dist="38100" dir="2700000" algn="tl">
                  <a:srgbClr val="000000">
                    <a:alpha val="43137"/>
                  </a:srgbClr>
                </a:outerShdw>
              </a:effectLst>
            </a:endParaRPr>
          </a:p>
          <a:p>
            <a:pPr algn="ctr"/>
            <a:r>
              <a:rPr lang="en-US" sz="4400" b="1" dirty="0" smtClean="0">
                <a:solidFill>
                  <a:srgbClr val="FFFF00"/>
                </a:solidFill>
                <a:effectLst>
                  <a:outerShdw blurRad="38100" dist="38100" dir="2700000" algn="tl">
                    <a:srgbClr val="000000">
                      <a:alpha val="43137"/>
                    </a:srgbClr>
                  </a:outerShdw>
                </a:effectLst>
              </a:rPr>
              <a:t>{ </a:t>
            </a:r>
            <a:r>
              <a:rPr lang="en-US" sz="4400" b="1" u="sng" dirty="0" smtClean="0">
                <a:solidFill>
                  <a:srgbClr val="FFFF00"/>
                </a:solidFill>
                <a:effectLst>
                  <a:outerShdw blurRad="38100" dist="38100" dir="2700000" algn="tl">
                    <a:srgbClr val="000000">
                      <a:alpha val="43137"/>
                    </a:srgbClr>
                  </a:outerShdw>
                </a:effectLst>
              </a:rPr>
              <a:t>www.anglo-saxonisrael.com</a:t>
            </a:r>
            <a:r>
              <a:rPr lang="en-US" sz="4400" b="1" dirty="0" smtClean="0">
                <a:solidFill>
                  <a:srgbClr val="FFFF00"/>
                </a:solidFill>
                <a:effectLst>
                  <a:outerShdw blurRad="38100" dist="38100" dir="2700000" algn="tl">
                    <a:srgbClr val="000000">
                      <a:alpha val="43137"/>
                    </a:srgbClr>
                  </a:outerShdw>
                </a:effectLst>
              </a:rPr>
              <a:t> }</a:t>
            </a:r>
            <a:endParaRPr lang="en-GB" sz="4400" b="1" dirty="0" smtClean="0">
              <a:solidFill>
                <a:srgbClr val="FFFF00"/>
              </a:solidFill>
              <a:effectLst>
                <a:outerShdw blurRad="38100" dist="38100" dir="2700000" algn="tl">
                  <a:srgbClr val="000000">
                    <a:alpha val="43137"/>
                  </a:srgbClr>
                </a:outerShdw>
              </a:effectLst>
            </a:endParaRPr>
          </a:p>
          <a:p>
            <a:pPr algn="ctr"/>
            <a:endParaRPr lang="en-GB"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0747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iterate type="lt">
                                    <p:tmPct val="3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iterate type="lt">
                                    <p:tmPct val="37000"/>
                                  </p:iterate>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iterate type="lt">
                                    <p:tmPct val="37000"/>
                                  </p:iterate>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iterate type="lt">
                                    <p:tmPct val="39000"/>
                                  </p:iterate>
                                  <p:childTnLst>
                                    <p:set>
                                      <p:cBhvr>
                                        <p:cTn id="22" dur="1" fill="hold">
                                          <p:stCondLst>
                                            <p:cond delay="0"/>
                                          </p:stCondLst>
                                        </p:cTn>
                                        <p:tgtEl>
                                          <p:spTgt spid="8">
                                            <p:txEl>
                                              <p:pRg st="2" end="2"/>
                                            </p:txEl>
                                          </p:spTgt>
                                        </p:tgtEl>
                                        <p:attrNameLst>
                                          <p:attrName>style.visibility</p:attrName>
                                        </p:attrNameLst>
                                      </p:cBhvr>
                                      <p:to>
                                        <p:strVal val="visible"/>
                                      </p:to>
                                    </p:set>
                                    <p:anim calcmode="lin" valueType="num">
                                      <p:cBhvr additive="base">
                                        <p:cTn id="2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10</a:t>
            </a:fld>
            <a:endParaRPr lang="en-GB">
              <a:solidFill>
                <a:srgbClr val="FFFFFF"/>
              </a:solidFill>
            </a:endParaRPr>
          </a:p>
        </p:txBody>
      </p:sp>
      <p:sp>
        <p:nvSpPr>
          <p:cNvPr id="4" name="TextBox 3"/>
          <p:cNvSpPr txBox="1"/>
          <p:nvPr/>
        </p:nvSpPr>
        <p:spPr>
          <a:xfrm>
            <a:off x="5303520" y="1634489"/>
            <a:ext cx="6278880"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Wheat seed produces wheat.  Corn seed produces corn.</a:t>
            </a:r>
            <a:r>
              <a:rPr lang="en-US" sz="2800" b="1" dirty="0">
                <a:effectLst>
                  <a:outerShdw blurRad="38100" dist="38100" dir="2700000" algn="tl">
                    <a:srgbClr val="000000">
                      <a:alpha val="43137"/>
                    </a:srgbClr>
                  </a:outerShdw>
                </a:effectLst>
              </a:rPr>
              <a:t> </a:t>
            </a:r>
            <a:r>
              <a:rPr lang="en-US" sz="2800" b="1" dirty="0">
                <a:solidFill>
                  <a:srgbClr val="FFC000"/>
                </a:solidFill>
                <a:effectLst>
                  <a:outerShdw blurRad="38100" dist="38100" dir="2700000" algn="tl">
                    <a:srgbClr val="000000">
                      <a:alpha val="43137"/>
                    </a:srgbClr>
                  </a:outerShdw>
                </a:effectLst>
              </a:rPr>
              <a:t> </a:t>
            </a:r>
            <a:r>
              <a:rPr lang="en-US" sz="2800" b="1" dirty="0" err="1">
                <a:solidFill>
                  <a:srgbClr val="FFC000"/>
                </a:solidFill>
                <a:effectLst>
                  <a:outerShdw blurRad="38100" dist="38100" dir="2700000" algn="tl">
                    <a:srgbClr val="000000">
                      <a:alpha val="43137"/>
                    </a:srgbClr>
                  </a:outerShdw>
                </a:effectLst>
              </a:rPr>
              <a:t>Adamic</a:t>
            </a:r>
            <a:r>
              <a:rPr lang="en-US" sz="2800" b="1" dirty="0">
                <a:solidFill>
                  <a:srgbClr val="FFC000"/>
                </a:solidFill>
                <a:effectLst>
                  <a:outerShdw blurRad="38100" dist="38100" dir="2700000" algn="tl">
                    <a:srgbClr val="000000">
                      <a:alpha val="43137"/>
                    </a:srgbClr>
                  </a:outerShdw>
                </a:effectLst>
              </a:rPr>
              <a:t> seed produces more </a:t>
            </a:r>
            <a:r>
              <a:rPr lang="en-US" sz="2800" b="1" dirty="0" err="1">
                <a:solidFill>
                  <a:srgbClr val="FFC000"/>
                </a:solidFill>
                <a:effectLst>
                  <a:outerShdw blurRad="38100" dist="38100" dir="2700000" algn="tl">
                    <a:srgbClr val="000000">
                      <a:alpha val="43137"/>
                    </a:srgbClr>
                  </a:outerShdw>
                </a:effectLst>
              </a:rPr>
              <a:t>Adamites</a:t>
            </a:r>
            <a:r>
              <a:rPr lang="en-US" sz="2800" b="1" dirty="0">
                <a:solidFill>
                  <a:srgbClr val="FFC000"/>
                </a:solidFill>
                <a:effectLst>
                  <a:outerShdw blurRad="38100" dist="38100" dir="2700000" algn="tl">
                    <a:srgbClr val="000000">
                      <a:alpha val="43137"/>
                    </a:srgbClr>
                  </a:outerShdw>
                </a:effectLst>
              </a:rPr>
              <a:t>.  Negro seed produces more Negroes.  Oriental seed produces more Orientals. </a:t>
            </a:r>
            <a:r>
              <a:rPr lang="en-US" sz="2800" b="1" dirty="0">
                <a:solidFill>
                  <a:srgbClr val="00FF00"/>
                </a:solidFill>
                <a:effectLst>
                  <a:outerShdw blurRad="38100" dist="38100" dir="2700000" algn="tl">
                    <a:srgbClr val="000000">
                      <a:alpha val="43137"/>
                    </a:srgbClr>
                  </a:outerShdw>
                </a:effectLst>
              </a:rPr>
              <a:t>That’s how it works.  Every scientist knows this.  </a:t>
            </a:r>
            <a:r>
              <a:rPr lang="en-US" sz="2800" b="1" dirty="0">
                <a:solidFill>
                  <a:srgbClr val="FFFF00"/>
                </a:solidFill>
                <a:effectLst>
                  <a:outerShdw blurRad="38100" dist="38100" dir="2700000" algn="tl">
                    <a:srgbClr val="000000">
                      <a:alpha val="43137"/>
                    </a:srgbClr>
                  </a:outerShdw>
                </a:effectLst>
              </a:rPr>
              <a:t>Only when somebody messes with the genetic programming is there a different result</a:t>
            </a:r>
            <a:r>
              <a:rPr lang="en-US" b="1" dirty="0">
                <a:effectLst>
                  <a:outerShdw blurRad="38100" dist="38100" dir="2700000" algn="tl">
                    <a:srgbClr val="000000">
                      <a:alpha val="43137"/>
                    </a:srgbClr>
                  </a:outerShdw>
                </a:effectLst>
              </a:rPr>
              <a:t>.</a:t>
            </a:r>
            <a:endParaRPr lang="en-GB"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906278"/>
            <a:ext cx="4048125" cy="3857625"/>
          </a:xfrm>
          <a:prstGeom prst="rect">
            <a:avLst/>
          </a:prstGeom>
        </p:spPr>
      </p:pic>
    </p:spTree>
    <p:extLst>
      <p:ext uri="{BB962C8B-B14F-4D97-AF65-F5344CB8AC3E}">
        <p14:creationId xmlns:p14="http://schemas.microsoft.com/office/powerpoint/2010/main" val="53921722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100</a:t>
            </a:fld>
            <a:endParaRPr lang="en-GB">
              <a:solidFill>
                <a:srgbClr val="FFFFFF"/>
              </a:solidFill>
            </a:endParaRPr>
          </a:p>
        </p:txBody>
      </p:sp>
      <p:sp>
        <p:nvSpPr>
          <p:cNvPr id="4" name="TextBox 3"/>
          <p:cNvSpPr txBox="1"/>
          <p:nvPr/>
        </p:nvSpPr>
        <p:spPr>
          <a:xfrm>
            <a:off x="0" y="5020574"/>
            <a:ext cx="12192000" cy="209288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These </a:t>
            </a:r>
            <a:r>
              <a:rPr lang="en-US" sz="2800" b="1" dirty="0">
                <a:solidFill>
                  <a:srgbClr val="00FFFF"/>
                </a:solidFill>
                <a:effectLst>
                  <a:outerShdw blurRad="38100" dist="38100" dir="2700000" algn="tl">
                    <a:srgbClr val="000000">
                      <a:alpha val="43137"/>
                    </a:srgbClr>
                  </a:outerShdw>
                </a:effectLst>
              </a:rPr>
              <a:t>three witnesses are </a:t>
            </a:r>
            <a:r>
              <a:rPr lang="en-US" sz="2800" b="1" dirty="0">
                <a:solidFill>
                  <a:srgbClr val="FF00FF"/>
                </a:solidFill>
                <a:effectLst>
                  <a:outerShdw blurRad="38100" dist="38100" dir="2700000" algn="tl">
                    <a:srgbClr val="000000">
                      <a:alpha val="43137"/>
                    </a:srgbClr>
                  </a:outerShdw>
                </a:effectLst>
              </a:rPr>
              <a:t>II Peter 2:15, Jude 11 and Rev. 2:14.</a:t>
            </a:r>
            <a:r>
              <a:rPr lang="en-US" sz="2800" b="1" dirty="0">
                <a:solidFill>
                  <a:srgbClr val="00FFFF"/>
                </a:solidFill>
                <a:effectLst>
                  <a:outerShdw blurRad="38100" dist="38100" dir="2700000" algn="tl">
                    <a:srgbClr val="000000">
                      <a:alpha val="43137"/>
                    </a:srgbClr>
                  </a:outerShdw>
                </a:effectLst>
              </a:rPr>
              <a:t>  </a:t>
            </a:r>
            <a:r>
              <a:rPr lang="en-US" sz="2800" b="1" dirty="0">
                <a:solidFill>
                  <a:srgbClr val="FFC000"/>
                </a:solidFill>
                <a:effectLst>
                  <a:outerShdw blurRad="38100" dist="38100" dir="2700000" algn="tl">
                    <a:srgbClr val="000000">
                      <a:alpha val="43137"/>
                    </a:srgbClr>
                  </a:outerShdw>
                </a:effectLst>
              </a:rPr>
              <a:t>Being under grace does not mean that the law has been done away with.  </a:t>
            </a:r>
            <a:r>
              <a:rPr lang="en-US" sz="2800" b="1" dirty="0">
                <a:solidFill>
                  <a:srgbClr val="00FF00"/>
                </a:solidFill>
                <a:effectLst>
                  <a:outerShdw blurRad="38100" dist="38100" dir="2700000" algn="tl">
                    <a:srgbClr val="000000">
                      <a:alpha val="43137"/>
                    </a:srgbClr>
                  </a:outerShdw>
                </a:effectLst>
              </a:rPr>
              <a:t>It only means that we can repent and be forgiven.  The Bible clearly teaches that only our PAST SINS were forgiven at the Cross. </a:t>
            </a:r>
            <a:endParaRPr lang="en-GB" sz="2800" b="1" dirty="0">
              <a:solidFill>
                <a:srgbClr val="00FF00"/>
              </a:solidFill>
              <a:effectLst>
                <a:outerShdw blurRad="38100" dist="38100" dir="2700000" algn="tl">
                  <a:srgbClr val="000000">
                    <a:alpha val="43137"/>
                  </a:srgbClr>
                </a:outerShdw>
              </a:effectLst>
            </a:endParaRPr>
          </a:p>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9412" y="1212012"/>
            <a:ext cx="6064370" cy="3638622"/>
          </a:xfrm>
          <a:prstGeom prst="rect">
            <a:avLst/>
          </a:prstGeom>
        </p:spPr>
      </p:pic>
    </p:spTree>
    <p:extLst>
      <p:ext uri="{BB962C8B-B14F-4D97-AF65-F5344CB8AC3E}">
        <p14:creationId xmlns:p14="http://schemas.microsoft.com/office/powerpoint/2010/main" val="315400978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7904"/>
            <a:ext cx="10972800" cy="1143000"/>
          </a:xfrm>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101</a:t>
            </a:fld>
            <a:endParaRPr lang="en-GB">
              <a:solidFill>
                <a:srgbClr val="FFFFFF"/>
              </a:solidFill>
            </a:endParaRPr>
          </a:p>
        </p:txBody>
      </p:sp>
      <p:sp>
        <p:nvSpPr>
          <p:cNvPr id="6" name="TextBox 5"/>
          <p:cNvSpPr txBox="1"/>
          <p:nvPr/>
        </p:nvSpPr>
        <p:spPr>
          <a:xfrm>
            <a:off x="0" y="5473005"/>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FF00FF"/>
                </a:solidFill>
                <a:effectLst>
                  <a:outerShdw blurRad="38100" dist="38100" dir="2700000" algn="tl">
                    <a:srgbClr val="000000">
                      <a:alpha val="43137"/>
                    </a:srgbClr>
                  </a:outerShdw>
                </a:effectLst>
              </a:rPr>
              <a:t>Romans </a:t>
            </a:r>
            <a:r>
              <a:rPr lang="en-US" sz="2800" b="1" dirty="0">
                <a:solidFill>
                  <a:srgbClr val="FF00FF"/>
                </a:solidFill>
                <a:effectLst>
                  <a:outerShdw blurRad="38100" dist="38100" dir="2700000" algn="tl">
                    <a:srgbClr val="000000">
                      <a:alpha val="43137"/>
                    </a:srgbClr>
                  </a:outerShdw>
                </a:effectLst>
              </a:rPr>
              <a:t>3:25.</a:t>
            </a:r>
            <a:r>
              <a:rPr lang="en-US" sz="2800" b="1" dirty="0">
                <a:effectLst>
                  <a:outerShdw blurRad="38100" dist="38100" dir="2700000" algn="tl">
                    <a:srgbClr val="000000">
                      <a:alpha val="43137"/>
                    </a:srgbClr>
                  </a:outerShdw>
                </a:effectLst>
              </a:rPr>
              <a:t>  </a:t>
            </a:r>
            <a:r>
              <a:rPr lang="en-US" sz="2800" b="1" i="1" dirty="0">
                <a:solidFill>
                  <a:srgbClr val="00FFFF"/>
                </a:solidFill>
                <a:effectLst>
                  <a:outerShdw blurRad="38100" dist="38100" dir="2700000" algn="tl">
                    <a:srgbClr val="000000">
                      <a:alpha val="43137"/>
                    </a:srgbClr>
                  </a:outerShdw>
                </a:effectLst>
              </a:rPr>
              <a:t>Whom God hath set forth to be a propitiation through faith in His blood,</a:t>
            </a:r>
            <a:r>
              <a:rPr lang="en-US" sz="2800" b="1" i="1" dirty="0">
                <a:effectLst>
                  <a:outerShdw blurRad="38100" dist="38100" dir="2700000" algn="tl">
                    <a:srgbClr val="000000">
                      <a:alpha val="43137"/>
                    </a:srgbClr>
                  </a:outerShdw>
                </a:effectLst>
              </a:rPr>
              <a:t> </a:t>
            </a:r>
            <a:r>
              <a:rPr lang="en-US" sz="2800" b="1" i="1" dirty="0">
                <a:solidFill>
                  <a:srgbClr val="FFC000"/>
                </a:solidFill>
                <a:effectLst>
                  <a:outerShdw blurRad="38100" dist="38100" dir="2700000" algn="tl">
                    <a:srgbClr val="000000">
                      <a:alpha val="43137"/>
                    </a:srgbClr>
                  </a:outerShdw>
                </a:effectLst>
              </a:rPr>
              <a:t>to declare His righteousness for the remission of SINS THAT ARE PAST,</a:t>
            </a:r>
            <a:r>
              <a:rPr lang="en-US" sz="2800" b="1" i="1" dirty="0">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through the forbearance of God</a:t>
            </a:r>
            <a:r>
              <a:rPr lang="en-US" sz="2800" b="1" i="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767" y="1813656"/>
            <a:ext cx="9604926" cy="3413952"/>
          </a:xfrm>
          <a:prstGeom prst="rect">
            <a:avLst/>
          </a:prstGeom>
        </p:spPr>
      </p:pic>
      <p:sp>
        <p:nvSpPr>
          <p:cNvPr id="8" name="TextBox 7"/>
          <p:cNvSpPr txBox="1"/>
          <p:nvPr/>
        </p:nvSpPr>
        <p:spPr>
          <a:xfrm>
            <a:off x="0" y="1106987"/>
            <a:ext cx="12192000" cy="584775"/>
          </a:xfrm>
          <a:prstGeom prst="rect">
            <a:avLst/>
          </a:prstGeom>
          <a:noFill/>
        </p:spPr>
        <p:txBody>
          <a:bodyPr wrap="square" rtlCol="0">
            <a:spAutoFit/>
          </a:bodyPr>
          <a:lstStyle/>
          <a:p>
            <a:pPr algn="ctr"/>
            <a:r>
              <a:rPr lang="en-US" sz="3200" b="1" dirty="0">
                <a:solidFill>
                  <a:srgbClr val="00FFFF"/>
                </a:solidFill>
                <a:effectLst>
                  <a:outerShdw blurRad="38100" dist="38100" dir="2700000" algn="tl">
                    <a:srgbClr val="000000">
                      <a:alpha val="43137"/>
                    </a:srgbClr>
                  </a:outerShdw>
                </a:effectLst>
              </a:rPr>
              <a:t>We have also three witnesses of this fact</a:t>
            </a:r>
            <a:r>
              <a:rPr lang="en-US" sz="3200" b="1" dirty="0" smtClean="0">
                <a:solidFill>
                  <a:srgbClr val="00FFFF"/>
                </a:solidFill>
                <a:effectLst>
                  <a:outerShdw blurRad="38100" dist="38100" dir="2700000" algn="tl">
                    <a:srgbClr val="000000">
                      <a:alpha val="43137"/>
                    </a:srgbClr>
                  </a:outerShdw>
                </a:effectLst>
              </a:rPr>
              <a:t>:</a:t>
            </a:r>
            <a:endParaRPr lang="en-GB" dirty="0">
              <a:solidFill>
                <a:srgbClr val="00FFFF"/>
              </a:solidFill>
            </a:endParaRPr>
          </a:p>
        </p:txBody>
      </p:sp>
    </p:spTree>
    <p:extLst>
      <p:ext uri="{BB962C8B-B14F-4D97-AF65-F5344CB8AC3E}">
        <p14:creationId xmlns:p14="http://schemas.microsoft.com/office/powerpoint/2010/main" val="318406629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102</a:t>
            </a:fld>
            <a:endParaRPr lang="en-GB">
              <a:solidFill>
                <a:srgbClr val="FFFFFF"/>
              </a:solidFill>
            </a:endParaRPr>
          </a:p>
        </p:txBody>
      </p:sp>
      <p:sp>
        <p:nvSpPr>
          <p:cNvPr id="4" name="TextBox 3"/>
          <p:cNvSpPr txBox="1"/>
          <p:nvPr/>
        </p:nvSpPr>
        <p:spPr>
          <a:xfrm>
            <a:off x="4710023" y="1318022"/>
            <a:ext cx="6970144"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FF00FF"/>
                </a:solidFill>
                <a:effectLst>
                  <a:outerShdw blurRad="38100" dist="38100" dir="2700000" algn="tl">
                    <a:srgbClr val="000000">
                      <a:alpha val="43137"/>
                    </a:srgbClr>
                  </a:outerShdw>
                </a:effectLst>
              </a:rPr>
              <a:t>Hebrews </a:t>
            </a:r>
            <a:r>
              <a:rPr lang="en-US" sz="2800" b="1" dirty="0">
                <a:solidFill>
                  <a:srgbClr val="FF00FF"/>
                </a:solidFill>
                <a:effectLst>
                  <a:outerShdw blurRad="38100" dist="38100" dir="2700000" algn="tl">
                    <a:srgbClr val="000000">
                      <a:alpha val="43137"/>
                    </a:srgbClr>
                  </a:outerShdw>
                </a:effectLst>
              </a:rPr>
              <a:t>9:15.</a:t>
            </a:r>
            <a:r>
              <a:rPr lang="en-US" sz="2800" b="1" dirty="0">
                <a:effectLst>
                  <a:outerShdw blurRad="38100" dist="38100" dir="2700000" algn="tl">
                    <a:srgbClr val="000000">
                      <a:alpha val="43137"/>
                    </a:srgbClr>
                  </a:outerShdw>
                </a:effectLst>
              </a:rPr>
              <a:t>  </a:t>
            </a:r>
            <a:r>
              <a:rPr lang="en-US" sz="2800" b="1" i="1" dirty="0">
                <a:solidFill>
                  <a:srgbClr val="00FFFF"/>
                </a:solidFill>
                <a:effectLst>
                  <a:outerShdw blurRad="38100" dist="38100" dir="2700000" algn="tl">
                    <a:srgbClr val="000000">
                      <a:alpha val="43137"/>
                    </a:srgbClr>
                  </a:outerShdw>
                </a:effectLst>
              </a:rPr>
              <a:t>And for this cause He is the Mediator of the New Testament, that by means of death, </a:t>
            </a:r>
            <a:r>
              <a:rPr lang="en-US" sz="2800" b="1" i="1" dirty="0">
                <a:solidFill>
                  <a:srgbClr val="FFC000"/>
                </a:solidFill>
                <a:effectLst>
                  <a:outerShdw blurRad="38100" dist="38100" dir="2700000" algn="tl">
                    <a:srgbClr val="000000">
                      <a:alpha val="43137"/>
                    </a:srgbClr>
                  </a:outerShdw>
                </a:effectLst>
              </a:rPr>
              <a:t>for the REDEMPTION OF THE TRANSGRESSIONS THAT WERE UNDER THE FIRST TESTAMENT,</a:t>
            </a:r>
            <a:r>
              <a:rPr lang="en-US" sz="2800" b="1" i="1" dirty="0">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they which are called MIGHT receive the promise of eternal </a:t>
            </a:r>
            <a:r>
              <a:rPr lang="en-US" sz="2800" b="1" i="1" dirty="0" smtClean="0">
                <a:solidFill>
                  <a:srgbClr val="00FF00"/>
                </a:solidFill>
                <a:effectLst>
                  <a:outerShdw blurRad="38100" dist="38100" dir="2700000" algn="tl">
                    <a:srgbClr val="000000">
                      <a:alpha val="43137"/>
                    </a:srgbClr>
                  </a:outerShdw>
                </a:effectLst>
              </a:rPr>
              <a:t>inheritance.</a:t>
            </a:r>
            <a:endParaRPr lang="en-GB" sz="2800" b="1" dirty="0">
              <a:solidFill>
                <a:srgbClr val="00FF00"/>
              </a:solidFill>
              <a:effectLst>
                <a:outerShdw blurRad="38100" dist="38100" dir="2700000" algn="tl">
                  <a:srgbClr val="000000">
                    <a:alpha val="43137"/>
                  </a:srgbClr>
                </a:outerShdw>
              </a:effectLst>
            </a:endParaRPr>
          </a:p>
          <a:p>
            <a:pPr algn="ctr"/>
            <a:r>
              <a:rPr lang="en-US" sz="2800" b="1" dirty="0" smtClean="0">
                <a:solidFill>
                  <a:srgbClr val="00FF00"/>
                </a:solidFill>
                <a:effectLst>
                  <a:outerShdw blurRad="38100" dist="38100" dir="2700000" algn="tl">
                    <a:srgbClr val="000000">
                      <a:alpha val="43137"/>
                    </a:srgbClr>
                  </a:outerShdw>
                </a:effectLst>
              </a:rPr>
              <a:t>II </a:t>
            </a:r>
            <a:r>
              <a:rPr lang="en-US" sz="2800" b="1" dirty="0">
                <a:solidFill>
                  <a:srgbClr val="00FF00"/>
                </a:solidFill>
                <a:effectLst>
                  <a:outerShdw blurRad="38100" dist="38100" dir="2700000" algn="tl">
                    <a:srgbClr val="000000">
                      <a:alpha val="43137"/>
                    </a:srgbClr>
                  </a:outerShdw>
                </a:effectLst>
              </a:rPr>
              <a:t>Peter 1:9. </a:t>
            </a:r>
            <a:r>
              <a:rPr lang="en-US" sz="2800" b="1" dirty="0">
                <a:effectLst>
                  <a:outerShdw blurRad="38100" dist="38100" dir="2700000" algn="tl">
                    <a:srgbClr val="000000">
                      <a:alpha val="43137"/>
                    </a:srgbClr>
                  </a:outerShdw>
                </a:effectLst>
              </a:rPr>
              <a:t> </a:t>
            </a:r>
            <a:r>
              <a:rPr lang="en-US" sz="2800" b="1" i="1" dirty="0">
                <a:solidFill>
                  <a:srgbClr val="FFFF00"/>
                </a:solidFill>
                <a:effectLst>
                  <a:outerShdw blurRad="38100" dist="38100" dir="2700000" algn="tl">
                    <a:srgbClr val="000000">
                      <a:alpha val="43137"/>
                    </a:srgbClr>
                  </a:outerShdw>
                </a:effectLst>
              </a:rPr>
              <a:t>But he that </a:t>
            </a:r>
            <a:r>
              <a:rPr lang="en-US" sz="2800" b="1" i="1" dirty="0" err="1">
                <a:solidFill>
                  <a:srgbClr val="FFFF00"/>
                </a:solidFill>
                <a:effectLst>
                  <a:outerShdw blurRad="38100" dist="38100" dir="2700000" algn="tl">
                    <a:srgbClr val="000000">
                      <a:alpha val="43137"/>
                    </a:srgbClr>
                  </a:outerShdw>
                </a:effectLst>
              </a:rPr>
              <a:t>lacketh</a:t>
            </a:r>
            <a:r>
              <a:rPr lang="en-US" sz="2800" b="1" i="1" dirty="0">
                <a:solidFill>
                  <a:srgbClr val="FFFF00"/>
                </a:solidFill>
                <a:effectLst>
                  <a:outerShdw blurRad="38100" dist="38100" dir="2700000" algn="tl">
                    <a:srgbClr val="000000">
                      <a:alpha val="43137"/>
                    </a:srgbClr>
                  </a:outerShdw>
                </a:effectLst>
              </a:rPr>
              <a:t> these things is blind, and cannot see afar off, and hath forgotten that HE WAS PURGED FROM HIS OLD SINS</a:t>
            </a:r>
            <a:r>
              <a:rPr lang="en-US" sz="2800" b="1" i="1" dirty="0" smtClean="0">
                <a:solidFill>
                  <a:srgbClr val="FFFF00"/>
                </a:solidFill>
                <a:effectLst>
                  <a:outerShdw blurRad="38100" dist="38100" dir="2700000" algn="tl">
                    <a:srgbClr val="000000">
                      <a:alpha val="43137"/>
                    </a:srgbClr>
                  </a:outerShdw>
                </a:effectLst>
              </a:rPr>
              <a:t>.</a:t>
            </a:r>
            <a:endParaRPr lang="en-GB" dirty="0">
              <a:solidFill>
                <a:srgbClr val="FFFF00"/>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8211"/>
          <a:stretch/>
        </p:blipFill>
        <p:spPr>
          <a:xfrm>
            <a:off x="441383" y="2041585"/>
            <a:ext cx="3846969" cy="3531079"/>
          </a:xfrm>
          <a:prstGeom prst="rect">
            <a:avLst/>
          </a:prstGeom>
        </p:spPr>
      </p:pic>
    </p:spTree>
    <p:extLst>
      <p:ext uri="{BB962C8B-B14F-4D97-AF65-F5344CB8AC3E}">
        <p14:creationId xmlns:p14="http://schemas.microsoft.com/office/powerpoint/2010/main" val="179763619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103</a:t>
            </a:fld>
            <a:endParaRPr lang="en-GB">
              <a:solidFill>
                <a:srgbClr val="FFFFFF"/>
              </a:solidFill>
            </a:endParaRPr>
          </a:p>
        </p:txBody>
      </p:sp>
      <p:sp>
        <p:nvSpPr>
          <p:cNvPr id="4" name="TextBox 3"/>
          <p:cNvSpPr txBox="1"/>
          <p:nvPr/>
        </p:nvSpPr>
        <p:spPr>
          <a:xfrm>
            <a:off x="6304950" y="1847195"/>
            <a:ext cx="4865299"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Nowhere does Scripture say that we can keep on sinning and not pay the price for our disobedience</a:t>
            </a:r>
            <a:r>
              <a:rPr lang="en-US" sz="2800" b="1" dirty="0">
                <a:effectLst>
                  <a:outerShdw blurRad="38100" dist="38100" dir="2700000" algn="tl">
                    <a:srgbClr val="000000">
                      <a:alpha val="43137"/>
                    </a:srgbClr>
                  </a:outerShdw>
                </a:effectLst>
              </a:rPr>
              <a:t>. </a:t>
            </a:r>
            <a:r>
              <a:rPr lang="en-US" sz="2800" b="1" dirty="0">
                <a:solidFill>
                  <a:srgbClr val="FFC000"/>
                </a:solidFill>
                <a:effectLst>
                  <a:outerShdw blurRad="38100" dist="38100" dir="2700000" algn="tl">
                    <a:srgbClr val="000000">
                      <a:alpha val="43137"/>
                    </a:srgbClr>
                  </a:outerShdw>
                </a:effectLst>
              </a:rPr>
              <a:t>This idea is a dispensationalist heresy. </a:t>
            </a:r>
            <a:r>
              <a:rPr lang="en-US" sz="2800" b="1" dirty="0">
                <a:solidFill>
                  <a:srgbClr val="00FF00"/>
                </a:solidFill>
                <a:effectLst>
                  <a:outerShdw blurRad="38100" dist="38100" dir="2700000" algn="tl">
                    <a:srgbClr val="000000">
                      <a:alpha val="43137"/>
                    </a:srgbClr>
                  </a:outerShdw>
                </a:effectLst>
              </a:rPr>
              <a:t>Jesus Himself says that those who teach disobedience to the commandments</a:t>
            </a:r>
            <a:r>
              <a:rPr lang="en-US" sz="2800" b="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2"/>
          <a:stretch>
            <a:fillRect/>
          </a:stretch>
        </p:blipFill>
        <p:spPr>
          <a:xfrm>
            <a:off x="1347365" y="1791450"/>
            <a:ext cx="4072898" cy="4512694"/>
          </a:xfrm>
          <a:prstGeom prst="rect">
            <a:avLst/>
          </a:prstGeom>
        </p:spPr>
      </p:pic>
    </p:spTree>
    <p:extLst>
      <p:ext uri="{BB962C8B-B14F-4D97-AF65-F5344CB8AC3E}">
        <p14:creationId xmlns:p14="http://schemas.microsoft.com/office/powerpoint/2010/main" val="328667841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104</a:t>
            </a:fld>
            <a:endParaRPr lang="en-GB">
              <a:solidFill>
                <a:srgbClr val="FFFFFF"/>
              </a:solidFill>
            </a:endParaRPr>
          </a:p>
        </p:txBody>
      </p:sp>
      <p:sp>
        <p:nvSpPr>
          <p:cNvPr id="4" name="TextBox 3"/>
          <p:cNvSpPr txBox="1"/>
          <p:nvPr/>
        </p:nvSpPr>
        <p:spPr>
          <a:xfrm>
            <a:off x="4848045" y="1509622"/>
            <a:ext cx="6829245"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FF00FF"/>
                </a:solidFill>
                <a:effectLst>
                  <a:outerShdw blurRad="38100" dist="38100" dir="2700000" algn="tl">
                    <a:srgbClr val="000000">
                      <a:alpha val="43137"/>
                    </a:srgbClr>
                  </a:outerShdw>
                </a:effectLst>
              </a:rPr>
              <a:t>Matt. 5:18-20.  </a:t>
            </a:r>
            <a:r>
              <a:rPr lang="en-US" sz="2800" b="1" dirty="0">
                <a:solidFill>
                  <a:srgbClr val="00FFFF"/>
                </a:solidFill>
                <a:effectLst>
                  <a:outerShdw blurRad="38100" dist="38100" dir="2700000" algn="tl">
                    <a:srgbClr val="000000">
                      <a:alpha val="43137"/>
                    </a:srgbClr>
                  </a:outerShdw>
                </a:effectLst>
              </a:rPr>
              <a:t>“</a:t>
            </a:r>
            <a:r>
              <a:rPr lang="en-US" sz="2800" b="1" i="1" dirty="0">
                <a:solidFill>
                  <a:srgbClr val="00FFFF"/>
                </a:solidFill>
                <a:effectLst>
                  <a:outerShdw blurRad="38100" dist="38100" dir="2700000" algn="tl">
                    <a:srgbClr val="000000">
                      <a:alpha val="43137"/>
                    </a:srgbClr>
                  </a:outerShdw>
                </a:effectLst>
              </a:rPr>
              <a:t>For verily I say unto you, Till heaven and earth pass, one jot or one tittle shall in no wise pass from the law, till all be fulfilled.  </a:t>
            </a:r>
            <a:r>
              <a:rPr lang="en-US" sz="2800" b="1" i="1" baseline="30000" dirty="0">
                <a:solidFill>
                  <a:srgbClr val="FFC000"/>
                </a:solidFill>
                <a:effectLst>
                  <a:outerShdw blurRad="38100" dist="38100" dir="2700000" algn="tl">
                    <a:srgbClr val="000000">
                      <a:alpha val="43137"/>
                    </a:srgbClr>
                  </a:outerShdw>
                </a:effectLst>
              </a:rPr>
              <a:t> </a:t>
            </a:r>
            <a:r>
              <a:rPr lang="en-US" sz="2800" b="1" i="1" dirty="0">
                <a:solidFill>
                  <a:srgbClr val="FFC000"/>
                </a:solidFill>
                <a:effectLst>
                  <a:outerShdw blurRad="38100" dist="38100" dir="2700000" algn="tl">
                    <a:srgbClr val="000000">
                      <a:alpha val="43137"/>
                    </a:srgbClr>
                  </a:outerShdw>
                </a:effectLst>
              </a:rPr>
              <a:t>Whosoever therefore shall break one of these least commandments, and shall teach men so,</a:t>
            </a:r>
            <a:r>
              <a:rPr lang="en-US" sz="2800" b="1" i="1" dirty="0">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he shall be called the least in the kingdom of heaven: but whosoever shall do and teach them, the same shall be called great in the kingdom of heaven. </a:t>
            </a:r>
            <a:endParaRPr lang="en-GB" sz="2800" b="1" dirty="0">
              <a:solidFill>
                <a:srgbClr val="00FF00"/>
              </a:solidFill>
              <a:effectLst>
                <a:outerShdw blurRad="38100" dist="38100" dir="2700000" algn="tl">
                  <a:srgbClr val="000000">
                    <a:alpha val="43137"/>
                  </a:srgbClr>
                </a:outerShdw>
              </a:effectLst>
            </a:endParaRPr>
          </a:p>
        </p:txBody>
      </p:sp>
      <p:sp>
        <p:nvSpPr>
          <p:cNvPr id="5" name="AutoShape 2" descr="data:image/jpeg;base64,/9j/4AAQSkZJRgABAQAAAQABAAD/2wCEAAkGBxQSEhUUExMWFhUXFBUYFxcXGBcXGBQXGBgWFhQWGBgYHCggGBolHBkUITEiJSkrLi4vGB8zODUsNygtLisBCgoKDg0OGxAQGywkICYsLC0sLiwsLCwsLCwsLCwvLCwsNCwsLCwtLCwwNywsLywsLCwsLCwvLywsLCwsLCwsLP/AABEIAL0BCwMBIgACEQEDEQH/xAAbAAABBQEBAAAAAAAAAAAAAAAGAgMEBQcAAf/EAD4QAAICAAUCBAQDBwIFBAMAAAECAxEABBIhMQVBBhMiUTJhcYFSkaEHFCNCscHwYtEVFkOC4TNyovEkkrL/xAAaAQADAQEBAQAAAAAAAAAAAAAAAQIDBAUG/8QAMBEAAgIBAgUCBAYCAwAAAAAAAAECEQMhMQQSE0FRkfBhcdHhFDKBobHBQvEFIlL/2gAMAwEAAhEDEQA/ABGDNk8nYYZnzZY4r0kIw7Hvj7NQSZ4dEmOc++LTpMx14pU2xZ9PcLv3wprQlhKkwxY5XMVgZjc3idl8wccc8YkwrynU65xbx5kMLwEeaOb3xPyWfPvjlnw/dGkcvZhOwHOImbcgYTHmwRjxvUKvGCi1uXJ+B7JEnFvEKxWdLjIq/bFyq4xyvU2xLQWq4ejXCIxh5cYM6EhxcJYYXhVYkoYXDgkw2+2Eg4dCHjLhBmxHmfDLHDURWSZMxWIM/Uq54whzfJxV9Sfbbf642x402Z5JtK0SpeohiKPOHGf07HAsWYnmsWWTztUt2O4x0Sw0tDkWa3qT0jLDE7KJp5xGGbAXYYYjzurcfljNps1TSLaVcUvV4wRR7YtvP9NnAf1vqFlh8sVw8HKWgZpJIHs1OA5A3F4tumZvWBZ7/fAxnZN7GLCDMogDD8O4+ePYniuKOCMtTQ+kZsCxqG3bFoeogd8ZHD1s3dffBNkc6ZVsnjHnZuDcXbOqGfsHGX6mjHnDxzi++M5fMsp3Jr+mHh1Y++MnwngtcQZeI8NFt8TG4xBlbH0EdTGLskI9jEjLsbxAhfFhGwrDkhS0LmGXCml9sU8UhHfEzKWxrGDhWpmy0Sb9MWGTjJ374c6b4YzMtERED8Tegfruftgx6b4WCAeZJv7IL/8Akf8AbHDn4nFDSzXHw+SeyB7K2SBWLrJ5Jm4B/LBDlumxR1UYv3bc/rialfYfl+uPLy8Yn+VHbj4Nr8zKjJ9Pcc1+YxYrlj7j9f8AbChICeD378e2w23wtX4of5+WOSWaTOqOGMUIEDD2w6i48LV2rHvmfPC6jH00OgYQxx6r4TIcVF2RJUMyyYjmTHmcutsdlcjW8hv/AEj++NXSVszSbdI8kUtwCfpjv3Nz2/M4m+b2FD/Pyx4WPz/OsZPK+xt0l3K+fp78ivzxWdQ6dKw0hLHuCp/S7wR79v6/+cJLG/8AyP6YqPESiyZ8PGSoB5OnMgOtWX5kED88RZYSu4/PnGjSbCxiJNDG4IeNTt9P15x0x45/5I5ZcB/5YFnPNp22x7kcxvZwSS9BgYUC6fex+tn9cQ/+WiL0yqd9rGn7bXjaPE4WvBk+GzJ+RjM9UXSQbwJ9ROqyDiz6p4azgJKoHH+lx/RiMD2Z6bmksPBKo99DEfmBWO7ho4t4yXqc+Xqf5RfoVmaA3rERQcPOtGj+u2FCsemtEc1keOPfBB03NaQP1xTyOFw1HKe2InDnRSYZZtlZRvziA0X1xFyOdsgHF/HpoY4ZJ49DVf8AYyxpsNsLwjEzp2SkmcRxIXduFXn6/IfM7DHp6RVs3rwM5eIlgqqWYkAKASWJ4AA5ODnpv7N84+8pjhXvqbUw+yWP1wa+CPBiZICSSnzBG7crEDyqf3bv8hggfNWaoUD3BJYV7baTfvfH5eFxf/LPm5cO3n6HZj4VNXMBh4KyOVVXzc8jhnCChoQsQTRC2eB+LfFhk/EXTcq1QpGFKjy3T1SSt3ADUxA3F3yK9ru+qBnFbMvcEAqfYUdiPmcAHR80UbNzoViaXMLBGVUVa3p0qNtwwG3cDYnY8SzTzJ9Rt/rS9DV44wa5UkFUvjGV3WOHJSlmGoecwhOkEgsFYbjb3HI3wS5Cd5EVmTyyVBZLDFD3W1sYAfDMT5nM5iV3ttYhDAUCIwNbKOwYhTV9sWfW8wBm8tAX0pEDmZjuDSkCIfK27dwTjCWNOXIltv6e0XGTrmYYrzXOHpWoUMDyeMsouX/eWl/hlioA03t8Rq6P53zW4Iw9n/E+VilMckqhgtnk9zQ23LbEcc2OcZ9Kfhl88fJbEdv8+36YV7fX74pc94mykBIebSQivWlt1calINVwR3FWLw707xPlp42kjnXSmkvqIBj1FgoajW+luDRrbC6c6umPmXktga4P9R/THc/f6f1xymxyDfHtR4IPfFKfFOUDyKZ1UxqC5O60aAqt+6/XUKvExhKWysHJLcuQ/wBxtvj122xCzHUYk16pFuNQzgMLAOy7fMkV9RgY6B4jObz8vlv/APjDKjStg27FNLEAkBrWYe/6Y0x4pNOXZETktvIZK1b/AJY5d+e/b3/2GI2ezKQoXkYBVG5J+V99uxP29rxVN4syoijlaSklZtN1Y0lgxIuiAVbcE3Vi8LllN2kNNRVMIFNHbt2Hf74UR8h9/wDN8D3U/GGWy2zPqIcppFA2Pi3cqCBuNiaIwHS+IGzEcsKz+rNZxVUBr8nLga2cH4dgDfal/O4cNOStqkJ5YrRGobj2+e329vpjwGxyv+fMjFd0brkOYMiRSEmEhWFcE7Dfnsbujd4ldR6jHBG0k0mlBe59wCTXc7An6AntjFwkny1qXaqyVC3bb/Plhl1o/mft/vip6b4qys+orJpKAFg6gGjRBFE6rsUBvhxPEuVkgM4mUIpok82AGoAXq2IO17HFdKfhi54+Sd9//vHHmv8APlz9sVk3iHLIkbtKKlooKYswY0p0gWB7Xz2vFkX0gljQAJsnYVuSd/bEuLW6KtM9Wx79uN7x60xFb9vmL/riiPi3LEE+YGqVY9hvqcsFNXx6G+e3HGLKPqMbSvCG9cY1PvsBenvY52P/AIOG8c1uhKUXsyVqVtnCsP8AVTf1/wBsZ5428IGHVPlxcfLxjcx+7L7p8u304IP+b8tqcOwVNZRHPEhClnYj2XjazvwDi1y/WIRCs3mL5J2D7gAglSCG35Bv2o9sdODLm4aSklp47Mwy48eZUzD71YdjNY0PxV4EDFpcqAGO7RbBWPcof5T8uPpgEfLkEqwIYGiCKIPsQeMfTYOLx543B/p3R4+bFLE6kNxS0cWw60o29sUMuxx2kY1ljjLchaFhkfAGdd1VofLUnd2ZSFHc0pJP0xrfhzw9Dko9ES7kDXIa1v8AU+3yG2LJ3oEmzQJ2BJ232A3J+WK6DqgmjDoGCkHZ10sdyKo/Tn6Y+V4jjs2eNS2+B70MUIPQlZjM6tgRW2+9H5H2HOEadu9Dfsfb5/L/ACsNod7rigO4+XPAG+FdtrB7/PHCbDXU8wY4JHWyyo5VQLJaiQABudwMZxkgYR0+w1J58rKVYnzXC+UpWidQsbc0p9saZmYC61uN+w/zfFVmOgswpCcb48vIqr3TX9kShzEL9m6AZagH9DHUzArqLEtt3NWAfYiuxxQy6pc5mZpI2CKzAIwP8YxaliAB28uvUedRIHGoE76V05olpj/v9MJToqamGoFyurTY1BTYB081ffFdZpyaW5PTVJPsZT0GRQAZ/MMgBaGIRuwJb+IJHoFioYg6R7G7NjDeehRxl3dfSFBmlKn+IzMplGuqoC0XUQKC0fiA0keHnF0TRw23hl+dZvvzjb8Y7uiOhpVgV1RxJmvPzJZI5aYaELPSELDGoKnQdO90GojYEtUTqWXYw5oojxIWUKgDqzKGCikoMEjiLD3Y78XZ51fp4ykEk7tsi787kkBR+ZGJmQ6AWjR3Uq7KrMvdWIBZe/HH2wLipKKdfD01DoxuhzxRmnTp8jQj1eWFT5AlVJPsApP5YzbP5dSzeVl3IdIkBKFfNQMzyO7lSoLSCNyx/CRVaSdF8YTnLZUad5JHWOMbi3e9r5FgEX9MUXhrJfvLSEuzIjCJCTvJ5Y9Uvz1Wv31fLCwzePG50t/p79QyRUpcoLZg6MyyzMzRtJlvMc2FkUKzSIurbS0hI080tmzZJP4OLrmJT5DKZpjM7uKUI4LBVI76ix08jVRHJF1mfDLA2jEDb/Dib03ohRgST8/1xE+Jco00UsVO7KH9oebBnhSR3TLhSxMalmeTUtINiAaA353NdyBaXy3vVCzKuZjIURufIy8enRFpI1BiLUkc6Uv02caV1jpTO9qa2GKz/l9zyxwQ4hxilQSxW7A58uxyWYl0KZsxLrZmQkqvm0CAwtRpLv7+s4fkcZiaFUWRIIoQgZlaPSm4Pl+7MBpsfCBfNYK+rqMtHEpBZ5ZUiUDY+o1q43AJH5jjCOhZXz5swKtIXEYa/ikAOsfb0/8A7DF9adOVedfnSFyRtKxr9nYo5k+XoDZghV0kBY4/TGAPYC6wv9pc48rLx16jmFYaVLP6AdWgBSddNt/bnBPkOnCO7O3+e2BLrh/eOqLGptctFqNfyySigD/2G/tjPHPmyOb7a/QqSqPKig8QZuSXNQS5hf4fqXyR6mdVFpG5H4nbdRyuu+dKwumSLEEKJKs6yO3lPAWikJckUKpGClF1CxttsuoH+Y8O3VMQe5wkeH241n8jilxTpKveouiruwd6b1BjnS0YdnkaplljP8C2BcxzEbpV0vf0i9qF34+zDLBGlsFeeNZWW9XlUxNVwSQAPnWLTLdCawxNgYD/ABF1h3nlSMtSumVjAJoyPXmMQD/KRvxtIN8GNvJNNLYUlyxryD87aSdGWkjP76k+lYtgET+DGOB8Ws3wARdEmrLJQyxvKFkB/eUjEspYHyyLLhVIthua9+9b2VL4ZY1bMVFb7kmu+GuvZSLLIjFSzPIkaAbEs3Hb7e1kYf4mcv8ArFB0orVgPlwg06oXcx5sMSFLlFjYmKK++r1Fj3LbkADE6bNGLysq6lkhzTThONYdg0AsbXqfg8lqrgkpzvSRAGld/QgJoWSfYAckk7V88U3TekyyS+e0ZMjNqo36FHwiuNVWd9xsO2KXEWnKS/39voJ49aRoEU1HcijxwK99v87Y8zHT4XOp4o3PuyKx+W5GI8V0Ay8Cu4P33wnKdSUyPFpkBj02WWl9V1pat+McCs6AX8a+DdY87KIAwHrhUBRIB/MgGwkHt/NxzRxmwo7g/wBiCNiCDuCDtWN36rn1y8EkzfCi3zQJ4UX2skYrP+Xcnmgs82Uj8yVUdtSgsCVGzHuRxj0uE/5DLw8Kq49jmzcNDLLXRkXx31ErAsUbaXnnjhscrqNn5dv64Gur+JpoDm1jbUqKgjs2Y0X0FyTdamK1tbdu5W48SQeYi/FSvqWtjqorfFVTN+fYgYpV6HqjdPLISQhn9TMzEHYlmJJo/PGGHNjjGpK/9r6FzhJvRh9lZwEUyH4UBYjgkAa2/rjP18Z5hUQk+k5oF2JU6EJ1GIXdnQpNAitQ7EAGDws0GgCwVIIP8wIo2fnZwJ57w5/BSNkIjVtShWa73s3ySbNk74nBkxxvmV6/Uc4yezLDKdVzTZrLSs4CTMpWFSSBCUkZmkBACk+gr32NknFv+0bMyLkWVGKvI8aqRud21cDtSnFV4d6WFYN/EdqoNIbIW7KqFACjYcD+VfYVc+LMkJ4gjKTTAgKWUgixepTY2J/PFPLDqRdaISg+VopMv4sb99eaXUuXXLyeUpO0pEiohI/7JDYB52u1uizeezUhnkWTy5vPiVtQ3LkgpF6T6RGHs8+p1ANYLI/D7gIdK+gDQCo/h0KGn8O3tipk8O6ncMrMXazTFdLH4mUrRBO+5J5I4xpHiIJ7US8Uq3JK9cmjy2Yy4lZsyc80MLt6mEbkMjn5Bb37WMG3UM48eXZoVEsiqtA0us7Bj7E1ZrvxgCyGWD54FBSQII9iaaStIJ9yqFhZ7FMFviDp6yZfQdVbEFGKsGG4II3GM8rjzLT4v9fexUE6YB9WzzOIi880sjygywuuhEaPeOFIau2Y++4F0oJpWX6zmVz00Im9ckah2u44aXXIy7AtpHpvazYAXUNM3I+H/wCMJFjOsAjzGJZt++5oHkbcAnDWa8PhZmfQ1sxLUTT7KCp/0+kGsa/iMe1aV+9kdKXkrFzkvlZUSyFzDHm8xR7CP+FBQ99ahv8AvODnwB0/ysrECKJQO3yZ/W313Y4E28PIOI5BtWzvuP5Rd2KvaiPneDrw1lRDB5aggDUTZskk2ST9fbb2rGefNGcaj5+v1LxwcXqCHi7rE87ymJ2SDKltUgoBpI9tIvcuW2sVQINjhoPWOs5lf3aKOeUy/u/8TSWZnmlPmeXQYXpAZdV7Ud9jix6h0MCR2HnUxc6FchAzklnAH81kmzftxtivzmXiiEMLs4kd1IYNUxL/AMMNYWr2rsAAK3rGuPLB0krr4fDuRKD1bZ5k+q5nJSyIZTK3kuxQsPTIQshJoV6YxZeqs99gx74UzbzZOCSUgu8Ydjx8Vsv/AMSMCKdAIL6VY6k0MzMzMy9xZOwO5oUMF3h7K+TAse9ItLe/Aobn8sY5ssZrReDTHBx3ArOeZJms075mUplfVGUCIRIwtFUsG0gD0mqsm8Uz52SLJxMJCieeDamzNIzM8r6u6qBoDc2NtltiTqnQVeWQ6JPWfUA7Kpagur00boe9c7bnHvU/DuqOMOlhPhVbAUFSlUO1H9BjVcTFJKvH8fUjpPUm+Fp5ps02ZndkEiFY4jQ1AkNr08hQBsDvudhVlzxK0kDa4lK6z/FmRA7xgUASgosKLb7AVyO/nhnpKQt5rBmcBvXM1+WpG4XakWh+WHvFeQWZkca9h/03Kh1O4Brkb3+R7DGLyReTm7fItRajRSZfrTxZsR5fMSZlTltCiRw2qVnEjTEcKqI1E1Q76js1cfFOaGTkAe2MrHzSW2WQgRxrbF7NO4F8d6oNb9L6EVZ2jj8vWADueAKCizsPkO5xRZiTLRwiAh4fLlDgOpq0YhixJtiRqofzbUa3x0QyQnKlHx4MpRcVbfknZPrOZlmyUvn6Y/UK5ZooV1PI5ugXMUi8b7m6IC1PTMxoaKaQbpFPnG7hpJ5PJhBrnbQcSlympRoyUhABAaZ3jFGxp0nSxTZfsQTvYw5keluWPmAEUa8t354W1YVsPnRNWDinkxrf+vj4fxEoyew9Dm85E7SSPJEs9aiArPAindmVTak2NyaUb2L0YbWJpsyyDOTyxQpEUexr1OA8ZDsGA25KgWQOMOydDUAFmmNHcvKwL2aAZtu9AVXbE3LdGQzh5IyKKnQCQmpQqoSoAugq/LbGT4iPbR/L7/oWsb7/AMhbI5aNRXbe9vvZrAROUebNCaaVEy9CPymVfUwuvUrEuCKsVz3vByJAqliRQFsL7DcnvjP+iwM4M+jVI8srrqJPlgudlBNc6iDV74wwtRjKT+C9+hpPVpI8/wCP5uTLLO03lxxEqCDTzSBl30kEFQCwtiTYAq/icy/VJYUyZDFjMZJpEJ3kMt+RFXc0VJG3Oo1dhhek6dQ0yMp1AIx9CWCCFUAUdzRJPN84VkumkMrqp1qpAZmJIB2OlR6V+wHJ9zjolxOKtvPb4f0ZLFPyRlz8+daJJJ2EbmcmNaYLFG2nll0sS4K3oFAnm9tB6daxqNTPQ+JzbH6kAXgIToka0rq+nfhqsMSShvfTZOwrnBplwNK6W0rQocUOw5xzZ80Z0o7eDXHCtz1BY/UA+x9sLUAXsaO33wgc9uee/wD9YeS9iLIvav1xzmgqFLNXv7bi/rh45b8VAA7Wf7Y5EIFgkX74cIB9RN9tsMD2IIh1c/QUPtiTlwptqAA3s78c4jrMDQVQfrhzq+b8nLySfgjZq9yASBioq3QnoUEnjWJqYQTnLlgonCnQSeCNqKk0oIbk1WOzHifKvO+VVyG8s/xFPyayD2oDY+5UVvgIhilPT/KUlY9BdCfjlJ9UfpBOlQNIAJuhxwR3lA6C2UkkjGXEY0sokX1B2dgTZkZxZB2Otr2sY7ulh18/P097HPzzCbw/1HKxxu4DpDHWh2U6Zix3MbE3Ibq249QwX9KzQniWQRSR3fplXQ9Dglb2Bxmss05WPzEmZ0J/d5UZPMiXbaUXpO687cj4LNH3SM1KMurSsDLo9Wn4dddvocY5oxWq3vyaQbGcz4ty0WaTLHd2sWu9MCF0133u/bSfbDOW8XZd4YJShBzEnlqoom/M8q+1jV/Q+xOAHKrMscNQMXRZ7LMqsZpUKNI2o3pAIAO/wD647I9PbRE+6ywuhhV2BCBNZIcqCLZ21bX8K+7Y1eLAlq/3+f2IUpvYPPEfiOLLSiMBTpBeYn+VADpUUdmLFBvfNUTw94e8TZfOEpGCD5Yk3qtOpkbSe9MpHAwCS5d1nVwDK5SQltwomckaiT8KqhIBNkk6tzdpJky8MUixmOQwvktPpJYSNqWT0mlty3c0SvOBYsUopJ6hzzTtmk9P6hFPF50ILpbgWNJZkJUjfYWRWM+i6mrztnpoQImkCKzlNULRo1+WCa00GBexZArkYKpJBlOnNpPpih0r82qgT8yxv74FMt00j9xjZbijQzOdiplb16TZvZzf0xGLkSk+ztfotfoOdtrz7+4Q/wDOkcZIngeLgpRDFo9JYyMuxSl3ojgjjjFmvivLLDLMWIWOV4ivpBdkr4bIFepaN8kDuLApEd1zCyQnzpHcvM6ihGTflxu3KmuBYtqNC6iLk2OVfVGGkYjSlgCNWZfNYsSR5jKCCRwCQOTevSw6W61Xf9yefIadP4iyyyQR8vOU0KtWocAgkXfBF1xe/a5fV+oRZaJpZb0CtgLJYmgoBIF3tucZ50XLVn8vsWKwvIZKNGQ2lDsFVWoA799ySSbeMQ5ycqxklmjIFd/cDjerxhKMFKKW3f1NE5U2A0/VTKMyyeYpz00KRyaXVFhjJDMpYAEgbGtqF87Ar6d4sygEkaqQmXRAm2zitKqu3+k8E/Ce+xEZoXmbLoYnihhj02xGogAKQgvUrMNrIsAWDZFQ5sq5zcskkErRFgqxw7aggQRA0QQlV7fDR4o9Ulilo/F7/ol6IxXOtUap0POrm8ukyqUD6qBu9mZbFgbGrGw2IwI+NoJGlymWLX5s+qv9Me7f/Etgq8MCUwjzEWM8LGpvQg2QGtrrsNsC/ieGds7JKq/+nlHWE2KMz6htvsQCRvXbfHJjpZG9t/sbStxFy9Qy4m8qSQlu7DdASGZVJ9yEavesdlvEkEZV1gdsuW0STEoBG+ktp/CaCmzqobe4wJ5+B3yyLFl2QoBqLIEknk3QsQ3qIAZ2s8A0LshbTqEbxDJqiFootR0VsZAFMbPe2z25J7j577dPCqX9+PqRzTepK6r4jgz5y6x2kfmNJmCTQCRKCFs1YbUFI7E/fBJ0Tq6ZxZJEQgxSFCTydgwO4B4IwAdCyDGYtKtKpLEEgmRixbSWUm4waJ2GriqsEp8DRSLE3mDTK80kjgney2kXv3VVOJ4lYlGovb+x4udu2W/iKPXl3RTReNlutVWK+G/bEboGUCRKoB9KhRzwoq/ri5niJ+LkAURwcM8gBR+R/wBjji5nVG9K7FUpPwA378/mMIk8urIo8UCP74c8pt+D7b7j88My5c0NiN967/OgcSB0+XQV/LY9rH3rjCP3JTuDt/nzwlrYixV7XXH5i8NtIe5F/wCf6sIYlecPwmtht98NQxE781h/92ZrPw/fjDESfIFes88YcbSu1XhKquwvj2746ArYAU/U4oCZlGsXVYGv2jZs/u4hS9U0qRAi9rtiftpwUMaG2KXNZIyCxsL+eLhLlkn4JlG1RHy3Q0aPYcAAD5AUMexeHVHB/UY96t1BonysERAeeWiSAaijAaW7+RH64o+oeLZVzJKEDLrMqUVX1JGoaZrIsAh46N99uDesME56r5kSyRjuXuY6KkaM7MdKqWbfsos4SOu5ZMsjFq8yB5Y0PLqoPBG29bb74Es74kzWdYQ2sUcmYeExlbYqgRpS1b+m9qbcgg4i53MSyQSweYXT95hyMdLp0rGbkarIHCDb33vttHhkvzPX+vf8EPK+wU9B6T+8ZdJJD6pBrA4pW3QfXTRP1OLyDosaLRA25POFx5iPLZd5m2WNCa+QGw/oMAme8R5sfvTyFViOT1hRdoZSEhQqfhch9Rr2oknfGUMTyttaFymoaHZTqRzMsarSrLK5Xb4IIjTE7fzEOn1APesP9YIV2mdCIcuSI1PMrk6ddCzp7jbega23b8IdOP7zJf8A0IocuD/qoPP9y+/3xL8asEmy8dagJBK6jliLECAX6tTgiv6Y3pPLyxXb9t/40M9VC2wn6hkRLlwhQFWUa0bfkWQfp/bCMr0gUL9qr224wGZfxJnBNmoBIrSFQQbbRBoVjMb5oGltatgKA1emV0zxFmpIoInkXLu66vOZdetTugjJ2Y6bskgiudxeUuFklui1mQRy+HlLbnY4ayGThkeaFLuEqHJG1sNQAPcjvi4mzaxRa3YkRx6mY0CwVbZiBsLo/njMMj1CWHy835jKJM00jR2amj5mla6AB00lg7WbNipw4edP9vmOc+Vo0XK9HCuCP8/3xaZvIB1o4z6DxPmU8zMOTpm/h5aLS9s12ZFjNmgAFFKCde4YLqLeS8U5vKmVcwTIVjLBfiKOwEhGpmJOmOyw1EAkgHYA6fhJdmiesg0yvQkU2TeBXqrSPn1igT+HFJF58mrTp1AswAuntfTVGj7XYK+m9UMmTSWX0M2XDvp2K6kskexA/XGfeDGLTrJKzkiB5ZWZuVaRlhXStAuwAbVyST3OFihSk/Gnv33HOWyDbxJ1BsrAixH+LPKkUXeix5I9uBfbVfbA7m+rNJ1BNTBcqkrQNKWrzJRHWjQOSZCDdVQ5Heqz3UJcw6STMyCLL5nMJoKgoHPlQqGAomxqHyZbvEKGV4lkcubTIiSbjeaf0xLpoBQocEVRtBjeGFRjT329fa9TOU23fYtsh1EzzRoh9Ms7aDQOmCHd2P8A7iHT/wBy33rBxnekJIALrGc9NmGVeRz8UMUOWjoEkyMpmn2AJJ1BjsDuw+eLZc7m1jjheXTNKZpyx1E5eBAKBt9Vkg7BtiwHFjGeXDzNctJe3+yKhOty/wChZTLu8yx2WifQ5PBbfjf3DDeuL4IJtf8AhwXdf7f3wK/s9jYQsz6RLPI8pS99K6Y73NncXf8ArwcKdt+ccuaKjNxWxrjbcU2V7dgTYrsOPyw3qJO3PyP9jhchIb+9f7Y9lNEEVvud6/rjAsSwY9t679/uMMNOwHtv77/riSZjzf8A27H+mGXzu9UCPnYwgE/vDDki/Y1uPlWG5Gs3pB/7cONMrfEgP0IOHVKgbbD2vAMjR5gmq2+gwvMXq52xFDV27/XErymIvez24wwEr/nbFlko6F+/zvEGHItYsCu+LQLtWGhEeaYk7XWPF223/PDqZNR7/nh45cHnDAC/FmWLyRMHZCgkW1okq4AbnYHauDsTtilXpA8xSiPSNrVWa1D9mNi2INncnc3jTWyKHlQcLXIxj+UY1WWaVJkOEbujLU6MVe9cit5krhl0kr5ukyAEj5c80SN8Kh6ML0LJOi6ywqrBN2S1WW4pv9Iu++oDIR/hGFrkk/CMUs+RdxPHF9ge8Q5cS5RojelkCnudqIJv4uBzzgJn6TrvU8xLAavhKuytqDMuncD2utyeSSdaeFSKIFYj/wDD4x/LiY5Zx2Y3GL3AvwdkRFKzl5XsGwx2LGtTsAAGckcnfC+sdJ15z94UEsECrZ9KVdlR2YgkX9fc4Kv3QIbA2+XOOUDc9/7fPCeWTdtjUUtDMG6N5csjW4MjOXrZiHbWVDcgagDtvsOCLxMyfSSdEbyzSRWD5TaNNjgbKKXjYVVbVZvQpcujHgX/AFwiCBQ3A/2xXXn5FyR8ETrkXmZcpbLqXldiP89sB0nRrjZW1yFhp1PRIFhgFFUBYXtuFAOwAxoWblVE1PwBvhoRKVsAENx98THJJaJjcU9WAD5KQhWOZlMqn0yFVIj2IIVa2NEi7/vaf+C6vN+NzIhjeR61aTyFoACzueSSBd40CTJIP5QPrxfy98erGg7D7/2GLeafkXJHwDvUopF6W8cdvIIljF0pYelW9henV7YoT0xQ1+rQY4laJeJPLXSoZudI9hXJ3o1jQZ8sslAjb34/THkWVQcdvlhLLJKkDgm9TLuodLbSBGZtyiMhIopZ1bkD/Sf+0NzzZ9W6eGkkcF1EgUMqhaOkaVBsbrWxHzO9EgnknS1drIO3GHP+Gg8oMN8Rk01F04+DNIunEG1mlD6tQYhGpiKZjtux5vnsbG2FZjIEOD5sxJWns2XFgnSeEulHBPpFUd8aOemD8KjHf8MQm2RcL8Rk8h0oeAS8LZQRsSqyAkaQWbVoXY6VB4Gw+ZrcnBfFPRok/lhAyW/wgD5YaeAq2wJo7b4xlKUnbLSSVInymheIyTI4sEEYfjexuKxTrEImcH4SbAr4SeaxLYyweBfYYalywJuziLJKWP07g1hRmIFWT3vn7YVjEsq+oEix7jjERoN+Uw/JMav013sYbEiHlVwgLEMi80MMT9egT4pF/PGJzdamk+KRj98MCUnk4sDYMx45yy8Et9Bivl/aIv8ALGTjMg2Fh8KwNAf9ob9ox+eGj4/m/CuAcNhanC1ANR49n9lw6nj6buq4CA2FhsFsA/h/aC/80Y+xxYZf9oEZ+JCP1xmQfChJgthobFlPFuWk/no/PbFxDmVcWrA/TGDh8S8p1KSI2jsPvth8wUbgcNNGLut8Z90jx260JhY9xz+WDXp3VY51tGB+XfFXYqEMaNcb/wCVhxWtvpzh2dLGIkN69/bCA9zqklO60QVP83tjyMsBtsPb2r+2F5g/Ce/bDcYtq5/v88CAkeaCPUd72Pz+Qw9BCCLrf3OHBCLusNZ3qUcQt2AxYh5MsO+5w6ABgM6j45UWIlv5njA3nvFeYk/n0j5YlyQ6NUkzKLywH3xCn67AvMi/njH5887fEzH6k4jmXE846Nck8V5Yf9QYYPjDLfj/AEOMnL4QWwczCjWx4uyp/wCph1PEeWPEq/njHS2EFsFsKNtTqsLcSL+eHPPQ/wAyn8sYWZCO+PRnXHDsPucFgbl5ansMNNlFogbXjGY+vZheJW/O8TIfGuaX+cH6jABqT5L2Y48GUHyxnsP7RZR8SA/TEsftIXvEcKgM1RsPK+ICPh5XxbQiaJMLEmIithYfCAliTCw+IivhYfCGSw+PRJiMHx6GwASg+Fh8RQ2FBsKgJQbCw2I0dnYYdZCOcKgHg+JWRzzxNqRiDiIsTVdbYRqwDNR8N+KVnGl9n/ri/wCTYxikMxUhlNEd8aR4Y675yC/iGxw0xF/ML0/XfEuILGtnYc3hmNhpBPteAbxV4haQlIyQg2v8WKTpWItuveMQtpDufxdvtgJzedeQ2zEn54jFsJLYhtsoUThBOElseEH2wgPCcIJwoIeeMetlm9sOmKxonCS2EMaw2zYdAOlsIY4bL4SWwAKY4aY44thtnwwOZsNMces2GmbDA8dsNasc74ZLYYiKr4dWUe+K4TDChMvviqEWIzQxxzvyxBEy++FCZPfBQEo59uwwg51/fDPnJ74985PcYAPTmpPc4QcxJ+I4WJU/EMe609xgAa/eZPxHDi9RlH82PbT3GPCF/EMAF54c6mxZmcClU7/Pt+uCPIESRF5TVSkb9gFQBTQu+1AWeACdsD/SolWMHY6mF/Tmj8iA/wCWPF6t5kukGgXJ3OwJJLEDtZLfmcdMXCOLlkt9fT2zJ252u2gSSuzSqpACqhbSAuoWAFVm33NhtINCqtiLLWV6e7EmvSLs+1c3hrJT1biizyKi+1aSwLV2Fm/kO2Hc1HQb+NKzNOqRm1GgUWaTYemiDxWmiOxxrPh+o9XVUtF6kRy8q076jjZVhB5ujdnKIp/mIbT/AP0CPuPfFl0tWglkYD0oDZsUzfh273tivVIRPIwZ/LVLIMr0z0Ag1A21AnazuR2wymXGiAF2EjFmenohBY3PIGgCMmx2G54Hw+N60/O3nWt/H8i6skEvWM/JK3TpD6CyShgLAqQDy79rFffFVFF5kjMPhsog29Wk+tvegaHyOoYZzFEKqnQb1K1ljH8QZvVd8sKPJ+hIYzErMkMgdkGl/wCGNhHCKpm/mJ1AEn2Kjm7cMKyqlo9vkrb9/cJT5HY5EhdC4AClyqcWwGxr77V8j9Aw6EdsOz/+nAiuVLEIg40oQsbPIPdtbNR4A4stiR1aSMSNpb0RgKANyXPp3PuBZI+YvcEDHNwq/NHbX9tPf6lwzdmR4BpUudzwo23JNAb7ckDfayMNZ/MNF/6mYU+mtKICAfcMCL/piil6iZH0VaCwTqYAg8g0RY+uJnUEjChQyhQpNc6WJHBPF0TpvbnbVvOKKWO1v30XoVJvm1H0zfmFEAu5Uvg6gPi42xOz07PCszHTqahGDoIG+m63Yk76eAo42Yms6SypJCV9Z9ZA4skFVs7hfrvV96oyutARknWra0YswoAHUdWgchSa7kkqbJN46IJQx383/P2Mm7lQHZ7OSa2pzV4YGZk/EcPkp+IY81p+IY4DpEDNSfiOHFz0g74881PxDCfPT8QwAPr1F+9YX/xD3XETz0/EMeHMJ74KAm/vg+ePDmAcQDmE98IOYX3wUBNaTDZfEMzr74T54+eHQETHY7HYAOx2Ox2ADsdjsdgA7HY7HYAOx2Ox2ACWmfYLpH0xHSQg2OcIx2CwLGHq7r/t/n3xOg68zE+heN624Fdvligx6DiuZ+RUgjXxFwTGtDYbbfLbg8n88er4j7FNufrVAb9xQUfYe2BvUartj3WffBzy8hyoIW6/dUCAPvxsLJ52oY9fr40gaBzYsXv8r+2B3Wartji52344wrfkKQRDr1/EpZhdbkEXzRG++Ol667gnSoCjTtQIHt9MD3mG7vf3wnVgt1Q6JcnUGJsbV2GGp82z/EcMY7CAn5XqjIKoHat/b2x5nOpvJsdvf5/XEHHYduqFSOx2Ox2EM7HY7HYAOx2Ox2ADsdjsdgA7HY7HYAP/2Q=="/>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p:cNvPicPr>
            <a:picLocks noChangeAspect="1"/>
          </p:cNvPicPr>
          <p:nvPr/>
        </p:nvPicPr>
        <p:blipFill>
          <a:blip r:embed="rId2"/>
          <a:stretch>
            <a:fillRect/>
          </a:stretch>
        </p:blipFill>
        <p:spPr>
          <a:xfrm>
            <a:off x="545710" y="2468502"/>
            <a:ext cx="3873411" cy="2741853"/>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43876681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105</a:t>
            </a:fld>
            <a:endParaRPr lang="en-GB">
              <a:solidFill>
                <a:srgbClr val="FFFFFF"/>
              </a:solidFill>
            </a:endParaRPr>
          </a:p>
        </p:txBody>
      </p:sp>
      <p:sp>
        <p:nvSpPr>
          <p:cNvPr id="4" name="TextBox 3"/>
          <p:cNvSpPr txBox="1"/>
          <p:nvPr/>
        </p:nvSpPr>
        <p:spPr>
          <a:xfrm>
            <a:off x="6294406" y="1535069"/>
            <a:ext cx="5549661"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a:solidFill>
                  <a:srgbClr val="00FFFF"/>
                </a:solidFill>
                <a:effectLst>
                  <a:outerShdw blurRad="38100" dist="38100" dir="2700000" algn="tl">
                    <a:srgbClr val="000000">
                      <a:alpha val="43137"/>
                    </a:srgbClr>
                  </a:outerShdw>
                </a:effectLst>
              </a:rPr>
              <a:t>For I say unto you, </a:t>
            </a:r>
            <a:r>
              <a:rPr lang="en-US" sz="2800" b="1" i="1" u="sng" dirty="0">
                <a:solidFill>
                  <a:srgbClr val="FFC000"/>
                </a:solidFill>
                <a:effectLst>
                  <a:outerShdw blurRad="38100" dist="38100" dir="2700000" algn="tl">
                    <a:srgbClr val="000000">
                      <a:alpha val="43137"/>
                    </a:srgbClr>
                  </a:outerShdw>
                </a:effectLst>
              </a:rPr>
              <a:t>That except your righteousness shall exceed the righteousness of the scribes and Pharisees, ye shall in no case enter into the kingdom of heaven</a:t>
            </a:r>
            <a:r>
              <a:rPr lang="en-US" sz="2800" b="1" i="1" dirty="0">
                <a:solidFill>
                  <a:srgbClr val="FFC000"/>
                </a:solidFill>
                <a:effectLst>
                  <a:outerShdw blurRad="38100" dist="38100" dir="2700000" algn="tl">
                    <a:srgbClr val="000000">
                      <a:alpha val="43137"/>
                    </a:srgbClr>
                  </a:outerShdw>
                </a:effectLst>
              </a:rPr>
              <a:t>.”</a:t>
            </a:r>
            <a:endParaRPr lang="en-GB" sz="2800" b="1" dirty="0">
              <a:solidFill>
                <a:srgbClr val="FFC000"/>
              </a:solidFill>
              <a:effectLst>
                <a:outerShdw blurRad="38100" dist="38100" dir="2700000" algn="tl">
                  <a:srgbClr val="000000">
                    <a:alpha val="43137"/>
                  </a:srgbClr>
                </a:outerShdw>
              </a:effectLst>
            </a:endParaRPr>
          </a:p>
          <a:p>
            <a:pPr algn="ctr"/>
            <a:r>
              <a:rPr lang="en-US" sz="2800" b="1" dirty="0">
                <a:solidFill>
                  <a:srgbClr val="00FF00"/>
                </a:solidFill>
                <a:effectLst>
                  <a:outerShdw blurRad="38100" dist="38100" dir="2700000" algn="tl">
                    <a:srgbClr val="000000">
                      <a:alpha val="43137"/>
                    </a:srgbClr>
                  </a:outerShdw>
                </a:effectLst>
              </a:rPr>
              <a:t>Being “under grace” does not give us a license to sin; it only gives us the opportunity for forgiveness at the Judgment Day, IF we truly repent</a:t>
            </a:r>
            <a:r>
              <a:rPr lang="en-US" sz="2800" b="1" dirty="0" smtClean="0">
                <a:solidFill>
                  <a:srgbClr val="00FF00"/>
                </a:solidFill>
                <a:effectLst>
                  <a:outerShdw blurRad="38100" dist="38100" dir="2700000" algn="tl">
                    <a:srgbClr val="000000">
                      <a:alpha val="43137"/>
                    </a:srgbClr>
                  </a:outerShdw>
                </a:effectLst>
              </a:rPr>
              <a:t>.</a:t>
            </a:r>
            <a:endParaRPr lang="en-GB" dirty="0">
              <a:solidFill>
                <a:srgbClr val="00FF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62" y="1610504"/>
            <a:ext cx="5364651" cy="4756657"/>
          </a:xfrm>
          <a:prstGeom prst="rect">
            <a:avLst/>
          </a:prstGeom>
        </p:spPr>
      </p:pic>
    </p:spTree>
    <p:extLst>
      <p:ext uri="{BB962C8B-B14F-4D97-AF65-F5344CB8AC3E}">
        <p14:creationId xmlns:p14="http://schemas.microsoft.com/office/powerpoint/2010/main" val="70701593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106</a:t>
            </a:fld>
            <a:endParaRPr lang="en-GB">
              <a:solidFill>
                <a:srgbClr val="FFFFFF"/>
              </a:solidFill>
            </a:endParaRPr>
          </a:p>
        </p:txBody>
      </p:sp>
      <p:sp>
        <p:nvSpPr>
          <p:cNvPr id="4" name="TextBox 3"/>
          <p:cNvSpPr txBox="1"/>
          <p:nvPr/>
        </p:nvSpPr>
        <p:spPr>
          <a:xfrm>
            <a:off x="6216770" y="1644907"/>
            <a:ext cx="5684808"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FF00FF"/>
                </a:solidFill>
                <a:effectLst>
                  <a:outerShdw blurRad="38100" dist="38100" dir="2700000" algn="tl">
                    <a:srgbClr val="000000">
                      <a:alpha val="43137"/>
                    </a:srgbClr>
                  </a:outerShdw>
                </a:effectLst>
              </a:rPr>
              <a:t>I John 3: 22-24:  </a:t>
            </a:r>
            <a:r>
              <a:rPr lang="en-US" sz="2800" b="1" i="1" dirty="0">
                <a:solidFill>
                  <a:srgbClr val="00FFFF"/>
                </a:solidFill>
                <a:effectLst>
                  <a:outerShdw blurRad="38100" dist="38100" dir="2700000" algn="tl">
                    <a:srgbClr val="000000">
                      <a:alpha val="43137"/>
                    </a:srgbClr>
                  </a:outerShdw>
                </a:effectLst>
              </a:rPr>
              <a:t>And whatsoever we ask, we receive of him, </a:t>
            </a:r>
            <a:r>
              <a:rPr lang="en-US" sz="2800" b="1" i="1" u="sng" dirty="0">
                <a:solidFill>
                  <a:srgbClr val="00FFFF"/>
                </a:solidFill>
                <a:effectLst>
                  <a:outerShdw blurRad="38100" dist="38100" dir="2700000" algn="tl">
                    <a:srgbClr val="000000">
                      <a:alpha val="43137"/>
                    </a:srgbClr>
                  </a:outerShdw>
                </a:effectLst>
              </a:rPr>
              <a:t>because we keep his commandments, and do those things that are pleasing in his sight.</a:t>
            </a:r>
            <a:r>
              <a:rPr lang="en-US" sz="2800" b="1" i="1" dirty="0">
                <a:solidFill>
                  <a:srgbClr val="00FFFF"/>
                </a:solidFill>
                <a:effectLst>
                  <a:outerShdw blurRad="38100" dist="38100" dir="2700000" algn="tl">
                    <a:srgbClr val="000000">
                      <a:alpha val="43137"/>
                    </a:srgbClr>
                  </a:outerShdw>
                </a:effectLst>
              </a:rPr>
              <a:t> </a:t>
            </a:r>
            <a:r>
              <a:rPr lang="en-US" sz="2800" b="1" i="1" dirty="0">
                <a:effectLst>
                  <a:outerShdw blurRad="38100" dist="38100" dir="2700000" algn="tl">
                    <a:srgbClr val="000000">
                      <a:alpha val="43137"/>
                    </a:srgbClr>
                  </a:outerShdw>
                </a:effectLst>
              </a:rPr>
              <a:t> </a:t>
            </a:r>
            <a:r>
              <a:rPr lang="en-US" sz="2800" b="1" i="1" baseline="30000" dirty="0">
                <a:effectLst>
                  <a:outerShdw blurRad="38100" dist="38100" dir="2700000" algn="tl">
                    <a:srgbClr val="000000">
                      <a:alpha val="43137"/>
                    </a:srgbClr>
                  </a:outerShdw>
                </a:effectLst>
              </a:rPr>
              <a:t> </a:t>
            </a:r>
            <a:r>
              <a:rPr lang="en-US" sz="2800" b="1" i="1" dirty="0">
                <a:solidFill>
                  <a:srgbClr val="FFC000"/>
                </a:solidFill>
                <a:effectLst>
                  <a:outerShdw blurRad="38100" dist="38100" dir="2700000" algn="tl">
                    <a:srgbClr val="000000">
                      <a:alpha val="43137"/>
                    </a:srgbClr>
                  </a:outerShdw>
                </a:effectLst>
              </a:rPr>
              <a:t>And this is his commandment, That we should believe on the name of his Son Jesus Christ, </a:t>
            </a:r>
            <a:r>
              <a:rPr lang="en-US" sz="2800" b="1" i="1" dirty="0">
                <a:solidFill>
                  <a:srgbClr val="00FF00"/>
                </a:solidFill>
                <a:effectLst>
                  <a:outerShdw blurRad="38100" dist="38100" dir="2700000" algn="tl">
                    <a:srgbClr val="000000">
                      <a:alpha val="43137"/>
                    </a:srgbClr>
                  </a:outerShdw>
                </a:effectLst>
              </a:rPr>
              <a:t>and love one another, as he gave us commandment. </a:t>
            </a:r>
            <a:r>
              <a:rPr lang="en-US" sz="2800" b="1" i="1" baseline="30000" dirty="0">
                <a:effectLst>
                  <a:outerShdw blurRad="38100" dist="38100" dir="2700000" algn="tl">
                    <a:srgbClr val="000000">
                      <a:alpha val="43137"/>
                    </a:srgbClr>
                  </a:outerShdw>
                </a:effectLst>
              </a:rPr>
              <a:t> </a:t>
            </a:r>
            <a:endParaRPr lang="en-GB"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4336"/>
          <a:stretch/>
        </p:blipFill>
        <p:spPr>
          <a:xfrm>
            <a:off x="310552" y="1967116"/>
            <a:ext cx="5621133" cy="4187675"/>
          </a:xfrm>
          <a:prstGeom prst="rect">
            <a:avLst/>
          </a:prstGeom>
        </p:spPr>
      </p:pic>
    </p:spTree>
    <p:extLst>
      <p:ext uri="{BB962C8B-B14F-4D97-AF65-F5344CB8AC3E}">
        <p14:creationId xmlns:p14="http://schemas.microsoft.com/office/powerpoint/2010/main" val="114867683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107</a:t>
            </a:fld>
            <a:endParaRPr lang="en-GB">
              <a:solidFill>
                <a:srgbClr val="FFFFFF"/>
              </a:solidFill>
            </a:endParaRPr>
          </a:p>
        </p:txBody>
      </p:sp>
      <p:sp>
        <p:nvSpPr>
          <p:cNvPr id="4" name="TextBox 3"/>
          <p:cNvSpPr txBox="1"/>
          <p:nvPr/>
        </p:nvSpPr>
        <p:spPr>
          <a:xfrm>
            <a:off x="6314537" y="1824841"/>
            <a:ext cx="5400136"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And </a:t>
            </a:r>
            <a:r>
              <a:rPr lang="en-US" sz="2800" b="1" i="1" dirty="0">
                <a:solidFill>
                  <a:srgbClr val="00FFFF"/>
                </a:solidFill>
                <a:effectLst>
                  <a:outerShdw blurRad="38100" dist="38100" dir="2700000" algn="tl">
                    <a:srgbClr val="000000">
                      <a:alpha val="43137"/>
                    </a:srgbClr>
                  </a:outerShdw>
                </a:effectLst>
              </a:rPr>
              <a:t>he that </a:t>
            </a:r>
            <a:r>
              <a:rPr lang="en-US" sz="2800" b="1" i="1" dirty="0" err="1">
                <a:solidFill>
                  <a:srgbClr val="00FFFF"/>
                </a:solidFill>
                <a:effectLst>
                  <a:outerShdw blurRad="38100" dist="38100" dir="2700000" algn="tl">
                    <a:srgbClr val="000000">
                      <a:alpha val="43137"/>
                    </a:srgbClr>
                  </a:outerShdw>
                </a:effectLst>
              </a:rPr>
              <a:t>keepeth</a:t>
            </a:r>
            <a:r>
              <a:rPr lang="en-US" sz="2800" b="1" i="1" dirty="0">
                <a:solidFill>
                  <a:srgbClr val="00FFFF"/>
                </a:solidFill>
                <a:effectLst>
                  <a:outerShdw blurRad="38100" dist="38100" dir="2700000" algn="tl">
                    <a:srgbClr val="000000">
                      <a:alpha val="43137"/>
                    </a:srgbClr>
                  </a:outerShdw>
                </a:effectLst>
              </a:rPr>
              <a:t> his commandments </a:t>
            </a:r>
            <a:r>
              <a:rPr lang="en-US" sz="2800" b="1" i="1" dirty="0" err="1">
                <a:solidFill>
                  <a:srgbClr val="00FFFF"/>
                </a:solidFill>
                <a:effectLst>
                  <a:outerShdw blurRad="38100" dist="38100" dir="2700000" algn="tl">
                    <a:srgbClr val="000000">
                      <a:alpha val="43137"/>
                    </a:srgbClr>
                  </a:outerShdw>
                </a:effectLst>
              </a:rPr>
              <a:t>dwelleth</a:t>
            </a:r>
            <a:r>
              <a:rPr lang="en-US" sz="2800" b="1" i="1" dirty="0">
                <a:solidFill>
                  <a:srgbClr val="00FFFF"/>
                </a:solidFill>
                <a:effectLst>
                  <a:outerShdw blurRad="38100" dist="38100" dir="2700000" algn="tl">
                    <a:srgbClr val="000000">
                      <a:alpha val="43137"/>
                    </a:srgbClr>
                  </a:outerShdw>
                </a:effectLst>
              </a:rPr>
              <a:t> in him, </a:t>
            </a:r>
            <a:r>
              <a:rPr lang="en-US" sz="2800" b="1" i="1" dirty="0">
                <a:solidFill>
                  <a:srgbClr val="FFC000"/>
                </a:solidFill>
                <a:effectLst>
                  <a:outerShdw blurRad="38100" dist="38100" dir="2700000" algn="tl">
                    <a:srgbClr val="000000">
                      <a:alpha val="43137"/>
                    </a:srgbClr>
                  </a:outerShdw>
                </a:effectLst>
              </a:rPr>
              <a:t>and he in him. And hereby we know that he </a:t>
            </a:r>
            <a:r>
              <a:rPr lang="en-US" sz="2800" b="1" i="1" dirty="0" err="1">
                <a:solidFill>
                  <a:srgbClr val="FFC000"/>
                </a:solidFill>
                <a:effectLst>
                  <a:outerShdw blurRad="38100" dist="38100" dir="2700000" algn="tl">
                    <a:srgbClr val="000000">
                      <a:alpha val="43137"/>
                    </a:srgbClr>
                  </a:outerShdw>
                </a:effectLst>
              </a:rPr>
              <a:t>abideth</a:t>
            </a:r>
            <a:r>
              <a:rPr lang="en-US" sz="2800" b="1" i="1" dirty="0">
                <a:solidFill>
                  <a:srgbClr val="FFC000"/>
                </a:solidFill>
                <a:effectLst>
                  <a:outerShdw blurRad="38100" dist="38100" dir="2700000" algn="tl">
                    <a:srgbClr val="000000">
                      <a:alpha val="43137"/>
                    </a:srgbClr>
                  </a:outerShdw>
                </a:effectLst>
              </a:rPr>
              <a:t> in us, </a:t>
            </a:r>
            <a:r>
              <a:rPr lang="en-US" sz="2800" b="1" i="1" dirty="0">
                <a:solidFill>
                  <a:srgbClr val="00FF00"/>
                </a:solidFill>
                <a:effectLst>
                  <a:outerShdw blurRad="38100" dist="38100" dir="2700000" algn="tl">
                    <a:srgbClr val="000000">
                      <a:alpha val="43137"/>
                    </a:srgbClr>
                  </a:outerShdw>
                </a:effectLst>
              </a:rPr>
              <a:t>by the Spirit which he hath given us.</a:t>
            </a:r>
            <a:endParaRPr lang="en-GB" sz="2800" b="1" dirty="0">
              <a:solidFill>
                <a:srgbClr val="00FF00"/>
              </a:solidFill>
              <a:effectLst>
                <a:outerShdw blurRad="38100" dist="38100" dir="2700000" algn="tl">
                  <a:srgbClr val="000000">
                    <a:alpha val="43137"/>
                  </a:srgbClr>
                </a:outerShdw>
              </a:effectLst>
            </a:endParaRPr>
          </a:p>
          <a:p>
            <a:pPr algn="ctr"/>
            <a:r>
              <a:rPr lang="en-US" sz="2800" b="1" dirty="0" smtClean="0">
                <a:solidFill>
                  <a:srgbClr val="00FF00"/>
                </a:solidFill>
                <a:effectLst>
                  <a:outerShdw blurRad="38100" dist="38100" dir="2700000" algn="tl">
                    <a:srgbClr val="000000">
                      <a:alpha val="43137"/>
                    </a:srgbClr>
                  </a:outerShdw>
                </a:effectLst>
              </a:rPr>
              <a:t>What </a:t>
            </a:r>
            <a:r>
              <a:rPr lang="en-US" sz="2800" b="1" dirty="0">
                <a:solidFill>
                  <a:srgbClr val="00FF00"/>
                </a:solidFill>
                <a:effectLst>
                  <a:outerShdw blurRad="38100" dist="38100" dir="2700000" algn="tl">
                    <a:srgbClr val="000000">
                      <a:alpha val="43137"/>
                    </a:srgbClr>
                  </a:outerShdw>
                </a:effectLst>
              </a:rPr>
              <a:t>was the sin of Solomon</a:t>
            </a:r>
            <a:r>
              <a:rPr lang="en-US" sz="2800" b="1" dirty="0" smtClean="0">
                <a:solidFill>
                  <a:srgbClr val="00FF00"/>
                </a:solidFill>
                <a:effectLst>
                  <a:outerShdw blurRad="38100" dist="38100" dir="2700000" algn="tl">
                    <a:srgbClr val="000000">
                      <a:alpha val="43137"/>
                    </a:srgbClr>
                  </a:outerShdw>
                </a:effectLst>
              </a:rPr>
              <a:t>, </a:t>
            </a:r>
            <a:r>
              <a:rPr lang="en-US" sz="2800" b="1" dirty="0">
                <a:solidFill>
                  <a:srgbClr val="00FF00"/>
                </a:solidFill>
                <a:effectLst>
                  <a:outerShdw blurRad="38100" dist="38100" dir="2700000" algn="tl">
                    <a:srgbClr val="000000">
                      <a:alpha val="43137"/>
                    </a:srgbClr>
                  </a:outerShdw>
                </a:effectLst>
              </a:rPr>
              <a:t>that caused Yahweh to condemn him in his old age</a:t>
            </a:r>
            <a:r>
              <a:rPr lang="en-US" sz="2800" b="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1026" name="Picture 2" descr="http://www.1st-art-gallery.com/thumbnail/203515/1/The-Visit-Of-The-Queen-Of-Sheba-To-King-Solomon,-Illustration-From-Hutchinsons-History-Of-The-Nations,-Early-1900s.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2" b="6584"/>
          <a:stretch/>
        </p:blipFill>
        <p:spPr bwMode="auto">
          <a:xfrm>
            <a:off x="609600" y="1514299"/>
            <a:ext cx="5067959" cy="35235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8402" y="5276671"/>
            <a:ext cx="5210354"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King Solomon in his palace</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332600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108</a:t>
            </a:fld>
            <a:endParaRPr lang="en-GB">
              <a:solidFill>
                <a:srgbClr val="FFFFFF"/>
              </a:solidFill>
            </a:endParaRPr>
          </a:p>
        </p:txBody>
      </p:sp>
      <p:sp>
        <p:nvSpPr>
          <p:cNvPr id="4" name="TextBox 3"/>
          <p:cNvSpPr txBox="1"/>
          <p:nvPr/>
        </p:nvSpPr>
        <p:spPr>
          <a:xfrm>
            <a:off x="5873630" y="1293963"/>
            <a:ext cx="5727939"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a:solidFill>
                  <a:srgbClr val="00FFFF"/>
                </a:solidFill>
                <a:effectLst>
                  <a:outerShdw blurRad="38100" dist="38100" dir="2700000" algn="tl">
                    <a:srgbClr val="000000">
                      <a:alpha val="43137"/>
                    </a:srgbClr>
                  </a:outerShdw>
                </a:effectLst>
              </a:rPr>
              <a:t>But King Solomon LOVED MANY STRANGE WOMEN, together with the daughter of </a:t>
            </a:r>
            <a:r>
              <a:rPr lang="en-US" sz="2800" b="1" i="1" dirty="0" err="1">
                <a:solidFill>
                  <a:srgbClr val="00FFFF"/>
                </a:solidFill>
                <a:effectLst>
                  <a:outerShdw blurRad="38100" dist="38100" dir="2700000" algn="tl">
                    <a:srgbClr val="000000">
                      <a:alpha val="43137"/>
                    </a:srgbClr>
                  </a:outerShdw>
                </a:effectLst>
              </a:rPr>
              <a:t>Pharoah</a:t>
            </a:r>
            <a:r>
              <a:rPr lang="en-US" sz="2800" b="1" i="1" dirty="0">
                <a:solidFill>
                  <a:srgbClr val="FFC000"/>
                </a:solidFill>
                <a:effectLst>
                  <a:outerShdw blurRad="38100" dist="38100" dir="2700000" algn="tl">
                    <a:srgbClr val="000000">
                      <a:alpha val="43137"/>
                    </a:srgbClr>
                  </a:outerShdw>
                </a:effectLst>
              </a:rPr>
              <a:t>, women of the Moabites, Ammonites, </a:t>
            </a:r>
            <a:r>
              <a:rPr lang="en-US" sz="2800" b="1" i="1" dirty="0" err="1">
                <a:solidFill>
                  <a:srgbClr val="FFC000"/>
                </a:solidFill>
                <a:effectLst>
                  <a:outerShdw blurRad="38100" dist="38100" dir="2700000" algn="tl">
                    <a:srgbClr val="000000">
                      <a:alpha val="43137"/>
                    </a:srgbClr>
                  </a:outerShdw>
                </a:effectLst>
              </a:rPr>
              <a:t>Edomites</a:t>
            </a:r>
            <a:r>
              <a:rPr lang="en-US" sz="2800" b="1" i="1" dirty="0">
                <a:solidFill>
                  <a:srgbClr val="FFC000"/>
                </a:solidFill>
                <a:effectLst>
                  <a:outerShdw blurRad="38100" dist="38100" dir="2700000" algn="tl">
                    <a:srgbClr val="000000">
                      <a:alpha val="43137"/>
                    </a:srgbClr>
                  </a:outerShdw>
                </a:effectLst>
              </a:rPr>
              <a:t>, </a:t>
            </a:r>
            <a:r>
              <a:rPr lang="en-US" sz="2800" b="1" i="1" dirty="0" err="1">
                <a:solidFill>
                  <a:srgbClr val="FFC000"/>
                </a:solidFill>
                <a:effectLst>
                  <a:outerShdw blurRad="38100" dist="38100" dir="2700000" algn="tl">
                    <a:srgbClr val="000000">
                      <a:alpha val="43137"/>
                    </a:srgbClr>
                  </a:outerShdw>
                </a:effectLst>
              </a:rPr>
              <a:t>Zidonians</a:t>
            </a:r>
            <a:r>
              <a:rPr lang="en-US" sz="2800" b="1" i="1" dirty="0">
                <a:solidFill>
                  <a:srgbClr val="FFC000"/>
                </a:solidFill>
                <a:effectLst>
                  <a:outerShdw blurRad="38100" dist="38100" dir="2700000" algn="tl">
                    <a:srgbClr val="000000">
                      <a:alpha val="43137"/>
                    </a:srgbClr>
                  </a:outerShdw>
                </a:effectLst>
              </a:rPr>
              <a:t>, and Hittites: of the nations concerning which Yahweh said unto the children of Israel, </a:t>
            </a:r>
            <a:r>
              <a:rPr lang="en-US" sz="2800" b="1" i="1" dirty="0">
                <a:solidFill>
                  <a:srgbClr val="00FF00"/>
                </a:solidFill>
                <a:effectLst>
                  <a:outerShdw blurRad="38100" dist="38100" dir="2700000" algn="tl">
                    <a:srgbClr val="000000">
                      <a:alpha val="43137"/>
                    </a:srgbClr>
                  </a:outerShdw>
                </a:effectLst>
              </a:rPr>
              <a:t>YE SHALL NOT GO INTO THEM, NEITHER SHALL THEY COME IN UNTO YOU.  </a:t>
            </a:r>
            <a:r>
              <a:rPr lang="en-US" sz="2800" b="1" i="1" dirty="0">
                <a:solidFill>
                  <a:srgbClr val="FF00FF"/>
                </a:solidFill>
                <a:effectLst>
                  <a:outerShdw blurRad="38100" dist="38100" dir="2700000" algn="tl">
                    <a:srgbClr val="000000">
                      <a:alpha val="43137"/>
                    </a:srgbClr>
                  </a:outerShdw>
                </a:effectLst>
              </a:rPr>
              <a:t>– </a:t>
            </a:r>
            <a:r>
              <a:rPr lang="en-US" sz="2800" b="1" dirty="0">
                <a:solidFill>
                  <a:srgbClr val="FF00FF"/>
                </a:solidFill>
                <a:effectLst>
                  <a:outerShdw blurRad="38100" dist="38100" dir="2700000" algn="tl">
                    <a:srgbClr val="000000">
                      <a:alpha val="43137"/>
                    </a:srgbClr>
                  </a:outerShdw>
                </a:effectLst>
              </a:rPr>
              <a:t>I Kings, 11:1-2</a:t>
            </a:r>
            <a:r>
              <a:rPr lang="en-US" sz="2800" b="1" dirty="0" smtClean="0">
                <a:solidFill>
                  <a:srgbClr val="FF00FF"/>
                </a:solidFill>
                <a:effectLst>
                  <a:outerShdw blurRad="38100" dist="38100" dir="2700000" algn="tl">
                    <a:srgbClr val="000000">
                      <a:alpha val="43137"/>
                    </a:srgbClr>
                  </a:outerShdw>
                </a:effectLst>
              </a:rPr>
              <a:t>.</a:t>
            </a:r>
            <a:endParaRPr lang="en-GB" sz="2800" dirty="0">
              <a:solidFill>
                <a:srgbClr val="FF00FF"/>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865" y="1371600"/>
            <a:ext cx="4719368" cy="3567801"/>
          </a:xfrm>
          <a:prstGeom prst="rect">
            <a:avLst/>
          </a:prstGeom>
        </p:spPr>
      </p:pic>
      <p:sp>
        <p:nvSpPr>
          <p:cNvPr id="6" name="TextBox 5"/>
          <p:cNvSpPr txBox="1"/>
          <p:nvPr/>
        </p:nvSpPr>
        <p:spPr>
          <a:xfrm>
            <a:off x="498892" y="5294293"/>
            <a:ext cx="4766573" cy="95410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2800" b="1" dirty="0">
                <a:solidFill>
                  <a:srgbClr val="FFFF00"/>
                </a:solidFill>
                <a:effectLst>
                  <a:outerShdw blurRad="38100" dist="38100" dir="2700000" algn="tl">
                    <a:srgbClr val="000000">
                      <a:alpha val="43137"/>
                    </a:srgbClr>
                  </a:outerShdw>
                </a:effectLst>
              </a:rPr>
              <a:t>Can it be any clearer what Solomon’s sin was?</a:t>
            </a:r>
            <a:endParaRPr lang="en-GB"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244219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109</a:t>
            </a:fld>
            <a:endParaRPr lang="en-GB">
              <a:solidFill>
                <a:srgbClr val="FFFFFF"/>
              </a:solidFill>
            </a:endParaRPr>
          </a:p>
        </p:txBody>
      </p:sp>
      <p:sp>
        <p:nvSpPr>
          <p:cNvPr id="4" name="TextBox 3"/>
          <p:cNvSpPr txBox="1"/>
          <p:nvPr/>
        </p:nvSpPr>
        <p:spPr>
          <a:xfrm>
            <a:off x="4321834" y="1460242"/>
            <a:ext cx="7625751" cy="501675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3200" b="1" dirty="0">
                <a:solidFill>
                  <a:srgbClr val="FF00FF"/>
                </a:solidFill>
                <a:effectLst>
                  <a:outerShdw blurRad="38100" dist="38100" dir="2700000" algn="tl">
                    <a:srgbClr val="000000">
                      <a:alpha val="43137"/>
                    </a:srgbClr>
                  </a:outerShdw>
                </a:effectLst>
              </a:rPr>
              <a:t>Ezra 4: </a:t>
            </a:r>
            <a:r>
              <a:rPr lang="en-US" sz="3200" b="1" dirty="0">
                <a:solidFill>
                  <a:srgbClr val="00FFFF"/>
                </a:solidFill>
                <a:effectLst>
                  <a:outerShdw blurRad="38100" dist="38100" dir="2700000" algn="tl">
                    <a:srgbClr val="000000">
                      <a:alpha val="43137"/>
                    </a:srgbClr>
                  </a:outerShdw>
                </a:effectLst>
              </a:rPr>
              <a:t> The </a:t>
            </a:r>
            <a:r>
              <a:rPr lang="en-US" sz="3200" b="1" dirty="0" err="1">
                <a:solidFill>
                  <a:srgbClr val="00FFFF"/>
                </a:solidFill>
                <a:effectLst>
                  <a:outerShdw blurRad="38100" dist="38100" dir="2700000" algn="tl">
                    <a:srgbClr val="000000">
                      <a:alpha val="43137"/>
                    </a:srgbClr>
                  </a:outerShdw>
                </a:effectLst>
              </a:rPr>
              <a:t>Judahites</a:t>
            </a:r>
            <a:r>
              <a:rPr lang="en-US" sz="3200" b="1" dirty="0">
                <a:solidFill>
                  <a:srgbClr val="00FFFF"/>
                </a:solidFill>
                <a:effectLst>
                  <a:outerShdw blurRad="38100" dist="38100" dir="2700000" algn="tl">
                    <a:srgbClr val="000000">
                      <a:alpha val="43137"/>
                    </a:srgbClr>
                  </a:outerShdw>
                </a:effectLst>
              </a:rPr>
              <a:t>, observing Yahweh’s laws of separation, reject the company of the Samaritans.</a:t>
            </a:r>
            <a:r>
              <a:rPr lang="en-US" sz="3200" b="1" dirty="0">
                <a:effectLst>
                  <a:outerShdw blurRad="38100" dist="38100" dir="2700000" algn="tl">
                    <a:srgbClr val="000000">
                      <a:alpha val="43137"/>
                    </a:srgbClr>
                  </a:outerShdw>
                </a:effectLst>
              </a:rPr>
              <a:t>  </a:t>
            </a:r>
            <a:r>
              <a:rPr lang="en-US" sz="3200" b="1" dirty="0">
                <a:solidFill>
                  <a:srgbClr val="FFC000"/>
                </a:solidFill>
                <a:effectLst>
                  <a:outerShdw blurRad="38100" dist="38100" dir="2700000" algn="tl">
                    <a:srgbClr val="000000">
                      <a:alpha val="43137"/>
                    </a:srgbClr>
                  </a:outerShdw>
                </a:effectLst>
              </a:rPr>
              <a:t>Today, this is called “discrimination” or “racism.”</a:t>
            </a:r>
            <a:endParaRPr lang="en-GB" sz="3200" b="1" dirty="0">
              <a:solidFill>
                <a:srgbClr val="FFC000"/>
              </a:solidFill>
              <a:effectLst>
                <a:outerShdw blurRad="38100" dist="38100" dir="2700000" algn="tl">
                  <a:srgbClr val="000000">
                    <a:alpha val="43137"/>
                  </a:srgbClr>
                </a:outerShdw>
              </a:effectLst>
            </a:endParaRPr>
          </a:p>
          <a:p>
            <a:pPr algn="ctr"/>
            <a:r>
              <a:rPr lang="en-US" sz="3200" b="1" dirty="0">
                <a:solidFill>
                  <a:srgbClr val="FF00FF"/>
                </a:solidFill>
                <a:effectLst>
                  <a:outerShdw blurRad="38100" dist="38100" dir="2700000" algn="tl">
                    <a:srgbClr val="000000">
                      <a:alpha val="43137"/>
                    </a:srgbClr>
                  </a:outerShdw>
                </a:effectLst>
              </a:rPr>
              <a:t>Ezra 9: </a:t>
            </a:r>
            <a:r>
              <a:rPr lang="en-US" sz="3200" b="1" dirty="0">
                <a:solidFill>
                  <a:srgbClr val="00FF00"/>
                </a:solidFill>
                <a:effectLst>
                  <a:outerShdw blurRad="38100" dist="38100" dir="2700000" algn="tl">
                    <a:srgbClr val="000000">
                      <a:alpha val="43137"/>
                    </a:srgbClr>
                  </a:outerShdw>
                </a:effectLst>
              </a:rPr>
              <a:t>Ezra is astounded at the loose morals of those </a:t>
            </a:r>
            <a:r>
              <a:rPr lang="en-US" sz="3200" b="1" dirty="0" err="1">
                <a:solidFill>
                  <a:srgbClr val="00FF00"/>
                </a:solidFill>
                <a:effectLst>
                  <a:outerShdw blurRad="38100" dist="38100" dir="2700000" algn="tl">
                    <a:srgbClr val="000000">
                      <a:alpha val="43137"/>
                    </a:srgbClr>
                  </a:outerShdw>
                </a:effectLst>
              </a:rPr>
              <a:t>Judahites</a:t>
            </a:r>
            <a:r>
              <a:rPr lang="en-US" sz="3200" b="1" dirty="0">
                <a:solidFill>
                  <a:srgbClr val="00FF00"/>
                </a:solidFill>
                <a:effectLst>
                  <a:outerShdw blurRad="38100" dist="38100" dir="2700000" algn="tl">
                    <a:srgbClr val="000000">
                      <a:alpha val="43137"/>
                    </a:srgbClr>
                  </a:outerShdw>
                </a:effectLst>
              </a:rPr>
              <a:t> who have taken foreign wives. The sin of race-mixing is thoroughly condemned.</a:t>
            </a:r>
            <a:endParaRPr lang="en-GB" sz="3200" b="1" dirty="0">
              <a:solidFill>
                <a:srgbClr val="00FF00"/>
              </a:solidFill>
              <a:effectLst>
                <a:outerShdw blurRad="38100" dist="38100" dir="2700000" algn="tl">
                  <a:srgbClr val="000000">
                    <a:alpha val="43137"/>
                  </a:srgbClr>
                </a:outerShdw>
              </a:effectLst>
            </a:endParaRPr>
          </a:p>
          <a:p>
            <a:pPr algn="ctr"/>
            <a:r>
              <a:rPr lang="en-US" sz="3200" b="1" dirty="0">
                <a:solidFill>
                  <a:srgbClr val="FF00FF"/>
                </a:solidFill>
                <a:effectLst>
                  <a:outerShdw blurRad="38100" dist="38100" dir="2700000" algn="tl">
                    <a:srgbClr val="000000">
                      <a:alpha val="43137"/>
                    </a:srgbClr>
                  </a:outerShdw>
                </a:effectLst>
              </a:rPr>
              <a:t>Neh. 10:28; 13:23.  Ditto</a:t>
            </a:r>
            <a:r>
              <a:rPr lang="en-US" sz="3200" b="1" dirty="0" smtClean="0">
                <a:solidFill>
                  <a:srgbClr val="FF00FF"/>
                </a:solidFill>
                <a:effectLst>
                  <a:outerShdw blurRad="38100" dist="38100" dir="2700000" algn="tl">
                    <a:srgbClr val="000000">
                      <a:alpha val="43137"/>
                    </a:srgbClr>
                  </a:outerShdw>
                </a:effectLst>
              </a:rPr>
              <a:t>.</a:t>
            </a:r>
            <a:endParaRPr lang="en-GB" dirty="0">
              <a:solidFill>
                <a:srgbClr val="FF00FF"/>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62" y="1629673"/>
            <a:ext cx="3353839" cy="2252213"/>
          </a:xfrm>
          <a:prstGeom prst="rect">
            <a:avLst/>
          </a:prstGeom>
        </p:spPr>
      </p:pic>
      <p:sp>
        <p:nvSpPr>
          <p:cNvPr id="6" name="TextBox 5"/>
          <p:cNvSpPr txBox="1"/>
          <p:nvPr/>
        </p:nvSpPr>
        <p:spPr>
          <a:xfrm>
            <a:off x="452488" y="4321834"/>
            <a:ext cx="3433313"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Ezra at the Temple</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005365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11</a:t>
            </a:fld>
            <a:endParaRPr lang="en-GB">
              <a:solidFill>
                <a:srgbClr val="FFFFFF"/>
              </a:solidFill>
            </a:endParaRPr>
          </a:p>
        </p:txBody>
      </p:sp>
      <p:sp>
        <p:nvSpPr>
          <p:cNvPr id="4" name="TextBox 3"/>
          <p:cNvSpPr txBox="1"/>
          <p:nvPr/>
        </p:nvSpPr>
        <p:spPr>
          <a:xfrm>
            <a:off x="5509260" y="1645920"/>
            <a:ext cx="5337810" cy="412420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4800" b="1" dirty="0">
                <a:solidFill>
                  <a:srgbClr val="FFFF00"/>
                </a:solidFill>
                <a:effectLst>
                  <a:outerShdw blurRad="38100" dist="38100" dir="2700000" algn="tl">
                    <a:srgbClr val="000000">
                      <a:alpha val="43137"/>
                    </a:srgbClr>
                  </a:outerShdw>
                </a:effectLst>
              </a:rPr>
              <a:t>FAIR</a:t>
            </a:r>
            <a:r>
              <a:rPr lang="en-US" sz="2800" b="1" dirty="0">
                <a:solidFill>
                  <a:srgbClr val="FFFF00"/>
                </a:solidFill>
                <a:effectLst>
                  <a:outerShdw blurRad="38100" dist="38100" dir="2700000" algn="tl">
                    <a:srgbClr val="000000">
                      <a:alpha val="43137"/>
                    </a:srgbClr>
                  </a:outerShdw>
                </a:effectLst>
              </a:rPr>
              <a:t>  </a:t>
            </a:r>
            <a:endParaRPr lang="en-GB" sz="2800" b="1" dirty="0">
              <a:solidFill>
                <a:srgbClr val="FFFF00"/>
              </a:solidFill>
              <a:effectLst>
                <a:outerShdw blurRad="38100" dist="38100" dir="2700000" algn="tl">
                  <a:srgbClr val="000000">
                    <a:alpha val="43137"/>
                  </a:srgbClr>
                </a:outerShdw>
              </a:effectLst>
            </a:endParaRPr>
          </a:p>
          <a:p>
            <a:pPr algn="ctr"/>
            <a:r>
              <a:rPr lang="en-US" sz="2800" b="1" dirty="0">
                <a:effectLst>
                  <a:outerShdw blurRad="38100" dist="38100" dir="2700000" algn="tl">
                    <a:srgbClr val="000000">
                      <a:alpha val="43137"/>
                    </a:srgbClr>
                  </a:outerShdw>
                </a:effectLst>
              </a:rPr>
              <a:t> </a:t>
            </a:r>
            <a:endParaRPr lang="en-GB" sz="2800" b="1" dirty="0">
              <a:effectLst>
                <a:outerShdw blurRad="38100" dist="38100" dir="2700000" algn="tl">
                  <a:srgbClr val="000000">
                    <a:alpha val="43137"/>
                  </a:srgbClr>
                </a:outerShdw>
              </a:effectLst>
            </a:endParaRPr>
          </a:p>
          <a:p>
            <a:pPr algn="ctr"/>
            <a:r>
              <a:rPr lang="en-US" sz="2800" b="1" dirty="0">
                <a:solidFill>
                  <a:srgbClr val="00FFFF"/>
                </a:solidFill>
                <a:effectLst>
                  <a:outerShdw blurRad="38100" dist="38100" dir="2700000" algn="tl">
                    <a:srgbClr val="000000">
                      <a:alpha val="43137"/>
                    </a:srgbClr>
                  </a:outerShdw>
                </a:effectLst>
              </a:rPr>
              <a:t>Webster’s New Twentieth Century Dictionary Copyright, 1904 – 1966: </a:t>
            </a:r>
            <a:r>
              <a:rPr lang="en-US" sz="2800" b="1" dirty="0">
                <a:solidFill>
                  <a:srgbClr val="FFC000"/>
                </a:solidFill>
                <a:effectLst>
                  <a:outerShdw blurRad="38100" dist="38100" dir="2700000" algn="tl">
                    <a:srgbClr val="000000">
                      <a:alpha val="43137"/>
                    </a:srgbClr>
                  </a:outerShdw>
                </a:effectLst>
              </a:rPr>
              <a:t>Fair - </a:t>
            </a:r>
            <a:r>
              <a:rPr lang="en-US" sz="2800" b="1" i="1" dirty="0">
                <a:solidFill>
                  <a:srgbClr val="FFC000"/>
                </a:solidFill>
                <a:effectLst>
                  <a:outerShdw blurRad="38100" dist="38100" dir="2700000" algn="tl">
                    <a:srgbClr val="000000">
                      <a:alpha val="43137"/>
                    </a:srgbClr>
                  </a:outerShdw>
                </a:effectLst>
              </a:rPr>
              <a:t>“of a light color; not dark or dusky; </a:t>
            </a:r>
            <a:r>
              <a:rPr lang="en-US" sz="2800" b="1" i="1" dirty="0">
                <a:solidFill>
                  <a:srgbClr val="00FF00"/>
                </a:solidFill>
                <a:effectLst>
                  <a:outerShdw blurRad="38100" dist="38100" dir="2700000" algn="tl">
                    <a:srgbClr val="000000">
                      <a:alpha val="43137"/>
                    </a:srgbClr>
                  </a:outerShdw>
                </a:effectLst>
              </a:rPr>
              <a:t>blond; as a </a:t>
            </a:r>
            <a:r>
              <a:rPr lang="en-US" sz="2800" b="1" i="1" u="sng" dirty="0">
                <a:solidFill>
                  <a:srgbClr val="00FF00"/>
                </a:solidFill>
                <a:effectLst>
                  <a:outerShdw blurRad="38100" dist="38100" dir="2700000" algn="tl">
                    <a:srgbClr val="000000">
                      <a:alpha val="43137"/>
                    </a:srgbClr>
                  </a:outerShdw>
                </a:effectLst>
              </a:rPr>
              <a:t>fair</a:t>
            </a:r>
            <a:r>
              <a:rPr lang="en-US" sz="2800" b="1" i="1" dirty="0">
                <a:solidFill>
                  <a:srgbClr val="00FF00"/>
                </a:solidFill>
                <a:effectLst>
                  <a:outerShdw blurRad="38100" dist="38100" dir="2700000" algn="tl">
                    <a:srgbClr val="000000">
                      <a:alpha val="43137"/>
                    </a:srgbClr>
                  </a:outerShdw>
                </a:effectLst>
              </a:rPr>
              <a:t> complexion, </a:t>
            </a:r>
            <a:r>
              <a:rPr lang="en-US" sz="2800" b="1" i="1" u="sng" dirty="0">
                <a:solidFill>
                  <a:srgbClr val="00FF00"/>
                </a:solidFill>
                <a:effectLst>
                  <a:outerShdw blurRad="38100" dist="38100" dir="2700000" algn="tl">
                    <a:srgbClr val="000000">
                      <a:alpha val="43137"/>
                    </a:srgbClr>
                  </a:outerShdw>
                </a:effectLst>
              </a:rPr>
              <a:t>fair</a:t>
            </a:r>
            <a:r>
              <a:rPr lang="en-US" sz="2800" b="1" i="1" dirty="0">
                <a:solidFill>
                  <a:srgbClr val="00FF00"/>
                </a:solidFill>
                <a:effectLst>
                  <a:outerShdw blurRad="38100" dist="38100" dir="2700000" algn="tl">
                    <a:srgbClr val="000000">
                      <a:alpha val="43137"/>
                    </a:srgbClr>
                  </a:outerShdw>
                </a:effectLst>
              </a:rPr>
              <a:t> hair.”</a:t>
            </a:r>
            <a:endParaRPr lang="en-GB" sz="2800" b="1" dirty="0">
              <a:solidFill>
                <a:srgbClr val="00FF00"/>
              </a:solidFill>
              <a:effectLst>
                <a:outerShdw blurRad="38100" dist="38100" dir="2700000" algn="tl">
                  <a:srgbClr val="000000">
                    <a:alpha val="43137"/>
                  </a:srgbClr>
                </a:outerShdw>
              </a:effectLst>
            </a:endParaRPr>
          </a:p>
          <a:p>
            <a:endParaRPr lang="en-GB" dirty="0">
              <a:solidFill>
                <a:srgbClr val="00FF00"/>
              </a:solidFill>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0" b="99138" l="0" r="100000"/>
                    </a14:imgEffect>
                    <a14:imgEffect>
                      <a14:sharpenSoften amount="50000"/>
                    </a14:imgEffect>
                  </a14:imgLayer>
                </a14:imgProps>
              </a:ext>
            </a:extLst>
          </a:blip>
          <a:stretch>
            <a:fillRect/>
          </a:stretch>
        </p:blipFill>
        <p:spPr>
          <a:xfrm>
            <a:off x="609600" y="1998306"/>
            <a:ext cx="4319865" cy="3363116"/>
          </a:xfrm>
          <a:prstGeom prst="rect">
            <a:avLst/>
          </a:prstGeom>
        </p:spPr>
      </p:pic>
    </p:spTree>
    <p:extLst>
      <p:ext uri="{BB962C8B-B14F-4D97-AF65-F5344CB8AC3E}">
        <p14:creationId xmlns:p14="http://schemas.microsoft.com/office/powerpoint/2010/main" val="259884779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110</a:t>
            </a:fld>
            <a:endParaRPr lang="en-GB">
              <a:solidFill>
                <a:srgbClr val="FFFFFF"/>
              </a:solidFill>
            </a:endParaRPr>
          </a:p>
        </p:txBody>
      </p:sp>
      <p:sp>
        <p:nvSpPr>
          <p:cNvPr id="4" name="TextBox 3"/>
          <p:cNvSpPr txBox="1"/>
          <p:nvPr/>
        </p:nvSpPr>
        <p:spPr>
          <a:xfrm>
            <a:off x="5969478" y="1824841"/>
            <a:ext cx="5184475"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FF00FF"/>
                </a:solidFill>
                <a:effectLst>
                  <a:outerShdw blurRad="38100" dist="38100" dir="2700000" algn="tl">
                    <a:srgbClr val="000000">
                      <a:alpha val="43137"/>
                    </a:srgbClr>
                  </a:outerShdw>
                </a:effectLst>
              </a:rPr>
              <a:t>Psalm 106:34-45.</a:t>
            </a:r>
            <a:r>
              <a:rPr lang="en-US" sz="2800" b="1" dirty="0">
                <a:effectLst>
                  <a:outerShdw blurRad="38100" dist="38100" dir="2700000" algn="tl">
                    <a:srgbClr val="000000">
                      <a:alpha val="43137"/>
                    </a:srgbClr>
                  </a:outerShdw>
                </a:effectLst>
              </a:rPr>
              <a:t>  </a:t>
            </a:r>
            <a:r>
              <a:rPr lang="en-US" sz="2800" b="1" dirty="0">
                <a:solidFill>
                  <a:srgbClr val="00FFFF"/>
                </a:solidFill>
                <a:effectLst>
                  <a:outerShdw blurRad="38100" dist="38100" dir="2700000" algn="tl">
                    <a:srgbClr val="000000">
                      <a:alpha val="43137"/>
                    </a:srgbClr>
                  </a:outerShdw>
                </a:effectLst>
              </a:rPr>
              <a:t>Because the Israelites did not destroy the Canaanite nations, </a:t>
            </a:r>
            <a:r>
              <a:rPr lang="en-US" sz="2800" b="1" dirty="0">
                <a:solidFill>
                  <a:srgbClr val="FFC000"/>
                </a:solidFill>
                <a:effectLst>
                  <a:outerShdw blurRad="38100" dist="38100" dir="2700000" algn="tl">
                    <a:srgbClr val="000000">
                      <a:alpha val="43137"/>
                    </a:srgbClr>
                  </a:outerShdw>
                </a:effectLst>
              </a:rPr>
              <a:t>Yahweh punished them by handing the Israelites over to the heathen for punishment.  </a:t>
            </a:r>
            <a:r>
              <a:rPr lang="en-US" sz="2800" b="1" i="1" dirty="0">
                <a:solidFill>
                  <a:srgbClr val="00FF00"/>
                </a:solidFill>
                <a:effectLst>
                  <a:outerShdw blurRad="38100" dist="38100" dir="2700000" algn="tl">
                    <a:srgbClr val="000000">
                      <a:alpha val="43137"/>
                    </a:srgbClr>
                  </a:outerShdw>
                </a:effectLst>
              </a:rPr>
              <a:t>“But they mingled with the nations, </a:t>
            </a:r>
            <a:r>
              <a:rPr lang="en-US" sz="2800" b="1" i="1" dirty="0" smtClean="0">
                <a:solidFill>
                  <a:srgbClr val="00FF00"/>
                </a:solidFill>
                <a:effectLst>
                  <a:outerShdw blurRad="38100" dist="38100" dir="2700000" algn="tl">
                    <a:srgbClr val="000000">
                      <a:alpha val="43137"/>
                    </a:srgbClr>
                  </a:outerShdw>
                </a:effectLst>
              </a:rPr>
              <a:t>so…</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126" y="1464093"/>
            <a:ext cx="4034732" cy="5135113"/>
          </a:xfrm>
          <a:prstGeom prst="rect">
            <a:avLst/>
          </a:prstGeom>
        </p:spPr>
      </p:pic>
    </p:spTree>
    <p:extLst>
      <p:ext uri="{BB962C8B-B14F-4D97-AF65-F5344CB8AC3E}">
        <p14:creationId xmlns:p14="http://schemas.microsoft.com/office/powerpoint/2010/main" val="31889965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111</a:t>
            </a:fld>
            <a:endParaRPr lang="en-GB">
              <a:solidFill>
                <a:srgbClr val="FFFFFF"/>
              </a:solidFill>
            </a:endParaRPr>
          </a:p>
        </p:txBody>
      </p:sp>
      <p:sp>
        <p:nvSpPr>
          <p:cNvPr id="4" name="TextBox 3"/>
          <p:cNvSpPr txBox="1"/>
          <p:nvPr/>
        </p:nvSpPr>
        <p:spPr>
          <a:xfrm>
            <a:off x="6320287" y="1846053"/>
            <a:ext cx="5262113"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….He </a:t>
            </a:r>
            <a:r>
              <a:rPr lang="en-US" sz="2800" b="1" i="1" dirty="0">
                <a:solidFill>
                  <a:srgbClr val="00FFFF"/>
                </a:solidFill>
                <a:effectLst>
                  <a:outerShdw blurRad="38100" dist="38100" dir="2700000" algn="tl">
                    <a:srgbClr val="000000">
                      <a:alpha val="43137"/>
                    </a:srgbClr>
                  </a:outerShdw>
                </a:effectLst>
              </a:rPr>
              <a:t>gave them into the hand of the heathen.” </a:t>
            </a:r>
            <a:r>
              <a:rPr lang="en-US" sz="2800" b="1" i="1" dirty="0">
                <a:effectLst>
                  <a:outerShdw blurRad="38100" dist="38100" dir="2700000" algn="tl">
                    <a:srgbClr val="000000">
                      <a:alpha val="43137"/>
                    </a:srgbClr>
                  </a:outerShdw>
                </a:effectLst>
              </a:rPr>
              <a:t> </a:t>
            </a:r>
            <a:r>
              <a:rPr lang="en-US" sz="2800" b="1" dirty="0">
                <a:solidFill>
                  <a:srgbClr val="FFC000"/>
                </a:solidFill>
                <a:effectLst>
                  <a:outerShdw blurRad="38100" dist="38100" dir="2700000" algn="tl">
                    <a:srgbClr val="000000">
                      <a:alpha val="43137"/>
                    </a:srgbClr>
                  </a:outerShdw>
                </a:effectLst>
              </a:rPr>
              <a:t>This happens whenever we Israelites mingle with non-Whites. </a:t>
            </a:r>
            <a:r>
              <a:rPr lang="en-US" sz="2800" b="1" dirty="0">
                <a:effectLst>
                  <a:outerShdw blurRad="38100" dist="38100" dir="2700000" algn="tl">
                    <a:srgbClr val="000000">
                      <a:alpha val="43137"/>
                    </a:srgbClr>
                  </a:outerShdw>
                </a:effectLst>
              </a:rPr>
              <a:t> </a:t>
            </a:r>
            <a:r>
              <a:rPr lang="en-US" sz="2800" b="1" u="sng" dirty="0">
                <a:solidFill>
                  <a:srgbClr val="00FF00"/>
                </a:solidFill>
                <a:effectLst>
                  <a:outerShdw blurRad="38100" dist="38100" dir="2700000" algn="tl">
                    <a:srgbClr val="000000">
                      <a:alpha val="43137"/>
                    </a:srgbClr>
                  </a:outerShdw>
                </a:effectLst>
              </a:rPr>
              <a:t>Yahweh uses those nations with whom we race-mix to punish us.</a:t>
            </a:r>
            <a:r>
              <a:rPr lang="en-US" sz="2800" b="1" dirty="0">
                <a:solidFill>
                  <a:srgbClr val="00FF00"/>
                </a:solidFill>
                <a:effectLst>
                  <a:outerShdw blurRad="38100" dist="38100" dir="2700000" algn="tl">
                    <a:srgbClr val="000000">
                      <a:alpha val="43137"/>
                    </a:srgbClr>
                  </a:outerShdw>
                </a:effectLst>
              </a:rPr>
              <a:t>  This clearly is happening to the White Race today</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42" y="1577554"/>
            <a:ext cx="4670845" cy="4670845"/>
          </a:xfrm>
          <a:prstGeom prst="rect">
            <a:avLst/>
          </a:prstGeom>
        </p:spPr>
      </p:pic>
    </p:spTree>
    <p:extLst>
      <p:ext uri="{BB962C8B-B14F-4D97-AF65-F5344CB8AC3E}">
        <p14:creationId xmlns:p14="http://schemas.microsoft.com/office/powerpoint/2010/main" val="139771328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112</a:t>
            </a:fld>
            <a:endParaRPr lang="en-GB">
              <a:solidFill>
                <a:srgbClr val="FFFFFF"/>
              </a:solidFill>
            </a:endParaRPr>
          </a:p>
        </p:txBody>
      </p:sp>
      <p:sp>
        <p:nvSpPr>
          <p:cNvPr id="4" name="TextBox 3"/>
          <p:cNvSpPr txBox="1"/>
          <p:nvPr/>
        </p:nvSpPr>
        <p:spPr>
          <a:xfrm>
            <a:off x="0" y="4611231"/>
            <a:ext cx="12192000" cy="224676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FFFF00"/>
                </a:solidFill>
                <a:effectLst>
                  <a:outerShdw blurRad="38100" dist="38100" dir="2700000" algn="tl">
                    <a:srgbClr val="000000">
                      <a:alpha val="43137"/>
                    </a:srgbClr>
                  </a:outerShdw>
                </a:effectLst>
              </a:rPr>
              <a:t>The New Covenant Prophesied in the Old </a:t>
            </a:r>
            <a:r>
              <a:rPr lang="en-US" sz="2800" b="1" dirty="0" smtClean="0">
                <a:solidFill>
                  <a:srgbClr val="FFFF00"/>
                </a:solidFill>
                <a:effectLst>
                  <a:outerShdw blurRad="38100" dist="38100" dir="2700000" algn="tl">
                    <a:srgbClr val="000000">
                      <a:alpha val="43137"/>
                    </a:srgbClr>
                  </a:outerShdw>
                </a:effectLst>
              </a:rPr>
              <a:t>Testament</a:t>
            </a:r>
            <a:r>
              <a:rPr lang="en-US" sz="2800" b="1" dirty="0">
                <a:effectLst>
                  <a:outerShdw blurRad="38100" dist="38100" dir="2700000" algn="tl">
                    <a:srgbClr val="000000">
                      <a:alpha val="43137"/>
                    </a:srgbClr>
                  </a:outerShdw>
                </a:effectLst>
              </a:rPr>
              <a:t> </a:t>
            </a:r>
            <a:endParaRPr lang="en-GB" sz="2800" b="1" dirty="0">
              <a:effectLst>
                <a:outerShdw blurRad="38100" dist="38100" dir="2700000" algn="tl">
                  <a:srgbClr val="000000">
                    <a:alpha val="43137"/>
                  </a:srgbClr>
                </a:outerShdw>
              </a:effectLst>
            </a:endParaRPr>
          </a:p>
          <a:p>
            <a:pPr algn="ctr"/>
            <a:r>
              <a:rPr lang="en-US" sz="2800" b="1" dirty="0">
                <a:solidFill>
                  <a:srgbClr val="FF00FF"/>
                </a:solidFill>
                <a:effectLst>
                  <a:outerShdw blurRad="38100" dist="38100" dir="2700000" algn="tl">
                    <a:srgbClr val="000000">
                      <a:alpha val="43137"/>
                    </a:srgbClr>
                  </a:outerShdw>
                </a:effectLst>
              </a:rPr>
              <a:t>Jer. 31:31-37.</a:t>
            </a:r>
            <a:r>
              <a:rPr lang="en-US" sz="2800" b="1" dirty="0">
                <a:effectLst>
                  <a:outerShdw blurRad="38100" dist="38100" dir="2700000" algn="tl">
                    <a:srgbClr val="000000">
                      <a:alpha val="43137"/>
                    </a:srgbClr>
                  </a:outerShdw>
                </a:effectLst>
              </a:rPr>
              <a:t>  </a:t>
            </a:r>
            <a:r>
              <a:rPr lang="en-US" sz="2800" b="1" i="1" dirty="0">
                <a:solidFill>
                  <a:srgbClr val="00FFFF"/>
                </a:solidFill>
                <a:effectLst>
                  <a:outerShdw blurRad="38100" dist="38100" dir="2700000" algn="tl">
                    <a:srgbClr val="000000">
                      <a:alpha val="43137"/>
                    </a:srgbClr>
                  </a:outerShdw>
                </a:effectLst>
              </a:rPr>
              <a:t>Behold, the days come, </a:t>
            </a:r>
            <a:r>
              <a:rPr lang="en-US" sz="2800" b="1" i="1" dirty="0" err="1">
                <a:solidFill>
                  <a:srgbClr val="00FFFF"/>
                </a:solidFill>
                <a:effectLst>
                  <a:outerShdw blurRad="38100" dist="38100" dir="2700000" algn="tl">
                    <a:srgbClr val="000000">
                      <a:alpha val="43137"/>
                    </a:srgbClr>
                  </a:outerShdw>
                </a:effectLst>
              </a:rPr>
              <a:t>saith</a:t>
            </a:r>
            <a:r>
              <a:rPr lang="en-US" sz="2800" b="1" i="1" dirty="0">
                <a:solidFill>
                  <a:srgbClr val="00FFFF"/>
                </a:solidFill>
                <a:effectLst>
                  <a:outerShdw blurRad="38100" dist="38100" dir="2700000" algn="tl">
                    <a:srgbClr val="000000">
                      <a:alpha val="43137"/>
                    </a:srgbClr>
                  </a:outerShdw>
                </a:effectLst>
              </a:rPr>
              <a:t> YHWH, </a:t>
            </a:r>
            <a:r>
              <a:rPr lang="en-US" sz="2800" b="1" i="1" dirty="0">
                <a:solidFill>
                  <a:srgbClr val="FFC000"/>
                </a:solidFill>
                <a:effectLst>
                  <a:outerShdw blurRad="38100" dist="38100" dir="2700000" algn="tl">
                    <a:srgbClr val="000000">
                      <a:alpha val="43137"/>
                    </a:srgbClr>
                  </a:outerShdw>
                </a:effectLst>
              </a:rPr>
              <a:t>that I will make </a:t>
            </a:r>
            <a:r>
              <a:rPr lang="en-US" sz="2800" b="1" i="1" u="sng" dirty="0">
                <a:solidFill>
                  <a:srgbClr val="FFC000"/>
                </a:solidFill>
                <a:effectLst>
                  <a:outerShdw blurRad="38100" dist="38100" dir="2700000" algn="tl">
                    <a:srgbClr val="000000">
                      <a:alpha val="43137"/>
                    </a:srgbClr>
                  </a:outerShdw>
                </a:effectLst>
              </a:rPr>
              <a:t>a new covenant with the house of Israel, and with the house of Judah:</a:t>
            </a:r>
            <a:r>
              <a:rPr lang="en-US" sz="2800" b="1" i="1" dirty="0">
                <a:solidFill>
                  <a:srgbClr val="FFC000"/>
                </a:solidFill>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Not according to the covenant that I made with their fathers in the day that I took them by the hand to bring them out of the land of Egypt;</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9090" y="1231769"/>
            <a:ext cx="5753819" cy="3091604"/>
          </a:xfrm>
          <a:prstGeom prst="rect">
            <a:avLst/>
          </a:prstGeom>
        </p:spPr>
      </p:pic>
    </p:spTree>
    <p:extLst>
      <p:ext uri="{BB962C8B-B14F-4D97-AF65-F5344CB8AC3E}">
        <p14:creationId xmlns:p14="http://schemas.microsoft.com/office/powerpoint/2010/main" val="142622915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113</a:t>
            </a:fld>
            <a:endParaRPr lang="en-GB">
              <a:solidFill>
                <a:srgbClr val="FFFFFF"/>
              </a:solidFill>
            </a:endParaRPr>
          </a:p>
        </p:txBody>
      </p:sp>
      <p:sp>
        <p:nvSpPr>
          <p:cNvPr id="4" name="TextBox 3"/>
          <p:cNvSpPr txBox="1"/>
          <p:nvPr/>
        </p:nvSpPr>
        <p:spPr>
          <a:xfrm>
            <a:off x="6475563" y="1371600"/>
            <a:ext cx="5106837"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….which </a:t>
            </a:r>
            <a:r>
              <a:rPr lang="en-US" sz="2800" b="1" i="1" dirty="0">
                <a:solidFill>
                  <a:srgbClr val="00FFFF"/>
                </a:solidFill>
                <a:effectLst>
                  <a:outerShdw blurRad="38100" dist="38100" dir="2700000" algn="tl">
                    <a:srgbClr val="000000">
                      <a:alpha val="43137"/>
                    </a:srgbClr>
                  </a:outerShdw>
                </a:effectLst>
              </a:rPr>
              <a:t>my covenant they brake, although I was an husband unto them, </a:t>
            </a:r>
            <a:r>
              <a:rPr lang="en-US" sz="2800" b="1" i="1" dirty="0" err="1">
                <a:solidFill>
                  <a:srgbClr val="00FFFF"/>
                </a:solidFill>
                <a:effectLst>
                  <a:outerShdw blurRad="38100" dist="38100" dir="2700000" algn="tl">
                    <a:srgbClr val="000000">
                      <a:alpha val="43137"/>
                    </a:srgbClr>
                  </a:outerShdw>
                </a:effectLst>
              </a:rPr>
              <a:t>saith</a:t>
            </a:r>
            <a:r>
              <a:rPr lang="en-US" sz="2800" b="1" i="1" dirty="0">
                <a:solidFill>
                  <a:srgbClr val="00FFFF"/>
                </a:solidFill>
                <a:effectLst>
                  <a:outerShdw blurRad="38100" dist="38100" dir="2700000" algn="tl">
                    <a:srgbClr val="000000">
                      <a:alpha val="43137"/>
                    </a:srgbClr>
                  </a:outerShdw>
                </a:effectLst>
              </a:rPr>
              <a:t> YHWH: </a:t>
            </a:r>
            <a:r>
              <a:rPr lang="en-US" sz="2800" b="1" i="1" dirty="0">
                <a:solidFill>
                  <a:srgbClr val="FFC000"/>
                </a:solidFill>
                <a:effectLst>
                  <a:outerShdw blurRad="38100" dist="38100" dir="2700000" algn="tl">
                    <a:srgbClr val="000000">
                      <a:alpha val="43137"/>
                    </a:srgbClr>
                  </a:outerShdw>
                </a:effectLst>
              </a:rPr>
              <a:t>But this shall be the covenant that I will make with the house of Israel; After those days, </a:t>
            </a:r>
            <a:r>
              <a:rPr lang="en-US" sz="2800" b="1" i="1" dirty="0" err="1">
                <a:solidFill>
                  <a:srgbClr val="FFC000"/>
                </a:solidFill>
                <a:effectLst>
                  <a:outerShdw blurRad="38100" dist="38100" dir="2700000" algn="tl">
                    <a:srgbClr val="000000">
                      <a:alpha val="43137"/>
                    </a:srgbClr>
                  </a:outerShdw>
                </a:effectLst>
              </a:rPr>
              <a:t>saith</a:t>
            </a:r>
            <a:r>
              <a:rPr lang="en-US" sz="2800" b="1" i="1" dirty="0">
                <a:solidFill>
                  <a:srgbClr val="FFC000"/>
                </a:solidFill>
                <a:effectLst>
                  <a:outerShdw blurRad="38100" dist="38100" dir="2700000" algn="tl">
                    <a:srgbClr val="000000">
                      <a:alpha val="43137"/>
                    </a:srgbClr>
                  </a:outerShdw>
                </a:effectLst>
              </a:rPr>
              <a:t> YHWH, </a:t>
            </a:r>
            <a:r>
              <a:rPr lang="en-US" sz="2800" b="1" i="1" u="sng" dirty="0">
                <a:solidFill>
                  <a:srgbClr val="00FF00"/>
                </a:solidFill>
                <a:effectLst>
                  <a:outerShdw blurRad="38100" dist="38100" dir="2700000" algn="tl">
                    <a:srgbClr val="000000">
                      <a:alpha val="43137"/>
                    </a:srgbClr>
                  </a:outerShdw>
                </a:effectLst>
              </a:rPr>
              <a:t>I will put my law in their inward parts, and write it in their hearts; and will be their God, and they shall be my people.</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259" y="1834355"/>
            <a:ext cx="4951019" cy="3945343"/>
          </a:xfrm>
          <a:prstGeom prst="rect">
            <a:avLst/>
          </a:prstGeom>
        </p:spPr>
      </p:pic>
    </p:spTree>
    <p:extLst>
      <p:ext uri="{BB962C8B-B14F-4D97-AF65-F5344CB8AC3E}">
        <p14:creationId xmlns:p14="http://schemas.microsoft.com/office/powerpoint/2010/main" val="140977300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114</a:t>
            </a:fld>
            <a:endParaRPr lang="en-GB">
              <a:solidFill>
                <a:srgbClr val="FFFFFF"/>
              </a:solidFill>
            </a:endParaRPr>
          </a:p>
        </p:txBody>
      </p:sp>
      <p:sp>
        <p:nvSpPr>
          <p:cNvPr id="4" name="TextBox 3"/>
          <p:cNvSpPr txBox="1"/>
          <p:nvPr/>
        </p:nvSpPr>
        <p:spPr>
          <a:xfrm>
            <a:off x="6786112" y="1500996"/>
            <a:ext cx="4796288"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a:solidFill>
                  <a:srgbClr val="00FFFF"/>
                </a:solidFill>
                <a:effectLst>
                  <a:outerShdw blurRad="38100" dist="38100" dir="2700000" algn="tl">
                    <a:srgbClr val="000000">
                      <a:alpha val="43137"/>
                    </a:srgbClr>
                  </a:outerShdw>
                </a:effectLst>
              </a:rPr>
              <a:t>And they shall teach no more every man his </a:t>
            </a:r>
            <a:r>
              <a:rPr lang="en-US" sz="2800" b="1" i="1" dirty="0" err="1">
                <a:solidFill>
                  <a:srgbClr val="00FFFF"/>
                </a:solidFill>
                <a:effectLst>
                  <a:outerShdw blurRad="38100" dist="38100" dir="2700000" algn="tl">
                    <a:srgbClr val="000000">
                      <a:alpha val="43137"/>
                    </a:srgbClr>
                  </a:outerShdw>
                </a:effectLst>
              </a:rPr>
              <a:t>neighbour</a:t>
            </a:r>
            <a:r>
              <a:rPr lang="en-US" sz="2800" b="1" i="1" dirty="0">
                <a:solidFill>
                  <a:srgbClr val="00FFFF"/>
                </a:solidFill>
                <a:effectLst>
                  <a:outerShdw blurRad="38100" dist="38100" dir="2700000" algn="tl">
                    <a:srgbClr val="000000">
                      <a:alpha val="43137"/>
                    </a:srgbClr>
                  </a:outerShdw>
                </a:effectLst>
              </a:rPr>
              <a:t>, </a:t>
            </a:r>
            <a:r>
              <a:rPr lang="en-US" sz="2800" b="1" i="1" dirty="0">
                <a:solidFill>
                  <a:srgbClr val="FF9900"/>
                </a:solidFill>
                <a:effectLst>
                  <a:outerShdw blurRad="38100" dist="38100" dir="2700000" algn="tl">
                    <a:srgbClr val="000000">
                      <a:alpha val="43137"/>
                    </a:srgbClr>
                  </a:outerShdw>
                </a:effectLst>
              </a:rPr>
              <a:t>and every man his brother, saying, Know YHWH: for they shall all know me, </a:t>
            </a:r>
            <a:r>
              <a:rPr lang="en-US" sz="2800" b="1" i="1" dirty="0">
                <a:solidFill>
                  <a:srgbClr val="00FF00"/>
                </a:solidFill>
                <a:effectLst>
                  <a:outerShdw blurRad="38100" dist="38100" dir="2700000" algn="tl">
                    <a:srgbClr val="000000">
                      <a:alpha val="43137"/>
                    </a:srgbClr>
                  </a:outerShdw>
                </a:effectLst>
              </a:rPr>
              <a:t>from the least of them unto the greatest of them, </a:t>
            </a:r>
            <a:r>
              <a:rPr lang="en-US" sz="2800" b="1" i="1" dirty="0" err="1">
                <a:solidFill>
                  <a:srgbClr val="00FF00"/>
                </a:solidFill>
                <a:effectLst>
                  <a:outerShdw blurRad="38100" dist="38100" dir="2700000" algn="tl">
                    <a:srgbClr val="000000">
                      <a:alpha val="43137"/>
                    </a:srgbClr>
                  </a:outerShdw>
                </a:effectLst>
              </a:rPr>
              <a:t>saith</a:t>
            </a:r>
            <a:r>
              <a:rPr lang="en-US" sz="2800" b="1" i="1" dirty="0">
                <a:solidFill>
                  <a:srgbClr val="00FF00"/>
                </a:solidFill>
                <a:effectLst>
                  <a:outerShdw blurRad="38100" dist="38100" dir="2700000" algn="tl">
                    <a:srgbClr val="000000">
                      <a:alpha val="43137"/>
                    </a:srgbClr>
                  </a:outerShdw>
                </a:effectLst>
              </a:rPr>
              <a:t> YHWH: for I will forgive their iniquity, and I will remember their sin no more.</a:t>
            </a:r>
            <a:r>
              <a:rPr lang="en-US" sz="2800" b="1" i="1" dirty="0">
                <a:effectLst>
                  <a:outerShdw blurRad="38100" dist="38100" dir="2700000" algn="tl">
                    <a:srgbClr val="000000">
                      <a:alpha val="43137"/>
                    </a:srgbClr>
                  </a:outerShdw>
                </a:effectLst>
              </a:rPr>
              <a:t> </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086" y="2135361"/>
            <a:ext cx="5537221" cy="3696095"/>
          </a:xfrm>
          <a:prstGeom prst="rect">
            <a:avLst/>
          </a:prstGeom>
        </p:spPr>
      </p:pic>
    </p:spTree>
    <p:extLst>
      <p:ext uri="{BB962C8B-B14F-4D97-AF65-F5344CB8AC3E}">
        <p14:creationId xmlns:p14="http://schemas.microsoft.com/office/powerpoint/2010/main" val="259545904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115</a:t>
            </a:fld>
            <a:endParaRPr lang="en-GB">
              <a:solidFill>
                <a:srgbClr val="FFFFFF"/>
              </a:solidFill>
            </a:endParaRPr>
          </a:p>
        </p:txBody>
      </p:sp>
      <p:sp>
        <p:nvSpPr>
          <p:cNvPr id="4" name="TextBox 3"/>
          <p:cNvSpPr txBox="1"/>
          <p:nvPr/>
        </p:nvSpPr>
        <p:spPr>
          <a:xfrm>
            <a:off x="5581290" y="1442621"/>
            <a:ext cx="5848710"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a:solidFill>
                  <a:srgbClr val="00FFFF"/>
                </a:solidFill>
                <a:effectLst>
                  <a:outerShdw blurRad="38100" dist="38100" dir="2700000" algn="tl">
                    <a:srgbClr val="000000">
                      <a:alpha val="43137"/>
                    </a:srgbClr>
                  </a:outerShdw>
                </a:effectLst>
              </a:rPr>
              <a:t>Thus </a:t>
            </a:r>
            <a:r>
              <a:rPr lang="en-US" sz="2800" b="1" i="1" dirty="0" err="1">
                <a:solidFill>
                  <a:srgbClr val="00FFFF"/>
                </a:solidFill>
                <a:effectLst>
                  <a:outerShdw blurRad="38100" dist="38100" dir="2700000" algn="tl">
                    <a:srgbClr val="000000">
                      <a:alpha val="43137"/>
                    </a:srgbClr>
                  </a:outerShdw>
                </a:effectLst>
              </a:rPr>
              <a:t>saith</a:t>
            </a:r>
            <a:r>
              <a:rPr lang="en-US" sz="2800" b="1" i="1" dirty="0">
                <a:solidFill>
                  <a:srgbClr val="00FFFF"/>
                </a:solidFill>
                <a:effectLst>
                  <a:outerShdw blurRad="38100" dist="38100" dir="2700000" algn="tl">
                    <a:srgbClr val="000000">
                      <a:alpha val="43137"/>
                    </a:srgbClr>
                  </a:outerShdw>
                </a:effectLst>
              </a:rPr>
              <a:t> YHWH, which </a:t>
            </a:r>
            <a:r>
              <a:rPr lang="en-US" sz="2800" b="1" i="1" dirty="0" err="1">
                <a:solidFill>
                  <a:srgbClr val="00FFFF"/>
                </a:solidFill>
                <a:effectLst>
                  <a:outerShdw blurRad="38100" dist="38100" dir="2700000" algn="tl">
                    <a:srgbClr val="000000">
                      <a:alpha val="43137"/>
                    </a:srgbClr>
                  </a:outerShdw>
                </a:effectLst>
              </a:rPr>
              <a:t>giveth</a:t>
            </a:r>
            <a:r>
              <a:rPr lang="en-US" sz="2800" b="1" i="1" dirty="0">
                <a:solidFill>
                  <a:srgbClr val="00FFFF"/>
                </a:solidFill>
                <a:effectLst>
                  <a:outerShdw blurRad="38100" dist="38100" dir="2700000" algn="tl">
                    <a:srgbClr val="000000">
                      <a:alpha val="43137"/>
                    </a:srgbClr>
                  </a:outerShdw>
                </a:effectLst>
              </a:rPr>
              <a:t> the sun for a light by day, and the ordinances of the moon and of the stars for a light by night, </a:t>
            </a:r>
            <a:r>
              <a:rPr lang="en-US" sz="2800" b="1" i="1" dirty="0">
                <a:solidFill>
                  <a:srgbClr val="FFC000"/>
                </a:solidFill>
                <a:effectLst>
                  <a:outerShdw blurRad="38100" dist="38100" dir="2700000" algn="tl">
                    <a:srgbClr val="000000">
                      <a:alpha val="43137"/>
                    </a:srgbClr>
                  </a:outerShdw>
                </a:effectLst>
              </a:rPr>
              <a:t>which </a:t>
            </a:r>
            <a:r>
              <a:rPr lang="en-US" sz="2800" b="1" i="1" dirty="0" err="1">
                <a:solidFill>
                  <a:srgbClr val="FFC000"/>
                </a:solidFill>
                <a:effectLst>
                  <a:outerShdw blurRad="38100" dist="38100" dir="2700000" algn="tl">
                    <a:srgbClr val="000000">
                      <a:alpha val="43137"/>
                    </a:srgbClr>
                  </a:outerShdw>
                </a:effectLst>
              </a:rPr>
              <a:t>divideth</a:t>
            </a:r>
            <a:r>
              <a:rPr lang="en-US" sz="2800" b="1" i="1" dirty="0">
                <a:solidFill>
                  <a:srgbClr val="FFC000"/>
                </a:solidFill>
                <a:effectLst>
                  <a:outerShdw blurRad="38100" dist="38100" dir="2700000" algn="tl">
                    <a:srgbClr val="000000">
                      <a:alpha val="43137"/>
                    </a:srgbClr>
                  </a:outerShdw>
                </a:effectLst>
              </a:rPr>
              <a:t> the sea when the waves thereof roar; YHWH of hosts is his </a:t>
            </a:r>
            <a:r>
              <a:rPr lang="en-US" sz="2800" b="1" i="1" dirty="0" smtClean="0">
                <a:solidFill>
                  <a:srgbClr val="FFC000"/>
                </a:solidFill>
                <a:effectLst>
                  <a:outerShdw blurRad="38100" dist="38100" dir="2700000" algn="tl">
                    <a:srgbClr val="000000">
                      <a:alpha val="43137"/>
                    </a:srgbClr>
                  </a:outerShdw>
                </a:effectLst>
              </a:rPr>
              <a:t>name. </a:t>
            </a:r>
            <a:r>
              <a:rPr lang="en-US" sz="2800" b="1" i="1" dirty="0" smtClean="0">
                <a:solidFill>
                  <a:srgbClr val="FFC000"/>
                </a:solidFill>
              </a:rPr>
              <a:t>If </a:t>
            </a:r>
            <a:r>
              <a:rPr lang="en-US" sz="2800" b="1" i="1" dirty="0">
                <a:solidFill>
                  <a:srgbClr val="FFC000"/>
                </a:solidFill>
              </a:rPr>
              <a:t>those ordinances depart from before me, </a:t>
            </a:r>
            <a:r>
              <a:rPr lang="en-US" sz="2800" b="1" i="1" dirty="0" err="1">
                <a:solidFill>
                  <a:srgbClr val="FFC000"/>
                </a:solidFill>
              </a:rPr>
              <a:t>saith</a:t>
            </a:r>
            <a:r>
              <a:rPr lang="en-US" sz="2800" b="1" i="1" dirty="0">
                <a:solidFill>
                  <a:srgbClr val="FFC000"/>
                </a:solidFill>
              </a:rPr>
              <a:t> YHWH, </a:t>
            </a:r>
            <a:r>
              <a:rPr lang="en-US" sz="2800" b="1" i="1" dirty="0">
                <a:solidFill>
                  <a:srgbClr val="00FF00"/>
                </a:solidFill>
              </a:rPr>
              <a:t>then the seed of Israel also shall cease from being a nation before me for ever. </a:t>
            </a:r>
            <a:endParaRPr lang="en-GB" sz="2800" dirty="0">
              <a:solidFill>
                <a:srgbClr val="00FF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316" y="1783347"/>
            <a:ext cx="4581526" cy="4581526"/>
          </a:xfrm>
          <a:prstGeom prst="rect">
            <a:avLst/>
          </a:prstGeom>
        </p:spPr>
      </p:pic>
    </p:spTree>
    <p:extLst>
      <p:ext uri="{BB962C8B-B14F-4D97-AF65-F5344CB8AC3E}">
        <p14:creationId xmlns:p14="http://schemas.microsoft.com/office/powerpoint/2010/main" val="358586762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087"/>
            <a:ext cx="10972800" cy="1143000"/>
          </a:xfrm>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116</a:t>
            </a:fld>
            <a:endParaRPr lang="en-GB">
              <a:solidFill>
                <a:srgbClr val="FFFFFF"/>
              </a:solidFill>
            </a:endParaRPr>
          </a:p>
        </p:txBody>
      </p:sp>
      <p:sp>
        <p:nvSpPr>
          <p:cNvPr id="4" name="TextBox 3"/>
          <p:cNvSpPr txBox="1"/>
          <p:nvPr/>
        </p:nvSpPr>
        <p:spPr>
          <a:xfrm>
            <a:off x="5210355" y="1398687"/>
            <a:ext cx="6262777" cy="507831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3200" b="1" dirty="0">
                <a:solidFill>
                  <a:srgbClr val="FFFF00"/>
                </a:solidFill>
                <a:effectLst>
                  <a:outerShdw blurRad="38100" dist="38100" dir="2700000" algn="tl">
                    <a:srgbClr val="000000">
                      <a:alpha val="43137"/>
                    </a:srgbClr>
                  </a:outerShdw>
                </a:effectLst>
              </a:rPr>
              <a:t>Jesus Christ Confirms the Exclusivity of Israel and the Prohibitions Against </a:t>
            </a:r>
            <a:r>
              <a:rPr lang="en-US" sz="3200" b="1" dirty="0" smtClean="0">
                <a:solidFill>
                  <a:srgbClr val="FFFF00"/>
                </a:solidFill>
                <a:effectLst>
                  <a:outerShdw blurRad="38100" dist="38100" dir="2700000" algn="tl">
                    <a:srgbClr val="000000">
                      <a:alpha val="43137"/>
                    </a:srgbClr>
                  </a:outerShdw>
                </a:effectLst>
              </a:rPr>
              <a:t>Race-Mixing</a:t>
            </a:r>
            <a:r>
              <a:rPr lang="en-US" sz="3200" b="1" dirty="0">
                <a:effectLst>
                  <a:outerShdw blurRad="38100" dist="38100" dir="2700000" algn="tl">
                    <a:srgbClr val="000000">
                      <a:alpha val="43137"/>
                    </a:srgbClr>
                  </a:outerShdw>
                </a:effectLst>
              </a:rPr>
              <a:t> </a:t>
            </a:r>
            <a:endParaRPr lang="en-GB" sz="3200" b="1" dirty="0">
              <a:effectLst>
                <a:outerShdw blurRad="38100" dist="38100" dir="2700000" algn="tl">
                  <a:srgbClr val="000000">
                    <a:alpha val="43137"/>
                  </a:srgbClr>
                </a:outerShdw>
              </a:effectLst>
            </a:endParaRPr>
          </a:p>
          <a:p>
            <a:pPr algn="ctr"/>
            <a:r>
              <a:rPr lang="en-US" sz="2800" b="1" dirty="0">
                <a:effectLst>
                  <a:outerShdw blurRad="38100" dist="38100" dir="2700000" algn="tl">
                    <a:srgbClr val="000000">
                      <a:alpha val="43137"/>
                    </a:srgbClr>
                  </a:outerShdw>
                </a:effectLst>
              </a:rPr>
              <a:t> </a:t>
            </a:r>
            <a:r>
              <a:rPr lang="en-US" sz="2800" b="1" dirty="0" smtClean="0">
                <a:solidFill>
                  <a:srgbClr val="00FFFF"/>
                </a:solidFill>
                <a:effectLst>
                  <a:outerShdw blurRad="38100" dist="38100" dir="2700000" algn="tl">
                    <a:srgbClr val="000000">
                      <a:alpha val="43137"/>
                    </a:srgbClr>
                  </a:outerShdw>
                </a:effectLst>
              </a:rPr>
              <a:t>“</a:t>
            </a:r>
            <a:r>
              <a:rPr lang="en-US" sz="2800" b="1" i="1" dirty="0">
                <a:solidFill>
                  <a:srgbClr val="00FFFF"/>
                </a:solidFill>
                <a:effectLst>
                  <a:outerShdw blurRad="38100" dist="38100" dir="2700000" algn="tl">
                    <a:srgbClr val="000000">
                      <a:alpha val="43137"/>
                    </a:srgbClr>
                  </a:outerShdw>
                </a:effectLst>
              </a:rPr>
              <a:t>I am Yahweh. I change not</a:t>
            </a:r>
            <a:r>
              <a:rPr lang="en-US" sz="2800" b="1" dirty="0">
                <a:solidFill>
                  <a:srgbClr val="00FFFF"/>
                </a:solidFill>
                <a:effectLst>
                  <a:outerShdw blurRad="38100" dist="38100" dir="2700000" algn="tl">
                    <a:srgbClr val="000000">
                      <a:alpha val="43137"/>
                    </a:srgbClr>
                  </a:outerShdw>
                </a:effectLst>
              </a:rPr>
              <a:t>. </a:t>
            </a:r>
            <a:r>
              <a:rPr lang="en-US" sz="2800" b="1" i="1" dirty="0">
                <a:solidFill>
                  <a:srgbClr val="00FFFF"/>
                </a:solidFill>
                <a:effectLst>
                  <a:outerShdw blurRad="38100" dist="38100" dir="2700000" algn="tl">
                    <a:srgbClr val="000000">
                      <a:alpha val="43137"/>
                    </a:srgbClr>
                  </a:outerShdw>
                </a:effectLst>
              </a:rPr>
              <a:t>Therefore, you sons of Jacob are NOT consumed</a:t>
            </a:r>
            <a:r>
              <a:rPr lang="en-US" sz="2800" b="1" dirty="0">
                <a:solidFill>
                  <a:srgbClr val="00FFFF"/>
                </a:solidFill>
                <a:effectLst>
                  <a:outerShdw blurRad="38100" dist="38100" dir="2700000" algn="tl">
                    <a:srgbClr val="000000">
                      <a:alpha val="43137"/>
                    </a:srgbClr>
                  </a:outerShdw>
                </a:effectLst>
              </a:rPr>
              <a:t>.” </a:t>
            </a:r>
            <a:r>
              <a:rPr lang="en-US" sz="2800" b="1" dirty="0">
                <a:solidFill>
                  <a:srgbClr val="FFC000"/>
                </a:solidFill>
                <a:effectLst>
                  <a:outerShdw blurRad="38100" dist="38100" dir="2700000" algn="tl">
                    <a:srgbClr val="000000">
                      <a:alpha val="43137"/>
                    </a:srgbClr>
                  </a:outerShdw>
                </a:effectLst>
              </a:rPr>
              <a:t>– Malachi 3:6.</a:t>
            </a:r>
            <a:endParaRPr lang="en-GB" sz="2800" b="1" dirty="0">
              <a:solidFill>
                <a:srgbClr val="FFC000"/>
              </a:solidFill>
              <a:effectLst>
                <a:outerShdw blurRad="38100" dist="38100" dir="2700000" algn="tl">
                  <a:srgbClr val="000000">
                    <a:alpha val="43137"/>
                  </a:srgbClr>
                </a:outerShdw>
              </a:effectLst>
            </a:endParaRPr>
          </a:p>
          <a:p>
            <a:pPr algn="ctr"/>
            <a:r>
              <a:rPr lang="en-US" sz="2800" b="1" i="1" dirty="0">
                <a:solidFill>
                  <a:srgbClr val="FFC000"/>
                </a:solidFill>
                <a:effectLst>
                  <a:outerShdw blurRad="38100" dist="38100" dir="2700000" algn="tl">
                    <a:srgbClr val="000000">
                      <a:alpha val="43137"/>
                    </a:srgbClr>
                  </a:outerShdw>
                </a:effectLst>
              </a:rPr>
              <a:t>“Has God forsaken His people, Israel? </a:t>
            </a:r>
            <a:r>
              <a:rPr lang="en-US" sz="2800" b="1" i="1" dirty="0">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God forbid!  For I am an Israelite, of the tribe of Benjamin.”- </a:t>
            </a:r>
            <a:r>
              <a:rPr lang="en-US" sz="2800" b="1" dirty="0">
                <a:solidFill>
                  <a:srgbClr val="FF00FF"/>
                </a:solidFill>
                <a:effectLst>
                  <a:outerShdw blurRad="38100" dist="38100" dir="2700000" algn="tl">
                    <a:srgbClr val="000000">
                      <a:alpha val="43137"/>
                    </a:srgbClr>
                  </a:outerShdw>
                </a:effectLst>
              </a:rPr>
              <a:t>Romans 11:1</a:t>
            </a:r>
            <a:r>
              <a:rPr lang="en-US" sz="2800" b="1" dirty="0" smtClean="0">
                <a:solidFill>
                  <a:srgbClr val="FF00FF"/>
                </a:solidFill>
                <a:effectLst>
                  <a:outerShdw blurRad="38100" dist="38100" dir="2700000" algn="tl">
                    <a:srgbClr val="000000">
                      <a:alpha val="43137"/>
                    </a:srgbClr>
                  </a:outerShdw>
                </a:effectLst>
              </a:rPr>
              <a:t>.</a:t>
            </a:r>
            <a:endParaRPr lang="en-GB" sz="2800" b="1" dirty="0">
              <a:solidFill>
                <a:srgbClr val="FF00FF"/>
              </a:solidFill>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191" r="1664" b="1104"/>
          <a:stretch/>
        </p:blipFill>
        <p:spPr>
          <a:xfrm>
            <a:off x="1420454" y="1021197"/>
            <a:ext cx="2411582" cy="4459857"/>
          </a:xfrm>
          <a:prstGeom prst="rect">
            <a:avLst/>
          </a:prstGeom>
        </p:spPr>
      </p:pic>
      <p:sp>
        <p:nvSpPr>
          <p:cNvPr id="6" name="TextBox 5"/>
          <p:cNvSpPr txBox="1"/>
          <p:nvPr/>
        </p:nvSpPr>
        <p:spPr>
          <a:xfrm>
            <a:off x="379064" y="5584571"/>
            <a:ext cx="4494362"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Benjamin – </a:t>
            </a:r>
            <a:r>
              <a:rPr lang="en-GB" sz="3600" b="1" dirty="0" err="1" smtClean="0">
                <a:solidFill>
                  <a:srgbClr val="FFFF00"/>
                </a:solidFill>
                <a:effectLst>
                  <a:outerShdw blurRad="38100" dist="38100" dir="2700000" algn="tl">
                    <a:srgbClr val="000000">
                      <a:alpha val="43137"/>
                    </a:srgbClr>
                  </a:outerShdw>
                </a:effectLst>
              </a:rPr>
              <a:t>Zurbaron</a:t>
            </a:r>
            <a:r>
              <a:rPr lang="en-GB" sz="3600" b="1" dirty="0" smtClean="0">
                <a:solidFill>
                  <a:srgbClr val="FFFF00"/>
                </a:solidFill>
                <a:effectLst>
                  <a:outerShdw blurRad="38100" dist="38100" dir="2700000" algn="tl">
                    <a:srgbClr val="000000">
                      <a:alpha val="43137"/>
                    </a:srgbClr>
                  </a:outerShdw>
                </a:effectLst>
              </a:rPr>
              <a:t> Painting</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6014432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117</a:t>
            </a:fld>
            <a:endParaRPr lang="en-GB">
              <a:solidFill>
                <a:srgbClr val="FFFFFF"/>
              </a:solidFill>
            </a:endParaRPr>
          </a:p>
        </p:txBody>
      </p:sp>
      <p:sp>
        <p:nvSpPr>
          <p:cNvPr id="4" name="TextBox 3"/>
          <p:cNvSpPr txBox="1"/>
          <p:nvPr/>
        </p:nvSpPr>
        <p:spPr>
          <a:xfrm>
            <a:off x="7246188" y="1538515"/>
            <a:ext cx="4458364"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a:t>
            </a:r>
            <a:r>
              <a:rPr lang="en-US" sz="2800" b="1" i="1" dirty="0">
                <a:solidFill>
                  <a:srgbClr val="00FFFF"/>
                </a:solidFill>
                <a:effectLst>
                  <a:outerShdw blurRad="38100" dist="38100" dir="2700000" algn="tl">
                    <a:srgbClr val="000000">
                      <a:alpha val="43137"/>
                    </a:srgbClr>
                  </a:outerShdw>
                </a:effectLst>
              </a:rPr>
              <a:t>I come not but unto the lost</a:t>
            </a:r>
            <a:r>
              <a:rPr lang="en-US" sz="2800" b="1" dirty="0">
                <a:solidFill>
                  <a:srgbClr val="00FFFF"/>
                </a:solidFill>
                <a:effectLst>
                  <a:outerShdw blurRad="38100" dist="38100" dir="2700000" algn="tl">
                    <a:srgbClr val="000000">
                      <a:alpha val="43137"/>
                    </a:srgbClr>
                  </a:outerShdw>
                </a:effectLst>
              </a:rPr>
              <a:t> (</a:t>
            </a:r>
            <a:r>
              <a:rPr lang="en-US" sz="2800" b="1" dirty="0" err="1">
                <a:solidFill>
                  <a:srgbClr val="00FFFF"/>
                </a:solidFill>
                <a:effectLst>
                  <a:outerShdw blurRad="38100" dist="38100" dir="2700000" algn="tl">
                    <a:srgbClr val="000000">
                      <a:alpha val="43137"/>
                    </a:srgbClr>
                  </a:outerShdw>
                </a:effectLst>
              </a:rPr>
              <a:t>appolumi</a:t>
            </a:r>
            <a:r>
              <a:rPr lang="en-US" sz="2800" b="1" dirty="0">
                <a:solidFill>
                  <a:srgbClr val="00FFFF"/>
                </a:solidFill>
                <a:effectLst>
                  <a:outerShdw blurRad="38100" dist="38100" dir="2700000" algn="tl">
                    <a:srgbClr val="000000">
                      <a:alpha val="43137"/>
                    </a:srgbClr>
                  </a:outerShdw>
                </a:effectLst>
              </a:rPr>
              <a:t> [exiled]) </a:t>
            </a:r>
            <a:r>
              <a:rPr lang="en-US" sz="2800" b="1" i="1" dirty="0">
                <a:solidFill>
                  <a:srgbClr val="00FFFF"/>
                </a:solidFill>
                <a:effectLst>
                  <a:outerShdw blurRad="38100" dist="38100" dir="2700000" algn="tl">
                    <a:srgbClr val="000000">
                      <a:alpha val="43137"/>
                    </a:srgbClr>
                  </a:outerShdw>
                </a:effectLst>
              </a:rPr>
              <a:t>sheep of the House of Israel</a:t>
            </a:r>
            <a:r>
              <a:rPr lang="en-US" sz="2800" b="1" dirty="0">
                <a:solidFill>
                  <a:srgbClr val="00FFFF"/>
                </a:solidFill>
                <a:effectLst>
                  <a:outerShdw blurRad="38100" dist="38100" dir="2700000" algn="tl">
                    <a:srgbClr val="000000">
                      <a:alpha val="43137"/>
                    </a:srgbClr>
                  </a:outerShdw>
                </a:effectLst>
              </a:rPr>
              <a:t>.” -  </a:t>
            </a:r>
            <a:r>
              <a:rPr lang="en-US" sz="2800" b="1" dirty="0">
                <a:solidFill>
                  <a:srgbClr val="FF00FF"/>
                </a:solidFill>
                <a:effectLst>
                  <a:outerShdw blurRad="38100" dist="38100" dir="2700000" algn="tl">
                    <a:srgbClr val="000000">
                      <a:alpha val="43137"/>
                    </a:srgbClr>
                  </a:outerShdw>
                </a:effectLst>
              </a:rPr>
              <a:t>Matt. 15:24.</a:t>
            </a:r>
            <a:endParaRPr lang="en-GB" sz="2800" b="1" dirty="0">
              <a:solidFill>
                <a:srgbClr val="FF00FF"/>
              </a:solidFill>
              <a:effectLst>
                <a:outerShdw blurRad="38100" dist="38100" dir="2700000" algn="tl">
                  <a:srgbClr val="000000">
                    <a:alpha val="43137"/>
                  </a:srgbClr>
                </a:outerShdw>
              </a:effectLst>
            </a:endParaRPr>
          </a:p>
          <a:p>
            <a:pPr algn="ctr"/>
            <a:r>
              <a:rPr lang="en-US" sz="2800" b="1" dirty="0">
                <a:solidFill>
                  <a:srgbClr val="FFC000"/>
                </a:solidFill>
                <a:effectLst>
                  <a:outerShdw blurRad="38100" dist="38100" dir="2700000" algn="tl">
                    <a:srgbClr val="000000">
                      <a:alpha val="43137"/>
                    </a:srgbClr>
                  </a:outerShdw>
                </a:effectLst>
              </a:rPr>
              <a:t>The Book of James opens with this dedication: </a:t>
            </a:r>
            <a:r>
              <a:rPr lang="en-US" sz="2800" b="1" dirty="0">
                <a:effectLst>
                  <a:outerShdw blurRad="38100" dist="38100" dir="2700000" algn="tl">
                    <a:srgbClr val="000000">
                      <a:alpha val="43137"/>
                    </a:srgbClr>
                  </a:outerShdw>
                </a:effectLst>
              </a:rPr>
              <a:t> </a:t>
            </a:r>
            <a:r>
              <a:rPr lang="en-US" sz="2800" b="1" u="sng" dirty="0">
                <a:solidFill>
                  <a:srgbClr val="00FF00"/>
                </a:solidFill>
                <a:effectLst>
                  <a:outerShdw blurRad="38100" dist="38100" dir="2700000" algn="tl">
                    <a:srgbClr val="000000">
                      <a:alpha val="43137"/>
                    </a:srgbClr>
                  </a:outerShdw>
                </a:effectLst>
              </a:rPr>
              <a:t>“To the TWELVE </a:t>
            </a:r>
            <a:r>
              <a:rPr lang="en-US" sz="2800" b="1" u="sng" dirty="0" smtClean="0">
                <a:solidFill>
                  <a:srgbClr val="00FF00"/>
                </a:solidFill>
                <a:effectLst>
                  <a:outerShdw blurRad="38100" dist="38100" dir="2700000" algn="tl">
                    <a:srgbClr val="000000">
                      <a:alpha val="43137"/>
                    </a:srgbClr>
                  </a:outerShdw>
                </a:effectLst>
              </a:rPr>
              <a:t>TRIBES SCATTERED </a:t>
            </a:r>
            <a:r>
              <a:rPr lang="en-US" sz="2800" b="1" u="sng" dirty="0">
                <a:solidFill>
                  <a:srgbClr val="00FF00"/>
                </a:solidFill>
                <a:effectLst>
                  <a:outerShdw blurRad="38100" dist="38100" dir="2700000" algn="tl">
                    <a:srgbClr val="000000">
                      <a:alpha val="43137"/>
                    </a:srgbClr>
                  </a:outerShdw>
                </a:effectLst>
              </a:rPr>
              <a:t>ABROAD, GREETINGS</a:t>
            </a:r>
            <a:r>
              <a:rPr lang="en-US" sz="2800" b="1" dirty="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a:p>
            <a:pPr algn="ct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752061"/>
            <a:ext cx="6000750" cy="4095750"/>
          </a:xfrm>
          <a:prstGeom prst="rect">
            <a:avLst/>
          </a:prstGeom>
        </p:spPr>
      </p:pic>
    </p:spTree>
    <p:extLst>
      <p:ext uri="{BB962C8B-B14F-4D97-AF65-F5344CB8AC3E}">
        <p14:creationId xmlns:p14="http://schemas.microsoft.com/office/powerpoint/2010/main" val="122953197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118</a:t>
            </a:fld>
            <a:endParaRPr lang="en-GB">
              <a:solidFill>
                <a:srgbClr val="FFFFFF"/>
              </a:solidFill>
            </a:endParaRPr>
          </a:p>
        </p:txBody>
      </p:sp>
      <p:sp>
        <p:nvSpPr>
          <p:cNvPr id="4" name="TextBox 3"/>
          <p:cNvSpPr txBox="1"/>
          <p:nvPr/>
        </p:nvSpPr>
        <p:spPr>
          <a:xfrm>
            <a:off x="6901132" y="1214021"/>
            <a:ext cx="4827917"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The </a:t>
            </a:r>
            <a:r>
              <a:rPr lang="en-US" sz="2800" b="1" dirty="0">
                <a:solidFill>
                  <a:srgbClr val="00FFFF"/>
                </a:solidFill>
                <a:effectLst>
                  <a:outerShdw blurRad="38100" dist="38100" dir="2700000" algn="tl">
                    <a:srgbClr val="000000">
                      <a:alpha val="43137"/>
                    </a:srgbClr>
                  </a:outerShdw>
                </a:effectLst>
              </a:rPr>
              <a:t>Great Commission that </a:t>
            </a:r>
            <a:r>
              <a:rPr lang="en-US" sz="2800" b="1" dirty="0" err="1">
                <a:solidFill>
                  <a:srgbClr val="00FFFF"/>
                </a:solidFill>
                <a:effectLst>
                  <a:outerShdw blurRad="38100" dist="38100" dir="2700000" algn="tl">
                    <a:srgbClr val="000000">
                      <a:alpha val="43137"/>
                    </a:srgbClr>
                  </a:outerShdw>
                </a:effectLst>
              </a:rPr>
              <a:t>Yahshuah</a:t>
            </a:r>
            <a:r>
              <a:rPr lang="en-US" sz="2800" b="1" dirty="0">
                <a:solidFill>
                  <a:srgbClr val="00FFFF"/>
                </a:solidFill>
                <a:effectLst>
                  <a:outerShdw blurRad="38100" dist="38100" dir="2700000" algn="tl">
                    <a:srgbClr val="000000">
                      <a:alpha val="43137"/>
                    </a:srgbClr>
                  </a:outerShdw>
                </a:effectLst>
              </a:rPr>
              <a:t> gave to the Apostles is very exclusive. </a:t>
            </a:r>
            <a:endParaRPr lang="en-GB" sz="2800" b="1" dirty="0">
              <a:solidFill>
                <a:srgbClr val="00FFFF"/>
              </a:solidFill>
              <a:effectLst>
                <a:outerShdw blurRad="38100" dist="38100" dir="2700000" algn="tl">
                  <a:srgbClr val="000000">
                    <a:alpha val="43137"/>
                  </a:srgbClr>
                </a:outerShdw>
              </a:effectLst>
            </a:endParaRPr>
          </a:p>
          <a:p>
            <a:pPr algn="ctr"/>
            <a:r>
              <a:rPr lang="en-US" sz="2800" b="1" dirty="0">
                <a:solidFill>
                  <a:srgbClr val="00FFFF"/>
                </a:solidFill>
                <a:effectLst>
                  <a:outerShdw blurRad="38100" dist="38100" dir="2700000" algn="tl">
                    <a:srgbClr val="000000">
                      <a:alpha val="43137"/>
                    </a:srgbClr>
                  </a:outerShdw>
                </a:effectLst>
              </a:rPr>
              <a:t>Matt. 10:6. </a:t>
            </a:r>
            <a:r>
              <a:rPr lang="en-US" sz="2800" b="1" baseline="30000" dirty="0">
                <a:effectLst>
                  <a:outerShdw blurRad="38100" dist="38100" dir="2700000" algn="tl">
                    <a:srgbClr val="000000">
                      <a:alpha val="43137"/>
                    </a:srgbClr>
                  </a:outerShdw>
                </a:effectLst>
              </a:rPr>
              <a:t> </a:t>
            </a:r>
            <a:r>
              <a:rPr lang="en-US" sz="2800" b="1" i="1" dirty="0">
                <a:solidFill>
                  <a:srgbClr val="FFC000"/>
                </a:solidFill>
                <a:effectLst>
                  <a:outerShdw blurRad="38100" dist="38100" dir="2700000" algn="tl">
                    <a:srgbClr val="000000">
                      <a:alpha val="43137"/>
                    </a:srgbClr>
                  </a:outerShdw>
                </a:effectLst>
              </a:rPr>
              <a:t>These twelve Jesus sent forth, and commanded them, saying, Go not into the way of the Gentiles,</a:t>
            </a:r>
            <a:r>
              <a:rPr lang="en-US" sz="2800" b="1" i="1" dirty="0">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and into any city of the Samaritans enter ye not:</a:t>
            </a:r>
            <a:r>
              <a:rPr lang="en-US" sz="2800" b="1" i="1" baseline="30000" dirty="0">
                <a:solidFill>
                  <a:srgbClr val="00FF00"/>
                </a:solidFill>
                <a:effectLst>
                  <a:outerShdw blurRad="38100" dist="38100" dir="2700000" algn="tl">
                    <a:srgbClr val="000000">
                      <a:alpha val="43137"/>
                    </a:srgbClr>
                  </a:outerShdw>
                </a:effectLst>
              </a:rPr>
              <a:t> </a:t>
            </a:r>
            <a:r>
              <a:rPr lang="en-US" sz="2800" b="1" i="1" u="sng" dirty="0">
                <a:solidFill>
                  <a:srgbClr val="00FF00"/>
                </a:solidFill>
                <a:effectLst>
                  <a:outerShdw blurRad="38100" dist="38100" dir="2700000" algn="tl">
                    <a:srgbClr val="000000">
                      <a:alpha val="43137"/>
                    </a:srgbClr>
                  </a:outerShdw>
                </a:effectLst>
              </a:rPr>
              <a:t>But go rather to the lost sheep of the house of Israel</a:t>
            </a:r>
            <a:r>
              <a:rPr lang="en-US" sz="2800" b="1" i="1" u="sng"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445" y="1551496"/>
            <a:ext cx="5979464" cy="4745607"/>
          </a:xfrm>
          <a:prstGeom prst="rect">
            <a:avLst/>
          </a:prstGeom>
        </p:spPr>
      </p:pic>
    </p:spTree>
    <p:extLst>
      <p:ext uri="{BB962C8B-B14F-4D97-AF65-F5344CB8AC3E}">
        <p14:creationId xmlns:p14="http://schemas.microsoft.com/office/powerpoint/2010/main" val="30195257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119</a:t>
            </a:fld>
            <a:endParaRPr lang="en-GB">
              <a:solidFill>
                <a:srgbClr val="FFFFFF"/>
              </a:solidFill>
            </a:endParaRPr>
          </a:p>
        </p:txBody>
      </p:sp>
      <p:sp>
        <p:nvSpPr>
          <p:cNvPr id="4" name="TextBox 3"/>
          <p:cNvSpPr txBox="1"/>
          <p:nvPr/>
        </p:nvSpPr>
        <p:spPr>
          <a:xfrm>
            <a:off x="6216769" y="1292539"/>
            <a:ext cx="5365631"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FF00FF"/>
                </a:solidFill>
                <a:effectLst>
                  <a:outerShdw blurRad="38100" dist="38100" dir="2700000" algn="tl">
                    <a:srgbClr val="000000">
                      <a:alpha val="43137"/>
                    </a:srgbClr>
                  </a:outerShdw>
                </a:effectLst>
              </a:rPr>
              <a:t>John 7:35. </a:t>
            </a:r>
            <a:r>
              <a:rPr lang="en-US" sz="2800" b="1" dirty="0">
                <a:solidFill>
                  <a:srgbClr val="00FFFF"/>
                </a:solidFill>
                <a:effectLst>
                  <a:outerShdw blurRad="38100" dist="38100" dir="2700000" algn="tl">
                    <a:srgbClr val="000000">
                      <a:alpha val="43137"/>
                    </a:srgbClr>
                  </a:outerShdw>
                </a:effectLst>
              </a:rPr>
              <a:t>The Pharisees acknowledge that the Lost Tribes still exist and are scattered throughout the Greco-Roman world.</a:t>
            </a:r>
            <a:endParaRPr lang="en-GB" sz="2800" b="1" dirty="0">
              <a:solidFill>
                <a:srgbClr val="00FFFF"/>
              </a:solidFill>
              <a:effectLst>
                <a:outerShdw blurRad="38100" dist="38100" dir="2700000" algn="tl">
                  <a:srgbClr val="000000">
                    <a:alpha val="43137"/>
                  </a:srgbClr>
                </a:outerShdw>
              </a:effectLst>
            </a:endParaRPr>
          </a:p>
          <a:p>
            <a:pPr algn="ctr"/>
            <a:r>
              <a:rPr lang="en-US" sz="2800" b="1" dirty="0">
                <a:solidFill>
                  <a:srgbClr val="FF00FF"/>
                </a:solidFill>
                <a:effectLst>
                  <a:outerShdw blurRad="38100" dist="38100" dir="2700000" algn="tl">
                    <a:srgbClr val="000000">
                      <a:alpha val="43137"/>
                    </a:srgbClr>
                  </a:outerShdw>
                </a:effectLst>
              </a:rPr>
              <a:t>John 8:32-47.</a:t>
            </a:r>
            <a:r>
              <a:rPr lang="en-US" sz="2800" b="1" dirty="0">
                <a:effectLst>
                  <a:outerShdw blurRad="38100" dist="38100" dir="2700000" algn="tl">
                    <a:srgbClr val="000000">
                      <a:alpha val="43137"/>
                    </a:srgbClr>
                  </a:outerShdw>
                </a:effectLst>
              </a:rPr>
              <a:t> </a:t>
            </a:r>
            <a:r>
              <a:rPr lang="en-US" sz="2800" b="1" dirty="0">
                <a:solidFill>
                  <a:srgbClr val="FFC000"/>
                </a:solidFill>
                <a:effectLst>
                  <a:outerShdw blurRad="38100" dist="38100" dir="2700000" algn="tl">
                    <a:srgbClr val="000000">
                      <a:alpha val="43137"/>
                    </a:srgbClr>
                  </a:outerShdw>
                </a:effectLst>
              </a:rPr>
              <a:t> The </a:t>
            </a:r>
            <a:r>
              <a:rPr lang="en-US" sz="2800" b="1" dirty="0" err="1">
                <a:solidFill>
                  <a:srgbClr val="FFC000"/>
                </a:solidFill>
                <a:effectLst>
                  <a:outerShdw blurRad="38100" dist="38100" dir="2700000" algn="tl">
                    <a:srgbClr val="000000">
                      <a:alpha val="43137"/>
                    </a:srgbClr>
                  </a:outerShdw>
                </a:effectLst>
              </a:rPr>
              <a:t>Edomite</a:t>
            </a:r>
            <a:r>
              <a:rPr lang="en-US" sz="2800" b="1" dirty="0">
                <a:solidFill>
                  <a:srgbClr val="FFC000"/>
                </a:solidFill>
                <a:effectLst>
                  <a:outerShdw blurRad="38100" dist="38100" dir="2700000" algn="tl">
                    <a:srgbClr val="000000">
                      <a:alpha val="43137"/>
                    </a:srgbClr>
                  </a:outerShdw>
                </a:effectLst>
              </a:rPr>
              <a:t> Jews expose their non-</a:t>
            </a:r>
            <a:r>
              <a:rPr lang="en-US" sz="2800" b="1" dirty="0" err="1">
                <a:solidFill>
                  <a:srgbClr val="FFC000"/>
                </a:solidFill>
                <a:effectLst>
                  <a:outerShdw blurRad="38100" dist="38100" dir="2700000" algn="tl">
                    <a:srgbClr val="000000">
                      <a:alpha val="43137"/>
                    </a:srgbClr>
                  </a:outerShdw>
                </a:effectLst>
              </a:rPr>
              <a:t>Isaelite</a:t>
            </a:r>
            <a:r>
              <a:rPr lang="en-US" sz="2800" b="1" dirty="0">
                <a:solidFill>
                  <a:srgbClr val="FFC000"/>
                </a:solidFill>
                <a:effectLst>
                  <a:outerShdw blurRad="38100" dist="38100" dir="2700000" algn="tl">
                    <a:srgbClr val="000000">
                      <a:alpha val="43137"/>
                    </a:srgbClr>
                  </a:outerShdw>
                </a:effectLst>
              </a:rPr>
              <a:t> </a:t>
            </a:r>
            <a:r>
              <a:rPr lang="en-US" sz="2800" b="1" dirty="0" err="1">
                <a:solidFill>
                  <a:srgbClr val="FFC000"/>
                </a:solidFill>
                <a:effectLst>
                  <a:outerShdw blurRad="38100" dist="38100" dir="2700000" algn="tl">
                    <a:srgbClr val="000000">
                      <a:alpha val="43137"/>
                    </a:srgbClr>
                  </a:outerShdw>
                </a:effectLst>
              </a:rPr>
              <a:t>sperma</a:t>
            </a:r>
            <a:r>
              <a:rPr lang="en-US" sz="2800" b="1" dirty="0">
                <a:solidFill>
                  <a:srgbClr val="FFC000"/>
                </a:solidFill>
                <a:effectLst>
                  <a:outerShdw blurRad="38100" dist="38100" dir="2700000" algn="tl">
                    <a:srgbClr val="000000">
                      <a:alpha val="43137"/>
                    </a:srgbClr>
                  </a:outerShdw>
                </a:effectLst>
              </a:rPr>
              <a:t>.  </a:t>
            </a:r>
            <a:r>
              <a:rPr lang="en-US" sz="2800" b="1" i="1" dirty="0">
                <a:solidFill>
                  <a:srgbClr val="FFC000"/>
                </a:solidFill>
                <a:effectLst>
                  <a:outerShdw blurRad="38100" dist="38100" dir="2700000" algn="tl">
                    <a:srgbClr val="000000">
                      <a:alpha val="43137"/>
                    </a:srgbClr>
                  </a:outerShdw>
                </a:effectLst>
              </a:rPr>
              <a:t>(‘Seed’</a:t>
            </a:r>
            <a:r>
              <a:rPr lang="en-US" sz="2800" b="1" dirty="0">
                <a:solidFill>
                  <a:srgbClr val="FFC000"/>
                </a:solidFill>
                <a:effectLst>
                  <a:outerShdw blurRad="38100" dist="38100" dir="2700000" algn="tl">
                    <a:srgbClr val="000000">
                      <a:alpha val="43137"/>
                    </a:srgbClr>
                  </a:outerShdw>
                </a:effectLst>
              </a:rPr>
              <a:t> comes from the Greek word </a:t>
            </a:r>
            <a:r>
              <a:rPr lang="en-US" sz="2800" b="1" i="1" dirty="0" err="1">
                <a:solidFill>
                  <a:srgbClr val="FFC000"/>
                </a:solidFill>
                <a:effectLst>
                  <a:outerShdw blurRad="38100" dist="38100" dir="2700000" algn="tl">
                    <a:srgbClr val="000000">
                      <a:alpha val="43137"/>
                    </a:srgbClr>
                  </a:outerShdw>
                </a:effectLst>
              </a:rPr>
              <a:t>sperma</a:t>
            </a:r>
            <a:r>
              <a:rPr lang="en-US" sz="2800" b="1" i="1" dirty="0">
                <a:solidFill>
                  <a:srgbClr val="FFC000"/>
                </a:solidFill>
                <a:effectLst>
                  <a:outerShdw blurRad="38100" dist="38100" dir="2700000" algn="tl">
                    <a:srgbClr val="000000">
                      <a:alpha val="43137"/>
                    </a:srgbClr>
                  </a:outerShdw>
                </a:effectLst>
              </a:rPr>
              <a:t>.</a:t>
            </a:r>
            <a:r>
              <a:rPr lang="en-US" sz="2800" b="1" dirty="0">
                <a:solidFill>
                  <a:srgbClr val="FFC000"/>
                </a:solidFill>
                <a:effectLst>
                  <a:outerShdw blurRad="38100" dist="38100" dir="2700000" algn="tl">
                    <a:srgbClr val="000000">
                      <a:alpha val="43137"/>
                    </a:srgbClr>
                  </a:outerShdw>
                </a:effectLst>
              </a:rPr>
              <a:t>) </a:t>
            </a:r>
            <a:r>
              <a:rPr lang="en-US" sz="2800" b="1" dirty="0">
                <a:solidFill>
                  <a:srgbClr val="00FF00"/>
                </a:solidFill>
                <a:effectLst>
                  <a:outerShdw blurRad="38100" dist="38100" dir="2700000" algn="tl">
                    <a:srgbClr val="000000">
                      <a:alpha val="43137"/>
                    </a:srgbClr>
                  </a:outerShdw>
                </a:effectLst>
              </a:rPr>
              <a:t> There is no such thing as spiritual sperm.  John 8 cannot be spiritualized.</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171877"/>
            <a:ext cx="4908342" cy="3504301"/>
          </a:xfrm>
          <a:prstGeom prst="rect">
            <a:avLst/>
          </a:prstGeom>
        </p:spPr>
      </p:pic>
    </p:spTree>
    <p:extLst>
      <p:ext uri="{BB962C8B-B14F-4D97-AF65-F5344CB8AC3E}">
        <p14:creationId xmlns:p14="http://schemas.microsoft.com/office/powerpoint/2010/main" val="3960196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12</a:t>
            </a:fld>
            <a:endParaRPr lang="en-GB">
              <a:solidFill>
                <a:srgbClr val="FFFFFF"/>
              </a:solidFill>
            </a:endParaRPr>
          </a:p>
        </p:txBody>
      </p:sp>
      <p:sp>
        <p:nvSpPr>
          <p:cNvPr id="4" name="TextBox 3"/>
          <p:cNvSpPr txBox="1"/>
          <p:nvPr/>
        </p:nvSpPr>
        <p:spPr>
          <a:xfrm>
            <a:off x="4804410" y="1416308"/>
            <a:ext cx="7006590"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The word ‘fair’ is translated from two main Hebrew words: </a:t>
            </a:r>
            <a:r>
              <a:rPr lang="en-US" sz="2800" b="1" dirty="0">
                <a:solidFill>
                  <a:srgbClr val="FF00FF"/>
                </a:solidFill>
                <a:effectLst>
                  <a:outerShdw blurRad="38100" dist="38100" dir="2700000" algn="tl">
                    <a:srgbClr val="000000">
                      <a:alpha val="43137"/>
                    </a:srgbClr>
                  </a:outerShdw>
                </a:effectLst>
              </a:rPr>
              <a:t>#2896 TOWB,</a:t>
            </a:r>
            <a:r>
              <a:rPr lang="en-US" sz="2800" b="1" dirty="0">
                <a:solidFill>
                  <a:srgbClr val="00FFFF"/>
                </a:solidFill>
                <a:effectLst>
                  <a:outerShdw blurRad="38100" dist="38100" dir="2700000" algn="tl">
                    <a:srgbClr val="000000">
                      <a:alpha val="43137"/>
                    </a:srgbClr>
                  </a:outerShdw>
                </a:effectLst>
              </a:rPr>
              <a:t> meaning </a:t>
            </a:r>
            <a:r>
              <a:rPr lang="en-US" sz="2800" b="1" dirty="0">
                <a:solidFill>
                  <a:srgbClr val="FF00FF"/>
                </a:solidFill>
                <a:effectLst>
                  <a:outerShdw blurRad="38100" dist="38100" dir="2700000" algn="tl">
                    <a:srgbClr val="000000">
                      <a:alpha val="43137"/>
                    </a:srgbClr>
                  </a:outerShdw>
                </a:effectLst>
              </a:rPr>
              <a:t>“</a:t>
            </a:r>
            <a:r>
              <a:rPr lang="en-US" sz="2800" b="1" i="1" dirty="0">
                <a:solidFill>
                  <a:srgbClr val="FF00FF"/>
                </a:solidFill>
                <a:effectLst>
                  <a:outerShdw blurRad="38100" dist="38100" dir="2700000" algn="tl">
                    <a:srgbClr val="000000">
                      <a:alpha val="43137"/>
                    </a:srgbClr>
                  </a:outerShdw>
                </a:effectLst>
              </a:rPr>
              <a:t>good, </a:t>
            </a:r>
            <a:r>
              <a:rPr lang="en-US" sz="2800" b="1" i="1" dirty="0">
                <a:solidFill>
                  <a:srgbClr val="FFC000"/>
                </a:solidFill>
                <a:effectLst>
                  <a:outerShdw blurRad="38100" dist="38100" dir="2700000" algn="tl">
                    <a:srgbClr val="000000">
                      <a:alpha val="43137"/>
                    </a:srgbClr>
                  </a:outerShdw>
                </a:effectLst>
              </a:rPr>
              <a:t>pleasant, kindly</a:t>
            </a:r>
            <a:r>
              <a:rPr lang="en-US" sz="2800" b="1" dirty="0">
                <a:solidFill>
                  <a:srgbClr val="FFC000"/>
                </a:solidFill>
                <a:effectLst>
                  <a:outerShdw blurRad="38100" dist="38100" dir="2700000" algn="tl">
                    <a:srgbClr val="000000">
                      <a:alpha val="43137"/>
                    </a:srgbClr>
                  </a:outerShdw>
                </a:effectLst>
              </a:rPr>
              <a:t>,” which are attributes of personality, but also “</a:t>
            </a:r>
            <a:r>
              <a:rPr lang="en-US" sz="2800" b="1" i="1" dirty="0">
                <a:solidFill>
                  <a:srgbClr val="FFC000"/>
                </a:solidFill>
                <a:effectLst>
                  <a:outerShdw blurRad="38100" dist="38100" dir="2700000" algn="tl">
                    <a:srgbClr val="000000">
                      <a:alpha val="43137"/>
                    </a:srgbClr>
                  </a:outerShdw>
                </a:effectLst>
              </a:rPr>
              <a:t>beautiful</a:t>
            </a:r>
            <a:r>
              <a:rPr lang="en-US" sz="2800" b="1" dirty="0">
                <a:solidFill>
                  <a:srgbClr val="FFC000"/>
                </a:solidFill>
                <a:effectLst>
                  <a:outerShdw blurRad="38100" dist="38100" dir="2700000" algn="tl">
                    <a:srgbClr val="000000">
                      <a:alpha val="43137"/>
                    </a:srgbClr>
                  </a:outerShdw>
                </a:effectLst>
              </a:rPr>
              <a:t>,” a quality of physical appearance;</a:t>
            </a:r>
            <a:r>
              <a:rPr lang="en-US" sz="2800" b="1" dirty="0">
                <a:effectLst>
                  <a:outerShdw blurRad="38100" dist="38100" dir="2700000" algn="tl">
                    <a:srgbClr val="000000">
                      <a:alpha val="43137"/>
                    </a:srgbClr>
                  </a:outerShdw>
                </a:effectLst>
              </a:rPr>
              <a:t>  </a:t>
            </a:r>
            <a:r>
              <a:rPr lang="en-US" sz="2800" b="1" dirty="0">
                <a:solidFill>
                  <a:srgbClr val="FF00FF"/>
                </a:solidFill>
                <a:effectLst>
                  <a:outerShdw blurRad="38100" dist="38100" dir="2700000" algn="tl">
                    <a:srgbClr val="000000">
                      <a:alpha val="43137"/>
                    </a:srgbClr>
                  </a:outerShdw>
                </a:effectLst>
              </a:rPr>
              <a:t>#3303 YAPHEH,  </a:t>
            </a:r>
            <a:r>
              <a:rPr lang="en-US" sz="2800" b="1" dirty="0">
                <a:solidFill>
                  <a:srgbClr val="00FF00"/>
                </a:solidFill>
                <a:effectLst>
                  <a:outerShdw blurRad="38100" dist="38100" dir="2700000" algn="tl">
                    <a:srgbClr val="000000">
                      <a:alpha val="43137"/>
                    </a:srgbClr>
                  </a:outerShdw>
                </a:effectLst>
              </a:rPr>
              <a:t>“</a:t>
            </a:r>
            <a:r>
              <a:rPr lang="en-US" sz="2800" b="1" i="1" dirty="0">
                <a:solidFill>
                  <a:srgbClr val="00FF00"/>
                </a:solidFill>
                <a:effectLst>
                  <a:outerShdw blurRad="38100" dist="38100" dir="2700000" algn="tl">
                    <a:srgbClr val="000000">
                      <a:alpha val="43137"/>
                    </a:srgbClr>
                  </a:outerShdw>
                </a:effectLst>
              </a:rPr>
              <a:t>beautiful, comely, fair</a:t>
            </a:r>
            <a:r>
              <a:rPr lang="en-US" sz="2800" b="1" dirty="0">
                <a:solidFill>
                  <a:srgbClr val="00FF00"/>
                </a:solidFill>
                <a:effectLst>
                  <a:outerShdw blurRad="38100" dist="38100" dir="2700000" algn="tl">
                    <a:srgbClr val="000000">
                      <a:alpha val="43137"/>
                    </a:srgbClr>
                  </a:outerShdw>
                </a:effectLst>
              </a:rPr>
              <a:t>,” which are attributes of physical appearance.  </a:t>
            </a:r>
            <a:r>
              <a:rPr lang="en-US" sz="2800" b="1" dirty="0">
                <a:solidFill>
                  <a:srgbClr val="FFFF00"/>
                </a:solidFill>
                <a:effectLst>
                  <a:outerShdw blurRad="38100" dist="38100" dir="2700000" algn="tl">
                    <a:srgbClr val="000000">
                      <a:alpha val="43137"/>
                    </a:srgbClr>
                  </a:outerShdw>
                </a:effectLst>
              </a:rPr>
              <a:t>Both words can refer to physical appearance, but </a:t>
            </a:r>
            <a:r>
              <a:rPr lang="en-US" sz="2800" b="1" i="1" dirty="0" err="1">
                <a:solidFill>
                  <a:srgbClr val="FFFF00"/>
                </a:solidFill>
                <a:effectLst>
                  <a:outerShdw blurRad="38100" dist="38100" dir="2700000" algn="tl">
                    <a:srgbClr val="000000">
                      <a:alpha val="43137"/>
                    </a:srgbClr>
                  </a:outerShdw>
                </a:effectLst>
              </a:rPr>
              <a:t>yapheh</a:t>
            </a:r>
            <a:r>
              <a:rPr lang="en-US" sz="2800" b="1" dirty="0">
                <a:solidFill>
                  <a:srgbClr val="FFFF00"/>
                </a:solidFill>
                <a:effectLst>
                  <a:outerShdw blurRad="38100" dist="38100" dir="2700000" algn="tl">
                    <a:srgbClr val="000000">
                      <a:alpha val="43137"/>
                    </a:srgbClr>
                  </a:outerShdw>
                </a:effectLst>
              </a:rPr>
              <a:t> is almost exclusively used for physical appearance</a:t>
            </a:r>
            <a:r>
              <a:rPr lang="en-US" sz="2800" b="1" dirty="0" smtClean="0">
                <a:solidFill>
                  <a:srgbClr val="FFFF00"/>
                </a:solidFill>
                <a:effectLst>
                  <a:outerShdw blurRad="38100" dist="38100" dir="2700000" algn="tl">
                    <a:srgbClr val="000000">
                      <a:alpha val="43137"/>
                    </a:srgbClr>
                  </a:outerShdw>
                </a:effectLst>
              </a:rPr>
              <a:t>.</a:t>
            </a:r>
            <a:endParaRPr lang="en-GB" sz="2800" b="1" dirty="0">
              <a:solidFill>
                <a:srgbClr val="FF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674" y="1668973"/>
            <a:ext cx="3958526" cy="4326761"/>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336597311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120</a:t>
            </a:fld>
            <a:endParaRPr lang="en-GB">
              <a:solidFill>
                <a:srgbClr val="FFFFFF"/>
              </a:solidFill>
            </a:endParaRPr>
          </a:p>
        </p:txBody>
      </p:sp>
      <p:sp>
        <p:nvSpPr>
          <p:cNvPr id="6" name="TextBox 5"/>
          <p:cNvSpPr txBox="1"/>
          <p:nvPr/>
        </p:nvSpPr>
        <p:spPr>
          <a:xfrm>
            <a:off x="6573326" y="1535794"/>
            <a:ext cx="4744529"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The </a:t>
            </a:r>
            <a:r>
              <a:rPr lang="en-US" sz="2800" b="1" dirty="0">
                <a:solidFill>
                  <a:srgbClr val="00FFFF"/>
                </a:solidFill>
                <a:effectLst>
                  <a:outerShdw blurRad="38100" dist="38100" dir="2700000" algn="tl">
                    <a:srgbClr val="000000">
                      <a:alpha val="43137"/>
                    </a:srgbClr>
                  </a:outerShdw>
                </a:effectLst>
              </a:rPr>
              <a:t>discussion here is about literal descendants and the false Jewish claim to being the descendants of Abraham.</a:t>
            </a:r>
            <a:r>
              <a:rPr lang="en-US" sz="2800" b="1" dirty="0">
                <a:effectLst>
                  <a:outerShdw blurRad="38100" dist="38100" dir="2700000" algn="tl">
                    <a:srgbClr val="000000">
                      <a:alpha val="43137"/>
                    </a:srgbClr>
                  </a:outerShdw>
                </a:effectLst>
              </a:rPr>
              <a:t>  </a:t>
            </a:r>
            <a:r>
              <a:rPr lang="en-US" sz="2800" b="1" dirty="0">
                <a:solidFill>
                  <a:srgbClr val="FFC000"/>
                </a:solidFill>
                <a:effectLst>
                  <a:outerShdw blurRad="38100" dist="38100" dir="2700000" algn="tl">
                    <a:srgbClr val="000000">
                      <a:alpha val="43137"/>
                    </a:srgbClr>
                  </a:outerShdw>
                </a:effectLst>
              </a:rPr>
              <a:t>Since these Pharisaic Jews admit that they were “</a:t>
            </a:r>
            <a:r>
              <a:rPr lang="en-US" sz="2800" b="1" i="1" dirty="0">
                <a:solidFill>
                  <a:srgbClr val="FFC000"/>
                </a:solidFill>
                <a:effectLst>
                  <a:outerShdw blurRad="38100" dist="38100" dir="2700000" algn="tl">
                    <a:srgbClr val="000000">
                      <a:alpha val="43137"/>
                    </a:srgbClr>
                  </a:outerShdw>
                </a:effectLst>
              </a:rPr>
              <a:t>never in bondage to any man</a:t>
            </a:r>
            <a:r>
              <a:rPr lang="en-US" sz="2800" b="1" dirty="0">
                <a:solidFill>
                  <a:srgbClr val="FFC000"/>
                </a:solidFill>
                <a:effectLst>
                  <a:outerShdw blurRad="38100" dist="38100" dir="2700000" algn="tl">
                    <a:srgbClr val="000000">
                      <a:alpha val="43137"/>
                    </a:srgbClr>
                  </a:outerShdw>
                </a:effectLst>
              </a:rPr>
              <a:t>,” </a:t>
            </a:r>
            <a:r>
              <a:rPr lang="en-US" sz="2800" b="1" dirty="0">
                <a:solidFill>
                  <a:srgbClr val="FF0000"/>
                </a:solidFill>
                <a:effectLst>
                  <a:outerShdw blurRad="38100" dist="38100" dir="2700000" algn="tl">
                    <a:srgbClr val="000000">
                      <a:alpha val="43137"/>
                    </a:srgbClr>
                  </a:outerShdw>
                </a:effectLst>
              </a:rPr>
              <a:t>Christ tricked them into admitting that they are the descendants of Esau</a:t>
            </a:r>
            <a:r>
              <a:rPr lang="en-US" sz="2800" b="1" dirty="0" smtClean="0">
                <a:solidFill>
                  <a:srgbClr val="FF0000"/>
                </a:solidFill>
                <a:effectLst>
                  <a:outerShdw blurRad="38100" dist="38100" dir="2700000" algn="tl">
                    <a:srgbClr val="000000">
                      <a:alpha val="43137"/>
                    </a:srgbClr>
                  </a:outerShdw>
                </a:effectLst>
              </a:rPr>
              <a:t>.</a:t>
            </a:r>
            <a:endParaRPr lang="en-GB" sz="2800" b="1" dirty="0">
              <a:solidFill>
                <a:srgbClr val="FF0000"/>
              </a:solidFill>
              <a:effectLst>
                <a:outerShdw blurRad="38100" dist="38100" dir="2700000" algn="tl">
                  <a:srgbClr val="000000">
                    <a:alpha val="43137"/>
                  </a:srgbClr>
                </a:outerShdw>
              </a:effectLst>
            </a:endParaRPr>
          </a:p>
        </p:txBody>
      </p:sp>
      <p:pic>
        <p:nvPicPr>
          <p:cNvPr id="7" name="9B997789-8974-4579-9EBC-7DA5ABC8A829" descr="91254871-E232-4584-B127-3B27761E08E0"/>
          <p:cNvPicPr>
            <a:picLocks noChangeAspect="1" noChangeArrowheads="1"/>
          </p:cNvPicPr>
          <p:nvPr/>
        </p:nvPicPr>
        <p:blipFill>
          <a:blip r:embed="rId2">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802256" y="1426680"/>
            <a:ext cx="4865299" cy="505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882393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121</a:t>
            </a:fld>
            <a:endParaRPr lang="en-GB">
              <a:solidFill>
                <a:srgbClr val="FFFFFF"/>
              </a:solidFill>
            </a:endParaRPr>
          </a:p>
        </p:txBody>
      </p:sp>
      <p:sp>
        <p:nvSpPr>
          <p:cNvPr id="4" name="TextBox 3"/>
          <p:cNvSpPr txBox="1"/>
          <p:nvPr/>
        </p:nvSpPr>
        <p:spPr>
          <a:xfrm>
            <a:off x="6719978" y="1252840"/>
            <a:ext cx="4862421" cy="545276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FFFF00"/>
                </a:solidFill>
                <a:effectLst>
                  <a:outerShdw blurRad="38100" dist="38100" dir="2700000" algn="tl">
                    <a:srgbClr val="000000">
                      <a:alpha val="43137"/>
                    </a:srgbClr>
                  </a:outerShdw>
                </a:effectLst>
              </a:rPr>
              <a:t>We are NOT instructed to evangelize unbelievers.</a:t>
            </a:r>
            <a:endParaRPr lang="en-GB" sz="2800" b="1" dirty="0">
              <a:solidFill>
                <a:srgbClr val="FFFF00"/>
              </a:solidFill>
              <a:effectLst>
                <a:outerShdw blurRad="38100" dist="38100" dir="2700000" algn="tl">
                  <a:srgbClr val="000000">
                    <a:alpha val="43137"/>
                  </a:srgbClr>
                </a:outerShdw>
              </a:effectLst>
            </a:endParaRPr>
          </a:p>
          <a:p>
            <a:pPr algn="ctr"/>
            <a:r>
              <a:rPr lang="en-US" sz="2800" b="1" dirty="0">
                <a:effectLst>
                  <a:outerShdw blurRad="38100" dist="38100" dir="2700000" algn="tl">
                    <a:srgbClr val="000000">
                      <a:alpha val="43137"/>
                    </a:srgbClr>
                  </a:outerShdw>
                </a:effectLst>
              </a:rPr>
              <a:t>	</a:t>
            </a:r>
            <a:endParaRPr lang="en-GB" sz="2800" b="1" dirty="0">
              <a:effectLst>
                <a:outerShdw blurRad="38100" dist="38100" dir="2700000" algn="tl">
                  <a:srgbClr val="000000">
                    <a:alpha val="43137"/>
                  </a:srgbClr>
                </a:outerShdw>
              </a:effectLst>
            </a:endParaRPr>
          </a:p>
          <a:p>
            <a:pPr algn="ctr"/>
            <a:r>
              <a:rPr lang="en-US" sz="2800" b="1" dirty="0">
                <a:solidFill>
                  <a:srgbClr val="FF00FF"/>
                </a:solidFill>
                <a:effectLst>
                  <a:outerShdw blurRad="38100" dist="38100" dir="2700000" algn="tl">
                    <a:srgbClr val="000000">
                      <a:alpha val="43137"/>
                    </a:srgbClr>
                  </a:outerShdw>
                </a:effectLst>
              </a:rPr>
              <a:t>II Cor. 6:14.  </a:t>
            </a:r>
            <a:r>
              <a:rPr lang="en-US" sz="2800" b="1" i="1" dirty="0">
                <a:solidFill>
                  <a:srgbClr val="00FFFF"/>
                </a:solidFill>
                <a:effectLst>
                  <a:outerShdw blurRad="38100" dist="38100" dir="2700000" algn="tl">
                    <a:srgbClr val="000000">
                      <a:alpha val="43137"/>
                    </a:srgbClr>
                  </a:outerShdw>
                </a:effectLst>
              </a:rPr>
              <a:t>“Be not unequally yoked with unbelievers</a:t>
            </a:r>
            <a:r>
              <a:rPr lang="en-US" sz="2800" b="1" dirty="0">
                <a:solidFill>
                  <a:srgbClr val="00FFFF"/>
                </a:solidFill>
                <a:effectLst>
                  <a:outerShdw blurRad="38100" dist="38100" dir="2700000" algn="tl">
                    <a:srgbClr val="000000">
                      <a:alpha val="43137"/>
                    </a:srgbClr>
                  </a:outerShdw>
                </a:effectLst>
              </a:rPr>
              <a:t>.”</a:t>
            </a:r>
            <a:endParaRPr lang="en-GB" sz="2800" b="1" dirty="0">
              <a:solidFill>
                <a:srgbClr val="00FFFF"/>
              </a:solidFill>
              <a:effectLst>
                <a:outerShdw blurRad="38100" dist="38100" dir="2700000" algn="tl">
                  <a:srgbClr val="000000">
                    <a:alpha val="43137"/>
                  </a:srgbClr>
                </a:outerShdw>
              </a:effectLst>
            </a:endParaRPr>
          </a:p>
          <a:p>
            <a:pPr algn="ctr"/>
            <a:r>
              <a:rPr lang="en-US" sz="2800" b="1" dirty="0">
                <a:solidFill>
                  <a:srgbClr val="FF00FF"/>
                </a:solidFill>
                <a:effectLst>
                  <a:outerShdw blurRad="38100" dist="38100" dir="2700000" algn="tl">
                    <a:srgbClr val="000000">
                      <a:alpha val="43137"/>
                    </a:srgbClr>
                  </a:outerShdw>
                </a:effectLst>
              </a:rPr>
              <a:t>Luke 9: 1-5:</a:t>
            </a:r>
            <a:r>
              <a:rPr lang="en-US" sz="2800" b="1" i="1" dirty="0">
                <a:solidFill>
                  <a:srgbClr val="FF00FF"/>
                </a:solidFill>
                <a:effectLst>
                  <a:outerShdw blurRad="38100" dist="38100" dir="2700000" algn="tl">
                    <a:srgbClr val="000000">
                      <a:alpha val="43137"/>
                    </a:srgbClr>
                  </a:outerShdw>
                </a:effectLst>
              </a:rPr>
              <a:t>  </a:t>
            </a:r>
            <a:r>
              <a:rPr lang="en-US" sz="2800" b="1" i="1" dirty="0">
                <a:solidFill>
                  <a:srgbClr val="FFC000"/>
                </a:solidFill>
                <a:effectLst>
                  <a:outerShdw blurRad="38100" dist="38100" dir="2700000" algn="tl">
                    <a:srgbClr val="000000">
                      <a:alpha val="43137"/>
                    </a:srgbClr>
                  </a:outerShdw>
                </a:effectLst>
              </a:rPr>
              <a:t>Then he called his twelve disciples together,</a:t>
            </a:r>
            <a:r>
              <a:rPr lang="en-US" sz="2800" b="1" i="1" dirty="0">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and gave them power and authority over all devils, and to cure diseases. </a:t>
            </a:r>
            <a:r>
              <a:rPr lang="en-US" i="1" baseline="30000" dirty="0">
                <a:solidFill>
                  <a:srgbClr val="00FF00"/>
                </a:solidFill>
              </a:rPr>
              <a:t> </a:t>
            </a:r>
            <a:endParaRPr lang="en-GB" dirty="0">
              <a:solidFill>
                <a:srgbClr val="00FF00"/>
              </a:solidFill>
            </a:endParaRPr>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894" t="1397" r="2186" b="9277"/>
          <a:stretch/>
        </p:blipFill>
        <p:spPr>
          <a:xfrm>
            <a:off x="609600" y="1920814"/>
            <a:ext cx="5583468" cy="3778371"/>
          </a:xfrm>
          <a:prstGeom prst="rect">
            <a:avLst/>
          </a:prstGeom>
        </p:spPr>
      </p:pic>
    </p:spTree>
    <p:extLst>
      <p:ext uri="{BB962C8B-B14F-4D97-AF65-F5344CB8AC3E}">
        <p14:creationId xmlns:p14="http://schemas.microsoft.com/office/powerpoint/2010/main" val="377570141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122</a:t>
            </a:fld>
            <a:endParaRPr lang="en-GB">
              <a:solidFill>
                <a:srgbClr val="FFFFFF"/>
              </a:solidFill>
            </a:endParaRPr>
          </a:p>
        </p:txBody>
      </p:sp>
      <p:sp>
        <p:nvSpPr>
          <p:cNvPr id="4" name="TextBox 3"/>
          <p:cNvSpPr txBox="1"/>
          <p:nvPr/>
        </p:nvSpPr>
        <p:spPr>
          <a:xfrm>
            <a:off x="6349042" y="1518249"/>
            <a:ext cx="5313872"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And </a:t>
            </a:r>
            <a:r>
              <a:rPr lang="en-US" sz="2800" b="1" i="1" dirty="0">
                <a:solidFill>
                  <a:srgbClr val="00FFFF"/>
                </a:solidFill>
                <a:effectLst>
                  <a:outerShdw blurRad="38100" dist="38100" dir="2700000" algn="tl">
                    <a:srgbClr val="000000">
                      <a:alpha val="43137"/>
                    </a:srgbClr>
                  </a:outerShdw>
                </a:effectLst>
              </a:rPr>
              <a:t>he sent them to preach the kingdom of God, and to heal the sick. </a:t>
            </a:r>
            <a:r>
              <a:rPr lang="en-US" sz="2800" b="1" i="1" baseline="30000" dirty="0">
                <a:effectLst>
                  <a:outerShdw blurRad="38100" dist="38100" dir="2700000" algn="tl">
                    <a:srgbClr val="000000">
                      <a:alpha val="43137"/>
                    </a:srgbClr>
                  </a:outerShdw>
                </a:effectLst>
              </a:rPr>
              <a:t> </a:t>
            </a:r>
            <a:r>
              <a:rPr lang="en-US" sz="2800" b="1" i="1" dirty="0">
                <a:solidFill>
                  <a:srgbClr val="FFC000"/>
                </a:solidFill>
                <a:effectLst>
                  <a:outerShdw blurRad="38100" dist="38100" dir="2700000" algn="tl">
                    <a:srgbClr val="000000">
                      <a:alpha val="43137"/>
                    </a:srgbClr>
                  </a:outerShdw>
                </a:effectLst>
              </a:rPr>
              <a:t>And he said unto them, Take nothing for your journey, neither staves, nor scrip, </a:t>
            </a:r>
            <a:r>
              <a:rPr lang="en-US" sz="2800" b="1" i="1" dirty="0">
                <a:solidFill>
                  <a:srgbClr val="00FF00"/>
                </a:solidFill>
                <a:effectLst>
                  <a:outerShdw blurRad="38100" dist="38100" dir="2700000" algn="tl">
                    <a:srgbClr val="000000">
                      <a:alpha val="43137"/>
                    </a:srgbClr>
                  </a:outerShdw>
                </a:effectLst>
              </a:rPr>
              <a:t>neither bread, neither money; neither have two coats apiece. </a:t>
            </a:r>
            <a:r>
              <a:rPr lang="en-US" sz="2800" b="1" i="1" baseline="30000" dirty="0">
                <a:solidFill>
                  <a:srgbClr val="00FF00"/>
                </a:solidFill>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And whatsoever house ye enter into, there abide, and thence depart. </a:t>
            </a:r>
            <a:r>
              <a:rPr lang="en-US" i="1" baseline="30000" dirty="0">
                <a:solidFill>
                  <a:srgbClr val="00FF00"/>
                </a:solidFill>
              </a:rPr>
              <a:t> </a:t>
            </a:r>
            <a:endParaRPr lang="en-GB" dirty="0">
              <a:solidFill>
                <a:srgbClr val="00FF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853645"/>
            <a:ext cx="5067300" cy="3998973"/>
          </a:xfrm>
          <a:prstGeom prst="rect">
            <a:avLst/>
          </a:prstGeom>
        </p:spPr>
      </p:pic>
    </p:spTree>
    <p:extLst>
      <p:ext uri="{BB962C8B-B14F-4D97-AF65-F5344CB8AC3E}">
        <p14:creationId xmlns:p14="http://schemas.microsoft.com/office/powerpoint/2010/main" val="323897104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123</a:t>
            </a:fld>
            <a:endParaRPr lang="en-GB">
              <a:solidFill>
                <a:srgbClr val="FFFFFF"/>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1985"/>
            <a:ext cx="12192000" cy="5426015"/>
          </a:xfrm>
          <a:prstGeom prst="rect">
            <a:avLst/>
          </a:prstGeom>
        </p:spPr>
      </p:pic>
    </p:spTree>
    <p:extLst>
      <p:ext uri="{BB962C8B-B14F-4D97-AF65-F5344CB8AC3E}">
        <p14:creationId xmlns:p14="http://schemas.microsoft.com/office/powerpoint/2010/main" val="19916745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124</a:t>
            </a:fld>
            <a:endParaRPr lang="en-GB">
              <a:solidFill>
                <a:srgbClr val="FFFFFF"/>
              </a:solidFill>
            </a:endParaRPr>
          </a:p>
        </p:txBody>
      </p:sp>
      <p:sp>
        <p:nvSpPr>
          <p:cNvPr id="4" name="TextBox 3"/>
          <p:cNvSpPr txBox="1"/>
          <p:nvPr/>
        </p:nvSpPr>
        <p:spPr>
          <a:xfrm>
            <a:off x="6366294" y="2001604"/>
            <a:ext cx="4511615"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FF00FF"/>
                </a:solidFill>
                <a:effectLst>
                  <a:outerShdw blurRad="38100" dist="38100" dir="2700000" algn="tl">
                    <a:srgbClr val="000000">
                      <a:alpha val="43137"/>
                    </a:srgbClr>
                  </a:outerShdw>
                </a:effectLst>
              </a:rPr>
              <a:t>Matt. 15:21-28</a:t>
            </a:r>
            <a:r>
              <a:rPr lang="en-US" sz="2800" b="1" i="1" dirty="0">
                <a:solidFill>
                  <a:srgbClr val="FF00FF"/>
                </a:solidFill>
                <a:effectLst>
                  <a:outerShdw blurRad="38100" dist="38100" dir="2700000" algn="tl">
                    <a:srgbClr val="000000">
                      <a:alpha val="43137"/>
                    </a:srgbClr>
                  </a:outerShdw>
                </a:effectLst>
              </a:rPr>
              <a:t>.  </a:t>
            </a:r>
            <a:r>
              <a:rPr lang="en-US" sz="2800" b="1" i="1" baseline="30000" dirty="0">
                <a:effectLst>
                  <a:outerShdw blurRad="38100" dist="38100" dir="2700000" algn="tl">
                    <a:srgbClr val="000000">
                      <a:alpha val="43137"/>
                    </a:srgbClr>
                  </a:outerShdw>
                </a:effectLst>
              </a:rPr>
              <a:t> </a:t>
            </a:r>
            <a:r>
              <a:rPr lang="en-US" sz="2800" b="1" i="1" dirty="0">
                <a:solidFill>
                  <a:srgbClr val="00FFFF"/>
                </a:solidFill>
                <a:effectLst>
                  <a:outerShdw blurRad="38100" dist="38100" dir="2700000" algn="tl">
                    <a:srgbClr val="000000">
                      <a:alpha val="43137"/>
                    </a:srgbClr>
                  </a:outerShdw>
                </a:effectLst>
              </a:rPr>
              <a:t>Then Jesus went thence, </a:t>
            </a:r>
            <a:r>
              <a:rPr lang="en-US" sz="2800" b="1" i="1" dirty="0">
                <a:solidFill>
                  <a:srgbClr val="FFC000"/>
                </a:solidFill>
                <a:effectLst>
                  <a:outerShdw blurRad="38100" dist="38100" dir="2700000" algn="tl">
                    <a:srgbClr val="000000">
                      <a:alpha val="43137"/>
                    </a:srgbClr>
                  </a:outerShdw>
                </a:effectLst>
              </a:rPr>
              <a:t>and departed into the coasts of </a:t>
            </a:r>
            <a:r>
              <a:rPr lang="en-US" sz="2800" b="1" i="1" dirty="0" err="1">
                <a:solidFill>
                  <a:srgbClr val="FFC000"/>
                </a:solidFill>
                <a:effectLst>
                  <a:outerShdw blurRad="38100" dist="38100" dir="2700000" algn="tl">
                    <a:srgbClr val="000000">
                      <a:alpha val="43137"/>
                    </a:srgbClr>
                  </a:outerShdw>
                </a:effectLst>
              </a:rPr>
              <a:t>Tyre</a:t>
            </a:r>
            <a:r>
              <a:rPr lang="en-US" sz="2800" b="1" i="1" dirty="0">
                <a:solidFill>
                  <a:srgbClr val="FFC000"/>
                </a:solidFill>
                <a:effectLst>
                  <a:outerShdw blurRad="38100" dist="38100" dir="2700000" algn="tl">
                    <a:srgbClr val="000000">
                      <a:alpha val="43137"/>
                    </a:srgbClr>
                  </a:outerShdw>
                </a:effectLst>
              </a:rPr>
              <a:t> and Sidon. </a:t>
            </a:r>
            <a:r>
              <a:rPr lang="en-US" sz="2800" b="1" i="1" baseline="30000" dirty="0">
                <a:solidFill>
                  <a:srgbClr val="FFC000"/>
                </a:solidFill>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And, behold, </a:t>
            </a:r>
            <a:r>
              <a:rPr lang="en-US" sz="2800" b="1" i="1" u="sng" dirty="0">
                <a:solidFill>
                  <a:srgbClr val="00FF00"/>
                </a:solidFill>
                <a:effectLst>
                  <a:outerShdw blurRad="38100" dist="38100" dir="2700000" algn="tl">
                    <a:srgbClr val="000000">
                      <a:alpha val="43137"/>
                    </a:srgbClr>
                  </a:outerShdw>
                </a:effectLst>
              </a:rPr>
              <a:t>a woman of Canaan</a:t>
            </a:r>
            <a:r>
              <a:rPr lang="en-US" sz="2800" b="1" i="1" dirty="0">
                <a:solidFill>
                  <a:srgbClr val="00FF00"/>
                </a:solidFill>
                <a:effectLst>
                  <a:outerShdw blurRad="38100" dist="38100" dir="2700000" algn="tl">
                    <a:srgbClr val="000000">
                      <a:alpha val="43137"/>
                    </a:srgbClr>
                  </a:outerShdw>
                </a:effectLst>
              </a:rPr>
              <a:t> came out of the same coasts, and cried unto him, </a:t>
            </a:r>
            <a:r>
              <a:rPr lang="en-US" sz="2800" b="1" i="1" dirty="0" smtClean="0">
                <a:solidFill>
                  <a:srgbClr val="00FF00"/>
                </a:solidFill>
                <a:effectLst>
                  <a:outerShdw blurRad="38100" dist="38100" dir="2700000" algn="tl">
                    <a:srgbClr val="000000">
                      <a:alpha val="43137"/>
                    </a:srgbClr>
                  </a:outerShdw>
                </a:effectLst>
              </a:rPr>
              <a:t>saying…… </a:t>
            </a:r>
            <a:endParaRPr lang="en-GB" sz="2800" b="1" dirty="0">
              <a:solidFill>
                <a:srgbClr val="00FF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rotWithShape="1">
          <a:blip r:embed="rId2"/>
          <a:srcRect l="7275" t="7062" r="4803" b="11577"/>
          <a:stretch/>
        </p:blipFill>
        <p:spPr>
          <a:xfrm>
            <a:off x="1526876" y="1222973"/>
            <a:ext cx="3329796" cy="5254027"/>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259284732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125</a:t>
            </a:fld>
            <a:endParaRPr lang="en-GB">
              <a:solidFill>
                <a:srgbClr val="FFFFFF"/>
              </a:solidFill>
            </a:endParaRPr>
          </a:p>
        </p:txBody>
      </p:sp>
      <p:sp>
        <p:nvSpPr>
          <p:cNvPr id="4" name="TextBox 3"/>
          <p:cNvSpPr txBox="1"/>
          <p:nvPr/>
        </p:nvSpPr>
        <p:spPr>
          <a:xfrm>
            <a:off x="5201728" y="1416308"/>
            <a:ext cx="6547449"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a:solidFill>
                  <a:srgbClr val="00FFFF"/>
                </a:solidFill>
                <a:effectLst>
                  <a:outerShdw blurRad="38100" dist="38100" dir="2700000" algn="tl">
                    <a:srgbClr val="000000">
                      <a:alpha val="43137"/>
                    </a:srgbClr>
                  </a:outerShdw>
                </a:effectLst>
              </a:rPr>
              <a:t>Have mercy on me, O Lord, thou son of David; my daughter is grievously vexed with a devil. </a:t>
            </a:r>
            <a:r>
              <a:rPr lang="en-US" sz="2800" b="1" i="1" baseline="30000" dirty="0">
                <a:effectLst>
                  <a:outerShdw blurRad="38100" dist="38100" dir="2700000" algn="tl">
                    <a:srgbClr val="000000">
                      <a:alpha val="43137"/>
                    </a:srgbClr>
                  </a:outerShdw>
                </a:effectLst>
              </a:rPr>
              <a:t> </a:t>
            </a:r>
            <a:r>
              <a:rPr lang="en-US" sz="2800" b="1" i="1" dirty="0">
                <a:solidFill>
                  <a:srgbClr val="FFC000"/>
                </a:solidFill>
                <a:effectLst>
                  <a:outerShdw blurRad="38100" dist="38100" dir="2700000" algn="tl">
                    <a:srgbClr val="000000">
                      <a:alpha val="43137"/>
                    </a:srgbClr>
                  </a:outerShdw>
                </a:effectLst>
              </a:rPr>
              <a:t>But he answered her not a word. And his disciples came and besought him, saying, Send her away;</a:t>
            </a:r>
            <a:r>
              <a:rPr lang="en-US" sz="2800" b="1" i="1" dirty="0">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for she </a:t>
            </a:r>
            <a:r>
              <a:rPr lang="en-US" sz="2800" b="1" i="1" dirty="0" err="1">
                <a:solidFill>
                  <a:srgbClr val="00FF00"/>
                </a:solidFill>
                <a:effectLst>
                  <a:outerShdw blurRad="38100" dist="38100" dir="2700000" algn="tl">
                    <a:srgbClr val="000000">
                      <a:alpha val="43137"/>
                    </a:srgbClr>
                  </a:outerShdw>
                </a:effectLst>
              </a:rPr>
              <a:t>crieth</a:t>
            </a:r>
            <a:r>
              <a:rPr lang="en-US" sz="2800" b="1" i="1" dirty="0">
                <a:solidFill>
                  <a:srgbClr val="00FF00"/>
                </a:solidFill>
                <a:effectLst>
                  <a:outerShdw blurRad="38100" dist="38100" dir="2700000" algn="tl">
                    <a:srgbClr val="000000">
                      <a:alpha val="43137"/>
                    </a:srgbClr>
                  </a:outerShdw>
                </a:effectLst>
              </a:rPr>
              <a:t> after us. </a:t>
            </a:r>
            <a:r>
              <a:rPr lang="en-US" sz="2800" b="1" i="1" baseline="30000" dirty="0">
                <a:solidFill>
                  <a:srgbClr val="00FF00"/>
                </a:solidFill>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But he answered and said, I am not sent but unto the lost sheep of the house of Israel. </a:t>
            </a:r>
            <a:r>
              <a:rPr lang="en-US" sz="2800" b="1" i="1" baseline="30000" dirty="0">
                <a:solidFill>
                  <a:srgbClr val="00FF00"/>
                </a:solidFill>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Then came she and worshipped him, saying, Lord, help me. </a:t>
            </a:r>
            <a:r>
              <a:rPr lang="en-US" sz="2800" b="1" i="1" baseline="30000" dirty="0">
                <a:solidFill>
                  <a:srgbClr val="00FF00"/>
                </a:solidFill>
                <a:effectLst>
                  <a:outerShdw blurRad="38100" dist="38100" dir="2700000" algn="tl">
                    <a:srgbClr val="000000">
                      <a:alpha val="43137"/>
                    </a:srgbClr>
                  </a:outerShdw>
                </a:effectLst>
              </a:rPr>
              <a:t> </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20125"/>
          <a:stretch/>
        </p:blipFill>
        <p:spPr>
          <a:xfrm>
            <a:off x="478624" y="2049288"/>
            <a:ext cx="4276495" cy="3566132"/>
          </a:xfrm>
          <a:prstGeom prst="rect">
            <a:avLst/>
          </a:prstGeom>
        </p:spPr>
      </p:pic>
    </p:spTree>
    <p:extLst>
      <p:ext uri="{BB962C8B-B14F-4D97-AF65-F5344CB8AC3E}">
        <p14:creationId xmlns:p14="http://schemas.microsoft.com/office/powerpoint/2010/main" val="55994558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126</a:t>
            </a:fld>
            <a:endParaRPr lang="en-GB">
              <a:solidFill>
                <a:srgbClr val="FFFFFF"/>
              </a:solidFill>
            </a:endParaRPr>
          </a:p>
        </p:txBody>
      </p:sp>
      <p:sp>
        <p:nvSpPr>
          <p:cNvPr id="4" name="TextBox 3"/>
          <p:cNvSpPr txBox="1"/>
          <p:nvPr/>
        </p:nvSpPr>
        <p:spPr>
          <a:xfrm>
            <a:off x="6236898" y="1214021"/>
            <a:ext cx="5598543"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a:solidFill>
                  <a:srgbClr val="00FFFF"/>
                </a:solidFill>
                <a:effectLst>
                  <a:outerShdw blurRad="38100" dist="38100" dir="2700000" algn="tl">
                    <a:srgbClr val="000000">
                      <a:alpha val="43137"/>
                    </a:srgbClr>
                  </a:outerShdw>
                </a:effectLst>
              </a:rPr>
              <a:t>But he answered and said, </a:t>
            </a:r>
            <a:r>
              <a:rPr lang="en-US" sz="2800" b="1" i="1" u="sng" dirty="0">
                <a:solidFill>
                  <a:srgbClr val="00FFFF"/>
                </a:solidFill>
                <a:effectLst>
                  <a:outerShdw blurRad="38100" dist="38100" dir="2700000" algn="tl">
                    <a:srgbClr val="000000">
                      <a:alpha val="43137"/>
                    </a:srgbClr>
                  </a:outerShdw>
                </a:effectLst>
              </a:rPr>
              <a:t>It is not meet to take the children's bread, and to cast it to dogs</a:t>
            </a:r>
            <a:r>
              <a:rPr lang="en-US" sz="2800" b="1" i="1" dirty="0">
                <a:solidFill>
                  <a:srgbClr val="00FFFF"/>
                </a:solidFill>
                <a:effectLst>
                  <a:outerShdw blurRad="38100" dist="38100" dir="2700000" algn="tl">
                    <a:srgbClr val="000000">
                      <a:alpha val="43137"/>
                    </a:srgbClr>
                  </a:outerShdw>
                </a:effectLst>
              </a:rPr>
              <a:t>. </a:t>
            </a:r>
            <a:r>
              <a:rPr lang="en-US" sz="2800" b="1" i="1" baseline="30000" dirty="0">
                <a:solidFill>
                  <a:srgbClr val="FFC000"/>
                </a:solidFill>
                <a:effectLst>
                  <a:outerShdw blurRad="38100" dist="38100" dir="2700000" algn="tl">
                    <a:srgbClr val="000000">
                      <a:alpha val="43137"/>
                    </a:srgbClr>
                  </a:outerShdw>
                </a:effectLst>
              </a:rPr>
              <a:t> </a:t>
            </a:r>
            <a:r>
              <a:rPr lang="en-US" sz="2800" b="1" i="1" u="sng" dirty="0">
                <a:solidFill>
                  <a:srgbClr val="FFC000"/>
                </a:solidFill>
                <a:effectLst>
                  <a:outerShdw blurRad="38100" dist="38100" dir="2700000" algn="tl">
                    <a:srgbClr val="000000">
                      <a:alpha val="43137"/>
                    </a:srgbClr>
                  </a:outerShdw>
                </a:effectLst>
              </a:rPr>
              <a:t>And she said, Truth, Lord: yet the dogs eat of the crumbs which fall from their masters' table.</a:t>
            </a:r>
            <a:r>
              <a:rPr lang="en-US" sz="2800" b="1" i="1" dirty="0">
                <a:solidFill>
                  <a:srgbClr val="FFC000"/>
                </a:solidFill>
                <a:effectLst>
                  <a:outerShdw blurRad="38100" dist="38100" dir="2700000" algn="tl">
                    <a:srgbClr val="000000">
                      <a:alpha val="43137"/>
                    </a:srgbClr>
                  </a:outerShdw>
                </a:effectLst>
              </a:rPr>
              <a:t> </a:t>
            </a:r>
            <a:r>
              <a:rPr lang="en-US" sz="2800" b="1" i="1" baseline="30000" dirty="0">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Then Jesus answered and said unto her, O woman, great is thy faith: be it unto thee even as thou wilt. And her daughter was made whole from that very hour</a:t>
            </a:r>
            <a:r>
              <a:rPr lang="en-US" sz="2800" b="1" i="1" dirty="0" smtClean="0">
                <a:solidFill>
                  <a:srgbClr val="00FF00"/>
                </a:solidFill>
                <a:effectLst>
                  <a:outerShdw blurRad="38100" dist="38100" dir="2700000" algn="tl">
                    <a:srgbClr val="000000">
                      <a:alpha val="43137"/>
                    </a:srgbClr>
                  </a:outerShdw>
                </a:effectLst>
              </a:rPr>
              <a:t>. </a:t>
            </a:r>
            <a:endParaRPr lang="en-GB" sz="2800" b="1" dirty="0">
              <a:solidFill>
                <a:srgbClr val="00FF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stretch>
            <a:fillRect/>
          </a:stretch>
        </p:blipFill>
        <p:spPr>
          <a:xfrm>
            <a:off x="356276" y="1780455"/>
            <a:ext cx="5488913" cy="4111386"/>
          </a:xfrm>
          <a:prstGeom prst="rect">
            <a:avLst/>
          </a:prstGeom>
        </p:spPr>
      </p:pic>
    </p:spTree>
    <p:extLst>
      <p:ext uri="{BB962C8B-B14F-4D97-AF65-F5344CB8AC3E}">
        <p14:creationId xmlns:p14="http://schemas.microsoft.com/office/powerpoint/2010/main" val="34079657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127</a:t>
            </a:fld>
            <a:endParaRPr lang="en-GB">
              <a:solidFill>
                <a:srgbClr val="FFFFFF"/>
              </a:solidFill>
            </a:endParaRPr>
          </a:p>
        </p:txBody>
      </p:sp>
      <p:sp>
        <p:nvSpPr>
          <p:cNvPr id="4" name="TextBox 3"/>
          <p:cNvSpPr txBox="1"/>
          <p:nvPr/>
        </p:nvSpPr>
        <p:spPr>
          <a:xfrm>
            <a:off x="5952227" y="1371600"/>
            <a:ext cx="5891841"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Jesus </a:t>
            </a:r>
            <a:r>
              <a:rPr lang="en-US" sz="2800" b="1" dirty="0">
                <a:solidFill>
                  <a:srgbClr val="00FFFF"/>
                </a:solidFill>
                <a:effectLst>
                  <a:outerShdw blurRad="38100" dist="38100" dir="2700000" algn="tl">
                    <a:srgbClr val="000000">
                      <a:alpha val="43137"/>
                    </a:srgbClr>
                  </a:outerShdw>
                </a:effectLst>
              </a:rPr>
              <a:t>told the Canaanite woman that it is not right, or proper, or even legal, </a:t>
            </a:r>
            <a:r>
              <a:rPr lang="en-US" sz="2800" b="1" dirty="0">
                <a:solidFill>
                  <a:srgbClr val="FFC000"/>
                </a:solidFill>
                <a:effectLst>
                  <a:outerShdw blurRad="38100" dist="38100" dir="2700000" algn="tl">
                    <a:srgbClr val="000000">
                      <a:alpha val="43137"/>
                    </a:srgbClr>
                  </a:outerShdw>
                </a:effectLst>
              </a:rPr>
              <a:t>for Him to </a:t>
            </a:r>
            <a:r>
              <a:rPr lang="en-US" sz="2800" b="1" dirty="0" smtClean="0">
                <a:solidFill>
                  <a:srgbClr val="FFC000"/>
                </a:solidFill>
                <a:effectLst>
                  <a:outerShdw blurRad="38100" dist="38100" dir="2700000" algn="tl">
                    <a:srgbClr val="000000">
                      <a:alpha val="43137"/>
                    </a:srgbClr>
                  </a:outerShdw>
                </a:effectLst>
              </a:rPr>
              <a:t>give </a:t>
            </a:r>
            <a:r>
              <a:rPr lang="en-US" sz="2800" b="1" dirty="0">
                <a:solidFill>
                  <a:srgbClr val="FFC000"/>
                </a:solidFill>
                <a:effectLst>
                  <a:outerShdw blurRad="38100" dist="38100" dir="2700000" algn="tl">
                    <a:srgbClr val="000000">
                      <a:alpha val="43137"/>
                    </a:srgbClr>
                  </a:outerShdw>
                </a:effectLst>
              </a:rPr>
              <a:t>that which belongs to the children of Israel to those who are not part of the covenant</a:t>
            </a:r>
            <a:r>
              <a:rPr lang="en-US" sz="2800" b="1" dirty="0" smtClean="0">
                <a:solidFill>
                  <a:srgbClr val="FFC000"/>
                </a:solidFill>
                <a:effectLst>
                  <a:outerShdw blurRad="38100" dist="38100" dir="2700000" algn="tl">
                    <a:srgbClr val="000000">
                      <a:alpha val="43137"/>
                    </a:srgbClr>
                  </a:outerShdw>
                </a:effectLst>
              </a:rPr>
              <a:t>. </a:t>
            </a:r>
            <a:r>
              <a:rPr lang="en-US" sz="2800" b="1" dirty="0">
                <a:solidFill>
                  <a:srgbClr val="00FF00"/>
                </a:solidFill>
                <a:effectLst>
                  <a:outerShdw blurRad="38100" dist="38100" dir="2700000" algn="tl">
                    <a:srgbClr val="000000">
                      <a:alpha val="43137"/>
                    </a:srgbClr>
                  </a:outerShdw>
                </a:effectLst>
              </a:rPr>
              <a:t>They can receive a blessing, if they bless us, as per Gen. 12:3, but they can never receive what only belongs to Yahweh’s chosen people: Caucasian Israel. </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2211" y="1769783"/>
            <a:ext cx="5380967" cy="4035725"/>
          </a:xfrm>
          <a:prstGeom prst="rect">
            <a:avLst/>
          </a:prstGeom>
        </p:spPr>
      </p:pic>
    </p:spTree>
    <p:extLst>
      <p:ext uri="{BB962C8B-B14F-4D97-AF65-F5344CB8AC3E}">
        <p14:creationId xmlns:p14="http://schemas.microsoft.com/office/powerpoint/2010/main" val="126019988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128</a:t>
            </a:fld>
            <a:endParaRPr lang="en-GB">
              <a:solidFill>
                <a:srgbClr val="FFFFFF"/>
              </a:solidFill>
            </a:endParaRPr>
          </a:p>
        </p:txBody>
      </p:sp>
      <p:sp>
        <p:nvSpPr>
          <p:cNvPr id="4" name="TextBox 3"/>
          <p:cNvSpPr txBox="1"/>
          <p:nvPr/>
        </p:nvSpPr>
        <p:spPr>
          <a:xfrm>
            <a:off x="6317890" y="1686341"/>
            <a:ext cx="4839419" cy="424731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If Jesus refused to give away that special relationship that the Father created with us, </a:t>
            </a:r>
            <a:r>
              <a:rPr lang="en-US" sz="2800" b="1" dirty="0">
                <a:solidFill>
                  <a:srgbClr val="FFC000"/>
                </a:solidFill>
                <a:effectLst>
                  <a:outerShdw blurRad="38100" dist="38100" dir="2700000" algn="tl">
                    <a:srgbClr val="000000">
                      <a:alpha val="43137"/>
                    </a:srgbClr>
                  </a:outerShdw>
                </a:effectLst>
              </a:rPr>
              <a:t>what do you think happens when we try to give away our covenant relationship to the other races?</a:t>
            </a:r>
            <a:r>
              <a:rPr lang="en-US" sz="2800" b="1" dirty="0">
                <a:effectLst>
                  <a:outerShdw blurRad="38100" dist="38100" dir="2700000" algn="tl">
                    <a:srgbClr val="000000">
                      <a:alpha val="43137"/>
                    </a:srgbClr>
                  </a:outerShdw>
                </a:effectLst>
              </a:rPr>
              <a:t>  </a:t>
            </a:r>
            <a:r>
              <a:rPr lang="en-US" sz="2800" b="1" dirty="0">
                <a:solidFill>
                  <a:srgbClr val="00FF00"/>
                </a:solidFill>
                <a:effectLst>
                  <a:outerShdw blurRad="38100" dist="38100" dir="2700000" algn="tl">
                    <a:srgbClr val="000000">
                      <a:alpha val="43137"/>
                    </a:srgbClr>
                  </a:outerShdw>
                </a:effectLst>
              </a:rPr>
              <a:t>Here is what Jesus tells us:</a:t>
            </a:r>
            <a:endParaRPr lang="en-GB" sz="2800" b="1" dirty="0">
              <a:solidFill>
                <a:srgbClr val="00FF00"/>
              </a:solidFill>
              <a:effectLst>
                <a:outerShdw blurRad="38100" dist="38100" dir="2700000" algn="tl">
                  <a:srgbClr val="000000">
                    <a:alpha val="43137"/>
                  </a:srgbClr>
                </a:outerShdw>
              </a:effectLst>
            </a:endParaRPr>
          </a:p>
          <a:p>
            <a:pPr algn="ctr"/>
            <a:endParaRPr lang="en-GB" dirty="0"/>
          </a:p>
        </p:txBody>
      </p:sp>
      <p:pic>
        <p:nvPicPr>
          <p:cNvPr id="6" name="Picture 5"/>
          <p:cNvPicPr>
            <a:picLocks noChangeAspect="1"/>
          </p:cNvPicPr>
          <p:nvPr/>
        </p:nvPicPr>
        <p:blipFill>
          <a:blip r:embed="rId2"/>
          <a:stretch>
            <a:fillRect/>
          </a:stretch>
        </p:blipFill>
        <p:spPr>
          <a:xfrm>
            <a:off x="1071832" y="1371600"/>
            <a:ext cx="4129897" cy="4955876"/>
          </a:xfrm>
          <a:prstGeom prst="rect">
            <a:avLst/>
          </a:prstGeom>
        </p:spPr>
      </p:pic>
    </p:spTree>
    <p:extLst>
      <p:ext uri="{BB962C8B-B14F-4D97-AF65-F5344CB8AC3E}">
        <p14:creationId xmlns:p14="http://schemas.microsoft.com/office/powerpoint/2010/main" val="53330824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129</a:t>
            </a:fld>
            <a:endParaRPr lang="en-GB">
              <a:solidFill>
                <a:srgbClr val="FFFFFF"/>
              </a:solidFill>
            </a:endParaRPr>
          </a:p>
        </p:txBody>
      </p:sp>
      <p:sp>
        <p:nvSpPr>
          <p:cNvPr id="4" name="TextBox 3"/>
          <p:cNvSpPr txBox="1"/>
          <p:nvPr/>
        </p:nvSpPr>
        <p:spPr>
          <a:xfrm>
            <a:off x="4856673" y="1285336"/>
            <a:ext cx="6996022"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u="sng" dirty="0">
                <a:solidFill>
                  <a:srgbClr val="00FFFF"/>
                </a:solidFill>
                <a:effectLst>
                  <a:outerShdw blurRad="38100" dist="38100" dir="2700000" algn="tl">
                    <a:srgbClr val="000000">
                      <a:alpha val="43137"/>
                    </a:srgbClr>
                  </a:outerShdw>
                </a:effectLst>
              </a:rPr>
              <a:t>Give not that which is holy unto the dogs, neither cast ye your pearls before swine, lest they trample them under their feet, and turn again and rend you</a:t>
            </a:r>
            <a:r>
              <a:rPr lang="en-US" sz="2800" b="1" i="1" dirty="0">
                <a:solidFill>
                  <a:srgbClr val="00FFFF"/>
                </a:solidFill>
                <a:effectLst>
                  <a:outerShdw blurRad="38100" dist="38100" dir="2700000" algn="tl">
                    <a:srgbClr val="000000">
                      <a:alpha val="43137"/>
                    </a:srgbClr>
                  </a:outerShdw>
                </a:effectLst>
              </a:rPr>
              <a:t>.</a:t>
            </a:r>
            <a:r>
              <a:rPr lang="en-US" sz="2800" b="1" i="1" dirty="0">
                <a:effectLst>
                  <a:outerShdw blurRad="38100" dist="38100" dir="2700000" algn="tl">
                    <a:srgbClr val="000000">
                      <a:alpha val="43137"/>
                    </a:srgbClr>
                  </a:outerShdw>
                </a:effectLst>
              </a:rPr>
              <a:t> </a:t>
            </a:r>
            <a:r>
              <a:rPr lang="en-US" sz="2800" b="1" dirty="0">
                <a:solidFill>
                  <a:srgbClr val="FF00FF"/>
                </a:solidFill>
                <a:effectLst>
                  <a:outerShdw blurRad="38100" dist="38100" dir="2700000" algn="tl">
                    <a:srgbClr val="000000">
                      <a:alpha val="43137"/>
                    </a:srgbClr>
                  </a:outerShdw>
                </a:effectLst>
              </a:rPr>
              <a:t>(Matt. 7:6).</a:t>
            </a:r>
            <a:endParaRPr lang="en-GB" sz="2800" b="1" dirty="0">
              <a:solidFill>
                <a:srgbClr val="FF00FF"/>
              </a:solidFill>
              <a:effectLst>
                <a:outerShdw blurRad="38100" dist="38100" dir="2700000" algn="tl">
                  <a:srgbClr val="000000">
                    <a:alpha val="43137"/>
                  </a:srgbClr>
                </a:outerShdw>
              </a:effectLst>
            </a:endParaRPr>
          </a:p>
          <a:p>
            <a:pPr algn="ctr"/>
            <a:r>
              <a:rPr lang="en-US" sz="2800" b="1" dirty="0">
                <a:solidFill>
                  <a:srgbClr val="FFC000"/>
                </a:solidFill>
                <a:effectLst>
                  <a:outerShdw blurRad="38100" dist="38100" dir="2700000" algn="tl">
                    <a:srgbClr val="000000">
                      <a:alpha val="43137"/>
                    </a:srgbClr>
                  </a:outerShdw>
                </a:effectLst>
              </a:rPr>
              <a:t>Would Jesus Christ be so crude as to refer to the other races as “dogs.”  Well, He did.  It’s right there in your KJV.</a:t>
            </a:r>
            <a:r>
              <a:rPr lang="en-US" sz="2800" b="1" dirty="0">
                <a:effectLst>
                  <a:outerShdw blurRad="38100" dist="38100" dir="2700000" algn="tl">
                    <a:srgbClr val="000000">
                      <a:alpha val="43137"/>
                    </a:srgbClr>
                  </a:outerShdw>
                </a:effectLst>
              </a:rPr>
              <a:t>  </a:t>
            </a:r>
            <a:r>
              <a:rPr lang="en-US" sz="2800" b="1" dirty="0">
                <a:solidFill>
                  <a:srgbClr val="00FF00"/>
                </a:solidFill>
                <a:effectLst>
                  <a:outerShdw blurRad="38100" dist="38100" dir="2700000" algn="tl">
                    <a:srgbClr val="000000">
                      <a:alpha val="43137"/>
                    </a:srgbClr>
                  </a:outerShdw>
                </a:effectLst>
              </a:rPr>
              <a:t>But the multi-</a:t>
            </a:r>
            <a:r>
              <a:rPr lang="en-US" sz="2800" b="1" dirty="0" err="1">
                <a:solidFill>
                  <a:srgbClr val="00FF00"/>
                </a:solidFill>
                <a:effectLst>
                  <a:outerShdw blurRad="38100" dist="38100" dir="2700000" algn="tl">
                    <a:srgbClr val="000000">
                      <a:alpha val="43137"/>
                    </a:srgbClr>
                  </a:outerShdw>
                </a:effectLst>
              </a:rPr>
              <a:t>culti</a:t>
            </a:r>
            <a:r>
              <a:rPr lang="en-US" sz="2800" b="1" dirty="0">
                <a:solidFill>
                  <a:srgbClr val="00FF00"/>
                </a:solidFill>
                <a:effectLst>
                  <a:outerShdw blurRad="38100" dist="38100" dir="2700000" algn="tl">
                    <a:srgbClr val="000000">
                      <a:alpha val="43137"/>
                    </a:srgbClr>
                  </a:outerShdw>
                </a:effectLst>
              </a:rPr>
              <a:t> cult of Apostasy refuses to quote such verses for fear of offending the Jews and the other races, whom we are not to evangelize</a:t>
            </a:r>
            <a:r>
              <a:rPr lang="en-US" sz="2800" b="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854" y="2414991"/>
            <a:ext cx="4164204" cy="2790017"/>
          </a:xfrm>
          <a:prstGeom prst="rect">
            <a:avLst/>
          </a:prstGeom>
        </p:spPr>
      </p:pic>
    </p:spTree>
    <p:extLst>
      <p:ext uri="{BB962C8B-B14F-4D97-AF65-F5344CB8AC3E}">
        <p14:creationId xmlns:p14="http://schemas.microsoft.com/office/powerpoint/2010/main" val="14536122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13</a:t>
            </a:fld>
            <a:endParaRPr lang="en-GB">
              <a:solidFill>
                <a:srgbClr val="FFFFFF"/>
              </a:solidFill>
            </a:endParaRPr>
          </a:p>
        </p:txBody>
      </p:sp>
      <p:sp>
        <p:nvSpPr>
          <p:cNvPr id="4" name="TextBox 3"/>
          <p:cNvSpPr txBox="1"/>
          <p:nvPr/>
        </p:nvSpPr>
        <p:spPr>
          <a:xfrm>
            <a:off x="4587240" y="1610052"/>
            <a:ext cx="6995160"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FF00FF"/>
                </a:solidFill>
                <a:effectLst>
                  <a:outerShdw blurRad="38100" dist="38100" dir="2700000" algn="tl">
                    <a:srgbClr val="000000">
                      <a:alpha val="43137"/>
                    </a:srgbClr>
                  </a:outerShdw>
                </a:effectLst>
              </a:rPr>
              <a:t>Gen. 6:2.</a:t>
            </a:r>
            <a:r>
              <a:rPr lang="en-US" sz="2800" b="1" dirty="0">
                <a:solidFill>
                  <a:srgbClr val="00FFFF"/>
                </a:solidFill>
                <a:effectLst>
                  <a:outerShdw blurRad="38100" dist="38100" dir="2700000" algn="tl">
                    <a:srgbClr val="000000">
                      <a:alpha val="43137"/>
                    </a:srgbClr>
                  </a:outerShdw>
                </a:effectLst>
              </a:rPr>
              <a:t>  “</a:t>
            </a:r>
            <a:r>
              <a:rPr lang="en-US" sz="2800" b="1" i="1" dirty="0">
                <a:solidFill>
                  <a:srgbClr val="00FFFF"/>
                </a:solidFill>
                <a:effectLst>
                  <a:outerShdw blurRad="38100" dist="38100" dir="2700000" algn="tl">
                    <a:srgbClr val="000000">
                      <a:alpha val="43137"/>
                    </a:srgbClr>
                  </a:outerShdw>
                </a:effectLst>
              </a:rPr>
              <a:t>The sons of God</a:t>
            </a:r>
            <a:r>
              <a:rPr lang="en-US" sz="2800" b="1" dirty="0">
                <a:solidFill>
                  <a:srgbClr val="00FFFF"/>
                </a:solidFill>
                <a:effectLst>
                  <a:outerShdw blurRad="38100" dist="38100" dir="2700000" algn="tl">
                    <a:srgbClr val="000000">
                      <a:alpha val="43137"/>
                    </a:srgbClr>
                  </a:outerShdw>
                </a:effectLst>
              </a:rPr>
              <a:t> (ben </a:t>
            </a:r>
            <a:r>
              <a:rPr lang="en-US" sz="2800" b="1" dirty="0" err="1">
                <a:solidFill>
                  <a:srgbClr val="00FFFF"/>
                </a:solidFill>
                <a:effectLst>
                  <a:outerShdw blurRad="38100" dist="38100" dir="2700000" algn="tl">
                    <a:srgbClr val="000000">
                      <a:alpha val="43137"/>
                    </a:srgbClr>
                  </a:outerShdw>
                </a:effectLst>
              </a:rPr>
              <a:t>elohim</a:t>
            </a:r>
            <a:r>
              <a:rPr lang="en-US" sz="2800" b="1" dirty="0">
                <a:solidFill>
                  <a:srgbClr val="00FFFF"/>
                </a:solidFill>
                <a:effectLst>
                  <a:outerShdw blurRad="38100" dist="38100" dir="2700000" algn="tl">
                    <a:srgbClr val="000000">
                      <a:alpha val="43137"/>
                    </a:srgbClr>
                  </a:outerShdw>
                </a:effectLst>
              </a:rPr>
              <a:t>) </a:t>
            </a:r>
            <a:r>
              <a:rPr lang="en-US" sz="2800" b="1" i="1" dirty="0">
                <a:solidFill>
                  <a:srgbClr val="00FFFF"/>
                </a:solidFill>
                <a:effectLst>
                  <a:outerShdw blurRad="38100" dist="38100" dir="2700000" algn="tl">
                    <a:srgbClr val="000000">
                      <a:alpha val="43137"/>
                    </a:srgbClr>
                  </a:outerShdw>
                </a:effectLst>
              </a:rPr>
              <a:t>saw the daughters of men</a:t>
            </a:r>
            <a:r>
              <a:rPr lang="en-US" sz="2800" b="1" dirty="0">
                <a:solidFill>
                  <a:srgbClr val="00FFFF"/>
                </a:solidFill>
                <a:effectLst>
                  <a:outerShdw blurRad="38100" dist="38100" dir="2700000" algn="tl">
                    <a:srgbClr val="000000">
                      <a:alpha val="43137"/>
                    </a:srgbClr>
                  </a:outerShdw>
                </a:effectLst>
              </a:rPr>
              <a:t> (Adam) </a:t>
            </a:r>
            <a:r>
              <a:rPr lang="en-US" sz="2800" b="1" i="1" dirty="0">
                <a:solidFill>
                  <a:srgbClr val="00FFFF"/>
                </a:solidFill>
                <a:effectLst>
                  <a:outerShdw blurRad="38100" dist="38100" dir="2700000" algn="tl">
                    <a:srgbClr val="000000">
                      <a:alpha val="43137"/>
                    </a:srgbClr>
                  </a:outerShdw>
                </a:effectLst>
              </a:rPr>
              <a:t>that they were fair</a:t>
            </a:r>
            <a:r>
              <a:rPr lang="en-US" sz="2800" b="1" dirty="0">
                <a:solidFill>
                  <a:srgbClr val="00FFFF"/>
                </a:solidFill>
                <a:effectLst>
                  <a:outerShdw blurRad="38100" dist="38100" dir="2700000" algn="tl">
                    <a:srgbClr val="000000">
                      <a:alpha val="43137"/>
                    </a:srgbClr>
                  </a:outerShdw>
                </a:effectLst>
              </a:rPr>
              <a:t> (white-skinned);</a:t>
            </a:r>
            <a:r>
              <a:rPr lang="en-US" sz="2800" b="1" dirty="0">
                <a:effectLst>
                  <a:outerShdw blurRad="38100" dist="38100" dir="2700000" algn="tl">
                    <a:srgbClr val="000000">
                      <a:alpha val="43137"/>
                    </a:srgbClr>
                  </a:outerShdw>
                </a:effectLst>
              </a:rPr>
              <a:t> </a:t>
            </a:r>
            <a:r>
              <a:rPr lang="en-US" sz="2800" b="1" i="1" dirty="0">
                <a:solidFill>
                  <a:srgbClr val="FFC000"/>
                </a:solidFill>
                <a:effectLst>
                  <a:outerShdw blurRad="38100" dist="38100" dir="2700000" algn="tl">
                    <a:srgbClr val="000000">
                      <a:alpha val="43137"/>
                    </a:srgbClr>
                  </a:outerShdw>
                </a:effectLst>
              </a:rPr>
              <a:t>and they took them wives</a:t>
            </a:r>
            <a:r>
              <a:rPr lang="en-US" sz="2800" b="1" dirty="0">
                <a:solidFill>
                  <a:srgbClr val="FFC000"/>
                </a:solidFill>
                <a:effectLst>
                  <a:outerShdw blurRad="38100" dist="38100" dir="2700000" algn="tl">
                    <a:srgbClr val="000000">
                      <a:alpha val="43137"/>
                    </a:srgbClr>
                  </a:outerShdw>
                </a:effectLst>
              </a:rPr>
              <a:t>…”</a:t>
            </a:r>
            <a:endParaRPr lang="en-GB" sz="2800" b="1" dirty="0">
              <a:solidFill>
                <a:srgbClr val="FFC000"/>
              </a:solidFill>
              <a:effectLst>
                <a:outerShdw blurRad="38100" dist="38100" dir="2700000" algn="tl">
                  <a:srgbClr val="000000">
                    <a:alpha val="43137"/>
                  </a:srgbClr>
                </a:outerShdw>
              </a:effectLst>
            </a:endParaRPr>
          </a:p>
          <a:p>
            <a:pPr algn="ctr"/>
            <a:r>
              <a:rPr lang="en-US" sz="2800" b="1" i="1" dirty="0">
                <a:solidFill>
                  <a:srgbClr val="FFC000"/>
                </a:solidFill>
                <a:effectLst>
                  <a:outerShdw blurRad="38100" dist="38100" dir="2700000" algn="tl">
                    <a:srgbClr val="000000">
                      <a:alpha val="43137"/>
                    </a:srgbClr>
                  </a:outerShdw>
                </a:effectLst>
              </a:rPr>
              <a:t>And when the Philistine looked about, and saw David, </a:t>
            </a:r>
            <a:r>
              <a:rPr lang="en-US" sz="2800" b="1" i="1" dirty="0">
                <a:solidFill>
                  <a:srgbClr val="00FF00"/>
                </a:solidFill>
                <a:effectLst>
                  <a:outerShdw blurRad="38100" dist="38100" dir="2700000" algn="tl">
                    <a:srgbClr val="000000">
                      <a:alpha val="43137"/>
                    </a:srgbClr>
                  </a:outerShdw>
                </a:effectLst>
              </a:rPr>
              <a:t>he disdained him: for he was but a youth, and ruddy, and of a fair countenance.</a:t>
            </a:r>
            <a:r>
              <a:rPr lang="en-US" sz="2800" b="1" i="1" dirty="0">
                <a:effectLst>
                  <a:outerShdw blurRad="38100" dist="38100" dir="2700000" algn="tl">
                    <a:srgbClr val="000000">
                      <a:alpha val="43137"/>
                    </a:srgbClr>
                  </a:outerShdw>
                </a:effectLst>
              </a:rPr>
              <a:t> </a:t>
            </a:r>
            <a:r>
              <a:rPr lang="en-US" sz="2800" b="1" i="1" dirty="0">
                <a:solidFill>
                  <a:srgbClr val="FF00FF"/>
                </a:solidFill>
                <a:effectLst>
                  <a:outerShdw blurRad="38100" dist="38100" dir="2700000" algn="tl">
                    <a:srgbClr val="000000">
                      <a:alpha val="43137"/>
                    </a:srgbClr>
                  </a:outerShdw>
                </a:effectLst>
              </a:rPr>
              <a:t>– </a:t>
            </a:r>
            <a:r>
              <a:rPr lang="en-US" sz="2800" b="1" dirty="0">
                <a:solidFill>
                  <a:srgbClr val="FF00FF"/>
                </a:solidFill>
                <a:effectLst>
                  <a:outerShdw blurRad="38100" dist="38100" dir="2700000" algn="tl">
                    <a:srgbClr val="000000">
                      <a:alpha val="43137"/>
                    </a:srgbClr>
                  </a:outerShdw>
                </a:effectLst>
              </a:rPr>
              <a:t>I Samuel 17:42.</a:t>
            </a:r>
            <a:endParaRPr lang="en-GB" sz="2800" b="1" dirty="0">
              <a:solidFill>
                <a:srgbClr val="FF00FF"/>
              </a:solidFill>
              <a:effectLst>
                <a:outerShdw blurRad="38100" dist="38100" dir="2700000" algn="tl">
                  <a:srgbClr val="000000">
                    <a:alpha val="43137"/>
                  </a:srgbClr>
                </a:outerShdw>
              </a:effectLst>
            </a:endParaRPr>
          </a:p>
          <a:p>
            <a:pPr algn="ctr"/>
            <a:r>
              <a:rPr lang="en-US" sz="2800" b="1" dirty="0">
                <a:solidFill>
                  <a:srgbClr val="FFFF00"/>
                </a:solidFill>
                <a:effectLst>
                  <a:outerShdw blurRad="38100" dist="38100" dir="2700000" algn="tl">
                    <a:srgbClr val="000000">
                      <a:alpha val="43137"/>
                    </a:srgbClr>
                  </a:outerShdw>
                </a:effectLst>
              </a:rPr>
              <a:t>As we all should know, David was “fair and ruddy</a:t>
            </a:r>
            <a:r>
              <a:rPr lang="en-US" sz="2800" b="1" dirty="0" smtClean="0">
                <a:solidFill>
                  <a:srgbClr val="FFFF00"/>
                </a:solidFill>
                <a:effectLst>
                  <a:outerShdw blurRad="38100" dist="38100" dir="2700000" algn="tl">
                    <a:srgbClr val="000000">
                      <a:alpha val="43137"/>
                    </a:srgbClr>
                  </a:outerShdw>
                </a:effectLst>
              </a:rPr>
              <a:t>.”</a:t>
            </a:r>
            <a:endParaRPr lang="en-GB" dirty="0">
              <a:solidFill>
                <a:srgbClr val="FFFF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613" y="1690717"/>
            <a:ext cx="3574314" cy="4320540"/>
          </a:xfrm>
          <a:prstGeom prst="rect">
            <a:avLst/>
          </a:prstGeom>
        </p:spPr>
      </p:pic>
    </p:spTree>
    <p:extLst>
      <p:ext uri="{BB962C8B-B14F-4D97-AF65-F5344CB8AC3E}">
        <p14:creationId xmlns:p14="http://schemas.microsoft.com/office/powerpoint/2010/main" val="280444599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130</a:t>
            </a:fld>
            <a:endParaRPr lang="en-GB">
              <a:solidFill>
                <a:srgbClr val="FFFFFF"/>
              </a:solidFill>
            </a:endParaRPr>
          </a:p>
        </p:txBody>
      </p:sp>
      <p:sp>
        <p:nvSpPr>
          <p:cNvPr id="4" name="TextBox 3"/>
          <p:cNvSpPr txBox="1"/>
          <p:nvPr/>
        </p:nvSpPr>
        <p:spPr>
          <a:xfrm>
            <a:off x="6234022" y="1502573"/>
            <a:ext cx="5417389"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And, finally, Matt. 25: 31-32:  </a:t>
            </a:r>
            <a:r>
              <a:rPr lang="en-US" sz="2800" b="1" i="1" dirty="0">
                <a:solidFill>
                  <a:srgbClr val="00FFFF"/>
                </a:solidFill>
                <a:effectLst>
                  <a:outerShdw blurRad="38100" dist="38100" dir="2700000" algn="tl">
                    <a:srgbClr val="000000">
                      <a:alpha val="43137"/>
                    </a:srgbClr>
                  </a:outerShdw>
                </a:effectLst>
              </a:rPr>
              <a:t>When the Son of man shall come in his glory, </a:t>
            </a:r>
            <a:r>
              <a:rPr lang="en-US" sz="2800" b="1" i="1" dirty="0">
                <a:solidFill>
                  <a:srgbClr val="FFC000"/>
                </a:solidFill>
                <a:effectLst>
                  <a:outerShdw blurRad="38100" dist="38100" dir="2700000" algn="tl">
                    <a:srgbClr val="000000">
                      <a:alpha val="43137"/>
                    </a:srgbClr>
                  </a:outerShdw>
                </a:effectLst>
              </a:rPr>
              <a:t>and all the holy angels with him, then shall he sit upon the throne of his glory:</a:t>
            </a:r>
            <a:r>
              <a:rPr lang="en-US" sz="2800" b="1" i="1" baseline="30000" dirty="0">
                <a:solidFill>
                  <a:srgbClr val="FFC000"/>
                </a:solidFill>
                <a:effectLst>
                  <a:outerShdw blurRad="38100" dist="38100" dir="2700000" algn="tl">
                    <a:srgbClr val="000000">
                      <a:alpha val="43137"/>
                    </a:srgbClr>
                  </a:outerShdw>
                </a:effectLst>
              </a:rPr>
              <a:t> </a:t>
            </a:r>
            <a:r>
              <a:rPr lang="en-US" sz="2800" b="1" i="1" dirty="0">
                <a:solidFill>
                  <a:srgbClr val="FFC000"/>
                </a:solidFill>
                <a:effectLst>
                  <a:outerShdw blurRad="38100" dist="38100" dir="2700000" algn="tl">
                    <a:srgbClr val="000000">
                      <a:alpha val="43137"/>
                    </a:srgbClr>
                  </a:outerShdw>
                </a:effectLst>
              </a:rPr>
              <a:t>And before him shall be gathered all nations: </a:t>
            </a:r>
            <a:r>
              <a:rPr lang="en-US" sz="2800" b="1" i="1" dirty="0">
                <a:solidFill>
                  <a:srgbClr val="00FF00"/>
                </a:solidFill>
                <a:effectLst>
                  <a:outerShdw blurRad="38100" dist="38100" dir="2700000" algn="tl">
                    <a:srgbClr val="000000">
                      <a:alpha val="43137"/>
                    </a:srgbClr>
                  </a:outerShdw>
                </a:effectLst>
              </a:rPr>
              <a:t>and </a:t>
            </a:r>
            <a:r>
              <a:rPr lang="en-US" sz="2800" b="1" i="1" u="sng" dirty="0">
                <a:solidFill>
                  <a:srgbClr val="00FF00"/>
                </a:solidFill>
                <a:effectLst>
                  <a:outerShdw blurRad="38100" dist="38100" dir="2700000" algn="tl">
                    <a:srgbClr val="000000">
                      <a:alpha val="43137"/>
                    </a:srgbClr>
                  </a:outerShdw>
                </a:effectLst>
              </a:rPr>
              <a:t>he shall separate them one from another, as a shepherd </a:t>
            </a:r>
            <a:r>
              <a:rPr lang="en-US" sz="2800" b="1" i="1" u="sng" dirty="0" err="1">
                <a:solidFill>
                  <a:srgbClr val="00FF00"/>
                </a:solidFill>
                <a:effectLst>
                  <a:outerShdw blurRad="38100" dist="38100" dir="2700000" algn="tl">
                    <a:srgbClr val="000000">
                      <a:alpha val="43137"/>
                    </a:srgbClr>
                  </a:outerShdw>
                </a:effectLst>
              </a:rPr>
              <a:t>divideth</a:t>
            </a:r>
            <a:r>
              <a:rPr lang="en-US" sz="2800" b="1" i="1" u="sng" dirty="0">
                <a:solidFill>
                  <a:srgbClr val="00FF00"/>
                </a:solidFill>
                <a:effectLst>
                  <a:outerShdw blurRad="38100" dist="38100" dir="2700000" algn="tl">
                    <a:srgbClr val="000000">
                      <a:alpha val="43137"/>
                    </a:srgbClr>
                  </a:outerShdw>
                </a:effectLst>
              </a:rPr>
              <a:t> his sheep from the goats</a:t>
            </a:r>
            <a:r>
              <a:rPr lang="en-US" sz="2800" b="1" i="1" u="sng"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62" y="2164601"/>
            <a:ext cx="5109702" cy="3735867"/>
          </a:xfrm>
          <a:prstGeom prst="rect">
            <a:avLst/>
          </a:prstGeom>
        </p:spPr>
      </p:pic>
    </p:spTree>
    <p:extLst>
      <p:ext uri="{BB962C8B-B14F-4D97-AF65-F5344CB8AC3E}">
        <p14:creationId xmlns:p14="http://schemas.microsoft.com/office/powerpoint/2010/main" val="233924570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131</a:t>
            </a:fld>
            <a:endParaRPr lang="en-GB">
              <a:solidFill>
                <a:srgbClr val="FFFFFF"/>
              </a:solidFill>
            </a:endParaRPr>
          </a:p>
        </p:txBody>
      </p:sp>
      <p:sp>
        <p:nvSpPr>
          <p:cNvPr id="4" name="TextBox 3"/>
          <p:cNvSpPr txBox="1"/>
          <p:nvPr/>
        </p:nvSpPr>
        <p:spPr>
          <a:xfrm>
            <a:off x="5752860" y="1337912"/>
            <a:ext cx="5175849"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I would like to repeat the words of a modern humanitarian, who spent his whole life trying to make the lives of Blacks better</a:t>
            </a:r>
            <a:r>
              <a:rPr lang="en-US" sz="2800" b="1" dirty="0">
                <a:solidFill>
                  <a:srgbClr val="FFC000"/>
                </a:solidFill>
                <a:effectLst>
                  <a:outerShdw blurRad="38100" dist="38100" dir="2700000" algn="tl">
                    <a:srgbClr val="000000">
                      <a:alpha val="43137"/>
                    </a:srgbClr>
                  </a:outerShdw>
                </a:effectLst>
              </a:rPr>
              <a:t>.  Here is what he had to say:</a:t>
            </a:r>
            <a:endParaRPr lang="en-GB" sz="2800" b="1" dirty="0">
              <a:solidFill>
                <a:srgbClr val="FFC000"/>
              </a:solidFill>
              <a:effectLst>
                <a:outerShdw blurRad="38100" dist="38100" dir="2700000" algn="tl">
                  <a:srgbClr val="000000">
                    <a:alpha val="43137"/>
                  </a:srgbClr>
                </a:outerShdw>
              </a:effectLst>
            </a:endParaRPr>
          </a:p>
          <a:p>
            <a:pPr algn="ctr"/>
            <a:r>
              <a:rPr lang="en-US" sz="2800" b="1" i="1" dirty="0">
                <a:solidFill>
                  <a:srgbClr val="FFC000"/>
                </a:solidFill>
                <a:effectLst>
                  <a:outerShdw blurRad="38100" dist="38100" dir="2700000" algn="tl">
                    <a:srgbClr val="000000">
                      <a:alpha val="43137"/>
                    </a:srgbClr>
                  </a:outerShdw>
                </a:effectLst>
              </a:rPr>
              <a:t>“I have given my life to try to alleviate the sufferings of Africa.</a:t>
            </a:r>
            <a:r>
              <a:rPr lang="en-US" sz="2800" b="1" i="1" dirty="0">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There is something that all White men who have lived here like I must learn and know: </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956" y="1536320"/>
            <a:ext cx="3115395" cy="5026170"/>
          </a:xfrm>
          <a:prstGeom prst="rect">
            <a:avLst/>
          </a:prstGeom>
        </p:spPr>
      </p:pic>
    </p:spTree>
    <p:extLst>
      <p:ext uri="{BB962C8B-B14F-4D97-AF65-F5344CB8AC3E}">
        <p14:creationId xmlns:p14="http://schemas.microsoft.com/office/powerpoint/2010/main" val="179529099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132</a:t>
            </a:fld>
            <a:endParaRPr lang="en-GB">
              <a:solidFill>
                <a:srgbClr val="FFFFFF"/>
              </a:solidFill>
            </a:endParaRPr>
          </a:p>
        </p:txBody>
      </p:sp>
      <p:sp>
        <p:nvSpPr>
          <p:cNvPr id="4" name="TextBox 3"/>
          <p:cNvSpPr txBox="1"/>
          <p:nvPr/>
        </p:nvSpPr>
        <p:spPr>
          <a:xfrm>
            <a:off x="5538160" y="1328464"/>
            <a:ext cx="6228272"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….that </a:t>
            </a:r>
            <a:r>
              <a:rPr lang="en-US" sz="2800" b="1" i="1" dirty="0">
                <a:solidFill>
                  <a:srgbClr val="00FFFF"/>
                </a:solidFill>
                <a:effectLst>
                  <a:outerShdw blurRad="38100" dist="38100" dir="2700000" algn="tl">
                    <a:srgbClr val="000000">
                      <a:alpha val="43137"/>
                    </a:srgbClr>
                  </a:outerShdw>
                </a:effectLst>
              </a:rPr>
              <a:t>these individuals are a sub-race.  They have neither the intellectual, </a:t>
            </a:r>
            <a:r>
              <a:rPr lang="en-US" sz="2800" b="1" i="1" dirty="0">
                <a:solidFill>
                  <a:srgbClr val="FFC000"/>
                </a:solidFill>
                <a:effectLst>
                  <a:outerShdw blurRad="38100" dist="38100" dir="2700000" algn="tl">
                    <a:srgbClr val="000000">
                      <a:alpha val="43137"/>
                    </a:srgbClr>
                  </a:outerShdw>
                </a:effectLst>
              </a:rPr>
              <a:t>mental or emotional abilities to equate or to share equally with White men in any function of civilization</a:t>
            </a:r>
            <a:r>
              <a:rPr lang="en-US" sz="2800" b="1" i="1" dirty="0">
                <a:solidFill>
                  <a:srgbClr val="00FF00"/>
                </a:solidFill>
                <a:effectLst>
                  <a:outerShdw blurRad="38100" dist="38100" dir="2700000" algn="tl">
                    <a:srgbClr val="000000">
                      <a:alpha val="43137"/>
                    </a:srgbClr>
                  </a:outerShdw>
                </a:effectLst>
              </a:rPr>
              <a:t>.  I have given my life to try to bring them the advantages which our civilization must offer, </a:t>
            </a:r>
            <a:r>
              <a:rPr lang="en-US" sz="2800" b="1" i="1" dirty="0">
                <a:solidFill>
                  <a:srgbClr val="FFFF00"/>
                </a:solidFill>
                <a:effectLst>
                  <a:outerShdw blurRad="38100" dist="38100" dir="2700000" algn="tl">
                    <a:srgbClr val="000000">
                      <a:alpha val="43137"/>
                    </a:srgbClr>
                  </a:outerShdw>
                </a:effectLst>
              </a:rPr>
              <a:t>but I have become well aware that we must retain this status: the superior and they the inferior. </a:t>
            </a:r>
            <a:endParaRPr lang="en-GB" sz="2800" b="1" dirty="0">
              <a:solidFill>
                <a:srgbClr val="FF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850" y="2311770"/>
            <a:ext cx="4665037" cy="3296369"/>
          </a:xfrm>
          <a:prstGeom prst="rect">
            <a:avLst/>
          </a:prstGeom>
        </p:spPr>
      </p:pic>
    </p:spTree>
    <p:extLst>
      <p:ext uri="{BB962C8B-B14F-4D97-AF65-F5344CB8AC3E}">
        <p14:creationId xmlns:p14="http://schemas.microsoft.com/office/powerpoint/2010/main" val="18007520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133</a:t>
            </a:fld>
            <a:endParaRPr lang="en-GB">
              <a:solidFill>
                <a:srgbClr val="FFFFFF"/>
              </a:solidFill>
            </a:endParaRPr>
          </a:p>
        </p:txBody>
      </p:sp>
      <p:sp>
        <p:nvSpPr>
          <p:cNvPr id="6" name="TextBox 5"/>
          <p:cNvSpPr txBox="1"/>
          <p:nvPr/>
        </p:nvSpPr>
        <p:spPr>
          <a:xfrm>
            <a:off x="5676180" y="1518249"/>
            <a:ext cx="5564038"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a:solidFill>
                  <a:srgbClr val="00FFFF"/>
                </a:solidFill>
                <a:effectLst>
                  <a:outerShdw blurRad="38100" dist="38100" dir="2700000" algn="tl">
                    <a:srgbClr val="000000">
                      <a:alpha val="43137"/>
                    </a:srgbClr>
                  </a:outerShdw>
                </a:effectLst>
              </a:rPr>
              <a:t>For whenever a White man seeks to live among them as their equals they will either destroy him or devour him</a:t>
            </a:r>
            <a:r>
              <a:rPr lang="en-US" sz="2800" b="1" i="1" dirty="0" smtClean="0">
                <a:solidFill>
                  <a:srgbClr val="00FFFF"/>
                </a:solidFill>
                <a:effectLst>
                  <a:outerShdw blurRad="38100" dist="38100" dir="2700000" algn="tl">
                    <a:srgbClr val="000000">
                      <a:alpha val="43137"/>
                    </a:srgbClr>
                  </a:outerShdw>
                </a:effectLst>
              </a:rPr>
              <a:t>… </a:t>
            </a:r>
            <a:r>
              <a:rPr lang="en-US" sz="2800" b="1" i="1" dirty="0" smtClean="0">
                <a:solidFill>
                  <a:srgbClr val="FFC000"/>
                </a:solidFill>
                <a:effectLst>
                  <a:outerShdw blurRad="38100" dist="38100" dir="2700000" algn="tl">
                    <a:srgbClr val="000000">
                      <a:alpha val="43137"/>
                    </a:srgbClr>
                  </a:outerShdw>
                </a:effectLst>
              </a:rPr>
              <a:t>Never </a:t>
            </a:r>
            <a:r>
              <a:rPr lang="en-US" sz="2800" b="1" i="1" dirty="0">
                <a:solidFill>
                  <a:srgbClr val="FFC000"/>
                </a:solidFill>
                <a:effectLst>
                  <a:outerShdw blurRad="38100" dist="38100" dir="2700000" algn="tl">
                    <a:srgbClr val="000000">
                      <a:alpha val="43137"/>
                    </a:srgbClr>
                  </a:outerShdw>
                </a:effectLst>
              </a:rPr>
              <a:t>fraternize with them as equals.  Never accept them as your social equals or they will devour you.  </a:t>
            </a:r>
            <a:r>
              <a:rPr lang="en-US" sz="2800" b="1" i="1" dirty="0">
                <a:solidFill>
                  <a:srgbClr val="00FF00"/>
                </a:solidFill>
                <a:effectLst>
                  <a:outerShdw blurRad="38100" dist="38100" dir="2700000" algn="tl">
                    <a:srgbClr val="000000">
                      <a:alpha val="43137"/>
                    </a:srgbClr>
                  </a:outerShdw>
                </a:effectLst>
              </a:rPr>
              <a:t>They will destroy you.” -- </a:t>
            </a:r>
            <a:r>
              <a:rPr lang="en-US" sz="2800" b="1" dirty="0">
                <a:solidFill>
                  <a:srgbClr val="00FF00"/>
                </a:solidFill>
                <a:effectLst>
                  <a:outerShdw blurRad="38100" dist="38100" dir="2700000" algn="tl">
                    <a:srgbClr val="000000">
                      <a:alpha val="43137"/>
                    </a:srgbClr>
                  </a:outerShdw>
                </a:effectLst>
              </a:rPr>
              <a:t> Albert Schweitzer, African Notebook, 1939, German edition. </a:t>
            </a:r>
            <a:endParaRPr lang="en-GB" sz="2800" b="1" dirty="0">
              <a:solidFill>
                <a:srgbClr val="00FF00"/>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291" y="1234295"/>
            <a:ext cx="3522857" cy="5400000"/>
          </a:xfrm>
          <a:prstGeom prst="rect">
            <a:avLst/>
          </a:prstGeom>
        </p:spPr>
      </p:pic>
    </p:spTree>
    <p:extLst>
      <p:ext uri="{BB962C8B-B14F-4D97-AF65-F5344CB8AC3E}">
        <p14:creationId xmlns:p14="http://schemas.microsoft.com/office/powerpoint/2010/main" val="175513704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134</a:t>
            </a:fld>
            <a:endParaRPr lang="en-GB">
              <a:solidFill>
                <a:srgbClr val="FFFFFF"/>
              </a:solidFill>
            </a:endParaRPr>
          </a:p>
        </p:txBody>
      </p:sp>
      <p:sp>
        <p:nvSpPr>
          <p:cNvPr id="4" name="TextBox 3"/>
          <p:cNvSpPr txBox="1"/>
          <p:nvPr/>
        </p:nvSpPr>
        <p:spPr>
          <a:xfrm>
            <a:off x="6343291" y="1705869"/>
            <a:ext cx="5391512"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a:solidFill>
                  <a:srgbClr val="00FFFF"/>
                </a:solidFill>
                <a:effectLst>
                  <a:outerShdw blurRad="38100" dist="38100" dir="2700000" algn="tl">
                    <a:srgbClr val="000000">
                      <a:alpha val="43137"/>
                    </a:srgbClr>
                  </a:outerShdw>
                </a:effectLst>
              </a:rPr>
              <a:t>“I have no purpose to introduce political and social equality between the white and black races. </a:t>
            </a:r>
            <a:r>
              <a:rPr lang="en-US" sz="2800" b="1" i="1" dirty="0">
                <a:solidFill>
                  <a:srgbClr val="FFC000"/>
                </a:solidFill>
                <a:effectLst>
                  <a:outerShdw blurRad="38100" dist="38100" dir="2700000" algn="tl">
                    <a:srgbClr val="000000">
                      <a:alpha val="43137"/>
                    </a:srgbClr>
                  </a:outerShdw>
                </a:effectLst>
              </a:rPr>
              <a:t>There is a physical difference between the two which in my judgment, </a:t>
            </a:r>
            <a:r>
              <a:rPr lang="en-US" sz="2800" b="1" i="1" dirty="0">
                <a:solidFill>
                  <a:srgbClr val="00FF00"/>
                </a:solidFill>
                <a:effectLst>
                  <a:outerShdw blurRad="38100" dist="38100" dir="2700000" algn="tl">
                    <a:srgbClr val="000000">
                      <a:alpha val="43137"/>
                    </a:srgbClr>
                  </a:outerShdw>
                </a:effectLst>
              </a:rPr>
              <a:t>will forever forbid their living together upon the footing of perfect equality; </a:t>
            </a:r>
            <a:endParaRPr lang="en-GB" dirty="0">
              <a:solidFill>
                <a:srgbClr val="00FF0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336" y="2223459"/>
            <a:ext cx="5258789" cy="2935138"/>
          </a:xfrm>
          <a:prstGeom prst="rect">
            <a:avLst/>
          </a:prstGeom>
        </p:spPr>
      </p:pic>
    </p:spTree>
    <p:extLst>
      <p:ext uri="{BB962C8B-B14F-4D97-AF65-F5344CB8AC3E}">
        <p14:creationId xmlns:p14="http://schemas.microsoft.com/office/powerpoint/2010/main" val="360785972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2336"/>
            <a:ext cx="10972800" cy="1143000"/>
          </a:xfrm>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135</a:t>
            </a:fld>
            <a:endParaRPr lang="en-GB">
              <a:solidFill>
                <a:srgbClr val="FFFFFF"/>
              </a:solidFill>
            </a:endParaRPr>
          </a:p>
        </p:txBody>
      </p:sp>
      <p:sp>
        <p:nvSpPr>
          <p:cNvPr id="4" name="TextBox 3"/>
          <p:cNvSpPr txBox="1"/>
          <p:nvPr/>
        </p:nvSpPr>
        <p:spPr>
          <a:xfrm>
            <a:off x="6020758" y="1829520"/>
            <a:ext cx="5433684"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…and </a:t>
            </a:r>
            <a:r>
              <a:rPr lang="en-US" sz="2800" b="1" i="1" dirty="0">
                <a:solidFill>
                  <a:srgbClr val="00FFFF"/>
                </a:solidFill>
                <a:effectLst>
                  <a:outerShdw blurRad="38100" dist="38100" dir="2700000" algn="tl">
                    <a:srgbClr val="000000">
                      <a:alpha val="43137"/>
                    </a:srgbClr>
                  </a:outerShdw>
                </a:effectLst>
              </a:rPr>
              <a:t>inasmuch as it becomes necessary that there must be a difference, </a:t>
            </a:r>
            <a:r>
              <a:rPr lang="en-US" sz="2800" b="1" i="1" dirty="0">
                <a:solidFill>
                  <a:srgbClr val="FFC000"/>
                </a:solidFill>
                <a:effectLst>
                  <a:outerShdw blurRad="38100" dist="38100" dir="2700000" algn="tl">
                    <a:srgbClr val="000000">
                      <a:alpha val="43137"/>
                    </a:srgbClr>
                  </a:outerShdw>
                </a:effectLst>
              </a:rPr>
              <a:t>I am in favor of the race to which I belong having the superior position.” -  </a:t>
            </a:r>
            <a:r>
              <a:rPr lang="en-US" sz="2800" b="1" dirty="0">
                <a:solidFill>
                  <a:srgbClr val="00FF00"/>
                </a:solidFill>
                <a:effectLst>
                  <a:outerShdw blurRad="38100" dist="38100" dir="2700000" algn="tl">
                    <a:srgbClr val="000000">
                      <a:alpha val="43137"/>
                    </a:srgbClr>
                  </a:outerShdw>
                </a:effectLst>
              </a:rPr>
              <a:t>Abraham Lincoln, August 21, 1858, </a:t>
            </a:r>
            <a:r>
              <a:rPr lang="en-US" sz="2800" b="1" dirty="0" err="1">
                <a:solidFill>
                  <a:srgbClr val="00FF00"/>
                </a:solidFill>
                <a:effectLst>
                  <a:outerShdw blurRad="38100" dist="38100" dir="2700000" algn="tl">
                    <a:srgbClr val="000000">
                      <a:alpha val="43137"/>
                    </a:srgbClr>
                  </a:outerShdw>
                </a:effectLst>
              </a:rPr>
              <a:t>Ottowa</a:t>
            </a:r>
            <a:r>
              <a:rPr lang="en-US" sz="2800" b="1" dirty="0">
                <a:solidFill>
                  <a:srgbClr val="00FF00"/>
                </a:solidFill>
                <a:effectLst>
                  <a:outerShdw blurRad="38100" dist="38100" dir="2700000" algn="tl">
                    <a:srgbClr val="000000">
                      <a:alpha val="43137"/>
                    </a:srgbClr>
                  </a:outerShdw>
                </a:effectLst>
              </a:rPr>
              <a:t>, IL.  (Lincoln-Douglas Debates</a:t>
            </a:r>
            <a:r>
              <a:rPr lang="en-US" sz="2800" b="1" dirty="0" smtClean="0">
                <a:solidFill>
                  <a:srgbClr val="00FF00"/>
                </a:solidFill>
                <a:effectLst>
                  <a:outerShdw blurRad="38100" dist="38100" dir="2700000" algn="tl">
                    <a:srgbClr val="000000">
                      <a:alpha val="43137"/>
                    </a:srgbClr>
                  </a:outerShdw>
                </a:effectLst>
              </a:rPr>
              <a:t>.)</a:t>
            </a:r>
            <a:endParaRPr lang="en-GB" dirty="0">
              <a:solidFill>
                <a:srgbClr val="00FF00"/>
              </a:solidFill>
            </a:endParaRPr>
          </a:p>
        </p:txBody>
      </p:sp>
      <p:pic>
        <p:nvPicPr>
          <p:cNvPr id="6" name="Picture 5"/>
          <p:cNvPicPr>
            <a:picLocks noChangeAspect="1"/>
          </p:cNvPicPr>
          <p:nvPr/>
        </p:nvPicPr>
        <p:blipFill>
          <a:blip r:embed="rId2"/>
          <a:stretch>
            <a:fillRect/>
          </a:stretch>
        </p:blipFill>
        <p:spPr>
          <a:xfrm>
            <a:off x="801775" y="1357457"/>
            <a:ext cx="4408580" cy="4483557"/>
          </a:xfrm>
          <a:prstGeom prst="rect">
            <a:avLst/>
          </a:prstGeom>
        </p:spPr>
      </p:pic>
    </p:spTree>
    <p:extLst>
      <p:ext uri="{BB962C8B-B14F-4D97-AF65-F5344CB8AC3E}">
        <p14:creationId xmlns:p14="http://schemas.microsoft.com/office/powerpoint/2010/main" val="222977149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136</a:t>
            </a:fld>
            <a:endParaRPr lang="en-GB">
              <a:solidFill>
                <a:srgbClr val="FFFFFF"/>
              </a:solidFill>
            </a:endParaRPr>
          </a:p>
        </p:txBody>
      </p:sp>
      <p:sp>
        <p:nvSpPr>
          <p:cNvPr id="4" name="TextBox 3"/>
          <p:cNvSpPr txBox="1"/>
          <p:nvPr/>
        </p:nvSpPr>
        <p:spPr>
          <a:xfrm>
            <a:off x="6524445" y="1940945"/>
            <a:ext cx="4080294"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3200" b="1" i="1" dirty="0">
                <a:solidFill>
                  <a:srgbClr val="00FFFF"/>
                </a:solidFill>
                <a:effectLst>
                  <a:outerShdw blurRad="38100" dist="38100" dir="2700000" algn="tl">
                    <a:srgbClr val="000000">
                      <a:alpha val="43137"/>
                    </a:srgbClr>
                  </a:outerShdw>
                </a:effectLst>
              </a:rPr>
              <a:t>"It’s incredible that any white sends aid to Africa when Africans are anti-white racists."  </a:t>
            </a:r>
            <a:r>
              <a:rPr lang="en-US" sz="3200" b="1" i="1" dirty="0">
                <a:solidFill>
                  <a:srgbClr val="FFC000"/>
                </a:solidFill>
                <a:effectLst>
                  <a:outerShdw blurRad="38100" dist="38100" dir="2700000" algn="tl">
                    <a:srgbClr val="000000">
                      <a:alpha val="43137"/>
                    </a:srgbClr>
                  </a:outerShdw>
                </a:effectLst>
              </a:rPr>
              <a:t>- </a:t>
            </a:r>
            <a:r>
              <a:rPr lang="en-US" sz="3200" b="1" dirty="0" err="1">
                <a:solidFill>
                  <a:srgbClr val="FFC000"/>
                </a:solidFill>
                <a:effectLst>
                  <a:outerShdw blurRad="38100" dist="38100" dir="2700000" algn="tl">
                    <a:srgbClr val="000000">
                      <a:alpha val="43137"/>
                    </a:srgbClr>
                  </a:outerShdw>
                </a:effectLst>
              </a:rPr>
              <a:t>Mfonobong</a:t>
            </a:r>
            <a:r>
              <a:rPr lang="en-US" sz="3200" b="1" dirty="0">
                <a:solidFill>
                  <a:srgbClr val="FFC000"/>
                </a:solidFill>
                <a:effectLst>
                  <a:outerShdw blurRad="38100" dist="38100" dir="2700000" algn="tl">
                    <a:srgbClr val="000000">
                      <a:alpha val="43137"/>
                    </a:srgbClr>
                  </a:outerShdw>
                </a:effectLst>
              </a:rPr>
              <a:t> </a:t>
            </a:r>
            <a:r>
              <a:rPr lang="en-US" sz="3200" b="1" dirty="0" err="1">
                <a:solidFill>
                  <a:srgbClr val="FFC000"/>
                </a:solidFill>
                <a:effectLst>
                  <a:outerShdw blurRad="38100" dist="38100" dir="2700000" algn="tl">
                    <a:srgbClr val="000000">
                      <a:alpha val="43137"/>
                    </a:srgbClr>
                  </a:outerShdw>
                </a:effectLst>
              </a:rPr>
              <a:t>Nsehe</a:t>
            </a:r>
            <a:r>
              <a:rPr lang="en-US" sz="3200" b="1" dirty="0">
                <a:solidFill>
                  <a:srgbClr val="FFC000"/>
                </a:solidFill>
                <a:effectLst>
                  <a:outerShdw blurRad="38100" dist="38100" dir="2700000" algn="tl">
                    <a:srgbClr val="000000">
                      <a:alpha val="43137"/>
                    </a:srgbClr>
                  </a:outerShdw>
                </a:effectLst>
              </a:rPr>
              <a:t> </a:t>
            </a:r>
            <a:r>
              <a:rPr lang="en-US" sz="3200" b="1" dirty="0">
                <a:solidFill>
                  <a:srgbClr val="00FF00"/>
                </a:solidFill>
                <a:effectLst>
                  <a:outerShdw blurRad="38100" dist="38100" dir="2700000" algn="tl">
                    <a:srgbClr val="000000">
                      <a:alpha val="43137"/>
                    </a:srgbClr>
                  </a:outerShdw>
                </a:effectLst>
              </a:rPr>
              <a:t>(Kenyan journalist</a:t>
            </a:r>
            <a:r>
              <a:rPr lang="en-US" sz="3200" b="1" dirty="0" smtClean="0">
                <a:solidFill>
                  <a:srgbClr val="00FF00"/>
                </a:solidFill>
                <a:effectLst>
                  <a:outerShdw blurRad="38100" dist="38100" dir="2700000" algn="tl">
                    <a:srgbClr val="000000">
                      <a:alpha val="43137"/>
                    </a:srgbClr>
                  </a:outerShdw>
                </a:effectLst>
              </a:rPr>
              <a:t>)</a:t>
            </a:r>
            <a:endParaRPr lang="en-GB" sz="32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570" y="1205483"/>
            <a:ext cx="3286664" cy="5387974"/>
          </a:xfrm>
          <a:prstGeom prst="rect">
            <a:avLst/>
          </a:prstGeom>
        </p:spPr>
      </p:pic>
    </p:spTree>
    <p:extLst>
      <p:ext uri="{BB962C8B-B14F-4D97-AF65-F5344CB8AC3E}">
        <p14:creationId xmlns:p14="http://schemas.microsoft.com/office/powerpoint/2010/main" val="142252690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137</a:t>
            </a:fld>
            <a:endParaRPr lang="en-GB">
              <a:solidFill>
                <a:srgbClr val="FFFFFF"/>
              </a:solidFill>
            </a:endParaRPr>
          </a:p>
        </p:txBody>
      </p:sp>
      <p:sp>
        <p:nvSpPr>
          <p:cNvPr id="4" name="TextBox 3"/>
          <p:cNvSpPr txBox="1"/>
          <p:nvPr/>
        </p:nvSpPr>
        <p:spPr>
          <a:xfrm>
            <a:off x="5350774" y="1433561"/>
            <a:ext cx="6231626"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FFFF00"/>
                </a:solidFill>
                <a:effectLst>
                  <a:outerShdw blurRad="38100" dist="38100" dir="2700000" algn="tl">
                    <a:srgbClr val="000000">
                      <a:alpha val="43137"/>
                    </a:srgbClr>
                  </a:outerShdw>
                </a:effectLst>
              </a:rPr>
              <a:t>What is the solution to Israel’s problems?</a:t>
            </a:r>
            <a:endParaRPr lang="en-GB" sz="2800" b="1" dirty="0">
              <a:solidFill>
                <a:srgbClr val="FFFF00"/>
              </a:solidFill>
              <a:effectLst>
                <a:outerShdw blurRad="38100" dist="38100" dir="2700000" algn="tl">
                  <a:srgbClr val="000000">
                    <a:alpha val="43137"/>
                  </a:srgbClr>
                </a:outerShdw>
              </a:effectLst>
            </a:endParaRPr>
          </a:p>
          <a:p>
            <a:pPr algn="ctr"/>
            <a:r>
              <a:rPr lang="en-US" sz="2800" b="1" dirty="0">
                <a:effectLst>
                  <a:outerShdw blurRad="38100" dist="38100" dir="2700000" algn="tl">
                    <a:srgbClr val="000000">
                      <a:alpha val="43137"/>
                    </a:srgbClr>
                  </a:outerShdw>
                </a:effectLst>
              </a:rPr>
              <a:t> </a:t>
            </a:r>
            <a:endParaRPr lang="en-GB" sz="2800" b="1" dirty="0">
              <a:effectLst>
                <a:outerShdw blurRad="38100" dist="38100" dir="2700000" algn="tl">
                  <a:srgbClr val="000000">
                    <a:alpha val="43137"/>
                  </a:srgbClr>
                </a:outerShdw>
              </a:effectLst>
            </a:endParaRPr>
          </a:p>
          <a:p>
            <a:pPr algn="ctr"/>
            <a:r>
              <a:rPr lang="en-US" sz="2800" b="1" i="1" dirty="0">
                <a:solidFill>
                  <a:srgbClr val="00FFFF"/>
                </a:solidFill>
                <a:effectLst>
                  <a:outerShdw blurRad="38100" dist="38100" dir="2700000" algn="tl">
                    <a:srgbClr val="000000">
                      <a:alpha val="43137"/>
                    </a:srgbClr>
                  </a:outerShdw>
                </a:effectLst>
              </a:rPr>
              <a:t>“If my people, which are called by my name </a:t>
            </a:r>
            <a:r>
              <a:rPr lang="en-US" sz="2800" b="1" dirty="0">
                <a:solidFill>
                  <a:srgbClr val="00FFFF"/>
                </a:solidFill>
                <a:effectLst>
                  <a:outerShdw blurRad="38100" dist="38100" dir="2700000" algn="tl">
                    <a:srgbClr val="000000">
                      <a:alpha val="43137"/>
                    </a:srgbClr>
                  </a:outerShdw>
                </a:effectLst>
              </a:rPr>
              <a:t>[</a:t>
            </a:r>
            <a:r>
              <a:rPr lang="en-US" sz="2800" b="1" dirty="0" err="1">
                <a:solidFill>
                  <a:srgbClr val="FF00FF"/>
                </a:solidFill>
                <a:effectLst>
                  <a:outerShdw blurRad="38100" dist="38100" dir="2700000" algn="tl">
                    <a:srgbClr val="000000">
                      <a:alpha val="43137"/>
                    </a:srgbClr>
                  </a:outerShdw>
                </a:effectLst>
              </a:rPr>
              <a:t>Ish</a:t>
            </a:r>
            <a:r>
              <a:rPr lang="en-US" sz="2800" b="1" dirty="0">
                <a:solidFill>
                  <a:srgbClr val="FF00FF"/>
                </a:solidFill>
                <a:effectLst>
                  <a:outerShdw blurRad="38100" dist="38100" dir="2700000" algn="tl">
                    <a:srgbClr val="000000">
                      <a:alpha val="43137"/>
                    </a:srgbClr>
                  </a:outerShdw>
                </a:effectLst>
              </a:rPr>
              <a:t>-</a:t>
            </a:r>
            <a:r>
              <a:rPr lang="en-US" sz="2800" b="1" dirty="0" err="1">
                <a:solidFill>
                  <a:srgbClr val="FF00FF"/>
                </a:solidFill>
                <a:effectLst>
                  <a:outerShdw blurRad="38100" dist="38100" dir="2700000" algn="tl">
                    <a:srgbClr val="000000">
                      <a:alpha val="43137"/>
                    </a:srgbClr>
                  </a:outerShdw>
                </a:effectLst>
              </a:rPr>
              <a:t>ra</a:t>
            </a:r>
            <a:r>
              <a:rPr lang="en-US" sz="2800" b="1" dirty="0">
                <a:solidFill>
                  <a:srgbClr val="FF00FF"/>
                </a:solidFill>
                <a:effectLst>
                  <a:outerShdw blurRad="38100" dist="38100" dir="2700000" algn="tl">
                    <a:srgbClr val="000000">
                      <a:alpha val="43137"/>
                    </a:srgbClr>
                  </a:outerShdw>
                </a:effectLst>
              </a:rPr>
              <a:t>-el </a:t>
            </a:r>
            <a:r>
              <a:rPr lang="en-US" sz="2800" b="1" dirty="0">
                <a:solidFill>
                  <a:srgbClr val="00FFFF"/>
                </a:solidFill>
                <a:effectLst>
                  <a:outerShdw blurRad="38100" dist="38100" dir="2700000" algn="tl">
                    <a:srgbClr val="000000">
                      <a:alpha val="43137"/>
                    </a:srgbClr>
                  </a:outerShdw>
                </a:effectLst>
              </a:rPr>
              <a:t>means “</a:t>
            </a:r>
            <a:r>
              <a:rPr lang="en-US" sz="2800" b="1" dirty="0">
                <a:solidFill>
                  <a:srgbClr val="FF00FF"/>
                </a:solidFill>
                <a:effectLst>
                  <a:outerShdw blurRad="38100" dist="38100" dir="2700000" algn="tl">
                    <a:srgbClr val="000000">
                      <a:alpha val="43137"/>
                    </a:srgbClr>
                  </a:outerShdw>
                </a:effectLst>
              </a:rPr>
              <a:t>People ruling with God</a:t>
            </a:r>
            <a:r>
              <a:rPr lang="en-US" sz="2800" b="1" dirty="0">
                <a:solidFill>
                  <a:srgbClr val="00FFFF"/>
                </a:solidFill>
                <a:effectLst>
                  <a:outerShdw blurRad="38100" dist="38100" dir="2700000" algn="tl">
                    <a:srgbClr val="000000">
                      <a:alpha val="43137"/>
                    </a:srgbClr>
                  </a:outerShdw>
                </a:effectLst>
              </a:rPr>
              <a:t>”] </a:t>
            </a:r>
            <a:r>
              <a:rPr lang="en-US" sz="2800" b="1" i="1" dirty="0">
                <a:solidFill>
                  <a:srgbClr val="FFC000"/>
                </a:solidFill>
                <a:effectLst>
                  <a:outerShdw blurRad="38100" dist="38100" dir="2700000" algn="tl">
                    <a:srgbClr val="000000">
                      <a:alpha val="43137"/>
                    </a:srgbClr>
                  </a:outerShdw>
                </a:effectLst>
              </a:rPr>
              <a:t>shall humble themselves and pray and seek My Face and turn from their wicked ways,</a:t>
            </a:r>
            <a:r>
              <a:rPr lang="en-US" sz="2800" b="1" i="1" dirty="0">
                <a:effectLst>
                  <a:outerShdw blurRad="38100" dist="38100" dir="2700000" algn="tl">
                    <a:srgbClr val="000000">
                      <a:alpha val="43137"/>
                    </a:srgbClr>
                  </a:outerShdw>
                </a:effectLst>
              </a:rPr>
              <a:t> </a:t>
            </a:r>
            <a:r>
              <a:rPr lang="en-US" sz="2800" b="1" i="1" dirty="0" smtClean="0">
                <a:solidFill>
                  <a:srgbClr val="00FF00"/>
                </a:solidFill>
                <a:effectLst>
                  <a:outerShdw blurRad="38100" dist="38100" dir="2700000" algn="tl">
                    <a:srgbClr val="000000">
                      <a:alpha val="43137"/>
                    </a:srgbClr>
                  </a:outerShdw>
                </a:effectLst>
              </a:rPr>
              <a:t>then </a:t>
            </a:r>
            <a:r>
              <a:rPr lang="en-US" sz="2800" b="1" i="1" dirty="0">
                <a:solidFill>
                  <a:srgbClr val="00FF00"/>
                </a:solidFill>
                <a:effectLst>
                  <a:outerShdw blurRad="38100" dist="38100" dir="2700000" algn="tl">
                    <a:srgbClr val="000000">
                      <a:alpha val="43137"/>
                    </a:srgbClr>
                  </a:outerShdw>
                </a:effectLst>
              </a:rPr>
              <a:t>I will hear from heaven and will forgive their sin and will heal their land.”</a:t>
            </a:r>
            <a:r>
              <a:rPr lang="en-US" sz="2800" b="1" i="1" dirty="0">
                <a:effectLst>
                  <a:outerShdw blurRad="38100" dist="38100" dir="2700000" algn="tl">
                    <a:srgbClr val="000000">
                      <a:alpha val="43137"/>
                    </a:srgbClr>
                  </a:outerShdw>
                </a:effectLst>
              </a:rPr>
              <a:t>  </a:t>
            </a:r>
            <a:r>
              <a:rPr lang="en-US" sz="2800" b="1" dirty="0">
                <a:solidFill>
                  <a:srgbClr val="FF00FF"/>
                </a:solidFill>
                <a:effectLst>
                  <a:outerShdw blurRad="38100" dist="38100" dir="2700000" algn="tl">
                    <a:srgbClr val="000000">
                      <a:alpha val="43137"/>
                    </a:srgbClr>
                  </a:outerShdw>
                </a:effectLst>
              </a:rPr>
              <a:t>- II Chron. 7:14</a:t>
            </a:r>
            <a:r>
              <a:rPr lang="en-US" sz="2800" b="1" dirty="0" smtClean="0">
                <a:solidFill>
                  <a:srgbClr val="FF00FF"/>
                </a:solidFill>
                <a:effectLst>
                  <a:outerShdw blurRad="38100" dist="38100" dir="2700000" algn="tl">
                    <a:srgbClr val="000000">
                      <a:alpha val="43137"/>
                    </a:srgbClr>
                  </a:outerShdw>
                </a:effectLst>
              </a:rPr>
              <a:t>.</a:t>
            </a:r>
            <a:endParaRPr lang="en-GB" sz="2800" b="1" dirty="0">
              <a:solidFill>
                <a:srgbClr val="FF00FF"/>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328393"/>
            <a:ext cx="4137804" cy="2754226"/>
          </a:xfrm>
          <a:prstGeom prst="rect">
            <a:avLst/>
          </a:prstGeom>
        </p:spPr>
      </p:pic>
    </p:spTree>
    <p:extLst>
      <p:ext uri="{BB962C8B-B14F-4D97-AF65-F5344CB8AC3E}">
        <p14:creationId xmlns:p14="http://schemas.microsoft.com/office/powerpoint/2010/main" val="286553933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138</a:t>
            </a:fld>
            <a:endParaRPr lang="en-GB">
              <a:solidFill>
                <a:srgbClr val="FFFFFF"/>
              </a:solidFill>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388289" y="1371600"/>
            <a:ext cx="9708721" cy="3002540"/>
          </a:xfrm>
          <a:prstGeom prst="rect">
            <a:avLst/>
          </a:prstGeom>
        </p:spPr>
      </p:pic>
      <p:sp>
        <p:nvSpPr>
          <p:cNvPr id="5" name="TextBox 4"/>
          <p:cNvSpPr txBox="1"/>
          <p:nvPr/>
        </p:nvSpPr>
        <p:spPr>
          <a:xfrm>
            <a:off x="1388289" y="4839419"/>
            <a:ext cx="9756476" cy="156966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200" b="1" dirty="0" smtClean="0">
                <a:solidFill>
                  <a:srgbClr val="FFFF00"/>
                </a:solidFill>
                <a:effectLst>
                  <a:outerShdw blurRad="38100" dist="38100" dir="2700000" algn="tl">
                    <a:srgbClr val="000000">
                      <a:alpha val="43137"/>
                    </a:srgbClr>
                  </a:outerShdw>
                </a:effectLst>
              </a:rPr>
              <a:t>For full source notes and web links for this presentation will be found on Pastor Eli James website: </a:t>
            </a:r>
            <a:r>
              <a:rPr lang="en-US" sz="3200" b="1" u="sng" dirty="0">
                <a:effectLst>
                  <a:outerShdw blurRad="38100" dist="38100" dir="2700000" algn="tl">
                    <a:srgbClr val="000000">
                      <a:alpha val="43137"/>
                    </a:srgbClr>
                  </a:outerShdw>
                </a:effectLst>
                <a:hlinkClick r:id="rId4"/>
              </a:rPr>
              <a:t>www.anglo-saxonisrael.com</a:t>
            </a:r>
            <a:endParaRPr lang="en-GB"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0025139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139</a:t>
            </a:fld>
            <a:endParaRPr lang="en-GB">
              <a:solidFill>
                <a:srgbClr val="FFFFFF"/>
              </a:solidFill>
            </a:endParaRPr>
          </a:p>
        </p:txBody>
      </p:sp>
      <p:pic>
        <p:nvPicPr>
          <p:cNvPr id="4" name="Picture 3" descr="http://ecx.images-amazon.com/images/I/51VM6WPC1VL._SY300_.jpg"/>
          <p:cNvPicPr/>
          <p:nvPr/>
        </p:nvPicPr>
        <p:blipFill>
          <a:blip r:embed="rId2">
            <a:extLst>
              <a:ext uri="{28A0092B-C50C-407E-A947-70E740481C1C}">
                <a14:useLocalDpi xmlns:a14="http://schemas.microsoft.com/office/drawing/2010/main" val="0"/>
              </a:ext>
            </a:extLst>
          </a:blip>
          <a:srcRect/>
          <a:stretch>
            <a:fillRect/>
          </a:stretch>
        </p:blipFill>
        <p:spPr bwMode="auto">
          <a:xfrm>
            <a:off x="1642919" y="1371600"/>
            <a:ext cx="3438039" cy="5065102"/>
          </a:xfrm>
          <a:prstGeom prst="rect">
            <a:avLst/>
          </a:prstGeom>
          <a:noFill/>
          <a:ln>
            <a:noFill/>
          </a:ln>
        </p:spPr>
      </p:pic>
      <p:sp>
        <p:nvSpPr>
          <p:cNvPr id="6" name="TextBox 5"/>
          <p:cNvSpPr txBox="1"/>
          <p:nvPr/>
        </p:nvSpPr>
        <p:spPr>
          <a:xfrm>
            <a:off x="5998234" y="1447086"/>
            <a:ext cx="4666890" cy="4801314"/>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3600" b="1" dirty="0">
                <a:solidFill>
                  <a:srgbClr val="00FFFF"/>
                </a:solidFill>
                <a:effectLst>
                  <a:outerShdw blurRad="38100" dist="38100" dir="2700000" algn="tl">
                    <a:srgbClr val="000000">
                      <a:alpha val="43137"/>
                    </a:srgbClr>
                  </a:outerShdw>
                </a:effectLst>
              </a:rPr>
              <a:t>“Strange Parallel,” </a:t>
            </a:r>
            <a:r>
              <a:rPr lang="en-US" sz="3600" b="1" dirty="0">
                <a:solidFill>
                  <a:srgbClr val="FFC000"/>
                </a:solidFill>
                <a:effectLst>
                  <a:outerShdw blurRad="38100" dist="38100" dir="2700000" algn="tl">
                    <a:srgbClr val="000000">
                      <a:alpha val="43137"/>
                    </a:srgbClr>
                  </a:outerShdw>
                </a:effectLst>
              </a:rPr>
              <a:t>by Helene </a:t>
            </a:r>
            <a:r>
              <a:rPr lang="en-US" sz="3600" b="1" dirty="0" err="1">
                <a:solidFill>
                  <a:srgbClr val="FFC000"/>
                </a:solidFill>
                <a:effectLst>
                  <a:outerShdw blurRad="38100" dist="38100" dir="2700000" algn="tl">
                    <a:srgbClr val="000000">
                      <a:alpha val="43137"/>
                    </a:srgbClr>
                  </a:outerShdw>
                </a:effectLst>
              </a:rPr>
              <a:t>Koppejan</a:t>
            </a:r>
            <a:r>
              <a:rPr lang="en-US" sz="3600" b="1" dirty="0">
                <a:solidFill>
                  <a:srgbClr val="FFC000"/>
                </a:solidFill>
                <a:effectLst>
                  <a:outerShdw blurRad="38100" dist="38100" dir="2700000" algn="tl">
                    <a:srgbClr val="000000">
                      <a:alpha val="43137"/>
                    </a:srgbClr>
                  </a:outerShdw>
                </a:effectLst>
              </a:rPr>
              <a:t>, </a:t>
            </a:r>
            <a:r>
              <a:rPr lang="en-US" sz="3600" b="1" dirty="0">
                <a:solidFill>
                  <a:srgbClr val="00FF00"/>
                </a:solidFill>
                <a:effectLst>
                  <a:outerShdw blurRad="38100" dist="38100" dir="2700000" algn="tl">
                    <a:srgbClr val="000000">
                      <a:alpha val="43137"/>
                    </a:srgbClr>
                  </a:outerShdw>
                </a:effectLst>
              </a:rPr>
              <a:t>documenting the connection between the Dutch people and the tribe of </a:t>
            </a:r>
            <a:r>
              <a:rPr lang="en-US" sz="3600" b="1" dirty="0" err="1">
                <a:solidFill>
                  <a:srgbClr val="00FF00"/>
                </a:solidFill>
                <a:effectLst>
                  <a:outerShdw blurRad="38100" dist="38100" dir="2700000" algn="tl">
                    <a:srgbClr val="000000">
                      <a:alpha val="43137"/>
                    </a:srgbClr>
                  </a:outerShdw>
                </a:effectLst>
              </a:rPr>
              <a:t>Zebulun</a:t>
            </a:r>
            <a:r>
              <a:rPr lang="en-US" sz="3600" b="1" dirty="0">
                <a:solidFill>
                  <a:srgbClr val="00FF00"/>
                </a:solidFill>
                <a:effectLst>
                  <a:outerShdw blurRad="38100" dist="38100" dir="2700000" algn="tl">
                    <a:srgbClr val="000000">
                      <a:alpha val="43137"/>
                    </a:srgbClr>
                  </a:outerShdw>
                </a:effectLst>
              </a:rPr>
              <a:t>.</a:t>
            </a:r>
            <a:endParaRPr lang="en-GB" sz="3600" b="1" dirty="0">
              <a:solidFill>
                <a:srgbClr val="00FF00"/>
              </a:solidFill>
              <a:effectLst>
                <a:outerShdw blurRad="38100" dist="38100" dir="2700000" algn="tl">
                  <a:srgbClr val="000000">
                    <a:alpha val="43137"/>
                  </a:srgbClr>
                </a:outerShdw>
              </a:effectLst>
            </a:endParaRPr>
          </a:p>
          <a:p>
            <a:pPr algn="ctr"/>
            <a:endParaRPr lang="en-GB" dirty="0"/>
          </a:p>
        </p:txBody>
      </p:sp>
    </p:spTree>
    <p:extLst>
      <p:ext uri="{BB962C8B-B14F-4D97-AF65-F5344CB8AC3E}">
        <p14:creationId xmlns:p14="http://schemas.microsoft.com/office/powerpoint/2010/main" val="30194458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14</a:t>
            </a:fld>
            <a:endParaRPr lang="en-GB">
              <a:solidFill>
                <a:srgbClr val="FFFFFF"/>
              </a:solidFill>
            </a:endParaRPr>
          </a:p>
        </p:txBody>
      </p:sp>
      <p:sp>
        <p:nvSpPr>
          <p:cNvPr id="4" name="TextBox 3"/>
          <p:cNvSpPr txBox="1"/>
          <p:nvPr/>
        </p:nvSpPr>
        <p:spPr>
          <a:xfrm>
            <a:off x="4274820" y="1371600"/>
            <a:ext cx="6709410" cy="1569660"/>
          </a:xfrm>
          <a:prstGeom prst="rect">
            <a:avLst/>
          </a:prstGeom>
        </p:spPr>
        <p:style>
          <a:lnRef idx="1">
            <a:schemeClr val="dk1"/>
          </a:lnRef>
          <a:fillRef idx="1002">
            <a:schemeClr val="dk1"/>
          </a:fillRef>
          <a:effectRef idx="1">
            <a:schemeClr val="dk1"/>
          </a:effectRef>
          <a:fontRef idx="minor">
            <a:schemeClr val="dk1"/>
          </a:fontRef>
        </p:style>
        <p:txBody>
          <a:bodyPr wrap="square" rtlCol="0">
            <a:spAutoFit/>
          </a:bodyPr>
          <a:lstStyle/>
          <a:p>
            <a:pPr algn="ctr"/>
            <a:r>
              <a:rPr lang="en-US" sz="3200" b="1" dirty="0">
                <a:solidFill>
                  <a:srgbClr val="FFFF00"/>
                </a:solidFill>
                <a:effectLst>
                  <a:outerShdw blurRad="38100" dist="38100" dir="2700000" algn="tl">
                    <a:srgbClr val="000000">
                      <a:alpha val="43137"/>
                    </a:srgbClr>
                  </a:outerShdw>
                </a:effectLst>
              </a:rPr>
              <a:t>Examples of the word fair, where the context is unmistakably physical appearance</a:t>
            </a:r>
            <a:r>
              <a:rPr lang="en-US" sz="3200" b="1" dirty="0" smtClean="0">
                <a:solidFill>
                  <a:srgbClr val="FFFF00"/>
                </a:solidFill>
                <a:effectLst>
                  <a:outerShdw blurRad="38100" dist="38100" dir="2700000" algn="tl">
                    <a:srgbClr val="000000">
                      <a:alpha val="43137"/>
                    </a:srgbClr>
                  </a:outerShdw>
                </a:effectLst>
              </a:rPr>
              <a:t>.</a:t>
            </a:r>
            <a:endParaRPr lang="en-GB" dirty="0">
              <a:solidFill>
                <a:srgbClr val="FFFF00"/>
              </a:solidFill>
            </a:endParaRPr>
          </a:p>
        </p:txBody>
      </p:sp>
      <p:sp>
        <p:nvSpPr>
          <p:cNvPr id="5" name="TextBox 4"/>
          <p:cNvSpPr txBox="1"/>
          <p:nvPr/>
        </p:nvSpPr>
        <p:spPr>
          <a:xfrm>
            <a:off x="4377690" y="3211651"/>
            <a:ext cx="6812280" cy="252376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a:solidFill>
                  <a:srgbClr val="FFC000"/>
                </a:solidFill>
                <a:effectLst>
                  <a:outerShdw blurRad="38100" dist="38100" dir="2700000" algn="tl">
                    <a:srgbClr val="000000">
                      <a:alpha val="43137"/>
                    </a:srgbClr>
                  </a:outerShdw>
                </a:effectLst>
              </a:rPr>
              <a:t>And it came to pass, when he (Abram) was come near to enter into Egypt, that he said unto Sarah his wife,</a:t>
            </a:r>
            <a:r>
              <a:rPr lang="en-US" sz="2800" b="1" i="1" dirty="0">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Behold now, I know that thou art </a:t>
            </a:r>
            <a:r>
              <a:rPr lang="en-US" sz="2800" b="1" i="1" u="sng" dirty="0">
                <a:solidFill>
                  <a:srgbClr val="00FF00"/>
                </a:solidFill>
                <a:effectLst>
                  <a:outerShdw blurRad="38100" dist="38100" dir="2700000" algn="tl">
                    <a:srgbClr val="000000">
                      <a:alpha val="43137"/>
                    </a:srgbClr>
                  </a:outerShdw>
                </a:effectLst>
              </a:rPr>
              <a:t>a fair woman to look upon</a:t>
            </a:r>
            <a:r>
              <a:rPr lang="en-US" sz="2800" b="1" dirty="0">
                <a:solidFill>
                  <a:srgbClr val="FF00FF"/>
                </a:solidFill>
                <a:effectLst>
                  <a:outerShdw blurRad="38100" dist="38100" dir="2700000" algn="tl">
                    <a:srgbClr val="000000">
                      <a:alpha val="43137"/>
                    </a:srgbClr>
                  </a:outerShdw>
                </a:effectLst>
              </a:rPr>
              <a:t>......(Gen. 12: </a:t>
            </a:r>
            <a:r>
              <a:rPr lang="en-US" sz="2800" b="1" dirty="0" smtClean="0">
                <a:solidFill>
                  <a:srgbClr val="FF00FF"/>
                </a:solidFill>
                <a:effectLst>
                  <a:outerShdw blurRad="38100" dist="38100" dir="2700000" algn="tl">
                    <a:srgbClr val="000000">
                      <a:alpha val="43137"/>
                    </a:srgbClr>
                  </a:outerShdw>
                </a:effectLst>
              </a:rPr>
              <a:t>11)</a:t>
            </a:r>
            <a:r>
              <a:rPr lang="en-US" dirty="0">
                <a:solidFill>
                  <a:srgbClr val="FF00FF"/>
                </a:solidFill>
              </a:rPr>
              <a:t>  </a:t>
            </a:r>
            <a:endParaRPr lang="en-GB" dirty="0">
              <a:solidFill>
                <a:srgbClr val="FF00FF"/>
              </a:solidFill>
            </a:endParaRPr>
          </a:p>
          <a:p>
            <a:endParaRPr lang="en-GB"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8773"/>
          <a:stretch/>
        </p:blipFill>
        <p:spPr>
          <a:xfrm>
            <a:off x="847380" y="1469529"/>
            <a:ext cx="2634960" cy="3484245"/>
          </a:xfrm>
          <a:prstGeom prst="rect">
            <a:avLst/>
          </a:prstGeom>
        </p:spPr>
      </p:pic>
      <p:sp>
        <p:nvSpPr>
          <p:cNvPr id="7" name="TextBox 6"/>
          <p:cNvSpPr txBox="1"/>
          <p:nvPr/>
        </p:nvSpPr>
        <p:spPr>
          <a:xfrm>
            <a:off x="708660" y="5269230"/>
            <a:ext cx="2967990"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Sarah</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3221346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092" y="0"/>
            <a:ext cx="12184908" cy="6858000"/>
          </a:xfrm>
          <a:prstGeom prst="rect">
            <a:avLst/>
          </a:prstGeom>
        </p:spPr>
      </p:pic>
      <p:sp>
        <p:nvSpPr>
          <p:cNvPr id="2" name="Title 1"/>
          <p:cNvSpPr>
            <a:spLocks noGrp="1"/>
          </p:cNvSpPr>
          <p:nvPr>
            <p:ph type="title"/>
          </p:nvPr>
        </p:nvSpPr>
        <p:spPr/>
        <p:txBody>
          <a:bodyPr/>
          <a:lstStyle/>
          <a:p>
            <a:r>
              <a:rPr lang="en-GB" sz="3600" b="1" dirty="0">
                <a:solidFill>
                  <a:srgbClr val="00FF00"/>
                </a:solidFill>
                <a:effectLst>
                  <a:outerShdw blurRad="38100" dist="38100" dir="2700000" algn="tl">
                    <a:srgbClr val="000000">
                      <a:alpha val="43137"/>
                    </a:srgbClr>
                  </a:outerShdw>
                </a:effectLst>
              </a:rPr>
              <a:t>Yahweh’s Racially Exclusive Covenant People</a:t>
            </a:r>
            <a:endParaRPr lang="en-GB" dirty="0">
              <a:solidFill>
                <a:srgbClr val="00FF00"/>
              </a:solidFill>
            </a:endParaRPr>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140</a:t>
            </a:fld>
            <a:endParaRPr lang="en-GB">
              <a:solidFill>
                <a:srgbClr val="FFFFFF"/>
              </a:solidFill>
            </a:endParaRPr>
          </a:p>
        </p:txBody>
      </p:sp>
      <p:sp>
        <p:nvSpPr>
          <p:cNvPr id="6" name="Rectangle 5"/>
          <p:cNvSpPr/>
          <p:nvPr/>
        </p:nvSpPr>
        <p:spPr>
          <a:xfrm>
            <a:off x="2695069" y="2055674"/>
            <a:ext cx="6801862" cy="1754326"/>
          </a:xfrm>
          <a:prstGeom prst="rect">
            <a:avLst/>
          </a:prstGeom>
          <a:noFill/>
        </p:spPr>
        <p:txBody>
          <a:bodyPr wrap="none" lIns="91440" tIns="45720" rIns="91440" bIns="45720">
            <a:spAutoFit/>
          </a:bodyPr>
          <a:lstStyle/>
          <a:p>
            <a:pPr algn="ctr"/>
            <a:r>
              <a:rPr lang="en-US" sz="5400" b="1" dirty="0" smtClean="0">
                <a:ln w="22225">
                  <a:solidFill>
                    <a:schemeClr val="accent2"/>
                  </a:solidFill>
                  <a:prstDash val="solid"/>
                </a:ln>
                <a:solidFill>
                  <a:schemeClr val="tx2">
                    <a:lumMod val="50000"/>
                  </a:schemeClr>
                </a:solidFill>
              </a:rPr>
              <a:t>By Pastor Eli James</a:t>
            </a:r>
          </a:p>
          <a:p>
            <a:pPr algn="ctr"/>
            <a:endParaRPr lang="en-US" sz="5400" b="1" dirty="0">
              <a:ln w="22225">
                <a:solidFill>
                  <a:schemeClr val="accent2"/>
                </a:solidFill>
                <a:prstDash val="solid"/>
              </a:ln>
              <a:solidFill>
                <a:schemeClr val="accent2">
                  <a:lumMod val="40000"/>
                  <a:lumOff val="60000"/>
                </a:schemeClr>
              </a:solidFill>
            </a:endParaRPr>
          </a:p>
        </p:txBody>
      </p:sp>
      <p:sp>
        <p:nvSpPr>
          <p:cNvPr id="7" name="Rectangle 6"/>
          <p:cNvSpPr/>
          <p:nvPr/>
        </p:nvSpPr>
        <p:spPr>
          <a:xfrm>
            <a:off x="4637908" y="3228707"/>
            <a:ext cx="2916183" cy="923330"/>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The End</a:t>
            </a:r>
            <a:endParaRPr lang="en-US" sz="54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endParaRPr>
          </a:p>
        </p:txBody>
      </p:sp>
      <p:sp>
        <p:nvSpPr>
          <p:cNvPr id="9" name="Rectangle 8"/>
          <p:cNvSpPr/>
          <p:nvPr/>
        </p:nvSpPr>
        <p:spPr>
          <a:xfrm>
            <a:off x="4525168" y="4494074"/>
            <a:ext cx="3262433" cy="923330"/>
          </a:xfrm>
          <a:prstGeom prst="rect">
            <a:avLst/>
          </a:prstGeom>
          <a:noFill/>
        </p:spPr>
        <p:txBody>
          <a:bodyPr wrap="none" lIns="91440" tIns="45720" rIns="91440" bIns="45720">
            <a:spAutoFit/>
          </a:bodyPr>
          <a:lstStyle/>
          <a:p>
            <a:pPr algn="ctr"/>
            <a:r>
              <a:rPr lang="af-ZA" sz="5400" b="1" dirty="0">
                <a:ln w="22225">
                  <a:solidFill>
                    <a:schemeClr val="accent2"/>
                  </a:solidFill>
                  <a:prstDash val="solid"/>
                </a:ln>
                <a:solidFill>
                  <a:srgbClr val="FF00FF"/>
                </a:solidFill>
              </a:rPr>
              <a:t>die Einde</a:t>
            </a:r>
            <a:endParaRPr lang="en-US" sz="5400" b="1" dirty="0">
              <a:ln w="22225">
                <a:solidFill>
                  <a:schemeClr val="accent2"/>
                </a:solidFill>
                <a:prstDash val="solid"/>
              </a:ln>
              <a:solidFill>
                <a:srgbClr val="FF00FF"/>
              </a:solidFill>
            </a:endParaRPr>
          </a:p>
        </p:txBody>
      </p:sp>
      <p:sp>
        <p:nvSpPr>
          <p:cNvPr id="4" name="TextBox 3"/>
          <p:cNvSpPr txBox="1"/>
          <p:nvPr/>
        </p:nvSpPr>
        <p:spPr>
          <a:xfrm>
            <a:off x="2770516" y="6035463"/>
            <a:ext cx="6650966" cy="46166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400" b="1" dirty="0" smtClean="0">
                <a:solidFill>
                  <a:srgbClr val="00FFFF"/>
                </a:solidFill>
                <a:effectLst>
                  <a:outerShdw blurRad="38100" dist="38100" dir="2700000" algn="tl">
                    <a:srgbClr val="000000">
                      <a:alpha val="43137"/>
                    </a:srgbClr>
                  </a:outerShdw>
                </a:effectLst>
              </a:rPr>
              <a:t>Background Picture – The Pass of Israel</a:t>
            </a:r>
            <a:endParaRPr lang="en-GB" sz="2400" b="1" dirty="0">
              <a:solidFill>
                <a:srgbClr val="00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0026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lt">
                                    <p:tmPct val="38000"/>
                                  </p:iterate>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iterate type="lt">
                                    <p:tmPct val="32000"/>
                                  </p:iterate>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iterate type="lt">
                                    <p:tmPct val="29000"/>
                                  </p:iterate>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iterate type="lt">
                                    <p:tmPct val="34000"/>
                                  </p:iterate>
                                  <p:childTnLst>
                                    <p:set>
                                      <p:cBhvr>
                                        <p:cTn id="30" dur="1" fill="hold">
                                          <p:stCondLst>
                                            <p:cond delay="0"/>
                                          </p:stCondLst>
                                        </p:cTn>
                                        <p:tgtEl>
                                          <p:spTgt spid="9">
                                            <p:txEl>
                                              <p:pRg st="0" end="0"/>
                                            </p:txEl>
                                          </p:spTgt>
                                        </p:tgtEl>
                                        <p:attrNameLst>
                                          <p:attrName>style.visibility</p:attrName>
                                        </p:attrNameLst>
                                      </p:cBhvr>
                                      <p:to>
                                        <p:strVal val="visible"/>
                                      </p:to>
                                    </p:set>
                                    <p:anim calcmode="lin" valueType="num">
                                      <p:cBhvr additive="base">
                                        <p:cTn id="3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15</a:t>
            </a:fld>
            <a:endParaRPr lang="en-GB">
              <a:solidFill>
                <a:srgbClr val="FFFFFF"/>
              </a:solidFill>
            </a:endParaRPr>
          </a:p>
        </p:txBody>
      </p:sp>
      <p:sp>
        <p:nvSpPr>
          <p:cNvPr id="4" name="TextBox 3"/>
          <p:cNvSpPr txBox="1"/>
          <p:nvPr/>
        </p:nvSpPr>
        <p:spPr>
          <a:xfrm>
            <a:off x="5490210" y="1686341"/>
            <a:ext cx="6092190" cy="424731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a:solidFill>
                  <a:srgbClr val="00FFFF"/>
                </a:solidFill>
                <a:effectLst>
                  <a:outerShdw blurRad="38100" dist="38100" dir="2700000" algn="tl">
                    <a:srgbClr val="000000">
                      <a:alpha val="43137"/>
                    </a:srgbClr>
                  </a:outerShdw>
                </a:effectLst>
              </a:rPr>
              <a:t>And it came to pass, that when Abram was come into Egypt, the Egyptians </a:t>
            </a:r>
            <a:r>
              <a:rPr lang="en-US" sz="2800" b="1" i="1" u="sng" dirty="0">
                <a:solidFill>
                  <a:srgbClr val="00FFFF"/>
                </a:solidFill>
                <a:effectLst>
                  <a:outerShdw blurRad="38100" dist="38100" dir="2700000" algn="tl">
                    <a:srgbClr val="000000">
                      <a:alpha val="43137"/>
                    </a:srgbClr>
                  </a:outerShdw>
                </a:effectLst>
              </a:rPr>
              <a:t>beheld the woman (Sarah) that she was very fair.</a:t>
            </a:r>
            <a:r>
              <a:rPr lang="en-US" sz="2800" b="1" i="1" dirty="0">
                <a:solidFill>
                  <a:srgbClr val="00FFFF"/>
                </a:solidFill>
                <a:effectLst>
                  <a:outerShdw blurRad="38100" dist="38100" dir="2700000" algn="tl">
                    <a:srgbClr val="000000">
                      <a:alpha val="43137"/>
                    </a:srgbClr>
                  </a:outerShdw>
                </a:effectLst>
              </a:rPr>
              <a:t>....</a:t>
            </a:r>
            <a:r>
              <a:rPr lang="en-US" sz="2800" b="1" i="1" dirty="0">
                <a:solidFill>
                  <a:srgbClr val="FF00FF"/>
                </a:solidFill>
                <a:effectLst>
                  <a:outerShdw blurRad="38100" dist="38100" dir="2700000" algn="tl">
                    <a:srgbClr val="000000">
                      <a:alpha val="43137"/>
                    </a:srgbClr>
                  </a:outerShdw>
                </a:effectLst>
              </a:rPr>
              <a:t>(</a:t>
            </a:r>
            <a:r>
              <a:rPr lang="en-US" sz="2800" b="1" dirty="0">
                <a:solidFill>
                  <a:srgbClr val="FF00FF"/>
                </a:solidFill>
                <a:effectLst>
                  <a:outerShdw blurRad="38100" dist="38100" dir="2700000" algn="tl">
                    <a:srgbClr val="000000">
                      <a:alpha val="43137"/>
                    </a:srgbClr>
                  </a:outerShdw>
                </a:effectLst>
              </a:rPr>
              <a:t>Gen. 12: 14)</a:t>
            </a:r>
            <a:endParaRPr lang="en-GB" sz="2800" b="1" dirty="0">
              <a:solidFill>
                <a:srgbClr val="FF00FF"/>
              </a:solidFill>
              <a:effectLst>
                <a:outerShdw blurRad="38100" dist="38100" dir="2700000" algn="tl">
                  <a:srgbClr val="000000">
                    <a:alpha val="43137"/>
                  </a:srgbClr>
                </a:outerShdw>
              </a:effectLst>
            </a:endParaRPr>
          </a:p>
          <a:p>
            <a:pPr algn="r"/>
            <a:r>
              <a:rPr lang="en-US" sz="2800" b="1" dirty="0">
                <a:effectLst>
                  <a:outerShdw blurRad="38100" dist="38100" dir="2700000" algn="tl">
                    <a:srgbClr val="000000">
                      <a:alpha val="43137"/>
                    </a:srgbClr>
                  </a:outerShdw>
                </a:effectLst>
              </a:rPr>
              <a:t> </a:t>
            </a:r>
            <a:r>
              <a:rPr lang="en-US" sz="2800" b="1" i="1" dirty="0" smtClean="0">
                <a:solidFill>
                  <a:srgbClr val="FFC000"/>
                </a:solidFill>
                <a:effectLst>
                  <a:outerShdw blurRad="38100" dist="38100" dir="2700000" algn="tl">
                    <a:srgbClr val="000000">
                      <a:alpha val="43137"/>
                    </a:srgbClr>
                  </a:outerShdw>
                </a:effectLst>
              </a:rPr>
              <a:t>And </a:t>
            </a:r>
            <a:r>
              <a:rPr lang="en-US" sz="2800" b="1" i="1" dirty="0">
                <a:solidFill>
                  <a:srgbClr val="FFC000"/>
                </a:solidFill>
                <a:effectLst>
                  <a:outerShdw blurRad="38100" dist="38100" dir="2700000" algn="tl">
                    <a:srgbClr val="000000">
                      <a:alpha val="43137"/>
                    </a:srgbClr>
                  </a:outerShdw>
                </a:effectLst>
              </a:rPr>
              <a:t>the damsel </a:t>
            </a:r>
            <a:r>
              <a:rPr lang="en-US" sz="2800" b="1" i="1" dirty="0" smtClean="0">
                <a:solidFill>
                  <a:srgbClr val="FFC000"/>
                </a:solidFill>
                <a:effectLst>
                  <a:outerShdw blurRad="38100" dist="38100" dir="2700000" algn="tl">
                    <a:srgbClr val="000000">
                      <a:alpha val="43137"/>
                    </a:srgbClr>
                  </a:outerShdw>
                </a:effectLst>
              </a:rPr>
              <a:t>(Rebekah</a:t>
            </a:r>
            <a:r>
              <a:rPr lang="en-US" sz="2800" b="1" i="1" dirty="0">
                <a:solidFill>
                  <a:srgbClr val="FFC000"/>
                </a:solidFill>
                <a:effectLst>
                  <a:outerShdw blurRad="38100" dist="38100" dir="2700000" algn="tl">
                    <a:srgbClr val="000000">
                      <a:alpha val="43137"/>
                    </a:srgbClr>
                  </a:outerShdw>
                </a:effectLst>
              </a:rPr>
              <a:t>, Isaac's future wife) was </a:t>
            </a:r>
            <a:r>
              <a:rPr lang="en-US" sz="2800" b="1" i="1" u="sng" dirty="0">
                <a:solidFill>
                  <a:srgbClr val="FFC000"/>
                </a:solidFill>
                <a:effectLst>
                  <a:outerShdw blurRad="38100" dist="38100" dir="2700000" algn="tl">
                    <a:srgbClr val="000000">
                      <a:alpha val="43137"/>
                    </a:srgbClr>
                  </a:outerShdw>
                </a:effectLst>
              </a:rPr>
              <a:t>very fair to look upon</a:t>
            </a:r>
            <a:r>
              <a:rPr lang="en-US" sz="2800" b="1" i="1" dirty="0">
                <a:solidFill>
                  <a:srgbClr val="FFC000"/>
                </a:solidFill>
                <a:effectLst>
                  <a:outerShdw blurRad="38100" dist="38100" dir="2700000" algn="tl">
                    <a:srgbClr val="000000">
                      <a:alpha val="43137"/>
                    </a:srgbClr>
                  </a:outerShdw>
                </a:effectLst>
              </a:rPr>
              <a:t>, a virgin, neither had any man known her</a:t>
            </a:r>
            <a:r>
              <a:rPr lang="en-US" sz="2800" b="1" dirty="0">
                <a:solidFill>
                  <a:srgbClr val="FF00FF"/>
                </a:solidFill>
                <a:effectLst>
                  <a:outerShdw blurRad="38100" dist="38100" dir="2700000" algn="tl">
                    <a:srgbClr val="000000">
                      <a:alpha val="43137"/>
                    </a:srgbClr>
                  </a:outerShdw>
                </a:effectLst>
              </a:rPr>
              <a:t>:.....(Gen. 24: 16)</a:t>
            </a:r>
            <a:endParaRPr lang="en-GB" sz="2800" b="1" dirty="0">
              <a:solidFill>
                <a:srgbClr val="FF00FF"/>
              </a:solidFill>
              <a:effectLst>
                <a:outerShdw blurRad="38100" dist="38100" dir="2700000" algn="tl">
                  <a:srgbClr val="000000">
                    <a:alpha val="43137"/>
                  </a:srgbClr>
                </a:outerShdw>
              </a:effectLst>
            </a:endParaRPr>
          </a:p>
          <a:p>
            <a:pPr algn="ctr"/>
            <a:endParaRPr lang="en-GB" dirty="0">
              <a:solidFill>
                <a:srgbClr val="FFC000"/>
              </a:solidFill>
            </a:endParaRPr>
          </a:p>
        </p:txBody>
      </p:sp>
      <p:pic>
        <p:nvPicPr>
          <p:cNvPr id="2050" name="Picture 2" descr="http://childrenschapel.org/biblestories/graphics/reb-meets-isaac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55896"/>
            <a:ext cx="4237131" cy="5135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9840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16</a:t>
            </a:fld>
            <a:endParaRPr lang="en-GB">
              <a:solidFill>
                <a:srgbClr val="FFFFFF"/>
              </a:solidFill>
            </a:endParaRPr>
          </a:p>
        </p:txBody>
      </p:sp>
      <p:sp>
        <p:nvSpPr>
          <p:cNvPr id="4" name="TextBox 3"/>
          <p:cNvSpPr txBox="1"/>
          <p:nvPr/>
        </p:nvSpPr>
        <p:spPr>
          <a:xfrm>
            <a:off x="4629509" y="1416308"/>
            <a:ext cx="7030529"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a:solidFill>
                  <a:srgbClr val="00FFFF"/>
                </a:solidFill>
                <a:effectLst>
                  <a:outerShdw blurRad="38100" dist="38100" dir="2700000" algn="tl">
                    <a:srgbClr val="000000">
                      <a:alpha val="43137"/>
                    </a:srgbClr>
                  </a:outerShdw>
                </a:effectLst>
              </a:rPr>
              <a:t>"She is my sister: for he (Isaac) feared to say, She is my wife; lest, said he, the men of the place should kill me for Rebekah; </a:t>
            </a:r>
            <a:r>
              <a:rPr lang="en-US" sz="2800" b="1" i="1" dirty="0">
                <a:solidFill>
                  <a:srgbClr val="FF9900"/>
                </a:solidFill>
                <a:effectLst>
                  <a:outerShdw blurRad="38100" dist="38100" dir="2700000" algn="tl">
                    <a:srgbClr val="000000">
                      <a:alpha val="43137"/>
                    </a:srgbClr>
                  </a:outerShdw>
                </a:effectLst>
              </a:rPr>
              <a:t>because </a:t>
            </a:r>
            <a:r>
              <a:rPr lang="en-US" sz="2800" b="1" i="1" u="sng" dirty="0">
                <a:solidFill>
                  <a:srgbClr val="FF9900"/>
                </a:solidFill>
                <a:effectLst>
                  <a:outerShdw blurRad="38100" dist="38100" dir="2700000" algn="tl">
                    <a:srgbClr val="000000">
                      <a:alpha val="43137"/>
                    </a:srgbClr>
                  </a:outerShdw>
                </a:effectLst>
              </a:rPr>
              <a:t>she was fair to look upon</a:t>
            </a:r>
            <a:r>
              <a:rPr lang="en-US" sz="2800" b="1" dirty="0" smtClean="0">
                <a:solidFill>
                  <a:srgbClr val="FF9900"/>
                </a:solidFill>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 </a:t>
            </a:r>
            <a:r>
              <a:rPr lang="en-US" sz="2800" b="1" dirty="0">
                <a:solidFill>
                  <a:srgbClr val="FF00FF"/>
                </a:solidFill>
                <a:effectLst>
                  <a:outerShdw blurRad="38100" dist="38100" dir="2700000" algn="tl">
                    <a:srgbClr val="000000">
                      <a:alpha val="43137"/>
                    </a:srgbClr>
                  </a:outerShdw>
                </a:effectLst>
              </a:rPr>
              <a:t>(Gen. 26:7)</a:t>
            </a:r>
            <a:endParaRPr lang="en-GB" sz="2800" b="1" dirty="0">
              <a:solidFill>
                <a:srgbClr val="FF00FF"/>
              </a:solidFill>
              <a:effectLst>
                <a:outerShdw blurRad="38100" dist="38100" dir="2700000" algn="tl">
                  <a:srgbClr val="000000">
                    <a:alpha val="43137"/>
                  </a:srgbClr>
                </a:outerShdw>
              </a:effectLst>
            </a:endParaRPr>
          </a:p>
          <a:p>
            <a:pPr algn="ctr"/>
            <a:r>
              <a:rPr lang="en-US" sz="2800" b="1" dirty="0">
                <a:solidFill>
                  <a:srgbClr val="00FF00"/>
                </a:solidFill>
                <a:effectLst>
                  <a:outerShdw blurRad="38100" dist="38100" dir="2700000" algn="tl">
                    <a:srgbClr val="000000">
                      <a:alpha val="43137"/>
                    </a:srgbClr>
                  </a:outerShdw>
                </a:effectLst>
              </a:rPr>
              <a:t>"</a:t>
            </a:r>
            <a:r>
              <a:rPr lang="en-US" sz="2800" b="1" i="1" dirty="0">
                <a:solidFill>
                  <a:srgbClr val="00FF00"/>
                </a:solidFill>
                <a:effectLst>
                  <a:outerShdw blurRad="38100" dist="38100" dir="2700000" algn="tl">
                    <a:srgbClr val="000000">
                      <a:alpha val="43137"/>
                    </a:srgbClr>
                  </a:outerShdw>
                </a:effectLst>
              </a:rPr>
              <a:t>And he sent, and brought him (David ) in. Now he was ruddy </a:t>
            </a:r>
            <a:r>
              <a:rPr lang="en-US" sz="2800" b="1" dirty="0">
                <a:solidFill>
                  <a:srgbClr val="00FF00"/>
                </a:solidFill>
                <a:effectLst>
                  <a:outerShdw blurRad="38100" dist="38100" dir="2700000" algn="tl">
                    <a:srgbClr val="000000">
                      <a:alpha val="43137"/>
                    </a:srgbClr>
                  </a:outerShdw>
                </a:effectLst>
              </a:rPr>
              <a:t>[showed blood in the face],</a:t>
            </a:r>
            <a:r>
              <a:rPr lang="en-US" sz="2800" b="1" i="1" dirty="0">
                <a:effectLst>
                  <a:outerShdw blurRad="38100" dist="38100" dir="2700000" algn="tl">
                    <a:srgbClr val="000000">
                      <a:alpha val="43137"/>
                    </a:srgbClr>
                  </a:outerShdw>
                </a:effectLst>
              </a:rPr>
              <a:t> </a:t>
            </a:r>
            <a:r>
              <a:rPr lang="en-US" sz="2800" b="1" i="1" dirty="0">
                <a:solidFill>
                  <a:srgbClr val="FFFF00"/>
                </a:solidFill>
                <a:effectLst>
                  <a:outerShdw blurRad="38100" dist="38100" dir="2700000" algn="tl">
                    <a:srgbClr val="000000">
                      <a:alpha val="43137"/>
                    </a:srgbClr>
                  </a:outerShdw>
                </a:effectLst>
              </a:rPr>
              <a:t>and withal of a beautiful countenance, and goodly to look at. And the Lord said, Arise anoint him: for this is he...” </a:t>
            </a:r>
            <a:r>
              <a:rPr lang="en-US" sz="2800" b="1" dirty="0">
                <a:solidFill>
                  <a:srgbClr val="FF00FF"/>
                </a:solidFill>
                <a:effectLst>
                  <a:outerShdw blurRad="38100" dist="38100" dir="2700000" algn="tl">
                    <a:srgbClr val="000000">
                      <a:alpha val="43137"/>
                    </a:srgbClr>
                  </a:outerShdw>
                </a:effectLst>
              </a:rPr>
              <a:t>(1 Sam.16:12</a:t>
            </a:r>
            <a:r>
              <a:rPr lang="en-US" sz="2800" b="1" dirty="0" smtClean="0">
                <a:solidFill>
                  <a:srgbClr val="FF00FF"/>
                </a:solidFill>
                <a:effectLst>
                  <a:outerShdw blurRad="38100" dist="38100" dir="2700000" algn="tl">
                    <a:srgbClr val="000000">
                      <a:alpha val="43137"/>
                    </a:srgbClr>
                  </a:outerShdw>
                </a:effectLst>
              </a:rPr>
              <a:t>)</a:t>
            </a:r>
            <a:endParaRPr lang="en-GB" sz="2800" b="1" dirty="0">
              <a:solidFill>
                <a:srgbClr val="FF00FF"/>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259456"/>
            <a:ext cx="3464819" cy="3856008"/>
          </a:xfrm>
          <a:prstGeom prst="rect">
            <a:avLst/>
          </a:prstGeom>
        </p:spPr>
      </p:pic>
      <p:sp>
        <p:nvSpPr>
          <p:cNvPr id="10" name="TextBox 9"/>
          <p:cNvSpPr txBox="1"/>
          <p:nvPr/>
        </p:nvSpPr>
        <p:spPr>
          <a:xfrm>
            <a:off x="609599" y="5357002"/>
            <a:ext cx="3464819"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Rebekah at The Well</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51179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17</a:t>
            </a:fld>
            <a:endParaRPr lang="en-GB">
              <a:solidFill>
                <a:srgbClr val="FFFFFF"/>
              </a:solidFill>
            </a:endParaRPr>
          </a:p>
        </p:txBody>
      </p:sp>
      <p:sp>
        <p:nvSpPr>
          <p:cNvPr id="4" name="TextBox 3"/>
          <p:cNvSpPr txBox="1"/>
          <p:nvPr/>
        </p:nvSpPr>
        <p:spPr>
          <a:xfrm>
            <a:off x="4244196" y="1497254"/>
            <a:ext cx="7599872"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a:solidFill>
                  <a:srgbClr val="00FFFF"/>
                </a:solidFill>
                <a:effectLst>
                  <a:outerShdw blurRad="38100" dist="38100" dir="2700000" algn="tl">
                    <a:srgbClr val="000000">
                      <a:alpha val="43137"/>
                    </a:srgbClr>
                  </a:outerShdw>
                </a:effectLst>
              </a:rPr>
              <a:t>And it came to pass after this, the Absalom the son of David had a fair sister whose name was Tamar; she was a woman of a </a:t>
            </a:r>
            <a:r>
              <a:rPr lang="en-US" sz="2800" b="1" i="1" u="sng" dirty="0">
                <a:solidFill>
                  <a:srgbClr val="00FFFF"/>
                </a:solidFill>
                <a:effectLst>
                  <a:outerShdw blurRad="38100" dist="38100" dir="2700000" algn="tl">
                    <a:srgbClr val="000000">
                      <a:alpha val="43137"/>
                    </a:srgbClr>
                  </a:outerShdw>
                </a:effectLst>
              </a:rPr>
              <a:t>fair countenance</a:t>
            </a:r>
            <a:r>
              <a:rPr lang="en-US" sz="2800" b="1" dirty="0">
                <a:solidFill>
                  <a:srgbClr val="00FFFF"/>
                </a:solidFill>
                <a:effectLst>
                  <a:outerShdw blurRad="38100" dist="38100" dir="2700000" algn="tl">
                    <a:srgbClr val="000000">
                      <a:alpha val="43137"/>
                    </a:srgbClr>
                  </a:outerShdw>
                </a:effectLst>
              </a:rPr>
              <a:t>.</a:t>
            </a:r>
            <a:r>
              <a:rPr lang="en-US" sz="2800" b="1" dirty="0">
                <a:effectLst>
                  <a:outerShdw blurRad="38100" dist="38100" dir="2700000" algn="tl">
                    <a:srgbClr val="000000">
                      <a:alpha val="43137"/>
                    </a:srgbClr>
                  </a:outerShdw>
                </a:effectLst>
              </a:rPr>
              <a:t>  </a:t>
            </a:r>
            <a:r>
              <a:rPr lang="en-US" sz="2800" b="1" dirty="0">
                <a:solidFill>
                  <a:srgbClr val="FF00FF"/>
                </a:solidFill>
                <a:effectLst>
                  <a:outerShdw blurRad="38100" dist="38100" dir="2700000" algn="tl">
                    <a:srgbClr val="000000">
                      <a:alpha val="43137"/>
                    </a:srgbClr>
                  </a:outerShdw>
                </a:effectLst>
              </a:rPr>
              <a:t>(2 Sam.13:1)   </a:t>
            </a:r>
            <a:endParaRPr lang="en-GB" sz="2800" b="1" dirty="0">
              <a:solidFill>
                <a:srgbClr val="FF00FF"/>
              </a:solidFill>
              <a:effectLst>
                <a:outerShdw blurRad="38100" dist="38100" dir="2700000" algn="tl">
                  <a:srgbClr val="000000">
                    <a:alpha val="43137"/>
                  </a:srgbClr>
                </a:outerShdw>
              </a:effectLst>
            </a:endParaRPr>
          </a:p>
          <a:p>
            <a:pPr algn="ctr"/>
            <a:r>
              <a:rPr lang="en-US" sz="2800" b="1" i="1" dirty="0">
                <a:solidFill>
                  <a:srgbClr val="FFC000"/>
                </a:solidFill>
                <a:effectLst>
                  <a:outerShdw blurRad="38100" dist="38100" dir="2700000" algn="tl">
                    <a:srgbClr val="000000">
                      <a:alpha val="43137"/>
                    </a:srgbClr>
                  </a:outerShdw>
                </a:effectLst>
              </a:rPr>
              <a:t>To bring </a:t>
            </a:r>
            <a:r>
              <a:rPr lang="en-US" sz="2800" b="1" i="1" dirty="0" err="1">
                <a:solidFill>
                  <a:srgbClr val="FFC000"/>
                </a:solidFill>
                <a:effectLst>
                  <a:outerShdw blurRad="38100" dist="38100" dir="2700000" algn="tl">
                    <a:srgbClr val="000000">
                      <a:alpha val="43137"/>
                    </a:srgbClr>
                  </a:outerShdw>
                </a:effectLst>
              </a:rPr>
              <a:t>Vashti</a:t>
            </a:r>
            <a:r>
              <a:rPr lang="en-US" sz="2800" b="1" i="1" dirty="0">
                <a:solidFill>
                  <a:srgbClr val="FFC000"/>
                </a:solidFill>
                <a:effectLst>
                  <a:outerShdw blurRad="38100" dist="38100" dir="2700000" algn="tl">
                    <a:srgbClr val="000000">
                      <a:alpha val="43137"/>
                    </a:srgbClr>
                  </a:outerShdw>
                </a:effectLst>
              </a:rPr>
              <a:t> the queen before the king </a:t>
            </a:r>
            <a:r>
              <a:rPr lang="en-US" sz="2800" b="1" i="1" dirty="0" smtClean="0">
                <a:solidFill>
                  <a:srgbClr val="FFC000"/>
                </a:solidFill>
                <a:effectLst>
                  <a:outerShdw blurRad="38100" dist="38100" dir="2700000" algn="tl">
                    <a:srgbClr val="000000">
                      <a:alpha val="43137"/>
                    </a:srgbClr>
                  </a:outerShdw>
                </a:effectLst>
              </a:rPr>
              <a:t>             ( </a:t>
            </a:r>
            <a:r>
              <a:rPr lang="en-US" sz="2800" b="1" i="1" dirty="0" err="1">
                <a:solidFill>
                  <a:srgbClr val="FFC000"/>
                </a:solidFill>
                <a:effectLst>
                  <a:outerShdw blurRad="38100" dist="38100" dir="2700000" algn="tl">
                    <a:srgbClr val="000000">
                      <a:alpha val="43137"/>
                    </a:srgbClr>
                  </a:outerShdw>
                </a:effectLst>
              </a:rPr>
              <a:t>Ahsauerus</a:t>
            </a:r>
            <a:r>
              <a:rPr lang="en-US" sz="2800" b="1" i="1" dirty="0">
                <a:solidFill>
                  <a:srgbClr val="FFC000"/>
                </a:solidFill>
                <a:effectLst>
                  <a:outerShdw blurRad="38100" dist="38100" dir="2700000" algn="tl">
                    <a:srgbClr val="000000">
                      <a:alpha val="43137"/>
                    </a:srgbClr>
                  </a:outerShdw>
                </a:effectLst>
              </a:rPr>
              <a:t>) with the crown royal, to </a:t>
            </a:r>
            <a:r>
              <a:rPr lang="en-US" sz="2800" b="1" i="1" dirty="0" err="1">
                <a:solidFill>
                  <a:srgbClr val="FFC000"/>
                </a:solidFill>
                <a:effectLst>
                  <a:outerShdw blurRad="38100" dist="38100" dir="2700000" algn="tl">
                    <a:srgbClr val="000000">
                      <a:alpha val="43137"/>
                    </a:srgbClr>
                  </a:outerShdw>
                </a:effectLst>
              </a:rPr>
              <a:t>shew</a:t>
            </a:r>
            <a:r>
              <a:rPr lang="en-US" sz="2800" b="1" i="1" dirty="0">
                <a:solidFill>
                  <a:srgbClr val="FFC000"/>
                </a:solidFill>
                <a:effectLst>
                  <a:outerShdw blurRad="38100" dist="38100" dir="2700000" algn="tl">
                    <a:srgbClr val="000000">
                      <a:alpha val="43137"/>
                    </a:srgbClr>
                  </a:outerShdw>
                </a:effectLst>
              </a:rPr>
              <a:t> the people and the princes her beauty: for she was </a:t>
            </a:r>
            <a:r>
              <a:rPr lang="en-US" sz="2800" b="1" i="1" u="sng" dirty="0">
                <a:solidFill>
                  <a:srgbClr val="FFC000"/>
                </a:solidFill>
                <a:effectLst>
                  <a:outerShdw blurRad="38100" dist="38100" dir="2700000" algn="tl">
                    <a:srgbClr val="000000">
                      <a:alpha val="43137"/>
                    </a:srgbClr>
                  </a:outerShdw>
                </a:effectLst>
              </a:rPr>
              <a:t>fair to look on</a:t>
            </a:r>
            <a:r>
              <a:rPr lang="en-US" sz="2800" b="1" i="1" dirty="0" smtClean="0">
                <a:solidFill>
                  <a:srgbClr val="FFC000"/>
                </a:solidFill>
                <a:effectLst>
                  <a:outerShdw blurRad="38100" dist="38100" dir="2700000" algn="tl">
                    <a:srgbClr val="000000">
                      <a:alpha val="43137"/>
                    </a:srgbClr>
                  </a:outerShdw>
                </a:effectLst>
              </a:rPr>
              <a:t>..... </a:t>
            </a:r>
            <a:r>
              <a:rPr lang="en-US" sz="2800" b="1" i="1" dirty="0" smtClean="0">
                <a:solidFill>
                  <a:srgbClr val="FF00FF"/>
                </a:solidFill>
                <a:effectLst>
                  <a:outerShdw blurRad="38100" dist="38100" dir="2700000" algn="tl">
                    <a:srgbClr val="000000">
                      <a:alpha val="43137"/>
                    </a:srgbClr>
                  </a:outerShdw>
                </a:effectLst>
              </a:rPr>
              <a:t>(</a:t>
            </a:r>
            <a:r>
              <a:rPr lang="en-US" sz="2800" b="1" dirty="0">
                <a:solidFill>
                  <a:srgbClr val="FF00FF"/>
                </a:solidFill>
                <a:effectLst>
                  <a:outerShdw blurRad="38100" dist="38100" dir="2700000" algn="tl">
                    <a:srgbClr val="000000">
                      <a:alpha val="43137"/>
                    </a:srgbClr>
                  </a:outerShdw>
                </a:effectLst>
              </a:rPr>
              <a:t>Esther </a:t>
            </a:r>
            <a:r>
              <a:rPr lang="en-US" sz="2800" b="1" dirty="0" smtClean="0">
                <a:solidFill>
                  <a:srgbClr val="FF00FF"/>
                </a:solidFill>
                <a:effectLst>
                  <a:outerShdw blurRad="38100" dist="38100" dir="2700000" algn="tl">
                    <a:srgbClr val="000000">
                      <a:alpha val="43137"/>
                    </a:srgbClr>
                  </a:outerShdw>
                </a:effectLst>
              </a:rPr>
              <a:t>1:11).</a:t>
            </a:r>
            <a:endParaRPr lang="en-GB" sz="2800" b="1" dirty="0">
              <a:solidFill>
                <a:srgbClr val="FF00FF"/>
              </a:solidFill>
              <a:effectLst>
                <a:outerShdw blurRad="38100" dist="38100" dir="2700000" algn="tl">
                  <a:srgbClr val="000000">
                    <a:alpha val="43137"/>
                  </a:srgbClr>
                </a:outerShdw>
              </a:effectLst>
            </a:endParaRPr>
          </a:p>
          <a:p>
            <a:pPr algn="ctr"/>
            <a:r>
              <a:rPr lang="en-US" sz="2800" b="1" dirty="0">
                <a:solidFill>
                  <a:srgbClr val="00FF00"/>
                </a:solidFill>
                <a:effectLst>
                  <a:outerShdw blurRad="38100" dist="38100" dir="2700000" algn="tl">
                    <a:srgbClr val="000000">
                      <a:alpha val="43137"/>
                    </a:srgbClr>
                  </a:outerShdw>
                </a:effectLst>
              </a:rPr>
              <a:t>"</a:t>
            </a:r>
            <a:r>
              <a:rPr lang="en-US" sz="2800" b="1" i="1" u="sng" dirty="0">
                <a:solidFill>
                  <a:srgbClr val="00FF00"/>
                </a:solidFill>
                <a:effectLst>
                  <a:outerShdw blurRad="38100" dist="38100" dir="2700000" algn="tl">
                    <a:srgbClr val="000000">
                      <a:alpha val="43137"/>
                    </a:srgbClr>
                  </a:outerShdw>
                </a:effectLst>
              </a:rPr>
              <a:t>My beloved is white and ruddy</a:t>
            </a:r>
            <a:r>
              <a:rPr lang="en-US" sz="2800" b="1" i="1" dirty="0">
                <a:solidFill>
                  <a:srgbClr val="00FF00"/>
                </a:solidFill>
                <a:effectLst>
                  <a:outerShdw blurRad="38100" dist="38100" dir="2700000" algn="tl">
                    <a:srgbClr val="000000">
                      <a:alpha val="43137"/>
                    </a:srgbClr>
                  </a:outerShdw>
                </a:effectLst>
              </a:rPr>
              <a:t>, the </a:t>
            </a:r>
            <a:r>
              <a:rPr lang="en-US" sz="2800" b="1" i="1" dirty="0" err="1">
                <a:solidFill>
                  <a:srgbClr val="00FF00"/>
                </a:solidFill>
                <a:effectLst>
                  <a:outerShdw blurRad="38100" dist="38100" dir="2700000" algn="tl">
                    <a:srgbClr val="000000">
                      <a:alpha val="43137"/>
                    </a:srgbClr>
                  </a:outerShdw>
                </a:effectLst>
              </a:rPr>
              <a:t>chiefest</a:t>
            </a:r>
            <a:r>
              <a:rPr lang="en-US" sz="2800" b="1" i="1" dirty="0">
                <a:solidFill>
                  <a:srgbClr val="00FF00"/>
                </a:solidFill>
                <a:effectLst>
                  <a:outerShdw blurRad="38100" dist="38100" dir="2700000" algn="tl">
                    <a:srgbClr val="000000">
                      <a:alpha val="43137"/>
                    </a:srgbClr>
                  </a:outerShdw>
                </a:effectLst>
              </a:rPr>
              <a:t> among ten thousand</a:t>
            </a:r>
            <a:r>
              <a:rPr lang="en-US" sz="2800" b="1" dirty="0">
                <a:solidFill>
                  <a:srgbClr val="00FF00"/>
                </a:solidFill>
                <a:effectLst>
                  <a:outerShdw blurRad="38100" dist="38100" dir="2700000" algn="tl">
                    <a:srgbClr val="000000">
                      <a:alpha val="43137"/>
                    </a:srgbClr>
                  </a:outerShdw>
                </a:effectLst>
              </a:rPr>
              <a:t>." </a:t>
            </a:r>
            <a:r>
              <a:rPr lang="en-US" sz="2800" b="1" dirty="0">
                <a:solidFill>
                  <a:srgbClr val="FF00FF"/>
                </a:solidFill>
                <a:effectLst>
                  <a:outerShdw blurRad="38100" dist="38100" dir="2700000" algn="tl">
                    <a:srgbClr val="000000">
                      <a:alpha val="43137"/>
                    </a:srgbClr>
                  </a:outerShdw>
                </a:effectLst>
              </a:rPr>
              <a:t>(Song of Solomon 5:10</a:t>
            </a:r>
            <a:r>
              <a:rPr lang="en-US" sz="2800" b="1" dirty="0" smtClean="0">
                <a:solidFill>
                  <a:srgbClr val="FF00FF"/>
                </a:solidFill>
                <a:effectLst>
                  <a:outerShdw blurRad="38100" dist="38100" dir="2700000" algn="tl">
                    <a:srgbClr val="000000">
                      <a:alpha val="43137"/>
                    </a:srgbClr>
                  </a:outerShdw>
                </a:effectLst>
              </a:rPr>
              <a:t>)</a:t>
            </a:r>
            <a:endParaRPr lang="en-GB" sz="2800" b="1" dirty="0">
              <a:solidFill>
                <a:srgbClr val="FF00FF"/>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979" y="2786172"/>
            <a:ext cx="3397370" cy="2254255"/>
          </a:xfrm>
          <a:prstGeom prst="rect">
            <a:avLst/>
          </a:prstGeom>
        </p:spPr>
      </p:pic>
    </p:spTree>
    <p:extLst>
      <p:ext uri="{BB962C8B-B14F-4D97-AF65-F5344CB8AC3E}">
        <p14:creationId xmlns:p14="http://schemas.microsoft.com/office/powerpoint/2010/main" val="13752661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18</a:t>
            </a:fld>
            <a:endParaRPr lang="en-GB">
              <a:solidFill>
                <a:srgbClr val="FFFFFF"/>
              </a:solidFill>
            </a:endParaRPr>
          </a:p>
        </p:txBody>
      </p:sp>
      <p:sp>
        <p:nvSpPr>
          <p:cNvPr id="4" name="TextBox 3"/>
          <p:cNvSpPr txBox="1"/>
          <p:nvPr/>
        </p:nvSpPr>
        <p:spPr>
          <a:xfrm>
            <a:off x="5791200" y="1401815"/>
            <a:ext cx="5788325"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a:solidFill>
                  <a:srgbClr val="00FFFF"/>
                </a:solidFill>
                <a:effectLst>
                  <a:outerShdw blurRad="38100" dist="38100" dir="2700000" algn="tl">
                    <a:srgbClr val="000000">
                      <a:alpha val="43137"/>
                    </a:srgbClr>
                  </a:outerShdw>
                </a:effectLst>
              </a:rPr>
              <a:t>"Her </a:t>
            </a:r>
            <a:r>
              <a:rPr lang="en-US" sz="2800" b="1" i="1" dirty="0" err="1">
                <a:solidFill>
                  <a:srgbClr val="00FFFF"/>
                </a:solidFill>
                <a:effectLst>
                  <a:outerShdw blurRad="38100" dist="38100" dir="2700000" algn="tl">
                    <a:srgbClr val="000000">
                      <a:alpha val="43137"/>
                    </a:srgbClr>
                  </a:outerShdw>
                </a:effectLst>
              </a:rPr>
              <a:t>Nazarites</a:t>
            </a:r>
            <a:r>
              <a:rPr lang="en-US" sz="2800" b="1" i="1" dirty="0">
                <a:solidFill>
                  <a:srgbClr val="00FFFF"/>
                </a:solidFill>
                <a:effectLst>
                  <a:outerShdw blurRad="38100" dist="38100" dir="2700000" algn="tl">
                    <a:srgbClr val="000000">
                      <a:alpha val="43137"/>
                    </a:srgbClr>
                  </a:outerShdw>
                </a:effectLst>
              </a:rPr>
              <a:t> were purer than snow, they were </a:t>
            </a:r>
            <a:r>
              <a:rPr lang="en-US" sz="2800" b="1" i="1" u="sng" dirty="0">
                <a:solidFill>
                  <a:srgbClr val="00FFFF"/>
                </a:solidFill>
                <a:effectLst>
                  <a:outerShdw blurRad="38100" dist="38100" dir="2700000" algn="tl">
                    <a:srgbClr val="000000">
                      <a:alpha val="43137"/>
                    </a:srgbClr>
                  </a:outerShdw>
                </a:effectLst>
              </a:rPr>
              <a:t>whiter than milk</a:t>
            </a:r>
            <a:r>
              <a:rPr lang="en-US" sz="2800" b="1" i="1" dirty="0">
                <a:solidFill>
                  <a:srgbClr val="00FFFF"/>
                </a:solidFill>
                <a:effectLst>
                  <a:outerShdw blurRad="38100" dist="38100" dir="2700000" algn="tl">
                    <a:srgbClr val="000000">
                      <a:alpha val="43137"/>
                    </a:srgbClr>
                  </a:outerShdw>
                </a:effectLst>
              </a:rPr>
              <a:t>, </a:t>
            </a:r>
            <a:r>
              <a:rPr lang="en-US" sz="2800" b="1" i="1" dirty="0">
                <a:solidFill>
                  <a:srgbClr val="FFC000"/>
                </a:solidFill>
                <a:effectLst>
                  <a:outerShdw blurRad="38100" dist="38100" dir="2700000" algn="tl">
                    <a:srgbClr val="000000">
                      <a:alpha val="43137"/>
                    </a:srgbClr>
                  </a:outerShdw>
                </a:effectLst>
              </a:rPr>
              <a:t>they were </a:t>
            </a:r>
            <a:r>
              <a:rPr lang="en-US" sz="2800" b="1" dirty="0">
                <a:solidFill>
                  <a:srgbClr val="FFC000"/>
                </a:solidFill>
                <a:effectLst>
                  <a:outerShdw blurRad="38100" dist="38100" dir="2700000" algn="tl">
                    <a:srgbClr val="000000">
                      <a:alpha val="43137"/>
                    </a:srgbClr>
                  </a:outerShdw>
                </a:effectLst>
              </a:rPr>
              <a:t>more ruddy in body than rubies</a:t>
            </a:r>
            <a:r>
              <a:rPr lang="en-US" sz="2800" b="1" i="1" dirty="0">
                <a:solidFill>
                  <a:srgbClr val="FFC000"/>
                </a:solidFill>
                <a:effectLst>
                  <a:outerShdw blurRad="38100" dist="38100" dir="2700000" algn="tl">
                    <a:srgbClr val="000000">
                      <a:alpha val="43137"/>
                    </a:srgbClr>
                  </a:outerShdw>
                </a:effectLst>
              </a:rPr>
              <a:t>, their polishing was of sapphire</a:t>
            </a:r>
            <a:r>
              <a:rPr lang="en-US" sz="2800" b="1" dirty="0" smtClean="0">
                <a:solidFill>
                  <a:srgbClr val="FFC000"/>
                </a:solidFill>
                <a:effectLst>
                  <a:outerShdw blurRad="38100" dist="38100" dir="2700000" algn="tl">
                    <a:srgbClr val="000000">
                      <a:alpha val="43137"/>
                    </a:srgbClr>
                  </a:outerShdw>
                </a:effectLst>
              </a:rPr>
              <a:t>..... </a:t>
            </a:r>
            <a:r>
              <a:rPr lang="en-US" sz="2800" b="1" dirty="0" smtClean="0">
                <a:solidFill>
                  <a:srgbClr val="FF00FF"/>
                </a:solidFill>
                <a:effectLst>
                  <a:outerShdw blurRad="38100" dist="38100" dir="2700000" algn="tl">
                    <a:srgbClr val="000000">
                      <a:alpha val="43137"/>
                    </a:srgbClr>
                  </a:outerShdw>
                </a:effectLst>
              </a:rPr>
              <a:t>(</a:t>
            </a:r>
            <a:r>
              <a:rPr lang="en-US" sz="2800" b="1" dirty="0">
                <a:solidFill>
                  <a:srgbClr val="FF00FF"/>
                </a:solidFill>
                <a:effectLst>
                  <a:outerShdw blurRad="38100" dist="38100" dir="2700000" algn="tl">
                    <a:srgbClr val="000000">
                      <a:alpha val="43137"/>
                    </a:srgbClr>
                  </a:outerShdw>
                </a:effectLst>
              </a:rPr>
              <a:t>Lam 4:7)</a:t>
            </a:r>
            <a:endParaRPr lang="en-GB" sz="2800" b="1" dirty="0">
              <a:solidFill>
                <a:srgbClr val="FF00FF"/>
              </a:solidFill>
              <a:effectLst>
                <a:outerShdw blurRad="38100" dist="38100" dir="2700000" algn="tl">
                  <a:srgbClr val="000000">
                    <a:alpha val="43137"/>
                  </a:srgbClr>
                </a:outerShdw>
              </a:effectLst>
            </a:endParaRPr>
          </a:p>
          <a:p>
            <a:pPr algn="ctr"/>
            <a:r>
              <a:rPr lang="en-US" sz="2800" b="1" dirty="0">
                <a:solidFill>
                  <a:srgbClr val="00FF00"/>
                </a:solidFill>
                <a:effectLst>
                  <a:outerShdw blurRad="38100" dist="38100" dir="2700000" algn="tl">
                    <a:srgbClr val="000000">
                      <a:alpha val="43137"/>
                    </a:srgbClr>
                  </a:outerShdw>
                </a:effectLst>
              </a:rPr>
              <a:t>In the Scroll of the Apocryphal Genesis, found in the Dead Sea Scrolls, </a:t>
            </a:r>
            <a:r>
              <a:rPr lang="en-US" sz="2800" b="1" dirty="0">
                <a:solidFill>
                  <a:srgbClr val="FFFF00"/>
                </a:solidFill>
                <a:effectLst>
                  <a:outerShdw blurRad="38100" dist="38100" dir="2700000" algn="tl">
                    <a:srgbClr val="000000">
                      <a:alpha val="43137"/>
                    </a:srgbClr>
                  </a:outerShdw>
                </a:effectLst>
              </a:rPr>
              <a:t>Abraham’s wife, Sarah, is described as a beautiful White woman</a:t>
            </a:r>
            <a:r>
              <a:rPr lang="en-US" sz="2800" b="1" dirty="0" smtClean="0">
                <a:solidFill>
                  <a:srgbClr val="FFFF00"/>
                </a:solidFill>
                <a:effectLst>
                  <a:outerShdw blurRad="38100" dist="38100" dir="2700000" algn="tl">
                    <a:srgbClr val="000000">
                      <a:alpha val="43137"/>
                    </a:srgbClr>
                  </a:outerShdw>
                </a:effectLst>
              </a:rPr>
              <a:t>:</a:t>
            </a:r>
            <a:endParaRPr lang="en-GB" sz="2800" b="1" dirty="0">
              <a:solidFill>
                <a:srgbClr val="FF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73" y="1985421"/>
            <a:ext cx="4653815" cy="3664879"/>
          </a:xfrm>
          <a:prstGeom prst="rect">
            <a:avLst/>
          </a:prstGeom>
        </p:spPr>
      </p:pic>
    </p:spTree>
    <p:extLst>
      <p:ext uri="{BB962C8B-B14F-4D97-AF65-F5344CB8AC3E}">
        <p14:creationId xmlns:p14="http://schemas.microsoft.com/office/powerpoint/2010/main" val="35109014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19</a:t>
            </a:fld>
            <a:endParaRPr lang="en-GB">
              <a:solidFill>
                <a:srgbClr val="FFFFFF"/>
              </a:solidFill>
            </a:endParaRPr>
          </a:p>
        </p:txBody>
      </p:sp>
      <p:sp>
        <p:nvSpPr>
          <p:cNvPr id="4" name="TextBox 3"/>
          <p:cNvSpPr txBox="1"/>
          <p:nvPr/>
        </p:nvSpPr>
        <p:spPr>
          <a:xfrm>
            <a:off x="5779699" y="1824841"/>
            <a:ext cx="5417388"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u="sng" dirty="0">
                <a:solidFill>
                  <a:srgbClr val="00FFFF"/>
                </a:solidFill>
                <a:effectLst>
                  <a:outerShdw blurRad="38100" dist="38100" dir="2700000" algn="tl">
                    <a:srgbClr val="000000">
                      <a:alpha val="43137"/>
                    </a:srgbClr>
                  </a:outerShdw>
                </a:effectLst>
              </a:rPr>
              <a:t>Her skin was pure white</a:t>
            </a:r>
            <a:r>
              <a:rPr lang="en-US" sz="2800" b="1" i="1" dirty="0">
                <a:solidFill>
                  <a:srgbClr val="00FFFF"/>
                </a:solidFill>
                <a:effectLst>
                  <a:outerShdw blurRad="38100" dist="38100" dir="2700000" algn="tl">
                    <a:srgbClr val="000000">
                      <a:alpha val="43137"/>
                    </a:srgbClr>
                  </a:outerShdw>
                </a:effectLst>
              </a:rPr>
              <a:t>; She had long lovely hair;</a:t>
            </a:r>
            <a:r>
              <a:rPr lang="en-US" sz="2800" b="1" dirty="0">
                <a:effectLst>
                  <a:outerShdw blurRad="38100" dist="38100" dir="2700000" algn="tl">
                    <a:srgbClr val="000000">
                      <a:alpha val="43137"/>
                    </a:srgbClr>
                  </a:outerShdw>
                </a:effectLst>
              </a:rPr>
              <a:t/>
            </a:r>
            <a:br>
              <a:rPr lang="en-US" sz="2800" b="1" dirty="0">
                <a:effectLst>
                  <a:outerShdw blurRad="38100" dist="38100" dir="2700000" algn="tl">
                    <a:srgbClr val="000000">
                      <a:alpha val="43137"/>
                    </a:srgbClr>
                  </a:outerShdw>
                </a:effectLst>
              </a:rPr>
            </a:br>
            <a:r>
              <a:rPr lang="en-US" sz="2800" b="1" i="1" dirty="0">
                <a:solidFill>
                  <a:srgbClr val="FFC000"/>
                </a:solidFill>
                <a:effectLst>
                  <a:outerShdw blurRad="38100" dist="38100" dir="2700000" algn="tl">
                    <a:srgbClr val="000000">
                      <a:alpha val="43137"/>
                    </a:srgbClr>
                  </a:outerShdw>
                </a:effectLst>
              </a:rPr>
              <a:t>Her limbs were smooth and rounded (her thighs were shapely)</a:t>
            </a:r>
            <a:r>
              <a:rPr lang="en-US" sz="2800" b="1" dirty="0">
                <a:solidFill>
                  <a:srgbClr val="FFC000"/>
                </a:solidFill>
                <a:effectLst>
                  <a:outerShdw blurRad="38100" dist="38100" dir="2700000" algn="tl">
                    <a:srgbClr val="000000">
                      <a:alpha val="43137"/>
                    </a:srgbClr>
                  </a:outerShdw>
                </a:effectLst>
              </a:rPr>
              <a:t/>
            </a:r>
            <a:br>
              <a:rPr lang="en-US" sz="2800" b="1" dirty="0">
                <a:solidFill>
                  <a:srgbClr val="FFC000"/>
                </a:solidFill>
                <a:effectLst>
                  <a:outerShdw blurRad="38100" dist="38100" dir="2700000" algn="tl">
                    <a:srgbClr val="000000">
                      <a:alpha val="43137"/>
                    </a:srgbClr>
                  </a:outerShdw>
                </a:effectLst>
              </a:rPr>
            </a:br>
            <a:r>
              <a:rPr lang="en-US" sz="2800" b="1" i="1" dirty="0">
                <a:solidFill>
                  <a:srgbClr val="00FF00"/>
                </a:solidFill>
                <a:effectLst>
                  <a:outerShdw blurRad="38100" dist="38100" dir="2700000" algn="tl">
                    <a:srgbClr val="000000">
                      <a:alpha val="43137"/>
                    </a:srgbClr>
                  </a:outerShdw>
                </a:effectLst>
              </a:rPr>
              <a:t>She had slender legs and small feet;</a:t>
            </a:r>
            <a:r>
              <a:rPr lang="en-US" sz="2800" b="1" dirty="0">
                <a:solidFill>
                  <a:srgbClr val="00FF00"/>
                </a:solidFill>
                <a:effectLst>
                  <a:outerShdw blurRad="38100" dist="38100" dir="2700000" algn="tl">
                    <a:srgbClr val="000000">
                      <a:alpha val="43137"/>
                    </a:srgbClr>
                  </a:outerShdw>
                </a:effectLst>
              </a:rPr>
              <a:t/>
            </a:r>
            <a:br>
              <a:rPr lang="en-US" sz="2800" b="1" dirty="0">
                <a:solidFill>
                  <a:srgbClr val="00FF00"/>
                </a:solidFill>
                <a:effectLst>
                  <a:outerShdw blurRad="38100" dist="38100" dir="2700000" algn="tl">
                    <a:srgbClr val="000000">
                      <a:alpha val="43137"/>
                    </a:srgbClr>
                  </a:outerShdw>
                </a:effectLst>
              </a:rPr>
            </a:br>
            <a:r>
              <a:rPr lang="en-US" sz="2800" b="1" i="1" dirty="0">
                <a:solidFill>
                  <a:srgbClr val="FFFF00"/>
                </a:solidFill>
                <a:effectLst>
                  <a:outerShdw blurRad="38100" dist="38100" dir="2700000" algn="tl">
                    <a:srgbClr val="000000">
                      <a:alpha val="43137"/>
                    </a:srgbClr>
                  </a:outerShdw>
                </a:effectLst>
              </a:rPr>
              <a:t>Her hands were slim and long and so were her </a:t>
            </a:r>
            <a:r>
              <a:rPr lang="en-US" sz="2800" b="1" i="1" dirty="0" smtClean="0">
                <a:solidFill>
                  <a:srgbClr val="FFFF00"/>
                </a:solidFill>
                <a:effectLst>
                  <a:outerShdw blurRad="38100" dist="38100" dir="2700000" algn="tl">
                    <a:srgbClr val="000000">
                      <a:alpha val="43137"/>
                    </a:srgbClr>
                  </a:outerShdw>
                </a:effectLst>
              </a:rPr>
              <a:t>fingers</a:t>
            </a:r>
            <a:endParaRPr lang="en-GB" sz="2800" b="1" dirty="0">
              <a:solidFill>
                <a:srgbClr val="FFFF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467" y="1371600"/>
            <a:ext cx="3797808" cy="5023556"/>
          </a:xfrm>
          <a:prstGeom prst="rect">
            <a:avLst/>
          </a:prstGeom>
        </p:spPr>
      </p:pic>
    </p:spTree>
    <p:extLst>
      <p:ext uri="{BB962C8B-B14F-4D97-AF65-F5344CB8AC3E}">
        <p14:creationId xmlns:p14="http://schemas.microsoft.com/office/powerpoint/2010/main" val="7679412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35966"/>
          </a:xfrm>
        </p:spPr>
        <p:txBody>
          <a:bodyPr/>
          <a:lstStyle/>
          <a:p>
            <a:r>
              <a:rPr lang="en-GB" sz="3600" b="1" dirty="0" smtClean="0">
                <a:solidFill>
                  <a:srgbClr val="FF9900"/>
                </a:solidFill>
                <a:effectLst>
                  <a:outerShdw blurRad="38100" dist="38100" dir="2700000" algn="tl">
                    <a:srgbClr val="000000">
                      <a:alpha val="43137"/>
                    </a:srgbClr>
                  </a:outerShdw>
                </a:effectLst>
              </a:rPr>
              <a:t>Yahweh’s Racially Exclusive Covenant People</a:t>
            </a:r>
            <a:r>
              <a:rPr lang="en-GB" dirty="0"/>
              <a:t/>
            </a:r>
            <a:br>
              <a:rPr lang="en-GB" dirty="0"/>
            </a:b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a:t>
            </a:fld>
            <a:endParaRPr lang="en-GB" dirty="0">
              <a:solidFill>
                <a:srgbClr val="FFFFFF"/>
              </a:solidFill>
            </a:endParaRPr>
          </a:p>
        </p:txBody>
      </p:sp>
      <p:pic>
        <p:nvPicPr>
          <p:cNvPr id="5" name="Picture 4"/>
          <p:cNvPicPr>
            <a:picLocks noChangeAspect="1"/>
          </p:cNvPicPr>
          <p:nvPr/>
        </p:nvPicPr>
        <p:blipFill>
          <a:blip r:embed="rId2"/>
          <a:stretch>
            <a:fillRect/>
          </a:stretch>
        </p:blipFill>
        <p:spPr>
          <a:xfrm>
            <a:off x="514662" y="1337094"/>
            <a:ext cx="4669275" cy="4678204"/>
          </a:xfrm>
          <a:prstGeom prst="rect">
            <a:avLst/>
          </a:prstGeom>
        </p:spPr>
      </p:pic>
      <p:sp>
        <p:nvSpPr>
          <p:cNvPr id="6" name="TextBox 5"/>
          <p:cNvSpPr txBox="1"/>
          <p:nvPr/>
        </p:nvSpPr>
        <p:spPr>
          <a:xfrm>
            <a:off x="5581290" y="1337094"/>
            <a:ext cx="6121879" cy="4678204"/>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a:t>
            </a:r>
            <a:r>
              <a:rPr lang="en-US" sz="2800" b="1" i="1" dirty="0">
                <a:solidFill>
                  <a:srgbClr val="00FFFF"/>
                </a:solidFill>
                <a:effectLst>
                  <a:outerShdw blurRad="38100" dist="38100" dir="2700000" algn="tl">
                    <a:srgbClr val="000000">
                      <a:alpha val="43137"/>
                    </a:srgbClr>
                  </a:outerShdw>
                </a:effectLst>
              </a:rPr>
              <a:t>Behold it </a:t>
            </a:r>
            <a:r>
              <a:rPr lang="en-US" sz="2800" b="1" u="sng" dirty="0">
                <a:solidFill>
                  <a:srgbClr val="00FFFF"/>
                </a:solidFill>
                <a:effectLst>
                  <a:outerShdw blurRad="38100" dist="38100" dir="2700000" algn="tl">
                    <a:srgbClr val="000000">
                      <a:alpha val="43137"/>
                    </a:srgbClr>
                  </a:outerShdw>
                </a:effectLst>
              </a:rPr>
              <a:t>[Israel]</a:t>
            </a:r>
            <a:r>
              <a:rPr lang="en-US" sz="2800" b="1" i="1" dirty="0">
                <a:solidFill>
                  <a:srgbClr val="00FFFF"/>
                </a:solidFill>
                <a:effectLst>
                  <a:outerShdw blurRad="38100" dist="38100" dir="2700000" algn="tl">
                    <a:srgbClr val="000000">
                      <a:alpha val="43137"/>
                    </a:srgbClr>
                  </a:outerShdw>
                </a:effectLst>
              </a:rPr>
              <a:t> is a people that shall DWELL ALONE</a:t>
            </a:r>
            <a:r>
              <a:rPr lang="en-US" sz="2800" b="1" dirty="0">
                <a:solidFill>
                  <a:srgbClr val="00FFFF"/>
                </a:solidFill>
                <a:effectLst>
                  <a:outerShdw blurRad="38100" dist="38100" dir="2700000" algn="tl">
                    <a:srgbClr val="000000">
                      <a:alpha val="43137"/>
                    </a:srgbClr>
                  </a:outerShdw>
                </a:effectLst>
              </a:rPr>
              <a:t>.” -</a:t>
            </a:r>
            <a:r>
              <a:rPr lang="en-US" sz="2800" b="1" dirty="0">
                <a:effectLst>
                  <a:outerShdw blurRad="38100" dist="38100" dir="2700000" algn="tl">
                    <a:srgbClr val="000000">
                      <a:alpha val="43137"/>
                    </a:srgbClr>
                  </a:outerShdw>
                </a:effectLst>
              </a:rPr>
              <a:t>  </a:t>
            </a:r>
            <a:r>
              <a:rPr lang="en-US" sz="2800" b="1" dirty="0">
                <a:solidFill>
                  <a:srgbClr val="FF00FF"/>
                </a:solidFill>
                <a:effectLst>
                  <a:outerShdw blurRad="38100" dist="38100" dir="2700000" algn="tl">
                    <a:srgbClr val="000000">
                      <a:alpha val="43137"/>
                    </a:srgbClr>
                  </a:outerShdw>
                </a:effectLst>
              </a:rPr>
              <a:t>Numbers 23:9.</a:t>
            </a:r>
            <a:endParaRPr lang="en-GB" sz="2800" b="1" dirty="0">
              <a:solidFill>
                <a:srgbClr val="FF00FF"/>
              </a:solidFill>
              <a:effectLst>
                <a:outerShdw blurRad="38100" dist="38100" dir="2700000" algn="tl">
                  <a:srgbClr val="000000">
                    <a:alpha val="43137"/>
                  </a:srgbClr>
                </a:outerShdw>
              </a:effectLst>
            </a:endParaRPr>
          </a:p>
          <a:p>
            <a:r>
              <a:rPr lang="en-US" sz="2800" b="1" dirty="0">
                <a:effectLst>
                  <a:outerShdw blurRad="38100" dist="38100" dir="2700000" algn="tl">
                    <a:srgbClr val="000000">
                      <a:alpha val="43137"/>
                    </a:srgbClr>
                  </a:outerShdw>
                </a:effectLst>
              </a:rPr>
              <a:t> </a:t>
            </a:r>
            <a:endParaRPr lang="en-GB" sz="2800" b="1" dirty="0">
              <a:effectLst>
                <a:outerShdw blurRad="38100" dist="38100" dir="2700000" algn="tl">
                  <a:srgbClr val="000000">
                    <a:alpha val="43137"/>
                  </a:srgbClr>
                </a:outerShdw>
              </a:effectLst>
            </a:endParaRPr>
          </a:p>
          <a:p>
            <a:pPr algn="ctr"/>
            <a:r>
              <a:rPr lang="en-US" sz="2800" b="1" dirty="0">
                <a:solidFill>
                  <a:srgbClr val="FFC000"/>
                </a:solidFill>
                <a:effectLst>
                  <a:outerShdw blurRad="38100" dist="38100" dir="2700000" algn="tl">
                    <a:srgbClr val="000000">
                      <a:alpha val="43137"/>
                    </a:srgbClr>
                  </a:outerShdw>
                </a:effectLst>
              </a:rPr>
              <a:t>“</a:t>
            </a:r>
            <a:r>
              <a:rPr lang="en-US" sz="2800" b="1" i="1" dirty="0">
                <a:solidFill>
                  <a:srgbClr val="FFC000"/>
                </a:solidFill>
                <a:effectLst>
                  <a:outerShdw blurRad="38100" dist="38100" dir="2700000" algn="tl">
                    <a:srgbClr val="000000">
                      <a:alpha val="43137"/>
                    </a:srgbClr>
                  </a:outerShdw>
                </a:effectLst>
              </a:rPr>
              <a:t>For thou art </a:t>
            </a:r>
            <a:r>
              <a:rPr lang="en-US" sz="2800" b="1" dirty="0">
                <a:solidFill>
                  <a:srgbClr val="FFC000"/>
                </a:solidFill>
                <a:effectLst>
                  <a:outerShdw blurRad="38100" dist="38100" dir="2700000" algn="tl">
                    <a:srgbClr val="000000">
                      <a:alpha val="43137"/>
                    </a:srgbClr>
                  </a:outerShdw>
                </a:effectLst>
              </a:rPr>
              <a:t>an holy peopl</a:t>
            </a:r>
            <a:r>
              <a:rPr lang="en-US" sz="2800" b="1" i="1" dirty="0">
                <a:solidFill>
                  <a:srgbClr val="FFC000"/>
                </a:solidFill>
                <a:effectLst>
                  <a:outerShdw blurRad="38100" dist="38100" dir="2700000" algn="tl">
                    <a:srgbClr val="000000">
                      <a:alpha val="43137"/>
                    </a:srgbClr>
                  </a:outerShdw>
                </a:effectLst>
              </a:rPr>
              <a:t>e unto Yahweh, your Elohim: </a:t>
            </a:r>
            <a:r>
              <a:rPr lang="en-US" sz="2800" b="1" i="1" dirty="0">
                <a:solidFill>
                  <a:srgbClr val="00FF00"/>
                </a:solidFill>
                <a:effectLst>
                  <a:outerShdw blurRad="38100" dist="38100" dir="2700000" algn="tl">
                    <a:srgbClr val="000000">
                      <a:alpha val="43137"/>
                    </a:srgbClr>
                  </a:outerShdw>
                </a:effectLst>
              </a:rPr>
              <a:t>Yahweh your Elohim </a:t>
            </a:r>
            <a:r>
              <a:rPr lang="en-US" sz="2800" b="1" dirty="0">
                <a:solidFill>
                  <a:srgbClr val="00FF00"/>
                </a:solidFill>
                <a:effectLst>
                  <a:outerShdw blurRad="38100" dist="38100" dir="2700000" algn="tl">
                    <a:srgbClr val="000000">
                      <a:alpha val="43137"/>
                    </a:srgbClr>
                  </a:outerShdw>
                </a:effectLst>
              </a:rPr>
              <a:t>hath chosen thee</a:t>
            </a:r>
            <a:r>
              <a:rPr lang="en-US" sz="2800" b="1" i="1" dirty="0">
                <a:solidFill>
                  <a:srgbClr val="00FF00"/>
                </a:solidFill>
                <a:effectLst>
                  <a:outerShdw blurRad="38100" dist="38100" dir="2700000" algn="tl">
                    <a:srgbClr val="000000">
                      <a:alpha val="43137"/>
                    </a:srgbClr>
                  </a:outerShdw>
                </a:effectLst>
              </a:rPr>
              <a:t> to be </a:t>
            </a:r>
            <a:r>
              <a:rPr lang="en-US" sz="2800" b="1" dirty="0">
                <a:solidFill>
                  <a:srgbClr val="00FF00"/>
                </a:solidFill>
                <a:effectLst>
                  <a:outerShdw blurRad="38100" dist="38100" dir="2700000" algn="tl">
                    <a:srgbClr val="000000">
                      <a:alpha val="43137"/>
                    </a:srgbClr>
                  </a:outerShdw>
                </a:effectLst>
              </a:rPr>
              <a:t>a special people</a:t>
            </a:r>
            <a:r>
              <a:rPr lang="en-US" sz="2800" b="1" i="1" dirty="0">
                <a:solidFill>
                  <a:srgbClr val="00FF00"/>
                </a:solidFill>
                <a:effectLst>
                  <a:outerShdw blurRad="38100" dist="38100" dir="2700000" algn="tl">
                    <a:srgbClr val="000000">
                      <a:alpha val="43137"/>
                    </a:srgbClr>
                  </a:outerShdw>
                </a:effectLst>
              </a:rPr>
              <a:t> </a:t>
            </a:r>
            <a:r>
              <a:rPr lang="en-US" sz="2800" b="1" i="1" dirty="0" smtClean="0">
                <a:solidFill>
                  <a:srgbClr val="00FF00"/>
                </a:solidFill>
                <a:effectLst>
                  <a:outerShdw blurRad="38100" dist="38100" dir="2700000" algn="tl">
                    <a:srgbClr val="000000">
                      <a:alpha val="43137"/>
                    </a:srgbClr>
                  </a:outerShdw>
                </a:effectLst>
              </a:rPr>
              <a:t>unto </a:t>
            </a:r>
            <a:r>
              <a:rPr lang="en-US" sz="2800" b="1" i="1" dirty="0">
                <a:solidFill>
                  <a:srgbClr val="00FF00"/>
                </a:solidFill>
                <a:effectLst>
                  <a:outerShdw blurRad="38100" dist="38100" dir="2700000" algn="tl">
                    <a:srgbClr val="000000">
                      <a:alpha val="43137"/>
                    </a:srgbClr>
                  </a:outerShdw>
                </a:effectLst>
              </a:rPr>
              <a:t>Himself, </a:t>
            </a:r>
            <a:r>
              <a:rPr lang="en-US" sz="2800" b="1" u="sng" dirty="0">
                <a:solidFill>
                  <a:srgbClr val="FFFF00"/>
                </a:solidFill>
                <a:effectLst>
                  <a:outerShdw blurRad="38100" dist="38100" dir="2700000" algn="tl">
                    <a:srgbClr val="000000">
                      <a:alpha val="43137"/>
                    </a:srgbClr>
                  </a:outerShdw>
                </a:effectLst>
              </a:rPr>
              <a:t>above all the people that are upon the face of the earth</a:t>
            </a:r>
            <a:r>
              <a:rPr lang="en-US" sz="2800" b="1" dirty="0">
                <a:solidFill>
                  <a:srgbClr val="FFFF00"/>
                </a:solidFill>
                <a:effectLst>
                  <a:outerShdw blurRad="38100" dist="38100" dir="2700000" algn="tl">
                    <a:srgbClr val="000000">
                      <a:alpha val="43137"/>
                    </a:srgbClr>
                  </a:outerShdw>
                </a:effectLst>
              </a:rPr>
              <a:t>.” </a:t>
            </a:r>
            <a:r>
              <a:rPr lang="en-US" sz="2800" b="1" dirty="0">
                <a:solidFill>
                  <a:srgbClr val="FF00FF"/>
                </a:solidFill>
                <a:effectLst>
                  <a:outerShdw blurRad="38100" dist="38100" dir="2700000" algn="tl">
                    <a:srgbClr val="000000">
                      <a:alpha val="43137"/>
                    </a:srgbClr>
                  </a:outerShdw>
                </a:effectLst>
              </a:rPr>
              <a:t>– Deut. 7:6.</a:t>
            </a:r>
            <a:endParaRPr lang="en-GB" sz="2800" b="1" dirty="0">
              <a:solidFill>
                <a:srgbClr val="FF00FF"/>
              </a:solidFill>
              <a:effectLst>
                <a:outerShdw blurRad="38100" dist="38100" dir="2700000" algn="tl">
                  <a:srgbClr val="000000">
                    <a:alpha val="43137"/>
                  </a:srgbClr>
                </a:outerShdw>
              </a:effectLst>
            </a:endParaRPr>
          </a:p>
          <a:p>
            <a:endParaRPr lang="en-GB" dirty="0">
              <a:solidFill>
                <a:srgbClr val="FF00FF"/>
              </a:solidFill>
            </a:endParaRPr>
          </a:p>
        </p:txBody>
      </p:sp>
    </p:spTree>
    <p:extLst>
      <p:ext uri="{BB962C8B-B14F-4D97-AF65-F5344CB8AC3E}">
        <p14:creationId xmlns:p14="http://schemas.microsoft.com/office/powerpoint/2010/main" val="17752261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9295"/>
            <a:ext cx="10972800" cy="1143000"/>
          </a:xfrm>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20</a:t>
            </a:fld>
            <a:endParaRPr lang="en-GB">
              <a:solidFill>
                <a:srgbClr val="FFFFFF"/>
              </a:solidFill>
            </a:endParaRPr>
          </a:p>
        </p:txBody>
      </p:sp>
      <p:sp>
        <p:nvSpPr>
          <p:cNvPr id="4" name="TextBox 3"/>
          <p:cNvSpPr txBox="1"/>
          <p:nvPr/>
        </p:nvSpPr>
        <p:spPr>
          <a:xfrm>
            <a:off x="5874587" y="1551649"/>
            <a:ext cx="5417389" cy="452431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3200" b="1" dirty="0">
                <a:solidFill>
                  <a:srgbClr val="FFFF00"/>
                </a:solidFill>
                <a:effectLst>
                  <a:outerShdw blurRad="38100" dist="38100" dir="2700000" algn="tl">
                    <a:srgbClr val="000000">
                      <a:alpha val="43137"/>
                    </a:srgbClr>
                  </a:outerShdw>
                </a:effectLst>
              </a:rPr>
              <a:t>Jesus was also fair and </a:t>
            </a:r>
            <a:r>
              <a:rPr lang="en-US" sz="3200" b="1" dirty="0" smtClean="0">
                <a:solidFill>
                  <a:srgbClr val="FFFF00"/>
                </a:solidFill>
                <a:effectLst>
                  <a:outerShdw blurRad="38100" dist="38100" dir="2700000" algn="tl">
                    <a:srgbClr val="000000">
                      <a:alpha val="43137"/>
                    </a:srgbClr>
                  </a:outerShdw>
                </a:effectLst>
              </a:rPr>
              <a:t>ruddy</a:t>
            </a:r>
            <a:r>
              <a:rPr lang="en-US" sz="2800" b="1" dirty="0">
                <a:effectLst>
                  <a:outerShdw blurRad="38100" dist="38100" dir="2700000" algn="tl">
                    <a:srgbClr val="000000">
                      <a:alpha val="43137"/>
                    </a:srgbClr>
                  </a:outerShdw>
                </a:effectLst>
              </a:rPr>
              <a:t> </a:t>
            </a:r>
            <a:endParaRPr lang="en-GB" sz="2800" b="1" dirty="0">
              <a:effectLst>
                <a:outerShdw blurRad="38100" dist="38100" dir="2700000" algn="tl">
                  <a:srgbClr val="000000">
                    <a:alpha val="43137"/>
                  </a:srgbClr>
                </a:outerShdw>
              </a:effectLst>
            </a:endParaRPr>
          </a:p>
          <a:p>
            <a:pPr algn="ctr"/>
            <a:r>
              <a:rPr lang="en-US" sz="2800" b="1" dirty="0">
                <a:solidFill>
                  <a:srgbClr val="00FFFF"/>
                </a:solidFill>
                <a:effectLst>
                  <a:outerShdw blurRad="38100" dist="38100" dir="2700000" algn="tl">
                    <a:srgbClr val="000000">
                      <a:alpha val="43137"/>
                    </a:srgbClr>
                  </a:outerShdw>
                </a:effectLst>
              </a:rPr>
              <a:t>Physical descriptions of Jesus from historical sources :</a:t>
            </a:r>
            <a:endParaRPr lang="en-GB" sz="2800" b="1" dirty="0">
              <a:solidFill>
                <a:srgbClr val="00FFFF"/>
              </a:solidFill>
              <a:effectLst>
                <a:outerShdw blurRad="38100" dist="38100" dir="2700000" algn="tl">
                  <a:srgbClr val="000000">
                    <a:alpha val="43137"/>
                  </a:srgbClr>
                </a:outerShdw>
              </a:effectLst>
            </a:endParaRPr>
          </a:p>
          <a:p>
            <a:pPr algn="ctr"/>
            <a:r>
              <a:rPr lang="en-US" sz="2800" b="1" dirty="0">
                <a:solidFill>
                  <a:srgbClr val="00FFFF"/>
                </a:solidFill>
                <a:effectLst>
                  <a:outerShdw blurRad="38100" dist="38100" dir="2700000" algn="tl">
                    <a:srgbClr val="000000">
                      <a:alpha val="43137"/>
                    </a:srgbClr>
                  </a:outerShdw>
                </a:effectLst>
              </a:rPr>
              <a:t>Description of Jesus by </a:t>
            </a:r>
            <a:r>
              <a:rPr lang="en-US" sz="2800" b="1" dirty="0" err="1">
                <a:solidFill>
                  <a:srgbClr val="00FFFF"/>
                </a:solidFill>
                <a:effectLst>
                  <a:outerShdw blurRad="38100" dist="38100" dir="2700000" algn="tl">
                    <a:srgbClr val="000000">
                      <a:alpha val="43137"/>
                    </a:srgbClr>
                  </a:outerShdw>
                </a:effectLst>
              </a:rPr>
              <a:t>Publius</a:t>
            </a:r>
            <a:r>
              <a:rPr lang="en-US" sz="2800" b="1" dirty="0">
                <a:solidFill>
                  <a:srgbClr val="00FFFF"/>
                </a:solidFill>
                <a:effectLst>
                  <a:outerShdw blurRad="38100" dist="38100" dir="2700000" algn="tl">
                    <a:srgbClr val="000000">
                      <a:alpha val="43137"/>
                    </a:srgbClr>
                  </a:outerShdw>
                </a:effectLst>
              </a:rPr>
              <a:t> </a:t>
            </a:r>
            <a:r>
              <a:rPr lang="en-US" sz="2800" b="1" dirty="0" err="1">
                <a:solidFill>
                  <a:srgbClr val="00FFFF"/>
                </a:solidFill>
                <a:effectLst>
                  <a:outerShdw blurRad="38100" dist="38100" dir="2700000" algn="tl">
                    <a:srgbClr val="000000">
                      <a:alpha val="43137"/>
                    </a:srgbClr>
                  </a:outerShdw>
                </a:effectLst>
              </a:rPr>
              <a:t>Lentulus</a:t>
            </a:r>
            <a:r>
              <a:rPr lang="en-US" sz="2800" b="1" dirty="0">
                <a:solidFill>
                  <a:srgbClr val="00FFFF"/>
                </a:solidFill>
                <a:effectLst>
                  <a:outerShdw blurRad="38100" dist="38100" dir="2700000" algn="tl">
                    <a:srgbClr val="000000">
                      <a:alpha val="43137"/>
                    </a:srgbClr>
                  </a:outerShdw>
                </a:effectLst>
              </a:rPr>
              <a:t>,</a:t>
            </a:r>
            <a:r>
              <a:rPr lang="en-US" sz="2800" b="1" dirty="0">
                <a:effectLst>
                  <a:outerShdw blurRad="38100" dist="38100" dir="2700000" algn="tl">
                    <a:srgbClr val="000000">
                      <a:alpha val="43137"/>
                    </a:srgbClr>
                  </a:outerShdw>
                </a:effectLst>
              </a:rPr>
              <a:t> </a:t>
            </a:r>
            <a:r>
              <a:rPr lang="en-US" sz="2800" b="1" dirty="0">
                <a:solidFill>
                  <a:srgbClr val="FFC000"/>
                </a:solidFill>
                <a:effectLst>
                  <a:outerShdw blurRad="38100" dist="38100" dir="2700000" algn="tl">
                    <a:srgbClr val="000000">
                      <a:alpha val="43137"/>
                    </a:srgbClr>
                  </a:outerShdw>
                </a:effectLst>
              </a:rPr>
              <a:t>Governor of Judea, addressed to Tiberius Caesar, Emperor of Rome. </a:t>
            </a:r>
            <a:r>
              <a:rPr lang="en-US" sz="2800" b="1" dirty="0">
                <a:solidFill>
                  <a:srgbClr val="00FF00"/>
                </a:solidFill>
                <a:effectLst>
                  <a:outerShdw blurRad="38100" dist="38100" dir="2700000" algn="tl">
                    <a:srgbClr val="000000">
                      <a:alpha val="43137"/>
                    </a:srgbClr>
                  </a:outerShdw>
                </a:effectLst>
              </a:rPr>
              <a:t>Found in an excavated city written in Aramaic, on stone. </a:t>
            </a:r>
            <a:endParaRPr lang="en-GB" sz="2800" b="1" dirty="0">
              <a:solidFill>
                <a:srgbClr val="00FF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duotone>
              <a:prstClr val="black"/>
              <a:schemeClr val="accent2">
                <a:tint val="45000"/>
                <a:satMod val="400000"/>
              </a:schemeClr>
            </a:duotone>
          </a:blip>
          <a:stretch>
            <a:fillRect/>
          </a:stretch>
        </p:blipFill>
        <p:spPr>
          <a:xfrm>
            <a:off x="808006" y="1211765"/>
            <a:ext cx="4100423" cy="5463305"/>
          </a:xfrm>
          <a:prstGeom prst="rect">
            <a:avLst/>
          </a:prstGeom>
        </p:spPr>
      </p:pic>
    </p:spTree>
    <p:extLst>
      <p:ext uri="{BB962C8B-B14F-4D97-AF65-F5344CB8AC3E}">
        <p14:creationId xmlns:p14="http://schemas.microsoft.com/office/powerpoint/2010/main" val="18413178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21</a:t>
            </a:fld>
            <a:endParaRPr lang="en-GB">
              <a:solidFill>
                <a:srgbClr val="FFFFFF"/>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0969" t="9849" r="13202" b="12868"/>
          <a:stretch/>
        </p:blipFill>
        <p:spPr>
          <a:xfrm>
            <a:off x="500331" y="1371600"/>
            <a:ext cx="3769992" cy="5115464"/>
          </a:xfrm>
          <a:prstGeom prst="rect">
            <a:avLst/>
          </a:prstGeom>
        </p:spPr>
      </p:pic>
      <p:sp>
        <p:nvSpPr>
          <p:cNvPr id="4" name="TextBox 3"/>
          <p:cNvSpPr txBox="1"/>
          <p:nvPr/>
        </p:nvSpPr>
        <p:spPr>
          <a:xfrm>
            <a:off x="4968815" y="1332349"/>
            <a:ext cx="6886756"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a:solidFill>
                  <a:srgbClr val="00FFFF"/>
                </a:solidFill>
                <a:effectLst>
                  <a:outerShdw blurRad="38100" dist="38100" dir="2700000" algn="tl">
                    <a:srgbClr val="000000">
                      <a:alpha val="43137"/>
                    </a:srgbClr>
                  </a:outerShdw>
                </a:effectLst>
              </a:rPr>
              <a:t>He is a tall man, and well shaped, of an amiable and reverend aspect; </a:t>
            </a:r>
            <a:r>
              <a:rPr lang="en-US" sz="2800" b="1" i="1" dirty="0">
                <a:solidFill>
                  <a:srgbClr val="FFC000"/>
                </a:solidFill>
                <a:effectLst>
                  <a:outerShdw blurRad="38100" dist="38100" dir="2700000" algn="tl">
                    <a:srgbClr val="000000">
                      <a:alpha val="43137"/>
                    </a:srgbClr>
                  </a:outerShdw>
                </a:effectLst>
              </a:rPr>
              <a:t>his hair of a </a:t>
            </a:r>
            <a:r>
              <a:rPr lang="en-US" sz="2800" b="1" i="1" dirty="0" err="1">
                <a:solidFill>
                  <a:srgbClr val="FFC000"/>
                </a:solidFill>
                <a:effectLst>
                  <a:outerShdw blurRad="38100" dist="38100" dir="2700000" algn="tl">
                    <a:srgbClr val="000000">
                      <a:alpha val="43137"/>
                    </a:srgbClr>
                  </a:outerShdw>
                </a:effectLst>
              </a:rPr>
              <a:t>colour</a:t>
            </a:r>
            <a:r>
              <a:rPr lang="en-US" sz="2800" b="1" i="1" dirty="0">
                <a:solidFill>
                  <a:srgbClr val="FFC000"/>
                </a:solidFill>
                <a:effectLst>
                  <a:outerShdw blurRad="38100" dist="38100" dir="2700000" algn="tl">
                    <a:srgbClr val="000000">
                      <a:alpha val="43137"/>
                    </a:srgbClr>
                  </a:outerShdw>
                </a:effectLst>
              </a:rPr>
              <a:t> that can hardly be matched, </a:t>
            </a:r>
            <a:r>
              <a:rPr lang="en-US" sz="2800" b="1" i="1" u="sng" dirty="0">
                <a:solidFill>
                  <a:srgbClr val="FFC000"/>
                </a:solidFill>
                <a:effectLst>
                  <a:outerShdw blurRad="38100" dist="38100" dir="2700000" algn="tl">
                    <a:srgbClr val="000000">
                      <a:alpha val="43137"/>
                    </a:srgbClr>
                  </a:outerShdw>
                </a:effectLst>
              </a:rPr>
              <a:t>the </a:t>
            </a:r>
            <a:r>
              <a:rPr lang="en-US" sz="2800" b="1" i="1" u="sng" dirty="0" err="1">
                <a:solidFill>
                  <a:srgbClr val="FFC000"/>
                </a:solidFill>
                <a:effectLst>
                  <a:outerShdw blurRad="38100" dist="38100" dir="2700000" algn="tl">
                    <a:srgbClr val="000000">
                      <a:alpha val="43137"/>
                    </a:srgbClr>
                  </a:outerShdw>
                </a:effectLst>
              </a:rPr>
              <a:t>colour</a:t>
            </a:r>
            <a:r>
              <a:rPr lang="en-US" sz="2800" b="1" i="1" u="sng" dirty="0">
                <a:solidFill>
                  <a:srgbClr val="FFC000"/>
                </a:solidFill>
                <a:effectLst>
                  <a:outerShdw blurRad="38100" dist="38100" dir="2700000" algn="tl">
                    <a:srgbClr val="000000">
                      <a:alpha val="43137"/>
                    </a:srgbClr>
                  </a:outerShdw>
                </a:effectLst>
              </a:rPr>
              <a:t> of chestnut</a:t>
            </a:r>
            <a:r>
              <a:rPr lang="en-US" sz="2800" b="1" i="1" dirty="0">
                <a:solidFill>
                  <a:srgbClr val="FFC000"/>
                </a:solidFill>
                <a:effectLst>
                  <a:outerShdw blurRad="38100" dist="38100" dir="2700000" algn="tl">
                    <a:srgbClr val="000000">
                      <a:alpha val="43137"/>
                    </a:srgbClr>
                  </a:outerShdw>
                </a:effectLst>
              </a:rPr>
              <a:t> full ripe </a:t>
            </a:r>
            <a:r>
              <a:rPr lang="en-US" sz="2800" b="1" i="1" dirty="0" smtClean="0">
                <a:solidFill>
                  <a:srgbClr val="FFC000"/>
                </a:solidFill>
                <a:effectLst>
                  <a:outerShdw blurRad="38100" dist="38100" dir="2700000" algn="tl">
                    <a:srgbClr val="000000">
                      <a:alpha val="43137"/>
                    </a:srgbClr>
                  </a:outerShdw>
                </a:effectLst>
              </a:rPr>
              <a:t>falling </a:t>
            </a:r>
            <a:r>
              <a:rPr lang="en-US" sz="2800" b="1" i="1" dirty="0">
                <a:solidFill>
                  <a:srgbClr val="FFC000"/>
                </a:solidFill>
                <a:effectLst>
                  <a:outerShdw blurRad="38100" dist="38100" dir="2700000" algn="tl">
                    <a:srgbClr val="000000">
                      <a:alpha val="43137"/>
                    </a:srgbClr>
                  </a:outerShdw>
                </a:effectLst>
              </a:rPr>
              <a:t>in waves about his shoulders.</a:t>
            </a:r>
            <a:r>
              <a:rPr lang="en-US" sz="2800" b="1" i="1" dirty="0">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His forehead high, large and imposing; his cheeks without spot or wrinkle, beautiful symmetry; </a:t>
            </a:r>
            <a:r>
              <a:rPr lang="en-US" sz="2800" b="1" i="1" u="sng" dirty="0">
                <a:solidFill>
                  <a:srgbClr val="FFFF00"/>
                </a:solidFill>
                <a:effectLst>
                  <a:outerShdw blurRad="38100" dist="38100" dir="2700000" algn="tl">
                    <a:srgbClr val="000000">
                      <a:alpha val="43137"/>
                    </a:srgbClr>
                  </a:outerShdw>
                </a:effectLst>
              </a:rPr>
              <a:t>his beard thick and of a </a:t>
            </a:r>
            <a:r>
              <a:rPr lang="en-US" sz="2800" b="1" i="1" u="sng" dirty="0" err="1">
                <a:solidFill>
                  <a:srgbClr val="FFFF00"/>
                </a:solidFill>
                <a:effectLst>
                  <a:outerShdw blurRad="38100" dist="38100" dir="2700000" algn="tl">
                    <a:srgbClr val="000000">
                      <a:alpha val="43137"/>
                    </a:srgbClr>
                  </a:outerShdw>
                </a:effectLst>
              </a:rPr>
              <a:t>colour</a:t>
            </a:r>
            <a:r>
              <a:rPr lang="en-US" sz="2800" b="1" i="1" u="sng" dirty="0">
                <a:solidFill>
                  <a:srgbClr val="FFFF00"/>
                </a:solidFill>
                <a:effectLst>
                  <a:outerShdw blurRad="38100" dist="38100" dir="2700000" algn="tl">
                    <a:srgbClr val="000000">
                      <a:alpha val="43137"/>
                    </a:srgbClr>
                  </a:outerShdw>
                </a:effectLst>
              </a:rPr>
              <a:t> suitable to his hair</a:t>
            </a:r>
            <a:r>
              <a:rPr lang="en-US" sz="2800" b="1" i="1" dirty="0">
                <a:solidFill>
                  <a:srgbClr val="FFFF00"/>
                </a:solidFill>
                <a:effectLst>
                  <a:outerShdw blurRad="38100" dist="38100" dir="2700000" algn="tl">
                    <a:srgbClr val="000000">
                      <a:alpha val="43137"/>
                    </a:srgbClr>
                  </a:outerShdw>
                </a:effectLst>
              </a:rPr>
              <a:t>, reaching below his chin. </a:t>
            </a:r>
            <a:r>
              <a:rPr lang="en-US" sz="2800" b="1" i="1" u="sng" dirty="0">
                <a:solidFill>
                  <a:srgbClr val="FF00FF"/>
                </a:solidFill>
                <a:effectLst>
                  <a:outerShdw blurRad="38100" dist="38100" dir="2700000" algn="tl">
                    <a:srgbClr val="000000">
                      <a:alpha val="43137"/>
                    </a:srgbClr>
                  </a:outerShdw>
                </a:effectLst>
              </a:rPr>
              <a:t>His eyes bright blue</a:t>
            </a:r>
            <a:r>
              <a:rPr lang="en-US" sz="2800" b="1" i="1" dirty="0">
                <a:solidFill>
                  <a:srgbClr val="FF00FF"/>
                </a:solidFill>
                <a:effectLst>
                  <a:outerShdw blurRad="38100" dist="38100" dir="2700000" algn="tl">
                    <a:srgbClr val="000000">
                      <a:alpha val="43137"/>
                    </a:srgbClr>
                  </a:outerShdw>
                </a:effectLst>
              </a:rPr>
              <a:t>, clear and serene, look innocent, dignified, manly and mature</a:t>
            </a:r>
            <a:r>
              <a:rPr lang="en-US" sz="2800" b="1" i="1" dirty="0" smtClean="0">
                <a:solidFill>
                  <a:srgbClr val="FF00FF"/>
                </a:solidFill>
                <a:effectLst>
                  <a:outerShdw blurRad="38100" dist="38100" dir="2700000" algn="tl">
                    <a:srgbClr val="000000">
                      <a:alpha val="43137"/>
                    </a:srgbClr>
                  </a:outerShdw>
                </a:effectLst>
              </a:rPr>
              <a:t>.</a:t>
            </a:r>
            <a:endParaRPr lang="en-GB" sz="2800" b="1" dirty="0">
              <a:solidFill>
                <a:srgbClr val="FF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801262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0578"/>
            <a:ext cx="10972800" cy="1143000"/>
          </a:xfrm>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22</a:t>
            </a:fld>
            <a:endParaRPr lang="en-GB">
              <a:solidFill>
                <a:srgbClr val="FFFFFF"/>
              </a:solidFill>
            </a:endParaRPr>
          </a:p>
        </p:txBody>
      </p:sp>
      <p:sp>
        <p:nvSpPr>
          <p:cNvPr id="4" name="TextBox 3"/>
          <p:cNvSpPr txBox="1"/>
          <p:nvPr/>
        </p:nvSpPr>
        <p:spPr>
          <a:xfrm>
            <a:off x="6363420" y="1046240"/>
            <a:ext cx="5218980" cy="569386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We may also note another source, copies of the following letter appear in the Congressional Library in Washington, </a:t>
            </a:r>
            <a:r>
              <a:rPr lang="en-US" sz="2800" b="1" dirty="0">
                <a:solidFill>
                  <a:srgbClr val="FF00FF"/>
                </a:solidFill>
                <a:effectLst>
                  <a:outerShdw blurRad="38100" dist="38100" dir="2700000" algn="tl">
                    <a:srgbClr val="000000">
                      <a:alpha val="43137"/>
                    </a:srgbClr>
                  </a:outerShdw>
                </a:effectLst>
              </a:rPr>
              <a:t>D.C (catalog card number # 56-10075), </a:t>
            </a:r>
            <a:r>
              <a:rPr lang="en-US" sz="2800" b="1" dirty="0">
                <a:solidFill>
                  <a:srgbClr val="FFC000"/>
                </a:solidFill>
                <a:effectLst>
                  <a:outerShdw blurRad="38100" dist="38100" dir="2700000" algn="tl">
                    <a:srgbClr val="000000">
                      <a:alpha val="43137"/>
                    </a:srgbClr>
                  </a:outerShdw>
                </a:effectLst>
              </a:rPr>
              <a:t>entitled a letter from Pontius Pilate to Tiberius Caesar. </a:t>
            </a:r>
            <a:r>
              <a:rPr lang="en-US" sz="2800" b="1" dirty="0">
                <a:solidFill>
                  <a:srgbClr val="00FF00"/>
                </a:solidFill>
                <a:effectLst>
                  <a:outerShdw blurRad="38100" dist="38100" dir="2700000" algn="tl">
                    <a:srgbClr val="000000">
                      <a:alpha val="43137"/>
                    </a:srgbClr>
                  </a:outerShdw>
                </a:effectLst>
              </a:rPr>
              <a:t>This is a reprinting of an apparent letter from Pontius Pilate to Tiberius Caesar describing the physical appearance of Jesus</a:t>
            </a:r>
            <a:r>
              <a:rPr lang="en-US" sz="2800" b="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737" y="1975222"/>
            <a:ext cx="5496105" cy="3669555"/>
          </a:xfrm>
          <a:prstGeom prst="rect">
            <a:avLst/>
          </a:prstGeom>
        </p:spPr>
      </p:pic>
    </p:spTree>
    <p:extLst>
      <p:ext uri="{BB962C8B-B14F-4D97-AF65-F5344CB8AC3E}">
        <p14:creationId xmlns:p14="http://schemas.microsoft.com/office/powerpoint/2010/main" val="4490185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23</a:t>
            </a:fld>
            <a:endParaRPr lang="en-GB">
              <a:solidFill>
                <a:srgbClr val="FFFFFF"/>
              </a:solidFill>
            </a:endParaRPr>
          </a:p>
        </p:txBody>
      </p:sp>
      <p:sp>
        <p:nvSpPr>
          <p:cNvPr id="4" name="TextBox 3"/>
          <p:cNvSpPr txBox="1"/>
          <p:nvPr/>
        </p:nvSpPr>
        <p:spPr>
          <a:xfrm>
            <a:off x="6392172" y="1371600"/>
            <a:ext cx="5357003"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a:effectLst>
                  <a:outerShdw blurRad="38100" dist="38100" dir="2700000" algn="tl">
                    <a:srgbClr val="000000">
                      <a:alpha val="43137"/>
                    </a:srgbClr>
                  </a:outerShdw>
                </a:effectLst>
              </a:rPr>
              <a:t> </a:t>
            </a:r>
            <a:r>
              <a:rPr lang="en-US" sz="2800" b="1" i="1" dirty="0" smtClean="0">
                <a:solidFill>
                  <a:srgbClr val="00FFFF"/>
                </a:solidFill>
                <a:effectLst>
                  <a:outerShdw blurRad="38100" dist="38100" dir="2700000" algn="tl">
                    <a:srgbClr val="000000">
                      <a:alpha val="43137"/>
                    </a:srgbClr>
                  </a:outerShdw>
                </a:effectLst>
              </a:rPr>
              <a:t>'</a:t>
            </a:r>
            <a:r>
              <a:rPr lang="en-US" sz="2800" b="1" i="1" dirty="0">
                <a:solidFill>
                  <a:srgbClr val="00FFFF"/>
                </a:solidFill>
                <a:effectLst>
                  <a:outerShdw blurRad="38100" dist="38100" dir="2700000" algn="tl">
                    <a:srgbClr val="000000">
                      <a:alpha val="43137"/>
                    </a:srgbClr>
                  </a:outerShdw>
                </a:effectLst>
              </a:rPr>
              <a:t>'A young man appeared in Galilee preaching with humble unction, a new law in the Name of the God that had sent Him. </a:t>
            </a:r>
            <a:r>
              <a:rPr lang="en-US" sz="2800" b="1" i="1" dirty="0">
                <a:solidFill>
                  <a:srgbClr val="FFC000"/>
                </a:solidFill>
                <a:effectLst>
                  <a:outerShdw blurRad="38100" dist="38100" dir="2700000" algn="tl">
                    <a:srgbClr val="000000">
                      <a:alpha val="43137"/>
                    </a:srgbClr>
                  </a:outerShdw>
                </a:effectLst>
              </a:rPr>
              <a:t>At first I was apprehensive that His design was to stir up the people against the Romans, </a:t>
            </a:r>
            <a:r>
              <a:rPr lang="en-US" sz="2800" b="1" i="1" dirty="0">
                <a:solidFill>
                  <a:srgbClr val="00FF00"/>
                </a:solidFill>
                <a:effectLst>
                  <a:outerShdw blurRad="38100" dist="38100" dir="2700000" algn="tl">
                    <a:srgbClr val="000000">
                      <a:alpha val="43137"/>
                    </a:srgbClr>
                  </a:outerShdw>
                </a:effectLst>
              </a:rPr>
              <a:t>but my fears were soon dispelled. Jesus of Nazareth spoke rather as a friend of the Romans than of the Jews</a:t>
            </a:r>
            <a:r>
              <a:rPr lang="en-US" b="1" i="1" dirty="0">
                <a:solidFill>
                  <a:srgbClr val="00FF00"/>
                </a:solidFill>
                <a:effectLst>
                  <a:outerShdw blurRad="38100" dist="38100" dir="2700000" algn="tl">
                    <a:srgbClr val="000000">
                      <a:alpha val="43137"/>
                    </a:srgbClr>
                  </a:outerShdw>
                </a:effectLst>
              </a:rPr>
              <a:t>.</a:t>
            </a:r>
            <a:endParaRPr lang="en-GB"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09600" y="1907904"/>
            <a:ext cx="5263378" cy="4001189"/>
          </a:xfrm>
          <a:prstGeom prst="rect">
            <a:avLst/>
          </a:prstGeom>
        </p:spPr>
      </p:pic>
    </p:spTree>
    <p:extLst>
      <p:ext uri="{BB962C8B-B14F-4D97-AF65-F5344CB8AC3E}">
        <p14:creationId xmlns:p14="http://schemas.microsoft.com/office/powerpoint/2010/main" val="9625657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24</a:t>
            </a:fld>
            <a:endParaRPr lang="en-GB">
              <a:solidFill>
                <a:srgbClr val="FFFFFF"/>
              </a:solidFill>
            </a:endParaRPr>
          </a:p>
        </p:txBody>
      </p:sp>
      <p:sp>
        <p:nvSpPr>
          <p:cNvPr id="4" name="TextBox 3"/>
          <p:cNvSpPr txBox="1"/>
          <p:nvPr/>
        </p:nvSpPr>
        <p:spPr>
          <a:xfrm>
            <a:off x="4244198" y="1416308"/>
            <a:ext cx="7453222"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a:solidFill>
                  <a:srgbClr val="00FFFF"/>
                </a:solidFill>
                <a:effectLst>
                  <a:outerShdw blurRad="38100" dist="38100" dir="2700000" algn="tl">
                    <a:srgbClr val="000000">
                      <a:alpha val="43137"/>
                    </a:srgbClr>
                  </a:outerShdw>
                </a:effectLst>
              </a:rPr>
              <a:t>One day I observed in the midst of a group of people a young man who was leaning against a tree, calmly addressing the multitude. </a:t>
            </a:r>
            <a:r>
              <a:rPr lang="en-US" sz="2800" b="1" i="1" dirty="0">
                <a:solidFill>
                  <a:srgbClr val="FFC000"/>
                </a:solidFill>
                <a:effectLst>
                  <a:outerShdw blurRad="38100" dist="38100" dir="2700000" algn="tl">
                    <a:srgbClr val="000000">
                      <a:alpha val="43137"/>
                    </a:srgbClr>
                  </a:outerShdw>
                </a:effectLst>
              </a:rPr>
              <a:t>I was told it was Jesus. This I could easily have suspected so great was the difference between Him and those who were listening to Him.</a:t>
            </a:r>
            <a:r>
              <a:rPr lang="en-US" sz="2800" b="1" i="1" dirty="0">
                <a:effectLst>
                  <a:outerShdw blurRad="38100" dist="38100" dir="2700000" algn="tl">
                    <a:srgbClr val="000000">
                      <a:alpha val="43137"/>
                    </a:srgbClr>
                  </a:outerShdw>
                </a:effectLst>
              </a:rPr>
              <a:t> </a:t>
            </a:r>
            <a:r>
              <a:rPr lang="en-US" sz="2800" b="1" i="1" u="sng" dirty="0">
                <a:solidFill>
                  <a:srgbClr val="00FF00"/>
                </a:solidFill>
                <a:effectLst>
                  <a:outerShdw blurRad="38100" dist="38100" dir="2700000" algn="tl">
                    <a:srgbClr val="000000">
                      <a:alpha val="43137"/>
                    </a:srgbClr>
                  </a:outerShdw>
                </a:effectLst>
              </a:rPr>
              <a:t>His golden </a:t>
            </a:r>
            <a:r>
              <a:rPr lang="en-US" sz="2800" b="1" i="1" u="sng" dirty="0" err="1" smtClean="0">
                <a:solidFill>
                  <a:srgbClr val="00FF00"/>
                </a:solidFill>
                <a:effectLst>
                  <a:outerShdw blurRad="38100" dist="38100" dir="2700000" algn="tl">
                    <a:srgbClr val="000000">
                      <a:alpha val="43137"/>
                    </a:srgbClr>
                  </a:outerShdw>
                </a:effectLst>
              </a:rPr>
              <a:t>coloured</a:t>
            </a:r>
            <a:r>
              <a:rPr lang="en-US" sz="2800" b="1" i="1" u="sng" dirty="0" smtClean="0">
                <a:solidFill>
                  <a:srgbClr val="00FF00"/>
                </a:solidFill>
                <a:effectLst>
                  <a:outerShdw blurRad="38100" dist="38100" dir="2700000" algn="tl">
                    <a:srgbClr val="000000">
                      <a:alpha val="43137"/>
                    </a:srgbClr>
                  </a:outerShdw>
                </a:effectLst>
              </a:rPr>
              <a:t> </a:t>
            </a:r>
            <a:r>
              <a:rPr lang="en-US" sz="2800" b="1" i="1" u="sng" dirty="0">
                <a:solidFill>
                  <a:srgbClr val="00FF00"/>
                </a:solidFill>
                <a:effectLst>
                  <a:outerShdw blurRad="38100" dist="38100" dir="2700000" algn="tl">
                    <a:srgbClr val="000000">
                      <a:alpha val="43137"/>
                    </a:srgbClr>
                  </a:outerShdw>
                </a:effectLst>
              </a:rPr>
              <a:t>hair and beard</a:t>
            </a:r>
            <a:r>
              <a:rPr lang="en-US" sz="2800" b="1" i="1" dirty="0">
                <a:solidFill>
                  <a:srgbClr val="00FF00"/>
                </a:solidFill>
                <a:effectLst>
                  <a:outerShdw blurRad="38100" dist="38100" dir="2700000" algn="tl">
                    <a:srgbClr val="000000">
                      <a:alpha val="43137"/>
                    </a:srgbClr>
                  </a:outerShdw>
                </a:effectLst>
              </a:rPr>
              <a:t> gave to his appearance a celestial aspect. He appeared to be about 30 years of age. Never have I seen a sweeter or more serene countenance</a:t>
            </a:r>
            <a:r>
              <a:rPr lang="en-US" sz="2800" b="1" i="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100000" l="0" r="99471"/>
                    </a14:imgEffect>
                  </a14:imgLayer>
                </a14:imgProps>
              </a:ext>
              <a:ext uri="{28A0092B-C50C-407E-A947-70E740481C1C}">
                <a14:useLocalDpi xmlns:a14="http://schemas.microsoft.com/office/drawing/2010/main" val="0"/>
              </a:ext>
            </a:extLst>
          </a:blip>
          <a:stretch>
            <a:fillRect/>
          </a:stretch>
        </p:blipFill>
        <p:spPr>
          <a:xfrm>
            <a:off x="626855" y="1245825"/>
            <a:ext cx="3090738" cy="3859336"/>
          </a:xfrm>
          <a:prstGeom prst="rect">
            <a:avLst/>
          </a:prstGeom>
        </p:spPr>
      </p:pic>
      <p:sp>
        <p:nvSpPr>
          <p:cNvPr id="6" name="TextBox 5"/>
          <p:cNvSpPr txBox="1"/>
          <p:nvPr/>
        </p:nvSpPr>
        <p:spPr>
          <a:xfrm>
            <a:off x="456808" y="5476055"/>
            <a:ext cx="3260785"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3600" b="1" dirty="0">
                <a:solidFill>
                  <a:srgbClr val="FFFF00"/>
                </a:solidFill>
                <a:effectLst>
                  <a:outerShdw blurRad="38100" dist="38100" dir="2700000" algn="tl">
                    <a:srgbClr val="000000">
                      <a:alpha val="43137"/>
                    </a:srgbClr>
                  </a:outerShdw>
                </a:effectLst>
              </a:rPr>
              <a:t>Pontius Pilate</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130998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25</a:t>
            </a:fld>
            <a:endParaRPr lang="en-GB">
              <a:solidFill>
                <a:srgbClr val="FFFFFF"/>
              </a:solidFill>
            </a:endParaRPr>
          </a:p>
        </p:txBody>
      </p:sp>
      <p:sp>
        <p:nvSpPr>
          <p:cNvPr id="4" name="TextBox 3"/>
          <p:cNvSpPr txBox="1"/>
          <p:nvPr/>
        </p:nvSpPr>
        <p:spPr>
          <a:xfrm>
            <a:off x="4405223" y="1600200"/>
            <a:ext cx="7427343"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FFFF00"/>
                </a:solidFill>
                <a:effectLst>
                  <a:outerShdw blurRad="38100" dist="38100" dir="2700000" algn="tl">
                    <a:srgbClr val="000000">
                      <a:alpha val="43137"/>
                    </a:srgbClr>
                  </a:outerShdw>
                </a:effectLst>
              </a:rPr>
              <a:t>HOLY, SEPARATE, SEVERED</a:t>
            </a:r>
            <a:endParaRPr lang="en-GB" sz="2800" b="1" dirty="0">
              <a:solidFill>
                <a:srgbClr val="FFFF00"/>
              </a:solidFill>
              <a:effectLst>
                <a:outerShdw blurRad="38100" dist="38100" dir="2700000" algn="tl">
                  <a:srgbClr val="000000">
                    <a:alpha val="43137"/>
                  </a:srgbClr>
                </a:outerShdw>
              </a:effectLst>
            </a:endParaRPr>
          </a:p>
          <a:p>
            <a:pPr algn="ctr"/>
            <a:r>
              <a:rPr lang="en-US" sz="2800" b="1" dirty="0">
                <a:effectLst>
                  <a:outerShdw blurRad="38100" dist="38100" dir="2700000" algn="tl">
                    <a:srgbClr val="000000">
                      <a:alpha val="43137"/>
                    </a:srgbClr>
                  </a:outerShdw>
                </a:effectLst>
              </a:rPr>
              <a:t> </a:t>
            </a:r>
            <a:endParaRPr lang="en-GB" sz="2800" b="1" dirty="0">
              <a:effectLst>
                <a:outerShdw blurRad="38100" dist="38100" dir="2700000" algn="tl">
                  <a:srgbClr val="000000">
                    <a:alpha val="43137"/>
                  </a:srgbClr>
                </a:outerShdw>
              </a:effectLst>
            </a:endParaRPr>
          </a:p>
          <a:p>
            <a:pPr algn="ctr"/>
            <a:r>
              <a:rPr lang="en-US" sz="2800" b="1" dirty="0">
                <a:solidFill>
                  <a:srgbClr val="00FFFF"/>
                </a:solidFill>
                <a:effectLst>
                  <a:outerShdw blurRad="38100" dist="38100" dir="2700000" algn="tl">
                    <a:srgbClr val="000000">
                      <a:alpha val="43137"/>
                    </a:srgbClr>
                  </a:outerShdw>
                </a:effectLst>
              </a:rPr>
              <a:t>Contrary to the modern usage of the word, ‘holy,’ which typically means “righteous, pious, spiritual, good,” etc., </a:t>
            </a:r>
            <a:r>
              <a:rPr lang="en-US" sz="2800" b="1" dirty="0">
                <a:solidFill>
                  <a:srgbClr val="FFC000"/>
                </a:solidFill>
                <a:effectLst>
                  <a:outerShdw blurRad="38100" dist="38100" dir="2700000" algn="tl">
                    <a:srgbClr val="000000">
                      <a:alpha val="43137"/>
                    </a:srgbClr>
                  </a:outerShdw>
                </a:effectLst>
              </a:rPr>
              <a:t>the Hebrew word means “called out, select, special, unique, different from all the rest.”  </a:t>
            </a:r>
            <a:r>
              <a:rPr lang="en-US" sz="2800" b="1" i="1" u="sng" dirty="0">
                <a:solidFill>
                  <a:srgbClr val="FFC000"/>
                </a:solidFill>
                <a:effectLst>
                  <a:outerShdw blurRad="38100" dist="38100" dir="2700000" algn="tl">
                    <a:srgbClr val="000000">
                      <a:alpha val="43137"/>
                    </a:srgbClr>
                  </a:outerShdw>
                </a:effectLst>
              </a:rPr>
              <a:t>“Holy” </a:t>
            </a:r>
            <a:r>
              <a:rPr lang="en-US" sz="2800" b="1" u="sng" dirty="0">
                <a:solidFill>
                  <a:srgbClr val="FFC000"/>
                </a:solidFill>
                <a:effectLst>
                  <a:outerShdw blurRad="38100" dist="38100" dir="2700000" algn="tl">
                    <a:srgbClr val="000000">
                      <a:alpha val="43137"/>
                    </a:srgbClr>
                  </a:outerShdw>
                </a:effectLst>
              </a:rPr>
              <a:t>means</a:t>
            </a:r>
            <a:r>
              <a:rPr lang="en-US" sz="2800" b="1" i="1" u="sng" dirty="0">
                <a:solidFill>
                  <a:srgbClr val="FFC000"/>
                </a:solidFill>
                <a:effectLst>
                  <a:outerShdw blurRad="38100" dist="38100" dir="2700000" algn="tl">
                    <a:srgbClr val="000000">
                      <a:alpha val="43137"/>
                    </a:srgbClr>
                  </a:outerShdw>
                </a:effectLst>
              </a:rPr>
              <a:t> “called out, dedicated,”</a:t>
            </a:r>
            <a:r>
              <a:rPr lang="en-US" sz="2800" b="1" u="sng" dirty="0">
                <a:solidFill>
                  <a:srgbClr val="00FF00"/>
                </a:solidFill>
                <a:effectLst>
                  <a:outerShdw blurRad="38100" dist="38100" dir="2700000" algn="tl">
                    <a:srgbClr val="000000">
                      <a:alpha val="43137"/>
                    </a:srgbClr>
                  </a:outerShdw>
                </a:effectLst>
              </a:rPr>
              <a:t> because our entire </a:t>
            </a:r>
            <a:r>
              <a:rPr lang="en-US" sz="2800" b="1" u="sng" dirty="0" err="1">
                <a:solidFill>
                  <a:srgbClr val="00FF00"/>
                </a:solidFill>
                <a:effectLst>
                  <a:outerShdw blurRad="38100" dist="38100" dir="2700000" algn="tl">
                    <a:srgbClr val="000000">
                      <a:alpha val="43137"/>
                    </a:srgbClr>
                  </a:outerShdw>
                </a:effectLst>
              </a:rPr>
              <a:t>seedline</a:t>
            </a:r>
            <a:r>
              <a:rPr lang="en-US" sz="2800" b="1" u="sng" dirty="0">
                <a:solidFill>
                  <a:srgbClr val="00FF00"/>
                </a:solidFill>
                <a:effectLst>
                  <a:outerShdw blurRad="38100" dist="38100" dir="2700000" algn="tl">
                    <a:srgbClr val="000000">
                      <a:alpha val="43137"/>
                    </a:srgbClr>
                  </a:outerShdw>
                </a:effectLst>
              </a:rPr>
              <a:t> was dedicated to Yahweh when Isaac was placed on the altar by Abraham</a:t>
            </a:r>
            <a:endParaRPr lang="en-GB" sz="2800" b="1" dirty="0">
              <a:solidFill>
                <a:srgbClr val="00FF00"/>
              </a:solidFill>
              <a:effectLst>
                <a:outerShdw blurRad="38100" dist="38100" dir="2700000" algn="tl">
                  <a:srgbClr val="000000">
                    <a:alpha val="43137"/>
                  </a:srgbClr>
                </a:outerShdw>
              </a:effectLst>
            </a:endParaRPr>
          </a:p>
        </p:txBody>
      </p:sp>
      <p:pic>
        <p:nvPicPr>
          <p:cNvPr id="1026" name="Picture 2" descr="http://www.1st-art-gallery.com/thumbnail/366964/1/Abraham-Offering-Up-His-Son-Isaac.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988"/>
          <a:stretch/>
        </p:blipFill>
        <p:spPr bwMode="auto">
          <a:xfrm>
            <a:off x="379861" y="1600200"/>
            <a:ext cx="3524069"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0058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26</a:t>
            </a:fld>
            <a:endParaRPr lang="en-GB">
              <a:solidFill>
                <a:srgbClr val="FFFFFF"/>
              </a:solidFill>
            </a:endParaRPr>
          </a:p>
        </p:txBody>
      </p:sp>
      <p:sp>
        <p:nvSpPr>
          <p:cNvPr id="4" name="TextBox 3"/>
          <p:cNvSpPr txBox="1"/>
          <p:nvPr/>
        </p:nvSpPr>
        <p:spPr>
          <a:xfrm>
            <a:off x="6012611" y="1509623"/>
            <a:ext cx="5753819"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This </a:t>
            </a:r>
            <a:r>
              <a:rPr lang="en-US" sz="2800" b="1" dirty="0">
                <a:solidFill>
                  <a:srgbClr val="00FFFF"/>
                </a:solidFill>
                <a:effectLst>
                  <a:outerShdw blurRad="38100" dist="38100" dir="2700000" algn="tl">
                    <a:srgbClr val="000000">
                      <a:alpha val="43137"/>
                    </a:srgbClr>
                  </a:outerShdw>
                </a:effectLst>
              </a:rPr>
              <a:t>special status was bestowed on this </a:t>
            </a:r>
            <a:r>
              <a:rPr lang="en-US" sz="2800" b="1" dirty="0" err="1">
                <a:solidFill>
                  <a:srgbClr val="00FFFF"/>
                </a:solidFill>
                <a:effectLst>
                  <a:outerShdw blurRad="38100" dist="38100" dir="2700000" algn="tl">
                    <a:srgbClr val="000000">
                      <a:alpha val="43137"/>
                    </a:srgbClr>
                  </a:outerShdw>
                </a:effectLst>
              </a:rPr>
              <a:t>seedline</a:t>
            </a:r>
            <a:r>
              <a:rPr lang="en-US" sz="2800" b="1" dirty="0">
                <a:solidFill>
                  <a:srgbClr val="00FFFF"/>
                </a:solidFill>
                <a:effectLst>
                  <a:outerShdw blurRad="38100" dist="38100" dir="2700000" algn="tl">
                    <a:srgbClr val="000000">
                      <a:alpha val="43137"/>
                    </a:srgbClr>
                  </a:outerShdw>
                </a:effectLst>
              </a:rPr>
              <a:t> exclusively; </a:t>
            </a:r>
            <a:r>
              <a:rPr lang="en-US" sz="2800" b="1" dirty="0">
                <a:solidFill>
                  <a:srgbClr val="FFC000"/>
                </a:solidFill>
                <a:effectLst>
                  <a:outerShdw blurRad="38100" dist="38100" dir="2700000" algn="tl">
                    <a:srgbClr val="000000">
                      <a:alpha val="43137"/>
                    </a:srgbClr>
                  </a:outerShdw>
                </a:effectLst>
              </a:rPr>
              <a:t>and no other group of “believers,” no “church,” nor any fictitious “spiritual Israel” can take our place in Yahweh’s plan of restoration. </a:t>
            </a:r>
            <a:r>
              <a:rPr lang="en-US" sz="2800" b="1" dirty="0">
                <a:solidFill>
                  <a:srgbClr val="00FF00"/>
                </a:solidFill>
                <a:effectLst>
                  <a:outerShdw blurRad="38100" dist="38100" dir="2700000" algn="tl">
                    <a:srgbClr val="000000">
                      <a:alpha val="43137"/>
                    </a:srgbClr>
                  </a:outerShdw>
                </a:effectLst>
              </a:rPr>
              <a:t>It is only in modern times that the word ‘</a:t>
            </a:r>
            <a:r>
              <a:rPr lang="en-US" sz="2800" b="1" i="1" dirty="0">
                <a:solidFill>
                  <a:srgbClr val="00FF00"/>
                </a:solidFill>
                <a:effectLst>
                  <a:outerShdw blurRad="38100" dist="38100" dir="2700000" algn="tl">
                    <a:srgbClr val="000000">
                      <a:alpha val="43137"/>
                    </a:srgbClr>
                  </a:outerShdw>
                </a:effectLst>
              </a:rPr>
              <a:t>holy</a:t>
            </a:r>
            <a:r>
              <a:rPr lang="en-US" sz="2800" b="1" dirty="0">
                <a:solidFill>
                  <a:srgbClr val="00FF00"/>
                </a:solidFill>
                <a:effectLst>
                  <a:outerShdw blurRad="38100" dist="38100" dir="2700000" algn="tl">
                    <a:srgbClr val="000000">
                      <a:alpha val="43137"/>
                    </a:srgbClr>
                  </a:outerShdw>
                </a:effectLst>
              </a:rPr>
              <a:t>’ has developed the strictly RELIGIOUS meaning of ‘saintly” or “well-mannered.”</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2"/>
          <a:srcRect r="6105" b="6970"/>
          <a:stretch/>
        </p:blipFill>
        <p:spPr>
          <a:xfrm>
            <a:off x="378650" y="1852214"/>
            <a:ext cx="5209188" cy="4146909"/>
          </a:xfrm>
          <a:prstGeom prst="rect">
            <a:avLst/>
          </a:prstGeom>
        </p:spPr>
      </p:pic>
    </p:spTree>
    <p:extLst>
      <p:ext uri="{BB962C8B-B14F-4D97-AF65-F5344CB8AC3E}">
        <p14:creationId xmlns:p14="http://schemas.microsoft.com/office/powerpoint/2010/main" val="28787322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27</a:t>
            </a:fld>
            <a:endParaRPr lang="en-GB">
              <a:solidFill>
                <a:srgbClr val="FFFFFF"/>
              </a:solidFill>
            </a:endParaRPr>
          </a:p>
        </p:txBody>
      </p:sp>
      <p:sp>
        <p:nvSpPr>
          <p:cNvPr id="4" name="TextBox 3"/>
          <p:cNvSpPr txBox="1"/>
          <p:nvPr/>
        </p:nvSpPr>
        <p:spPr>
          <a:xfrm>
            <a:off x="4310333" y="1214021"/>
            <a:ext cx="7496354"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“Even </a:t>
            </a:r>
            <a:r>
              <a:rPr lang="en-US" sz="2800" b="1" dirty="0">
                <a:solidFill>
                  <a:srgbClr val="00FFFF"/>
                </a:solidFill>
                <a:effectLst>
                  <a:outerShdw blurRad="38100" dist="38100" dir="2700000" algn="tl">
                    <a:srgbClr val="000000">
                      <a:alpha val="43137"/>
                    </a:srgbClr>
                  </a:outerShdw>
                </a:effectLst>
              </a:rPr>
              <a:t>so, these modern meanings are derived from “called out.”  </a:t>
            </a:r>
            <a:r>
              <a:rPr lang="en-US" sz="2800" b="1" i="1" u="sng" dirty="0">
                <a:solidFill>
                  <a:srgbClr val="00FFFF"/>
                </a:solidFill>
                <a:effectLst>
                  <a:outerShdw blurRad="38100" dist="38100" dir="2700000" algn="tl">
                    <a:srgbClr val="000000">
                      <a:alpha val="43137"/>
                    </a:srgbClr>
                  </a:outerShdw>
                </a:effectLst>
              </a:rPr>
              <a:t>Obviously, the Israelites were hardly ever a non-sinful people, so that definition makes no sense at all</a:t>
            </a:r>
            <a:r>
              <a:rPr lang="en-US" sz="2800" b="1" dirty="0">
                <a:solidFill>
                  <a:srgbClr val="00FFFF"/>
                </a:solidFill>
                <a:effectLst>
                  <a:outerShdw blurRad="38100" dist="38100" dir="2700000" algn="tl">
                    <a:srgbClr val="000000">
                      <a:alpha val="43137"/>
                    </a:srgbClr>
                  </a:outerShdw>
                </a:effectLst>
              </a:rPr>
              <a:t>.</a:t>
            </a:r>
            <a:r>
              <a:rPr lang="en-US" sz="2800" b="1" dirty="0">
                <a:effectLst>
                  <a:outerShdw blurRad="38100" dist="38100" dir="2700000" algn="tl">
                    <a:srgbClr val="000000">
                      <a:alpha val="43137"/>
                    </a:srgbClr>
                  </a:outerShdw>
                </a:effectLst>
              </a:rPr>
              <a:t>  </a:t>
            </a:r>
            <a:r>
              <a:rPr lang="en-US" sz="2800" b="1" dirty="0">
                <a:solidFill>
                  <a:srgbClr val="FFC000"/>
                </a:solidFill>
                <a:effectLst>
                  <a:outerShdw blurRad="38100" dist="38100" dir="2700000" algn="tl">
                    <a:srgbClr val="000000">
                      <a:alpha val="43137"/>
                    </a:srgbClr>
                  </a:outerShdw>
                </a:effectLst>
              </a:rPr>
              <a:t>Yahweh has constantly struggled with us because of our sinfulness.  </a:t>
            </a:r>
            <a:endParaRPr lang="en-GB" sz="2800" b="1" dirty="0">
              <a:solidFill>
                <a:srgbClr val="FFC000"/>
              </a:solidFill>
              <a:effectLst>
                <a:outerShdw blurRad="38100" dist="38100" dir="2700000" algn="tl">
                  <a:srgbClr val="000000">
                    <a:alpha val="43137"/>
                  </a:srgbClr>
                </a:outerShdw>
              </a:effectLst>
            </a:endParaRPr>
          </a:p>
          <a:p>
            <a:pPr algn="ctr"/>
            <a:r>
              <a:rPr lang="en-US" sz="2800" b="1" dirty="0">
                <a:solidFill>
                  <a:srgbClr val="FFC000"/>
                </a:solidFill>
                <a:effectLst>
                  <a:outerShdw blurRad="38100" dist="38100" dir="2700000" algn="tl">
                    <a:srgbClr val="000000">
                      <a:alpha val="43137"/>
                    </a:srgbClr>
                  </a:outerShdw>
                </a:effectLst>
              </a:rPr>
              <a:t>Ex. 19:5-6:  </a:t>
            </a:r>
            <a:r>
              <a:rPr lang="en-US" sz="2800" b="1" i="1" dirty="0">
                <a:solidFill>
                  <a:srgbClr val="FFC000"/>
                </a:solidFill>
                <a:effectLst>
                  <a:outerShdw blurRad="38100" dist="38100" dir="2700000" algn="tl">
                    <a:srgbClr val="000000">
                      <a:alpha val="43137"/>
                    </a:srgbClr>
                  </a:outerShdw>
                </a:effectLst>
              </a:rPr>
              <a:t>“Now, therefore, </a:t>
            </a:r>
            <a:r>
              <a:rPr lang="en-US" sz="2800" b="1" i="1" u="sng" dirty="0">
                <a:solidFill>
                  <a:srgbClr val="00FF00"/>
                </a:solidFill>
                <a:effectLst>
                  <a:outerShdw blurRad="38100" dist="38100" dir="2700000" algn="tl">
                    <a:srgbClr val="000000">
                      <a:alpha val="43137"/>
                    </a:srgbClr>
                  </a:outerShdw>
                </a:effectLst>
              </a:rPr>
              <a:t>if ye will obey my voice indeed, and keep my covenant</a:t>
            </a:r>
            <a:r>
              <a:rPr lang="en-US" sz="2800" b="1" i="1" dirty="0">
                <a:solidFill>
                  <a:srgbClr val="00FF00"/>
                </a:solidFill>
                <a:effectLst>
                  <a:outerShdw blurRad="38100" dist="38100" dir="2700000" algn="tl">
                    <a:srgbClr val="000000">
                      <a:alpha val="43137"/>
                    </a:srgbClr>
                  </a:outerShdw>
                </a:effectLst>
              </a:rPr>
              <a:t>, then ye shall </a:t>
            </a:r>
            <a:r>
              <a:rPr lang="en-US" sz="2800" b="1" i="1" u="sng" dirty="0">
                <a:solidFill>
                  <a:srgbClr val="00FF00"/>
                </a:solidFill>
                <a:effectLst>
                  <a:outerShdw blurRad="38100" dist="38100" dir="2700000" algn="tl">
                    <a:srgbClr val="000000">
                      <a:alpha val="43137"/>
                    </a:srgbClr>
                  </a:outerShdw>
                </a:effectLst>
              </a:rPr>
              <a:t>be a peculiar treasure unto me above all people</a:t>
            </a:r>
            <a:r>
              <a:rPr lang="en-US" sz="2800" b="1" i="1" dirty="0">
                <a:solidFill>
                  <a:srgbClr val="00FF00"/>
                </a:solidFill>
                <a:effectLst>
                  <a:outerShdw blurRad="38100" dist="38100" dir="2700000" algn="tl">
                    <a:srgbClr val="000000">
                      <a:alpha val="43137"/>
                    </a:srgbClr>
                  </a:outerShdw>
                </a:effectLst>
              </a:rPr>
              <a:t>: for all the earth is mine.  And ye shall be unto me a kingdom of priests, </a:t>
            </a:r>
            <a:r>
              <a:rPr lang="en-US" sz="2800" b="1" i="1" u="sng" dirty="0">
                <a:solidFill>
                  <a:srgbClr val="00FF00"/>
                </a:solidFill>
                <a:effectLst>
                  <a:outerShdw blurRad="38100" dist="38100" dir="2700000" algn="tl">
                    <a:srgbClr val="000000">
                      <a:alpha val="43137"/>
                    </a:srgbClr>
                  </a:outerShdw>
                </a:effectLst>
              </a:rPr>
              <a:t>and an holy nation</a:t>
            </a:r>
            <a:r>
              <a:rPr lang="en-US" i="1" dirty="0">
                <a:solidFill>
                  <a:srgbClr val="00FF00"/>
                </a:solidFill>
              </a:rPr>
              <a:t>.  </a:t>
            </a:r>
            <a:endParaRPr lang="en-GB" dirty="0">
              <a:solidFill>
                <a:srgbClr val="00FF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324" y="1371600"/>
            <a:ext cx="3258589" cy="3657600"/>
          </a:xfrm>
          <a:prstGeom prst="rect">
            <a:avLst/>
          </a:prstGeom>
        </p:spPr>
      </p:pic>
      <p:sp>
        <p:nvSpPr>
          <p:cNvPr id="6" name="TextBox 5"/>
          <p:cNvSpPr txBox="1"/>
          <p:nvPr/>
        </p:nvSpPr>
        <p:spPr>
          <a:xfrm>
            <a:off x="289323" y="5201728"/>
            <a:ext cx="3588589" cy="138499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smtClean="0">
                <a:solidFill>
                  <a:srgbClr val="FFFF00"/>
                </a:solidFill>
                <a:effectLst>
                  <a:outerShdw blurRad="38100" dist="38100" dir="2700000" algn="tl">
                    <a:srgbClr val="000000">
                      <a:alpha val="43137"/>
                    </a:srgbClr>
                  </a:outerShdw>
                </a:effectLst>
              </a:rPr>
              <a:t>The 12 Stones of The Priest’s Breast Plate</a:t>
            </a:r>
            <a:endParaRPr lang="en-GB"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124231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09600" y="187044"/>
            <a:ext cx="10972800" cy="1143000"/>
          </a:xfrm>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28</a:t>
            </a:fld>
            <a:endParaRPr lang="en-GB">
              <a:solidFill>
                <a:srgbClr val="FFFFFF"/>
              </a:solidFill>
            </a:endParaRPr>
          </a:p>
        </p:txBody>
      </p:sp>
      <p:sp>
        <p:nvSpPr>
          <p:cNvPr id="7" name="TextBox 6"/>
          <p:cNvSpPr txBox="1"/>
          <p:nvPr/>
        </p:nvSpPr>
        <p:spPr>
          <a:xfrm>
            <a:off x="0" y="5473005"/>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FF00FF"/>
                </a:solidFill>
                <a:effectLst>
                  <a:outerShdw blurRad="38100" dist="38100" dir="2700000" algn="tl">
                    <a:srgbClr val="000000">
                      <a:alpha val="43137"/>
                    </a:srgbClr>
                  </a:outerShdw>
                </a:effectLst>
              </a:rPr>
              <a:t>Isa. 6:12-13: </a:t>
            </a:r>
            <a:r>
              <a:rPr lang="en-US" sz="2800" b="1" i="1" dirty="0">
                <a:solidFill>
                  <a:srgbClr val="00FFFF"/>
                </a:solidFill>
                <a:effectLst>
                  <a:outerShdw blurRad="38100" dist="38100" dir="2700000" algn="tl">
                    <a:srgbClr val="000000">
                      <a:alpha val="43137"/>
                    </a:srgbClr>
                  </a:outerShdw>
                </a:effectLst>
              </a:rPr>
              <a:t>“And Yahweh has removed men </a:t>
            </a:r>
            <a:r>
              <a:rPr lang="en-US" sz="2800" b="1" dirty="0">
                <a:solidFill>
                  <a:srgbClr val="00FFFF"/>
                </a:solidFill>
                <a:effectLst>
                  <a:outerShdw blurRad="38100" dist="38100" dir="2700000" algn="tl">
                    <a:srgbClr val="000000">
                      <a:alpha val="43137"/>
                    </a:srgbClr>
                  </a:outerShdw>
                </a:effectLst>
              </a:rPr>
              <a:t>[#120, AWDAWM]</a:t>
            </a:r>
            <a:r>
              <a:rPr lang="en-US" sz="2800" b="1" i="1" dirty="0">
                <a:solidFill>
                  <a:srgbClr val="00FFFF"/>
                </a:solidFill>
                <a:effectLst>
                  <a:outerShdw blurRad="38100" dist="38100" dir="2700000" algn="tl">
                    <a:srgbClr val="000000">
                      <a:alpha val="43137"/>
                    </a:srgbClr>
                  </a:outerShdw>
                </a:effectLst>
              </a:rPr>
              <a:t> far away </a:t>
            </a:r>
            <a:r>
              <a:rPr lang="en-US" sz="2800" b="1" dirty="0">
                <a:solidFill>
                  <a:srgbClr val="00FFFF"/>
                </a:solidFill>
                <a:effectLst>
                  <a:outerShdw blurRad="38100" dist="38100" dir="2700000" algn="tl">
                    <a:srgbClr val="000000">
                      <a:alpha val="43137"/>
                    </a:srgbClr>
                  </a:outerShdw>
                </a:effectLst>
              </a:rPr>
              <a:t>[into the wilderness of Europe, </a:t>
            </a:r>
            <a:r>
              <a:rPr lang="en-US" sz="2800" b="1" dirty="0">
                <a:solidFill>
                  <a:srgbClr val="FFC000"/>
                </a:solidFill>
                <a:effectLst>
                  <a:outerShdw blurRad="38100" dist="38100" dir="2700000" algn="tl">
                    <a:srgbClr val="000000">
                      <a:alpha val="43137"/>
                    </a:srgbClr>
                  </a:outerShdw>
                </a:effectLst>
              </a:rPr>
              <a:t>which became the </a:t>
            </a:r>
            <a:r>
              <a:rPr lang="en-US" sz="2800" b="1" dirty="0" err="1">
                <a:solidFill>
                  <a:srgbClr val="FFC000"/>
                </a:solidFill>
                <a:effectLst>
                  <a:outerShdw blurRad="38100" dist="38100" dir="2700000" algn="tl">
                    <a:srgbClr val="000000">
                      <a:alpha val="43137"/>
                    </a:srgbClr>
                  </a:outerShdw>
                </a:effectLst>
              </a:rPr>
              <a:t>regathering</a:t>
            </a:r>
            <a:r>
              <a:rPr lang="en-US" sz="2800" b="1" dirty="0">
                <a:solidFill>
                  <a:srgbClr val="FFC000"/>
                </a:solidFill>
                <a:effectLst>
                  <a:outerShdw blurRad="38100" dist="38100" dir="2700000" algn="tl">
                    <a:srgbClr val="000000">
                      <a:alpha val="43137"/>
                    </a:srgbClr>
                  </a:outerShdw>
                </a:effectLst>
              </a:rPr>
              <a:t> place for all White Israelites</a:t>
            </a:r>
            <a:r>
              <a:rPr lang="en-US" sz="2800" b="1" dirty="0" smtClean="0">
                <a:solidFill>
                  <a:srgbClr val="FFC000"/>
                </a:solidFill>
                <a:effectLst>
                  <a:outerShdw blurRad="38100" dist="38100" dir="2700000" algn="tl">
                    <a:srgbClr val="000000">
                      <a:alpha val="43137"/>
                    </a:srgbClr>
                  </a:outerShdw>
                </a:effectLst>
              </a:rPr>
              <a:t>]</a:t>
            </a:r>
            <a:r>
              <a:rPr lang="en-US" sz="2800" b="1" i="1" dirty="0" smtClean="0">
                <a:solidFill>
                  <a:srgbClr val="FFC000"/>
                </a:solidFill>
                <a:effectLst>
                  <a:outerShdw blurRad="38100" dist="38100" dir="2700000" algn="tl">
                    <a:srgbClr val="000000">
                      <a:alpha val="43137"/>
                    </a:srgbClr>
                  </a:outerShdw>
                </a:effectLst>
              </a:rPr>
              <a:t>,… </a:t>
            </a:r>
            <a:endParaRPr lang="en-GB" dirty="0">
              <a:solidFill>
                <a:srgbClr val="00FF00"/>
              </a:solidFill>
            </a:endParaRPr>
          </a:p>
        </p:txBody>
      </p:sp>
    </p:spTree>
    <p:extLst>
      <p:ext uri="{BB962C8B-B14F-4D97-AF65-F5344CB8AC3E}">
        <p14:creationId xmlns:p14="http://schemas.microsoft.com/office/powerpoint/2010/main" val="35789739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29</a:t>
            </a:fld>
            <a:endParaRPr lang="en-GB">
              <a:solidFill>
                <a:srgbClr val="FFFFFF"/>
              </a:solidFill>
            </a:endParaRPr>
          </a:p>
        </p:txBody>
      </p:sp>
      <p:sp>
        <p:nvSpPr>
          <p:cNvPr id="7" name="TextBox 6"/>
          <p:cNvSpPr txBox="1"/>
          <p:nvPr/>
        </p:nvSpPr>
        <p:spPr>
          <a:xfrm>
            <a:off x="5524499" y="1371600"/>
            <a:ext cx="6273561"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…..and </a:t>
            </a:r>
            <a:r>
              <a:rPr lang="en-US" sz="2800" b="1" i="1" dirty="0">
                <a:solidFill>
                  <a:srgbClr val="00FFFF"/>
                </a:solidFill>
                <a:effectLst>
                  <a:outerShdw blurRad="38100" dist="38100" dir="2700000" algn="tl">
                    <a:srgbClr val="000000">
                      <a:alpha val="43137"/>
                    </a:srgbClr>
                  </a:outerShdw>
                </a:effectLst>
              </a:rPr>
              <a:t>a great forsaking </a:t>
            </a:r>
            <a:r>
              <a:rPr lang="en-US" sz="2800" b="1" dirty="0">
                <a:solidFill>
                  <a:srgbClr val="00FFFF"/>
                </a:solidFill>
                <a:effectLst>
                  <a:outerShdw blurRad="38100" dist="38100" dir="2700000" algn="tl">
                    <a:srgbClr val="000000">
                      <a:alpha val="43137"/>
                    </a:srgbClr>
                  </a:outerShdw>
                </a:effectLst>
              </a:rPr>
              <a:t>[of His laws, way back in Palestine and the Great Apostasy today]</a:t>
            </a:r>
            <a:r>
              <a:rPr lang="en-US" sz="2800" b="1" i="1" dirty="0">
                <a:solidFill>
                  <a:srgbClr val="00FFFF"/>
                </a:solidFill>
                <a:effectLst>
                  <a:outerShdw blurRad="38100" dist="38100" dir="2700000" algn="tl">
                    <a:srgbClr val="000000">
                      <a:alpha val="43137"/>
                    </a:srgbClr>
                  </a:outerShdw>
                </a:effectLst>
              </a:rPr>
              <a:t> in the midst of the land.</a:t>
            </a:r>
            <a:r>
              <a:rPr lang="en-US" sz="2800" b="1" i="1" dirty="0">
                <a:effectLst>
                  <a:outerShdw blurRad="38100" dist="38100" dir="2700000" algn="tl">
                    <a:srgbClr val="000000">
                      <a:alpha val="43137"/>
                    </a:srgbClr>
                  </a:outerShdw>
                </a:effectLst>
              </a:rPr>
              <a:t> </a:t>
            </a:r>
            <a:r>
              <a:rPr lang="en-US" sz="2800" b="1" i="1" dirty="0">
                <a:solidFill>
                  <a:srgbClr val="FFC000"/>
                </a:solidFill>
                <a:effectLst>
                  <a:outerShdw blurRad="38100" dist="38100" dir="2700000" algn="tl">
                    <a:srgbClr val="000000">
                      <a:alpha val="43137"/>
                    </a:srgbClr>
                  </a:outerShdw>
                </a:effectLst>
              </a:rPr>
              <a:t>But yet in it shall be a tenth </a:t>
            </a:r>
            <a:r>
              <a:rPr lang="en-US" sz="2800" b="1" dirty="0">
                <a:solidFill>
                  <a:srgbClr val="FFC000"/>
                </a:solidFill>
                <a:effectLst>
                  <a:outerShdw blurRad="38100" dist="38100" dir="2700000" algn="tl">
                    <a:srgbClr val="000000">
                      <a:alpha val="43137"/>
                    </a:srgbClr>
                  </a:outerShdw>
                </a:effectLst>
              </a:rPr>
              <a:t>[a remnant],</a:t>
            </a:r>
            <a:r>
              <a:rPr lang="en-US" sz="2800" b="1" i="1" dirty="0">
                <a:solidFill>
                  <a:srgbClr val="FFC000"/>
                </a:solidFill>
                <a:effectLst>
                  <a:outerShdw blurRad="38100" dist="38100" dir="2700000" algn="tl">
                    <a:srgbClr val="000000">
                      <a:alpha val="43137"/>
                    </a:srgbClr>
                  </a:outerShdw>
                </a:effectLst>
              </a:rPr>
              <a:t> and it </a:t>
            </a:r>
            <a:r>
              <a:rPr lang="en-US" sz="2800" b="1" dirty="0">
                <a:solidFill>
                  <a:srgbClr val="FFC000"/>
                </a:solidFill>
                <a:effectLst>
                  <a:outerShdw blurRad="38100" dist="38100" dir="2700000" algn="tl">
                    <a:srgbClr val="000000">
                      <a:alpha val="43137"/>
                    </a:srgbClr>
                  </a:outerShdw>
                </a:effectLst>
              </a:rPr>
              <a:t>[the remnant]</a:t>
            </a:r>
            <a:r>
              <a:rPr lang="en-US" sz="2800" b="1" i="1" dirty="0">
                <a:solidFill>
                  <a:srgbClr val="FFC000"/>
                </a:solidFill>
                <a:effectLst>
                  <a:outerShdw blurRad="38100" dist="38100" dir="2700000" algn="tl">
                    <a:srgbClr val="000000">
                      <a:alpha val="43137"/>
                    </a:srgbClr>
                  </a:outerShdw>
                </a:effectLst>
              </a:rPr>
              <a:t> shall return </a:t>
            </a:r>
            <a:r>
              <a:rPr lang="en-US" sz="2800" b="1" dirty="0">
                <a:solidFill>
                  <a:srgbClr val="FFC000"/>
                </a:solidFill>
                <a:effectLst>
                  <a:outerShdw blurRad="38100" dist="38100" dir="2700000" algn="tl">
                    <a:srgbClr val="000000">
                      <a:alpha val="43137"/>
                    </a:srgbClr>
                  </a:outerShdw>
                </a:effectLst>
              </a:rPr>
              <a:t>[to Me, Yahweh],</a:t>
            </a:r>
            <a:r>
              <a:rPr lang="en-US" sz="2800" b="1" i="1" dirty="0">
                <a:solidFill>
                  <a:srgbClr val="FFC000"/>
                </a:solidFill>
                <a:effectLst>
                  <a:outerShdw blurRad="38100" dist="38100" dir="2700000" algn="tl">
                    <a:srgbClr val="000000">
                      <a:alpha val="43137"/>
                    </a:srgbClr>
                  </a:outerShdw>
                </a:effectLst>
              </a:rPr>
              <a:t> and shall be eaten: </a:t>
            </a:r>
            <a:r>
              <a:rPr lang="en-US" sz="2800" b="1" i="1" dirty="0">
                <a:solidFill>
                  <a:srgbClr val="00FF00"/>
                </a:solidFill>
                <a:effectLst>
                  <a:outerShdw blurRad="38100" dist="38100" dir="2700000" algn="tl">
                    <a:srgbClr val="000000">
                      <a:alpha val="43137"/>
                    </a:srgbClr>
                  </a:outerShdw>
                </a:effectLst>
              </a:rPr>
              <a:t>as a </a:t>
            </a:r>
            <a:r>
              <a:rPr lang="en-US" sz="2800" b="1" i="1" dirty="0" err="1">
                <a:solidFill>
                  <a:srgbClr val="00FF00"/>
                </a:solidFill>
                <a:effectLst>
                  <a:outerShdw blurRad="38100" dist="38100" dir="2700000" algn="tl">
                    <a:srgbClr val="000000">
                      <a:alpha val="43137"/>
                    </a:srgbClr>
                  </a:outerShdw>
                </a:effectLst>
              </a:rPr>
              <a:t>teil</a:t>
            </a:r>
            <a:r>
              <a:rPr lang="en-US" sz="2800" b="1" i="1" dirty="0">
                <a:solidFill>
                  <a:srgbClr val="00FF00"/>
                </a:solidFill>
                <a:effectLst>
                  <a:outerShdw blurRad="38100" dist="38100" dir="2700000" algn="tl">
                    <a:srgbClr val="000000">
                      <a:alpha val="43137"/>
                    </a:srgbClr>
                  </a:outerShdw>
                </a:effectLst>
              </a:rPr>
              <a:t> tree, and as an oak, whose substance is in them, when they cast their leaves: </a:t>
            </a:r>
            <a:r>
              <a:rPr lang="en-US" sz="2800" b="1" i="1" u="sng" dirty="0">
                <a:solidFill>
                  <a:srgbClr val="00FF00"/>
                </a:solidFill>
                <a:effectLst>
                  <a:outerShdw blurRad="38100" dist="38100" dir="2700000" algn="tl">
                    <a:srgbClr val="000000">
                      <a:alpha val="43137"/>
                    </a:srgbClr>
                  </a:outerShdw>
                </a:effectLst>
              </a:rPr>
              <a:t>so the HOLY SEED shall be the substance thereof</a:t>
            </a:r>
            <a:r>
              <a:rPr lang="en-US" sz="2800" b="1" i="1" u="sng" dirty="0" smtClean="0">
                <a:solidFill>
                  <a:srgbClr val="00FF00"/>
                </a:solidFill>
                <a:effectLst>
                  <a:outerShdw blurRad="38100" dist="38100" dir="2700000" algn="tl">
                    <a:srgbClr val="000000">
                      <a:alpha val="43137"/>
                    </a:srgbClr>
                  </a:outerShdw>
                </a:effectLst>
              </a:rPr>
              <a:t>.</a:t>
            </a:r>
            <a:r>
              <a:rPr lang="en-US" sz="2800" b="1" i="1" dirty="0" smtClean="0">
                <a:solidFill>
                  <a:srgbClr val="00FF00"/>
                </a:solidFill>
                <a:effectLst>
                  <a:outerShdw blurRad="38100" dist="38100" dir="2700000" algn="tl">
                    <a:srgbClr val="000000">
                      <a:alpha val="43137"/>
                    </a:srgbClr>
                  </a:outerShdw>
                </a:effectLst>
              </a:rPr>
              <a:t>”</a:t>
            </a:r>
            <a:endParaRPr lang="en-GB" dirty="0">
              <a:solidFill>
                <a:srgbClr val="00FF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715" y="1257300"/>
            <a:ext cx="4642948" cy="3400310"/>
          </a:xfrm>
          <a:prstGeom prst="rect">
            <a:avLst/>
          </a:prstGeom>
        </p:spPr>
      </p:pic>
      <p:sp>
        <p:nvSpPr>
          <p:cNvPr id="5" name="TextBox 4"/>
          <p:cNvSpPr txBox="1"/>
          <p:nvPr/>
        </p:nvSpPr>
        <p:spPr>
          <a:xfrm>
            <a:off x="356268" y="4778369"/>
            <a:ext cx="4924425" cy="181588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smtClean="0">
                <a:solidFill>
                  <a:srgbClr val="FFFF00"/>
                </a:solidFill>
                <a:effectLst>
                  <a:outerShdw blurRad="38100" dist="38100" dir="2700000" algn="tl">
                    <a:srgbClr val="000000">
                      <a:alpha val="43137"/>
                    </a:srgbClr>
                  </a:outerShdw>
                </a:effectLst>
              </a:rPr>
              <a:t>The </a:t>
            </a:r>
            <a:r>
              <a:rPr lang="en-GB" sz="2800" b="1" dirty="0" err="1" smtClean="0">
                <a:solidFill>
                  <a:srgbClr val="FFFF00"/>
                </a:solidFill>
                <a:effectLst>
                  <a:outerShdw blurRad="38100" dist="38100" dir="2700000" algn="tl">
                    <a:srgbClr val="000000">
                      <a:alpha val="43137"/>
                    </a:srgbClr>
                  </a:outerShdw>
                </a:effectLst>
              </a:rPr>
              <a:t>Teil</a:t>
            </a:r>
            <a:r>
              <a:rPr lang="en-GB" sz="2800" b="1" dirty="0" smtClean="0">
                <a:solidFill>
                  <a:srgbClr val="FFFF00"/>
                </a:solidFill>
                <a:effectLst>
                  <a:outerShdw blurRad="38100" dist="38100" dir="2700000" algn="tl">
                    <a:srgbClr val="000000">
                      <a:alpha val="43137"/>
                    </a:srgbClr>
                  </a:outerShdw>
                </a:effectLst>
              </a:rPr>
              <a:t> Tree – German = Linden Baum – English = Lime- Botanical Name = </a:t>
            </a:r>
            <a:r>
              <a:rPr lang="en-GB" sz="2800" b="1" dirty="0" err="1" smtClean="0">
                <a:solidFill>
                  <a:srgbClr val="FFFF00"/>
                </a:solidFill>
                <a:effectLst>
                  <a:outerShdw blurRad="38100" dist="38100" dir="2700000" algn="tl">
                    <a:srgbClr val="000000">
                      <a:alpha val="43137"/>
                    </a:srgbClr>
                  </a:outerShdw>
                </a:effectLst>
              </a:rPr>
              <a:t>Tilia</a:t>
            </a:r>
            <a:endParaRPr lang="en-GB"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428359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sz="3600"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a:t>
            </a:fld>
            <a:endParaRPr lang="en-GB">
              <a:solidFill>
                <a:srgbClr val="FFFFFF"/>
              </a:solidFill>
            </a:endParaRPr>
          </a:p>
        </p:txBody>
      </p:sp>
      <p:sp>
        <p:nvSpPr>
          <p:cNvPr id="4" name="TextBox 3"/>
          <p:cNvSpPr txBox="1"/>
          <p:nvPr/>
        </p:nvSpPr>
        <p:spPr>
          <a:xfrm>
            <a:off x="4998720" y="1482209"/>
            <a:ext cx="6842760" cy="510909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a:t>
            </a:r>
            <a:r>
              <a:rPr lang="en-US" sz="2800" b="1" i="1" baseline="30000" dirty="0">
                <a:solidFill>
                  <a:srgbClr val="00FFFF"/>
                </a:solidFill>
                <a:effectLst>
                  <a:outerShdw blurRad="38100" dist="38100" dir="2700000" algn="tl">
                    <a:srgbClr val="000000">
                      <a:alpha val="43137"/>
                    </a:srgbClr>
                  </a:outerShdw>
                </a:effectLst>
              </a:rPr>
              <a:t> </a:t>
            </a:r>
            <a:r>
              <a:rPr lang="en-US" sz="2800" b="1" i="1" u="sng" dirty="0">
                <a:solidFill>
                  <a:srgbClr val="00FFFF"/>
                </a:solidFill>
                <a:effectLst>
                  <a:outerShdw blurRad="38100" dist="38100" dir="2700000" algn="tl">
                    <a:srgbClr val="000000">
                      <a:alpha val="43137"/>
                    </a:srgbClr>
                  </a:outerShdw>
                </a:effectLst>
              </a:rPr>
              <a:t>Be ye not unequally yoked together with unbelievers</a:t>
            </a:r>
            <a:r>
              <a:rPr lang="en-US" sz="2800" b="1" i="1" dirty="0">
                <a:solidFill>
                  <a:srgbClr val="00FFFF"/>
                </a:solidFill>
                <a:effectLst>
                  <a:outerShdw blurRad="38100" dist="38100" dir="2700000" algn="tl">
                    <a:srgbClr val="000000">
                      <a:alpha val="43137"/>
                    </a:srgbClr>
                  </a:outerShdw>
                </a:effectLst>
              </a:rPr>
              <a:t>: </a:t>
            </a:r>
            <a:r>
              <a:rPr lang="en-US" sz="2800" b="1" i="1" dirty="0">
                <a:solidFill>
                  <a:srgbClr val="FFC000"/>
                </a:solidFill>
                <a:effectLst>
                  <a:outerShdw blurRad="38100" dist="38100" dir="2700000" algn="tl">
                    <a:srgbClr val="000000">
                      <a:alpha val="43137"/>
                    </a:srgbClr>
                  </a:outerShdw>
                </a:effectLst>
              </a:rPr>
              <a:t>for what fellowship hath righteousness with unrighteousness?</a:t>
            </a:r>
            <a:r>
              <a:rPr lang="en-US" sz="2800" b="1" i="1" dirty="0">
                <a:effectLst>
                  <a:outerShdw blurRad="38100" dist="38100" dir="2700000" algn="tl">
                    <a:srgbClr val="000000">
                      <a:alpha val="43137"/>
                    </a:srgbClr>
                  </a:outerShdw>
                </a:effectLst>
              </a:rPr>
              <a:t> </a:t>
            </a:r>
            <a:r>
              <a:rPr lang="en-US" sz="2800" b="1" i="1" u="sng" dirty="0">
                <a:solidFill>
                  <a:srgbClr val="00FF00"/>
                </a:solidFill>
                <a:effectLst>
                  <a:outerShdw blurRad="38100" dist="38100" dir="2700000" algn="tl">
                    <a:srgbClr val="000000">
                      <a:alpha val="43137"/>
                    </a:srgbClr>
                  </a:outerShdw>
                </a:effectLst>
              </a:rPr>
              <a:t>Wherefore come out from among them, and be ye separate</a:t>
            </a:r>
            <a:r>
              <a:rPr lang="en-US" sz="2800" b="1" i="1" dirty="0">
                <a:solidFill>
                  <a:srgbClr val="00FF00"/>
                </a:solidFill>
                <a:effectLst>
                  <a:outerShdw blurRad="38100" dist="38100" dir="2700000" algn="tl">
                    <a:srgbClr val="000000">
                      <a:alpha val="43137"/>
                    </a:srgbClr>
                  </a:outerShdw>
                </a:effectLst>
              </a:rPr>
              <a:t>, </a:t>
            </a:r>
            <a:r>
              <a:rPr lang="en-US" sz="2800" b="1" i="1" dirty="0" err="1">
                <a:solidFill>
                  <a:srgbClr val="00FF00"/>
                </a:solidFill>
                <a:effectLst>
                  <a:outerShdw blurRad="38100" dist="38100" dir="2700000" algn="tl">
                    <a:srgbClr val="000000">
                      <a:alpha val="43137"/>
                    </a:srgbClr>
                  </a:outerShdw>
                </a:effectLst>
              </a:rPr>
              <a:t>saith</a:t>
            </a:r>
            <a:r>
              <a:rPr lang="en-US" sz="2800" b="1" i="1" dirty="0">
                <a:solidFill>
                  <a:srgbClr val="00FF00"/>
                </a:solidFill>
                <a:effectLst>
                  <a:outerShdw blurRad="38100" dist="38100" dir="2700000" algn="tl">
                    <a:srgbClr val="000000">
                      <a:alpha val="43137"/>
                    </a:srgbClr>
                  </a:outerShdw>
                </a:effectLst>
              </a:rPr>
              <a:t> the Lord, and touch not the unclean thing; and I will receive you.  </a:t>
            </a:r>
            <a:r>
              <a:rPr lang="en-US" sz="2800" b="1" i="1" baseline="30000" dirty="0">
                <a:effectLst>
                  <a:outerShdw blurRad="38100" dist="38100" dir="2700000" algn="tl">
                    <a:srgbClr val="000000">
                      <a:alpha val="43137"/>
                    </a:srgbClr>
                  </a:outerShdw>
                </a:effectLst>
              </a:rPr>
              <a:t> </a:t>
            </a:r>
            <a:r>
              <a:rPr lang="en-US" sz="2800" b="1" i="1" dirty="0">
                <a:solidFill>
                  <a:srgbClr val="FFFF00"/>
                </a:solidFill>
                <a:effectLst>
                  <a:outerShdw blurRad="38100" dist="38100" dir="2700000" algn="tl">
                    <a:srgbClr val="000000">
                      <a:alpha val="43137"/>
                    </a:srgbClr>
                  </a:outerShdw>
                </a:effectLst>
              </a:rPr>
              <a:t>And will be a Father unto you, and ye shall be my sons and daughters, </a:t>
            </a:r>
            <a:r>
              <a:rPr lang="en-US" sz="2800" b="1" i="1" dirty="0" err="1">
                <a:solidFill>
                  <a:srgbClr val="FFFF00"/>
                </a:solidFill>
                <a:effectLst>
                  <a:outerShdw blurRad="38100" dist="38100" dir="2700000" algn="tl">
                    <a:srgbClr val="000000">
                      <a:alpha val="43137"/>
                    </a:srgbClr>
                  </a:outerShdw>
                </a:effectLst>
              </a:rPr>
              <a:t>saith</a:t>
            </a:r>
            <a:r>
              <a:rPr lang="en-US" sz="2800" b="1" i="1" dirty="0">
                <a:solidFill>
                  <a:srgbClr val="FFFF00"/>
                </a:solidFill>
                <a:effectLst>
                  <a:outerShdw blurRad="38100" dist="38100" dir="2700000" algn="tl">
                    <a:srgbClr val="000000">
                      <a:alpha val="43137"/>
                    </a:srgbClr>
                  </a:outerShdw>
                </a:effectLst>
              </a:rPr>
              <a:t> the Lord Almighty.” </a:t>
            </a:r>
            <a:r>
              <a:rPr lang="en-US" sz="2800" b="1" i="1" dirty="0">
                <a:effectLst>
                  <a:outerShdw blurRad="38100" dist="38100" dir="2700000" algn="tl">
                    <a:srgbClr val="000000">
                      <a:alpha val="43137"/>
                    </a:srgbClr>
                  </a:outerShdw>
                </a:effectLst>
              </a:rPr>
              <a:t> </a:t>
            </a:r>
            <a:r>
              <a:rPr lang="en-US" sz="2800" b="1" dirty="0">
                <a:solidFill>
                  <a:srgbClr val="FF00FF"/>
                </a:solidFill>
                <a:effectLst>
                  <a:outerShdw blurRad="38100" dist="38100" dir="2700000" algn="tl">
                    <a:srgbClr val="000000">
                      <a:alpha val="43137"/>
                    </a:srgbClr>
                  </a:outerShdw>
                </a:effectLst>
              </a:rPr>
              <a:t>- 2 Corinthians 6:14-18</a:t>
            </a:r>
            <a:endParaRPr lang="en-GB" sz="2800" b="1" dirty="0">
              <a:solidFill>
                <a:srgbClr val="FF00FF"/>
              </a:solidFill>
              <a:effectLst>
                <a:outerShdw blurRad="38100" dist="38100" dir="2700000" algn="tl">
                  <a:srgbClr val="000000">
                    <a:alpha val="43137"/>
                  </a:srgbClr>
                </a:outerShdw>
              </a:effectLst>
            </a:endParaRPr>
          </a:p>
          <a:p>
            <a:pPr algn="ctr"/>
            <a:endParaRPr lang="en-GB" dirty="0"/>
          </a:p>
        </p:txBody>
      </p:sp>
      <p:pic>
        <p:nvPicPr>
          <p:cNvPr id="2050" name="Picture 2" descr="http://octobergallery.com/wp-content/uploads/2012/04/s-INTERRACIAL-MARRIAGE-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729" y="2412047"/>
            <a:ext cx="4050597" cy="2960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0175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30</a:t>
            </a:fld>
            <a:endParaRPr lang="en-GB">
              <a:solidFill>
                <a:srgbClr val="FFFFFF"/>
              </a:solidFill>
            </a:endParaRPr>
          </a:p>
        </p:txBody>
      </p:sp>
      <p:sp>
        <p:nvSpPr>
          <p:cNvPr id="4" name="TextBox 3"/>
          <p:cNvSpPr txBox="1"/>
          <p:nvPr/>
        </p:nvSpPr>
        <p:spPr>
          <a:xfrm>
            <a:off x="5305424" y="1609726"/>
            <a:ext cx="6276975"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a:t>
            </a:r>
            <a:r>
              <a:rPr lang="en-US" sz="2800" b="1" i="1" dirty="0">
                <a:solidFill>
                  <a:srgbClr val="00FFFF"/>
                </a:solidFill>
                <a:effectLst>
                  <a:outerShdw blurRad="38100" dist="38100" dir="2700000" algn="tl">
                    <a:srgbClr val="000000">
                      <a:alpha val="43137"/>
                    </a:srgbClr>
                  </a:outerShdw>
                </a:effectLst>
              </a:rPr>
              <a:t>For I am Yahweh your Elohim, the HOLY ONE OF ISRAEL, your </a:t>
            </a:r>
            <a:r>
              <a:rPr lang="en-US" sz="2800" b="1" i="1" dirty="0" err="1" smtClean="0">
                <a:solidFill>
                  <a:srgbClr val="00FFFF"/>
                </a:solidFill>
                <a:effectLst>
                  <a:outerShdw blurRad="38100" dist="38100" dir="2700000" algn="tl">
                    <a:srgbClr val="000000">
                      <a:alpha val="43137"/>
                    </a:srgbClr>
                  </a:outerShdw>
                </a:effectLst>
              </a:rPr>
              <a:t>Saviour</a:t>
            </a:r>
            <a:r>
              <a:rPr lang="en-US" sz="2800" b="1" i="1" dirty="0">
                <a:solidFill>
                  <a:srgbClr val="00FFFF"/>
                </a:solidFill>
                <a:effectLst>
                  <a:outerShdw blurRad="38100" dist="38100" dir="2700000" algn="tl">
                    <a:srgbClr val="000000">
                      <a:alpha val="43137"/>
                    </a:srgbClr>
                  </a:outerShdw>
                </a:effectLst>
              </a:rPr>
              <a:t>: I gave Egypt for your ransom, Ethiopia are for you.</a:t>
            </a:r>
            <a:r>
              <a:rPr lang="en-US" sz="2800" b="1" i="1" dirty="0">
                <a:effectLst>
                  <a:outerShdw blurRad="38100" dist="38100" dir="2700000" algn="tl">
                    <a:srgbClr val="000000">
                      <a:alpha val="43137"/>
                    </a:srgbClr>
                  </a:outerShdw>
                </a:effectLst>
              </a:rPr>
              <a:t>  </a:t>
            </a:r>
            <a:r>
              <a:rPr lang="en-US" sz="2800" b="1" i="1" dirty="0">
                <a:solidFill>
                  <a:srgbClr val="FF9900"/>
                </a:solidFill>
                <a:effectLst>
                  <a:outerShdw blurRad="38100" dist="38100" dir="2700000" algn="tl">
                    <a:srgbClr val="000000">
                      <a:alpha val="43137"/>
                    </a:srgbClr>
                  </a:outerShdw>
                </a:effectLst>
              </a:rPr>
              <a:t>Since you (Israel) were precious in My sight, you have been </a:t>
            </a:r>
            <a:r>
              <a:rPr lang="en-US" sz="2800" b="1" dirty="0">
                <a:solidFill>
                  <a:srgbClr val="FF9900"/>
                </a:solidFill>
                <a:effectLst>
                  <a:outerShdw blurRad="38100" dist="38100" dir="2700000" algn="tl">
                    <a:srgbClr val="000000">
                      <a:alpha val="43137"/>
                    </a:srgbClr>
                  </a:outerShdw>
                </a:effectLst>
              </a:rPr>
              <a:t>[somewhat]</a:t>
            </a:r>
            <a:r>
              <a:rPr lang="en-US" sz="2800" b="1" i="1" dirty="0">
                <a:solidFill>
                  <a:srgbClr val="FF9900"/>
                </a:solidFill>
                <a:effectLst>
                  <a:outerShdw blurRad="38100" dist="38100" dir="2700000" algn="tl">
                    <a:srgbClr val="000000">
                      <a:alpha val="43137"/>
                    </a:srgbClr>
                  </a:outerShdw>
                </a:effectLst>
              </a:rPr>
              <a:t> honorable, </a:t>
            </a:r>
            <a:r>
              <a:rPr lang="en-US" sz="2800" b="1" i="1" dirty="0">
                <a:solidFill>
                  <a:srgbClr val="00FF00"/>
                </a:solidFill>
                <a:effectLst>
                  <a:outerShdw blurRad="38100" dist="38100" dir="2700000" algn="tl">
                    <a:srgbClr val="000000">
                      <a:alpha val="43137"/>
                    </a:srgbClr>
                  </a:outerShdw>
                </a:effectLst>
              </a:rPr>
              <a:t>and I have loved you: therefore will I give men for you, and people for your life.  </a:t>
            </a:r>
            <a:r>
              <a:rPr lang="en-US" sz="2800" b="1" i="1" u="sng" dirty="0">
                <a:solidFill>
                  <a:srgbClr val="FF00FF"/>
                </a:solidFill>
                <a:effectLst>
                  <a:outerShdw blurRad="38100" dist="38100" dir="2700000" algn="tl">
                    <a:srgbClr val="000000">
                      <a:alpha val="43137"/>
                    </a:srgbClr>
                  </a:outerShdw>
                </a:effectLst>
              </a:rPr>
              <a:t>Fear not: for I am with you</a:t>
            </a:r>
            <a:r>
              <a:rPr lang="en-US" sz="2800" b="1" i="1" dirty="0">
                <a:solidFill>
                  <a:srgbClr val="FF00FF"/>
                </a:solidFill>
                <a:effectLst>
                  <a:outerShdw blurRad="38100" dist="38100" dir="2700000" algn="tl">
                    <a:srgbClr val="000000">
                      <a:alpha val="43137"/>
                    </a:srgbClr>
                  </a:outerShdw>
                </a:effectLst>
              </a:rPr>
              <a:t>:</a:t>
            </a:r>
            <a:endParaRPr lang="en-GB" sz="2800" b="1" dirty="0">
              <a:solidFill>
                <a:srgbClr val="FF00FF"/>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75" y="2105025"/>
            <a:ext cx="3810000" cy="3238500"/>
          </a:xfrm>
          <a:prstGeom prst="rect">
            <a:avLst/>
          </a:prstGeom>
        </p:spPr>
      </p:pic>
    </p:spTree>
    <p:extLst>
      <p:ext uri="{BB962C8B-B14F-4D97-AF65-F5344CB8AC3E}">
        <p14:creationId xmlns:p14="http://schemas.microsoft.com/office/powerpoint/2010/main" val="4747716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31</a:t>
            </a:fld>
            <a:endParaRPr lang="en-GB">
              <a:solidFill>
                <a:srgbClr val="FFFFFF"/>
              </a:solidFill>
            </a:endParaRPr>
          </a:p>
        </p:txBody>
      </p:sp>
      <p:sp>
        <p:nvSpPr>
          <p:cNvPr id="4" name="TextBox 3"/>
          <p:cNvSpPr txBox="1"/>
          <p:nvPr/>
        </p:nvSpPr>
        <p:spPr>
          <a:xfrm>
            <a:off x="5788324" y="2182482"/>
            <a:ext cx="5426015" cy="338554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The Hebrew word for ‘</a:t>
            </a:r>
            <a:r>
              <a:rPr lang="en-US" sz="2800" b="1" i="1" dirty="0">
                <a:solidFill>
                  <a:srgbClr val="00FFFF"/>
                </a:solidFill>
                <a:effectLst>
                  <a:outerShdw blurRad="38100" dist="38100" dir="2700000" algn="tl">
                    <a:srgbClr val="000000">
                      <a:alpha val="43137"/>
                    </a:srgbClr>
                  </a:outerShdw>
                </a:effectLst>
              </a:rPr>
              <a:t>holy</a:t>
            </a:r>
            <a:r>
              <a:rPr lang="en-US" sz="2800" b="1" dirty="0">
                <a:solidFill>
                  <a:srgbClr val="00FFFF"/>
                </a:solidFill>
                <a:effectLst>
                  <a:outerShdw blurRad="38100" dist="38100" dir="2700000" algn="tl">
                    <a:srgbClr val="000000">
                      <a:alpha val="43137"/>
                    </a:srgbClr>
                  </a:outerShdw>
                </a:effectLst>
              </a:rPr>
              <a:t>’ is </a:t>
            </a:r>
            <a:r>
              <a:rPr lang="en-US" sz="2800" b="1" i="1" dirty="0" err="1">
                <a:solidFill>
                  <a:srgbClr val="00FFFF"/>
                </a:solidFill>
                <a:effectLst>
                  <a:outerShdw blurRad="38100" dist="38100" dir="2700000" algn="tl">
                    <a:srgbClr val="000000">
                      <a:alpha val="43137"/>
                    </a:srgbClr>
                  </a:outerShdw>
                </a:effectLst>
              </a:rPr>
              <a:t>qadash</a:t>
            </a:r>
            <a:r>
              <a:rPr lang="en-US" sz="2800" b="1" dirty="0">
                <a:solidFill>
                  <a:srgbClr val="00FFFF"/>
                </a:solidFill>
                <a:effectLst>
                  <a:outerShdw blurRad="38100" dist="38100" dir="2700000" algn="tl">
                    <a:srgbClr val="000000">
                      <a:alpha val="43137"/>
                    </a:srgbClr>
                  </a:outerShdw>
                </a:effectLst>
              </a:rPr>
              <a:t>.</a:t>
            </a:r>
            <a:r>
              <a:rPr lang="en-US" sz="2800" b="1" dirty="0">
                <a:effectLst>
                  <a:outerShdw blurRad="38100" dist="38100" dir="2700000" algn="tl">
                    <a:srgbClr val="000000">
                      <a:alpha val="43137"/>
                    </a:srgbClr>
                  </a:outerShdw>
                </a:effectLst>
              </a:rPr>
              <a:t>   </a:t>
            </a:r>
            <a:r>
              <a:rPr lang="en-US" sz="2800" b="1" dirty="0">
                <a:solidFill>
                  <a:srgbClr val="FFC000"/>
                </a:solidFill>
                <a:effectLst>
                  <a:outerShdw blurRad="38100" dist="38100" dir="2700000" algn="tl">
                    <a:srgbClr val="000000">
                      <a:alpha val="43137"/>
                    </a:srgbClr>
                  </a:outerShdw>
                </a:effectLst>
              </a:rPr>
              <a:t>More than anything else, it means “</a:t>
            </a:r>
            <a:r>
              <a:rPr lang="en-US" sz="2800" b="1" i="1" dirty="0">
                <a:solidFill>
                  <a:srgbClr val="FFC000"/>
                </a:solidFill>
                <a:effectLst>
                  <a:outerShdw blurRad="38100" dist="38100" dir="2700000" algn="tl">
                    <a:srgbClr val="000000">
                      <a:alpha val="43137"/>
                    </a:srgbClr>
                  </a:outerShdw>
                </a:effectLst>
              </a:rPr>
              <a:t>appointed</a:t>
            </a:r>
            <a:r>
              <a:rPr lang="en-US" sz="2800" b="1" dirty="0">
                <a:solidFill>
                  <a:srgbClr val="FFC000"/>
                </a:solidFill>
                <a:effectLst>
                  <a:outerShdw blurRad="38100" dist="38100" dir="2700000" algn="tl">
                    <a:srgbClr val="000000">
                      <a:alpha val="43137"/>
                    </a:srgbClr>
                  </a:outerShdw>
                </a:effectLst>
              </a:rPr>
              <a:t>, </a:t>
            </a:r>
            <a:r>
              <a:rPr lang="en-US" sz="2800" b="1" i="1" dirty="0">
                <a:solidFill>
                  <a:srgbClr val="FFC000"/>
                </a:solidFill>
                <a:effectLst>
                  <a:outerShdw blurRad="38100" dist="38100" dir="2700000" algn="tl">
                    <a:srgbClr val="000000">
                      <a:alpha val="43137"/>
                    </a:srgbClr>
                  </a:outerShdw>
                </a:effectLst>
              </a:rPr>
              <a:t>dedicated, consecrated</a:t>
            </a:r>
            <a:r>
              <a:rPr lang="en-US" sz="2800" b="1" dirty="0">
                <a:solidFill>
                  <a:srgbClr val="FFC000"/>
                </a:solidFill>
                <a:effectLst>
                  <a:outerShdw blurRad="38100" dist="38100" dir="2700000" algn="tl">
                    <a:srgbClr val="000000">
                      <a:alpha val="43137"/>
                    </a:srgbClr>
                  </a:outerShdw>
                </a:effectLst>
              </a:rPr>
              <a:t>.”</a:t>
            </a:r>
            <a:r>
              <a:rPr lang="en-US" sz="2800" b="1" dirty="0">
                <a:effectLst>
                  <a:outerShdw blurRad="38100" dist="38100" dir="2700000" algn="tl">
                    <a:srgbClr val="000000">
                      <a:alpha val="43137"/>
                    </a:srgbClr>
                  </a:outerShdw>
                </a:effectLst>
              </a:rPr>
              <a:t>  </a:t>
            </a:r>
            <a:r>
              <a:rPr lang="en-US" sz="2800" b="1" dirty="0">
                <a:solidFill>
                  <a:srgbClr val="00FF00"/>
                </a:solidFill>
                <a:effectLst>
                  <a:outerShdw blurRad="38100" dist="38100" dir="2700000" algn="tl">
                    <a:srgbClr val="000000">
                      <a:alpha val="43137"/>
                    </a:srgbClr>
                  </a:outerShdw>
                </a:effectLst>
              </a:rPr>
              <a:t>The dedication ceremony was the placing of Isaac on the sacrificial altar by Abraham</a:t>
            </a:r>
            <a:r>
              <a:rPr lang="en-US" dirty="0">
                <a:solidFill>
                  <a:srgbClr val="00FF00"/>
                </a:solidFill>
              </a:rPr>
              <a:t>.</a:t>
            </a:r>
            <a:endParaRPr lang="en-GB" dirty="0">
              <a:solidFill>
                <a:srgbClr val="00FF00"/>
              </a:solidFill>
            </a:endParaRPr>
          </a:p>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036" y="1371600"/>
            <a:ext cx="4039846" cy="5317226"/>
          </a:xfrm>
          <a:prstGeom prst="rect">
            <a:avLst/>
          </a:prstGeom>
        </p:spPr>
      </p:pic>
    </p:spTree>
    <p:extLst>
      <p:ext uri="{BB962C8B-B14F-4D97-AF65-F5344CB8AC3E}">
        <p14:creationId xmlns:p14="http://schemas.microsoft.com/office/powerpoint/2010/main" val="42674859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32</a:t>
            </a:fld>
            <a:endParaRPr lang="en-GB">
              <a:solidFill>
                <a:srgbClr val="FFFFFF"/>
              </a:solidFill>
            </a:endParaRPr>
          </a:p>
        </p:txBody>
      </p:sp>
      <p:sp>
        <p:nvSpPr>
          <p:cNvPr id="4" name="TextBox 3"/>
          <p:cNvSpPr txBox="1"/>
          <p:nvPr/>
        </p:nvSpPr>
        <p:spPr>
          <a:xfrm>
            <a:off x="3640347" y="1483744"/>
            <a:ext cx="8100204"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Peter confirms this dedicated state for Israel.  </a:t>
            </a:r>
            <a:r>
              <a:rPr lang="en-US" sz="2800" b="1" dirty="0" smtClean="0">
                <a:solidFill>
                  <a:srgbClr val="00FFFF"/>
                </a:solidFill>
                <a:effectLst>
                  <a:outerShdw blurRad="38100" dist="38100" dir="2700000" algn="tl">
                    <a:srgbClr val="000000">
                      <a:alpha val="43137"/>
                    </a:srgbClr>
                  </a:outerShdw>
                </a:effectLst>
              </a:rPr>
              <a:t> </a:t>
            </a:r>
            <a:r>
              <a:rPr lang="en-US" sz="2800" b="1" dirty="0" smtClean="0">
                <a:solidFill>
                  <a:srgbClr val="FF00FF"/>
                </a:solidFill>
                <a:effectLst>
                  <a:outerShdw blurRad="38100" dist="38100" dir="2700000" algn="tl">
                    <a:srgbClr val="000000">
                      <a:alpha val="43137"/>
                    </a:srgbClr>
                  </a:outerShdw>
                </a:effectLst>
              </a:rPr>
              <a:t>I </a:t>
            </a:r>
            <a:r>
              <a:rPr lang="en-US" sz="2800" b="1" dirty="0">
                <a:solidFill>
                  <a:srgbClr val="FF00FF"/>
                </a:solidFill>
                <a:effectLst>
                  <a:outerShdw blurRad="38100" dist="38100" dir="2700000" algn="tl">
                    <a:srgbClr val="000000">
                      <a:alpha val="43137"/>
                    </a:srgbClr>
                  </a:outerShdw>
                </a:effectLst>
              </a:rPr>
              <a:t>Peter 2:9-10:</a:t>
            </a:r>
            <a:r>
              <a:rPr lang="en-US" sz="2800" b="1" dirty="0">
                <a:solidFill>
                  <a:srgbClr val="00FFFF"/>
                </a:solidFill>
                <a:effectLst>
                  <a:outerShdw blurRad="38100" dist="38100" dir="2700000" algn="tl">
                    <a:srgbClr val="000000">
                      <a:alpha val="43137"/>
                    </a:srgbClr>
                  </a:outerShdw>
                </a:effectLst>
              </a:rPr>
              <a:t>  “</a:t>
            </a:r>
            <a:r>
              <a:rPr lang="en-US" sz="2800" b="1" i="1" dirty="0">
                <a:solidFill>
                  <a:srgbClr val="00FFFF"/>
                </a:solidFill>
                <a:effectLst>
                  <a:outerShdw blurRad="38100" dist="38100" dir="2700000" algn="tl">
                    <a:srgbClr val="000000">
                      <a:alpha val="43137"/>
                    </a:srgbClr>
                  </a:outerShdw>
                </a:effectLst>
              </a:rPr>
              <a:t>Ye are a chosen</a:t>
            </a:r>
            <a:r>
              <a:rPr lang="en-US" sz="2800" b="1" dirty="0">
                <a:solidFill>
                  <a:srgbClr val="00FFFF"/>
                </a:solidFill>
                <a:effectLst>
                  <a:outerShdw blurRad="38100" dist="38100" dir="2700000" algn="tl">
                    <a:srgbClr val="000000">
                      <a:alpha val="43137"/>
                    </a:srgbClr>
                  </a:outerShdw>
                </a:effectLst>
              </a:rPr>
              <a:t> [selected out of many races] </a:t>
            </a:r>
            <a:r>
              <a:rPr lang="en-US" sz="2800" b="1" i="1" dirty="0">
                <a:solidFill>
                  <a:srgbClr val="00FFFF"/>
                </a:solidFill>
                <a:effectLst>
                  <a:outerShdw blurRad="38100" dist="38100" dir="2700000" algn="tl">
                    <a:srgbClr val="000000">
                      <a:alpha val="43137"/>
                    </a:srgbClr>
                  </a:outerShdw>
                </a:effectLst>
              </a:rPr>
              <a:t>Race, a royal</a:t>
            </a:r>
            <a:r>
              <a:rPr lang="en-US" sz="2800" b="1" dirty="0">
                <a:solidFill>
                  <a:srgbClr val="00FFFF"/>
                </a:solidFill>
                <a:effectLst>
                  <a:outerShdw blurRad="38100" dist="38100" dir="2700000" algn="tl">
                    <a:srgbClr val="000000">
                      <a:alpha val="43137"/>
                    </a:srgbClr>
                  </a:outerShdw>
                </a:effectLst>
              </a:rPr>
              <a:t> [kingly, above all others] </a:t>
            </a:r>
            <a:r>
              <a:rPr lang="en-US" sz="2800" b="1" i="1" dirty="0">
                <a:solidFill>
                  <a:srgbClr val="00FFFF"/>
                </a:solidFill>
                <a:effectLst>
                  <a:outerShdw blurRad="38100" dist="38100" dir="2700000" algn="tl">
                    <a:srgbClr val="000000">
                      <a:alpha val="43137"/>
                    </a:srgbClr>
                  </a:outerShdw>
                </a:effectLst>
              </a:rPr>
              <a:t>priesthood, a holy</a:t>
            </a:r>
            <a:r>
              <a:rPr lang="en-US" sz="2800" b="1" dirty="0">
                <a:solidFill>
                  <a:srgbClr val="00FFFF"/>
                </a:solidFill>
                <a:effectLst>
                  <a:outerShdw blurRad="38100" dist="38100" dir="2700000" algn="tl">
                    <a:srgbClr val="000000">
                      <a:alpha val="43137"/>
                    </a:srgbClr>
                  </a:outerShdw>
                </a:effectLst>
              </a:rPr>
              <a:t> [dedicated exclusively to Yahweh] </a:t>
            </a:r>
            <a:r>
              <a:rPr lang="en-US" sz="2800" b="1" i="1" dirty="0">
                <a:solidFill>
                  <a:srgbClr val="00FFFF"/>
                </a:solidFill>
                <a:effectLst>
                  <a:outerShdw blurRad="38100" dist="38100" dir="2700000" algn="tl">
                    <a:srgbClr val="000000">
                      <a:alpha val="43137"/>
                    </a:srgbClr>
                  </a:outerShdw>
                </a:effectLst>
              </a:rPr>
              <a:t>nation, </a:t>
            </a:r>
            <a:r>
              <a:rPr lang="en-US" sz="2800" b="1" i="1" dirty="0">
                <a:solidFill>
                  <a:srgbClr val="FFC000"/>
                </a:solidFill>
                <a:effectLst>
                  <a:outerShdw blurRad="38100" dist="38100" dir="2700000" algn="tl">
                    <a:srgbClr val="000000">
                      <a:alpha val="43137"/>
                    </a:srgbClr>
                  </a:outerShdw>
                </a:effectLst>
              </a:rPr>
              <a:t>a peculiar</a:t>
            </a:r>
            <a:r>
              <a:rPr lang="en-US" sz="2800" b="1" dirty="0">
                <a:solidFill>
                  <a:srgbClr val="FFC000"/>
                </a:solidFill>
                <a:effectLst>
                  <a:outerShdw blurRad="38100" dist="38100" dir="2700000" algn="tl">
                    <a:srgbClr val="000000">
                      <a:alpha val="43137"/>
                    </a:srgbClr>
                  </a:outerShdw>
                </a:effectLst>
              </a:rPr>
              <a:t> [different from all other peoples] </a:t>
            </a:r>
            <a:r>
              <a:rPr lang="en-US" sz="2800" b="1" i="1" dirty="0">
                <a:solidFill>
                  <a:srgbClr val="FFC000"/>
                </a:solidFill>
                <a:effectLst>
                  <a:outerShdw blurRad="38100" dist="38100" dir="2700000" algn="tl">
                    <a:srgbClr val="000000">
                      <a:alpha val="43137"/>
                    </a:srgbClr>
                  </a:outerShdw>
                </a:effectLst>
              </a:rPr>
              <a:t>people, that ye should show the praises of him</a:t>
            </a:r>
            <a:r>
              <a:rPr lang="en-US" sz="2800" b="1" dirty="0">
                <a:solidFill>
                  <a:srgbClr val="FFC000"/>
                </a:solidFill>
                <a:effectLst>
                  <a:outerShdw blurRad="38100" dist="38100" dir="2700000" algn="tl">
                    <a:srgbClr val="000000">
                      <a:alpha val="43137"/>
                    </a:srgbClr>
                  </a:outerShdw>
                </a:effectLst>
              </a:rPr>
              <a:t> [to the rest of the world, as in Gen. 12:3] </a:t>
            </a:r>
            <a:r>
              <a:rPr lang="en-US" sz="2800" b="1" i="1" dirty="0">
                <a:solidFill>
                  <a:srgbClr val="00FF00"/>
                </a:solidFill>
                <a:effectLst>
                  <a:outerShdw blurRad="38100" dist="38100" dir="2700000" algn="tl">
                    <a:srgbClr val="000000">
                      <a:alpha val="43137"/>
                    </a:srgbClr>
                  </a:outerShdw>
                </a:effectLst>
              </a:rPr>
              <a:t>who hath called you out of darkness in to his marvelous light.  Such in time past were not a people, but now are the people of God.</a:t>
            </a:r>
            <a:r>
              <a:rPr lang="en-US" sz="2800" b="1" dirty="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231" y="1811547"/>
            <a:ext cx="2921565" cy="4053195"/>
          </a:xfrm>
          <a:prstGeom prst="rect">
            <a:avLst/>
          </a:prstGeom>
        </p:spPr>
      </p:pic>
    </p:spTree>
    <p:extLst>
      <p:ext uri="{BB962C8B-B14F-4D97-AF65-F5344CB8AC3E}">
        <p14:creationId xmlns:p14="http://schemas.microsoft.com/office/powerpoint/2010/main" val="12416599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33</a:t>
            </a:fld>
            <a:endParaRPr lang="en-GB">
              <a:solidFill>
                <a:srgbClr val="FFFFFF"/>
              </a:solidFill>
            </a:endParaRPr>
          </a:p>
        </p:txBody>
      </p:sp>
      <p:sp>
        <p:nvSpPr>
          <p:cNvPr id="4" name="TextBox 3"/>
          <p:cNvSpPr txBox="1"/>
          <p:nvPr/>
        </p:nvSpPr>
        <p:spPr>
          <a:xfrm>
            <a:off x="6149676" y="1682150"/>
            <a:ext cx="5175847" cy="409342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3600" b="1" dirty="0">
                <a:solidFill>
                  <a:srgbClr val="00FFFF"/>
                </a:solidFill>
                <a:effectLst>
                  <a:outerShdw blurRad="38100" dist="38100" dir="2700000" algn="tl">
                    <a:srgbClr val="000000">
                      <a:alpha val="43137"/>
                    </a:srgbClr>
                  </a:outerShdw>
                </a:effectLst>
              </a:rPr>
              <a:t>BERITH (COVENANT)</a:t>
            </a:r>
            <a:endParaRPr lang="en-GB" sz="3600" b="1" dirty="0">
              <a:solidFill>
                <a:srgbClr val="00FFFF"/>
              </a:solidFill>
              <a:effectLst>
                <a:outerShdw blurRad="38100" dist="38100" dir="2700000" algn="tl">
                  <a:srgbClr val="000000">
                    <a:alpha val="43137"/>
                  </a:srgbClr>
                </a:outerShdw>
              </a:effectLst>
            </a:endParaRPr>
          </a:p>
          <a:p>
            <a:pPr algn="ctr"/>
            <a:r>
              <a:rPr lang="en-US" sz="2800" b="1" dirty="0">
                <a:effectLst>
                  <a:outerShdw blurRad="38100" dist="38100" dir="2700000" algn="tl">
                    <a:srgbClr val="000000">
                      <a:alpha val="43137"/>
                    </a:srgbClr>
                  </a:outerShdw>
                </a:effectLst>
              </a:rPr>
              <a:t> </a:t>
            </a:r>
            <a:endParaRPr lang="en-GB" sz="2800" b="1" dirty="0">
              <a:effectLst>
                <a:outerShdw blurRad="38100" dist="38100" dir="2700000" algn="tl">
                  <a:srgbClr val="000000">
                    <a:alpha val="43137"/>
                  </a:srgbClr>
                </a:outerShdw>
              </a:effectLst>
            </a:endParaRPr>
          </a:p>
          <a:p>
            <a:pPr algn="ctr"/>
            <a:r>
              <a:rPr lang="en-US" sz="2800" b="1" dirty="0">
                <a:solidFill>
                  <a:srgbClr val="FFC000"/>
                </a:solidFill>
                <a:effectLst>
                  <a:outerShdw blurRad="38100" dist="38100" dir="2700000" algn="tl">
                    <a:srgbClr val="000000">
                      <a:alpha val="43137"/>
                    </a:srgbClr>
                  </a:outerShdw>
                </a:effectLst>
              </a:rPr>
              <a:t>Definition of the term </a:t>
            </a:r>
            <a:r>
              <a:rPr lang="en-US" sz="2800" b="1" i="1" dirty="0">
                <a:solidFill>
                  <a:srgbClr val="FFC000"/>
                </a:solidFill>
                <a:effectLst>
                  <a:outerShdw blurRad="38100" dist="38100" dir="2700000" algn="tl">
                    <a:srgbClr val="000000">
                      <a:alpha val="43137"/>
                    </a:srgbClr>
                  </a:outerShdw>
                </a:effectLst>
              </a:rPr>
              <a:t>‘covenant’</a:t>
            </a:r>
            <a:r>
              <a:rPr lang="en-US" sz="2800" b="1" dirty="0">
                <a:solidFill>
                  <a:srgbClr val="FFC000"/>
                </a:solidFill>
                <a:effectLst>
                  <a:outerShdw blurRad="38100" dist="38100" dir="2700000" algn="tl">
                    <a:srgbClr val="000000">
                      <a:alpha val="43137"/>
                    </a:srgbClr>
                  </a:outerShdw>
                </a:effectLst>
              </a:rPr>
              <a:t>. Strong’s Hebrew #1285,</a:t>
            </a:r>
            <a:r>
              <a:rPr lang="en-US" sz="2800" b="1" dirty="0">
                <a:effectLst>
                  <a:outerShdw blurRad="38100" dist="38100" dir="2700000" algn="tl">
                    <a:srgbClr val="000000">
                      <a:alpha val="43137"/>
                    </a:srgbClr>
                  </a:outerShdw>
                </a:effectLst>
              </a:rPr>
              <a:t> </a:t>
            </a:r>
            <a:r>
              <a:rPr lang="en-US" sz="2800" b="1" i="1" dirty="0" err="1">
                <a:solidFill>
                  <a:srgbClr val="00FF00"/>
                </a:solidFill>
                <a:effectLst>
                  <a:outerShdw blurRad="38100" dist="38100" dir="2700000" algn="tl">
                    <a:srgbClr val="000000">
                      <a:alpha val="43137"/>
                    </a:srgbClr>
                  </a:outerShdw>
                </a:effectLst>
              </a:rPr>
              <a:t>Berith</a:t>
            </a:r>
            <a:r>
              <a:rPr lang="en-US" sz="2800" b="1" dirty="0">
                <a:solidFill>
                  <a:srgbClr val="00FF00"/>
                </a:solidFill>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in the sense of cutting, cut a covenant, cut a deal) – a compact</a:t>
            </a:r>
            <a:r>
              <a:rPr lang="en-US" sz="2800" b="1" i="1" dirty="0" smtClean="0">
                <a:solidFill>
                  <a:srgbClr val="00FF00"/>
                </a:solidFill>
                <a:effectLst>
                  <a:outerShdw blurRad="38100" dist="38100" dir="2700000" algn="tl">
                    <a:srgbClr val="000000">
                      <a:alpha val="43137"/>
                    </a:srgbClr>
                  </a:outerShdw>
                </a:effectLst>
              </a:rPr>
              <a:t>.. confederacy</a:t>
            </a:r>
            <a:r>
              <a:rPr lang="en-US" sz="2800" b="1" i="1" dirty="0">
                <a:solidFill>
                  <a:srgbClr val="00FF00"/>
                </a:solidFill>
                <a:effectLst>
                  <a:outerShdw blurRad="38100" dist="38100" dir="2700000" algn="tl">
                    <a:srgbClr val="000000">
                      <a:alpha val="43137"/>
                    </a:srgbClr>
                  </a:outerShdw>
                </a:effectLst>
              </a:rPr>
              <a:t>, covenant, league.</a:t>
            </a:r>
            <a:r>
              <a:rPr lang="en-US" sz="2800" b="1" dirty="0">
                <a:solidFill>
                  <a:srgbClr val="00FF00"/>
                </a:solidFill>
                <a:effectLst>
                  <a:outerShdw blurRad="38100" dist="38100" dir="2700000" algn="tl">
                    <a:srgbClr val="000000">
                      <a:alpha val="43137"/>
                    </a:srgbClr>
                  </a:outerShdw>
                </a:effectLst>
              </a:rPr>
              <a:t>  </a:t>
            </a:r>
            <a:endParaRPr lang="en-GB" sz="2800" dirty="0">
              <a:solidFill>
                <a:srgbClr val="00FF00"/>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432" b="100000" l="0" r="99291"/>
                    </a14:imgEffect>
                  </a14:imgLayer>
                </a14:imgProps>
              </a:ext>
              <a:ext uri="{28A0092B-C50C-407E-A947-70E740481C1C}">
                <a14:useLocalDpi xmlns:a14="http://schemas.microsoft.com/office/drawing/2010/main" val="0"/>
              </a:ext>
            </a:extLst>
          </a:blip>
          <a:stretch>
            <a:fillRect/>
          </a:stretch>
        </p:blipFill>
        <p:spPr>
          <a:xfrm>
            <a:off x="330319" y="1448249"/>
            <a:ext cx="5372100" cy="4410075"/>
          </a:xfrm>
          <a:prstGeom prst="rect">
            <a:avLst/>
          </a:prstGeom>
        </p:spPr>
      </p:pic>
    </p:spTree>
    <p:extLst>
      <p:ext uri="{BB962C8B-B14F-4D97-AF65-F5344CB8AC3E}">
        <p14:creationId xmlns:p14="http://schemas.microsoft.com/office/powerpoint/2010/main" val="3879732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34</a:t>
            </a:fld>
            <a:endParaRPr lang="en-GB">
              <a:solidFill>
                <a:srgbClr val="FFFFFF"/>
              </a:solidFill>
            </a:endParaRPr>
          </a:p>
        </p:txBody>
      </p:sp>
      <p:sp>
        <p:nvSpPr>
          <p:cNvPr id="4" name="TextBox 3"/>
          <p:cNvSpPr txBox="1"/>
          <p:nvPr/>
        </p:nvSpPr>
        <p:spPr>
          <a:xfrm>
            <a:off x="5201729" y="1913792"/>
            <a:ext cx="6116128"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Strong’s </a:t>
            </a:r>
            <a:r>
              <a:rPr lang="en-US" sz="2800" b="1" dirty="0">
                <a:solidFill>
                  <a:srgbClr val="00FFFF"/>
                </a:solidFill>
                <a:effectLst>
                  <a:outerShdw blurRad="38100" dist="38100" dir="2700000" algn="tl">
                    <a:srgbClr val="000000">
                      <a:alpha val="43137"/>
                    </a:srgbClr>
                  </a:outerShdw>
                </a:effectLst>
              </a:rPr>
              <a:t>Greek #1242, </a:t>
            </a:r>
            <a:r>
              <a:rPr lang="en-US" sz="2800" b="1" i="1" dirty="0" err="1">
                <a:solidFill>
                  <a:srgbClr val="00FFFF"/>
                </a:solidFill>
                <a:effectLst>
                  <a:outerShdw blurRad="38100" dist="38100" dir="2700000" algn="tl">
                    <a:srgbClr val="000000">
                      <a:alpha val="43137"/>
                    </a:srgbClr>
                  </a:outerShdw>
                </a:effectLst>
              </a:rPr>
              <a:t>diatheke</a:t>
            </a:r>
            <a:r>
              <a:rPr lang="en-US" sz="2800" b="1" dirty="0">
                <a:solidFill>
                  <a:srgbClr val="00FFFF"/>
                </a:solidFill>
                <a:effectLst>
                  <a:outerShdw blurRad="38100" dist="38100" dir="2700000" algn="tl">
                    <a:srgbClr val="000000">
                      <a:alpha val="43137"/>
                    </a:srgbClr>
                  </a:outerShdw>
                </a:effectLst>
              </a:rPr>
              <a:t>, </a:t>
            </a:r>
            <a:r>
              <a:rPr lang="en-US" sz="2800" b="1" i="1" dirty="0">
                <a:solidFill>
                  <a:srgbClr val="00FFFF"/>
                </a:solidFill>
                <a:effectLst>
                  <a:outerShdw blurRad="38100" dist="38100" dir="2700000" algn="tl">
                    <a:srgbClr val="000000">
                      <a:alpha val="43137"/>
                    </a:srgbClr>
                  </a:outerShdw>
                </a:effectLst>
              </a:rPr>
              <a:t>a disposition, contract, covenant, testament</a:t>
            </a:r>
            <a:r>
              <a:rPr lang="en-US" sz="2800" b="1" dirty="0">
                <a:solidFill>
                  <a:srgbClr val="00FFFF"/>
                </a:solidFill>
                <a:effectLst>
                  <a:outerShdw blurRad="38100" dist="38100" dir="2700000" algn="tl">
                    <a:srgbClr val="000000">
                      <a:alpha val="43137"/>
                    </a:srgbClr>
                  </a:outerShdw>
                </a:effectLst>
              </a:rPr>
              <a:t>.</a:t>
            </a:r>
            <a:r>
              <a:rPr lang="en-US" sz="2800" b="1" dirty="0">
                <a:effectLst>
                  <a:outerShdw blurRad="38100" dist="38100" dir="2700000" algn="tl">
                    <a:srgbClr val="000000">
                      <a:alpha val="43137"/>
                    </a:srgbClr>
                  </a:outerShdw>
                </a:effectLst>
              </a:rPr>
              <a:t> </a:t>
            </a:r>
            <a:endParaRPr lang="en-GB" sz="2800" b="1" dirty="0">
              <a:effectLst>
                <a:outerShdw blurRad="38100" dist="38100" dir="2700000" algn="tl">
                  <a:srgbClr val="000000">
                    <a:alpha val="43137"/>
                  </a:srgbClr>
                </a:outerShdw>
              </a:effectLst>
            </a:endParaRPr>
          </a:p>
          <a:p>
            <a:pPr algn="ctr"/>
            <a:r>
              <a:rPr lang="en-US" sz="2800" b="1" dirty="0">
                <a:solidFill>
                  <a:srgbClr val="FF00FF"/>
                </a:solidFill>
                <a:effectLst>
                  <a:outerShdw blurRad="38100" dist="38100" dir="2700000" algn="tl">
                    <a:srgbClr val="000000">
                      <a:alpha val="43137"/>
                    </a:srgbClr>
                  </a:outerShdw>
                </a:effectLst>
              </a:rPr>
              <a:t>Dictionary Definition:  </a:t>
            </a:r>
            <a:r>
              <a:rPr lang="en-US" sz="2800" b="1" dirty="0">
                <a:solidFill>
                  <a:srgbClr val="FFC000"/>
                </a:solidFill>
                <a:effectLst>
                  <a:outerShdw blurRad="38100" dist="38100" dir="2700000" algn="tl">
                    <a:srgbClr val="000000">
                      <a:alpha val="43137"/>
                    </a:srgbClr>
                  </a:outerShdw>
                </a:effectLst>
              </a:rPr>
              <a:t>1. </a:t>
            </a:r>
            <a:r>
              <a:rPr lang="en-US" sz="2800" b="1" u="sng" dirty="0">
                <a:solidFill>
                  <a:srgbClr val="FFC000"/>
                </a:solidFill>
                <a:effectLst>
                  <a:outerShdw blurRad="38100" dist="38100" dir="2700000" algn="tl">
                    <a:srgbClr val="000000">
                      <a:alpha val="43137"/>
                    </a:srgbClr>
                  </a:outerShdw>
                </a:effectLst>
              </a:rPr>
              <a:t>A binding and solemn agreement</a:t>
            </a:r>
            <a:r>
              <a:rPr lang="en-US" sz="2800" b="1" dirty="0">
                <a:solidFill>
                  <a:srgbClr val="FFC000"/>
                </a:solidFill>
                <a:effectLst>
                  <a:outerShdw blurRad="38100" dist="38100" dir="2700000" algn="tl">
                    <a:srgbClr val="000000">
                      <a:alpha val="43137"/>
                    </a:srgbClr>
                  </a:outerShdw>
                </a:effectLst>
              </a:rPr>
              <a:t> by two or more persons, parties, etc., </a:t>
            </a:r>
            <a:r>
              <a:rPr lang="en-US" sz="2800" b="1" dirty="0">
                <a:solidFill>
                  <a:srgbClr val="00FF00"/>
                </a:solidFill>
                <a:effectLst>
                  <a:outerShdw blurRad="38100" dist="38100" dir="2700000" algn="tl">
                    <a:srgbClr val="000000">
                      <a:alpha val="43137"/>
                    </a:srgbClr>
                  </a:outerShdw>
                </a:effectLst>
              </a:rPr>
              <a:t>to do or keep from doing some specified thing; a contract; compact.</a:t>
            </a:r>
            <a:endParaRPr lang="en-GB" sz="2800" b="1" dirty="0">
              <a:solidFill>
                <a:srgbClr val="00FF00"/>
              </a:solidFill>
              <a:effectLst>
                <a:outerShdw blurRad="38100" dist="38100" dir="2700000" algn="tl">
                  <a:srgbClr val="000000">
                    <a:alpha val="43137"/>
                  </a:srgbClr>
                </a:outerShdw>
              </a:effectLst>
            </a:endParaRPr>
          </a:p>
          <a:p>
            <a:endParaRPr lang="en-GB" sz="2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988" y="1457488"/>
            <a:ext cx="3706195" cy="4882925"/>
          </a:xfrm>
          <a:prstGeom prst="rect">
            <a:avLst/>
          </a:prstGeom>
        </p:spPr>
      </p:pic>
    </p:spTree>
    <p:extLst>
      <p:ext uri="{BB962C8B-B14F-4D97-AF65-F5344CB8AC3E}">
        <p14:creationId xmlns:p14="http://schemas.microsoft.com/office/powerpoint/2010/main" val="36132220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35</a:t>
            </a:fld>
            <a:endParaRPr lang="en-GB" dirty="0">
              <a:solidFill>
                <a:srgbClr val="FFFFFF"/>
              </a:solidFill>
            </a:endParaRPr>
          </a:p>
        </p:txBody>
      </p:sp>
      <p:sp>
        <p:nvSpPr>
          <p:cNvPr id="4" name="TextBox 3"/>
          <p:cNvSpPr txBox="1"/>
          <p:nvPr/>
        </p:nvSpPr>
        <p:spPr>
          <a:xfrm>
            <a:off x="2648309" y="1442621"/>
            <a:ext cx="9023230" cy="523220"/>
          </a:xfrm>
          <a:prstGeom prst="rect">
            <a:avLst/>
          </a:prstGeom>
          <a:noFill/>
        </p:spPr>
        <p:txBody>
          <a:bodyPr wrap="square" rtlCol="0">
            <a:spAutoFit/>
          </a:bodyPr>
          <a:lstStyle/>
          <a:p>
            <a:endParaRPr lang="en-GB" sz="2800" dirty="0"/>
          </a:p>
        </p:txBody>
      </p:sp>
      <p:sp>
        <p:nvSpPr>
          <p:cNvPr id="5" name="TextBox 4"/>
          <p:cNvSpPr txBox="1"/>
          <p:nvPr/>
        </p:nvSpPr>
        <p:spPr>
          <a:xfrm>
            <a:off x="5893278" y="1524788"/>
            <a:ext cx="5891841"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Gen</a:t>
            </a:r>
            <a:r>
              <a:rPr lang="en-US" sz="2800" b="1" dirty="0">
                <a:solidFill>
                  <a:srgbClr val="00FFFF"/>
                </a:solidFill>
                <a:effectLst>
                  <a:outerShdw blurRad="38100" dist="38100" dir="2700000" algn="tl">
                    <a:srgbClr val="000000">
                      <a:alpha val="43137"/>
                    </a:srgbClr>
                  </a:outerShdw>
                </a:effectLst>
              </a:rPr>
              <a:t>. 17:4:  </a:t>
            </a:r>
            <a:r>
              <a:rPr lang="en-US" sz="2800" b="1" i="1" dirty="0">
                <a:solidFill>
                  <a:srgbClr val="00FFFF"/>
                </a:solidFill>
                <a:effectLst>
                  <a:outerShdw blurRad="38100" dist="38100" dir="2700000" algn="tl">
                    <a:srgbClr val="000000">
                      <a:alpha val="43137"/>
                    </a:srgbClr>
                  </a:outerShdw>
                </a:effectLst>
              </a:rPr>
              <a:t>As for me, behold, MY COVENANT is with thee, and thou shalt be a father of </a:t>
            </a:r>
            <a:r>
              <a:rPr lang="en-US" sz="2800" b="1" i="1" u="sng" dirty="0">
                <a:solidFill>
                  <a:srgbClr val="00FFFF"/>
                </a:solidFill>
                <a:effectLst>
                  <a:outerShdw blurRad="38100" dist="38100" dir="2700000" algn="tl">
                    <a:srgbClr val="000000">
                      <a:alpha val="43137"/>
                    </a:srgbClr>
                  </a:outerShdw>
                </a:effectLst>
              </a:rPr>
              <a:t>many </a:t>
            </a:r>
            <a:r>
              <a:rPr lang="en-US" sz="2800" b="1" i="1" dirty="0">
                <a:solidFill>
                  <a:srgbClr val="00FFFF"/>
                </a:solidFill>
                <a:effectLst>
                  <a:outerShdw blurRad="38100" dist="38100" dir="2700000" algn="tl">
                    <a:srgbClr val="000000">
                      <a:alpha val="43137"/>
                    </a:srgbClr>
                  </a:outerShdw>
                </a:effectLst>
              </a:rPr>
              <a:t>NATIONS.”</a:t>
            </a:r>
            <a:r>
              <a:rPr lang="en-US" sz="2800" b="1" i="1" dirty="0">
                <a:effectLst>
                  <a:outerShdw blurRad="38100" dist="38100" dir="2700000" algn="tl">
                    <a:srgbClr val="000000">
                      <a:alpha val="43137"/>
                    </a:srgbClr>
                  </a:outerShdw>
                </a:effectLst>
              </a:rPr>
              <a:t>  </a:t>
            </a:r>
            <a:r>
              <a:rPr lang="en-US" sz="2800" b="1" dirty="0">
                <a:effectLst>
                  <a:outerShdw blurRad="38100" dist="38100" dir="2700000" algn="tl">
                    <a:srgbClr val="000000">
                      <a:alpha val="43137"/>
                    </a:srgbClr>
                  </a:outerShdw>
                </a:effectLst>
              </a:rPr>
              <a:t> </a:t>
            </a:r>
            <a:r>
              <a:rPr lang="en-US" sz="2800" b="1" dirty="0">
                <a:solidFill>
                  <a:srgbClr val="FF0000"/>
                </a:solidFill>
                <a:effectLst>
                  <a:outerShdw blurRad="38100" dist="38100" dir="2700000" algn="tl">
                    <a:srgbClr val="000000">
                      <a:alpha val="43137"/>
                    </a:srgbClr>
                  </a:outerShdw>
                </a:effectLst>
              </a:rPr>
              <a:t>It does not say ALL nations.</a:t>
            </a:r>
            <a:r>
              <a:rPr lang="en-US" sz="2800" b="1" dirty="0">
                <a:effectLst>
                  <a:outerShdw blurRad="38100" dist="38100" dir="2700000" algn="tl">
                    <a:srgbClr val="000000">
                      <a:alpha val="43137"/>
                    </a:srgbClr>
                  </a:outerShdw>
                </a:effectLst>
              </a:rPr>
              <a:t>  </a:t>
            </a:r>
            <a:r>
              <a:rPr lang="en-US" sz="2800" b="1" dirty="0">
                <a:solidFill>
                  <a:srgbClr val="FFC000"/>
                </a:solidFill>
                <a:effectLst>
                  <a:outerShdw blurRad="38100" dist="38100" dir="2700000" algn="tl">
                    <a:srgbClr val="000000">
                      <a:alpha val="43137"/>
                    </a:srgbClr>
                  </a:outerShdw>
                </a:effectLst>
              </a:rPr>
              <a:t>Those “many” are, specifically, the Caucasian people and the specific nations we have founded.</a:t>
            </a:r>
            <a:endParaRPr lang="en-GB" sz="2800" b="1" dirty="0">
              <a:solidFill>
                <a:srgbClr val="FFC000"/>
              </a:solidFill>
              <a:effectLst>
                <a:outerShdw blurRad="38100" dist="38100" dir="2700000" algn="tl">
                  <a:srgbClr val="000000">
                    <a:alpha val="43137"/>
                  </a:srgbClr>
                </a:outerShdw>
              </a:effectLst>
            </a:endParaRPr>
          </a:p>
          <a:p>
            <a:pPr algn="ctr"/>
            <a:r>
              <a:rPr lang="en-US" sz="2800" b="1" dirty="0">
                <a:solidFill>
                  <a:srgbClr val="00FF00"/>
                </a:solidFill>
                <a:effectLst>
                  <a:outerShdw blurRad="38100" dist="38100" dir="2700000" algn="tl">
                    <a:srgbClr val="000000">
                      <a:alpha val="43137"/>
                    </a:srgbClr>
                  </a:outerShdw>
                </a:effectLst>
              </a:rPr>
              <a:t>Now, let’s take a look at the verses immediately following verse 4</a:t>
            </a:r>
            <a:r>
              <a:rPr lang="en-US" sz="2800" b="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456" y="1633268"/>
            <a:ext cx="4922807" cy="4615132"/>
          </a:xfrm>
          <a:prstGeom prst="rect">
            <a:avLst/>
          </a:prstGeom>
        </p:spPr>
      </p:pic>
    </p:spTree>
    <p:extLst>
      <p:ext uri="{BB962C8B-B14F-4D97-AF65-F5344CB8AC3E}">
        <p14:creationId xmlns:p14="http://schemas.microsoft.com/office/powerpoint/2010/main" val="37062841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36</a:t>
            </a:fld>
            <a:endParaRPr lang="en-GB">
              <a:solidFill>
                <a:srgbClr val="FFFFFF"/>
              </a:solidFill>
            </a:endParaRPr>
          </a:p>
        </p:txBody>
      </p:sp>
      <p:sp>
        <p:nvSpPr>
          <p:cNvPr id="4" name="TextBox 3"/>
          <p:cNvSpPr txBox="1"/>
          <p:nvPr/>
        </p:nvSpPr>
        <p:spPr>
          <a:xfrm>
            <a:off x="5589916" y="1854723"/>
            <a:ext cx="5201729"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a:t>
            </a:r>
            <a:r>
              <a:rPr lang="en-US" sz="2800" b="1" i="1" dirty="0">
                <a:solidFill>
                  <a:srgbClr val="00FFFF"/>
                </a:solidFill>
                <a:effectLst>
                  <a:outerShdw blurRad="38100" dist="38100" dir="2700000" algn="tl">
                    <a:srgbClr val="000000">
                      <a:alpha val="43137"/>
                    </a:srgbClr>
                  </a:outerShdw>
                </a:effectLst>
              </a:rPr>
              <a:t>Neither shall thy name any more be called Abram, </a:t>
            </a:r>
            <a:r>
              <a:rPr lang="en-US" sz="2800" b="1" i="1" dirty="0">
                <a:solidFill>
                  <a:srgbClr val="FFC000"/>
                </a:solidFill>
                <a:effectLst>
                  <a:outerShdw blurRad="38100" dist="38100" dir="2700000" algn="tl">
                    <a:srgbClr val="000000">
                      <a:alpha val="43137"/>
                    </a:srgbClr>
                  </a:outerShdw>
                </a:effectLst>
              </a:rPr>
              <a:t>but thy name shall be Abraham: for a father of many nations have I made thee.</a:t>
            </a:r>
            <a:r>
              <a:rPr lang="en-US" sz="2800" b="1" i="1" dirty="0">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And I will make thee exceedingly fruitful, and I will make nations of thee, and kings shall come out of thee. </a:t>
            </a:r>
            <a:endParaRPr lang="en-GB" dirty="0">
              <a:solidFill>
                <a:srgbClr val="00FF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472" y="1585799"/>
            <a:ext cx="3341298" cy="4835055"/>
          </a:xfrm>
          <a:prstGeom prst="rect">
            <a:avLst/>
          </a:prstGeom>
        </p:spPr>
      </p:pic>
    </p:spTree>
    <p:extLst>
      <p:ext uri="{BB962C8B-B14F-4D97-AF65-F5344CB8AC3E}">
        <p14:creationId xmlns:p14="http://schemas.microsoft.com/office/powerpoint/2010/main" val="210501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37</a:t>
            </a:fld>
            <a:endParaRPr lang="en-GB">
              <a:solidFill>
                <a:srgbClr val="FFFFFF"/>
              </a:solidFill>
            </a:endParaRPr>
          </a:p>
        </p:txBody>
      </p:sp>
      <p:sp>
        <p:nvSpPr>
          <p:cNvPr id="4" name="TextBox 3"/>
          <p:cNvSpPr txBox="1"/>
          <p:nvPr/>
        </p:nvSpPr>
        <p:spPr>
          <a:xfrm>
            <a:off x="4502989" y="1165622"/>
            <a:ext cx="7182928" cy="553997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lvl="0" algn="ctr"/>
            <a:r>
              <a:rPr lang="en-US" sz="2800" b="1" i="1" u="sng" dirty="0">
                <a:solidFill>
                  <a:srgbClr val="00FFFF"/>
                </a:solidFill>
                <a:effectLst>
                  <a:outerShdw blurRad="38100" dist="38100" dir="2700000" algn="tl">
                    <a:srgbClr val="000000">
                      <a:alpha val="43137"/>
                    </a:srgbClr>
                  </a:outerShdw>
                </a:effectLst>
              </a:rPr>
              <a:t>And I will establish my covenant between me and thee and THY SEED AFTER THEE IN THEIR GENERATIONS</a:t>
            </a:r>
            <a:r>
              <a:rPr lang="en-US" sz="2800" b="1" i="1" dirty="0">
                <a:solidFill>
                  <a:srgbClr val="00FFFF"/>
                </a:solidFill>
                <a:effectLst>
                  <a:outerShdw blurRad="38100" dist="38100" dir="2700000" algn="tl">
                    <a:srgbClr val="000000">
                      <a:alpha val="43137"/>
                    </a:srgbClr>
                  </a:outerShdw>
                </a:effectLst>
              </a:rPr>
              <a:t> </a:t>
            </a:r>
            <a:r>
              <a:rPr lang="en-US" sz="2800" b="1" i="1" dirty="0">
                <a:solidFill>
                  <a:srgbClr val="FFFFFF"/>
                </a:solidFill>
                <a:effectLst>
                  <a:outerShdw blurRad="38100" dist="38100" dir="2700000" algn="tl">
                    <a:srgbClr val="000000">
                      <a:alpha val="43137"/>
                    </a:srgbClr>
                  </a:outerShdw>
                </a:effectLst>
              </a:rPr>
              <a:t> </a:t>
            </a:r>
            <a:r>
              <a:rPr lang="en-US" sz="2800" b="1" dirty="0">
                <a:solidFill>
                  <a:srgbClr val="FFC000"/>
                </a:solidFill>
                <a:effectLst>
                  <a:outerShdw blurRad="38100" dist="38100" dir="2700000" algn="tl">
                    <a:srgbClr val="000000">
                      <a:alpha val="43137"/>
                    </a:srgbClr>
                  </a:outerShdw>
                </a:effectLst>
              </a:rPr>
              <a:t>[which means only those direct descendants who are to come from the lineage AFTER HIM] </a:t>
            </a:r>
            <a:r>
              <a:rPr lang="en-US" sz="2800" b="1" i="1" dirty="0">
                <a:solidFill>
                  <a:srgbClr val="FFFF00"/>
                </a:solidFill>
                <a:effectLst>
                  <a:outerShdw blurRad="38100" dist="38100" dir="2700000" algn="tl">
                    <a:srgbClr val="000000">
                      <a:alpha val="43137"/>
                    </a:srgbClr>
                  </a:outerShdw>
                </a:effectLst>
              </a:rPr>
              <a:t> </a:t>
            </a:r>
            <a:r>
              <a:rPr lang="en-US" sz="2800" b="1" i="1" u="sng" dirty="0">
                <a:solidFill>
                  <a:srgbClr val="FF00FF"/>
                </a:solidFill>
                <a:effectLst>
                  <a:outerShdw blurRad="38100" dist="38100" dir="2700000" algn="tl">
                    <a:srgbClr val="000000">
                      <a:alpha val="43137"/>
                    </a:srgbClr>
                  </a:outerShdw>
                </a:effectLst>
              </a:rPr>
              <a:t>for an everlasting Covenant</a:t>
            </a:r>
            <a:r>
              <a:rPr lang="en-US" sz="2800" b="1" dirty="0">
                <a:solidFill>
                  <a:srgbClr val="FF00FF"/>
                </a:solidFill>
                <a:effectLst>
                  <a:outerShdw blurRad="38100" dist="38100" dir="2700000" algn="tl">
                    <a:srgbClr val="000000">
                      <a:alpha val="43137"/>
                    </a:srgbClr>
                  </a:outerShdw>
                </a:effectLst>
              </a:rPr>
              <a:t>.” </a:t>
            </a:r>
            <a:endParaRPr lang="en-GB" dirty="0" smtClean="0"/>
          </a:p>
          <a:p>
            <a:endParaRPr lang="en-US" dirty="0" smtClean="0"/>
          </a:p>
          <a:p>
            <a:pPr algn="ctr"/>
            <a:r>
              <a:rPr lang="en-US" sz="2800" b="1" dirty="0" smtClean="0">
                <a:solidFill>
                  <a:srgbClr val="00FF00"/>
                </a:solidFill>
                <a:effectLst>
                  <a:outerShdw blurRad="38100" dist="38100" dir="2700000" algn="tl">
                    <a:srgbClr val="000000">
                      <a:alpha val="43137"/>
                    </a:srgbClr>
                  </a:outerShdw>
                </a:effectLst>
              </a:rPr>
              <a:t>Yahweh </a:t>
            </a:r>
            <a:r>
              <a:rPr lang="en-US" sz="2800" b="1" dirty="0">
                <a:solidFill>
                  <a:srgbClr val="00FF00"/>
                </a:solidFill>
                <a:effectLst>
                  <a:outerShdw blurRad="38100" dist="38100" dir="2700000" algn="tl">
                    <a:srgbClr val="000000">
                      <a:alpha val="43137"/>
                    </a:srgbClr>
                  </a:outerShdw>
                </a:effectLst>
              </a:rPr>
              <a:t>repeats this promise at verse 9: “</a:t>
            </a:r>
            <a:r>
              <a:rPr lang="en-US" sz="2800" b="1" i="1" dirty="0">
                <a:solidFill>
                  <a:srgbClr val="00FF00"/>
                </a:solidFill>
                <a:effectLst>
                  <a:outerShdw blurRad="38100" dist="38100" dir="2700000" algn="tl">
                    <a:srgbClr val="000000">
                      <a:alpha val="43137"/>
                    </a:srgbClr>
                  </a:outerShdw>
                </a:effectLst>
              </a:rPr>
              <a:t>And God said unto Abraham, Thou shalt keep my covenant, </a:t>
            </a:r>
            <a:r>
              <a:rPr lang="en-US" sz="2800" b="1" i="1" dirty="0">
                <a:solidFill>
                  <a:srgbClr val="FFFF00"/>
                </a:solidFill>
                <a:effectLst>
                  <a:outerShdw blurRad="38100" dist="38100" dir="2700000" algn="tl">
                    <a:srgbClr val="000000">
                      <a:alpha val="43137"/>
                    </a:srgbClr>
                  </a:outerShdw>
                </a:effectLst>
              </a:rPr>
              <a:t>therefore, thou, and thy SEED after thee in their generations</a:t>
            </a:r>
            <a:r>
              <a:rPr lang="en-US" sz="2800" b="1" dirty="0">
                <a:solidFill>
                  <a:srgbClr val="FFFF00"/>
                </a:solidFill>
                <a:effectLst>
                  <a:outerShdw blurRad="38100" dist="38100" dir="2700000" algn="tl">
                    <a:srgbClr val="000000">
                      <a:alpha val="43137"/>
                    </a:srgbClr>
                  </a:outerShdw>
                </a:effectLst>
              </a:rPr>
              <a:t>.”</a:t>
            </a:r>
            <a:r>
              <a:rPr lang="en-US" dirty="0">
                <a:solidFill>
                  <a:srgbClr val="FFFF00"/>
                </a:solidFill>
              </a:rPr>
              <a:t> </a:t>
            </a:r>
            <a:endParaRPr lang="en-GB"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118" r="295"/>
          <a:stretch/>
        </p:blipFill>
        <p:spPr>
          <a:xfrm>
            <a:off x="500331" y="1760640"/>
            <a:ext cx="3464359" cy="4098720"/>
          </a:xfrm>
          <a:prstGeom prst="rect">
            <a:avLst/>
          </a:prstGeom>
        </p:spPr>
      </p:pic>
    </p:spTree>
    <p:extLst>
      <p:ext uri="{BB962C8B-B14F-4D97-AF65-F5344CB8AC3E}">
        <p14:creationId xmlns:p14="http://schemas.microsoft.com/office/powerpoint/2010/main" val="6056180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9589"/>
            <a:ext cx="10972800" cy="1143000"/>
          </a:xfrm>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38</a:t>
            </a:fld>
            <a:endParaRPr lang="en-GB">
              <a:solidFill>
                <a:srgbClr val="FFFFFF"/>
              </a:solidFill>
            </a:endParaRPr>
          </a:p>
        </p:txBody>
      </p:sp>
      <p:sp>
        <p:nvSpPr>
          <p:cNvPr id="4" name="TextBox 3"/>
          <p:cNvSpPr txBox="1"/>
          <p:nvPr/>
        </p:nvSpPr>
        <p:spPr>
          <a:xfrm>
            <a:off x="3827251" y="1268084"/>
            <a:ext cx="7755149"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FFFF00"/>
                </a:solidFill>
                <a:effectLst>
                  <a:outerShdw blurRad="38100" dist="38100" dir="2700000" algn="tl">
                    <a:srgbClr val="000000">
                      <a:alpha val="43137"/>
                    </a:srgbClr>
                  </a:outerShdw>
                </a:effectLst>
              </a:rPr>
              <a:t>“Endless Genealogies</a:t>
            </a:r>
            <a:r>
              <a:rPr lang="en-US" sz="2800" b="1" dirty="0" smtClean="0">
                <a:solidFill>
                  <a:srgbClr val="FFFF00"/>
                </a:solidFill>
                <a:effectLst>
                  <a:outerShdw blurRad="38100" dist="38100" dir="2700000" algn="tl">
                    <a:srgbClr val="000000">
                      <a:alpha val="43137"/>
                    </a:srgbClr>
                  </a:outerShdw>
                </a:effectLst>
              </a:rPr>
              <a:t>”</a:t>
            </a:r>
            <a:r>
              <a:rPr lang="en-US" sz="2800" b="1" dirty="0">
                <a:effectLst>
                  <a:outerShdw blurRad="38100" dist="38100" dir="2700000" algn="tl">
                    <a:srgbClr val="000000">
                      <a:alpha val="43137"/>
                    </a:srgbClr>
                  </a:outerShdw>
                </a:effectLst>
              </a:rPr>
              <a:t> </a:t>
            </a:r>
            <a:endParaRPr lang="en-GB" sz="2800" b="1" dirty="0">
              <a:effectLst>
                <a:outerShdw blurRad="38100" dist="38100" dir="2700000" algn="tl">
                  <a:srgbClr val="000000">
                    <a:alpha val="43137"/>
                  </a:srgbClr>
                </a:outerShdw>
              </a:effectLst>
            </a:endParaRPr>
          </a:p>
          <a:p>
            <a:pPr algn="ctr"/>
            <a:r>
              <a:rPr lang="en-US" sz="2800" b="1" dirty="0">
                <a:solidFill>
                  <a:srgbClr val="00FFFF"/>
                </a:solidFill>
                <a:effectLst>
                  <a:outerShdw blurRad="38100" dist="38100" dir="2700000" algn="tl">
                    <a:srgbClr val="000000">
                      <a:alpha val="43137"/>
                    </a:srgbClr>
                  </a:outerShdw>
                </a:effectLst>
              </a:rPr>
              <a:t>What about Paul’s admonition not to be concerned about genealogies?</a:t>
            </a:r>
            <a:r>
              <a:rPr lang="en-US" sz="2800" b="1" dirty="0">
                <a:effectLst>
                  <a:outerShdw blurRad="38100" dist="38100" dir="2700000" algn="tl">
                    <a:srgbClr val="000000">
                      <a:alpha val="43137"/>
                    </a:srgbClr>
                  </a:outerShdw>
                </a:effectLst>
              </a:rPr>
              <a:t> </a:t>
            </a:r>
            <a:r>
              <a:rPr lang="en-US" sz="2800" b="1" dirty="0">
                <a:solidFill>
                  <a:srgbClr val="FFC000"/>
                </a:solidFill>
                <a:effectLst>
                  <a:outerShdw blurRad="38100" dist="38100" dir="2700000" algn="tl">
                    <a:srgbClr val="000000">
                      <a:alpha val="43137"/>
                    </a:srgbClr>
                  </a:outerShdw>
                </a:effectLst>
              </a:rPr>
              <a:t>The genealogies that Paul criticizes at </a:t>
            </a:r>
            <a:r>
              <a:rPr lang="en-US" sz="2800" b="1" dirty="0">
                <a:solidFill>
                  <a:srgbClr val="FF00FF"/>
                </a:solidFill>
                <a:effectLst>
                  <a:outerShdw blurRad="38100" dist="38100" dir="2700000" algn="tl">
                    <a:srgbClr val="000000">
                      <a:alpha val="43137"/>
                    </a:srgbClr>
                  </a:outerShdw>
                </a:effectLst>
              </a:rPr>
              <a:t>I Tim. 1:4 </a:t>
            </a:r>
            <a:r>
              <a:rPr lang="en-US" sz="2800" b="1" dirty="0">
                <a:solidFill>
                  <a:srgbClr val="FFC000"/>
                </a:solidFill>
                <a:effectLst>
                  <a:outerShdw blurRad="38100" dist="38100" dir="2700000" algn="tl">
                    <a:srgbClr val="000000">
                      <a:alpha val="43137"/>
                    </a:srgbClr>
                  </a:outerShdw>
                </a:effectLst>
              </a:rPr>
              <a:t>and </a:t>
            </a:r>
            <a:r>
              <a:rPr lang="en-US" sz="2800" b="1" dirty="0">
                <a:solidFill>
                  <a:srgbClr val="FF00FF"/>
                </a:solidFill>
                <a:effectLst>
                  <a:outerShdw blurRad="38100" dist="38100" dir="2700000" algn="tl">
                    <a:srgbClr val="000000">
                      <a:alpha val="43137"/>
                    </a:srgbClr>
                  </a:outerShdw>
                </a:effectLst>
              </a:rPr>
              <a:t>Titus 3:9 </a:t>
            </a:r>
            <a:r>
              <a:rPr lang="en-US" sz="2800" b="1" dirty="0">
                <a:solidFill>
                  <a:srgbClr val="FFC000"/>
                </a:solidFill>
                <a:effectLst>
                  <a:outerShdw blurRad="38100" dist="38100" dir="2700000" algn="tl">
                    <a:srgbClr val="000000">
                      <a:alpha val="43137"/>
                    </a:srgbClr>
                  </a:outerShdw>
                </a:effectLst>
              </a:rPr>
              <a:t>are NOT references to Israelite genealogies.</a:t>
            </a:r>
            <a:r>
              <a:rPr lang="en-US" sz="2800" b="1" dirty="0">
                <a:effectLst>
                  <a:outerShdw blurRad="38100" dist="38100" dir="2700000" algn="tl">
                    <a:srgbClr val="000000">
                      <a:alpha val="43137"/>
                    </a:srgbClr>
                  </a:outerShdw>
                </a:effectLst>
              </a:rPr>
              <a:t>  </a:t>
            </a:r>
            <a:r>
              <a:rPr lang="en-US" sz="2800" b="1" dirty="0">
                <a:solidFill>
                  <a:srgbClr val="00FF00"/>
                </a:solidFill>
                <a:effectLst>
                  <a:outerShdw blurRad="38100" dist="38100" dir="2700000" algn="tl">
                    <a:srgbClr val="000000">
                      <a:alpha val="43137"/>
                    </a:srgbClr>
                  </a:outerShdw>
                </a:effectLst>
              </a:rPr>
              <a:t>Paul is here criticizing the endless genealogies among the Greeks and other Dispersed Israelites. The Dispersion </a:t>
            </a:r>
            <a:r>
              <a:rPr lang="en-US" sz="2800" b="1" dirty="0">
                <a:solidFill>
                  <a:srgbClr val="FF00FF"/>
                </a:solidFill>
                <a:effectLst>
                  <a:outerShdw blurRad="38100" dist="38100" dir="2700000" algn="tl">
                    <a:srgbClr val="000000">
                      <a:alpha val="43137"/>
                    </a:srgbClr>
                  </a:outerShdw>
                </a:effectLst>
              </a:rPr>
              <a:t>(James 1:1) </a:t>
            </a:r>
            <a:r>
              <a:rPr lang="en-US" sz="2800" b="1" dirty="0">
                <a:solidFill>
                  <a:srgbClr val="00FF00"/>
                </a:solidFill>
                <a:effectLst>
                  <a:outerShdw blurRad="38100" dist="38100" dir="2700000" algn="tl">
                    <a:srgbClr val="000000">
                      <a:alpha val="43137"/>
                    </a:srgbClr>
                  </a:outerShdw>
                </a:effectLst>
              </a:rPr>
              <a:t>consisted of many estranged Israelites. </a:t>
            </a:r>
            <a:r>
              <a:rPr lang="en-US" sz="2800" b="1" dirty="0">
                <a:solidFill>
                  <a:srgbClr val="FFFF00"/>
                </a:solidFill>
                <a:effectLst>
                  <a:outerShdw blurRad="38100" dist="38100" dir="2700000" algn="tl">
                    <a:srgbClr val="000000">
                      <a:alpha val="43137"/>
                    </a:srgbClr>
                  </a:outerShdw>
                </a:effectLst>
              </a:rPr>
              <a:t>“</a:t>
            </a:r>
            <a:r>
              <a:rPr lang="en-US" sz="2800" b="1" i="1" dirty="0">
                <a:solidFill>
                  <a:srgbClr val="FFFF00"/>
                </a:solidFill>
                <a:effectLst>
                  <a:outerShdw blurRad="38100" dist="38100" dir="2700000" algn="tl">
                    <a:srgbClr val="000000">
                      <a:alpha val="43137"/>
                    </a:srgbClr>
                  </a:outerShdw>
                </a:effectLst>
              </a:rPr>
              <a:t>I am not sent but unto the </a:t>
            </a:r>
            <a:r>
              <a:rPr lang="en-US" sz="2800" b="1" dirty="0">
                <a:solidFill>
                  <a:srgbClr val="FFFF00"/>
                </a:solidFill>
                <a:effectLst>
                  <a:outerShdw blurRad="38100" dist="38100" dir="2700000" algn="tl">
                    <a:srgbClr val="000000">
                      <a:alpha val="43137"/>
                    </a:srgbClr>
                  </a:outerShdw>
                </a:effectLst>
              </a:rPr>
              <a:t>estranged [or exiled] </a:t>
            </a:r>
            <a:r>
              <a:rPr lang="en-US" sz="2800" b="1" i="1" dirty="0">
                <a:solidFill>
                  <a:srgbClr val="FFFF00"/>
                </a:solidFill>
                <a:effectLst>
                  <a:outerShdw blurRad="38100" dist="38100" dir="2700000" algn="tl">
                    <a:srgbClr val="000000">
                      <a:alpha val="43137"/>
                    </a:srgbClr>
                  </a:outerShdw>
                </a:effectLst>
              </a:rPr>
              <a:t>sheep of the House of Israel</a:t>
            </a:r>
            <a:r>
              <a:rPr lang="en-US" sz="2800" b="1" dirty="0">
                <a:solidFill>
                  <a:srgbClr val="FFFF00"/>
                </a:solidFill>
                <a:effectLst>
                  <a:outerShdw blurRad="38100" dist="38100" dir="2700000" algn="tl">
                    <a:srgbClr val="000000">
                      <a:alpha val="43137"/>
                    </a:srgbClr>
                  </a:outerShdw>
                </a:effectLst>
              </a:rPr>
              <a:t>.” - </a:t>
            </a:r>
            <a:r>
              <a:rPr lang="en-US" sz="2800" b="1" dirty="0">
                <a:solidFill>
                  <a:srgbClr val="FF00FF"/>
                </a:solidFill>
                <a:effectLst>
                  <a:outerShdw blurRad="38100" dist="38100" dir="2700000" algn="tl">
                    <a:srgbClr val="000000">
                      <a:alpha val="43137"/>
                    </a:srgbClr>
                  </a:outerShdw>
                </a:effectLst>
              </a:rPr>
              <a:t>Matt. 15:24</a:t>
            </a:r>
            <a:r>
              <a:rPr lang="en-US" dirty="0" smtClean="0">
                <a:solidFill>
                  <a:srgbClr val="FF00FF"/>
                </a:solidFill>
              </a:rPr>
              <a:t>.</a:t>
            </a:r>
            <a:endParaRPr lang="en-GB" dirty="0">
              <a:solidFill>
                <a:srgbClr val="FF00FF"/>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b="3365"/>
          <a:stretch/>
        </p:blipFill>
        <p:spPr>
          <a:xfrm>
            <a:off x="451304" y="1531189"/>
            <a:ext cx="2870871" cy="34678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1114674" y="5322499"/>
            <a:ext cx="1544129"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rPr>
              <a:t>Paul</a:t>
            </a:r>
            <a:endParaRPr lang="en-GB" sz="3600" b="1" dirty="0">
              <a:solidFill>
                <a:srgbClr val="FFFF00"/>
              </a:solidFill>
            </a:endParaRPr>
          </a:p>
        </p:txBody>
      </p:sp>
    </p:spTree>
    <p:extLst>
      <p:ext uri="{BB962C8B-B14F-4D97-AF65-F5344CB8AC3E}">
        <p14:creationId xmlns:p14="http://schemas.microsoft.com/office/powerpoint/2010/main" val="9884237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39</a:t>
            </a:fld>
            <a:endParaRPr lang="en-GB">
              <a:solidFill>
                <a:srgbClr val="FFFFFF"/>
              </a:solidFill>
            </a:endParaRPr>
          </a:p>
        </p:txBody>
      </p:sp>
      <p:sp>
        <p:nvSpPr>
          <p:cNvPr id="4" name="TextBox 3"/>
          <p:cNvSpPr txBox="1"/>
          <p:nvPr/>
        </p:nvSpPr>
        <p:spPr>
          <a:xfrm>
            <a:off x="5632090" y="1500996"/>
            <a:ext cx="6211019"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Many of these estranged Israelites had adopted heathen practices and claimed to have descended from the “gods’ of the various nations within which they lived. </a:t>
            </a:r>
            <a:r>
              <a:rPr lang="en-US" sz="2800" b="1" dirty="0">
                <a:solidFill>
                  <a:srgbClr val="FFC000"/>
                </a:solidFill>
                <a:effectLst>
                  <a:outerShdw blurRad="38100" dist="38100" dir="2700000" algn="tl">
                    <a:srgbClr val="000000">
                      <a:alpha val="43137"/>
                    </a:srgbClr>
                  </a:outerShdw>
                </a:effectLst>
              </a:rPr>
              <a:t>This is what Paul is criticizing in these passages. He is not challenging the genetic code of True Israel.</a:t>
            </a:r>
            <a:r>
              <a:rPr lang="en-US" sz="2800" b="1" dirty="0">
                <a:effectLst>
                  <a:outerShdw blurRad="38100" dist="38100" dir="2700000" algn="tl">
                    <a:srgbClr val="000000">
                      <a:alpha val="43137"/>
                    </a:srgbClr>
                  </a:outerShdw>
                </a:effectLst>
              </a:rPr>
              <a:t> </a:t>
            </a:r>
            <a:r>
              <a:rPr lang="en-US" sz="2800" b="1" dirty="0">
                <a:solidFill>
                  <a:srgbClr val="00FF00"/>
                </a:solidFill>
                <a:effectLst>
                  <a:outerShdw blurRad="38100" dist="38100" dir="2700000" algn="tl">
                    <a:srgbClr val="000000">
                      <a:alpha val="43137"/>
                    </a:srgbClr>
                  </a:outerShdw>
                </a:effectLst>
              </a:rPr>
              <a:t>In fact, Paul goes out of his way to assert that he is an Israelite of the Tribe of Benjamin</a:t>
            </a:r>
            <a:r>
              <a:rPr lang="en-US" sz="2800" b="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26134" y="1500996"/>
            <a:ext cx="4830839" cy="3614468"/>
          </a:xfrm>
          <a:prstGeom prst="rect">
            <a:avLst/>
          </a:prstGeom>
        </p:spPr>
      </p:pic>
      <p:sp>
        <p:nvSpPr>
          <p:cNvPr id="6" name="TextBox 5"/>
          <p:cNvSpPr txBox="1"/>
          <p:nvPr/>
        </p:nvSpPr>
        <p:spPr>
          <a:xfrm>
            <a:off x="370936" y="5512279"/>
            <a:ext cx="4813539"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Paul at Mars Hill Greece</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583385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a:t>
            </a:fld>
            <a:endParaRPr lang="en-GB">
              <a:solidFill>
                <a:srgbClr val="FFFFFF"/>
              </a:solidFill>
            </a:endParaRPr>
          </a:p>
        </p:txBody>
      </p:sp>
      <p:sp>
        <p:nvSpPr>
          <p:cNvPr id="4" name="TextBox 3"/>
          <p:cNvSpPr txBox="1"/>
          <p:nvPr/>
        </p:nvSpPr>
        <p:spPr>
          <a:xfrm>
            <a:off x="4180205" y="1292811"/>
            <a:ext cx="7678420" cy="532453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3200" b="1" dirty="0">
                <a:solidFill>
                  <a:srgbClr val="FF00FF"/>
                </a:solidFill>
                <a:effectLst>
                  <a:outerShdw blurRad="38100" dist="38100" dir="2700000" algn="tl">
                    <a:srgbClr val="000000">
                      <a:alpha val="43137"/>
                    </a:srgbClr>
                  </a:outerShdw>
                </a:effectLst>
              </a:rPr>
              <a:t>Westminster Confession of Faith</a:t>
            </a:r>
            <a:endParaRPr lang="en-GB" sz="3200" b="1" dirty="0">
              <a:solidFill>
                <a:srgbClr val="FF00FF"/>
              </a:solidFill>
              <a:effectLst>
                <a:outerShdw blurRad="38100" dist="38100" dir="2700000" algn="tl">
                  <a:srgbClr val="000000">
                    <a:alpha val="43137"/>
                  </a:srgbClr>
                </a:outerShdw>
              </a:effectLst>
            </a:endParaRPr>
          </a:p>
          <a:p>
            <a:r>
              <a:rPr lang="en-US" sz="2800" b="1" dirty="0">
                <a:effectLst>
                  <a:outerShdw blurRad="38100" dist="38100" dir="2700000" algn="tl">
                    <a:srgbClr val="000000">
                      <a:alpha val="43137"/>
                    </a:srgbClr>
                  </a:outerShdw>
                </a:effectLst>
              </a:rPr>
              <a:t> </a:t>
            </a:r>
            <a:endParaRPr lang="en-GB" sz="2800" b="1" dirty="0">
              <a:effectLst>
                <a:outerShdw blurRad="38100" dist="38100" dir="2700000" algn="tl">
                  <a:srgbClr val="000000">
                    <a:alpha val="43137"/>
                  </a:srgbClr>
                </a:outerShdw>
              </a:effectLst>
            </a:endParaRPr>
          </a:p>
          <a:p>
            <a:pPr algn="ctr"/>
            <a:r>
              <a:rPr lang="en-US" sz="2800" b="1" i="1" dirty="0">
                <a:solidFill>
                  <a:srgbClr val="FF00FF"/>
                </a:solidFill>
                <a:effectLst>
                  <a:outerShdw blurRad="38100" dist="38100" dir="2700000" algn="tl">
                    <a:srgbClr val="000000">
                      <a:alpha val="43137"/>
                    </a:srgbClr>
                  </a:outerShdw>
                </a:effectLst>
              </a:rPr>
              <a:t>VIII. </a:t>
            </a:r>
            <a:r>
              <a:rPr lang="en-US" sz="2800" b="1" i="1" dirty="0">
                <a:solidFill>
                  <a:srgbClr val="00FFFF"/>
                </a:solidFill>
                <a:effectLst>
                  <a:outerShdw blurRad="38100" dist="38100" dir="2700000" algn="tl">
                    <a:srgbClr val="000000">
                      <a:alpha val="43137"/>
                    </a:srgbClr>
                  </a:outerShdw>
                </a:effectLst>
              </a:rPr>
              <a:t>The Old Testament in Hebrew (which was the native language of the people of God of old), </a:t>
            </a:r>
            <a:r>
              <a:rPr lang="en-US" sz="2800" b="1" i="1" dirty="0">
                <a:solidFill>
                  <a:srgbClr val="FFC000"/>
                </a:solidFill>
                <a:effectLst>
                  <a:outerShdw blurRad="38100" dist="38100" dir="2700000" algn="tl">
                    <a:srgbClr val="000000">
                      <a:alpha val="43137"/>
                    </a:srgbClr>
                  </a:outerShdw>
                </a:effectLst>
              </a:rPr>
              <a:t>and the New Testament in Greek (which, at the time of the writing of it, was most generally known to the nations), being immediately inspired by God, </a:t>
            </a:r>
            <a:r>
              <a:rPr lang="en-US" sz="2800" b="1" i="1" dirty="0">
                <a:solidFill>
                  <a:srgbClr val="00FF00"/>
                </a:solidFill>
                <a:effectLst>
                  <a:outerShdw blurRad="38100" dist="38100" dir="2700000" algn="tl">
                    <a:srgbClr val="000000">
                      <a:alpha val="43137"/>
                    </a:srgbClr>
                  </a:outerShdw>
                </a:effectLst>
              </a:rPr>
              <a:t>and, by His singular care and providence, kept pure in all ages, are therefore </a:t>
            </a:r>
            <a:r>
              <a:rPr lang="en-US" sz="2800" b="1" i="1" dirty="0" err="1">
                <a:solidFill>
                  <a:srgbClr val="00FF00"/>
                </a:solidFill>
                <a:effectLst>
                  <a:outerShdw blurRad="38100" dist="38100" dir="2700000" algn="tl">
                    <a:srgbClr val="000000">
                      <a:alpha val="43137"/>
                    </a:srgbClr>
                  </a:outerShdw>
                </a:effectLst>
              </a:rPr>
              <a:t>authentical</a:t>
            </a:r>
            <a:r>
              <a:rPr lang="en-US" sz="2800" b="1" i="1" dirty="0">
                <a:solidFill>
                  <a:srgbClr val="00FF00"/>
                </a:solidFill>
                <a:effectLst>
                  <a:outerShdw blurRad="38100" dist="38100" dir="2700000" algn="tl">
                    <a:srgbClr val="000000">
                      <a:alpha val="43137"/>
                    </a:srgbClr>
                  </a:outerShdw>
                </a:effectLst>
              </a:rPr>
              <a:t>; </a:t>
            </a:r>
            <a:r>
              <a:rPr lang="en-US" sz="2800" b="1" i="1" dirty="0">
                <a:solidFill>
                  <a:srgbClr val="FFFF00"/>
                </a:solidFill>
                <a:effectLst>
                  <a:outerShdw blurRad="38100" dist="38100" dir="2700000" algn="tl">
                    <a:srgbClr val="000000">
                      <a:alpha val="43137"/>
                    </a:srgbClr>
                  </a:outerShdw>
                </a:effectLst>
              </a:rPr>
              <a:t>so as, in all controversies of religion, the Church is finally to appeal unto </a:t>
            </a:r>
            <a:r>
              <a:rPr lang="en-US" sz="2800" b="1" i="1" dirty="0" smtClean="0">
                <a:solidFill>
                  <a:srgbClr val="FFFF00"/>
                </a:solidFill>
                <a:effectLst>
                  <a:outerShdw blurRad="38100" dist="38100" dir="2700000" algn="tl">
                    <a:srgbClr val="000000">
                      <a:alpha val="43137"/>
                    </a:srgbClr>
                  </a:outerShdw>
                </a:effectLst>
              </a:rPr>
              <a:t>them….</a:t>
            </a:r>
            <a:endParaRPr lang="en-GB" sz="2800" b="1" dirty="0">
              <a:solidFill>
                <a:srgbClr val="FFFF00"/>
              </a:solidFill>
              <a:effectLst>
                <a:outerShdw blurRad="38100" dist="38100" dir="2700000" algn="tl">
                  <a:srgbClr val="000000">
                    <a:alpha val="43137"/>
                  </a:srgbClr>
                </a:outerShdw>
              </a:effectLst>
            </a:endParaRPr>
          </a:p>
        </p:txBody>
      </p:sp>
      <p:pic>
        <p:nvPicPr>
          <p:cNvPr id="4098" name="Picture 2" descr="http://www.tpcstatesboro.com/images/tpc_wcf.jpg"/>
          <p:cNvPicPr>
            <a:picLocks noChangeAspect="1" noChangeArrowheads="1"/>
          </p:cNvPicPr>
          <p:nvPr/>
        </p:nvPicPr>
        <p:blipFill rotWithShape="1">
          <a:blip r:embed="rId2">
            <a:extLst>
              <a:ext uri="{28A0092B-C50C-407E-A947-70E740481C1C}">
                <a14:useLocalDpi xmlns:a14="http://schemas.microsoft.com/office/drawing/2010/main" val="0"/>
              </a:ext>
            </a:extLst>
          </a:blip>
          <a:srcRect l="7816" t="5145" r="8349" b="6265"/>
          <a:stretch/>
        </p:blipFill>
        <p:spPr bwMode="auto">
          <a:xfrm>
            <a:off x="428266" y="1471750"/>
            <a:ext cx="3272467" cy="5045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7574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40</a:t>
            </a:fld>
            <a:endParaRPr lang="en-GB">
              <a:solidFill>
                <a:srgbClr val="FFFFFF"/>
              </a:solidFill>
            </a:endParaRPr>
          </a:p>
        </p:txBody>
      </p:sp>
      <p:sp>
        <p:nvSpPr>
          <p:cNvPr id="4" name="TextBox 3"/>
          <p:cNvSpPr txBox="1"/>
          <p:nvPr/>
        </p:nvSpPr>
        <p:spPr>
          <a:xfrm>
            <a:off x="5486400" y="1416308"/>
            <a:ext cx="6012612"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a:solidFill>
                  <a:srgbClr val="00FFFF"/>
                </a:solidFill>
                <a:effectLst>
                  <a:outerShdw blurRad="38100" dist="38100" dir="2700000" algn="tl">
                    <a:srgbClr val="000000">
                      <a:alpha val="43137"/>
                    </a:srgbClr>
                  </a:outerShdw>
                </a:effectLst>
              </a:rPr>
              <a:t>“I say then, Hath God cast away his people? God forbid. For I also am an Israelite, </a:t>
            </a:r>
            <a:r>
              <a:rPr lang="en-US" sz="2800" b="1" i="1" dirty="0">
                <a:solidFill>
                  <a:srgbClr val="FFC000"/>
                </a:solidFill>
                <a:effectLst>
                  <a:outerShdw blurRad="38100" dist="38100" dir="2700000" algn="tl">
                    <a:srgbClr val="000000">
                      <a:alpha val="43137"/>
                    </a:srgbClr>
                  </a:outerShdw>
                </a:effectLst>
              </a:rPr>
              <a:t>of the seed of Abraham, of the tribe of Benjamin. </a:t>
            </a:r>
            <a:r>
              <a:rPr lang="en-US" sz="2800" b="1" i="1" baseline="30000" dirty="0">
                <a:solidFill>
                  <a:srgbClr val="FFC000"/>
                </a:solidFill>
                <a:effectLst>
                  <a:outerShdw blurRad="38100" dist="38100" dir="2700000" algn="tl">
                    <a:srgbClr val="000000">
                      <a:alpha val="43137"/>
                    </a:srgbClr>
                  </a:outerShdw>
                </a:effectLst>
              </a:rPr>
              <a:t> </a:t>
            </a:r>
            <a:r>
              <a:rPr lang="en-US" sz="2800" b="1" i="1" dirty="0">
                <a:solidFill>
                  <a:srgbClr val="FFC000"/>
                </a:solidFill>
                <a:effectLst>
                  <a:outerShdw blurRad="38100" dist="38100" dir="2700000" algn="tl">
                    <a:srgbClr val="000000">
                      <a:alpha val="43137"/>
                    </a:srgbClr>
                  </a:outerShdw>
                </a:effectLst>
              </a:rPr>
              <a:t>God hath not cast away his people which he foreknew</a:t>
            </a:r>
            <a:r>
              <a:rPr lang="en-US" sz="2800" b="1" i="1" dirty="0" smtClean="0">
                <a:solidFill>
                  <a:srgbClr val="FFC000"/>
                </a:solidFill>
                <a:effectLst>
                  <a:outerShdw blurRad="38100" dist="38100" dir="2700000" algn="tl">
                    <a:srgbClr val="000000">
                      <a:alpha val="43137"/>
                    </a:srgbClr>
                  </a:outerShdw>
                </a:effectLst>
              </a:rPr>
              <a:t>. </a:t>
            </a:r>
            <a:r>
              <a:rPr lang="en-US" sz="2800" b="1" i="1" dirty="0" smtClean="0">
                <a:solidFill>
                  <a:srgbClr val="FF00FF"/>
                </a:solidFill>
                <a:effectLst>
                  <a:outerShdw blurRad="38100" dist="38100" dir="2700000" algn="tl">
                    <a:srgbClr val="000000">
                      <a:alpha val="43137"/>
                    </a:srgbClr>
                  </a:outerShdw>
                </a:effectLst>
              </a:rPr>
              <a:t>(</a:t>
            </a:r>
            <a:r>
              <a:rPr lang="en-US" sz="2800" b="1" i="1" dirty="0">
                <a:solidFill>
                  <a:srgbClr val="FF00FF"/>
                </a:solidFill>
                <a:effectLst>
                  <a:outerShdw blurRad="38100" dist="38100" dir="2700000" algn="tl">
                    <a:srgbClr val="000000">
                      <a:alpha val="43137"/>
                    </a:srgbClr>
                  </a:outerShdw>
                </a:effectLst>
              </a:rPr>
              <a:t>Rom. 11:1-2.)</a:t>
            </a:r>
            <a:endParaRPr lang="en-GB" sz="2800" b="1" dirty="0">
              <a:solidFill>
                <a:srgbClr val="FF00FF"/>
              </a:solidFill>
              <a:effectLst>
                <a:outerShdw blurRad="38100" dist="38100" dir="2700000" algn="tl">
                  <a:srgbClr val="000000">
                    <a:alpha val="43137"/>
                  </a:srgbClr>
                </a:outerShdw>
              </a:effectLst>
            </a:endParaRPr>
          </a:p>
          <a:p>
            <a:pPr algn="ctr"/>
            <a:r>
              <a:rPr lang="en-US" sz="2800" b="1" dirty="0">
                <a:solidFill>
                  <a:srgbClr val="00FF00"/>
                </a:solidFill>
                <a:effectLst>
                  <a:outerShdw blurRad="38100" dist="38100" dir="2700000" algn="tl">
                    <a:srgbClr val="000000">
                      <a:alpha val="43137"/>
                    </a:srgbClr>
                  </a:outerShdw>
                </a:effectLst>
              </a:rPr>
              <a:t>The subject is not the genealogies of the Israelites, but the genealogies of the pagan Greek Israelites</a:t>
            </a:r>
            <a:r>
              <a:rPr lang="en-US" sz="2800" b="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666254"/>
            <a:ext cx="4319805" cy="2879868"/>
          </a:xfrm>
          <a:prstGeom prst="rect">
            <a:avLst/>
          </a:prstGeom>
        </p:spPr>
      </p:pic>
      <p:sp>
        <p:nvSpPr>
          <p:cNvPr id="6" name="TextBox 5"/>
          <p:cNvSpPr txBox="1"/>
          <p:nvPr/>
        </p:nvSpPr>
        <p:spPr>
          <a:xfrm>
            <a:off x="609600" y="5106837"/>
            <a:ext cx="4152181"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GB" sz="3600" b="1" dirty="0" smtClean="0">
                <a:solidFill>
                  <a:srgbClr val="FFFF00"/>
                </a:solidFill>
                <a:effectLst>
                  <a:outerShdw blurRad="38100" dist="38100" dir="2700000" algn="tl">
                    <a:srgbClr val="000000">
                      <a:alpha val="43137"/>
                    </a:srgbClr>
                  </a:outerShdw>
                </a:effectLst>
              </a:rPr>
              <a:t>Temple of Athena </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454901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41</a:t>
            </a:fld>
            <a:endParaRPr lang="en-GB">
              <a:solidFill>
                <a:srgbClr val="FFFFFF"/>
              </a:solidFill>
            </a:endParaRPr>
          </a:p>
        </p:txBody>
      </p:sp>
      <p:sp>
        <p:nvSpPr>
          <p:cNvPr id="4" name="TextBox 3"/>
          <p:cNvSpPr txBox="1"/>
          <p:nvPr/>
        </p:nvSpPr>
        <p:spPr>
          <a:xfrm>
            <a:off x="5857336" y="2040285"/>
            <a:ext cx="5348377"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a:solidFill>
                  <a:srgbClr val="00FFFF"/>
                </a:solidFill>
                <a:effectLst>
                  <a:outerShdw blurRad="38100" dist="38100" dir="2700000" algn="tl">
                    <a:srgbClr val="000000">
                      <a:alpha val="43137"/>
                    </a:srgbClr>
                  </a:outerShdw>
                </a:effectLst>
              </a:rPr>
              <a:t>“Some even claim that people who believe in British-Israel </a:t>
            </a:r>
            <a:r>
              <a:rPr lang="en-US" sz="2800" b="1" i="1" dirty="0">
                <a:solidFill>
                  <a:srgbClr val="FFC000"/>
                </a:solidFill>
                <a:effectLst>
                  <a:outerShdw blurRad="38100" dist="38100" dir="2700000" algn="tl">
                    <a:srgbClr val="000000">
                      <a:alpha val="43137"/>
                    </a:srgbClr>
                  </a:outerShdw>
                </a:effectLst>
              </a:rPr>
              <a:t>“... give heed to fables and endless genealogies, which minister questions,</a:t>
            </a:r>
            <a:r>
              <a:rPr lang="en-US" sz="2800" b="1" i="1" dirty="0">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rather than godly edifying which is in faith:” </a:t>
            </a:r>
            <a:r>
              <a:rPr lang="en-US" sz="2800" b="1" i="1" dirty="0">
                <a:solidFill>
                  <a:srgbClr val="FF00FF"/>
                </a:solidFill>
                <a:effectLst>
                  <a:outerShdw blurRad="38100" dist="38100" dir="2700000" algn="tl">
                    <a:srgbClr val="000000">
                      <a:alpha val="43137"/>
                    </a:srgbClr>
                  </a:outerShdw>
                </a:effectLst>
              </a:rPr>
              <a:t>(1 Tim 1:4; Titus 3:9). </a:t>
            </a:r>
            <a:r>
              <a:rPr lang="en-US" sz="2800" b="1" i="1" dirty="0">
                <a:solidFill>
                  <a:srgbClr val="00FF00"/>
                </a:solidFill>
                <a:effectLst>
                  <a:outerShdw blurRad="38100" dist="38100" dir="2700000" algn="tl">
                    <a:srgbClr val="000000">
                      <a:alpha val="43137"/>
                    </a:srgbClr>
                  </a:outerShdw>
                </a:effectLst>
              </a:rPr>
              <a:t>Is this true</a:t>
            </a:r>
            <a:r>
              <a:rPr lang="en-US" sz="2800" b="1" i="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002734" y="1371600"/>
            <a:ext cx="3422617" cy="4032393"/>
          </a:xfrm>
          <a:prstGeom prst="rect">
            <a:avLst/>
          </a:prstGeom>
        </p:spPr>
      </p:pic>
      <p:sp>
        <p:nvSpPr>
          <p:cNvPr id="6" name="TextBox 5"/>
          <p:cNvSpPr txBox="1"/>
          <p:nvPr/>
        </p:nvSpPr>
        <p:spPr>
          <a:xfrm>
            <a:off x="294332" y="5592886"/>
            <a:ext cx="4839419" cy="95410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FFFF00"/>
                </a:solidFill>
                <a:effectLst>
                  <a:outerShdw blurRad="38100" dist="38100" dir="2700000" algn="tl">
                    <a:srgbClr val="000000">
                      <a:alpha val="43137"/>
                    </a:srgbClr>
                  </a:outerShdw>
                </a:effectLst>
              </a:rPr>
              <a:t>The British Israel World Federation Banner</a:t>
            </a:r>
            <a:endParaRPr lang="en-GB"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452417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42</a:t>
            </a:fld>
            <a:endParaRPr lang="en-GB">
              <a:solidFill>
                <a:srgbClr val="FFFFFF"/>
              </a:solidFill>
            </a:endParaRPr>
          </a:p>
        </p:txBody>
      </p:sp>
      <p:sp>
        <p:nvSpPr>
          <p:cNvPr id="4" name="TextBox 3"/>
          <p:cNvSpPr txBox="1"/>
          <p:nvPr/>
        </p:nvSpPr>
        <p:spPr>
          <a:xfrm>
            <a:off x="5805577" y="1518249"/>
            <a:ext cx="5650301"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a:solidFill>
                  <a:srgbClr val="FF00FF"/>
                </a:solidFill>
                <a:effectLst>
                  <a:outerShdw blurRad="38100" dist="38100" dir="2700000" algn="tl">
                    <a:srgbClr val="000000">
                      <a:alpha val="43137"/>
                    </a:srgbClr>
                  </a:outerShdw>
                </a:effectLst>
              </a:rPr>
              <a:t>Answer: </a:t>
            </a:r>
            <a:r>
              <a:rPr lang="en-US" sz="2800" b="1" i="1" dirty="0">
                <a:solidFill>
                  <a:srgbClr val="00FFFF"/>
                </a:solidFill>
                <a:effectLst>
                  <a:outerShdw blurRad="38100" dist="38100" dir="2700000" algn="tl">
                    <a:srgbClr val="000000">
                      <a:alpha val="43137"/>
                    </a:srgbClr>
                  </a:outerShdw>
                </a:effectLst>
              </a:rPr>
              <a:t>First, the Bible is loaded with genealogies. All one has to do is look into the books of Genesis, </a:t>
            </a:r>
            <a:r>
              <a:rPr lang="en-US" sz="2800" b="1" i="1" dirty="0">
                <a:solidFill>
                  <a:srgbClr val="FF00FF"/>
                </a:solidFill>
                <a:effectLst>
                  <a:outerShdw blurRad="38100" dist="38100" dir="2700000" algn="tl">
                    <a:srgbClr val="000000">
                      <a:alpha val="43137"/>
                    </a:srgbClr>
                  </a:outerShdw>
                </a:effectLst>
              </a:rPr>
              <a:t>Numbers</a:t>
            </a:r>
            <a:r>
              <a:rPr lang="en-US" sz="2800" b="1" i="1">
                <a:solidFill>
                  <a:srgbClr val="FF00FF"/>
                </a:solidFill>
                <a:effectLst>
                  <a:outerShdw blurRad="38100" dist="38100" dir="2700000" algn="tl">
                    <a:srgbClr val="000000">
                      <a:alpha val="43137"/>
                    </a:srgbClr>
                  </a:outerShdw>
                </a:effectLst>
              </a:rPr>
              <a:t>, </a:t>
            </a:r>
            <a:r>
              <a:rPr lang="en-US" sz="2800" b="1" i="1" smtClean="0">
                <a:solidFill>
                  <a:srgbClr val="FF00FF"/>
                </a:solidFill>
                <a:effectLst>
                  <a:outerShdw blurRad="38100" dist="38100" dir="2700000" algn="tl">
                    <a:srgbClr val="000000">
                      <a:alpha val="43137"/>
                    </a:srgbClr>
                  </a:outerShdw>
                </a:effectLst>
              </a:rPr>
              <a:t>     1 </a:t>
            </a:r>
            <a:r>
              <a:rPr lang="en-US" sz="2800" b="1" i="1" dirty="0">
                <a:solidFill>
                  <a:srgbClr val="FF00FF"/>
                </a:solidFill>
                <a:effectLst>
                  <a:outerShdw blurRad="38100" dist="38100" dir="2700000" algn="tl">
                    <a:srgbClr val="000000">
                      <a:alpha val="43137"/>
                    </a:srgbClr>
                  </a:outerShdw>
                </a:effectLst>
              </a:rPr>
              <a:t>Chronicles </a:t>
            </a:r>
            <a:r>
              <a:rPr lang="en-US" sz="2800" b="1" i="1" dirty="0">
                <a:solidFill>
                  <a:srgbClr val="FFC000"/>
                </a:solidFill>
                <a:effectLst>
                  <a:outerShdw blurRad="38100" dist="38100" dir="2700000" algn="tl">
                    <a:srgbClr val="000000">
                      <a:alpha val="43137"/>
                    </a:srgbClr>
                  </a:outerShdw>
                </a:effectLst>
              </a:rPr>
              <a:t>etc. and even the New Testament Gospels to see all the genealogies of the people of Israel,</a:t>
            </a:r>
            <a:r>
              <a:rPr lang="en-US" sz="2800" b="1" i="1" dirty="0">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and the world in Genesis. Doesn’t this contradict what Paul is saying? Absolutely Not</a:t>
            </a:r>
            <a:r>
              <a:rPr lang="en-US" sz="2800" b="1" i="1" dirty="0" smtClean="0">
                <a:solidFill>
                  <a:srgbClr val="00FF00"/>
                </a:solidFill>
                <a:effectLst>
                  <a:outerShdw blurRad="38100" dist="38100" dir="2700000" algn="tl">
                    <a:srgbClr val="000000">
                      <a:alpha val="43137"/>
                    </a:srgbClr>
                  </a:outerShdw>
                </a:effectLst>
              </a:rPr>
              <a:t>!</a:t>
            </a:r>
            <a:endParaRPr lang="en-GB" sz="2800" dirty="0">
              <a:solidFill>
                <a:srgbClr val="00FF00"/>
              </a:solidFill>
            </a:endParaRPr>
          </a:p>
        </p:txBody>
      </p:sp>
      <p:sp>
        <p:nvSpPr>
          <p:cNvPr id="5" name="AutoShape 2" descr="data:image/jpeg;base64,/9j/4AAQSkZJRgABAQAAAQABAAD/2wCEAAkGBhQREBQUExQVFRQWFxsaGRgYGRceHBgaHyEbHx0gHhwcHCgeGh4kIBkaIC8hIycrLiwsHR4xNTA2NScsLCkBCQoKBQUFDQUFDSkYEhgpKSkpKSkpKSkpKSkpKSkpKSkpKSkpKSkpKSkpKSkpKSkpKSkpKSkpKSkpKSkpKSkpKf/AABEIARcAtQMBIgACEQEDEQH/xAAbAAACAwEBAQAAAAAAAAAAAAAFBgAEBwMBAv/EAE4QAAIBAwMDAgIFBgkJCAEFAAECAwQREgAFIQYTMSJBMlEHFCNhcxc0cYGTsxUkNUJSVJHB0xYzQ1NidJKxsiVFVXKhpNHSg2R1gpSi/8QAFAEBAAAAAAAAAAAAAAAAAAAAAP/EABQRAQAAAAAAAAAAAAAAAAAAAAD/2gAMAwEAAhEDEQA/AGn6POgqCba6SSWkgeR4gWZkBJPPJ+emL8mu2f1Gn/ZjXx9F/wDI9F+Cv9+mjQLX5Nds/qNP+zGp+TXbP6jT/sxpl1NAtfk12z+o0/7Man5Nds/qNP8Asxpl1NAtfk12z+o0/wCzGp+TXbP6jT/sxpl1NBl3X+0bfQJF2dupJZXLuVZALQxKXlYcj1WsAPcsNA+qWoaeeQQ0W3mJKaOdc4ZmaUOGNg0d1ThRy4t6vlfWqV/SVNUVHfniWZhH21WQKyKL5EqrCwYny3mwGgs30d00UZP1iphjWERPafFTCmZAc2+FQzC9+BoEHeHpI6qSKPb9vOHZwhMUrSTtIiuVR47x39RAJ44v450braHbU3SOl/g+k7N0jkkKjJJ5Vd41AvyCFAJt5ddMo2DbZGnpFkTOQRExLKvci7KIsbIAckKqFN/0ex1VXpaik+tO6wtH3O6a3uoZllUguC+H2IjKAWyta4I55BXp32xzDH9QpO+9cadk7L2EYkkTIMRiWsqm1/c8a+6WPb3qayP+DqMRRxzNTviLytBxKGF+BkePFwDp0rduoIYIFlqFjT6waiJmlRcpGZpLqTwy3kJsPmNfUX0b0SpEEiwaMECRMRJIGRkbN7XfIOb397aDNtqqaSZqBDtdEHnkKVFkP2YLAR48/wA5Tl6vlrTvya7Z/Uaf9mNcqP6OKSKRZFEmYana+fkwIUT2+RufmedNWgWvya7Z/Uaf9mNT8mu2f1Gn/ZjTLqaBa/Jrtn9Rp/2Y1Pya7Z/Uaf8AZjTLqaBa/Jrtn9Rp/wBmNT8mu2f1Gn/ZjTLqaBS6J2yKnqtyihjWONZorIosBeGMmw+8m+pqz03+f7n+ND+4i1NBz+i/+R6L8Ff79NGlf6L/AOR6L8Ff79NGgmpqamgmpqamgmvL690m9R9ROlZEsaVDfVxNJKqxyYyJ2SUsQCr3kKqAOcvbjQON9C+qNuapoamCO2csMiLlwMmUgXPsLnSBR1FekRhq1rAvehlldSWfsurCZUaBmYKsyqcVOYjfxwdWKiYAx919zWj7UvZP8YEpm7hsGMY7pGGPbEvnnK5toLB6TrY6p5IFiTmV1JlJjd3jZVIjaMtFLkVydGAYBvT6rChQdHTKZtviqYHjvTPNeNgUxHN47kSd3txZEOL+u455orV7h9bj7pqe7/EslX6zzdY++Aqj6rb4su4eDlb20x77VVDbgyoZbRy0VljJ/wA03fLsR4sWGJLcehb6DlQdH1lOBZaWoxhkpVWUsqdouXjbHFuLNg8d+Qi+o6fqZMUVeOAB6RYcD2HsPkNZBQQ1jQvDH9aYs9LlK/12M5GW0gkVmLK2JJdoHwsPbjVuSPcjTpTxLU96OSeVzm4VSptBGssrEzREnOxYllFjbxoNYvqX1mNLVTS7i8jrUIjmJo0ZdwGOUKEgdsinWzkg9wcEG/tq5t++uaLblvULUJLSpKJI5kzzBWUEyKBLZQ7GxNioOg0PU14Ne6CampqaCampqaBb6b/P9z/Gh/cRamp03+f7n+ND+4i1NBz+i/8Akei/BX+/TRpX+i/+R6L8Ff79NGgmpqamgmpqamgmpqamgmqO97n9Wpp58S3ZikkxvbLBS1r+17W1e0E6p2WCohJqGdY4w7MUdk9GJEgbH4lK3BGgpL1sCbdo/naU3xD+fEk2Xj2zxt92gu09ZBTLVzxOnepPrEY7qyL247AovoUxsWdDj6gSbg3vq0q7a1aCJX7uSv2wZu0JO0ArkY9tWEVuSRxYnnQfa6bbCsoc508f1dYi8tRIzxlskQROgPbZ0FlTIPiPloD35SIkSnaZez3TOjhnv2pIeChKg5XPgj2sffTJsW5/WaWCfHETRJJje+OQBtf3tfSjT1G0QPHJEwQuJHRYllxGQWGQiNEsnMQUggWYH3vpy2zb0p4Y4YwRHGiogJuQqgAC/vwPOgta5vAGKkgEqbqSOVNiLj5GxI/QddNTQTU1NTQTU1NTQTU1NTQLfTf5/uf40P7iLU1Om/z/AHP8aH9xFqaDn9F/8j0X4K/36aNK/wBF/wDI9F+Cv9+mjQTU0qdcdWyUQiESBmcSu1wWxSNQSbBl92UXvxc6+K3rF7wrH9XVmgE7mWQhPKr21YC5Ys1siOOLqSwGgbtTQTqHfHghjeJFkaSaKLl7KpkcJfjlrE+B8jyLaVKj6TpbSlEiCqwKkvcrGDMHyUsucloVfBDe0q8G3IaNqaWOleq3rJ50KKEQAqVLZD7SWOzg/Cx7OePkBgD89M+g4VddHEuUjpGt7Xdgov8AK5Nr6B7+HraZ0op6dg4ZJCTmMHVlNih4YXDC/m1uPOgn0yQq9JSqwDKa+nBB8EEsCD91tU6zbYKHfqEUiJCJYZ/rCRgKvbUAozKOBZr829tBboulXirpAk8DZBCUMs4kVVijiuYFftPfG/rUjkD2Gqm39EStDKiy0jqDGvZVpmizjYljyxalcggBYvgt7+yHQdVINxTdT3g0lYyPeOTtijYCNPXbAlbXsD5tpm6l3s7PW7mq8CtpxNAB/WCe0wHzJLZn7hoCUPS0peB1rKeVxFIljU1K8d1pLK8cgklWMELdyfFzp/pN9gkIVJ4Xc+ySIT99gDfWW/wCKGs2qn949vqsv/OVZn//ANE6FDYaVOloqsRxx1aqrRzKAshk7tl9Q5Y24t/8aDdQdS+gdbVV2ERp4YHJQGTuyvGVaw4AWNr+/wAtJ1FvO7ruU6xU0MsXpMyd9+3HIR/MleMEMVxJRVYDzwSdBp2ppD3LreenqnSZUWESooIBNgsAlmUtxc+oFWsLgOLcDVeh6rrZooLusMxqVhlVoG+GRO4jBXYEWHov4JBOg0TU1m8vX9Uq8xgFkqBG2IbuSiojhixRWLWUOSVIBa3Gvqn+kCoZo7qoV/q0TXRgUqGlZJAwJuAVSS1+VIW/xaDRtTVDZ97iqoy8LZBWKMCGVkdeCrKwDKw+RHyPvq/oFvpv8/3P8aH9xFqanTf5/uf40P7iLU0HP6L/AOR6L8Ff79NGlf6L/wCR6L8Ff79NGgq1m1QzFTLFHIV+HNFbH9Fxx+rUbbIiVJjQlWLqcFurHyw44Y+5HJ0o/SH1FU07xJTFlJilc2UEswwEai8UgJJLHH0kgfENdtx3+ZqiKNJXiUouLLTtJ3pu4UdDcHBExueQbPkGsvINa0KBVXBcVIKjEWBHggex+8a5naorW7cds+58C/H/AEvHxf7XnQnfN1lK0rUrDGaeJWJRie0Tk1r2w9Kt6mHHHub6Th1buTj0hx3G9H2Bustv8wLr8ILoGkb/AFc1m8WDTYKVEywVVyOTYgDJj5Jt5PHnXXSr0Ru9TUGdpwQgK4gxlMHu+cYuAXCL2gWN7tnY24DVoBu/9OQV0QiqY+5GGDAXYeoXAN1IPudD9t+j6hp0lWKnVRMhSQ5OWZCLFcyxcA/IEa4dfbrLBFD2ZViLy4m7RozjFjikkqNErXAPrAuAQCCdKj9czPBJL9bETRUkUsKNHEDVuwe91JYkM6iMCJuCQQTcaB+l6Xpmo/qZiBpsQnbu1sQQRzfK9xe9730g7bO24bwaWqoY8dvCFHMkh7XixB/0oktGyhhwA17nRWbrl1pa89yP6zFLII4yVyRAE5KA5OIwXY8chToRunUs9O031WpjqSGpiZ8ICzXE7NEzRqFb0xhl4yUP55Gg0Ws6fgmnSeRMpUR0VrsLK/DCwNjcfMaC7f8ARZtsDo8dKuSG65NK4UjwQruVuP0aWNt61qKhgHqRTwzVT4TYxgxwmFZYY7upQM4a+TAnggcnXCp+kGsjieQOskSU032gRfU3dmjgqAAOUYogYDiz5AWGg1gDVLeKloaeaVEMjpG7qgvdmAJAFueSLcatU7XRSfJAP/prpoM3T6QJYC2TR1aMt0kQCNWlCEtGnnuetoFB8jN7k4EaKR9bOtNJPKkQBq3gi9ZVAqFlylcg4co58c3QAXYadNeFB8hoFDaOrmdaipqMYKZO0iIQc+40aO6ni7NlIIwqjkqffR7Zt5iqlJjuCts0YYvGTyA6+Ua3NjzzzqxX7ckyFHFwebgkMD/SVhYqwvwwII0l7NtVXQ1pjhiV6eQoXKqY0RbsPQoOKlRbIsXkkYi9lF1ArTx9ve5QoAE1Gkj/AHvHIUDfpxe1/uHy006Vx/LY/wBwP74aaNAt9N/n+5/jQ/uItTU6b/P9z/Gh/cRamg5/Rf8AyPRfgr/fpo0r/Rf/ACPRfgr/AH6aNB821BpI+kPpmprHiESgosUoBLIAJXwCsQwJsoDHJfUL8HXfctgnmqImeBZI1RUUNO69llkOUvpF2d0CWINwQVJsxOgcCuoBpV6r2aoq0pcY1BWQOyu6lUbgetShEqhS/AKnLEg+4WU6CriBdls1SJChkJ8AASObfaMSXJxxJ+zPBFgGoga914Ne6AX1PVrDRzyvGsoiieTBrWbAFrG4Py+WlKDft0lWKQbRTsLBoyaqO6ggEWul14t40x9e/wAlV3+6zf8AQ2lXdoqyalhSnjmVUpB60kUCUsKe2IEitktpBY24HB9Q0FsbtuuWX8D0+X9L61Ff+3C+r3RkFaZag1dPHTwntmGFGidVIDCQ3RQSScTz89DoKCpyhvHVlAqhAkpi7cndYyNKHnkLIYylgWk4DgAEjVVtl3BwUyqY3PE8veBV3M8RV4FzOCrGJSRZfSQpBOg0OShRlKlFKm1wVBBt4uLWNrDX0aZbWxFrW8Dx8v0fdrNZtt3aXuLjIjTGxYTlUjxklclWGTKGtGBZT6WsfexXYYa416yzRzKjxjuB5BhGe2vChZSp+0B9PbBF2bMghdA9AamlLeuqpoKmWNYswIrx4xysWkOIGRHAXJgOAff1X41Vi66laGX7IipHbWOIxzXLsEDll8lUcte3OK/PQO+ppLHVVWWVlhDI4piI8JFkBlLh1LM2IMZjPlR5F7e4uD6Qatr5QoloDIFKS3ZwhbEXcHyAOAx0GkaQet5Wjrad1aoHpX0wmK7lXvYK0yO4sSWVUa9o7+LF12+uWaNXQhlPuL+ffzz50j9eUt66lfAti0V7K3+ssLur+gDMnlAP9vm2gMj+Wx/uB/fDTRpX/wC/B/uB/fDTRoFvpv8AP9z/ABof3EWpqdN/n+5/jQ/uItTQc/ov/kei/BX+/TRpV+jCQfwPRcjiBb/d51c6p3mSGnjenMZaWaGJWcFktK6rlZWBYc34Ogq9W9bfUXVRF3bxvI3qYYqpVQLiNgCxY2LlV9Juw1drOoXFQYYoDLgI2lOapgJGKqFDfG3pZiLjgcEkgFWrdrlqqhu5PtMk8KjNTFOSiA5etBVfCCb+oW51Wq6aRBBVE7ZUos0UWUUUxa0koU2c1DC6mRmBINiTa19A49RdS/VGhBQFZHxZ2ZlSIXUAuQjWuzKovYXPJGglL9JPcRHFOyhphGS7NiilY2VnIjJW/dRRcYkkEMV9WrPXMcFPRmbswyS00f2Cyc2F0Xxe7KDiSPmB72OgVL0hXWjwGznsuShENQcHBAbnuckFF4Pgov8ARFg0samk36vvn+u239lUf/fU+r75/rtt/ZVH/wB9Aw9QSU4p5FqmVIXUo5ZsQQ3Fr+xN9Z8ekengE+1js4JT+Ny+oAlePtPFwR+kEaaK6h3N6Jo+5TfWWksXj7kYEPvgSHKyeQGsQL38jQd+i6oTRSRRxRKlOsPaiq54wMZHYHJYbyAhucgOb+b30FOToHZH7sUciLLGHy/jMhMeF8iymTkLbkf8tD/osgkgnnUVNGKZphiInMhmYoSqqXdmRbKzWN2JDAGwJ1e3fY5VYwTNAimWsnjde6zH6wJUUSWixiQGf1Ek3xHsCdWj9H9RPTw09QxWNJUZitVNIxQRSxsELRr275jgcEE/rBzj6hpmRnE8RRU7hYOthHdhmTe2N1YZeODpe3Tp2kmkaZq2pUvGZwUq3VREtvWqg4hFuDe1vVzqjUdDVkgVWkgUGKnhkcAm6QSSPcR4hfWO0Cl7C8g8Wvwf6NKhozG04tHTVUMTI7xlhKytEHVRbAepSoJFgthoDEP0b05VStVX42BUirmtbypHPtckfpOvmb6L4W4+t7iF/o/W5LD+2/tcfoJ017dTmOGNDa6oqm3i4AB/5aBdUdUvSyRpHHFK0nhDN23JLW4uhSxvYZMtzwNAuVfR1IJ/q7btXLM/wxmr9V2HjkXJaytieThxxfRb6M9zlkgqIppWmkpaqWAyNfJlUgqSbcmx+/2vqnIGnrnhaJ4op3glJYShi0caPweyYg3pWNrSAjt3HN9dvotBtuPy/hKosMr25X2PI/XoHjSJ1rWqldShkpG5QjvCAuPWASGkkV4gByrIr3a4I8Xe9LHUtcqyrFUUwnppIzwsYlcyAjjt5ZYhefSrcn2tyHgP/bY/3A/vhpo0pUaKN3jCDFBt1lBBBC91bCx5Fh8+dNmWgXOm/wA/3P8AGh/cRamp00f4/uf40P7iLU0GJ1u6yw01KI3kRZaGnjkxJAZWNT6flkbccZebe4Or7h/Je1/jbd/1xazOo2OeSl2xljLRzQQRKVAuZB9YupNxiCGHDek8+CDrWd32WYbbTIiiSWmalcoDbudhkLKpPuQptf7tBje8dLimqJGdn7jMY5EysXYtx/tOJbK48g3YW9Bs57Ns/b2xpuLz19KQw/nJHNDGreOcirPc8kMCeTo7v/TsG+GGWGqkglp81YIoEqFrXV1azxkWPH3m3z11qcJo6bbqQ976u9P3pRbtwrAyNZmHpMjduwjW5FyTYDQT6VKGkqqYwTSrFOtpI3xcmMeosfQpIUrHJf29Nz40c2DcqONI6emYYoTGnpezMoctZiLOfQ5LXPN7m519bp0bT1MrSyqWcqFFzwtvBUEcMPY/e3zOuEHREUWLRvKrIzuCpjBu/wAVyI7tf5m5FzY86C4/V1KMrzoMXkjPn441zdfHJVQSbf8APVjbN9hqSwicMU+Lhh7sARkBcXVhcXF1PPGs+/yejAjjagnAZlue7IyIbQsWuQXDfZhGJsDZrfEbGaTuULskNLLNcFVZnYkpH8C37YVBk7n+1iTe+geNTSl/lfOSLUUtiT5EgIABNmugAY2FrEjnk3GmDaKt5IVaWPtOb3S98bEjz+oH+/QKXXyE1VJYgubhFwjck3Ba6kGTHhbsosADc8jROl6mxq69JmAigenVDbx3UW+RHtk3k2AH3ar9bZySxRRq7EjIlVVggzUAkGJj8+VZSOedUN9rXlO6x8lYWpigjDK7XRWK5IpZiT4uLDweL6B7ikDAEEEHwQbg/r196B9FfmEPxWs1sr3tk1uT5FrWPuLHRzQTSr1VsTTTwSI8WSlQYnzHeUOGIusq5Y/EFdXW/sLnTVpD652sSVtE5jHDr9rncri1wojEbSWOXxoRbjIgc6DrUmkbd1Rqe1RkGEyyFXYiO4JRWDNFiMMjdchiR7kFsXVDbfTVUna7gfc6pSoMgt6ha1omCkn2cqD8/bRzf9nqWrVlp5F4lQuiVEySABbEGNmaB+PVbBSR7/ztJtav8SYt2bfwjWkrKStxkQRdVbAfPFlHj1eQQ13ZtwaeBJWikhZgbxyABl5I5sbe1x9xGk3rWi7m40pEDyFe22SsAQBIQbkqxWxZbY4lr/EAmmrpakhiooEp8eyEBTFmZbH1elmJJW5Nr+1hpY61oC1fSN9WllXKMFkZ7KwdipssbAFPUcmZRZ/NxcB9b9UvHvEToJGtTLmI1LMU73q9IBJF8fGh0tRuhDECoCrG4NlGZlEYVSvHqTu3JPuLEcX0fqKhY95ydlVRQElmIAA7w8k8DQ7cqKpbc0ljm/i5lRbCqIBK49xREDYkYSXX7/uOgtfR7l3a7MsW7kNy4cNfsx+Q/qv+nnU1d6XcNW7kVIIM0JBHII7EXg/LU0C504pO07JYH/PQ/wDTLpn33q9aSURMjMWQMtr2N3CEEhSFte92IB8edBOiq502agVKeWZWp7MYmiDJ7Xxkdb+fa/jxo103t8VRRU7yIWZoUUmQ3cgHIBj7kML/AKdAobx1BS1TQNUUKs7wtIGWSZHCgSNjl2kLLaMlgxC2N1y0Sp+voqZYYxSiJCiMFjLKqqXdWsrRIbqEDfCL5cH3LPF0hSqmAhTGwFjkeBlYXJJsMm/4j89fUHSdKmNoU9Fsb3YixyHLEm1+dAFH0glXWOWnKO3ykVgCe0UGQHlllP60I5uCSVT1nAErDGwlekVmkQG3wrla/PH82/sQfloJ1QlHRQduGGASh4GWNgfhaohQsORfEhLc8YoLY2GiG9b5TGgqJ4lSaOR+03JRZWJWE3ewuBe2QNvSQD8g60W/Q1tIwlKRZh0ZS6Hi7LkpNslYDJWsLi2h46ao8nZaqxdrhc4yq8myqhFivrVcfcAD3N6U++QVEcLvBTmSfIv3JWVbxsgVQQpJkZWRlW3w35I5PvVO6U9NIloElDRNNmZGOTW9HIJ9JwBMhuo4uRkDoCz9R/VHWm7JKo0MSu0iDLJWNyALg2Q8W5JFtcaX6R4WCehgztYKGVrj13IYcEDEA/IkjyDrzZK1K+Zi8YVljglLRzShg5Vxg2OJFgW9J8qwJHI0wybBAwUGMEKFAFzxjlj7+2bf26Bf60pZGqIGjWpLAWDQlgF9S3ysQDwb2Y2OIHjIrR3vdGdtzjks0UElHgPs1xDBGJJcYtY82kuPnxo51RkJ6Nl8CWzfF4YoOAOPNrkkWF/N7aBb9ubyNuUMjt2Y5KRQFW5COqNIOLFr8+T4/s0DZ0wrCkiDoEbHlVwsOT4wAWx88AefGimhPSvb+pxdm3bAIWyFPBIPoPKm9wQffRbQTSd1j0vJUVFPOiI/aZMlyKyWD3JVirDi5JHpY2+Lxpx0m9R7lJBVANWGmjZMlaVITT5AgYMSock8sT3FsLWvoB270EE+8xq1ywdcrpTizCIuvbkS1SvADEtdD6he4toBTrIaCVkMt/r9ZYJ37kliAL08qYkm4BUOvJ486Z4zKd4hcZYsvqZRUNGVMN/SzIYsMwCCroSbXUkk6T69Y22xS0eee4VIAFyVLStbFe08btwPFvkDe40GtdOwSJSQpLYOqAH1FvHi5KqSbWvwOb/p0K32mqmrITT1ESIFAeJ2N2GV2YJicjYBebe/Ivpgo1tGg54UDm9/A835v+nnWf8A0jbGZqmFu2rgqilmjjkK2chTiZUkVLy+soG4x8W0F3qOgefcZIowmT7cQO58P+fX5A2IF7GxsbHXs3RU7R4CSCMd5nGEZ+yuCA0fvn4uDxzweAdWdvpe1u0UeRbDbQmR8tjKouf02vpv0Cb9HtAaeSshYqTEaZCVFgStNCOB7DjU1e6b/P8Ac/xof3EWpoM7ZlbaNpQxqzdkMGMMjsoEkQsrxNnHmWVDZWvkPFuXmr6qFHtcE8cQkDBFVO5JaxBN85E7hsFPxKCffnS1s/UMVHtO1PNFFKrxYkF0WUWtJdA9lcAxgkZD1du3OiXXLxNtEBpwRCXQoCGBClHI4bkfr0AqX6cHVVZqBwrlghyks5U2bE9n1WPBtor019KjVdUkBpTFk7RsWdskZVLEFGjU38C336zzc6+opHoJp5546aQAdqKYlmsCodIxwECmPJCQSxaw5uCvRoePcKbvoYnULmGvcY0qctfkEgBjfkEm+gcfpGpqTcI3pJS6zRNGyOsTMQ7EWVbWyLqbWuB5N/QcTEPU1JTxCJVkWOKOwXtOAuEfcMfIFpBH6ip+R9wRqnPV7VK3dLgtKfSwafK6lCTHY3TkoSyWvcXJvr6UbUxnGUXpjdZQXcAIAIpCATYHhUZl5PAJ55Am3VkAp5J27irEVDBkbLIqrKAvksRInA+euM/XNKrmMM7uGVcURiSWEZFvnfuqL/O49jqq8W1zK8jPHIjZzuGkkKegBHcxlsVK5AH0gjj3tr2l2PbJ5SkYQyxcHCWQOtmufUrhjZxYkHgi33aBj22uSeJZYzdHAINiP7QeQR4t7ata40lIsSKiKFRQFVR4CjgAfq12OgA9SSIstKzIHcyYx3ZhiSVJICggkBT5sPa/Ogm5VklRJuVO0yxrE9KsTEAYl1ViLgZEsx/VfjV3q6dfrFMvbV3DoyXMwZbyIGIwXE2AvZiPGhW/7gXG7o6phD9XIIUA+pFbJzgxcKebYk2FhoGrpOPGihGaP6fjRy6tck3DkAtf7xovoR0m6mjhKlWBW91KkE3NzdVUcm/80ffzfRfQTSP1rBMaumeNpgiFM+24IUF8SWi7qFg1wCxVwAPHm7xpG6w3WSGr+yqUikNMcY3Q2fmQkiQRsRIMclQK2WDDE+wctxrqldxligmkLZwlIkamMUcZVc1kRx3UNlkcFL3DC3y1w6WrmTbSghjqe5UVYMZkiUFRK54DkRuo9wpAA/XrnRzx/wALwySSU5Zo0bNHku7mEeoxvKEQEWxZI34IBIJ1Omo5BtEXaMeRnnjfuwNLk0s7oeFcFQC3LEeASV9tA+bLOz08bPEYXKjKIlTgRwRdSQQLcEeRbSZ1xQA7hSSYuSDGvoEouO5f41gdOL5YlkNh59w57NFKtPGs5QyqoDGO4QkcXAIuAQL29vGkzr2ZY6ynfENJaMIBJhJfuj/N5RlPV8LfaAlSbqQAdAZ/78H+4H98NM+lWNid6UkYk7eSQbcHvLxxxx92mrQLfTf5/uf40P7iLU1Om/z/AHP8aH9xFqaBJpahYtj22QSzxSrGuDR5BSpdM0Zu20YZl4XuC1/fzph3vaKjcNkjCSK9T20kVgVKyMByMlsvqDEZCwvz40C2+qYbJt0RdIInhyaeRZCEkjZWiUNGy9tibsHY29FrG9taD0oAKGmsjRjtJ6GJJXgcEsASfvIB+Y0GM0lbEKWqgnpJEqWjMQmUJI/b4+xxmdCJluI7KuTeh7Hgk30js1TXbjLUyYJGqvlgwcLKymJI1YAIxjiwzKkjIAXuSBou8dGUlXIsk8Id1tzdlva9sgrAPa7AZXtc/M6LwU6ooVFCqosFUAAAeAAOAPu0CTuHRsdNHRkTiMQWiBkE7iR5TCin0TKy3aNQFuVGXjjXlV0HHAkszTsoAeRmKZYsJxUIyqWOIBUKyLxJZfBA1PpS6jSmjgWZHWI1FM4lAuoMcyO6EDkHBSwPg2I8jljghFfSIamAoJLOYXNyAGuge1ueFJU+Dwb20CTW7XH2Y3etkIqoZ8nMMjgU8phL2DOWhCegZOzY5m444L08UO310jyVBvKkjiNYyBbMMWcKxVnB9ClFUtc3yJvorP0hSRopZHwhUgL3JioQYtjgGOS3jU42PI+Z5X+qq+lEwWSLuGOmEiM88iEkZFR4JEgBJEjWa7WFydA17L1RBVs6wuWKBS3pYYlvY3HxD3HtotpP6EqKd5Kj6vT9kARgnPK9jIuOPiMhkZrD4g6seW03ltAjdZUzNuFIwRWEbR+ShPqkN7IytyLD1Cxu3B417uDtUT18Cwq3bmo/gujOCEY9yQAmw+duFGiHVlMnepZTEr/aIpY5nH1KVJxNhY5WYg2Jt4ZtCN8rmkbc4448Xjels8VxI90VruQwJxHAsRxxoHXaIisKKwKkC1mfMj/+X879OrmgnR8xNFDmzs9mBMnx3DMLG7MTa1rljwBzo0DoPdJ3WVWiMVmhkkiaEEkQiWMsjhgrAxOFuL3ZyAAQQL3KuOkLrbp+onnDrEZAqlY2QxkoDySVlkjKODyJIpORYMvGgofwgz7uixkeox/YSmZcI+wrYFVZoltcuoMakujjKwJ1To68x7NTsoqrtPUC8DBPMkvDZK4Yt4UMtyfNjpmrOopadgggjmdBCrP34jMCcQTJGAGFs2N1ve97WOuv0XqP4NjtwO7UWtbx35bePP8A6/p0BXpGbKhgOUrWS2UwXuHEkeor6WItbIfFYH3voJ1b1NLSVUKrLDHCwUsZvSvD2YZmwDEWt6uAG4JK6q9Q00cVeSUmykjDRvTykzhwWz+zaYF0ACWRY2X4rj21x63r8K6lV7GMqhYNUGG5EgN2UzorKLXtg/8AyBAzHIG3pSpBB28kEeCDMLEfMaatKyEHe1t4+oG1vFu8PH3aadAt9N/n+5/jQ/uItTU6b/P9z/Gh/cRamgQUoZJNm2oxRSu4hIzRAyxg43L4DvjxwIrE2N/bWjbfu0VNQ07VE6IpRFzkLpk1r/6YmQE2Js5LcG+kDanP8F7XanMxFPfJZ5oWS8kUYCtGLEkyA+ogAKTohuDBNq2wqXADixMioy2p6m57huqlfORuOPv0DaOvdv8A65T/ALRf/nVmg6rpJ5O3DUwySEE4q6kkDzwNY5uO4VP1MrJucNQO9IzW5KuvDICXBmSz+lUiZcv6IGQb+konVtuVyHIertKCpWZSgYOMfHBxIJJuh5Pkgf6p3yiu0FUC3ZCVDALfHAllPBueU8AHzY8HVj/Lqlu1nYqueTKjFRhne5HHIjYj5ix/nC/HenoYZZpJywYJHNILzFSFdVjOCnFmDIoAAv8A26Fy02zqwhxAx7UQVe9b7dWEdrGxLIzDMchTYkDQMW49WU8DBZGYN2Wmtixsigsb28EhWsvk4m3jVWDqujnlCAZliqZmP0eokoCxFvUytb/aHztcM9TtbKs7RzMXICSPHVNJJ6D8JILugQMSBce/k30W23Z6FKoLFHaUIJwB3cLMz2YAnDK8j24uMjoGVIwL2AFzc2Hk/M/M6AdU0UcstCkqJIhqGurgMDaCcjg8edMOgHUwbu0Xbxz70mOV8cvq9Ra9ubXte2gzep2pR9eNP9VmCJ21eSKjjValpVW0OS2Cxo2JLEhnxtc31zqqCE0qqmCVYlmhWNoKEmSZCty8giCfV41N2IUXvYnIAaKLXpaIx7fRRCr70bDsxsxSIxq4ciRFYGXPi/hUNr+PncN7pmaWBKKjkEMqRUymAMCplEUtlOKkiQggIwByF+dB5s1BE+5qrQ07JJU1cBh7EGMaQIpRxZMwSfJJIPcH+zp86GQDb6cAWAUgD5DJuPu0o7P1QPrVNKaejR6hY1kkUDunOR40Bs2cfEaekhwGyVmXC5cOifzCD9Df9TaA5rxhr3Xh0CDudCku9RLKYZQDmI8oTJGRGbMyGDuBchcYy/EUNtEforYna4SfdpjfnkGWQg888397foGqs0LDelIVip9ZGMoVSISvduJTGzcdq7Ip5AF7X1a+ihgdpp7Wt9p8v9Y/m3g/MEkg+STfQUt/25pN3hZYO4I+yzOr2xGTi7C97g2YCwBCPyb2HLqjeqSSsFPMs4kBWPJJxHw+OJEXdBlBZ7cIxFifGrnWu9diUWr46ViIzhJBkCM+DndfSeQwubLkePOuXWsn8bpRhJkWjIdXks32guqxBWjkIF2bIoQpuCbaC9TwhN5RR4Xb8R+gSqPb9GmvSx/34P8AcD++GmfQLfTf5/uf40P7iLU1Om/z/c/xof3EWpoFLp3ZpJts2t4/WyU7DtfWJadmyKnJXj5uuNrEWs55+ZXqelaGi29J2zZJQrt3GTJvq9Qv+d+JLkgZeedL9DTCfZ9sgWlFRKYO6rWiOAjkjLC0joSHyCkKwNv1afts2JZNtip51Zl7SqwcWa4tY8MSrKQCCGJBA50GJblWQmOORdoECpUWiYwlo5UtZc3AJmky5C5FW9w1udE6YEYnoI4hIjD61I8D43p7hFZcVACJm3pFrcm33E5OnNxW0UdZFJFe6zTxZ1EPFvSRZJGsTZ2AI5vfRzYOl4qTJlLyTSWMs0hykkI8ZN7AeyiwHsNAD3/p2ATRvUz1LGonjjRQQLEGSVEyQBgge7XJuMVF7aifRxTxFJGll+xCEFitgsfaxv6ecVhxv5s7/PVrrr49t/8A3CL/AKJtMlTSrKjI6hkYEMp8EHyCPloMvpNmpTtqdtp2ikkKKggog7GNZLlwyBWIRGcO5LAgG9yRpqaeCmanq85WSSCKBLrl6OXDux9QIFyxJ9jxfRWXpGkYWNPHa97Y2F+QeBxyGYH53N9XG2mIqqmNSqsWAIBALZAkDxyHYfoJ0C7F9I8DJkI5z9m7kYrcY5EqbvYNirNYngDmxIBLbjt31tIJEleFkYSIwVCfUjLYq4I+GQ+3nXh6Po7W+rRWxC/CPhByt/bz9+iyqALAWAHAGgR912V+/BTtUGTMuRlBSei3LED6uRe9vcXufNtVaZJjNWI1U2FFJGseMNED60jkPxoFU5NxyPA99Eq2rD7vGhWMtGBicwGCsjkm3cBNjYY4Hhgb88V9z3RmG7o+ASJ4UFrKcXjjLXYWLH1GwuCeFBBIOgs7TsslQizCplRleQDOnow6kMwY8RcZEX4PN9MmzbYKaCOEMWCC2TWueSSTYADk+w0N6EhCUEQX4QXsbABhm9mCgAKG+ILbgEA830f0E1NTUJ0ACXo+H68K31CUA3Aws11Cckrl8I+HLG/NtC/oib/sin//ACW/R3HsPkLfIXHyOitR1pTIxV2Ix7t7o1h2r5cj54viP52LW8aA9Hbkm3UMNNP3Mo8i57UgEavLII8sgMQx9K+xt8udAS3zeyjt24aqdQ0auYDE6LixzQxklw2LXIw9QxAYGxHDqbYpp6yllivhFYutm5Ut7ZMITbyQQHFgQfbXahpqDdQajsK5BClmWxPCsASpswxZTYk28cHjTUq20Cz/AN+D/cD++GmfSwR/22D/APoT++GmfQLfTf5/uf40P7iLU1Om/wA/3P8AGh/cRamgQ4Klo9o2h45kp5BE32jSupxt6lwWKQOl8GYuthgBcZXGqbRI5giMjo7lFLPH8DG3lf8AZPkazXYKiePb9qeniDuKVlLFnWwkeGMC4R1PLh/UvHbv7HV2j3uaIUiQqY6YQ0WeTgtGGlkRv9H68lUKT6bAXA0GkZahOs4peq5/4UCNMfqollYkgYmNoyIhfHgK0MjebnMaGy9TV3acGZkmLsI+EK9rGcRufTy3cQ5D2CoPfkDPXHRVZU1MD0lU0cZmWSUEg9plVgJYw17EqSpQcElT8zp12rb1p4UiUsQotd2LMxJJJZj5JJJJ+Z1nsXVc7TxGWSWImZVSFe2M7zyxyghlvIIwqLZSCFOeivWG+yQViDuyIoEJijQoO+zSssoIdSZMVEYwUg2ct94B4vqX1k+1dTSvGv1iteNGmKzSiaItCAJsAV7I7AdkUXYtewFxlzxh6n3LIyF5B9nYAhcS/wBVWQDtiLISMT3QcrXVkxvYaDXr6hOskm6qfuIkdbIYBLKO888CiQBYCtpRCyt8bnDEEElb+m2rvW2/SQ1c0aVrx/ZGVQHjsmEUt0sVPqaQQEA8kO1uL6AvuKAbzDcxgHm2SGQvhxZSVdVsg5Gd7eF8657tukjjdUZxjDLTiO4+EMsLHGxUlsiSt2+LEXA12FUrboivO9wUMceMpRj2gScge2r+u/jwR7nXlXuEkh3WN5ECwyQCIyEIiExxvy+DfzzfkNzYaAz0PIGoY2BUhmkbIEHK7ucjZmAY+SoNgSR7WB7QXo6DCjjGSufVdkKFScjyCgC2/R+vnRrQTXzIlwR89fWkrcuuz9ZMMD0/bLRJ33JKRuwqS4ezgXvAqBbry/J8DQdd/wCm6WmgMy0Sz9u2Yu7Sdq7dwqWJLkLI5K39VyD7aXvo6rYdzQE0wYRGTuzF5QrN3C0S4sxMxxIkJckISLcmwsflLmuhKwBWiJAF2LOFmIPxhljbtBlOBBUm7gjVPYN7mpqeCOjghLTmaXtrHe7fYta61TBFJltmx9IC+j5ho20bJFSoVhTEEgm7MxNgFHLEnhVAAvwBr56gpZZKd0gbCU44te1vUCf/AEB49/GgexdYyz1KQtDgp+t+vizdiVY1ws5PgnLJRza3GqXUnXk9NWPAkcZH2OJbL3N5crH2Qrj99730FIbfXLVSxGoMkxQyRqJnUYCVuSvwrdSEsAbX+Q067NFMDM03GcgZFyywXtxra9rD1q54+d/fSDL18zzPJFDG0/dEUTCORmelYzEFVaRBI2VPl6WtZ19+NHtm6rqppaRCkGNRAJy6kkKigCRQMuWLvFifADMDcryF7pv8/wBz/Gh/cRamp03+f7n+ND+4i1NAG6I3URbNRK0c7K1OMnijLhAbi5x5v+gE6Mp027RQiKvqkRYlUFOye5bw7F42ORB+dvHGlDaUU7NthNU9MwhYqVEpy45uI3U/0QBc3LKLEkDWkbR+bw3fufZp9oL+v0j1c88+f16AN/klP/4nW/8Atf8AA0F3cGmkwk3DcbBVZnApMUDllTL7K/qKMOAbWubDnXj/AErCzFafK1ytnfmMCY5m0RIFoRyAVGa3YWNue4b3FMZZnoYnwp5GdpJecEeWILYRst2IlCm/gtzzyHOlqy8Zc1+5LaMSWK0hazNggssR9bNdQv3c64DeF7scZ3DcQz+fzE4ep0JOMZuB23JKXxUEm3Oj+5TwU1OoaCEtN9m6tL9mMBJIQ8rLey+qwxvdvHuFp+sKTExpt2XNsCQC3ocre4+JpHlhtc3OZJ5sQPbBQPWwCaLcq8ISwswpQeDbkdk2+f69Ev8AJKf/AMTrf/a/4GhEXXEUMET01KMJ3lZVU4iyuseRAQhS7so9WKgnlhrqn0j3SN+wPtpe3EO6AWvfF2ugAS+FyC1s18kgECI6Sm/8Srf7KX/A1wqdgeO2e61i5eL/AFUXP7D9GmmKQMAQQQQCCOQf0H3GgHWDWWAlM174UrZm4ZWX4VIv58+3J0FSsplXcoMqh7sMkjMVwxVWU/aDhfAbwOb8n0hae47o8n8LRu6YQSQBMiqYApE5OWS+sMSylmHqCi9tXdzqUG506lI2fEhWWYiSMWJ9UVrMrc/qB+Q1WqauSY7vCFLdpolRYls7ZRRseVdCxuT5YWHzHBA10Z+Zxn5tIb3BLXdzkbMwDNfIgEgEke2jegvRtO6UUSuuLAG6+vj1Gw9aq3At7AfLjRrQTXFqNCGBRSGN2FhZj8yLcn9Ou2poOT0iEglFJAxBsLhT5H6Pu18wUMafAiL/AOVQPP6B9w/s131NBwlMcal2xRUDEsbAKPLEn2HudUH3ukM3aM1OZiQO2XQuSRcDG9zxz+jQ36Q92ijoKqJ3CvLSVOAN/VjGb2Pi/qXjyb8aUtogIraxnNGsKynPNSasfxaLmIjmw4IAF75W0HSKlml3MGKujbblsuayIXRzICILg+lixChrX7ZKg30/VO70sAvJLBEFft3ZkXF2AbHk8MQQ1v16yfaysEQjY0zqrbbItTCCgeAT4p3lPpSQXJva5ubnjVnfIFnqKlo5KcyCqqCiVAvDNGKelWZcxwji1gQQfj+R0D90yb125/jQ/uItTQ36NalZTVSImCuKVlS5OINLCQLnk2HFzqaBXiuNk2lh4UC/oDixBXwSBezG1z78c61uGMKoVQAo4AAsAB4AHsBrJqOtWPaNpziilUxN/nGsFIAOVgC72/ooLkX8gHWo7RVmWnikNrvGjG17XYA8X5tz76CvXRLBBK8cIZlRmCIgu7W8WUclrAaTqveqxaaJREyVAMiyj6qWVyocxCy3ULIwHIYhcvIvq19MVGjbaztleJshixU/C1xxwbjjkce2kjfOv6+mnqKaOpRhTxZxMYi7yL6WXMrEwuY2HqOIJ5LDxoND6hrpA1CY+2sMtUqSo0fqYnM8ZCwF1Jytc8EEDynQ9VVDQ1XcqIo3jKYzY0+HfvOTEG7ZEantqw7ozFyDy6nQpOvNyk26nrFnBd6sQtEkUQVVIGJyaNirMfc3FiOOLa9/y63sVUtKUhLxiVzeIr6UBIdmZQuBIADWGRHFrg6Br6a6okn3HsyC0bR+mLtxCy9qGXN0t3YwzO4uSykjG11JL9HtkQvaNBfzZFF/HnjnkA/qGl36N+ppNwohNOipMDZgoIBBVXQi5JF1dTa/nV/deqfq0pWWnqO1YHvpH3EHm+QQl1t88baA3GgAAAAAFgB7DQLq1fs0btpLhJliwl4IDYkGNWIINrki1r6J7XvENSncglSVPmjA/qNvB+46E9YiYpH2A5buclb8CxBvaN+eQRdbXFyRoKUrYbqM5TH3LFIxHIVmxSxJe+AcE2va9go1zeWWqfdYBj9m8IQCy3vHG5DkAlgTcWPkHHjzroIS+5li0p7ZQBRG5j5jB9TA4o3N7kW+Eedc33hu5uo9Kdh4QrICrHKONvUyK7MbmwOJ44tbQFujGY0ceasjXcFWFinqb0gXNlUeleTwBpTg6+rGYHCBYe3m83bmZIjg0uDWkuT21LXAtyo9xpv6Qnd6ON5GZmcu3qN2ALMQpOK8qDj8I8eNIewbbWJGk0UZaNYJJV+1OMrtAkaxNALZkPGGuTax450Bam60qZJkiR6YuWZXvFOvbwDlsvtOSMLWH9IG+q6/SFMSPtKYIVvkYpxZry+hlMt1c9l+D72BsdXduqqtJEBoYyC2AkEeGERdxja1wMQr/IZWPJvrlUT1ayyBKCJ4gzIidnEWvIEYtzcehSSBa033HQcqHrupl7hVqXtxojZ9uf1Z4BQF7lwSzlRf3U+2vmL6Q5jkTLShQLg9mpuwCqzcdzjEMt//ADL8xq1VT1LCSH+D0wY4sUzQMquQBdbE3usgN8QGYc4m9ilqJ0pIsduRWyaPt2vjHiLA8X9RVYyx9PpDHiw0ArfN97kcTVP1GRcRMgemnYrbIXsZOD6W8eyk+NUTu0ZqjK0NB31YEzGkkzDhmU89zO6YC5+9bX0aqhWmKJvq0Tv25bhoh9kGkVIkUYk3RGditwDY3OutPUVTwTk0SJOqxmFjGOZHvyePMZckkAgC5uSSAC/LuS0pqKcQ7cis+MirTy4y2XJjYP6sTkuJ9wbaJbPt312n7UcO3GCFxaN6WUKrEXuqmS3Ia9x5v9+u241lahZFolkZP9M0QbNrO5xxVQQW9OWIsWuRzq5Q7tXIyxCiRQWCmQAqps+Gdh4HbTLE8/Dza2g8+jauaaSud1RWMsYIS+IxiRPSDyB6fGpqv9FPmu/HH/SNTQCdmpg+0bWHjWVXjEaL3ZYnEjZHhkBVgVTw1rY+Te2tM26m7cMaAWwRVte9rAC17C/6bawKeaugp9mFM90qRGY1YZCKoUGPIA+FKyBreLqTb57xs+3fV4EizeQqOXkYszk8kkn5knjwPA40AH6S0vQkHwZEB/QbjWV7ztaRfVnMEsz1FGCZmqJIlXDCNlcIB9mi4XAF/FzYX1qv0kfmX/5U/wCZ0v0PRp3Ogj7stoXeZ1VogZYg7ycRyhlxGJ8MrD28cAESp6WWLZUlld5UylnjUSOsZUSRRxsA3qS8bEjm9seCRbS4lKsdbCZlUQVUQLKGkiA9FiBJMgVWys1+VGQGXN9bhuP0XrNCsDVlT2RH28CtMRh6OB9iMeY0II8W48nQ5voMpLIVmqFkjFlkvHlx4N8LkrYYm/psLaA39HWzJRpVU0RZo4qgYFiGJV4YX8gAGxYgfdbTcRrPajfJ6KSqWKMVNQzIWkllghj4SJQcc8yAHjBNuWbgjixeDrSRI1NVT9uTEs4WelKgAm5BMwbH5kjjxoL26dGwTP3QDDOORPAcJL/eQLOP9lww+7S3vfX7bWHirHimfEmKRLKXPsksYJaNj7OBgfu8aY06nYllFNKSlgw7lJdbgEX+34uGB/WNUt6WKqVkqduaQW5zajuAeBY97JefBHvoKdQHG7oQZQrFfDvi6dvyUtgVUqQTe4L+ORqpvnVVNC24iuCrAtRTxjBPW7GNJRnb47Fff+aLav0cksVNFEIJJZKYehppqdblAVGZjlY3xbC+JFyCfmFmh6lg3LcGeGiLPTnuPmFHOCAlkbEGoUq0SXayhXa/gaA30pt81RTL2KlqakBbtpEg7uJJb1SSpYH1DiNLDkZHk6+9u3KSLbFpexWLOsBjD9iQgPiQGuvnnm40YXq1izr9UnyS2Q7lHdb+L3qONdP8pZL2+o1F72tnR+fIH5x5toEqCKqj4hNTCgyIjSnqCqthio9XxJdUdjZTcyWtlrt/GROrn626CQSFWp51yKrYZYr6rkK1vC2IFw3DY3VbBsTR1Aa17Z0fi4HP8Y45I/t1zi6xLEBaSYliygdyjuSl8gB9Y5K2N/lbQWB1av8AVq3/APryaUBU1oijjUVCYh8isFQc2Z1ky5Tjw6W9lc2PixOHrarYM60SyKXIQCaBTaxYBm7rAP27ObgW8ffph6a381aSFoHhaOQxsrmNvUACcWRiCBla+gU+naiop2QStWyxJFgF+rSi9j6SeLA4geDwbjxzriiSCGCPt1Z7ckbsxiqrkq5kYj3uxZkJJuVIN7rY6VbUtoMvigmFMkOFSPtVla1PVEIwfImNrhiCLLi1rXJyvyTvTe7GmiZXgq2ZpHkONPMVXI3sC/Nv1Dz+klztqY6BF+i2JlauDqyN3kJVhZhdAwuPY2I15ox03+f7n+ND+4i1NBmuw9a0cdLtiTLN3aI5GyIQSUdLA9we7K17fzdN35a6L+hUf8Cf4mpqaAV1L9J9FWQGL+MRnIMG7SNYjxx3Rf8At1c236W9vghSJEqMUUAehP8AE1NTQWfy10X9Co/4E/xNT8tdF/QqP+BP8TU1NAmb51jTz1E0qPIqS43VoufSEtcib2dA4ta5sDcDQ471Te1gOPSIWA4Dgf6a9sZCv6Le45mpoO+49TQTyPJIQWdiWPacXuFBH+f5GKKLHxb5866V/V0MzyO7C8hBNoDxZMLC8xNivsSQD6hZudTU0FI7vS8/M/zu0975Brk97nkHze+Rv7W6NvFGBUBRZah42de04HojCYi018WLS3uTcPb5381NB62/U5sbi4tyYWJ8RjnKYhr9oE5A8s58nj6p+oadHVgfgkEgBiktcY2uO/zyqm55NuTybzU0HWo3+jlDGQuHZ2LFIVIZXMhkuHlPqPdIDewVLWx1KXqmCJy6EBijpfstezhQxv3vi9N7/Nm9rAeamg8l6ngaAQkjtqzsB2G8v5v9tzYXAvyB78Ahi6S+k2lo4GjfvPeV3BWMCwY3sS0pLG9+f0ampoDf5a6L+hUf8Cf4mp+Wui/oVH/An+Jr3U0Hn5a6L+hUf8Cf4mp+Wui/oVH/AAJ/ia91NBY6E39KmevnjRxHJNGVyCg+mJFPAY+6nU1NTQf/2Q==">
            <a:hlinkClick r:id="rId2"/>
          </p:cNvPr>
          <p:cNvSpPr>
            <a:spLocks noChangeAspect="1" noChangeArrowheads="1"/>
          </p:cNvSpPr>
          <p:nvPr/>
        </p:nvSpPr>
        <p:spPr bwMode="auto">
          <a:xfrm>
            <a:off x="4470400" y="-1804988"/>
            <a:ext cx="2438400" cy="3771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3"/>
          <a:stretch>
            <a:fillRect/>
          </a:stretch>
        </p:blipFill>
        <p:spPr>
          <a:xfrm>
            <a:off x="1312488" y="1392543"/>
            <a:ext cx="3383802" cy="5215916"/>
          </a:xfrm>
          <a:prstGeom prst="rect">
            <a:avLst/>
          </a:prstGeom>
        </p:spPr>
      </p:pic>
    </p:spTree>
    <p:extLst>
      <p:ext uri="{BB962C8B-B14F-4D97-AF65-F5344CB8AC3E}">
        <p14:creationId xmlns:p14="http://schemas.microsoft.com/office/powerpoint/2010/main" val="27429365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43</a:t>
            </a:fld>
            <a:endParaRPr lang="en-GB">
              <a:solidFill>
                <a:srgbClr val="FFFFFF"/>
              </a:solidFill>
            </a:endParaRPr>
          </a:p>
        </p:txBody>
      </p:sp>
      <p:sp>
        <p:nvSpPr>
          <p:cNvPr id="4" name="TextBox 3"/>
          <p:cNvSpPr txBox="1"/>
          <p:nvPr/>
        </p:nvSpPr>
        <p:spPr>
          <a:xfrm>
            <a:off x="5167223" y="1595888"/>
            <a:ext cx="6271403"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a:solidFill>
                  <a:srgbClr val="00FFFF"/>
                </a:solidFill>
                <a:effectLst>
                  <a:outerShdw blurRad="38100" dist="38100" dir="2700000" algn="tl">
                    <a:srgbClr val="000000">
                      <a:alpha val="43137"/>
                    </a:srgbClr>
                  </a:outerShdw>
                </a:effectLst>
              </a:rPr>
              <a:t>The genealogies that Paul is speaking of are not the Biblical genealogies, </a:t>
            </a:r>
            <a:r>
              <a:rPr lang="en-US" sz="2800" b="1" i="1" dirty="0">
                <a:solidFill>
                  <a:srgbClr val="FFC000"/>
                </a:solidFill>
                <a:effectLst>
                  <a:outerShdw blurRad="38100" dist="38100" dir="2700000" algn="tl">
                    <a:srgbClr val="000000">
                      <a:alpha val="43137"/>
                    </a:srgbClr>
                  </a:outerShdw>
                </a:effectLst>
              </a:rPr>
              <a:t>but are, “...found in Philo, Josephus and the book of Jubilees, by which the Jews </a:t>
            </a:r>
            <a:r>
              <a:rPr lang="en-US" sz="2800" b="1" dirty="0">
                <a:solidFill>
                  <a:srgbClr val="FFC000"/>
                </a:solidFill>
                <a:effectLst>
                  <a:outerShdw blurRad="38100" dist="38100" dir="2700000" algn="tl">
                    <a:srgbClr val="000000">
                      <a:alpha val="43137"/>
                    </a:srgbClr>
                  </a:outerShdw>
                </a:effectLst>
              </a:rPr>
              <a:t>[sic, </a:t>
            </a:r>
            <a:r>
              <a:rPr lang="en-US" sz="2800" b="1" dirty="0" err="1">
                <a:solidFill>
                  <a:srgbClr val="FFC000"/>
                </a:solidFill>
                <a:effectLst>
                  <a:outerShdw blurRad="38100" dist="38100" dir="2700000" algn="tl">
                    <a:srgbClr val="000000">
                      <a:alpha val="43137"/>
                    </a:srgbClr>
                  </a:outerShdw>
                </a:effectLst>
              </a:rPr>
              <a:t>Judahites</a:t>
            </a:r>
            <a:r>
              <a:rPr lang="en-US" sz="2800" b="1" dirty="0">
                <a:solidFill>
                  <a:srgbClr val="FFC000"/>
                </a:solidFill>
                <a:effectLst>
                  <a:outerShdw blurRad="38100" dist="38100" dir="2700000" algn="tl">
                    <a:srgbClr val="000000">
                      <a:alpha val="43137"/>
                    </a:srgbClr>
                  </a:outerShdw>
                </a:effectLst>
              </a:rPr>
              <a:t> and Israelites - Eli]</a:t>
            </a:r>
            <a:r>
              <a:rPr lang="en-US" sz="2800" b="1" i="1" dirty="0">
                <a:solidFill>
                  <a:srgbClr val="FFC000"/>
                </a:solidFill>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traced the descent from the Patriarchs and their families, and perhaps also to Gnostic ‘genealogies’ and orders of </a:t>
            </a:r>
            <a:r>
              <a:rPr lang="en-US" sz="2800" b="1" i="1" dirty="0" err="1">
                <a:solidFill>
                  <a:srgbClr val="00FF00"/>
                </a:solidFill>
                <a:effectLst>
                  <a:outerShdw blurRad="38100" dist="38100" dir="2700000" algn="tl">
                    <a:srgbClr val="000000">
                      <a:alpha val="43137"/>
                    </a:srgbClr>
                  </a:outerShdw>
                </a:effectLst>
              </a:rPr>
              <a:t>aeons</a:t>
            </a:r>
            <a:r>
              <a:rPr lang="en-US" sz="2800" b="1" i="1" dirty="0">
                <a:solidFill>
                  <a:srgbClr val="00FF00"/>
                </a:solidFill>
                <a:effectLst>
                  <a:outerShdw blurRad="38100" dist="38100" dir="2700000" algn="tl">
                    <a:srgbClr val="000000">
                      <a:alpha val="43137"/>
                    </a:srgbClr>
                  </a:outerShdw>
                </a:effectLst>
              </a:rPr>
              <a:t> and spirits.</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622" y="1371600"/>
            <a:ext cx="3722086" cy="5098482"/>
          </a:xfrm>
          <a:prstGeom prst="rect">
            <a:avLst/>
          </a:prstGeom>
        </p:spPr>
      </p:pic>
    </p:spTree>
    <p:extLst>
      <p:ext uri="{BB962C8B-B14F-4D97-AF65-F5344CB8AC3E}">
        <p14:creationId xmlns:p14="http://schemas.microsoft.com/office/powerpoint/2010/main" val="26557048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44</a:t>
            </a:fld>
            <a:endParaRPr lang="en-GB">
              <a:solidFill>
                <a:srgbClr val="FFFFFF"/>
              </a:solidFill>
            </a:endParaRPr>
          </a:p>
        </p:txBody>
      </p:sp>
      <p:sp>
        <p:nvSpPr>
          <p:cNvPr id="4" name="TextBox 3"/>
          <p:cNvSpPr txBox="1"/>
          <p:nvPr/>
        </p:nvSpPr>
        <p:spPr>
          <a:xfrm>
            <a:off x="5227607" y="1885226"/>
            <a:ext cx="6027243"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a:solidFill>
                  <a:srgbClr val="00FFFF"/>
                </a:solidFill>
                <a:effectLst>
                  <a:outerShdw blurRad="38100" dist="38100" dir="2700000" algn="tl">
                    <a:srgbClr val="000000">
                      <a:alpha val="43137"/>
                    </a:srgbClr>
                  </a:outerShdw>
                </a:effectLst>
              </a:rPr>
              <a:t>Amongst the Greeks, as well as other nations, </a:t>
            </a:r>
            <a:r>
              <a:rPr lang="en-US" sz="2800" b="1" i="1" dirty="0">
                <a:solidFill>
                  <a:srgbClr val="FFC000"/>
                </a:solidFill>
                <a:effectLst>
                  <a:outerShdw blurRad="38100" dist="38100" dir="2700000" algn="tl">
                    <a:srgbClr val="000000">
                      <a:alpha val="43137"/>
                    </a:srgbClr>
                  </a:outerShdw>
                </a:effectLst>
              </a:rPr>
              <a:t>mythological stories gathered around the birth and ‘genealogy’ of their </a:t>
            </a:r>
            <a:r>
              <a:rPr lang="en-US" sz="2800" b="1" i="1" dirty="0" err="1">
                <a:solidFill>
                  <a:srgbClr val="FFC000"/>
                </a:solidFill>
                <a:effectLst>
                  <a:outerShdw blurRad="38100" dist="38100" dir="2700000" algn="tl">
                    <a:srgbClr val="000000">
                      <a:alpha val="43137"/>
                    </a:srgbClr>
                  </a:outerShdw>
                </a:effectLst>
              </a:rPr>
              <a:t>heros</a:t>
            </a:r>
            <a:r>
              <a:rPr lang="en-US" sz="2800" b="1" i="1" dirty="0">
                <a:solidFill>
                  <a:srgbClr val="FFC000"/>
                </a:solidFill>
                <a:effectLst>
                  <a:outerShdw blurRad="38100" dist="38100" dir="2700000" algn="tl">
                    <a:srgbClr val="000000">
                      <a:alpha val="43137"/>
                    </a:srgbClr>
                  </a:outerShdw>
                </a:effectLst>
              </a:rPr>
              <a:t> [hence Paul’s reference to ‘fables’].</a:t>
            </a:r>
            <a:r>
              <a:rPr lang="en-US" sz="2800" b="1" i="1" dirty="0">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Probably Jewish ‘genealogical’ tales crept into the Christian communities” </a:t>
            </a:r>
            <a:r>
              <a:rPr lang="en-US" sz="2800" b="1" dirty="0">
                <a:solidFill>
                  <a:srgbClr val="00FF00"/>
                </a:solidFill>
                <a:effectLst>
                  <a:outerShdw blurRad="38100" dist="38100" dir="2700000" algn="tl">
                    <a:srgbClr val="000000">
                      <a:alpha val="43137"/>
                    </a:srgbClr>
                  </a:outerShdw>
                </a:effectLst>
              </a:rPr>
              <a:t>(Vines Expository Dictionary</a:t>
            </a:r>
            <a:r>
              <a:rPr lang="en-US" sz="2800" b="1" i="1" dirty="0">
                <a:solidFill>
                  <a:srgbClr val="00FF00"/>
                </a:solidFill>
                <a:effectLst>
                  <a:outerShdw blurRad="38100" dist="38100" dir="2700000" algn="tl">
                    <a:srgbClr val="000000">
                      <a:alpha val="43137"/>
                    </a:srgbClr>
                  </a:outerShdw>
                </a:effectLst>
              </a:rPr>
              <a:t>, p.262)</a:t>
            </a:r>
            <a:endParaRPr lang="en-GB" sz="2800" b="1" dirty="0">
              <a:solidFill>
                <a:srgbClr val="00FF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stretch>
            <a:fillRect/>
          </a:stretch>
        </p:blipFill>
        <p:spPr>
          <a:xfrm>
            <a:off x="895260" y="1420500"/>
            <a:ext cx="3392069" cy="5056500"/>
          </a:xfrm>
          <a:prstGeom prst="rect">
            <a:avLst/>
          </a:prstGeom>
        </p:spPr>
      </p:pic>
    </p:spTree>
    <p:extLst>
      <p:ext uri="{BB962C8B-B14F-4D97-AF65-F5344CB8AC3E}">
        <p14:creationId xmlns:p14="http://schemas.microsoft.com/office/powerpoint/2010/main" val="30351225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45</a:t>
            </a:fld>
            <a:endParaRPr lang="en-GB">
              <a:solidFill>
                <a:srgbClr val="FFFFFF"/>
              </a:solidFill>
            </a:endParaRPr>
          </a:p>
        </p:txBody>
      </p:sp>
      <p:sp>
        <p:nvSpPr>
          <p:cNvPr id="4" name="TextBox 3"/>
          <p:cNvSpPr txBox="1"/>
          <p:nvPr/>
        </p:nvSpPr>
        <p:spPr>
          <a:xfrm>
            <a:off x="4304581" y="1371600"/>
            <a:ext cx="7617126"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a:solidFill>
                  <a:srgbClr val="00FFFF"/>
                </a:solidFill>
                <a:effectLst>
                  <a:outerShdw blurRad="38100" dist="38100" dir="2700000" algn="tl">
                    <a:srgbClr val="000000">
                      <a:alpha val="43137"/>
                    </a:srgbClr>
                  </a:outerShdw>
                </a:effectLst>
              </a:rPr>
              <a:t>Clearly these are not the Biblical genealogies Paul was speaking of. Josephus “appeals to the priestly registers and is proud of the royal descent of his mother; </a:t>
            </a:r>
            <a:r>
              <a:rPr lang="en-US" sz="2800" b="1" i="1" dirty="0">
                <a:solidFill>
                  <a:srgbClr val="FFC000"/>
                </a:solidFill>
                <a:effectLst>
                  <a:outerShdw blurRad="38100" dist="38100" dir="2700000" algn="tl">
                    <a:srgbClr val="000000">
                      <a:alpha val="43137"/>
                    </a:srgbClr>
                  </a:outerShdw>
                </a:effectLst>
              </a:rPr>
              <a:t>he shows that even the priests residing in Egypt had their sons registered authentically in Jerusalem, so as to safeguard their priestly prerogatives (C. </a:t>
            </a:r>
            <a:r>
              <a:rPr lang="en-US" sz="2800" b="1" i="1" dirty="0" err="1">
                <a:solidFill>
                  <a:srgbClr val="FFC000"/>
                </a:solidFill>
                <a:effectLst>
                  <a:outerShdw blurRad="38100" dist="38100" dir="2700000" algn="tl">
                    <a:srgbClr val="000000">
                      <a:alpha val="43137"/>
                    </a:srgbClr>
                  </a:outerShdw>
                </a:effectLst>
              </a:rPr>
              <a:t>Apion</a:t>
            </a:r>
            <a:r>
              <a:rPr lang="en-US" sz="2800" b="1" i="1" dirty="0">
                <a:solidFill>
                  <a:srgbClr val="FFC000"/>
                </a:solidFill>
                <a:effectLst>
                  <a:outerShdw blurRad="38100" dist="38100" dir="2700000" algn="tl">
                    <a:srgbClr val="000000">
                      <a:alpha val="43137"/>
                    </a:srgbClr>
                  </a:outerShdw>
                </a:effectLst>
              </a:rPr>
              <a:t>., I, vii).” </a:t>
            </a:r>
            <a:r>
              <a:rPr lang="en-US" sz="2800" b="1" i="1" dirty="0">
                <a:solidFill>
                  <a:srgbClr val="00FF00"/>
                </a:solidFill>
                <a:effectLst>
                  <a:outerShdw blurRad="38100" dist="38100" dir="2700000" algn="tl">
                    <a:srgbClr val="000000">
                      <a:alpha val="43137"/>
                    </a:srgbClr>
                  </a:outerShdw>
                </a:effectLst>
              </a:rPr>
              <a:t>(The </a:t>
            </a:r>
            <a:r>
              <a:rPr lang="en-US" sz="2800" b="1" i="1" dirty="0" smtClean="0">
                <a:solidFill>
                  <a:srgbClr val="00FF00"/>
                </a:solidFill>
                <a:effectLst>
                  <a:outerShdw blurRad="38100" dist="38100" dir="2700000" algn="tl">
                    <a:srgbClr val="000000">
                      <a:alpha val="43137"/>
                    </a:srgbClr>
                  </a:outerShdw>
                </a:effectLst>
              </a:rPr>
              <a:t>Catholic </a:t>
            </a:r>
            <a:r>
              <a:rPr lang="en-US" sz="2800" b="1" i="1" dirty="0">
                <a:solidFill>
                  <a:srgbClr val="00FF00"/>
                </a:solidFill>
                <a:effectLst>
                  <a:outerShdw blurRad="38100" dist="38100" dir="2700000" algn="tl">
                    <a:srgbClr val="000000">
                      <a:alpha val="43137"/>
                    </a:srgbClr>
                  </a:outerShdw>
                </a:effectLst>
              </a:rPr>
              <a:t>Encyclopedia, under article “Genealogy”). Philo, “to the various stories and fables told about Moses and the Patriarchs” (ibid</a:t>
            </a:r>
            <a:r>
              <a:rPr lang="en-US" sz="2800" b="1" i="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stretch>
            <a:fillRect/>
          </a:stretch>
        </p:blipFill>
        <p:spPr>
          <a:xfrm>
            <a:off x="402566" y="1310389"/>
            <a:ext cx="3351044" cy="41846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p:cNvSpPr txBox="1"/>
          <p:nvPr/>
        </p:nvSpPr>
        <p:spPr>
          <a:xfrm>
            <a:off x="368540" y="5830669"/>
            <a:ext cx="3398808"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Josephus</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872690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46</a:t>
            </a:fld>
            <a:endParaRPr lang="en-GB">
              <a:solidFill>
                <a:srgbClr val="FFFFFF"/>
              </a:solidFill>
            </a:endParaRPr>
          </a:p>
        </p:txBody>
      </p:sp>
      <p:sp>
        <p:nvSpPr>
          <p:cNvPr id="4" name="TextBox 3"/>
          <p:cNvSpPr txBox="1"/>
          <p:nvPr/>
        </p:nvSpPr>
        <p:spPr>
          <a:xfrm>
            <a:off x="5779698" y="1227177"/>
            <a:ext cx="5802702"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a:solidFill>
                  <a:srgbClr val="00FFFF"/>
                </a:solidFill>
                <a:effectLst>
                  <a:outerShdw blurRad="38100" dist="38100" dir="2700000" algn="tl">
                    <a:srgbClr val="000000">
                      <a:alpha val="43137"/>
                    </a:srgbClr>
                  </a:outerShdw>
                </a:effectLst>
              </a:rPr>
              <a:t>As for the Gnostics, “[These were] genealogies of spirits and </a:t>
            </a:r>
            <a:r>
              <a:rPr lang="en-US" sz="2800" b="1" i="1" dirty="0" err="1">
                <a:solidFill>
                  <a:srgbClr val="00FFFF"/>
                </a:solidFill>
                <a:effectLst>
                  <a:outerShdw blurRad="38100" dist="38100" dir="2700000" algn="tl">
                    <a:srgbClr val="000000">
                      <a:alpha val="43137"/>
                    </a:srgbClr>
                  </a:outerShdw>
                </a:effectLst>
              </a:rPr>
              <a:t>aeons</a:t>
            </a:r>
            <a:r>
              <a:rPr lang="en-US" sz="2800" b="1" i="1" dirty="0">
                <a:solidFill>
                  <a:srgbClr val="00FFFF"/>
                </a:solidFill>
                <a:effectLst>
                  <a:outerShdw blurRad="38100" dist="38100" dir="2700000" algn="tl">
                    <a:srgbClr val="000000">
                      <a:alpha val="43137"/>
                    </a:srgbClr>
                  </a:outerShdw>
                </a:effectLst>
              </a:rPr>
              <a:t>, as they called them, “Lists of Gnostic emanations” [ALFORD]. </a:t>
            </a:r>
            <a:r>
              <a:rPr lang="en-US" sz="2800" b="1" i="1" dirty="0">
                <a:solidFill>
                  <a:srgbClr val="FFC000"/>
                </a:solidFill>
                <a:effectLst>
                  <a:outerShdw blurRad="38100" dist="38100" dir="2700000" algn="tl">
                    <a:srgbClr val="000000">
                      <a:alpha val="43137"/>
                    </a:srgbClr>
                  </a:outerShdw>
                </a:effectLst>
              </a:rPr>
              <a:t>So TERTULLIAN [Against </a:t>
            </a:r>
            <a:r>
              <a:rPr lang="en-US" sz="2800" b="1" i="1" dirty="0" err="1">
                <a:solidFill>
                  <a:srgbClr val="FFC000"/>
                </a:solidFill>
                <a:effectLst>
                  <a:outerShdw blurRad="38100" dist="38100" dir="2700000" algn="tl">
                    <a:srgbClr val="000000">
                      <a:alpha val="43137"/>
                    </a:srgbClr>
                  </a:outerShdw>
                </a:effectLst>
              </a:rPr>
              <a:t>Valentinian</a:t>
            </a:r>
            <a:r>
              <a:rPr lang="en-US" sz="2800" b="1" i="1" dirty="0">
                <a:solidFill>
                  <a:srgbClr val="FFC000"/>
                </a:solidFill>
                <a:effectLst>
                  <a:outerShdw blurRad="38100" dist="38100" dir="2700000" algn="tl">
                    <a:srgbClr val="000000">
                      <a:alpha val="43137"/>
                    </a:srgbClr>
                  </a:outerShdw>
                </a:effectLst>
              </a:rPr>
              <a:t>, c. 3], and IRENÆUS [Preface</a:t>
            </a:r>
            <a:r>
              <a:rPr lang="en-US" sz="2800" b="1" i="1" dirty="0" smtClean="0">
                <a:solidFill>
                  <a:srgbClr val="FFC000"/>
                </a:solidFill>
                <a:effectLst>
                  <a:outerShdw blurRad="38100" dist="38100" dir="2700000" algn="tl">
                    <a:srgbClr val="000000">
                      <a:alpha val="43137"/>
                    </a:srgbClr>
                  </a:outerShdw>
                </a:effectLst>
              </a:rPr>
              <a:t>]... </a:t>
            </a:r>
            <a:r>
              <a:rPr lang="en-US" sz="2800" b="1" i="1" dirty="0" smtClean="0">
                <a:solidFill>
                  <a:srgbClr val="00FF00"/>
                </a:solidFill>
                <a:effectLst>
                  <a:outerShdw blurRad="38100" dist="38100" dir="2700000" algn="tl">
                    <a:srgbClr val="000000">
                      <a:alpha val="43137"/>
                    </a:srgbClr>
                  </a:outerShdw>
                </a:effectLst>
              </a:rPr>
              <a:t>Endless</a:t>
            </a:r>
            <a:r>
              <a:rPr lang="en-US" sz="2800" b="1" i="1" dirty="0">
                <a:solidFill>
                  <a:srgbClr val="00FF00"/>
                </a:solidFill>
                <a:effectLst>
                  <a:outerShdw blurRad="38100" dist="38100" dir="2700000" algn="tl">
                    <a:srgbClr val="000000">
                      <a:alpha val="43137"/>
                    </a:srgbClr>
                  </a:outerShdw>
                </a:effectLst>
              </a:rPr>
              <a:t>” refers to the tedious </a:t>
            </a:r>
            <a:r>
              <a:rPr lang="en-US" sz="2800" b="1" i="1" dirty="0" err="1">
                <a:solidFill>
                  <a:srgbClr val="00FF00"/>
                </a:solidFill>
                <a:effectLst>
                  <a:outerShdw blurRad="38100" dist="38100" dir="2700000" algn="tl">
                    <a:srgbClr val="000000">
                      <a:alpha val="43137"/>
                    </a:srgbClr>
                  </a:outerShdw>
                </a:effectLst>
              </a:rPr>
              <a:t>unprofitableness</a:t>
            </a:r>
            <a:r>
              <a:rPr lang="en-US" sz="2800" b="1" i="1" dirty="0">
                <a:solidFill>
                  <a:srgbClr val="00FF00"/>
                </a:solidFill>
                <a:effectLst>
                  <a:outerShdw blurRad="38100" dist="38100" dir="2700000" algn="tl">
                    <a:srgbClr val="000000">
                      <a:alpha val="43137"/>
                    </a:srgbClr>
                  </a:outerShdw>
                </a:effectLst>
              </a:rPr>
              <a:t> of their lengthy genealogies </a:t>
            </a:r>
            <a:r>
              <a:rPr lang="en-US" sz="2800" b="1" i="1" dirty="0">
                <a:solidFill>
                  <a:srgbClr val="FF00FF"/>
                </a:solidFill>
                <a:effectLst>
                  <a:outerShdw blurRad="38100" dist="38100" dir="2700000" algn="tl">
                    <a:srgbClr val="000000">
                      <a:alpha val="43137"/>
                    </a:srgbClr>
                  </a:outerShdw>
                </a:effectLst>
              </a:rPr>
              <a:t>(compare Tit. 3:9). </a:t>
            </a:r>
            <a:r>
              <a:rPr lang="en-US" sz="2800" b="1" dirty="0">
                <a:solidFill>
                  <a:srgbClr val="00FF00"/>
                </a:solidFill>
                <a:effectLst>
                  <a:outerShdw blurRad="38100" dist="38100" dir="2700000" algn="tl">
                    <a:srgbClr val="000000">
                      <a:alpha val="43137"/>
                    </a:srgbClr>
                  </a:outerShdw>
                </a:effectLst>
              </a:rPr>
              <a:t>- Peter </a:t>
            </a:r>
            <a:r>
              <a:rPr lang="en-US" sz="2800" b="1" dirty="0" err="1">
                <a:solidFill>
                  <a:srgbClr val="00FF00"/>
                </a:solidFill>
                <a:effectLst>
                  <a:outerShdw blurRad="38100" dist="38100" dir="2700000" algn="tl">
                    <a:srgbClr val="000000">
                      <a:alpha val="43137"/>
                    </a:srgbClr>
                  </a:outerShdw>
                </a:effectLst>
              </a:rPr>
              <a:t>Salemi</a:t>
            </a:r>
            <a:r>
              <a:rPr lang="en-US" sz="2800" b="1" dirty="0" smtClean="0">
                <a:solidFill>
                  <a:srgbClr val="00FF00"/>
                </a:solidFill>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 </a:t>
            </a:r>
            <a:endParaRPr lang="en-GB" dirty="0"/>
          </a:p>
        </p:txBody>
      </p:sp>
      <p:sp>
        <p:nvSpPr>
          <p:cNvPr id="5" name="TextBox 4"/>
          <p:cNvSpPr txBox="1"/>
          <p:nvPr/>
        </p:nvSpPr>
        <p:spPr>
          <a:xfrm>
            <a:off x="6437630" y="5925234"/>
            <a:ext cx="8304362" cy="646331"/>
          </a:xfrm>
          <a:prstGeom prst="rect">
            <a:avLst/>
          </a:prstGeom>
          <a:noFill/>
        </p:spPr>
        <p:txBody>
          <a:bodyPr wrap="square" rtlCol="0">
            <a:spAutoFit/>
          </a:bodyPr>
          <a:lstStyle/>
          <a:p>
            <a:r>
              <a:rPr lang="en-US" b="1" u="sng" dirty="0">
                <a:effectLst>
                  <a:outerShdw blurRad="38100" dist="38100" dir="2700000" algn="tl">
                    <a:srgbClr val="000000">
                      <a:alpha val="43137"/>
                    </a:srgbClr>
                  </a:outerShdw>
                </a:effectLst>
                <a:hlinkClick r:id="rId2"/>
              </a:rPr>
              <a:t>http://www.british-israel.ca/answers.htm</a:t>
            </a:r>
            <a:endParaRPr lang="en-GB" b="1" dirty="0">
              <a:effectLst>
                <a:outerShdw blurRad="38100" dist="38100" dir="2700000" algn="tl">
                  <a:srgbClr val="000000">
                    <a:alpha val="43137"/>
                  </a:srgbClr>
                </a:outerShdw>
              </a:effectLst>
            </a:endParaRPr>
          </a:p>
          <a:p>
            <a:endParaRPr lang="en-GB" dirty="0"/>
          </a:p>
        </p:txBody>
      </p:sp>
      <p:sp>
        <p:nvSpPr>
          <p:cNvPr id="6" name="AutoShape 2" descr="data:image/jpeg;base64,/9j/4AAQSkZJRgABAQAAAQABAAD/2wCEAAkGBxQTEhUUEhQWFRUXGBYaGBgXGR4aHBciHBwcGhwYHBgaHCgiHRwlHB8XITEiJSkrLi4uFx8zODMsNygtLisBCgoKDg0OFxAPFCwcHBwsLCwsLCwsLCwsLCwsLCwsLCwsLCwsLCwsLCssLCwsLCwsLCwsLDc3LDcsLCwsLDcsK//AABEIAPcAzAMBIgACEQEDEQH/xAAbAAACAwEBAQAAAAAAAAAAAAAFBgIDBAEAB//EAEMQAAECAwUEBwUHAgUEAwAAAAECEQADIQQSMUFRBWFxgQYTIpGhsfAyQlLB0RQjYnKCkuGy8RYzosLSBxUkQ1Nj4v/EABkBAQEBAQEBAAAAAAAAAAAAAAABAgMFBP/EAB0RAQEBAAMBAQEBAAAAAAAAAAABEQIhMUFxYVH/2gAMAwEAAhEDEQA/APrNoWEJKlFgKkxgG1pdB233IV5tHukKf/HmcPnC3MbU8WPnHn2voMcza8rMr5JVFZ23J/H+0wAmKJwLjy8IraprGbQxHbclnaYf0GPL25KFWmckK+kAUGjFx64RolqbOGg1L2tLVgmZ+0jdnEP+6o+Ff7f5gYldHcxXMmZNSGguNsy80rH6fGke/wC7y3DBVfwwCVMGLsw3d8YF7SKzdkivxHDkjE+ENU3DaMvN/wBpjqtqSwHLhi3s/SFz7IT/AJs2jYFQHgI8vZkpeEyrvRcDTAdsyQWL/tMcVtuV+I/pP0hatPRuUrNzxJ+cLe0LHOlKaUo5NWnMGndBNfRz0gk/i/Yr6Rw9IJOV79hD+EfP9m7b7YlTmCviGD6HQ8N4pSDqsNe/1pC6aYT0jkBgSeFw92ETT0jkfEr9p+kKqFVp5RCY7U8v4hpptO35LYq/ar6Rw9IpApfLkZpMKcqYoYsfXCOX6h254Q003f4gkM9/wjn+IrP8cLSSNBFdol1cNQ4/2hppp/xDZ/jEc/xDZ3brA+YcfWAKUgjJ+YjGMce8n5QNOti2tLmlpagoxvEJvR5R68cN+/WG68BrFhrJ0hlvImPp83hXuKLsRnDbtgEyZnD1lCkVEEga1rCiNxWo7o6UnUGKpsxwPqXipKq0HeTEGpzrXhE0KIxIjKXel3nWOpUW9zu/mINKllsHiC5NMB84gnD3e7+YrtMzsqIZwKC7joOZaAF7QtDzOrS7JYquh1E4sMhq5oOVYWVK1dkKKA/sSRfWa+/NLV1rEZVlqb/bWe0pCFXUpzJmTBwwGmcWf+QwDBKVezLlC7eGrjtNvJ7oqCtm2Ah3UCN61uTyS3mYISLBKZgQRgwUoj+swt/Zy7dSkqS7hKb7cVqJ51iCJpSWKJN7IJSX53cBBTfN2cG7C1J3EhQ/asHwaAu0bKpiVJSpIxKEA3TvQwUOIMR2VtZAVdWlSCScCog8AT/MFbXcLLCimlFpLDgTg25QgEnqrOK9dLBdmQgpJ3PUjE4RdsZPVzxLvdiYklKagJKQ7gZC730ghtXZBKgtkKOS0i4rPEeyriDCntucpBvJQAoLBvVvAvRwajLCkanbN6PJUxwERWkHLujhQKOCCd5p4x7v4xhpWCnVuLiLetGFOSn8zHHbXvjipmpV65QFhWkVxNN/iIpmKqWBrqY6uYCK1/T/ABGb7OnJu5vJoAiJoYNi0ZSsbu6OBLACh4kmIFIajpMAT6NTAZ9CMBhxaHYEaeEIvRxBE1ypzRsNRoIfUYVx3RqLGfbCj1K+HzhPnqIwBL74bNuzCJC6af1B4XJsg3HF41MWoGrd6vX1pFagQCwPfFixWt6m+KVTC3vHD1jGR5Cdw5mLGb3WipJ3KOMRmL/Crw+sMGmUNwgZt6ddQA9SoANjm2VMCeUXJm63+TfWBG15xNw1u31u5/Chif0k98JEtFtl2VpYJNCx7WBJLBStUg0Sn3iHgvZgFJJqxNVE1XucY8BQZQvbPmCe8yaoIkywAEDFTBtc2bUs2DwSnbTuFKlA3zSVJGKRqoDDVv7Ckb7SlKUBU83EZSwceQxO4Qv263LmMJctMtFGKq3neoCSx5uYstc8qIMxKjMPZdQYBwXSnLMYRbaNiLloKkFxQgCpG9s24wFMvYKlXWU7liSGIdq+HKN0+yz7OHfrE6ih4KB7KuJY74widJKQGmTpmVD2TqwMYLJtibJWRUodlS5hNHyAUXEBq2iUgBSCZClZEKShR59l9znhnAS0Tyxv8PymrXWNUqPcxaGm2qPVLSsoUVOpYFUoDUqBi7YQs2awqvJl3VLSQDQO1QWf0zAxYlNnf63RBQO/ui5aDv7oqXe1P7TGGkuZHIfSOGuCg/L5R0LPxf6THgvUpPGkBztfhPh8og27uiRI0HIvHiOMBWAYuRLfM+uUVpOjHmH8osY6RQS2En7xn+H+rGHWEzYBeaf0Y/mP8Q5iLxVj26Xkr4DwIMLsuaWONIZdtEdSv1nCwpXZIvnPT6RagbNBc+0N/Ziu7x9co1KUPj/p+kUqWNSf2/KMiuand3j5vGdbjI95+saFKB+J+I+sUTQ+vfAevEAnDx+tYB21JXJLpJ7MlZbPs3FYfiSBygrOfBJqxxyoS/IAniAM412CWhdmMsECYesSnJ69Ylv3A98WJSlZ7eoMpKQT7gIoD8RGoag3Po26xKJadeJmMb5VjiUuCMMWY/KMWyrOZkxrp9q62hGPifKDZKZSSgIqopClNicSkvm7kcOZtZjlumKJTfLqN0sGIYdkKKtTXgxhqs5E6UUknAAtw4wp2mdLupAbJlAMMCSNXBeoxfLCNPR8zlKN1d1IU2BLnQJzp3RGk7RZ+rTdXLvveRLKkhV8JT7TO4//AC4xiuy7JuzpQH3im7SjUJxoCadl8jjpBq1bQlsQSZq6jspCiNzjspyzMd2bMv3U3kOCFJCVupOoIYY7oKTtooV1xkpAKn7QQCAo5JAJOQV3QzWezpQAJYUA3vY8d0ckoT1s6a1SpSQdKl20eLAoxKmJKTx7zEZrUq3MxJP6u8xw/mUOL/OIqAUPj8RHqf8Ayf0/SJAH4ieQ+kSJVr4fxAUKlfiB5COplfEAOBMW3H9GPGVX6wECnV+RMQ6rS6fDyi4SXw8GiExB0CuQeKCfRxDTDl7G/M5w4gwodHvbIYj2PM74bhFiqNrkdUtoWBR6juf6Q0bXYSlemhWKqU7PrjFqMSphf2u5I+sVF3ZyeQi+YgO95R5t5GMy5Wjn9SvrGR6aGHvd7eQjAoElgSScBeVXxEalFLdoNxY+cR+wlUhcxJCCqgKjdCUP21GlHAPLjABrdPAlrWC7/dpOrMZisXYm6kbt8QmTSUpSgqcS5SyoYgpHVkAOKk3e6MdsnJWvq0OEIAYHFX4qYXlG8eUEbDZwUIUkN1iVyy3xpbHiUg/qjTP0X6LbNd5kyt4EF27Tu5Pj4wGM32gVKC0qXdSS7hJYl3DGjXiS9aYEu+xJ6VyUFIajNvGUJm1JSUWhaClim7dLtQihfMs+Dc4Fd2jb5fVhAKQSAcGC6kE0BwZw9RzjTstKmZLpDISSQQGUTXUg48ow2WxJmJcE3qFIYB9QFFWg0HHCN0ixzQkkm5e+PdWiQ75fSpiCa7TZx2XJLUJUzEvW6KCjU46QCttpuzb0mZVjhRi5rT1WN0/Zi5YBCkEUemfE1PGMdps6goBSUBip7oGI8ywaKVt2BPXfuk3gpJfiO0+81I57oPJArQwF6NoN9S1DBJAUcSbzG6Hwdw/CD3W7/XfEqxUGyv8A+qOvqVcwP+MSMwx0LMRVaUDM7sB8miZmKwvAjgf+UTUrcPCI3zp4CIKrxJqR+5Q8I4onOv61f8Yt6yuHlHQrc/jAUCXm3+p/NEdbcf2p+TRcCG9nwEevJz8ooI9GnvqBFPuzpmr8RhwEKnR5A6xTDJHmqGuLFZtqJ+6XjhClOFKAu+avOsNu1Unql8DChNTXLCLWVCk7v9UUzl6gq/U/zi+6DkO7+8Ddr24Sks/aOAGPIa78u6IqUmSFzGLIQgXpiiQyRixJwOMBdu7cXal3ZXZkpPZOat7eQOWUVokzZwZT3CSQhPs/mPxKIz4MzxoVs8pSqlAM+D+emoMGfWHYstEtaFzQVIWpQXi7Es754Oc2hlk2QSpplkjqpyhMlLGAX9FMOYbMPntOx7qZKTiUnjlU8yRBa07NSmX1K1C4sugmlxQGD5A4g5F4GI3vsy+sSL0lajfAxlEmp/KfWsV9LrMiZJTOQUm45fccS40NWjGq02iStImuQmhWzuPxj3g1SRhnqNlr2Yq7esqhdXUy73Z4oOHI94goBYZouVVdvZnSrgsBn46xpVagtYJWrrABh7IxPaOLspQDYNAG0y1omVTdI90hiN4GXHDfFE2aoFwrMDBmoA3gIuJpzTautIcAFkpN9y7sAcWcKd8++AlvSQS5DAhq11cb86xjlW9RSgNeOAIwcuLzOKuw5UekXbBtMlc8iaoBST2EqrfODB+zjljxi5ibpi2bYerS5ukqCXYXf78403Hyj1qVWv8AqSR4x1ApUDv/AIjLaPV7j5R1Q0eIzA+APIn6xSpQ1PMExBeSI5e3K9c4zid+Mcx/MWJmaLT3fzAWBTZLiRI/H4/OOi8c0mPEnd3wERNA94jiR9IkJ+9J4ERIzVMznvP1isg+ifrEBno0fvFYe5p+KGwQpdGEstXL5w2CNwZtqD7pXCFCe2Xi8N21yRKUcaQl2icQCSQB6pTPCJRj2nb+qSLqQVq9lNa7zXDziOx+jSljrJxKlKZSid7UGgZ+/dFOyLIZs9K5hc4mpZnoG0Z/OHy7pBA9GzgkAJA5fzv8oxbRsIHA6cD9BBpaHB18YzyyFJulQcux9ZwUI27JebJfApWPIxq2lLaWhXwKSo8GunwMS21IYSlHBKmO5w3m0a7RJCgQSCCG4j+0AJ2gkSylgVS1G6pIOD+ypIyY5DWlYCTLJMs5K7MsmWS5DXkY5pyOrN8gfkyryVyll7vZ3kH2VcW8RFVjk9ahSV9mYHQogY6E6uGNYAQq39YGmSQoZ1C0jCoSReTyHOAe3pVlC0iShahS8Qrs8AFAnjWlRi8GNnSyJhQsAg5FwNCzGlfOCVv2Oi6sdWhym8CCS7EODeG9J/tCJSmmVgAKl0gaMBeLgaKAwwvboCWiwgByB7ZHhwPoQzpmXpks1LrW/IS8hGPbNgaQFDNT4byQR6zjUrNjJs3bs2SbkwlcvBndSeGo/CdKEYQ4WG0oWgKQpJSoOCzP68ITLTLvpycAYs/PDz1jLs/aJsy3DqlkupPL2gDgrfhrCzSXH0BYApSIFG7/AFRBExC0JWmqVAEEJx5vHgH9wmmQb5RhtIBviHN/nHiQfeHP+YilNXulPM/IRyYd5/cfmmAm2gSfCJJ4RSEv/dJ8wIj9mDu5fcJcBeUY4eMcWw+HvMdufn5BH0iSEJzUocaeQgDvRjE+ziPZrkcYaXhZ6O3bxY5jEvlDNGoMm1ieqX6zhB2l2jd0F6nFh8zyh92yr7pWdMI+fhbzlUDMkBv1U73hfUEdl2dhJmD3gEq5hxT1nDQ0B9n2cmUZebAgtzB4PTlBSyTipAJFRQjfEV5TgscFO1cwKws9K9mKcTZRLj2kg1fUQ0TJd4MXGDYOC7uN4gTtSV1qVI9mekUAYFXDUfSAGdH9r/aUqs849u7Q4FY4D3k0PdDBJHZDs7MeOEfPFTVdZ8FoQrsrIYk/Crjg8PGwtpdfKC2YqvOn4VJopPI/OCRVtJBQtM0CiXC2+E58j84qWi5OSr3ZguniKpPOo7oMTZV4MRiCO+APVlcmZKf7yUWSd47SFdzDvgoftuQZc6+KVvDnRXyMHJKwpCX1ZQ1CwUluZEYbZM6+ypmtUe1u91Q3N8ou6OzStBQtsGO+mY+cAobVlGXNY0KZyXO6Y4PIFAHfG3bYHUpRjVLcot6b2UpT1hIJ7KFaqUlQKTzR2m3mK7a6lSgMy55Vz0PlFZALRJKZikPyrnwPGBdss13z9ZeGeIhj23LuzkqxCh5eNR5wP2tKJSDz9NjmIsrNaOhVuDqkEli6kZ1zHMV5K1hoSpqXvCPnWx7R1U+WvBlAHgTdP+kqj6PMlnFvOJymVrj44pR1jqHOZjwlvkPCJLltig+HzMZacUg5et2MVpSXLgnv+kSTKTXst+0f7o6AnJQ9cDAcSkZEjv8A4i1CvxDvaKDNS7OImpaRmD+oQB7o+ntKO8eRzhnBhX6MFyWyOoPu6w0Xo1Bh26tpC6PT5iPlez5/aBOClK8XUB3Xo+m9LFf+LN/L6MfNNmWa8hSMCGKePumFSn2zHsS5gyDHeDh4v3xetVxV/wB1Xtbjr60jD0cnhUopIwxHgR3wQkqAdCqhs8xh/eIrtoWQL6Q5GI+IfUYjnGPaNmE+WFoe+KpOf5X4+PExbIn9Wvq1eyr2CTzucYyW5SpBvoNCcDXl9OcAqdIJ3XC6sBM1OCyGLhmSvTj4Ro2JaiifMlEdpQTPT+ZIZYHLHjG3pDLE6WqZLYTEpdSW9oDNsyMOFIV07SJmSbQP/UoO1HSpgqmgcd50hGa+khbgKbslq5FxSB04FFpSoO01JSrR0uU+DjlGiyLdK5fwkgasapPy5RltpVMkqb/Ml9pL5KTUeTcDEaZ9lpKZk+zEUXeUnmGPD3TA7Y0+5OUCWzDZkFiKakaZmNW0LU0yRaE4KCX0YsD4GMe1ezanAdy/eH8we+CVv/6hSCbMpaa+y/8AtVxDtwO6BNjWFdURhcJfuw8e+Ga3yjNsZDYy/wCnKvDxhO2Us9QFU7KbtdQfRi/D6p267yyNTgdcnIfG6P0wNtU0qevZug68cMmu0NIIbYP3KT7TKx5esoE2mcGlkNiUk0oDhVO9qHUxqeM8g+0y33YU14w/7Jn9ZZ5ayASUhzXFPZPiI+fqoohg2mHj8u6GvoVNeVMSQWSumnaDkd4J5xeXicfTAJSfRMSKBl5mOlQ7t/8AETAGXyjm6K+rpj4n6x1CR8XifrFl0NEU6PAUy01d1ZljX5xocnFu6IGUH/t9ImKawBno3LIUfzf7BDI8LfRlRJV+Y/0J+sMoEbgE9LCPs0zgPOEmVZLgSsBmLHdpyxhv6cru2KcRo3eQ8CujpTNsxCsTQv5+JiVEbNM6tQnJ/wAtVJg+A4XuGD8N0HZgC0jvBHrSAlimGWooWHGCh8QyI3+caEzBIFHXIOBFSj5lPlEVqmEKSZcwZUOLaKHNvKMdmtqVJMif7WD/ABaEHI4eEaZiyQFJN9DOCKkb2avEcxGPaNmTNQ6bp3jy3j1SAE7XkTJKgpFVB7hPv0PYUNSKMeMLU6y0mzJYHVzJayxDFBPZKG4+cGrZtdSEmVNLoOZybJ9N8L1smqlzFJSTcmhxmLya+IHzhEpj6MbXvCUpWLdSvAYeyYYZJCZq0t7YvfX5wmbGszlRQQEzUFQGiksoNSGpNuvokzWGh3HAjveFUMVKK7N1aR2pU1SDuBJbkxEd6Vy7q5eoCXbNlAfOClkAFotCG9tMtYHIg+UD+mymuGmB8x/EQGLDO+5rqQeBNfOE6WgoM+USKKJHPdkMe+GizF7JMGiT/SD64wt7WmNaX+OWlXGlTTeYqM20EPZjurx4u8L1prJfG6QQ4Zm0x3Z58Yapw+4NMXO/1SFq4nqVvmCz+su6LxZqu1WbrJYWjFvQp6rm0T6H2u5aChXszEkcxUbn9oPyjHZ5i5J7QdJ7t+7+xiNtlg/eSqZ0xScQf4jf8Z/r6WmV69CJKO/vinYluTPkpmAYiud04EHn8o2TCkZjvaOTqyKGhT4xnTbD1wldhylwamtaMVDIEjVjElTyosgfqLnuB9cYrtOzWaYHcYs5OoWN4NYqCCZOqWUMQw7w4qDHFpORHcBG2QFTkXroMxNCB7wxdORBFUl92sZ1tiAeNYKJ9FQe0ce2rD8iP4hoAhY6LKqqjAKP9KN8M4aNQAOnY/8ACnflHmIVOgFsDlCm7QBxz9PDb00lvZJg1Gm8ZR8wsM0oKVihSR3evnErN9fR7XZxMdGExB7J1GIBPDygXItnVqIUHdwoa/z6Mb7UOslony1HAPrx/jfFCUon0PZmhq/F6r6eI0gLIuX95ZFXkkuqUrA8ND6rEZNvkTlXHNnn/CS14+SvOKiiZIV2QW0fH1ujls+zWpLTkFKxgsYjmMtxgBnSexkA3ktT2k4HfuO6EqxTGJQSCCXST7qsjzhrtiLXZ0qRLWm0SiDUl2+Y8RC0nqVDtEy164B/LyjUYol0WtX3a5fvyjeSeGKa8/CGTZEwGXOl/CQtO4KxZt4PlCZMHUzkzRVCqL54ngTWGTYEwGcBW6pMyUXzKWUnAAajOJYso71jWizqHvy1IfgxHHOMvToMiW2i/lHFKb7Mr4ZzHfeGoj3/AFALIT+WYfKJFrdsYk2Rf6/KnhC/0hNLLMPw3X1xxPdDF0ZWDZQ9LwX4CsBtuyH2fJV8JHKv9oHxRaj9yeB9NjClaSOpVwP8Uz4w1qP3B4HAevXKFWYkGWsF89+6up7vlGuLNYbPtNbXVi8k0Y93nF8lKCb0tV3UGgrkfWkTstqJIQEg0qdG/sO6NKp4JCZab6iWG/dh68Y1WYlsvaqrOJiJQSe0FB8A4rxoB6FdVn6RrX/nVSDgkNg1WYOKinDF4rlbGmHtLKRT2W8zEkbOKSSDLJNaKbKjfxoN5jPTU02bLmImB0EKTuy5ZHjB+ySaNdx1wP19YR80lJUhV6WpUtYbA8aHIiiRXuhw6N9LSopRaEhzQTE0FcLycHOo7g8TF0WmAyJoIqKtvBLlPEYje/xRLakr30sULYu7AE/JXmd7DTPtEqcLgW5xSRruLRj2bPFZM0BlEhsLq6uNwVUjQhQ0iK1dGlveo1SNfdRpDGDALYFnMsrSS/aLNoUoL8dYPAxqKDdJkfcn1pHy6xSjdBp7ySDuIPfU9w3R9T6Rg9VXWPnFnTd61y92cG0ZTp5ZYeNIlZop0U2kZazJmHsKa6dN0b9v2C4bwNMAdNKwtWuUxzDMUl4Z+jW1PtCFSptVAMQcxrWIrmwNr3lmTOIKj7CiPab3T+IeMC+kG1psmcpIkyinAOC5+Ud210bmS5oXJ7SCQcapIPqvokulVmmTEShLKELxUpdBhr9dIBSV0lIr1RT+VTd26M9p2xLmDt2a8dcD+4DjDXYOiUgJC5kxU043ywTxAJweB+15sq91dnQCWxzbUElkJ3tq0XpMpTmT0hCkCVcvVcrvNyMatlW0ibKUCAbyX5gg+qCNlg2XZ5sueqYtTymqOygkuWSQbyjQVJzgRYpJVMHVhSg6cAXDEHBjlSu6L0hvWtkJScU2hJd3z019ZERp/wCoZ7KB+GZ8hGCZIUlSErF2/NSoOwJFKuHDeXONPTw9pP5A291iMz1r42bMm9XZ7Ok5y5qj3RPaUu9s3Q3fmRAy2TyFS01ZMpY73xGsE59puyUSAPak3jqDiM6/yKwIXuuH2Und6+ULqFfdLf6aZ+saGCS1tZm1IHpuDvwgXMLSTU1bPXJuGnhG4xarSohN1OMw46DWCfR9SEzMQkAXQDTie+rmMCJvblhgeyT40emsY7HIUtYShKlrLAJQ7nv7yaNF9SdGfbtsCgEIqokAXQ5fIDe+nlhsV0TupQhZKpt15hDG7ewyGdOCTWkEei/R5FlWlc0CbaXAId0yAdC1Vm8A+9hDJPYJVLldudMcEmhobpWojADIZ5O5fH46Sf6+dDYk7C86QSl8bpeo1BbLDyjdO2dclsVJSBd7SnyI510zcQ626XLTLQlCQVLLJCaAF6qf3QFV+TwsdLJ8o3JK7wWyVqShiQT7pxGD0BzEEsxu6G2nrJpAIUEAdrDHChDvB7blhf7wAl6KCcdyhooMG3gb4TejcuYuZKloNxK1Ba2BCihBftHIKoAkfFV8voO0bZLlIvTSAk0YjHcAMYLFWwZxVeUqpJa8MFdlACho7O2+DgEL3Ra1JmIKkBhfW1XOWJDh9WhgixQjpQ/VBqG8MN/dHz0oefOl49bLBFcVCqcfxA+jH0TpEXlV+IQh9IJZSZM1vZWzu7Z0OOF6JWayLmXpQU2GIPlEtjzOrmCcoUSMAWd6AHOLbQi7MmJ91TLGVF1P+q9yEBdozSEpRV2NObAd8QoztDpRPmquyuy5IARUnJoLbP6Nm6JltVfKa3VKN1P5tTujT0Q2ALOjrF/5ig5JA7IzHz7oA9M+kailQl7mHE3QsjOuCdzxT9e6UdI1L7EugcADFzk//Hg+kYNs2b7NKSgEmbMu3153i5PIAGnDdF2xbDdtKAuvUy+smE1riH31HdBnZezRaJ5nTA6Zb45qVU9wbugMVg2MDICp56uQgPdwUs/Eo+UTsezl2nsIT1Nl0FCv8xz/ACvxzEaZ0z7VOVeLSJNSPibPhB+baepkGYR7ouIG+iEcSW74jWBNtsoK5dmldm6mqh/6k/hdwFnF8gwGsDLfsBS7yBOMzqQh1KTUkKvBDhTE4uWpSlaMVgk9WlSll1gX5qn949q7wAr3RnUv7PYlTFe2XXXEqVg41w7oJhVtNZ6wopCkpDi+5D9wcZgaxt+zzVzCtKFlLXQyaMzD0x4mCvRmxhCEKSUFSheWVYkkvDL1goHDwJHyXadjnS0ALlTA5d7pbHUU8R9Q9rV92A7gl9/ru+n0zpFtifImgIlhaFdlIxvE0ahxgGqRJSq9arJMlEFwsoKkP+MeyoO1Y1KzeIRsbovPtKwoMiWUhlr95sbicVYjQb4eNmbLRKb7Mlryklc9QqtyaJDVHgxzNYzDbCVKlmaUlKC6RKc31YAjcz9h3JaDypMxfbWbjMUofOjlZwLaecS3WpMeQsdqXZ0ubzlRe6kqJN4k+0RSg1GEcpJKkIBXMWoKYYlroKlZAPe5c29LmElaJDCpJWodlL5JGJw4VNYF2zbCJQVLs33k0ntLNQk1FT7xGF0U1aIq3b9ql2YKIAXPmKBSFVCauC2SUqqMHUBxC3I2eyb8x1TJrnVRr/uNBgBXCCEiyAEzrSq8cS+KuWncBuiradqM5TpARLZPaLlO7AOpTF2/FnBG+VtVFllslploX7RSHAIwQm614JwowdySHaAs9Mycsqn3i2KQMBopVG/KO7ONdisDFxeSDipRN9WlW7I3eUEloSlN1FAxoDvFajGAN9FJaRKYBheUwZmqAKQwAQF6ON1YzqrN/eOcGUpEUDukKuwKe8ndCf0kl3pEwBJcC8P01w4OOcN/SJQMsD8Qx4wsW+1JEta6dlJOJGA0YwoWZW0xNTKUfaSkoVjxH+71j6wI622pS1HHgK+GUAJYKLxSQpIAV2cQNWzSz1S/KogzZNqdVaETmdISH1aoJG/6RcZlNHTTbSpY6mUHWss2pNAnhme6EjaEkiXKD3iuc5V8V0M/C8rgGhu6TSpTfa5YVMmrCUS6ukFdHSBm1N0LW2U9XMkoo8lCX3qUsE8WII5QhTfteyokhSw5XNulW5KA5GOsXTiZNhJwUpLnivEV7oV7Taps5XbqSQkAUA1AHB4PbdtRmIkyQlipSb3AcWpGWmOxSyiRKkg9qabyi/uvqdThhg0Gtozr1qkSRhLSZ0z9IZHi57oHSZ161MkUSUoAGifWH0gP/wB2PXWudWroRuSBdB4Z8zpAM6Z/3MsFr06YHGZCluTu7MCv+o+0Ws6EAjtrOdGTwgFYdqqMxBdurCiM8ElsMa84w7Re0fZ0qUSlKZpO7tOTGpO0t6atn2uiVdVLdq3FEPvutjnhGpW30pD9WnN6qfvD91IFbJ2GqeVCSwID9ujVoKM6ol/2KamehM9JYFyS7KAyCi4rhjCyJtfQejtjJCZ8xLKUDcQST1YLbsVYncw1jTNW5VNmP1aAbgxCndJN0e04oB+LhFVm2hShHrSNsy0pYKU3ZqknVmo+4kRltisWzpcoqnKlSpZLFN1AcYlg1b2DtyiyfbglB6/NXYT7ygGIdIz1GGsYtt7ZMhHXTGUsv1UvMV9onHDEtRyBHz5Vrm2iYZk1ZFWUxKWAOA0FRFk+s24aJ9snWha0y0mUigKRRSgkMAo5Bsu94kFy5ACQL68kpS/cHDjfhxwgbKmqShSULKUKNVzKqLUZIZzhmKco22PZhCSS6EmqnJvL/MQGbcPGIqpV+dM7bLrVPuJ0vKxURoAw3QSs2zmJWUuqpDhVM2TSkUiclClyki6pCSSATSjgsAxxFATGuXbEuUk3VAGhTu1OGWLQFklamo78Ff8AKOKmqJUC9BiARi2pMDrXaXUk9YUpYEEG9XPPhRo1AlS1GpcByFOMnD6PEU09GE/dOdVb/eVnBtSYC9GkfdAfm/qVvg28aQO6QNcA/EPOFa3JoQoG7geyfWENm3UEopiN7aQpbW2dMmICZYAOBvLxHGuMKj58u1AG6bpCCQh04g53k9oGgehicmYCAFdlJBuKcLS9HBUl23Etv3MNj6IL7ZmpBJe6ygQNHLvjGaZ0HnAJuhlOb5Cgx4MThvjWs5WXZe0pkgBF50O4BF67j2k6Z1ju0rEpJK1YKVKCSSMnP9ReLU9ErWjshAWn8wDHUE4d0a1dHbWtFxaMwQXQ4ZqO+GMRWOzzgFy8TiWbTDz4fPevag64KZ7iaXmLE6PuryipfRu0i4TLwd+0mrtTHdFU7o3anJEr2hmpNBp7XGIrXs63pRLmTSapStXPurU8cYWLJaiEKQlBIUoEEmvMZd+cH/8ADtp6laAiq7oIvpb2go+9u8Y9I6MzQ15LasU/WCXQibZ1S5RUpgSQkJDAF6mpOQYc45Z1SyG7aqHsprpnixLZtSDG1diz5ikhMt0oDDtJqTUmp1pyjiOj1r0ujMJCfN/GLpiGzlLlqJlyygHF1B3rXH5wwWPb4ULswBYq4IdtOEL87YFpb2Jq8f8A2JSDvYKfvihPR62EdiUmVX3VBSt1SaRF3DbtCTJTKVMQpSLowHaBOgBOrZhoxbM2oWJWGQgXiThSpLZeHmIGWfZdtulKpd8GlSEk8wWfA4ZRGbse1qlqQZS0pLhVbxUBhUNSGLrKmYq2T1KWC5YyxldwYd4PONatkLs676kneHd+8Rr6N2CdKVJKpSuwsg0xSaGu4OWx7MPc20oIYpJGboUfBoJCPMJ6wrAyADpNGOIrFn2tVb12oIrLNcs1Z4QzCXZw/wB1j/8ASr/jGG0mT2gmyTKP2kySl8iQbtQRkcYiobP2PL6oqN9xeYhRAAGQzZoB7EWVqmErJUCyXqSHc4tprxgguzKWChAtEtOYYgHkCPKMKOigPtOdXvjm3VmvOAIMsOXJHrJ4zqnKcuKYd5ghs7o9LZ5gruvsGNGokiCKNnoSoNfqcDLJSeJUCBAbOjQ+6HFX9SoNNGSxSWSWTdxYUAFScBSNwEUdWh8avERJGgj0eikj3UjSIdWnTjHY9Ba8ZadBHhKToO6PR6CPXE6DujhQnQR2PQEerThdHcI9cGgbhHo9BUOrSTh4CPCWkgMkXSNB5RyPQHuqS3siOmUge6O7+Y9Hog5cToO6O9WNBHI9AS6sfCIn1Y+ER6PRcHFJGgjzDyj0ehg8G3RJxujsei4PXoi8dj0QRUYsEej0B//Z">
            <a:hlinkClick r:id="rId3"/>
          </p:cNvPr>
          <p:cNvSpPr>
            <a:spLocks noChangeAspect="1" noChangeArrowheads="1"/>
          </p:cNvSpPr>
          <p:nvPr/>
        </p:nvSpPr>
        <p:spPr bwMode="auto">
          <a:xfrm>
            <a:off x="4121150" y="-1804988"/>
            <a:ext cx="3124200" cy="3771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4">
            <a:duotone>
              <a:prstClr val="black"/>
              <a:schemeClr val="accent2">
                <a:tint val="45000"/>
                <a:satMod val="400000"/>
              </a:schemeClr>
            </a:duotone>
          </a:blip>
          <a:stretch>
            <a:fillRect/>
          </a:stretch>
        </p:blipFill>
        <p:spPr>
          <a:xfrm>
            <a:off x="1580990" y="1371600"/>
            <a:ext cx="2876710" cy="3523228"/>
          </a:xfrm>
          <a:prstGeom prst="rect">
            <a:avLst/>
          </a:prstGeom>
        </p:spPr>
      </p:pic>
      <p:sp>
        <p:nvSpPr>
          <p:cNvPr id="8" name="TextBox 7"/>
          <p:cNvSpPr txBox="1"/>
          <p:nvPr/>
        </p:nvSpPr>
        <p:spPr>
          <a:xfrm>
            <a:off x="784860" y="5265420"/>
            <a:ext cx="4229100"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3600" b="1" dirty="0">
                <a:solidFill>
                  <a:srgbClr val="FFFF00"/>
                </a:solidFill>
                <a:effectLst>
                  <a:outerShdw blurRad="38100" dist="38100" dir="2700000" algn="tl">
                    <a:srgbClr val="000000">
                      <a:alpha val="43137"/>
                    </a:srgbClr>
                  </a:outerShdw>
                </a:effectLst>
              </a:rPr>
              <a:t>TERTULLIAN</a:t>
            </a:r>
            <a:endParaRPr lang="en-GB" sz="3600" dirty="0">
              <a:solidFill>
                <a:srgbClr val="FFFF00"/>
              </a:solidFill>
            </a:endParaRPr>
          </a:p>
        </p:txBody>
      </p:sp>
    </p:spTree>
    <p:extLst>
      <p:ext uri="{BB962C8B-B14F-4D97-AF65-F5344CB8AC3E}">
        <p14:creationId xmlns:p14="http://schemas.microsoft.com/office/powerpoint/2010/main" val="26602818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47</a:t>
            </a:fld>
            <a:endParaRPr lang="en-GB">
              <a:solidFill>
                <a:srgbClr val="FFFFFF"/>
              </a:solidFill>
            </a:endParaRPr>
          </a:p>
        </p:txBody>
      </p:sp>
      <p:sp>
        <p:nvSpPr>
          <p:cNvPr id="4" name="TextBox 3"/>
          <p:cNvSpPr txBox="1"/>
          <p:nvPr/>
        </p:nvSpPr>
        <p:spPr>
          <a:xfrm>
            <a:off x="5798820" y="1416308"/>
            <a:ext cx="5196840"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a:t>
            </a:r>
            <a:r>
              <a:rPr lang="en-US" sz="2800" b="1" u="sng" dirty="0" smtClean="0">
                <a:solidFill>
                  <a:srgbClr val="00FFFF"/>
                </a:solidFill>
                <a:effectLst>
                  <a:outerShdw blurRad="38100" dist="38100" dir="2700000" algn="tl">
                    <a:srgbClr val="000000">
                      <a:alpha val="43137"/>
                    </a:srgbClr>
                  </a:outerShdw>
                </a:effectLst>
              </a:rPr>
              <a:t>Hence</a:t>
            </a:r>
            <a:r>
              <a:rPr lang="en-US" sz="2800" b="1" u="sng" dirty="0">
                <a:solidFill>
                  <a:srgbClr val="00FFFF"/>
                </a:solidFill>
                <a:effectLst>
                  <a:outerShdw blurRad="38100" dist="38100" dir="2700000" algn="tl">
                    <a:srgbClr val="000000">
                      <a:alpha val="43137"/>
                    </a:srgbClr>
                  </a:outerShdw>
                </a:effectLst>
              </a:rPr>
              <a:t>, Paul’s condemnation of genealogies concerns the existing </a:t>
            </a:r>
            <a:r>
              <a:rPr lang="en-US" sz="2800" b="1" i="1" u="sng" dirty="0">
                <a:solidFill>
                  <a:srgbClr val="00FFFF"/>
                </a:solidFill>
                <a:effectLst>
                  <a:outerShdw blurRad="38100" dist="38100" dir="2700000" algn="tl">
                    <a:srgbClr val="000000">
                      <a:alpha val="43137"/>
                    </a:srgbClr>
                  </a:outerShdw>
                </a:effectLst>
              </a:rPr>
              <a:t>mythical</a:t>
            </a:r>
            <a:r>
              <a:rPr lang="en-US" sz="2800" b="1" u="sng" dirty="0">
                <a:solidFill>
                  <a:srgbClr val="00FFFF"/>
                </a:solidFill>
                <a:effectLst>
                  <a:outerShdw blurRad="38100" dist="38100" dir="2700000" algn="tl">
                    <a:srgbClr val="000000">
                      <a:alpha val="43137"/>
                    </a:srgbClr>
                  </a:outerShdw>
                </a:effectLst>
              </a:rPr>
              <a:t> genealogies of the Dispersion as well as those of the emerging anti-Gospel sects, </a:t>
            </a:r>
            <a:r>
              <a:rPr lang="en-US" sz="2800" b="1" u="sng" dirty="0">
                <a:solidFill>
                  <a:srgbClr val="FFC000"/>
                </a:solidFill>
                <a:effectLst>
                  <a:outerShdw blurRad="38100" dist="38100" dir="2700000" algn="tl">
                    <a:srgbClr val="000000">
                      <a:alpha val="43137"/>
                    </a:srgbClr>
                  </a:outerShdw>
                </a:effectLst>
              </a:rPr>
              <a:t>whose “genealogy” was traced back to the Gnostic </a:t>
            </a:r>
            <a:r>
              <a:rPr lang="en-US" sz="2800" b="1" u="sng" dirty="0" err="1">
                <a:solidFill>
                  <a:srgbClr val="FFC000"/>
                </a:solidFill>
                <a:effectLst>
                  <a:outerShdw blurRad="38100" dist="38100" dir="2700000" algn="tl">
                    <a:srgbClr val="000000">
                      <a:alpha val="43137"/>
                    </a:srgbClr>
                  </a:outerShdw>
                </a:effectLst>
              </a:rPr>
              <a:t>aeons</a:t>
            </a:r>
            <a:r>
              <a:rPr lang="en-US" sz="2800" b="1" u="sng" dirty="0">
                <a:solidFill>
                  <a:srgbClr val="FFC000"/>
                </a:solidFill>
                <a:effectLst>
                  <a:outerShdw blurRad="38100" dist="38100" dir="2700000" algn="tl">
                    <a:srgbClr val="000000">
                      <a:alpha val="43137"/>
                    </a:srgbClr>
                  </a:outerShdw>
                </a:effectLst>
              </a:rPr>
              <a:t>, i.e., gods and goddesses</a:t>
            </a:r>
            <a:r>
              <a:rPr lang="en-US" sz="2800" b="1" dirty="0">
                <a:solidFill>
                  <a:srgbClr val="FFC000"/>
                </a:solidFill>
                <a:effectLst>
                  <a:outerShdw blurRad="38100" dist="38100" dir="2700000" algn="tl">
                    <a:srgbClr val="000000">
                      <a:alpha val="43137"/>
                    </a:srgbClr>
                  </a:outerShdw>
                </a:effectLst>
              </a:rPr>
              <a:t>.</a:t>
            </a:r>
            <a:endParaRPr lang="en-GB" sz="2800" b="1" dirty="0">
              <a:solidFill>
                <a:srgbClr val="FFC0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4895" y="1424099"/>
            <a:ext cx="2936125" cy="4816510"/>
          </a:xfrm>
          <a:prstGeom prst="rect">
            <a:avLst/>
          </a:prstGeom>
        </p:spPr>
      </p:pic>
    </p:spTree>
    <p:extLst>
      <p:ext uri="{BB962C8B-B14F-4D97-AF65-F5344CB8AC3E}">
        <p14:creationId xmlns:p14="http://schemas.microsoft.com/office/powerpoint/2010/main" val="33905212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48</a:t>
            </a:fld>
            <a:endParaRPr lang="en-GB">
              <a:solidFill>
                <a:srgbClr val="FFFFFF"/>
              </a:solidFill>
            </a:endParaRPr>
          </a:p>
        </p:txBody>
      </p:sp>
      <p:sp>
        <p:nvSpPr>
          <p:cNvPr id="4" name="TextBox 3"/>
          <p:cNvSpPr txBox="1"/>
          <p:nvPr/>
        </p:nvSpPr>
        <p:spPr>
          <a:xfrm>
            <a:off x="4671060" y="1371600"/>
            <a:ext cx="7155180" cy="495520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3600" b="1" dirty="0">
                <a:solidFill>
                  <a:srgbClr val="FFFF00"/>
                </a:solidFill>
                <a:effectLst>
                  <a:outerShdw blurRad="38100" dist="38100" dir="2700000" algn="tl">
                    <a:srgbClr val="000000">
                      <a:alpha val="43137"/>
                    </a:srgbClr>
                  </a:outerShdw>
                </a:effectLst>
              </a:rPr>
              <a:t>The Saxon Covenant</a:t>
            </a:r>
            <a:endParaRPr lang="en-GB" sz="3600" b="1" dirty="0">
              <a:solidFill>
                <a:srgbClr val="FFFF00"/>
              </a:solidFill>
              <a:effectLst>
                <a:outerShdw blurRad="38100" dist="38100" dir="2700000" algn="tl">
                  <a:srgbClr val="000000">
                    <a:alpha val="43137"/>
                  </a:srgbClr>
                </a:outerShdw>
              </a:effectLst>
            </a:endParaRPr>
          </a:p>
          <a:p>
            <a:pPr algn="ctr"/>
            <a:r>
              <a:rPr lang="en-US" sz="2800" b="1" dirty="0">
                <a:effectLst>
                  <a:outerShdw blurRad="38100" dist="38100" dir="2700000" algn="tl">
                    <a:srgbClr val="000000">
                      <a:alpha val="43137"/>
                    </a:srgbClr>
                  </a:outerShdw>
                </a:effectLst>
              </a:rPr>
              <a:t> </a:t>
            </a:r>
            <a:endParaRPr lang="en-GB" sz="2800" b="1" dirty="0">
              <a:effectLst>
                <a:outerShdw blurRad="38100" dist="38100" dir="2700000" algn="tl">
                  <a:srgbClr val="000000">
                    <a:alpha val="43137"/>
                  </a:srgbClr>
                </a:outerShdw>
              </a:effectLst>
            </a:endParaRPr>
          </a:p>
          <a:p>
            <a:pPr algn="ctr"/>
            <a:r>
              <a:rPr lang="en-US" sz="2800" b="1" dirty="0">
                <a:solidFill>
                  <a:srgbClr val="FF00FF"/>
                </a:solidFill>
                <a:effectLst>
                  <a:outerShdw blurRad="38100" dist="38100" dir="2700000" algn="tl">
                    <a:srgbClr val="000000">
                      <a:alpha val="43137"/>
                    </a:srgbClr>
                  </a:outerShdw>
                </a:effectLst>
              </a:rPr>
              <a:t>“</a:t>
            </a:r>
            <a:r>
              <a:rPr lang="en-US" sz="2800" b="1" i="1" dirty="0">
                <a:solidFill>
                  <a:srgbClr val="FF00FF"/>
                </a:solidFill>
                <a:effectLst>
                  <a:outerShdw blurRad="38100" dist="38100" dir="2700000" algn="tl">
                    <a:srgbClr val="000000">
                      <a:alpha val="43137"/>
                    </a:srgbClr>
                  </a:outerShdw>
                </a:effectLst>
              </a:rPr>
              <a:t>In Isaac shall thy seed be called</a:t>
            </a:r>
            <a:r>
              <a:rPr lang="en-US" sz="2800" b="1" dirty="0">
                <a:solidFill>
                  <a:srgbClr val="FF00FF"/>
                </a:solidFill>
                <a:effectLst>
                  <a:outerShdw blurRad="38100" dist="38100" dir="2700000" algn="tl">
                    <a:srgbClr val="000000">
                      <a:alpha val="43137"/>
                    </a:srgbClr>
                  </a:outerShdw>
                </a:effectLst>
              </a:rPr>
              <a:t>.”  - Gen. 21:12.</a:t>
            </a:r>
            <a:endParaRPr lang="en-GB" sz="2800" b="1" dirty="0">
              <a:solidFill>
                <a:srgbClr val="FF00FF"/>
              </a:solidFill>
              <a:effectLst>
                <a:outerShdw blurRad="38100" dist="38100" dir="2700000" algn="tl">
                  <a:srgbClr val="000000">
                    <a:alpha val="43137"/>
                  </a:srgbClr>
                </a:outerShdw>
              </a:effectLst>
            </a:endParaRPr>
          </a:p>
          <a:p>
            <a:pPr algn="ctr"/>
            <a:r>
              <a:rPr lang="en-US" sz="2800" b="1" dirty="0">
                <a:solidFill>
                  <a:srgbClr val="00FFFF"/>
                </a:solidFill>
                <a:effectLst>
                  <a:outerShdw blurRad="38100" dist="38100" dir="2700000" algn="tl">
                    <a:srgbClr val="000000">
                      <a:alpha val="43137"/>
                    </a:srgbClr>
                  </a:outerShdw>
                </a:effectLst>
              </a:rPr>
              <a:t>Abraham is adamant that only a </a:t>
            </a:r>
            <a:r>
              <a:rPr lang="en-US" sz="2800" b="1" dirty="0" err="1">
                <a:solidFill>
                  <a:srgbClr val="00FFFF"/>
                </a:solidFill>
                <a:effectLst>
                  <a:outerShdw blurRad="38100" dist="38100" dir="2700000" algn="tl">
                    <a:srgbClr val="000000">
                      <a:alpha val="43137"/>
                    </a:srgbClr>
                  </a:outerShdw>
                </a:effectLst>
              </a:rPr>
              <a:t>Shemitic</a:t>
            </a:r>
            <a:r>
              <a:rPr lang="en-US" sz="2800" b="1" dirty="0">
                <a:solidFill>
                  <a:srgbClr val="00FFFF"/>
                </a:solidFill>
                <a:effectLst>
                  <a:outerShdw blurRad="38100" dist="38100" dir="2700000" algn="tl">
                    <a:srgbClr val="000000">
                      <a:alpha val="43137"/>
                    </a:srgbClr>
                  </a:outerShdw>
                </a:effectLst>
              </a:rPr>
              <a:t> woman be selected as Isaac’s wife.  Her name is Rebekah.</a:t>
            </a:r>
            <a:r>
              <a:rPr lang="en-US" sz="2800" b="1" dirty="0">
                <a:effectLst>
                  <a:outerShdw blurRad="38100" dist="38100" dir="2700000" algn="tl">
                    <a:srgbClr val="000000">
                      <a:alpha val="43137"/>
                    </a:srgbClr>
                  </a:outerShdw>
                </a:effectLst>
              </a:rPr>
              <a:t>  </a:t>
            </a:r>
            <a:r>
              <a:rPr lang="en-US" sz="2800" b="1" dirty="0">
                <a:solidFill>
                  <a:srgbClr val="FFC000"/>
                </a:solidFill>
                <a:effectLst>
                  <a:outerShdw blurRad="38100" dist="38100" dir="2700000" algn="tl">
                    <a:srgbClr val="000000">
                      <a:alpha val="43137"/>
                    </a:srgbClr>
                  </a:outerShdw>
                </a:effectLst>
              </a:rPr>
              <a:t>As we will see, Rebekah is a racial exclusivist, with Yahweh’s full approval.</a:t>
            </a:r>
            <a:endParaRPr lang="en-GB" sz="2800" b="1" dirty="0">
              <a:solidFill>
                <a:srgbClr val="FFC000"/>
              </a:solidFill>
              <a:effectLst>
                <a:outerShdw blurRad="38100" dist="38100" dir="2700000" algn="tl">
                  <a:srgbClr val="000000">
                    <a:alpha val="43137"/>
                  </a:srgbClr>
                </a:outerShdw>
              </a:effectLst>
            </a:endParaRPr>
          </a:p>
          <a:p>
            <a:pPr algn="ctr"/>
            <a:r>
              <a:rPr lang="en-US" sz="2800" b="1" dirty="0">
                <a:solidFill>
                  <a:srgbClr val="FF00FF"/>
                </a:solidFill>
                <a:effectLst>
                  <a:outerShdw blurRad="38100" dist="38100" dir="2700000" algn="tl">
                    <a:srgbClr val="000000">
                      <a:alpha val="43137"/>
                    </a:srgbClr>
                  </a:outerShdw>
                </a:effectLst>
              </a:rPr>
              <a:t>Gen. 17: 1-16. </a:t>
            </a:r>
            <a:r>
              <a:rPr lang="en-US" sz="2800" b="1" dirty="0">
                <a:effectLst>
                  <a:outerShdw blurRad="38100" dist="38100" dir="2700000" algn="tl">
                    <a:srgbClr val="000000">
                      <a:alpha val="43137"/>
                    </a:srgbClr>
                  </a:outerShdw>
                </a:effectLst>
              </a:rPr>
              <a:t>  </a:t>
            </a:r>
            <a:r>
              <a:rPr lang="en-US" sz="2800" b="1" dirty="0">
                <a:solidFill>
                  <a:srgbClr val="00FF00"/>
                </a:solidFill>
                <a:effectLst>
                  <a:outerShdw blurRad="38100" dist="38100" dir="2700000" algn="tl">
                    <a:srgbClr val="000000">
                      <a:alpha val="43137"/>
                    </a:srgbClr>
                  </a:outerShdw>
                </a:effectLst>
              </a:rPr>
              <a:t>Ishmael blessed, but only Isaac is covenanted</a:t>
            </a:r>
            <a:r>
              <a:rPr lang="en-US" sz="2800" b="1" dirty="0" smtClean="0">
                <a:solidFill>
                  <a:srgbClr val="00FF00"/>
                </a:solidFill>
                <a:effectLst>
                  <a:outerShdw blurRad="38100" dist="38100" dir="2700000" algn="tl">
                    <a:srgbClr val="000000">
                      <a:alpha val="43137"/>
                    </a:srgbClr>
                  </a:outerShdw>
                </a:effectLst>
              </a:rPr>
              <a:t>.</a:t>
            </a:r>
            <a:endParaRPr lang="en-GB" dirty="0">
              <a:solidFill>
                <a:srgbClr val="00FF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097346"/>
            <a:ext cx="4000579" cy="3000434"/>
          </a:xfrm>
          <a:prstGeom prst="rect">
            <a:avLst/>
          </a:prstGeom>
        </p:spPr>
      </p:pic>
    </p:spTree>
    <p:extLst>
      <p:ext uri="{BB962C8B-B14F-4D97-AF65-F5344CB8AC3E}">
        <p14:creationId xmlns:p14="http://schemas.microsoft.com/office/powerpoint/2010/main" val="26143176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49</a:t>
            </a:fld>
            <a:endParaRPr lang="en-GB">
              <a:solidFill>
                <a:srgbClr val="FFFFFF"/>
              </a:solidFill>
            </a:endParaRPr>
          </a:p>
        </p:txBody>
      </p:sp>
      <p:sp>
        <p:nvSpPr>
          <p:cNvPr id="4" name="TextBox 3"/>
          <p:cNvSpPr txBox="1"/>
          <p:nvPr/>
        </p:nvSpPr>
        <p:spPr>
          <a:xfrm>
            <a:off x="6400800" y="1371600"/>
            <a:ext cx="5082540"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a:solidFill>
                  <a:srgbClr val="00FFFF"/>
                </a:solidFill>
                <a:effectLst>
                  <a:outerShdw blurRad="38100" dist="38100" dir="2700000" algn="tl">
                    <a:srgbClr val="000000">
                      <a:alpha val="43137"/>
                    </a:srgbClr>
                  </a:outerShdw>
                </a:effectLst>
              </a:rPr>
              <a:t>And Abraham said unto God, O that Ishmael might live before thee! </a:t>
            </a:r>
            <a:r>
              <a:rPr lang="en-US" sz="2800" b="1" i="1" u="sng" dirty="0">
                <a:solidFill>
                  <a:srgbClr val="FFC000"/>
                </a:solidFill>
                <a:effectLst>
                  <a:outerShdw blurRad="38100" dist="38100" dir="2700000" algn="tl">
                    <a:srgbClr val="000000">
                      <a:alpha val="43137"/>
                    </a:srgbClr>
                  </a:outerShdw>
                </a:effectLst>
              </a:rPr>
              <a:t>And God said, Sarah thy wife shall bear thee a son indeed; </a:t>
            </a:r>
            <a:r>
              <a:rPr lang="en-US" sz="2800" b="1" i="1" u="sng" dirty="0">
                <a:solidFill>
                  <a:srgbClr val="00FF00"/>
                </a:solidFill>
                <a:effectLst>
                  <a:outerShdw blurRad="38100" dist="38100" dir="2700000" algn="tl">
                    <a:srgbClr val="000000">
                      <a:alpha val="43137"/>
                    </a:srgbClr>
                  </a:outerShdw>
                </a:effectLst>
              </a:rPr>
              <a:t>and thou shalt call his name Isaac: and I will establish my covenant with him for an everlasting covenant, and with his seed after him</a:t>
            </a:r>
            <a:r>
              <a:rPr lang="en-US" sz="2800" b="1" i="1" dirty="0">
                <a:solidFill>
                  <a:srgbClr val="00FF00"/>
                </a:solidFill>
                <a:effectLst>
                  <a:outerShdw blurRad="38100" dist="38100" dir="2700000" algn="tl">
                    <a:srgbClr val="000000">
                      <a:alpha val="43137"/>
                    </a:srgbClr>
                  </a:outerShdw>
                </a:effectLst>
              </a:rPr>
              <a:t>. </a:t>
            </a:r>
            <a:endParaRPr lang="en-GB" dirty="0">
              <a:solidFill>
                <a:srgbClr val="00FF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771" y="1531620"/>
            <a:ext cx="4494839" cy="4091940"/>
          </a:xfrm>
          <a:prstGeom prst="rect">
            <a:avLst/>
          </a:prstGeom>
        </p:spPr>
      </p:pic>
    </p:spTree>
    <p:extLst>
      <p:ext uri="{BB962C8B-B14F-4D97-AF65-F5344CB8AC3E}">
        <p14:creationId xmlns:p14="http://schemas.microsoft.com/office/powerpoint/2010/main" val="41978147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a:t>
            </a:fld>
            <a:endParaRPr lang="en-GB">
              <a:solidFill>
                <a:srgbClr val="FFFFFF"/>
              </a:solidFill>
            </a:endParaRPr>
          </a:p>
        </p:txBody>
      </p:sp>
      <p:sp>
        <p:nvSpPr>
          <p:cNvPr id="4" name="TextBox 3"/>
          <p:cNvSpPr txBox="1"/>
          <p:nvPr/>
        </p:nvSpPr>
        <p:spPr>
          <a:xfrm>
            <a:off x="3566160" y="1475691"/>
            <a:ext cx="8355329" cy="489364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3200" b="1" dirty="0">
                <a:solidFill>
                  <a:srgbClr val="FF00FF"/>
                </a:solidFill>
                <a:effectLst>
                  <a:outerShdw blurRad="38100" dist="38100" dir="2700000" algn="tl">
                    <a:srgbClr val="000000">
                      <a:alpha val="43137"/>
                    </a:srgbClr>
                  </a:outerShdw>
                </a:effectLst>
              </a:rPr>
              <a:t>Westminster Confession of Faith</a:t>
            </a:r>
            <a:endParaRPr lang="en-GB" sz="3200" b="1" dirty="0">
              <a:solidFill>
                <a:srgbClr val="FF00FF"/>
              </a:solidFill>
              <a:effectLst>
                <a:outerShdw blurRad="38100" dist="38100" dir="2700000" algn="tl">
                  <a:srgbClr val="000000">
                    <a:alpha val="43137"/>
                  </a:srgbClr>
                </a:outerShdw>
              </a:effectLst>
            </a:endParaRPr>
          </a:p>
          <a:p>
            <a:pPr algn="ctr"/>
            <a:r>
              <a:rPr lang="en-US" sz="2800" b="1" dirty="0">
                <a:effectLst>
                  <a:outerShdw blurRad="38100" dist="38100" dir="2700000" algn="tl">
                    <a:srgbClr val="000000">
                      <a:alpha val="43137"/>
                    </a:srgbClr>
                  </a:outerShdw>
                </a:effectLst>
              </a:rPr>
              <a:t> </a:t>
            </a:r>
            <a:r>
              <a:rPr lang="en-US" sz="2800" b="1" dirty="0" smtClean="0">
                <a:solidFill>
                  <a:srgbClr val="00FFFF"/>
                </a:solidFill>
                <a:effectLst>
                  <a:outerShdw blurRad="38100" dist="38100" dir="2700000" algn="tl">
                    <a:srgbClr val="000000">
                      <a:alpha val="43137"/>
                    </a:srgbClr>
                  </a:outerShdw>
                </a:effectLst>
              </a:rPr>
              <a:t>….</a:t>
            </a:r>
            <a:r>
              <a:rPr lang="en-US" sz="2800" b="1" i="1" dirty="0" smtClean="0">
                <a:solidFill>
                  <a:srgbClr val="00FFFF"/>
                </a:solidFill>
                <a:effectLst>
                  <a:outerShdw blurRad="38100" dist="38100" dir="2700000" algn="tl">
                    <a:srgbClr val="000000">
                      <a:alpha val="43137"/>
                    </a:srgbClr>
                  </a:outerShdw>
                </a:effectLst>
              </a:rPr>
              <a:t>But</a:t>
            </a:r>
            <a:r>
              <a:rPr lang="en-US" sz="2800" b="1" i="1" dirty="0">
                <a:solidFill>
                  <a:srgbClr val="00FFFF"/>
                </a:solidFill>
                <a:effectLst>
                  <a:outerShdw blurRad="38100" dist="38100" dir="2700000" algn="tl">
                    <a:srgbClr val="000000">
                      <a:alpha val="43137"/>
                    </a:srgbClr>
                  </a:outerShdw>
                </a:effectLst>
              </a:rPr>
              <a:t>, because these original tongues are not known to all the people of God, who have right unto, and interest in the Scriptures, </a:t>
            </a:r>
            <a:r>
              <a:rPr lang="en-US" sz="2800" b="1" i="1" dirty="0">
                <a:solidFill>
                  <a:srgbClr val="FFC000"/>
                </a:solidFill>
                <a:effectLst>
                  <a:outerShdw blurRad="38100" dist="38100" dir="2700000" algn="tl">
                    <a:srgbClr val="000000">
                      <a:alpha val="43137"/>
                    </a:srgbClr>
                  </a:outerShdw>
                </a:effectLst>
              </a:rPr>
              <a:t>and are commanded, in the fear of God, to read and search them, therefore they are to be translated in to the vulgar language of every nation unto which they come, that,</a:t>
            </a:r>
            <a:r>
              <a:rPr lang="en-US" sz="2800" b="1" i="1" dirty="0">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the Word of God dwelling plentifully in all, they may worship Him in an acceptable manner; and, through patience and comfort of the Scriptures, may have hope</a:t>
            </a:r>
            <a:r>
              <a:rPr lang="en-US" sz="2800" b="1" i="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5122" name="Picture 2" descr="http://biblerefshelf.sudalyph.org/public/images/wsc_facs_q1.jpg"/>
          <p:cNvPicPr>
            <a:picLocks noChangeAspect="1" noChangeArrowheads="1"/>
          </p:cNvPicPr>
          <p:nvPr/>
        </p:nvPicPr>
        <p:blipFill rotWithShape="1">
          <a:blip r:embed="rId2">
            <a:extLst>
              <a:ext uri="{28A0092B-C50C-407E-A947-70E740481C1C}">
                <a14:useLocalDpi xmlns:a14="http://schemas.microsoft.com/office/drawing/2010/main" val="0"/>
              </a:ext>
            </a:extLst>
          </a:blip>
          <a:srcRect l="2320" t="1433" r="8341" b="6949"/>
          <a:stretch/>
        </p:blipFill>
        <p:spPr bwMode="auto">
          <a:xfrm>
            <a:off x="411480" y="1987034"/>
            <a:ext cx="2565460" cy="3870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6457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280" y="342662"/>
            <a:ext cx="10972800" cy="1143000"/>
          </a:xfrm>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50</a:t>
            </a:fld>
            <a:endParaRPr lang="en-GB">
              <a:solidFill>
                <a:srgbClr val="FFFFFF"/>
              </a:solidFill>
            </a:endParaRPr>
          </a:p>
        </p:txBody>
      </p:sp>
      <p:sp>
        <p:nvSpPr>
          <p:cNvPr id="4" name="TextBox 3"/>
          <p:cNvSpPr txBox="1"/>
          <p:nvPr/>
        </p:nvSpPr>
        <p:spPr>
          <a:xfrm>
            <a:off x="5906770" y="1538764"/>
            <a:ext cx="5661660"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And </a:t>
            </a:r>
            <a:r>
              <a:rPr lang="en-US" sz="2800" b="1" i="1" dirty="0">
                <a:solidFill>
                  <a:srgbClr val="00FFFF"/>
                </a:solidFill>
                <a:effectLst>
                  <a:outerShdw blurRad="38100" dist="38100" dir="2700000" algn="tl">
                    <a:srgbClr val="000000">
                      <a:alpha val="43137"/>
                    </a:srgbClr>
                  </a:outerShdw>
                </a:effectLst>
              </a:rPr>
              <a:t>as for Ishmael, I have heard thee: Behold, </a:t>
            </a:r>
            <a:r>
              <a:rPr lang="en-US" sz="2800" b="1" i="1" dirty="0">
                <a:solidFill>
                  <a:srgbClr val="FF9900"/>
                </a:solidFill>
                <a:effectLst>
                  <a:outerShdw blurRad="38100" dist="38100" dir="2700000" algn="tl">
                    <a:srgbClr val="000000">
                      <a:alpha val="43137"/>
                    </a:srgbClr>
                  </a:outerShdw>
                </a:effectLst>
              </a:rPr>
              <a:t>I have blessed him, and will make him fruitful, and will multiply him exceedingly; twelve princes shall he beget, and I will make him a great nation. </a:t>
            </a:r>
            <a:r>
              <a:rPr lang="en-US" sz="2800" b="1" i="1" u="sng" dirty="0">
                <a:solidFill>
                  <a:srgbClr val="00FF00"/>
                </a:solidFill>
                <a:effectLst>
                  <a:outerShdw blurRad="38100" dist="38100" dir="2700000" algn="tl">
                    <a:srgbClr val="000000">
                      <a:alpha val="43137"/>
                    </a:srgbClr>
                  </a:outerShdw>
                </a:effectLst>
              </a:rPr>
              <a:t>But my covenant will I establish with Isaac</a:t>
            </a:r>
            <a:r>
              <a:rPr lang="en-US" sz="2800" b="1" i="1" dirty="0">
                <a:solidFill>
                  <a:srgbClr val="00FF00"/>
                </a:solidFill>
                <a:effectLst>
                  <a:outerShdw blurRad="38100" dist="38100" dir="2700000" algn="tl">
                    <a:srgbClr val="000000">
                      <a:alpha val="43137"/>
                    </a:srgbClr>
                  </a:outerShdw>
                </a:effectLst>
              </a:rPr>
              <a:t>, which Sarah shall bear unto thee at this set time in the next year. </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80" y="1975455"/>
            <a:ext cx="4661523" cy="3958709"/>
          </a:xfrm>
          <a:prstGeom prst="rect">
            <a:avLst/>
          </a:prstGeom>
        </p:spPr>
      </p:pic>
    </p:spTree>
    <p:extLst>
      <p:ext uri="{BB962C8B-B14F-4D97-AF65-F5344CB8AC3E}">
        <p14:creationId xmlns:p14="http://schemas.microsoft.com/office/powerpoint/2010/main" val="10662476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51</a:t>
            </a:fld>
            <a:endParaRPr lang="en-GB">
              <a:solidFill>
                <a:srgbClr val="FFFFFF"/>
              </a:solidFill>
            </a:endParaRPr>
          </a:p>
        </p:txBody>
      </p:sp>
      <p:sp>
        <p:nvSpPr>
          <p:cNvPr id="4" name="TextBox 3"/>
          <p:cNvSpPr txBox="1"/>
          <p:nvPr/>
        </p:nvSpPr>
        <p:spPr>
          <a:xfrm>
            <a:off x="4693920" y="1706731"/>
            <a:ext cx="6751320"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FF00FF"/>
                </a:solidFill>
                <a:effectLst>
                  <a:outerShdw blurRad="38100" dist="38100" dir="2700000" algn="tl">
                    <a:srgbClr val="000000">
                      <a:alpha val="43137"/>
                    </a:srgbClr>
                  </a:outerShdw>
                </a:effectLst>
              </a:rPr>
              <a:t>Gen. 17:21  </a:t>
            </a:r>
            <a:r>
              <a:rPr lang="en-US" sz="2800" b="1" dirty="0">
                <a:solidFill>
                  <a:srgbClr val="00FFFF"/>
                </a:solidFill>
                <a:effectLst>
                  <a:outerShdw blurRad="38100" dist="38100" dir="2700000" algn="tl">
                    <a:srgbClr val="000000">
                      <a:alpha val="43137"/>
                    </a:srgbClr>
                  </a:outerShdw>
                </a:effectLst>
              </a:rPr>
              <a:t>Isaac Covenanted, but not Ishmael.</a:t>
            </a:r>
            <a:endParaRPr lang="en-GB" sz="2800" b="1" dirty="0">
              <a:solidFill>
                <a:srgbClr val="00FFFF"/>
              </a:solidFill>
              <a:effectLst>
                <a:outerShdw blurRad="38100" dist="38100" dir="2700000" algn="tl">
                  <a:srgbClr val="000000">
                    <a:alpha val="43137"/>
                  </a:srgbClr>
                </a:outerShdw>
              </a:effectLst>
            </a:endParaRPr>
          </a:p>
          <a:p>
            <a:pPr algn="ctr"/>
            <a:r>
              <a:rPr lang="en-US" sz="2800" b="1" dirty="0">
                <a:solidFill>
                  <a:srgbClr val="FF00FF"/>
                </a:solidFill>
                <a:effectLst>
                  <a:outerShdw blurRad="38100" dist="38100" dir="2700000" algn="tl">
                    <a:srgbClr val="000000">
                      <a:alpha val="43137"/>
                    </a:srgbClr>
                  </a:outerShdw>
                </a:effectLst>
              </a:rPr>
              <a:t>Gen. 21:12-13:  </a:t>
            </a:r>
            <a:r>
              <a:rPr lang="en-US" sz="2800" b="1" dirty="0">
                <a:solidFill>
                  <a:srgbClr val="FFC000"/>
                </a:solidFill>
                <a:effectLst>
                  <a:outerShdw blurRad="38100" dist="38100" dir="2700000" algn="tl">
                    <a:srgbClr val="000000">
                      <a:alpha val="43137"/>
                    </a:srgbClr>
                  </a:outerShdw>
                </a:effectLst>
              </a:rPr>
              <a:t>The Covenant with Isaac</a:t>
            </a:r>
            <a:endParaRPr lang="en-GB" sz="2800" b="1" dirty="0">
              <a:solidFill>
                <a:srgbClr val="FFC000"/>
              </a:solidFill>
              <a:effectLst>
                <a:outerShdw blurRad="38100" dist="38100" dir="2700000" algn="tl">
                  <a:srgbClr val="000000">
                    <a:alpha val="43137"/>
                  </a:srgbClr>
                </a:outerShdw>
              </a:effectLst>
            </a:endParaRPr>
          </a:p>
          <a:p>
            <a:pPr algn="ctr"/>
            <a:r>
              <a:rPr lang="en-US" sz="2800" b="1" dirty="0">
                <a:solidFill>
                  <a:srgbClr val="FF00FF"/>
                </a:solidFill>
                <a:effectLst>
                  <a:outerShdw blurRad="38100" dist="38100" dir="2700000" algn="tl">
                    <a:srgbClr val="000000">
                      <a:alpha val="43137"/>
                    </a:srgbClr>
                  </a:outerShdw>
                </a:effectLst>
              </a:rPr>
              <a:t>Gen. 21: 17-18 </a:t>
            </a:r>
            <a:r>
              <a:rPr lang="en-US" sz="2800" b="1" dirty="0">
                <a:solidFill>
                  <a:srgbClr val="00FF00"/>
                </a:solidFill>
                <a:effectLst>
                  <a:outerShdw blurRad="38100" dist="38100" dir="2700000" algn="tl">
                    <a:srgbClr val="000000">
                      <a:alpha val="43137"/>
                    </a:srgbClr>
                  </a:outerShdw>
                </a:effectLst>
              </a:rPr>
              <a:t>– Ishmael blessed but excluded from the covenant, which goes through Isaac.</a:t>
            </a:r>
            <a:endParaRPr lang="en-GB" sz="2800" b="1" dirty="0">
              <a:solidFill>
                <a:srgbClr val="00FF00"/>
              </a:solidFill>
              <a:effectLst>
                <a:outerShdw blurRad="38100" dist="38100" dir="2700000" algn="tl">
                  <a:srgbClr val="000000">
                    <a:alpha val="43137"/>
                  </a:srgbClr>
                </a:outerShdw>
              </a:effectLst>
            </a:endParaRPr>
          </a:p>
          <a:p>
            <a:pPr algn="ctr"/>
            <a:r>
              <a:rPr lang="en-US" sz="2800" b="1" dirty="0">
                <a:solidFill>
                  <a:srgbClr val="FFFF00"/>
                </a:solidFill>
                <a:effectLst>
                  <a:outerShdw blurRad="38100" dist="38100" dir="2700000" algn="tl">
                    <a:srgbClr val="000000">
                      <a:alpha val="43137"/>
                    </a:srgbClr>
                  </a:outerShdw>
                </a:effectLst>
              </a:rPr>
              <a:t>Isaac Placed Upon the Altar.  His Seed is Dedicated to </a:t>
            </a:r>
            <a:r>
              <a:rPr lang="en-US" sz="2800" b="1" dirty="0" smtClean="0">
                <a:solidFill>
                  <a:srgbClr val="FFFF00"/>
                </a:solidFill>
                <a:effectLst>
                  <a:outerShdw blurRad="38100" dist="38100" dir="2700000" algn="tl">
                    <a:srgbClr val="000000">
                      <a:alpha val="43137"/>
                    </a:srgbClr>
                  </a:outerShdw>
                </a:effectLst>
              </a:rPr>
              <a:t>Yahweh</a:t>
            </a:r>
            <a:endParaRPr lang="en-GB" dirty="0">
              <a:solidFill>
                <a:srgbClr val="FFFF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432560"/>
            <a:ext cx="3524554" cy="4518660"/>
          </a:xfrm>
          <a:prstGeom prst="rect">
            <a:avLst/>
          </a:prstGeom>
        </p:spPr>
      </p:pic>
    </p:spTree>
    <p:extLst>
      <p:ext uri="{BB962C8B-B14F-4D97-AF65-F5344CB8AC3E}">
        <p14:creationId xmlns:p14="http://schemas.microsoft.com/office/powerpoint/2010/main" val="38426065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52</a:t>
            </a:fld>
            <a:endParaRPr lang="en-GB">
              <a:solidFill>
                <a:srgbClr val="FFFFFF"/>
              </a:solidFill>
            </a:endParaRPr>
          </a:p>
        </p:txBody>
      </p:sp>
      <p:sp>
        <p:nvSpPr>
          <p:cNvPr id="4" name="TextBox 3"/>
          <p:cNvSpPr txBox="1"/>
          <p:nvPr/>
        </p:nvSpPr>
        <p:spPr>
          <a:xfrm>
            <a:off x="5034951" y="1371600"/>
            <a:ext cx="6547449"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FF00FF"/>
                </a:solidFill>
                <a:effectLst>
                  <a:outerShdw blurRad="38100" dist="38100" dir="2700000" algn="tl">
                    <a:srgbClr val="000000">
                      <a:alpha val="43137"/>
                    </a:srgbClr>
                  </a:outerShdw>
                </a:effectLst>
              </a:rPr>
              <a:t>Gen. 22: 1-2:  </a:t>
            </a:r>
            <a:r>
              <a:rPr lang="en-US" sz="2800" b="1" i="1" dirty="0">
                <a:solidFill>
                  <a:srgbClr val="00FFFF"/>
                </a:solidFill>
                <a:effectLst>
                  <a:outerShdw blurRad="38100" dist="38100" dir="2700000" algn="tl">
                    <a:srgbClr val="000000">
                      <a:alpha val="43137"/>
                    </a:srgbClr>
                  </a:outerShdw>
                </a:effectLst>
              </a:rPr>
              <a:t>And it came to pass after these things, that God did tempt Abraham, and said unto him, Abraham: and he said, </a:t>
            </a:r>
            <a:r>
              <a:rPr lang="en-US" sz="2800" b="1" i="1" dirty="0">
                <a:solidFill>
                  <a:srgbClr val="FFC000"/>
                </a:solidFill>
                <a:effectLst>
                  <a:outerShdw blurRad="38100" dist="38100" dir="2700000" algn="tl">
                    <a:srgbClr val="000000">
                      <a:alpha val="43137"/>
                    </a:srgbClr>
                  </a:outerShdw>
                </a:effectLst>
              </a:rPr>
              <a:t>Behold, here I am. </a:t>
            </a:r>
            <a:r>
              <a:rPr lang="en-US" sz="2800" b="1" i="1" baseline="30000" dirty="0">
                <a:solidFill>
                  <a:srgbClr val="FFC000"/>
                </a:solidFill>
                <a:effectLst>
                  <a:outerShdw blurRad="38100" dist="38100" dir="2700000" algn="tl">
                    <a:srgbClr val="000000">
                      <a:alpha val="43137"/>
                    </a:srgbClr>
                  </a:outerShdw>
                </a:effectLst>
              </a:rPr>
              <a:t> </a:t>
            </a:r>
            <a:r>
              <a:rPr lang="en-US" sz="2800" b="1" i="1" dirty="0">
                <a:solidFill>
                  <a:srgbClr val="FFC000"/>
                </a:solidFill>
                <a:effectLst>
                  <a:outerShdw blurRad="38100" dist="38100" dir="2700000" algn="tl">
                    <a:srgbClr val="000000">
                      <a:alpha val="43137"/>
                    </a:srgbClr>
                  </a:outerShdw>
                </a:effectLst>
              </a:rPr>
              <a:t>And he said, Take now thy son, thine only son Isaac, whom thou </a:t>
            </a:r>
            <a:r>
              <a:rPr lang="en-US" sz="2800" b="1" i="1" dirty="0" err="1">
                <a:solidFill>
                  <a:srgbClr val="FFC000"/>
                </a:solidFill>
                <a:effectLst>
                  <a:outerShdw blurRad="38100" dist="38100" dir="2700000" algn="tl">
                    <a:srgbClr val="000000">
                      <a:alpha val="43137"/>
                    </a:srgbClr>
                  </a:outerShdw>
                </a:effectLst>
              </a:rPr>
              <a:t>lovest</a:t>
            </a:r>
            <a:r>
              <a:rPr lang="en-US" sz="2800" b="1" i="1" dirty="0">
                <a:solidFill>
                  <a:srgbClr val="FFC000"/>
                </a:solidFill>
                <a:effectLst>
                  <a:outerShdw blurRad="38100" dist="38100" dir="2700000" algn="tl">
                    <a:srgbClr val="000000">
                      <a:alpha val="43137"/>
                    </a:srgbClr>
                  </a:outerShdw>
                </a:effectLst>
              </a:rPr>
              <a:t>, and get thee into the land of Moriah; </a:t>
            </a:r>
            <a:r>
              <a:rPr lang="en-US" sz="2800" b="1" i="1" dirty="0">
                <a:solidFill>
                  <a:srgbClr val="00FF00"/>
                </a:solidFill>
                <a:effectLst>
                  <a:outerShdw blurRad="38100" dist="38100" dir="2700000" algn="tl">
                    <a:srgbClr val="000000">
                      <a:alpha val="43137"/>
                    </a:srgbClr>
                  </a:outerShdw>
                </a:effectLst>
              </a:rPr>
              <a:t>and offer him there for a burnt offering upon one of the mountains which I will tell thee of.  </a:t>
            </a:r>
            <a:r>
              <a:rPr lang="en-US" sz="2800" b="1" dirty="0">
                <a:solidFill>
                  <a:srgbClr val="00FF00"/>
                </a:solidFill>
                <a:effectLst>
                  <a:outerShdw blurRad="38100" dist="38100" dir="2700000" algn="tl">
                    <a:srgbClr val="000000">
                      <a:alpha val="43137"/>
                    </a:srgbClr>
                  </a:outerShdw>
                </a:effectLst>
              </a:rPr>
              <a:t>(‘Test,’ not ‘tempt,’ is the proper translation</a:t>
            </a:r>
            <a:r>
              <a:rPr lang="en-US" sz="2800" b="1" dirty="0" smtClean="0">
                <a:solidFill>
                  <a:srgbClr val="00FF00"/>
                </a:solidFill>
                <a:effectLst>
                  <a:outerShdw blurRad="38100" dist="38100" dir="2700000" algn="tl">
                    <a:srgbClr val="000000">
                      <a:alpha val="43137"/>
                    </a:srgbClr>
                  </a:outerShdw>
                </a:effectLst>
              </a:rPr>
              <a:t>)</a:t>
            </a:r>
            <a:endParaRPr lang="en-GB" dirty="0">
              <a:solidFill>
                <a:srgbClr val="00FF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733550"/>
            <a:ext cx="3810000" cy="4152900"/>
          </a:xfrm>
          <a:prstGeom prst="rect">
            <a:avLst/>
          </a:prstGeom>
        </p:spPr>
      </p:pic>
    </p:spTree>
    <p:extLst>
      <p:ext uri="{BB962C8B-B14F-4D97-AF65-F5344CB8AC3E}">
        <p14:creationId xmlns:p14="http://schemas.microsoft.com/office/powerpoint/2010/main" val="10337268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53</a:t>
            </a:fld>
            <a:endParaRPr lang="en-GB">
              <a:solidFill>
                <a:srgbClr val="FFFFFF"/>
              </a:solidFill>
            </a:endParaRPr>
          </a:p>
        </p:txBody>
      </p:sp>
      <p:sp>
        <p:nvSpPr>
          <p:cNvPr id="4" name="TextBox 3"/>
          <p:cNvSpPr txBox="1"/>
          <p:nvPr/>
        </p:nvSpPr>
        <p:spPr>
          <a:xfrm>
            <a:off x="6193766" y="1744152"/>
            <a:ext cx="5305245"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FF00FF"/>
                </a:solidFill>
                <a:effectLst>
                  <a:outerShdw blurRad="38100" dist="38100" dir="2700000" algn="tl">
                    <a:srgbClr val="000000">
                      <a:alpha val="43137"/>
                    </a:srgbClr>
                  </a:outerShdw>
                </a:effectLst>
              </a:rPr>
              <a:t>Gen. 22: 15-18.  </a:t>
            </a:r>
            <a:r>
              <a:rPr lang="en-US" sz="2800" b="1" i="1" dirty="0">
                <a:solidFill>
                  <a:srgbClr val="00FFFF"/>
                </a:solidFill>
                <a:effectLst>
                  <a:outerShdw blurRad="38100" dist="38100" dir="2700000" algn="tl">
                    <a:srgbClr val="000000">
                      <a:alpha val="43137"/>
                    </a:srgbClr>
                  </a:outerShdw>
                </a:effectLst>
              </a:rPr>
              <a:t>And the angel of the </a:t>
            </a:r>
            <a:r>
              <a:rPr lang="en-US" sz="2800" b="1" i="1" cap="small" dirty="0">
                <a:solidFill>
                  <a:srgbClr val="00FFFF"/>
                </a:solidFill>
                <a:effectLst>
                  <a:outerShdw blurRad="38100" dist="38100" dir="2700000" algn="tl">
                    <a:srgbClr val="000000">
                      <a:alpha val="43137"/>
                    </a:srgbClr>
                  </a:outerShdw>
                </a:effectLst>
              </a:rPr>
              <a:t>Lord</a:t>
            </a:r>
            <a:r>
              <a:rPr lang="en-US" sz="2800" b="1" i="1" dirty="0">
                <a:solidFill>
                  <a:srgbClr val="00FFFF"/>
                </a:solidFill>
                <a:effectLst>
                  <a:outerShdw blurRad="38100" dist="38100" dir="2700000" algn="tl">
                    <a:srgbClr val="000000">
                      <a:alpha val="43137"/>
                    </a:srgbClr>
                  </a:outerShdw>
                </a:effectLst>
              </a:rPr>
              <a:t> called unto Abraham out of heaven the second time,</a:t>
            </a:r>
            <a:r>
              <a:rPr lang="en-US" sz="2800" b="1" i="1" baseline="30000" dirty="0">
                <a:solidFill>
                  <a:srgbClr val="00FFFF"/>
                </a:solidFill>
                <a:effectLst>
                  <a:outerShdw blurRad="38100" dist="38100" dir="2700000" algn="tl">
                    <a:srgbClr val="000000">
                      <a:alpha val="43137"/>
                    </a:srgbClr>
                  </a:outerShdw>
                </a:effectLst>
              </a:rPr>
              <a:t> </a:t>
            </a:r>
            <a:r>
              <a:rPr lang="en-US" sz="2800" b="1" i="1" dirty="0">
                <a:solidFill>
                  <a:srgbClr val="FFC000"/>
                </a:solidFill>
                <a:effectLst>
                  <a:outerShdw blurRad="38100" dist="38100" dir="2700000" algn="tl">
                    <a:srgbClr val="000000">
                      <a:alpha val="43137"/>
                    </a:srgbClr>
                  </a:outerShdw>
                </a:effectLst>
              </a:rPr>
              <a:t>And said, By myself have I sworn, </a:t>
            </a:r>
            <a:r>
              <a:rPr lang="en-US" sz="2800" b="1" i="1" dirty="0" err="1">
                <a:solidFill>
                  <a:srgbClr val="FFC000"/>
                </a:solidFill>
                <a:effectLst>
                  <a:outerShdw blurRad="38100" dist="38100" dir="2700000" algn="tl">
                    <a:srgbClr val="000000">
                      <a:alpha val="43137"/>
                    </a:srgbClr>
                  </a:outerShdw>
                </a:effectLst>
              </a:rPr>
              <a:t>saith</a:t>
            </a:r>
            <a:r>
              <a:rPr lang="en-US" sz="2800" b="1" i="1" dirty="0">
                <a:solidFill>
                  <a:srgbClr val="FFC000"/>
                </a:solidFill>
                <a:effectLst>
                  <a:outerShdw blurRad="38100" dist="38100" dir="2700000" algn="tl">
                    <a:srgbClr val="000000">
                      <a:alpha val="43137"/>
                    </a:srgbClr>
                  </a:outerShdw>
                </a:effectLst>
              </a:rPr>
              <a:t> the </a:t>
            </a:r>
            <a:r>
              <a:rPr lang="en-US" sz="2800" b="1" i="1" cap="small" dirty="0">
                <a:solidFill>
                  <a:srgbClr val="FFC000"/>
                </a:solidFill>
                <a:effectLst>
                  <a:outerShdw blurRad="38100" dist="38100" dir="2700000" algn="tl">
                    <a:srgbClr val="000000">
                      <a:alpha val="43137"/>
                    </a:srgbClr>
                  </a:outerShdw>
                </a:effectLst>
              </a:rPr>
              <a:t>Lord</a:t>
            </a:r>
            <a:r>
              <a:rPr lang="en-US" sz="2800" b="1" i="1" dirty="0">
                <a:solidFill>
                  <a:srgbClr val="FFC000"/>
                </a:solidFill>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for because thou hast done this thing, and hast not withheld thy son, thine only son: </a:t>
            </a:r>
            <a:r>
              <a:rPr lang="en-US" i="1" baseline="30000" dirty="0">
                <a:solidFill>
                  <a:srgbClr val="00FF00"/>
                </a:solidFill>
              </a:rPr>
              <a:t> </a:t>
            </a:r>
            <a:endParaRPr lang="en-GB" dirty="0">
              <a:solidFill>
                <a:srgbClr val="00FF00"/>
              </a:solidFill>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609600" y="1744152"/>
            <a:ext cx="4877903" cy="3787548"/>
          </a:xfrm>
          <a:prstGeom prst="rect">
            <a:avLst/>
          </a:prstGeom>
        </p:spPr>
      </p:pic>
    </p:spTree>
    <p:extLst>
      <p:ext uri="{BB962C8B-B14F-4D97-AF65-F5344CB8AC3E}">
        <p14:creationId xmlns:p14="http://schemas.microsoft.com/office/powerpoint/2010/main" val="34917513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54</a:t>
            </a:fld>
            <a:endParaRPr lang="en-GB">
              <a:solidFill>
                <a:srgbClr val="FFFFFF"/>
              </a:solidFill>
            </a:endParaRPr>
          </a:p>
        </p:txBody>
      </p:sp>
      <p:sp>
        <p:nvSpPr>
          <p:cNvPr id="4" name="TextBox 3"/>
          <p:cNvSpPr txBox="1"/>
          <p:nvPr/>
        </p:nvSpPr>
        <p:spPr>
          <a:xfrm>
            <a:off x="6484189" y="1541391"/>
            <a:ext cx="5167223"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a:solidFill>
                  <a:srgbClr val="00FFFF"/>
                </a:solidFill>
                <a:effectLst>
                  <a:outerShdw blurRad="38100" dist="38100" dir="2700000" algn="tl">
                    <a:srgbClr val="000000">
                      <a:alpha val="43137"/>
                    </a:srgbClr>
                  </a:outerShdw>
                </a:effectLst>
              </a:rPr>
              <a:t>That in blessing I will bless thee, and in multiplying I will multiply thy seed as the stars of the heaven</a:t>
            </a:r>
            <a:r>
              <a:rPr lang="en-US" sz="2800" b="1" i="1" dirty="0">
                <a:solidFill>
                  <a:srgbClr val="FFC000"/>
                </a:solidFill>
                <a:effectLst>
                  <a:outerShdw blurRad="38100" dist="38100" dir="2700000" algn="tl">
                    <a:srgbClr val="000000">
                      <a:alpha val="43137"/>
                    </a:srgbClr>
                  </a:outerShdw>
                </a:effectLst>
              </a:rPr>
              <a:t>, and as the sand which is upon the sea shore; and thy seed shall possess the gate of his enemies; </a:t>
            </a:r>
            <a:r>
              <a:rPr lang="en-US" sz="2800" b="1" i="1" baseline="30000" dirty="0">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And in thy seed shall all the nations of the earth be blessed; because thou hast obeyed my voice</a:t>
            </a:r>
            <a:r>
              <a:rPr lang="en-US" sz="2800" b="1" i="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837426"/>
            <a:ext cx="5221828" cy="4114800"/>
          </a:xfrm>
          <a:prstGeom prst="rect">
            <a:avLst/>
          </a:prstGeom>
        </p:spPr>
      </p:pic>
    </p:spTree>
    <p:extLst>
      <p:ext uri="{BB962C8B-B14F-4D97-AF65-F5344CB8AC3E}">
        <p14:creationId xmlns:p14="http://schemas.microsoft.com/office/powerpoint/2010/main" val="6909565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55</a:t>
            </a:fld>
            <a:endParaRPr lang="en-GB">
              <a:solidFill>
                <a:srgbClr val="FFFFFF"/>
              </a:solidFill>
            </a:endParaRPr>
          </a:p>
        </p:txBody>
      </p:sp>
      <p:sp>
        <p:nvSpPr>
          <p:cNvPr id="4" name="TextBox 3"/>
          <p:cNvSpPr txBox="1"/>
          <p:nvPr/>
        </p:nvSpPr>
        <p:spPr>
          <a:xfrm>
            <a:off x="6314537" y="2332672"/>
            <a:ext cx="4710022" cy="295465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FF00FF"/>
                </a:solidFill>
                <a:effectLst>
                  <a:outerShdw blurRad="38100" dist="38100" dir="2700000" algn="tl">
                    <a:srgbClr val="000000">
                      <a:alpha val="43137"/>
                    </a:srgbClr>
                  </a:outerShdw>
                </a:effectLst>
              </a:rPr>
              <a:t>Gen. 24: 2-7.  </a:t>
            </a:r>
            <a:r>
              <a:rPr lang="en-US" sz="2800" b="1" dirty="0">
                <a:solidFill>
                  <a:srgbClr val="00FFFF"/>
                </a:solidFill>
                <a:effectLst>
                  <a:outerShdw blurRad="38100" dist="38100" dir="2700000" algn="tl">
                    <a:srgbClr val="000000">
                      <a:alpha val="43137"/>
                    </a:srgbClr>
                  </a:outerShdw>
                </a:effectLst>
              </a:rPr>
              <a:t>A Pure White Wife to be Chosen for Isaac.</a:t>
            </a:r>
            <a:r>
              <a:rPr lang="en-US" sz="2800" b="1" dirty="0">
                <a:effectLst>
                  <a:outerShdw blurRad="38100" dist="38100" dir="2700000" algn="tl">
                    <a:srgbClr val="000000">
                      <a:alpha val="43137"/>
                    </a:srgbClr>
                  </a:outerShdw>
                </a:effectLst>
              </a:rPr>
              <a:t> </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Her </a:t>
            </a:r>
            <a:r>
              <a:rPr lang="en-US" sz="2800" b="1" dirty="0">
                <a:solidFill>
                  <a:srgbClr val="FFC000"/>
                </a:solidFill>
                <a:effectLst>
                  <a:outerShdw blurRad="38100" dist="38100" dir="2700000" algn="tl">
                    <a:srgbClr val="000000">
                      <a:alpha val="43137"/>
                    </a:srgbClr>
                  </a:outerShdw>
                </a:effectLst>
              </a:rPr>
              <a:t>name is Rebekah.  </a:t>
            </a:r>
            <a:r>
              <a:rPr lang="en-US" sz="2800" b="1" dirty="0">
                <a:solidFill>
                  <a:srgbClr val="00FF00"/>
                </a:solidFill>
                <a:effectLst>
                  <a:outerShdw blurRad="38100" dist="38100" dir="2700000" algn="tl">
                    <a:srgbClr val="000000">
                      <a:alpha val="43137"/>
                    </a:srgbClr>
                  </a:outerShdw>
                </a:effectLst>
              </a:rPr>
              <a:t>Rebekah is given an extraordinary blessing and prophecy:</a:t>
            </a:r>
            <a:endParaRPr lang="en-GB" sz="2800" b="1" dirty="0">
              <a:solidFill>
                <a:srgbClr val="00FF00"/>
              </a:solidFill>
              <a:effectLst>
                <a:outerShdw blurRad="38100" dist="38100" dir="2700000" algn="tl">
                  <a:srgbClr val="000000">
                    <a:alpha val="43137"/>
                  </a:srgbClr>
                </a:outerShdw>
              </a:effectLst>
            </a:endParaRPr>
          </a:p>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3931" y="1238849"/>
            <a:ext cx="3676102" cy="5377612"/>
          </a:xfrm>
          <a:prstGeom prst="rect">
            <a:avLst/>
          </a:prstGeom>
        </p:spPr>
      </p:pic>
    </p:spTree>
    <p:extLst>
      <p:ext uri="{BB962C8B-B14F-4D97-AF65-F5344CB8AC3E}">
        <p14:creationId xmlns:p14="http://schemas.microsoft.com/office/powerpoint/2010/main" val="20733740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56</a:t>
            </a:fld>
            <a:endParaRPr lang="en-GB">
              <a:solidFill>
                <a:srgbClr val="FFFFFF"/>
              </a:solidFill>
            </a:endParaRPr>
          </a:p>
        </p:txBody>
      </p:sp>
      <p:sp>
        <p:nvSpPr>
          <p:cNvPr id="4" name="TextBox 3"/>
          <p:cNvSpPr txBox="1"/>
          <p:nvPr/>
        </p:nvSpPr>
        <p:spPr>
          <a:xfrm>
            <a:off x="4715774" y="1526875"/>
            <a:ext cx="6866626"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FF00FF"/>
                </a:solidFill>
                <a:effectLst>
                  <a:outerShdw blurRad="38100" dist="38100" dir="2700000" algn="tl">
                    <a:srgbClr val="000000">
                      <a:alpha val="43137"/>
                    </a:srgbClr>
                  </a:outerShdw>
                </a:effectLst>
              </a:rPr>
              <a:t>Gen. 26:34-35:</a:t>
            </a:r>
            <a:endParaRPr lang="en-GB" sz="2800" b="1" dirty="0">
              <a:solidFill>
                <a:srgbClr val="FF00FF"/>
              </a:solidFill>
              <a:effectLst>
                <a:outerShdw blurRad="38100" dist="38100" dir="2700000" algn="tl">
                  <a:srgbClr val="000000">
                    <a:alpha val="43137"/>
                  </a:srgbClr>
                </a:outerShdw>
              </a:effectLst>
            </a:endParaRPr>
          </a:p>
          <a:p>
            <a:pPr algn="ctr"/>
            <a:r>
              <a:rPr lang="en-US" sz="2800" b="1" i="1" dirty="0">
                <a:solidFill>
                  <a:srgbClr val="00FFFF"/>
                </a:solidFill>
                <a:effectLst>
                  <a:outerShdw blurRad="38100" dist="38100" dir="2700000" algn="tl">
                    <a:srgbClr val="000000">
                      <a:alpha val="43137"/>
                    </a:srgbClr>
                  </a:outerShdw>
                </a:effectLst>
              </a:rPr>
              <a:t>And they called Rebekah, and said unto her, Wilt thou go with this man? And she said, I will go. </a:t>
            </a:r>
            <a:r>
              <a:rPr lang="en-US" sz="2800" b="1" i="1" baseline="30000" dirty="0">
                <a:effectLst>
                  <a:outerShdw blurRad="38100" dist="38100" dir="2700000" algn="tl">
                    <a:srgbClr val="000000">
                      <a:alpha val="43137"/>
                    </a:srgbClr>
                  </a:outerShdw>
                </a:effectLst>
              </a:rPr>
              <a:t> </a:t>
            </a:r>
            <a:r>
              <a:rPr lang="en-US" sz="2800" b="1" i="1" dirty="0">
                <a:solidFill>
                  <a:srgbClr val="FFC000"/>
                </a:solidFill>
                <a:effectLst>
                  <a:outerShdw blurRad="38100" dist="38100" dir="2700000" algn="tl">
                    <a:srgbClr val="000000">
                      <a:alpha val="43137"/>
                    </a:srgbClr>
                  </a:outerShdw>
                </a:effectLst>
              </a:rPr>
              <a:t>And they sent away Rebekah their sister, and her nurse, and Abraham's servant, and his men. </a:t>
            </a:r>
            <a:r>
              <a:rPr lang="en-US" sz="2800" b="1" i="1" baseline="30000" dirty="0">
                <a:solidFill>
                  <a:srgbClr val="FFC000"/>
                </a:solidFill>
                <a:effectLst>
                  <a:outerShdw blurRad="38100" dist="38100" dir="2700000" algn="tl">
                    <a:srgbClr val="000000">
                      <a:alpha val="43137"/>
                    </a:srgbClr>
                  </a:outerShdw>
                </a:effectLst>
              </a:rPr>
              <a:t> </a:t>
            </a:r>
            <a:r>
              <a:rPr lang="en-US" sz="2800" b="1" i="1" dirty="0">
                <a:solidFill>
                  <a:srgbClr val="FFC000"/>
                </a:solidFill>
                <a:effectLst>
                  <a:outerShdw blurRad="38100" dist="38100" dir="2700000" algn="tl">
                    <a:srgbClr val="000000">
                      <a:alpha val="43137"/>
                    </a:srgbClr>
                  </a:outerShdw>
                </a:effectLst>
              </a:rPr>
              <a:t>And they blessed Rebekah, </a:t>
            </a:r>
            <a:r>
              <a:rPr lang="en-US" sz="2800" b="1" i="1" dirty="0">
                <a:solidFill>
                  <a:srgbClr val="00FF00"/>
                </a:solidFill>
                <a:effectLst>
                  <a:outerShdw blurRad="38100" dist="38100" dir="2700000" algn="tl">
                    <a:srgbClr val="000000">
                      <a:alpha val="43137"/>
                    </a:srgbClr>
                  </a:outerShdw>
                </a:effectLst>
              </a:rPr>
              <a:t>and said unto her, Thou art our sister, be thou the mother of thousands of millions, and let thy seed possess the gate of those which hate them</a:t>
            </a:r>
            <a:r>
              <a:rPr lang="en-US" sz="2800" b="1" i="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5" name="9B997789-8974-4579-9EBC-7DA5ABC8A829" descr="91254871-E232-4584-B127-3B27761E08E0"/>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670721" y="1304496"/>
            <a:ext cx="3362325"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610947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57</a:t>
            </a:fld>
            <a:endParaRPr lang="en-GB">
              <a:solidFill>
                <a:srgbClr val="FFFFFF"/>
              </a:solidFill>
            </a:endParaRPr>
          </a:p>
        </p:txBody>
      </p:sp>
      <p:sp>
        <p:nvSpPr>
          <p:cNvPr id="4" name="TextBox 3"/>
          <p:cNvSpPr txBox="1"/>
          <p:nvPr/>
        </p:nvSpPr>
        <p:spPr>
          <a:xfrm>
            <a:off x="5552536" y="1492370"/>
            <a:ext cx="6029864"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Rebekah is a racially conscious </a:t>
            </a:r>
            <a:r>
              <a:rPr lang="en-US" sz="2800" b="1" dirty="0" err="1">
                <a:solidFill>
                  <a:srgbClr val="00FFFF"/>
                </a:solidFill>
                <a:effectLst>
                  <a:outerShdw blurRad="38100" dist="38100" dir="2700000" algn="tl">
                    <a:srgbClr val="000000">
                      <a:alpha val="43137"/>
                    </a:srgbClr>
                  </a:outerShdw>
                </a:effectLst>
              </a:rPr>
              <a:t>Shemite</a:t>
            </a:r>
            <a:r>
              <a:rPr lang="en-US" sz="2800" b="1" dirty="0">
                <a:solidFill>
                  <a:srgbClr val="00FFFF"/>
                </a:solidFill>
                <a:effectLst>
                  <a:outerShdw blurRad="38100" dist="38100" dir="2700000" algn="tl">
                    <a:srgbClr val="000000">
                      <a:alpha val="43137"/>
                    </a:srgbClr>
                  </a:outerShdw>
                </a:effectLst>
              </a:rPr>
              <a:t>, who condemns Esau for violating the commandments to not intermarry with Canaanites. </a:t>
            </a:r>
            <a:endParaRPr lang="en-GB" sz="2800" b="1" dirty="0">
              <a:solidFill>
                <a:srgbClr val="00FFFF"/>
              </a:solidFill>
              <a:effectLst>
                <a:outerShdw blurRad="38100" dist="38100" dir="2700000" algn="tl">
                  <a:srgbClr val="000000">
                    <a:alpha val="43137"/>
                  </a:srgbClr>
                </a:outerShdw>
              </a:effectLst>
            </a:endParaRPr>
          </a:p>
          <a:p>
            <a:pPr algn="ctr"/>
            <a:r>
              <a:rPr lang="en-US" sz="2800" b="1" dirty="0">
                <a:solidFill>
                  <a:srgbClr val="FF00FF"/>
                </a:solidFill>
                <a:effectLst>
                  <a:outerShdw blurRad="38100" dist="38100" dir="2700000" algn="tl">
                    <a:srgbClr val="000000">
                      <a:alpha val="43137"/>
                    </a:srgbClr>
                  </a:outerShdw>
                </a:effectLst>
              </a:rPr>
              <a:t>Gen. 26:34-35:  </a:t>
            </a:r>
            <a:r>
              <a:rPr lang="en-US" sz="2800" b="1" i="1" dirty="0">
                <a:solidFill>
                  <a:srgbClr val="FFC000"/>
                </a:solidFill>
                <a:effectLst>
                  <a:outerShdw blurRad="38100" dist="38100" dir="2700000" algn="tl">
                    <a:srgbClr val="000000">
                      <a:alpha val="43137"/>
                    </a:srgbClr>
                  </a:outerShdw>
                </a:effectLst>
              </a:rPr>
              <a:t>And Esau was forty years old when he took to wife Judith the daughter of </a:t>
            </a:r>
            <a:r>
              <a:rPr lang="en-US" sz="2800" b="1" i="1" dirty="0" err="1">
                <a:solidFill>
                  <a:srgbClr val="FFC000"/>
                </a:solidFill>
                <a:effectLst>
                  <a:outerShdw blurRad="38100" dist="38100" dir="2700000" algn="tl">
                    <a:srgbClr val="000000">
                      <a:alpha val="43137"/>
                    </a:srgbClr>
                  </a:outerShdw>
                </a:effectLst>
              </a:rPr>
              <a:t>Beeri</a:t>
            </a:r>
            <a:r>
              <a:rPr lang="en-US" sz="2800" b="1" i="1" dirty="0">
                <a:solidFill>
                  <a:srgbClr val="FFC000"/>
                </a:solidFill>
                <a:effectLst>
                  <a:outerShdw blurRad="38100" dist="38100" dir="2700000" algn="tl">
                    <a:srgbClr val="000000">
                      <a:alpha val="43137"/>
                    </a:srgbClr>
                  </a:outerShdw>
                </a:effectLst>
              </a:rPr>
              <a:t> the Hittite, </a:t>
            </a:r>
            <a:r>
              <a:rPr lang="en-US" sz="2800" b="1" i="1" dirty="0">
                <a:solidFill>
                  <a:srgbClr val="00FF00"/>
                </a:solidFill>
                <a:effectLst>
                  <a:outerShdw blurRad="38100" dist="38100" dir="2700000" algn="tl">
                    <a:srgbClr val="000000">
                      <a:alpha val="43137"/>
                    </a:srgbClr>
                  </a:outerShdw>
                </a:effectLst>
              </a:rPr>
              <a:t>and </a:t>
            </a:r>
            <a:r>
              <a:rPr lang="en-US" sz="2800" b="1" i="1" dirty="0" err="1">
                <a:solidFill>
                  <a:srgbClr val="00FF00"/>
                </a:solidFill>
                <a:effectLst>
                  <a:outerShdw blurRad="38100" dist="38100" dir="2700000" algn="tl">
                    <a:srgbClr val="000000">
                      <a:alpha val="43137"/>
                    </a:srgbClr>
                  </a:outerShdw>
                </a:effectLst>
              </a:rPr>
              <a:t>Bashemath</a:t>
            </a:r>
            <a:r>
              <a:rPr lang="en-US" sz="2800" b="1" i="1" dirty="0">
                <a:solidFill>
                  <a:srgbClr val="00FF00"/>
                </a:solidFill>
                <a:effectLst>
                  <a:outerShdw blurRad="38100" dist="38100" dir="2700000" algn="tl">
                    <a:srgbClr val="000000">
                      <a:alpha val="43137"/>
                    </a:srgbClr>
                  </a:outerShdw>
                </a:effectLst>
              </a:rPr>
              <a:t> the daughter of </a:t>
            </a:r>
            <a:r>
              <a:rPr lang="en-US" sz="2800" b="1" i="1" dirty="0" err="1">
                <a:solidFill>
                  <a:srgbClr val="00FF00"/>
                </a:solidFill>
                <a:effectLst>
                  <a:outerShdw blurRad="38100" dist="38100" dir="2700000" algn="tl">
                    <a:srgbClr val="000000">
                      <a:alpha val="43137"/>
                    </a:srgbClr>
                  </a:outerShdw>
                </a:effectLst>
              </a:rPr>
              <a:t>Elon</a:t>
            </a:r>
            <a:r>
              <a:rPr lang="en-US" sz="2800" b="1" i="1" dirty="0">
                <a:solidFill>
                  <a:srgbClr val="00FF00"/>
                </a:solidFill>
                <a:effectLst>
                  <a:outerShdw blurRad="38100" dist="38100" dir="2700000" algn="tl">
                    <a:srgbClr val="000000">
                      <a:alpha val="43137"/>
                    </a:srgbClr>
                  </a:outerShdw>
                </a:effectLst>
              </a:rPr>
              <a:t> the Hittite:</a:t>
            </a:r>
            <a:r>
              <a:rPr lang="en-US" sz="2800" b="1" i="1" baseline="30000" dirty="0">
                <a:solidFill>
                  <a:srgbClr val="00FF00"/>
                </a:solidFill>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Which were a grief of mind unto Isaac and to Rebekah</a:t>
            </a:r>
            <a:endParaRPr lang="en-GB" sz="2800" b="1" dirty="0">
              <a:solidFill>
                <a:srgbClr val="00FF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108" y="1302588"/>
            <a:ext cx="4251270" cy="5184475"/>
          </a:xfrm>
          <a:prstGeom prst="rect">
            <a:avLst/>
          </a:prstGeom>
        </p:spPr>
      </p:pic>
    </p:spTree>
    <p:extLst>
      <p:ext uri="{BB962C8B-B14F-4D97-AF65-F5344CB8AC3E}">
        <p14:creationId xmlns:p14="http://schemas.microsoft.com/office/powerpoint/2010/main" val="30791075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58</a:t>
            </a:fld>
            <a:endParaRPr lang="en-GB">
              <a:solidFill>
                <a:srgbClr val="FFFFFF"/>
              </a:solidFill>
            </a:endParaRPr>
          </a:p>
        </p:txBody>
      </p:sp>
      <p:sp>
        <p:nvSpPr>
          <p:cNvPr id="4" name="TextBox 3"/>
          <p:cNvSpPr txBox="1"/>
          <p:nvPr/>
        </p:nvSpPr>
        <p:spPr>
          <a:xfrm>
            <a:off x="4474234" y="1371600"/>
            <a:ext cx="7108166"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She admonishes Jacob not to do as his evil brother Esau has done.</a:t>
            </a:r>
            <a:endParaRPr lang="en-GB" sz="2800" b="1" dirty="0">
              <a:solidFill>
                <a:srgbClr val="00FFFF"/>
              </a:solidFill>
              <a:effectLst>
                <a:outerShdw blurRad="38100" dist="38100" dir="2700000" algn="tl">
                  <a:srgbClr val="000000">
                    <a:alpha val="43137"/>
                  </a:srgbClr>
                </a:outerShdw>
              </a:effectLst>
            </a:endParaRPr>
          </a:p>
          <a:p>
            <a:pPr algn="ctr"/>
            <a:r>
              <a:rPr lang="en-US" sz="2800" b="1" dirty="0">
                <a:solidFill>
                  <a:srgbClr val="FF00FF"/>
                </a:solidFill>
                <a:effectLst>
                  <a:outerShdw blurRad="38100" dist="38100" dir="2700000" algn="tl">
                    <a:srgbClr val="000000">
                      <a:alpha val="43137"/>
                    </a:srgbClr>
                  </a:outerShdw>
                </a:effectLst>
              </a:rPr>
              <a:t>Gen. 27:46 – Gen. 28:1:  </a:t>
            </a:r>
            <a:r>
              <a:rPr lang="en-US" sz="2800" b="1" i="1" dirty="0">
                <a:solidFill>
                  <a:srgbClr val="FFC000"/>
                </a:solidFill>
                <a:effectLst>
                  <a:outerShdw blurRad="38100" dist="38100" dir="2700000" algn="tl">
                    <a:srgbClr val="000000">
                      <a:alpha val="43137"/>
                    </a:srgbClr>
                  </a:outerShdw>
                </a:effectLst>
              </a:rPr>
              <a:t>And Rebekah said to Isaac, I am weary of my life because of the daughters of </a:t>
            </a:r>
            <a:r>
              <a:rPr lang="en-US" sz="2800" b="1" i="1" dirty="0" err="1">
                <a:solidFill>
                  <a:srgbClr val="FFC000"/>
                </a:solidFill>
                <a:effectLst>
                  <a:outerShdw blurRad="38100" dist="38100" dir="2700000" algn="tl">
                    <a:srgbClr val="000000">
                      <a:alpha val="43137"/>
                    </a:srgbClr>
                  </a:outerShdw>
                </a:effectLst>
              </a:rPr>
              <a:t>Heth</a:t>
            </a:r>
            <a:r>
              <a:rPr lang="en-US" sz="2800" b="1" i="1" dirty="0">
                <a:solidFill>
                  <a:srgbClr val="FFC000"/>
                </a:solidFill>
                <a:effectLst>
                  <a:outerShdw blurRad="38100" dist="38100" dir="2700000" algn="tl">
                    <a:srgbClr val="000000">
                      <a:alpha val="43137"/>
                    </a:srgbClr>
                  </a:outerShdw>
                </a:effectLst>
              </a:rPr>
              <a:t>: if Jacob take a wife of the daughters of </a:t>
            </a:r>
            <a:r>
              <a:rPr lang="en-US" sz="2800" b="1" i="1" dirty="0" err="1">
                <a:solidFill>
                  <a:srgbClr val="FFC000"/>
                </a:solidFill>
                <a:effectLst>
                  <a:outerShdw blurRad="38100" dist="38100" dir="2700000" algn="tl">
                    <a:srgbClr val="000000">
                      <a:alpha val="43137"/>
                    </a:srgbClr>
                  </a:outerShdw>
                </a:effectLst>
              </a:rPr>
              <a:t>Heth</a:t>
            </a:r>
            <a:r>
              <a:rPr lang="en-US" sz="2800" b="1" i="1" dirty="0">
                <a:solidFill>
                  <a:srgbClr val="FFC000"/>
                </a:solidFill>
                <a:effectLst>
                  <a:outerShdw blurRad="38100" dist="38100" dir="2700000" algn="tl">
                    <a:srgbClr val="000000">
                      <a:alpha val="43137"/>
                    </a:srgbClr>
                  </a:outerShdw>
                </a:effectLst>
              </a:rPr>
              <a:t>,</a:t>
            </a:r>
            <a:r>
              <a:rPr lang="en-US" sz="2800" b="1" i="1" dirty="0">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such as these which are of the daughters of the land, what good shall my life do me? </a:t>
            </a:r>
            <a:r>
              <a:rPr lang="en-US" sz="2800" b="1" i="1" dirty="0">
                <a:effectLst>
                  <a:outerShdw blurRad="38100" dist="38100" dir="2700000" algn="tl">
                    <a:srgbClr val="000000">
                      <a:alpha val="43137"/>
                    </a:srgbClr>
                  </a:outerShdw>
                </a:effectLst>
              </a:rPr>
              <a:t> </a:t>
            </a:r>
            <a:r>
              <a:rPr lang="en-US" sz="2800" b="1" i="1" dirty="0">
                <a:solidFill>
                  <a:srgbClr val="FFFF00"/>
                </a:solidFill>
                <a:effectLst>
                  <a:outerShdw blurRad="38100" dist="38100" dir="2700000" algn="tl">
                    <a:srgbClr val="000000">
                      <a:alpha val="43137"/>
                    </a:srgbClr>
                  </a:outerShdw>
                </a:effectLst>
              </a:rPr>
              <a:t>And Isaac called Jacob, and blessed him, and charged him, and said unto him, Thou shalt not take a wife of the daughters of Canaan</a:t>
            </a:r>
            <a:r>
              <a:rPr lang="en-US" sz="2800" b="1" i="1" dirty="0" smtClean="0">
                <a:solidFill>
                  <a:srgbClr val="FFFF00"/>
                </a:solidFill>
                <a:effectLst>
                  <a:outerShdw blurRad="38100" dist="38100" dir="2700000" algn="tl">
                    <a:srgbClr val="000000">
                      <a:alpha val="43137"/>
                    </a:srgbClr>
                  </a:outerShdw>
                </a:effectLst>
              </a:rPr>
              <a:t>.</a:t>
            </a:r>
            <a:endParaRPr lang="en-GB" sz="2800" b="1" dirty="0">
              <a:solidFill>
                <a:srgbClr val="FF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075" y="2291285"/>
            <a:ext cx="3462534" cy="3462534"/>
          </a:xfrm>
          <a:prstGeom prst="rect">
            <a:avLst/>
          </a:prstGeom>
        </p:spPr>
      </p:pic>
    </p:spTree>
    <p:extLst>
      <p:ext uri="{BB962C8B-B14F-4D97-AF65-F5344CB8AC3E}">
        <p14:creationId xmlns:p14="http://schemas.microsoft.com/office/powerpoint/2010/main" val="5511123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59</a:t>
            </a:fld>
            <a:endParaRPr lang="en-GB">
              <a:solidFill>
                <a:srgbClr val="FFFFFF"/>
              </a:solidFill>
            </a:endParaRPr>
          </a:p>
        </p:txBody>
      </p:sp>
      <p:sp>
        <p:nvSpPr>
          <p:cNvPr id="4" name="TextBox 3"/>
          <p:cNvSpPr txBox="1"/>
          <p:nvPr/>
        </p:nvSpPr>
        <p:spPr>
          <a:xfrm>
            <a:off x="4761782" y="1235014"/>
            <a:ext cx="7125420" cy="538609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3200" b="1" dirty="0">
                <a:solidFill>
                  <a:srgbClr val="FFFF00"/>
                </a:solidFill>
                <a:effectLst>
                  <a:outerShdw blurRad="38100" dist="38100" dir="2700000" algn="tl">
                    <a:srgbClr val="000000">
                      <a:alpha val="43137"/>
                    </a:srgbClr>
                  </a:outerShdw>
                </a:effectLst>
              </a:rPr>
              <a:t>Jacob Becomes the Bearer of the Covenant</a:t>
            </a:r>
            <a:endParaRPr lang="en-GB" sz="3200" b="1" dirty="0">
              <a:solidFill>
                <a:srgbClr val="FFFF00"/>
              </a:solidFill>
              <a:effectLst>
                <a:outerShdw blurRad="38100" dist="38100" dir="2700000" algn="tl">
                  <a:srgbClr val="000000">
                    <a:alpha val="43137"/>
                  </a:srgbClr>
                </a:outerShdw>
              </a:effectLst>
            </a:endParaRPr>
          </a:p>
          <a:p>
            <a:pPr algn="ctr"/>
            <a:r>
              <a:rPr lang="en-US" sz="2800" b="1" dirty="0">
                <a:effectLst>
                  <a:outerShdw blurRad="38100" dist="38100" dir="2700000" algn="tl">
                    <a:srgbClr val="000000">
                      <a:alpha val="43137"/>
                    </a:srgbClr>
                  </a:outerShdw>
                </a:effectLst>
              </a:rPr>
              <a:t> </a:t>
            </a:r>
            <a:r>
              <a:rPr lang="en-US" sz="2800" b="1" dirty="0" smtClean="0">
                <a:solidFill>
                  <a:srgbClr val="00FFFF"/>
                </a:solidFill>
                <a:effectLst>
                  <a:outerShdw blurRad="38100" dist="38100" dir="2700000" algn="tl">
                    <a:srgbClr val="000000">
                      <a:alpha val="43137"/>
                    </a:srgbClr>
                  </a:outerShdw>
                </a:effectLst>
              </a:rPr>
              <a:t>The </a:t>
            </a:r>
            <a:r>
              <a:rPr lang="en-US" sz="2800" b="1" dirty="0">
                <a:solidFill>
                  <a:srgbClr val="00FFFF"/>
                </a:solidFill>
                <a:effectLst>
                  <a:outerShdw blurRad="38100" dist="38100" dir="2700000" algn="tl">
                    <a:srgbClr val="000000">
                      <a:alpha val="43137"/>
                    </a:srgbClr>
                  </a:outerShdw>
                </a:effectLst>
              </a:rPr>
              <a:t>famous story of Jacob’s dream, in which he saw a ladder on which angels were ascending and descending, contains an important piece of information, </a:t>
            </a:r>
            <a:r>
              <a:rPr lang="en-US" sz="2800" b="1" dirty="0">
                <a:solidFill>
                  <a:srgbClr val="FFC000"/>
                </a:solidFill>
                <a:effectLst>
                  <a:outerShdw blurRad="38100" dist="38100" dir="2700000" algn="tl">
                    <a:srgbClr val="000000">
                      <a:alpha val="43137"/>
                    </a:srgbClr>
                  </a:outerShdw>
                </a:effectLst>
              </a:rPr>
              <a:t>which is ignored by all but those who teach Covenant Theology.</a:t>
            </a:r>
            <a:r>
              <a:rPr lang="en-US" sz="2800" b="1" dirty="0">
                <a:effectLst>
                  <a:outerShdw blurRad="38100" dist="38100" dir="2700000" algn="tl">
                    <a:srgbClr val="000000">
                      <a:alpha val="43137"/>
                    </a:srgbClr>
                  </a:outerShdw>
                </a:effectLst>
              </a:rPr>
              <a:t>  </a:t>
            </a:r>
            <a:r>
              <a:rPr lang="en-US" sz="2800" b="1" dirty="0">
                <a:solidFill>
                  <a:srgbClr val="00FF00"/>
                </a:solidFill>
                <a:effectLst>
                  <a:outerShdw blurRad="38100" dist="38100" dir="2700000" algn="tl">
                    <a:srgbClr val="000000">
                      <a:alpha val="43137"/>
                    </a:srgbClr>
                  </a:outerShdw>
                </a:effectLst>
              </a:rPr>
              <a:t>It is the story of the Saxon Covenant devolving upon Jacob.  It tells us that Yahweh stood above the ladder and spoke to Jacob</a:t>
            </a:r>
            <a:r>
              <a:rPr lang="en-US" sz="2800" b="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356" t="1224" r="1611" b="1747"/>
          <a:stretch/>
        </p:blipFill>
        <p:spPr>
          <a:xfrm>
            <a:off x="379561" y="1416169"/>
            <a:ext cx="4071667" cy="4787661"/>
          </a:xfrm>
          <a:prstGeom prst="rect">
            <a:avLst/>
          </a:prstGeom>
        </p:spPr>
      </p:pic>
    </p:spTree>
    <p:extLst>
      <p:ext uri="{BB962C8B-B14F-4D97-AF65-F5344CB8AC3E}">
        <p14:creationId xmlns:p14="http://schemas.microsoft.com/office/powerpoint/2010/main" val="6050932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6</a:t>
            </a:fld>
            <a:endParaRPr lang="en-GB">
              <a:solidFill>
                <a:srgbClr val="FFFFFF"/>
              </a:solidFill>
            </a:endParaRPr>
          </a:p>
        </p:txBody>
      </p:sp>
      <p:sp>
        <p:nvSpPr>
          <p:cNvPr id="4" name="TextBox 3"/>
          <p:cNvSpPr txBox="1"/>
          <p:nvPr/>
        </p:nvSpPr>
        <p:spPr>
          <a:xfrm>
            <a:off x="3441940" y="1509622"/>
            <a:ext cx="8522898"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FFFF00"/>
                </a:solidFill>
                <a:effectLst>
                  <a:outerShdw blurRad="38100" dist="38100" dir="2700000" algn="tl">
                    <a:srgbClr val="000000">
                      <a:alpha val="43137"/>
                    </a:srgbClr>
                  </a:outerShdw>
                </a:effectLst>
              </a:rPr>
              <a:t>AWDAWM</a:t>
            </a:r>
            <a:endParaRPr lang="en-GB" sz="2800" b="1" dirty="0">
              <a:solidFill>
                <a:srgbClr val="FFFF00"/>
              </a:solidFill>
              <a:effectLst>
                <a:outerShdw blurRad="38100" dist="38100" dir="2700000" algn="tl">
                  <a:srgbClr val="000000">
                    <a:alpha val="43137"/>
                  </a:srgbClr>
                </a:outerShdw>
              </a:effectLst>
            </a:endParaRPr>
          </a:p>
          <a:p>
            <a:r>
              <a:rPr lang="en-US" sz="2800" b="1" dirty="0">
                <a:effectLst>
                  <a:outerShdw blurRad="38100" dist="38100" dir="2700000" algn="tl">
                    <a:srgbClr val="000000">
                      <a:alpha val="43137"/>
                    </a:srgbClr>
                  </a:outerShdw>
                </a:effectLst>
              </a:rPr>
              <a:t> </a:t>
            </a:r>
            <a:endParaRPr lang="en-GB" sz="2800" b="1" dirty="0">
              <a:effectLst>
                <a:outerShdw blurRad="38100" dist="38100" dir="2700000" algn="tl">
                  <a:srgbClr val="000000">
                    <a:alpha val="43137"/>
                  </a:srgbClr>
                </a:outerShdw>
              </a:effectLst>
            </a:endParaRPr>
          </a:p>
          <a:p>
            <a:pPr algn="ctr"/>
            <a:r>
              <a:rPr lang="en-US" sz="2800" b="1" dirty="0">
                <a:solidFill>
                  <a:srgbClr val="00FFFF"/>
                </a:solidFill>
                <a:effectLst>
                  <a:outerShdw blurRad="38100" dist="38100" dir="2700000" algn="tl">
                    <a:srgbClr val="000000">
                      <a:alpha val="43137"/>
                    </a:srgbClr>
                  </a:outerShdw>
                </a:effectLst>
              </a:rPr>
              <a:t>It must be understood that the Hebrew word, </a:t>
            </a:r>
            <a:r>
              <a:rPr lang="en-US" sz="2800" b="1" dirty="0">
                <a:solidFill>
                  <a:srgbClr val="FFFF00"/>
                </a:solidFill>
                <a:effectLst>
                  <a:outerShdw blurRad="38100" dist="38100" dir="2700000" algn="tl">
                    <a:srgbClr val="000000">
                      <a:alpha val="43137"/>
                    </a:srgbClr>
                  </a:outerShdw>
                </a:effectLst>
              </a:rPr>
              <a:t>‘</a:t>
            </a:r>
            <a:r>
              <a:rPr lang="en-US" sz="2800" b="1" i="1" dirty="0" err="1">
                <a:solidFill>
                  <a:srgbClr val="FFFF00"/>
                </a:solidFill>
                <a:effectLst>
                  <a:outerShdw blurRad="38100" dist="38100" dir="2700000" algn="tl">
                    <a:srgbClr val="000000">
                      <a:alpha val="43137"/>
                    </a:srgbClr>
                  </a:outerShdw>
                </a:effectLst>
              </a:rPr>
              <a:t>Awdawm</a:t>
            </a:r>
            <a:r>
              <a:rPr lang="en-US" sz="2800" b="1" dirty="0">
                <a:solidFill>
                  <a:srgbClr val="FFFF00"/>
                </a:solidFill>
                <a:effectLst>
                  <a:outerShdw blurRad="38100" dist="38100" dir="2700000" algn="tl">
                    <a:srgbClr val="000000">
                      <a:alpha val="43137"/>
                    </a:srgbClr>
                  </a:outerShdw>
                </a:effectLst>
              </a:rPr>
              <a:t>,’ </a:t>
            </a:r>
            <a:r>
              <a:rPr lang="en-US" sz="2800" b="1" dirty="0">
                <a:solidFill>
                  <a:srgbClr val="00FFFF"/>
                </a:solidFill>
                <a:effectLst>
                  <a:outerShdw blurRad="38100" dist="38100" dir="2700000" algn="tl">
                    <a:srgbClr val="000000">
                      <a:alpha val="43137"/>
                    </a:srgbClr>
                  </a:outerShdw>
                </a:effectLst>
              </a:rPr>
              <a:t>means,</a:t>
            </a:r>
            <a:r>
              <a:rPr lang="en-US" sz="2800" b="1" dirty="0">
                <a:effectLst>
                  <a:outerShdw blurRad="38100" dist="38100" dir="2700000" algn="tl">
                    <a:srgbClr val="000000">
                      <a:alpha val="43137"/>
                    </a:srgbClr>
                  </a:outerShdw>
                </a:effectLst>
              </a:rPr>
              <a:t> </a:t>
            </a:r>
            <a:r>
              <a:rPr lang="en-US" sz="2800" b="1" dirty="0">
                <a:solidFill>
                  <a:srgbClr val="FFC000"/>
                </a:solidFill>
                <a:effectLst>
                  <a:outerShdw blurRad="38100" dist="38100" dir="2700000" algn="tl">
                    <a:srgbClr val="000000">
                      <a:alpha val="43137"/>
                    </a:srgbClr>
                  </a:outerShdw>
                </a:effectLst>
              </a:rPr>
              <a:t>“</a:t>
            </a:r>
            <a:r>
              <a:rPr lang="en-US" sz="2800" b="1" i="1" dirty="0">
                <a:solidFill>
                  <a:srgbClr val="FFC000"/>
                </a:solidFill>
                <a:effectLst>
                  <a:outerShdw blurRad="38100" dist="38100" dir="2700000" algn="tl">
                    <a:srgbClr val="000000">
                      <a:alpha val="43137"/>
                    </a:srgbClr>
                  </a:outerShdw>
                </a:effectLst>
              </a:rPr>
              <a:t>to show blood in the face</a:t>
            </a:r>
            <a:r>
              <a:rPr lang="en-US" sz="2800" b="1" dirty="0">
                <a:solidFill>
                  <a:srgbClr val="FFC000"/>
                </a:solidFill>
                <a:effectLst>
                  <a:outerShdw blurRad="38100" dist="38100" dir="2700000" algn="tl">
                    <a:srgbClr val="000000">
                      <a:alpha val="43137"/>
                    </a:srgbClr>
                  </a:outerShdw>
                </a:effectLst>
              </a:rPr>
              <a:t>.” </a:t>
            </a:r>
            <a:endParaRPr lang="en-GB" sz="2800" b="1" dirty="0">
              <a:solidFill>
                <a:srgbClr val="FFC000"/>
              </a:solidFill>
              <a:effectLst>
                <a:outerShdw blurRad="38100" dist="38100" dir="2700000" algn="tl">
                  <a:srgbClr val="000000">
                    <a:alpha val="43137"/>
                  </a:srgbClr>
                </a:outerShdw>
              </a:effectLst>
            </a:endParaRPr>
          </a:p>
          <a:p>
            <a:pPr algn="ctr"/>
            <a:r>
              <a:rPr lang="en-US" sz="2800" b="1" dirty="0">
                <a:solidFill>
                  <a:srgbClr val="FFC000"/>
                </a:solidFill>
                <a:effectLst>
                  <a:outerShdw blurRad="38100" dist="38100" dir="2700000" algn="tl">
                    <a:srgbClr val="000000">
                      <a:alpha val="43137"/>
                    </a:srgbClr>
                  </a:outerShdw>
                </a:effectLst>
              </a:rPr>
              <a:t>Strong's #119: </a:t>
            </a:r>
            <a:r>
              <a:rPr lang="en-US" sz="2800" b="1" i="1" dirty="0" err="1">
                <a:solidFill>
                  <a:srgbClr val="FFC000"/>
                </a:solidFill>
                <a:effectLst>
                  <a:outerShdw blurRad="38100" dist="38100" dir="2700000" algn="tl">
                    <a:srgbClr val="000000">
                      <a:alpha val="43137"/>
                    </a:srgbClr>
                  </a:outerShdw>
                </a:effectLst>
              </a:rPr>
              <a:t>'adam</a:t>
            </a:r>
            <a:r>
              <a:rPr lang="en-US" sz="2800" b="1" i="1" dirty="0">
                <a:solidFill>
                  <a:srgbClr val="FFC000"/>
                </a:solidFill>
                <a:effectLst>
                  <a:outerShdw blurRad="38100" dist="38100" dir="2700000" algn="tl">
                    <a:srgbClr val="000000">
                      <a:alpha val="43137"/>
                    </a:srgbClr>
                  </a:outerShdw>
                </a:effectLst>
              </a:rPr>
              <a:t> (pronounced aw-dam') to show blood (in the face), </a:t>
            </a:r>
            <a:r>
              <a:rPr lang="en-US" sz="2800" b="1" i="1" dirty="0">
                <a:solidFill>
                  <a:srgbClr val="00FF00"/>
                </a:solidFill>
                <a:effectLst>
                  <a:outerShdw blurRad="38100" dist="38100" dir="2700000" algn="tl">
                    <a:srgbClr val="000000">
                      <a:alpha val="43137"/>
                    </a:srgbClr>
                  </a:outerShdw>
                </a:effectLst>
              </a:rPr>
              <a:t>i.e. flush or turn rosy:--be (dyed, made) red (ruddy</a:t>
            </a:r>
            <a:r>
              <a:rPr lang="en-US" sz="2800" b="1" dirty="0">
                <a:solidFill>
                  <a:srgbClr val="00FF00"/>
                </a:solidFill>
                <a:effectLst>
                  <a:outerShdw blurRad="38100" dist="38100" dir="2700000" algn="tl">
                    <a:srgbClr val="000000">
                      <a:alpha val="43137"/>
                    </a:srgbClr>
                  </a:outerShdw>
                </a:effectLst>
              </a:rPr>
              <a:t>). - Bible tools.org</a:t>
            </a:r>
            <a:endParaRPr lang="en-GB" sz="2800" b="1" dirty="0">
              <a:solidFill>
                <a:srgbClr val="00FF00"/>
              </a:solidFill>
              <a:effectLst>
                <a:outerShdw blurRad="38100" dist="38100" dir="2700000" algn="tl">
                  <a:srgbClr val="000000">
                    <a:alpha val="43137"/>
                  </a:srgbClr>
                </a:outerShdw>
              </a:effectLst>
            </a:endParaRPr>
          </a:p>
          <a:p>
            <a:pPr algn="ctr"/>
            <a:r>
              <a:rPr lang="en-US" sz="2800" b="1" i="1" dirty="0">
                <a:solidFill>
                  <a:srgbClr val="00FF00"/>
                </a:solidFill>
                <a:effectLst>
                  <a:outerShdw blurRad="38100" dist="38100" dir="2700000" algn="tl">
                    <a:srgbClr val="000000">
                      <a:alpha val="43137"/>
                    </a:srgbClr>
                  </a:outerShdw>
                </a:effectLst>
              </a:rPr>
              <a:t> </a:t>
            </a:r>
            <a:endParaRPr lang="en-GB" sz="2800" b="1" dirty="0">
              <a:solidFill>
                <a:srgbClr val="00FF00"/>
              </a:solidFill>
              <a:effectLst>
                <a:outerShdw blurRad="38100" dist="38100" dir="2700000" algn="tl">
                  <a:srgbClr val="000000">
                    <a:alpha val="43137"/>
                  </a:srgbClr>
                </a:outerShdw>
              </a:effectLst>
            </a:endParaRPr>
          </a:p>
          <a:p>
            <a:pPr algn="ctr"/>
            <a:r>
              <a:rPr lang="en-US" sz="2800" b="1" i="1" dirty="0">
                <a:solidFill>
                  <a:srgbClr val="FF0000"/>
                </a:solidFill>
                <a:effectLst>
                  <a:outerShdw blurRad="38100" dist="38100" dir="2700000" algn="tl">
                    <a:srgbClr val="000000">
                      <a:alpha val="43137"/>
                    </a:srgbClr>
                  </a:outerShdw>
                </a:effectLst>
              </a:rPr>
              <a:t>To show blood (in the face), i.e. flush or turn rosy -- be (dyed, made) red (ruddy</a:t>
            </a:r>
            <a:r>
              <a:rPr lang="en-US" sz="2800" b="1" dirty="0">
                <a:solidFill>
                  <a:srgbClr val="FF0000"/>
                </a:solidFill>
                <a:effectLst>
                  <a:outerShdw blurRad="38100" dist="38100" dir="2700000" algn="tl">
                    <a:srgbClr val="000000">
                      <a:alpha val="43137"/>
                    </a:srgbClr>
                  </a:outerShdw>
                </a:effectLst>
              </a:rPr>
              <a:t>). </a:t>
            </a:r>
            <a:r>
              <a:rPr lang="en-US" sz="2800" b="1" dirty="0">
                <a:solidFill>
                  <a:srgbClr val="FFFF00"/>
                </a:solidFill>
                <a:effectLst>
                  <a:outerShdw blurRad="38100" dist="38100" dir="2700000" algn="tl">
                    <a:srgbClr val="000000">
                      <a:alpha val="43137"/>
                    </a:srgbClr>
                  </a:outerShdw>
                </a:effectLst>
              </a:rPr>
              <a:t>– Strong’s #119, from </a:t>
            </a:r>
            <a:r>
              <a:rPr lang="en-US" sz="2800" b="1" dirty="0" smtClean="0">
                <a:solidFill>
                  <a:srgbClr val="FFFF00"/>
                </a:solidFill>
                <a:effectLst>
                  <a:outerShdw blurRad="38100" dist="38100" dir="2700000" algn="tl">
                    <a:srgbClr val="000000">
                      <a:alpha val="43137"/>
                    </a:srgbClr>
                  </a:outerShdw>
                </a:effectLst>
              </a:rPr>
              <a:t>Biblos.com</a:t>
            </a:r>
            <a:endParaRPr lang="en-GB" dirty="0">
              <a:solidFill>
                <a:srgbClr val="FFFF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755" y="2450802"/>
            <a:ext cx="2757127" cy="2757127"/>
          </a:xfrm>
          <a:prstGeom prst="rect">
            <a:avLst/>
          </a:prstGeom>
        </p:spPr>
      </p:pic>
    </p:spTree>
    <p:extLst>
      <p:ext uri="{BB962C8B-B14F-4D97-AF65-F5344CB8AC3E}">
        <p14:creationId xmlns:p14="http://schemas.microsoft.com/office/powerpoint/2010/main" val="93996477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apsofworld.com/images-mow/world-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941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sz="3600" b="1" dirty="0">
                <a:solidFill>
                  <a:srgbClr val="FF0000"/>
                </a:solidFill>
                <a:effectLst>
                  <a:outerShdw blurRad="38100" dist="38100" dir="2700000" algn="tl">
                    <a:srgbClr val="000000">
                      <a:alpha val="43137"/>
                    </a:srgbClr>
                  </a:outerShdw>
                </a:effectLst>
              </a:rPr>
              <a:t>Yahweh’s Racially Exclusive Covenant People</a:t>
            </a:r>
            <a:endParaRPr lang="en-GB" dirty="0">
              <a:solidFill>
                <a:srgbClr val="FF0000"/>
              </a:solidFill>
            </a:endParaRPr>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60</a:t>
            </a:fld>
            <a:endParaRPr lang="en-GB">
              <a:solidFill>
                <a:srgbClr val="FFFFFF"/>
              </a:solidFill>
            </a:endParaRPr>
          </a:p>
        </p:txBody>
      </p:sp>
      <p:sp>
        <p:nvSpPr>
          <p:cNvPr id="4" name="TextBox 3"/>
          <p:cNvSpPr txBox="1"/>
          <p:nvPr/>
        </p:nvSpPr>
        <p:spPr>
          <a:xfrm>
            <a:off x="1285335" y="1302589"/>
            <a:ext cx="9411419"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FF00FF"/>
                </a:solidFill>
                <a:effectLst>
                  <a:outerShdw blurRad="38100" dist="38100" dir="2700000" algn="tl">
                    <a:srgbClr val="000000">
                      <a:alpha val="43137"/>
                    </a:srgbClr>
                  </a:outerShdw>
                </a:effectLst>
              </a:rPr>
              <a:t>Gen. 28:13-15.  </a:t>
            </a:r>
            <a:r>
              <a:rPr lang="en-US" sz="2800" b="1" i="1" dirty="0">
                <a:solidFill>
                  <a:srgbClr val="00FFFF"/>
                </a:solidFill>
                <a:effectLst>
                  <a:outerShdw blurRad="38100" dist="38100" dir="2700000" algn="tl">
                    <a:srgbClr val="000000">
                      <a:alpha val="43137"/>
                    </a:srgbClr>
                  </a:outerShdw>
                </a:effectLst>
              </a:rPr>
              <a:t>And, behold, the </a:t>
            </a:r>
            <a:r>
              <a:rPr lang="en-US" sz="2800" b="1" i="1" cap="small" dirty="0">
                <a:solidFill>
                  <a:srgbClr val="00FFFF"/>
                </a:solidFill>
                <a:effectLst>
                  <a:outerShdw blurRad="38100" dist="38100" dir="2700000" algn="tl">
                    <a:srgbClr val="000000">
                      <a:alpha val="43137"/>
                    </a:srgbClr>
                  </a:outerShdw>
                </a:effectLst>
              </a:rPr>
              <a:t>Lord</a:t>
            </a:r>
            <a:r>
              <a:rPr lang="en-US" sz="2800" b="1" i="1" dirty="0">
                <a:solidFill>
                  <a:srgbClr val="00FFFF"/>
                </a:solidFill>
                <a:effectLst>
                  <a:outerShdw blurRad="38100" dist="38100" dir="2700000" algn="tl">
                    <a:srgbClr val="000000">
                      <a:alpha val="43137"/>
                    </a:srgbClr>
                  </a:outerShdw>
                </a:effectLst>
              </a:rPr>
              <a:t> stood above it, and said, I am the </a:t>
            </a:r>
            <a:r>
              <a:rPr lang="en-US" sz="2800" b="1" i="1" cap="small" dirty="0">
                <a:solidFill>
                  <a:srgbClr val="00FFFF"/>
                </a:solidFill>
                <a:effectLst>
                  <a:outerShdw blurRad="38100" dist="38100" dir="2700000" algn="tl">
                    <a:srgbClr val="000000">
                      <a:alpha val="43137"/>
                    </a:srgbClr>
                  </a:outerShdw>
                </a:effectLst>
              </a:rPr>
              <a:t>Lord</a:t>
            </a:r>
            <a:r>
              <a:rPr lang="en-US" sz="2800" b="1" i="1" dirty="0">
                <a:solidFill>
                  <a:srgbClr val="00FFFF"/>
                </a:solidFill>
                <a:effectLst>
                  <a:outerShdw blurRad="38100" dist="38100" dir="2700000" algn="tl">
                    <a:srgbClr val="000000">
                      <a:alpha val="43137"/>
                    </a:srgbClr>
                  </a:outerShdw>
                </a:effectLst>
              </a:rPr>
              <a:t> God of Abraham thy father, and the God of Isaac: the land whereon thou </a:t>
            </a:r>
            <a:r>
              <a:rPr lang="en-US" sz="2800" b="1" i="1" dirty="0" err="1">
                <a:solidFill>
                  <a:srgbClr val="00FFFF"/>
                </a:solidFill>
                <a:effectLst>
                  <a:outerShdw blurRad="38100" dist="38100" dir="2700000" algn="tl">
                    <a:srgbClr val="000000">
                      <a:alpha val="43137"/>
                    </a:srgbClr>
                  </a:outerShdw>
                </a:effectLst>
              </a:rPr>
              <a:t>liest</a:t>
            </a:r>
            <a:r>
              <a:rPr lang="en-US" sz="2800" b="1" i="1" dirty="0">
                <a:solidFill>
                  <a:srgbClr val="00FFFF"/>
                </a:solidFill>
                <a:effectLst>
                  <a:outerShdw blurRad="38100" dist="38100" dir="2700000" algn="tl">
                    <a:srgbClr val="000000">
                      <a:alpha val="43137"/>
                    </a:srgbClr>
                  </a:outerShdw>
                </a:effectLst>
              </a:rPr>
              <a:t>, to thee will I give it, and to thy seed; </a:t>
            </a:r>
            <a:r>
              <a:rPr lang="en-US" sz="2800" b="1" i="1" baseline="30000" dirty="0">
                <a:effectLst>
                  <a:outerShdw blurRad="38100" dist="38100" dir="2700000" algn="tl">
                    <a:srgbClr val="000000">
                      <a:alpha val="43137"/>
                    </a:srgbClr>
                  </a:outerShdw>
                </a:effectLst>
              </a:rPr>
              <a:t> </a:t>
            </a:r>
            <a:r>
              <a:rPr lang="en-US" sz="2800" b="1" i="1" dirty="0">
                <a:solidFill>
                  <a:srgbClr val="FFC000"/>
                </a:solidFill>
                <a:effectLst>
                  <a:outerShdw blurRad="38100" dist="38100" dir="2700000" algn="tl">
                    <a:srgbClr val="000000">
                      <a:alpha val="43137"/>
                    </a:srgbClr>
                  </a:outerShdw>
                </a:effectLst>
              </a:rPr>
              <a:t>And thy seed shall be as the dust of the earth, and thou shalt spread abroad to the west, and to the east, and to the north, and to the south: and in thee and in thy seed shall all the families of the earth be blessed. </a:t>
            </a:r>
            <a:r>
              <a:rPr lang="en-US" sz="2800" b="1" i="1" baseline="30000" dirty="0">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And, behold, I am with thee, and will keep thee in all places whither thou </a:t>
            </a:r>
            <a:r>
              <a:rPr lang="en-US" sz="2800" b="1" i="1" dirty="0" err="1">
                <a:solidFill>
                  <a:srgbClr val="00FF00"/>
                </a:solidFill>
                <a:effectLst>
                  <a:outerShdw blurRad="38100" dist="38100" dir="2700000" algn="tl">
                    <a:srgbClr val="000000">
                      <a:alpha val="43137"/>
                    </a:srgbClr>
                  </a:outerShdw>
                </a:effectLst>
              </a:rPr>
              <a:t>goest</a:t>
            </a:r>
            <a:r>
              <a:rPr lang="en-US" sz="2800" b="1" i="1" dirty="0">
                <a:solidFill>
                  <a:srgbClr val="00FF00"/>
                </a:solidFill>
                <a:effectLst>
                  <a:outerShdw blurRad="38100" dist="38100" dir="2700000" algn="tl">
                    <a:srgbClr val="000000">
                      <a:alpha val="43137"/>
                    </a:srgbClr>
                  </a:outerShdw>
                </a:effectLst>
              </a:rPr>
              <a:t>, and will bring thee again into this land; for I will not leave thee, until I have done that which I have spoken to thee of.</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818752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61</a:t>
            </a:fld>
            <a:endParaRPr lang="en-GB">
              <a:solidFill>
                <a:srgbClr val="FFFFFF"/>
              </a:solidFill>
            </a:endParaRPr>
          </a:p>
        </p:txBody>
      </p:sp>
      <p:sp>
        <p:nvSpPr>
          <p:cNvPr id="4" name="TextBox 3"/>
          <p:cNvSpPr txBox="1"/>
          <p:nvPr/>
        </p:nvSpPr>
        <p:spPr>
          <a:xfrm>
            <a:off x="5909094" y="1871933"/>
            <a:ext cx="5400135"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These covenants still hold today, </a:t>
            </a:r>
            <a:r>
              <a:rPr lang="en-US" sz="2800" b="1" dirty="0">
                <a:solidFill>
                  <a:srgbClr val="FFC000"/>
                </a:solidFill>
                <a:effectLst>
                  <a:outerShdw blurRad="38100" dist="38100" dir="2700000" algn="tl">
                    <a:srgbClr val="000000">
                      <a:alpha val="43137"/>
                    </a:srgbClr>
                  </a:outerShdw>
                </a:effectLst>
              </a:rPr>
              <a:t>as the Bible nowhere abolishes them</a:t>
            </a:r>
            <a:r>
              <a:rPr lang="en-US" sz="2800" b="1" dirty="0">
                <a:solidFill>
                  <a:srgbClr val="00FF00"/>
                </a:solidFill>
                <a:effectLst>
                  <a:outerShdw blurRad="38100" dist="38100" dir="2700000" algn="tl">
                    <a:srgbClr val="000000">
                      <a:alpha val="43137"/>
                    </a:srgbClr>
                  </a:outerShdw>
                </a:effectLst>
              </a:rPr>
              <a:t>.  The idea that the covenants established through these three patriarchs have been abandoned and transferred to the “Gentiles” is a cruel hoax</a:t>
            </a:r>
            <a:r>
              <a:rPr lang="en-US" sz="2800" b="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2050" name="Picture 2" descr="http://www.refo500.nl/content/files/Images/Overige/Leuvense_Bijbel_klein.jpg"/>
          <p:cNvPicPr>
            <a:picLocks noChangeAspect="1" noChangeArrowheads="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64866" y="1371600"/>
            <a:ext cx="3778070" cy="4971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193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62</a:t>
            </a:fld>
            <a:endParaRPr lang="en-GB">
              <a:solidFill>
                <a:srgbClr val="FFFFFF"/>
              </a:solidFill>
            </a:endParaRPr>
          </a:p>
        </p:txBody>
      </p:sp>
      <p:sp>
        <p:nvSpPr>
          <p:cNvPr id="4" name="TextBox 3"/>
          <p:cNvSpPr txBox="1"/>
          <p:nvPr/>
        </p:nvSpPr>
        <p:spPr>
          <a:xfrm>
            <a:off x="5650301" y="1609397"/>
            <a:ext cx="5848710"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Contrary to what the Jews and </a:t>
            </a:r>
            <a:r>
              <a:rPr lang="en-US" sz="2800" b="1" dirty="0" err="1">
                <a:solidFill>
                  <a:srgbClr val="00FFFF"/>
                </a:solidFill>
                <a:effectLst>
                  <a:outerShdw blurRad="38100" dist="38100" dir="2700000" algn="tl">
                    <a:srgbClr val="000000">
                      <a:alpha val="43137"/>
                    </a:srgbClr>
                  </a:outerShdw>
                </a:effectLst>
              </a:rPr>
              <a:t>Judeos</a:t>
            </a:r>
            <a:r>
              <a:rPr lang="en-US" sz="2800" b="1" dirty="0">
                <a:solidFill>
                  <a:srgbClr val="00FFFF"/>
                </a:solidFill>
                <a:effectLst>
                  <a:outerShdw blurRad="38100" dist="38100" dir="2700000" algn="tl">
                    <a:srgbClr val="000000">
                      <a:alpha val="43137"/>
                    </a:srgbClr>
                  </a:outerShdw>
                </a:effectLst>
              </a:rPr>
              <a:t> teach, the whole House of Israel will never be completely destroyed: </a:t>
            </a:r>
            <a:r>
              <a:rPr lang="en-US" sz="2800" b="1" i="1" dirty="0">
                <a:solidFill>
                  <a:srgbClr val="FFC000"/>
                </a:solidFill>
                <a:effectLst>
                  <a:outerShdw blurRad="38100" dist="38100" dir="2700000" algn="tl">
                    <a:srgbClr val="000000">
                      <a:alpha val="43137"/>
                    </a:srgbClr>
                  </a:outerShdw>
                </a:effectLst>
              </a:rPr>
              <a:t>“I am Yahweh.  I change not.  Therefore, you sons of Jacob ARE NOT CONSUMED.” </a:t>
            </a:r>
            <a:r>
              <a:rPr lang="en-US" sz="2800" b="1" i="1" dirty="0">
                <a:solidFill>
                  <a:srgbClr val="FF00FF"/>
                </a:solidFill>
                <a:effectLst>
                  <a:outerShdw blurRad="38100" dist="38100" dir="2700000" algn="tl">
                    <a:srgbClr val="000000">
                      <a:alpha val="43137"/>
                    </a:srgbClr>
                  </a:outerShdw>
                </a:effectLst>
              </a:rPr>
              <a:t>– </a:t>
            </a:r>
            <a:r>
              <a:rPr lang="en-US" sz="2800" b="1" dirty="0">
                <a:solidFill>
                  <a:srgbClr val="FF00FF"/>
                </a:solidFill>
                <a:effectLst>
                  <a:outerShdw blurRad="38100" dist="38100" dir="2700000" algn="tl">
                    <a:srgbClr val="000000">
                      <a:alpha val="43137"/>
                    </a:srgbClr>
                  </a:outerShdw>
                </a:effectLst>
              </a:rPr>
              <a:t>Mal. 3:6</a:t>
            </a:r>
            <a:r>
              <a:rPr lang="en-US" sz="2800" b="1" dirty="0" smtClean="0">
                <a:solidFill>
                  <a:srgbClr val="FF00FF"/>
                </a:solidFill>
                <a:effectLst>
                  <a:outerShdw blurRad="38100" dist="38100" dir="2700000" algn="tl">
                    <a:srgbClr val="000000">
                      <a:alpha val="43137"/>
                    </a:srgbClr>
                  </a:outerShdw>
                </a:effectLst>
              </a:rPr>
              <a:t>.</a:t>
            </a:r>
            <a:endParaRPr lang="en-GB" sz="2800" b="1" dirty="0">
              <a:solidFill>
                <a:srgbClr val="FF00FF"/>
              </a:solidFill>
              <a:effectLst>
                <a:outerShdw blurRad="38100" dist="38100" dir="2700000" algn="tl">
                  <a:srgbClr val="000000">
                    <a:alpha val="43137"/>
                  </a:srgbClr>
                </a:outerShdw>
              </a:effectLst>
            </a:endParaRPr>
          </a:p>
          <a:p>
            <a:pPr algn="ctr"/>
            <a:r>
              <a:rPr lang="en-US" sz="2800" b="1" i="1" dirty="0" smtClean="0">
                <a:solidFill>
                  <a:srgbClr val="00FF00"/>
                </a:solidFill>
                <a:effectLst>
                  <a:outerShdw blurRad="38100" dist="38100" dir="2700000" algn="tl">
                    <a:srgbClr val="000000">
                      <a:alpha val="43137"/>
                    </a:srgbClr>
                  </a:outerShdw>
                </a:effectLst>
              </a:rPr>
              <a:t>“</a:t>
            </a:r>
            <a:r>
              <a:rPr lang="en-US" sz="2800" b="1" i="1" dirty="0">
                <a:solidFill>
                  <a:srgbClr val="00FF00"/>
                </a:solidFill>
                <a:effectLst>
                  <a:outerShdw blurRad="38100" dist="38100" dir="2700000" algn="tl">
                    <a:srgbClr val="000000">
                      <a:alpha val="43137"/>
                    </a:srgbClr>
                  </a:outerShdw>
                </a:effectLst>
              </a:rPr>
              <a:t>And they shall be as though I HAD NOT CAST THEM OFF.’  -  </a:t>
            </a:r>
            <a:r>
              <a:rPr lang="en-US" sz="2800" b="1" dirty="0">
                <a:solidFill>
                  <a:srgbClr val="FF00FF"/>
                </a:solidFill>
                <a:effectLst>
                  <a:outerShdw blurRad="38100" dist="38100" dir="2700000" algn="tl">
                    <a:srgbClr val="000000">
                      <a:alpha val="43137"/>
                    </a:srgbClr>
                  </a:outerShdw>
                </a:effectLst>
              </a:rPr>
              <a:t>Zech. 10:6</a:t>
            </a:r>
            <a:r>
              <a:rPr lang="en-US" i="1" dirty="0" smtClean="0">
                <a:solidFill>
                  <a:srgbClr val="FF00FF"/>
                </a:solidFill>
              </a:rPr>
              <a:t>.</a:t>
            </a:r>
            <a:endParaRPr lang="en-GB" dirty="0">
              <a:solidFill>
                <a:srgbClr val="FF00FF"/>
              </a:solidFill>
            </a:endParaRPr>
          </a:p>
        </p:txBody>
      </p:sp>
      <p:pic>
        <p:nvPicPr>
          <p:cNvPr id="3074" name="Picture 2" descr="http://www.prudentialtownerealty.com/UserFiles/Images/blog/judeo-christian-outreach-center-logo.jpg"/>
          <p:cNvPicPr>
            <a:picLocks noChangeAspect="1" noChangeArrowheads="1"/>
          </p:cNvPicPr>
          <p:nvPr/>
        </p:nvPicPr>
        <p:blipFill rotWithShape="1">
          <a:blip r:embed="rId2">
            <a:extLst>
              <a:ext uri="{28A0092B-C50C-407E-A947-70E740481C1C}">
                <a14:useLocalDpi xmlns:a14="http://schemas.microsoft.com/office/drawing/2010/main" val="0"/>
              </a:ext>
            </a:extLst>
          </a:blip>
          <a:srcRect l="33320" t="1994" r="33110" b="26178"/>
          <a:stretch/>
        </p:blipFill>
        <p:spPr bwMode="auto">
          <a:xfrm>
            <a:off x="1095555" y="2087593"/>
            <a:ext cx="3597840" cy="3571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3983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63</a:t>
            </a:fld>
            <a:endParaRPr lang="en-GB">
              <a:solidFill>
                <a:srgbClr val="FFFFFF"/>
              </a:solidFill>
            </a:endParaRPr>
          </a:p>
        </p:txBody>
      </p:sp>
      <p:sp>
        <p:nvSpPr>
          <p:cNvPr id="4" name="TextBox 3"/>
          <p:cNvSpPr txBox="1"/>
          <p:nvPr/>
        </p:nvSpPr>
        <p:spPr>
          <a:xfrm>
            <a:off x="6259902" y="1673525"/>
            <a:ext cx="5322498"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All of the OT prophets confirm the exclusive, unchangeable covenants with </a:t>
            </a:r>
            <a:r>
              <a:rPr lang="en-US" sz="2800" b="1" dirty="0" err="1">
                <a:solidFill>
                  <a:srgbClr val="00FFFF"/>
                </a:solidFill>
                <a:effectLst>
                  <a:outerShdw blurRad="38100" dist="38100" dir="2700000" algn="tl">
                    <a:srgbClr val="000000">
                      <a:alpha val="43137"/>
                    </a:srgbClr>
                  </a:outerShdw>
                </a:effectLst>
              </a:rPr>
              <a:t>Adamic</a:t>
            </a:r>
            <a:r>
              <a:rPr lang="en-US" sz="2800" b="1" dirty="0">
                <a:solidFill>
                  <a:srgbClr val="00FFFF"/>
                </a:solidFill>
                <a:effectLst>
                  <a:outerShdw blurRad="38100" dist="38100" dir="2700000" algn="tl">
                    <a:srgbClr val="000000">
                      <a:alpha val="43137"/>
                    </a:srgbClr>
                  </a:outerShdw>
                </a:effectLst>
              </a:rPr>
              <a:t> Israel.</a:t>
            </a:r>
            <a:r>
              <a:rPr lang="en-US" sz="2800" b="1" dirty="0">
                <a:effectLst>
                  <a:outerShdw blurRad="38100" dist="38100" dir="2700000" algn="tl">
                    <a:srgbClr val="000000">
                      <a:alpha val="43137"/>
                    </a:srgbClr>
                  </a:outerShdw>
                </a:effectLst>
              </a:rPr>
              <a:t>  </a:t>
            </a:r>
            <a:r>
              <a:rPr lang="en-US" sz="2800" b="1" dirty="0">
                <a:solidFill>
                  <a:srgbClr val="FFC000"/>
                </a:solidFill>
                <a:effectLst>
                  <a:outerShdw blurRad="38100" dist="38100" dir="2700000" algn="tl">
                    <a:srgbClr val="000000">
                      <a:alpha val="43137"/>
                    </a:srgbClr>
                  </a:outerShdw>
                </a:effectLst>
              </a:rPr>
              <a:t>Anyone who says that these covenants were changed in the NT to include non-Israelites is a liar.</a:t>
            </a:r>
            <a:r>
              <a:rPr lang="en-US" sz="2800" b="1" dirty="0">
                <a:effectLst>
                  <a:outerShdw blurRad="38100" dist="38100" dir="2700000" algn="tl">
                    <a:srgbClr val="000000">
                      <a:alpha val="43137"/>
                    </a:srgbClr>
                  </a:outerShdw>
                </a:effectLst>
              </a:rPr>
              <a:t>  </a:t>
            </a:r>
            <a:r>
              <a:rPr lang="en-US" sz="2800" b="1" dirty="0">
                <a:solidFill>
                  <a:srgbClr val="00FF00"/>
                </a:solidFill>
                <a:effectLst>
                  <a:outerShdw blurRad="38100" dist="38100" dir="2700000" algn="tl">
                    <a:srgbClr val="000000">
                      <a:alpha val="43137"/>
                    </a:srgbClr>
                  </a:outerShdw>
                </a:effectLst>
              </a:rPr>
              <a:t>This false doctrine is direct contradiction to all of Scripture</a:t>
            </a:r>
            <a:endParaRPr lang="en-GB" sz="2800" b="1" dirty="0">
              <a:solidFill>
                <a:srgbClr val="00FF00"/>
              </a:solidFill>
              <a:effectLst>
                <a:outerShdw blurRad="38100" dist="38100" dir="2700000" algn="tl">
                  <a:srgbClr val="000000">
                    <a:alpha val="43137"/>
                  </a:srgbClr>
                </a:outerShdw>
              </a:effectLst>
            </a:endParaRPr>
          </a:p>
        </p:txBody>
      </p:sp>
      <p:pic>
        <p:nvPicPr>
          <p:cNvPr id="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94721" y="1934448"/>
            <a:ext cx="5275262"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29060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64</a:t>
            </a:fld>
            <a:endParaRPr lang="en-GB">
              <a:solidFill>
                <a:srgbClr val="FFFFFF"/>
              </a:solidFill>
            </a:endParaRPr>
          </a:p>
        </p:txBody>
      </p:sp>
      <p:sp>
        <p:nvSpPr>
          <p:cNvPr id="4" name="TextBox 3"/>
          <p:cNvSpPr txBox="1"/>
          <p:nvPr/>
        </p:nvSpPr>
        <p:spPr>
          <a:xfrm>
            <a:off x="5529532" y="1432004"/>
            <a:ext cx="6245525"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This false idea that True Israel has been abandoned by God and replaced by the Church is the central tenet of the doctrine called “</a:t>
            </a:r>
            <a:r>
              <a:rPr lang="en-US" sz="2800" b="1" dirty="0" err="1">
                <a:solidFill>
                  <a:srgbClr val="00FFFF"/>
                </a:solidFill>
                <a:effectLst>
                  <a:outerShdw blurRad="38100" dist="38100" dir="2700000" algn="tl">
                    <a:srgbClr val="000000">
                      <a:alpha val="43137"/>
                    </a:srgbClr>
                  </a:outerShdw>
                </a:effectLst>
              </a:rPr>
              <a:t>Dispensationalism</a:t>
            </a:r>
            <a:r>
              <a:rPr lang="en-US" sz="2800" b="1" dirty="0">
                <a:solidFill>
                  <a:srgbClr val="00FFFF"/>
                </a:solidFill>
                <a:effectLst>
                  <a:outerShdw blurRad="38100" dist="38100" dir="2700000" algn="tl">
                    <a:srgbClr val="000000">
                      <a:alpha val="43137"/>
                    </a:srgbClr>
                  </a:outerShdw>
                </a:effectLst>
              </a:rPr>
              <a:t>.”</a:t>
            </a:r>
            <a:r>
              <a:rPr lang="en-US" sz="2800" b="1" dirty="0">
                <a:effectLst>
                  <a:outerShdw blurRad="38100" dist="38100" dir="2700000" algn="tl">
                    <a:srgbClr val="000000">
                      <a:alpha val="43137"/>
                    </a:srgbClr>
                  </a:outerShdw>
                </a:effectLst>
              </a:rPr>
              <a:t>  </a:t>
            </a:r>
            <a:r>
              <a:rPr lang="en-US" sz="2800" b="1" dirty="0">
                <a:solidFill>
                  <a:srgbClr val="FFC000"/>
                </a:solidFill>
                <a:effectLst>
                  <a:outerShdw blurRad="38100" dist="38100" dir="2700000" algn="tl">
                    <a:srgbClr val="000000">
                      <a:alpha val="43137"/>
                    </a:srgbClr>
                  </a:outerShdw>
                </a:effectLst>
              </a:rPr>
              <a:t>Since </a:t>
            </a:r>
            <a:r>
              <a:rPr lang="en-US" sz="2800" b="1" dirty="0" err="1">
                <a:solidFill>
                  <a:srgbClr val="FFC000"/>
                </a:solidFill>
                <a:effectLst>
                  <a:outerShdw blurRad="38100" dist="38100" dir="2700000" algn="tl">
                    <a:srgbClr val="000000">
                      <a:alpha val="43137"/>
                    </a:srgbClr>
                  </a:outerShdw>
                </a:effectLst>
              </a:rPr>
              <a:t>dispensationalism</a:t>
            </a:r>
            <a:r>
              <a:rPr lang="en-US" sz="2800" b="1" dirty="0">
                <a:solidFill>
                  <a:srgbClr val="FFC000"/>
                </a:solidFill>
                <a:effectLst>
                  <a:outerShdw blurRad="38100" dist="38100" dir="2700000" algn="tl">
                    <a:srgbClr val="000000">
                      <a:alpha val="43137"/>
                    </a:srgbClr>
                  </a:outerShdw>
                </a:effectLst>
              </a:rPr>
              <a:t> contradicts every pronouncement of Covenant theology, </a:t>
            </a:r>
            <a:r>
              <a:rPr lang="en-US" sz="2800" b="1" dirty="0">
                <a:solidFill>
                  <a:srgbClr val="00FF00"/>
                </a:solidFill>
                <a:effectLst>
                  <a:outerShdw blurRad="38100" dist="38100" dir="2700000" algn="tl">
                    <a:srgbClr val="000000">
                      <a:alpha val="43137"/>
                    </a:srgbClr>
                  </a:outerShdw>
                </a:effectLst>
              </a:rPr>
              <a:t>they make Yahweh to be liar.  Who do </a:t>
            </a:r>
            <a:r>
              <a:rPr lang="en-US" sz="2800" b="1" dirty="0" smtClean="0">
                <a:solidFill>
                  <a:srgbClr val="00FF00"/>
                </a:solidFill>
                <a:effectLst>
                  <a:outerShdw blurRad="38100" dist="38100" dir="2700000" algn="tl">
                    <a:srgbClr val="000000">
                      <a:alpha val="43137"/>
                    </a:srgbClr>
                  </a:outerShdw>
                </a:effectLst>
              </a:rPr>
              <a:t>you think </a:t>
            </a:r>
            <a:r>
              <a:rPr lang="en-US" sz="2800" b="1" dirty="0">
                <a:solidFill>
                  <a:srgbClr val="00FF00"/>
                </a:solidFill>
                <a:effectLst>
                  <a:outerShdw blurRad="38100" dist="38100" dir="2700000" algn="tl">
                    <a:srgbClr val="000000">
                      <a:alpha val="43137"/>
                    </a:srgbClr>
                  </a:outerShdw>
                </a:effectLst>
              </a:rPr>
              <a:t>is lying?  Yahweh or the false priests</a:t>
            </a:r>
            <a:r>
              <a:rPr lang="en-US" sz="2800" b="1" dirty="0" smtClean="0">
                <a:solidFill>
                  <a:srgbClr val="00FF00"/>
                </a:solidFill>
                <a:effectLst>
                  <a:outerShdw blurRad="38100" dist="38100" dir="2700000" algn="tl">
                    <a:srgbClr val="000000">
                      <a:alpha val="43137"/>
                    </a:srgbClr>
                  </a:outerShdw>
                </a:effectLst>
              </a:rPr>
              <a:t>?</a:t>
            </a:r>
            <a:endParaRPr lang="en-GB" dirty="0">
              <a:solidFill>
                <a:srgbClr val="00FF00"/>
              </a:solidFill>
            </a:endParaRPr>
          </a:p>
        </p:txBody>
      </p:sp>
      <p:pic>
        <p:nvPicPr>
          <p:cNvPr id="5122" name="Picture 2" descr="http://www.berkshirefinearts.com/uploadedImages/articles/638_Southern-Africa:-Par3691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951" y="1911993"/>
            <a:ext cx="4597879" cy="3441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9035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65</a:t>
            </a:fld>
            <a:endParaRPr lang="en-GB">
              <a:solidFill>
                <a:srgbClr val="FFFFFF"/>
              </a:solidFill>
            </a:endParaRPr>
          </a:p>
        </p:txBody>
      </p:sp>
      <p:sp>
        <p:nvSpPr>
          <p:cNvPr id="4" name="TextBox 3"/>
          <p:cNvSpPr txBox="1"/>
          <p:nvPr/>
        </p:nvSpPr>
        <p:spPr>
          <a:xfrm>
            <a:off x="5883215" y="1416563"/>
            <a:ext cx="5538159"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FF00FF"/>
                </a:solidFill>
                <a:effectLst>
                  <a:outerShdw blurRad="38100" dist="38100" dir="2700000" algn="tl">
                    <a:srgbClr val="000000">
                      <a:alpha val="43137"/>
                    </a:srgbClr>
                  </a:outerShdw>
                </a:effectLst>
              </a:rPr>
              <a:t>Isa. 42:1 </a:t>
            </a:r>
            <a:r>
              <a:rPr lang="en-US" sz="2800" b="1" dirty="0">
                <a:solidFill>
                  <a:srgbClr val="00FFFF"/>
                </a:solidFill>
                <a:effectLst>
                  <a:outerShdw blurRad="38100" dist="38100" dir="2700000" algn="tl">
                    <a:srgbClr val="000000">
                      <a:alpha val="43137"/>
                    </a:srgbClr>
                  </a:outerShdw>
                </a:effectLst>
              </a:rPr>
              <a:t>tells us this:  “</a:t>
            </a:r>
            <a:r>
              <a:rPr lang="en-US" sz="2800" b="1" i="1" dirty="0">
                <a:solidFill>
                  <a:srgbClr val="00FFFF"/>
                </a:solidFill>
                <a:effectLst>
                  <a:outerShdw blurRad="38100" dist="38100" dir="2700000" algn="tl">
                    <a:srgbClr val="000000">
                      <a:alpha val="43137"/>
                    </a:srgbClr>
                  </a:outerShdw>
                </a:effectLst>
              </a:rPr>
              <a:t>Behold MY SERVANT </a:t>
            </a:r>
            <a:r>
              <a:rPr lang="en-US" sz="2800" b="1" dirty="0">
                <a:solidFill>
                  <a:srgbClr val="00FFFF"/>
                </a:solidFill>
                <a:effectLst>
                  <a:outerShdw blurRad="38100" dist="38100" dir="2700000" algn="tl">
                    <a:srgbClr val="000000">
                      <a:alpha val="43137"/>
                    </a:srgbClr>
                  </a:outerShdw>
                </a:effectLst>
              </a:rPr>
              <a:t>(Israel),</a:t>
            </a:r>
            <a:r>
              <a:rPr lang="en-US" sz="2800" b="1" i="1" dirty="0">
                <a:solidFill>
                  <a:srgbClr val="00FFFF"/>
                </a:solidFill>
                <a:effectLst>
                  <a:outerShdw blurRad="38100" dist="38100" dir="2700000" algn="tl">
                    <a:srgbClr val="000000">
                      <a:alpha val="43137"/>
                    </a:srgbClr>
                  </a:outerShdw>
                </a:effectLst>
              </a:rPr>
              <a:t> whom I uphold; MINE ELECT, in whom my soul </a:t>
            </a:r>
            <a:r>
              <a:rPr lang="en-US" sz="2800" b="1" i="1" dirty="0" err="1">
                <a:solidFill>
                  <a:srgbClr val="00FFFF"/>
                </a:solidFill>
                <a:effectLst>
                  <a:outerShdw blurRad="38100" dist="38100" dir="2700000" algn="tl">
                    <a:srgbClr val="000000">
                      <a:alpha val="43137"/>
                    </a:srgbClr>
                  </a:outerShdw>
                </a:effectLst>
              </a:rPr>
              <a:t>delighteth</a:t>
            </a:r>
            <a:r>
              <a:rPr lang="en-US" sz="2800" b="1" i="1" dirty="0">
                <a:solidFill>
                  <a:srgbClr val="00FFFF"/>
                </a:solidFill>
                <a:effectLst>
                  <a:outerShdw blurRad="38100" dist="38100" dir="2700000" algn="tl">
                    <a:srgbClr val="000000">
                      <a:alpha val="43137"/>
                    </a:srgbClr>
                  </a:outerShdw>
                </a:effectLst>
              </a:rPr>
              <a:t>; </a:t>
            </a:r>
            <a:r>
              <a:rPr lang="en-US" sz="2800" b="1" i="1" dirty="0">
                <a:solidFill>
                  <a:srgbClr val="FFC000"/>
                </a:solidFill>
                <a:effectLst>
                  <a:outerShdw blurRad="38100" dist="38100" dir="2700000" algn="tl">
                    <a:srgbClr val="000000">
                      <a:alpha val="43137"/>
                    </a:srgbClr>
                  </a:outerShdw>
                </a:effectLst>
              </a:rPr>
              <a:t>I have put my spirit upon him: he shall bring forth judgment to the nations</a:t>
            </a:r>
            <a:r>
              <a:rPr lang="en-US" sz="2800" b="1" dirty="0">
                <a:solidFill>
                  <a:srgbClr val="FFC000"/>
                </a:solidFill>
                <a:effectLst>
                  <a:outerShdw blurRad="38100" dist="38100" dir="2700000" algn="tl">
                    <a:srgbClr val="000000">
                      <a:alpha val="43137"/>
                    </a:srgbClr>
                  </a:outerShdw>
                </a:effectLst>
              </a:rPr>
              <a:t>.” </a:t>
            </a:r>
            <a:endParaRPr lang="en-GB" sz="2800" b="1" dirty="0">
              <a:solidFill>
                <a:srgbClr val="FFC000"/>
              </a:solidFill>
              <a:effectLst>
                <a:outerShdw blurRad="38100" dist="38100" dir="2700000" algn="tl">
                  <a:srgbClr val="000000">
                    <a:alpha val="43137"/>
                  </a:srgbClr>
                </a:outerShdw>
              </a:effectLst>
            </a:endParaRPr>
          </a:p>
          <a:p>
            <a:pPr algn="ctr"/>
            <a:r>
              <a:rPr lang="en-US" sz="2800" b="1" dirty="0">
                <a:solidFill>
                  <a:srgbClr val="00FF00"/>
                </a:solidFill>
                <a:effectLst>
                  <a:outerShdw blurRad="38100" dist="38100" dir="2700000" algn="tl">
                    <a:srgbClr val="000000">
                      <a:alpha val="43137"/>
                    </a:srgbClr>
                  </a:outerShdw>
                </a:effectLst>
              </a:rPr>
              <a:t>Isaiah does NOT say that Israel will become the nations.  He tells us that we will bring judgment TO the nations</a:t>
            </a:r>
            <a:r>
              <a:rPr lang="en-US" sz="2800" b="1" dirty="0" smtClean="0">
                <a:solidFill>
                  <a:srgbClr val="00FF00"/>
                </a:solidFill>
                <a:effectLst>
                  <a:outerShdw blurRad="38100" dist="38100" dir="2700000" algn="tl">
                    <a:srgbClr val="000000">
                      <a:alpha val="43137"/>
                    </a:srgbClr>
                  </a:outerShdw>
                </a:effectLst>
              </a:rPr>
              <a:t>.</a:t>
            </a:r>
            <a:endParaRPr lang="en-GB" dirty="0">
              <a:solidFill>
                <a:srgbClr val="00FF00"/>
              </a:solidFill>
            </a:endParaRPr>
          </a:p>
        </p:txBody>
      </p:sp>
      <p:pic>
        <p:nvPicPr>
          <p:cNvPr id="6146" name="Picture 2" descr="http://adam1cor.files.wordpress.com/2012/03/pajustic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370" y="1304027"/>
            <a:ext cx="4295954" cy="5011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63001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66</a:t>
            </a:fld>
            <a:endParaRPr lang="en-GB">
              <a:solidFill>
                <a:srgbClr val="FFFFFF"/>
              </a:solidFill>
            </a:endParaRPr>
          </a:p>
        </p:txBody>
      </p:sp>
      <p:sp>
        <p:nvSpPr>
          <p:cNvPr id="4" name="TextBox 3"/>
          <p:cNvSpPr txBox="1"/>
          <p:nvPr/>
        </p:nvSpPr>
        <p:spPr>
          <a:xfrm>
            <a:off x="5020574" y="1402387"/>
            <a:ext cx="6392174" cy="510909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3200" b="1" dirty="0">
                <a:solidFill>
                  <a:srgbClr val="FFFF00"/>
                </a:solidFill>
                <a:effectLst>
                  <a:outerShdw blurRad="38100" dist="38100" dir="2700000" algn="tl">
                    <a:srgbClr val="000000">
                      <a:alpha val="43137"/>
                    </a:srgbClr>
                  </a:outerShdw>
                </a:effectLst>
              </a:rPr>
              <a:t>The Law Was Given Only to Israel</a:t>
            </a:r>
            <a:endParaRPr lang="en-GB" sz="3200" b="1" dirty="0">
              <a:solidFill>
                <a:srgbClr val="FFFF00"/>
              </a:solidFill>
              <a:effectLst>
                <a:outerShdw blurRad="38100" dist="38100" dir="2700000" algn="tl">
                  <a:srgbClr val="000000">
                    <a:alpha val="43137"/>
                  </a:srgbClr>
                </a:outerShdw>
              </a:effectLst>
            </a:endParaRPr>
          </a:p>
          <a:p>
            <a:pPr algn="ctr"/>
            <a:endParaRPr lang="en-GB" sz="1000" b="1" dirty="0">
              <a:effectLst>
                <a:outerShdw blurRad="38100" dist="38100" dir="2700000" algn="tl">
                  <a:srgbClr val="000000">
                    <a:alpha val="43137"/>
                  </a:srgbClr>
                </a:outerShdw>
              </a:effectLst>
            </a:endParaRPr>
          </a:p>
          <a:p>
            <a:pPr algn="ctr"/>
            <a:r>
              <a:rPr lang="en-US" sz="2800" b="1" dirty="0">
                <a:solidFill>
                  <a:srgbClr val="FF00FF"/>
                </a:solidFill>
                <a:effectLst>
                  <a:outerShdw blurRad="38100" dist="38100" dir="2700000" algn="tl">
                    <a:srgbClr val="000000">
                      <a:alpha val="43137"/>
                    </a:srgbClr>
                  </a:outerShdw>
                </a:effectLst>
              </a:rPr>
              <a:t>Deut. 27: 9-10:</a:t>
            </a:r>
            <a:r>
              <a:rPr lang="en-US" sz="2800" b="1" dirty="0">
                <a:effectLst>
                  <a:outerShdw blurRad="38100" dist="38100" dir="2700000" algn="tl">
                    <a:srgbClr val="000000">
                      <a:alpha val="43137"/>
                    </a:srgbClr>
                  </a:outerShdw>
                </a:effectLst>
              </a:rPr>
              <a:t>  </a:t>
            </a:r>
            <a:r>
              <a:rPr lang="en-US" sz="2800" b="1" dirty="0">
                <a:solidFill>
                  <a:srgbClr val="00FFFF"/>
                </a:solidFill>
                <a:effectLst>
                  <a:outerShdw blurRad="38100" dist="38100" dir="2700000" algn="tl">
                    <a:srgbClr val="000000">
                      <a:alpha val="43137"/>
                    </a:srgbClr>
                  </a:outerShdw>
                </a:effectLst>
              </a:rPr>
              <a:t>Moses and the priests spoke to all Israel, saying, </a:t>
            </a:r>
            <a:r>
              <a:rPr lang="en-US" sz="2800" b="1" i="1" dirty="0">
                <a:solidFill>
                  <a:srgbClr val="00FFFF"/>
                </a:solidFill>
                <a:effectLst>
                  <a:outerShdw blurRad="38100" dist="38100" dir="2700000" algn="tl">
                    <a:srgbClr val="000000">
                      <a:alpha val="43137"/>
                    </a:srgbClr>
                  </a:outerShdw>
                </a:effectLst>
              </a:rPr>
              <a:t>“Take heed, and hearken, </a:t>
            </a:r>
            <a:r>
              <a:rPr lang="en-US" sz="2800" b="1" i="1" dirty="0">
                <a:solidFill>
                  <a:srgbClr val="FFC000"/>
                </a:solidFill>
                <a:effectLst>
                  <a:outerShdw blurRad="38100" dist="38100" dir="2700000" algn="tl">
                    <a:srgbClr val="000000">
                      <a:alpha val="43137"/>
                    </a:srgbClr>
                  </a:outerShdw>
                </a:effectLst>
              </a:rPr>
              <a:t>O Israel; </a:t>
            </a:r>
            <a:r>
              <a:rPr lang="en-US" sz="2800" b="1" i="1" u="sng" dirty="0">
                <a:solidFill>
                  <a:srgbClr val="FFC000"/>
                </a:solidFill>
                <a:effectLst>
                  <a:outerShdw blurRad="38100" dist="38100" dir="2700000" algn="tl">
                    <a:srgbClr val="000000">
                      <a:alpha val="43137"/>
                    </a:srgbClr>
                  </a:outerShdw>
                </a:effectLst>
              </a:rPr>
              <a:t>this day you are become the people of Yahweh Elohim</a:t>
            </a:r>
            <a:r>
              <a:rPr lang="en-US" sz="2800" b="1" i="1" dirty="0">
                <a:solidFill>
                  <a:srgbClr val="FFC000"/>
                </a:solidFill>
                <a:effectLst>
                  <a:outerShdw blurRad="38100" dist="38100" dir="2700000" algn="tl">
                    <a:srgbClr val="000000">
                      <a:alpha val="43137"/>
                    </a:srgbClr>
                  </a:outerShdw>
                </a:effectLst>
              </a:rPr>
              <a:t>.</a:t>
            </a:r>
            <a:r>
              <a:rPr lang="en-US" sz="2800" b="1" i="1" dirty="0">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You shall therefore obey the voice of Yahweh your Elohim and do His commandments and His statutes, which I command you this day</a:t>
            </a:r>
            <a:r>
              <a:rPr lang="en-US" sz="2800" b="1" i="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1026" name="Picture 2" descr="http://4.bp.blogspot.com/_ue2_vDGeEV8/S_gUP0ja91I/AAAAAAAAARM/jefqeLe2HYY/s1600/Deuteronomy+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754" y="1402387"/>
            <a:ext cx="3389882" cy="507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20349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67</a:t>
            </a:fld>
            <a:endParaRPr lang="en-GB">
              <a:solidFill>
                <a:srgbClr val="FFFFFF"/>
              </a:solidFill>
            </a:endParaRPr>
          </a:p>
        </p:txBody>
      </p:sp>
      <p:sp>
        <p:nvSpPr>
          <p:cNvPr id="4" name="TextBox 3"/>
          <p:cNvSpPr txBox="1"/>
          <p:nvPr/>
        </p:nvSpPr>
        <p:spPr>
          <a:xfrm>
            <a:off x="5460520" y="1476704"/>
            <a:ext cx="5952226"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FF00FF"/>
                </a:solidFill>
                <a:effectLst>
                  <a:outerShdw blurRad="38100" dist="38100" dir="2700000" algn="tl">
                    <a:srgbClr val="000000">
                      <a:alpha val="43137"/>
                    </a:srgbClr>
                  </a:outerShdw>
                </a:effectLst>
              </a:rPr>
              <a:t>Deut</a:t>
            </a:r>
            <a:r>
              <a:rPr lang="en-US" sz="2800" b="1" dirty="0">
                <a:solidFill>
                  <a:srgbClr val="FF00FF"/>
                </a:solidFill>
                <a:effectLst>
                  <a:outerShdw blurRad="38100" dist="38100" dir="2700000" algn="tl">
                    <a:srgbClr val="000000">
                      <a:alpha val="43137"/>
                    </a:srgbClr>
                  </a:outerShdw>
                </a:effectLst>
              </a:rPr>
              <a:t>. 4:7-8:</a:t>
            </a:r>
            <a:r>
              <a:rPr lang="en-US" sz="2800" b="1" dirty="0">
                <a:effectLst>
                  <a:outerShdw blurRad="38100" dist="38100" dir="2700000" algn="tl">
                    <a:srgbClr val="000000">
                      <a:alpha val="43137"/>
                    </a:srgbClr>
                  </a:outerShdw>
                </a:effectLst>
              </a:rPr>
              <a:t>  </a:t>
            </a:r>
            <a:r>
              <a:rPr lang="en-US" sz="2800" b="1" i="1" dirty="0">
                <a:solidFill>
                  <a:srgbClr val="00FFFF"/>
                </a:solidFill>
                <a:effectLst>
                  <a:outerShdw blurRad="38100" dist="38100" dir="2700000" algn="tl">
                    <a:srgbClr val="000000">
                      <a:alpha val="43137"/>
                    </a:srgbClr>
                  </a:outerShdw>
                </a:effectLst>
              </a:rPr>
              <a:t>“For what </a:t>
            </a:r>
            <a:r>
              <a:rPr lang="en-US" sz="2800" b="1" dirty="0">
                <a:solidFill>
                  <a:srgbClr val="00FFFF"/>
                </a:solidFill>
                <a:effectLst>
                  <a:outerShdw blurRad="38100" dist="38100" dir="2700000" algn="tl">
                    <a:srgbClr val="000000">
                      <a:alpha val="43137"/>
                    </a:srgbClr>
                  </a:outerShdw>
                </a:effectLst>
              </a:rPr>
              <a:t>[other]</a:t>
            </a:r>
            <a:r>
              <a:rPr lang="en-US" sz="2800" b="1" i="1" dirty="0">
                <a:solidFill>
                  <a:srgbClr val="00FFFF"/>
                </a:solidFill>
                <a:effectLst>
                  <a:outerShdw blurRad="38100" dist="38100" dir="2700000" algn="tl">
                    <a:srgbClr val="000000">
                      <a:alpha val="43137"/>
                    </a:srgbClr>
                  </a:outerShdw>
                </a:effectLst>
              </a:rPr>
              <a:t> nation is there so great, who has El so near to them, as Yahweh Elohim is in all things that we call upon Him?</a:t>
            </a:r>
            <a:r>
              <a:rPr lang="en-US" sz="2800" b="1" i="1" dirty="0">
                <a:effectLst>
                  <a:outerShdw blurRad="38100" dist="38100" dir="2700000" algn="tl">
                    <a:srgbClr val="000000">
                      <a:alpha val="43137"/>
                    </a:srgbClr>
                  </a:outerShdw>
                </a:effectLst>
              </a:rPr>
              <a:t>  </a:t>
            </a:r>
            <a:r>
              <a:rPr lang="en-US" sz="2800" b="1" i="1" dirty="0">
                <a:solidFill>
                  <a:srgbClr val="FFC000"/>
                </a:solidFill>
                <a:effectLst>
                  <a:outerShdw blurRad="38100" dist="38100" dir="2700000" algn="tl">
                    <a:srgbClr val="000000">
                      <a:alpha val="43137"/>
                    </a:srgbClr>
                  </a:outerShdw>
                </a:effectLst>
              </a:rPr>
              <a:t>And what nation is there so great, that has statutes and judgments so righteous as all this law, which I set before </a:t>
            </a:r>
            <a:r>
              <a:rPr lang="en-US" sz="2800" b="1" i="1" u="sng" dirty="0">
                <a:solidFill>
                  <a:srgbClr val="FFC000"/>
                </a:solidFill>
                <a:effectLst>
                  <a:outerShdw blurRad="38100" dist="38100" dir="2700000" algn="tl">
                    <a:srgbClr val="000000">
                      <a:alpha val="43137"/>
                    </a:srgbClr>
                  </a:outerShdw>
                </a:effectLst>
              </a:rPr>
              <a:t>you</a:t>
            </a:r>
            <a:r>
              <a:rPr lang="en-US" sz="2800" b="1" i="1" dirty="0">
                <a:solidFill>
                  <a:srgbClr val="FFC000"/>
                </a:solidFill>
                <a:effectLst>
                  <a:outerShdw blurRad="38100" dist="38100" dir="2700000" algn="tl">
                    <a:srgbClr val="000000">
                      <a:alpha val="43137"/>
                    </a:srgbClr>
                  </a:outerShdw>
                </a:effectLst>
              </a:rPr>
              <a:t> this day?”</a:t>
            </a:r>
            <a:r>
              <a:rPr lang="en-US" sz="2800" b="1" i="1" dirty="0">
                <a:effectLst>
                  <a:outerShdw blurRad="38100" dist="38100" dir="2700000" algn="tl">
                    <a:srgbClr val="000000">
                      <a:alpha val="43137"/>
                    </a:srgbClr>
                  </a:outerShdw>
                </a:effectLst>
              </a:rPr>
              <a:t>  </a:t>
            </a:r>
            <a:r>
              <a:rPr lang="en-US" sz="2800" b="1" dirty="0">
                <a:solidFill>
                  <a:srgbClr val="00FF00"/>
                </a:solidFill>
                <a:effectLst>
                  <a:outerShdw blurRad="38100" dist="38100" dir="2700000" algn="tl">
                    <a:srgbClr val="000000">
                      <a:alpha val="43137"/>
                    </a:srgbClr>
                  </a:outerShdw>
                </a:effectLst>
              </a:rPr>
              <a:t>All scholars agree that the Mosaic Law was delivered to Israel and only Israel</a:t>
            </a:r>
            <a:r>
              <a:rPr lang="en-US" sz="2800" b="1" dirty="0" smtClean="0">
                <a:solidFill>
                  <a:srgbClr val="00FF00"/>
                </a:solidFill>
                <a:effectLst>
                  <a:outerShdw blurRad="38100" dist="38100" dir="2700000" algn="tl">
                    <a:srgbClr val="000000">
                      <a:alpha val="43137"/>
                    </a:srgbClr>
                  </a:outerShdw>
                </a:effectLst>
              </a:rPr>
              <a:t>.</a:t>
            </a:r>
            <a:endParaRPr lang="en-GB" dirty="0">
              <a:solidFill>
                <a:srgbClr val="00FF00"/>
              </a:solidFill>
            </a:endParaRPr>
          </a:p>
        </p:txBody>
      </p:sp>
      <p:pic>
        <p:nvPicPr>
          <p:cNvPr id="2050" name="Picture 2" descr="http://biblepic.com/53/155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61376"/>
            <a:ext cx="4097248" cy="4097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41158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68</a:t>
            </a:fld>
            <a:endParaRPr lang="en-GB">
              <a:solidFill>
                <a:srgbClr val="FFFFFF"/>
              </a:solidFill>
            </a:endParaRPr>
          </a:p>
        </p:txBody>
      </p:sp>
      <p:sp>
        <p:nvSpPr>
          <p:cNvPr id="4" name="TextBox 3"/>
          <p:cNvSpPr txBox="1"/>
          <p:nvPr/>
        </p:nvSpPr>
        <p:spPr>
          <a:xfrm>
            <a:off x="6535947" y="1940944"/>
            <a:ext cx="5244860"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3200" b="1" dirty="0">
                <a:solidFill>
                  <a:srgbClr val="FF00FF"/>
                </a:solidFill>
                <a:effectLst>
                  <a:outerShdw blurRad="38100" dist="38100" dir="2700000" algn="tl">
                    <a:srgbClr val="000000">
                      <a:alpha val="43137"/>
                    </a:srgbClr>
                  </a:outerShdw>
                </a:effectLst>
              </a:rPr>
              <a:t>Psalm 147:19-20: </a:t>
            </a:r>
            <a:r>
              <a:rPr lang="en-US" sz="3200" b="1" dirty="0">
                <a:solidFill>
                  <a:srgbClr val="FFC000"/>
                </a:solidFill>
                <a:effectLst>
                  <a:outerShdw blurRad="38100" dist="38100" dir="2700000" algn="tl">
                    <a:srgbClr val="000000">
                      <a:alpha val="43137"/>
                    </a:srgbClr>
                  </a:outerShdw>
                </a:effectLst>
              </a:rPr>
              <a:t>“</a:t>
            </a:r>
            <a:r>
              <a:rPr lang="en-US" sz="3200" b="1" i="1" dirty="0">
                <a:solidFill>
                  <a:srgbClr val="FFC000"/>
                </a:solidFill>
                <a:effectLst>
                  <a:outerShdw blurRad="38100" dist="38100" dir="2700000" algn="tl">
                    <a:srgbClr val="000000">
                      <a:alpha val="43137"/>
                    </a:srgbClr>
                  </a:outerShdw>
                </a:effectLst>
              </a:rPr>
              <a:t>He </a:t>
            </a:r>
            <a:r>
              <a:rPr lang="en-US" sz="3200" b="1" i="1" dirty="0" err="1">
                <a:solidFill>
                  <a:srgbClr val="FFC000"/>
                </a:solidFill>
                <a:effectLst>
                  <a:outerShdw blurRad="38100" dist="38100" dir="2700000" algn="tl">
                    <a:srgbClr val="000000">
                      <a:alpha val="43137"/>
                    </a:srgbClr>
                  </a:outerShdw>
                </a:effectLst>
              </a:rPr>
              <a:t>showeth</a:t>
            </a:r>
            <a:r>
              <a:rPr lang="en-US" sz="3200" b="1" i="1" dirty="0">
                <a:solidFill>
                  <a:srgbClr val="FFC000"/>
                </a:solidFill>
                <a:effectLst>
                  <a:outerShdw blurRad="38100" dist="38100" dir="2700000" algn="tl">
                    <a:srgbClr val="000000">
                      <a:alpha val="43137"/>
                    </a:srgbClr>
                  </a:outerShdw>
                </a:effectLst>
              </a:rPr>
              <a:t> His word unto Jacob, his statutes and His judgments unto Israel. </a:t>
            </a:r>
            <a:r>
              <a:rPr lang="en-US" sz="3200" b="1" i="1" dirty="0">
                <a:effectLst>
                  <a:outerShdw blurRad="38100" dist="38100" dir="2700000" algn="tl">
                    <a:srgbClr val="000000">
                      <a:alpha val="43137"/>
                    </a:srgbClr>
                  </a:outerShdw>
                </a:effectLst>
              </a:rPr>
              <a:t> </a:t>
            </a:r>
            <a:r>
              <a:rPr lang="en-US" sz="3200" b="1" i="1" u="sng" dirty="0">
                <a:solidFill>
                  <a:srgbClr val="00FF00"/>
                </a:solidFill>
                <a:effectLst>
                  <a:outerShdw blurRad="38100" dist="38100" dir="2700000" algn="tl">
                    <a:srgbClr val="000000">
                      <a:alpha val="43137"/>
                    </a:srgbClr>
                  </a:outerShdw>
                </a:effectLst>
              </a:rPr>
              <a:t>He hath NOT DEALT SO WITH ANY OTHER NATION</a:t>
            </a:r>
            <a:endParaRPr lang="en-GB" sz="3200" b="1" dirty="0">
              <a:solidFill>
                <a:srgbClr val="00FF00"/>
              </a:solidFill>
              <a:effectLst>
                <a:outerShdw blurRad="38100" dist="38100" dir="2700000" algn="tl">
                  <a:srgbClr val="000000">
                    <a:alpha val="43137"/>
                  </a:srgbClr>
                </a:outerShdw>
              </a:effectLst>
            </a:endParaRPr>
          </a:p>
        </p:txBody>
      </p:sp>
      <p:pic>
        <p:nvPicPr>
          <p:cNvPr id="3074" name="Picture 2" descr="http://www.imj.org.il/images/shrine/center/etch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88697"/>
            <a:ext cx="5470758" cy="4459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240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69</a:t>
            </a:fld>
            <a:endParaRPr lang="en-GB">
              <a:solidFill>
                <a:srgbClr val="FFFFFF"/>
              </a:solidFill>
            </a:endParaRPr>
          </a:p>
        </p:txBody>
      </p:sp>
      <p:sp>
        <p:nvSpPr>
          <p:cNvPr id="4" name="TextBox 3"/>
          <p:cNvSpPr txBox="1"/>
          <p:nvPr/>
        </p:nvSpPr>
        <p:spPr>
          <a:xfrm>
            <a:off x="5296619" y="1500997"/>
            <a:ext cx="6081623" cy="489364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3200" b="1" dirty="0">
                <a:solidFill>
                  <a:srgbClr val="FFFF00"/>
                </a:solidFill>
                <a:effectLst>
                  <a:outerShdw blurRad="38100" dist="38100" dir="2700000" algn="tl">
                    <a:srgbClr val="000000">
                      <a:alpha val="43137"/>
                    </a:srgbClr>
                  </a:outerShdw>
                </a:effectLst>
              </a:rPr>
              <a:t>Standing on the Promises</a:t>
            </a:r>
            <a:endParaRPr lang="en-GB" sz="3200" b="1" dirty="0">
              <a:solidFill>
                <a:srgbClr val="FFFF00"/>
              </a:solidFill>
              <a:effectLst>
                <a:outerShdw blurRad="38100" dist="38100" dir="2700000" algn="tl">
                  <a:srgbClr val="000000">
                    <a:alpha val="43137"/>
                  </a:srgbClr>
                </a:outerShdw>
              </a:effectLst>
            </a:endParaRPr>
          </a:p>
          <a:p>
            <a:pPr algn="ctr"/>
            <a:r>
              <a:rPr lang="en-US" sz="2800" b="1" dirty="0">
                <a:effectLst>
                  <a:outerShdw blurRad="38100" dist="38100" dir="2700000" algn="tl">
                    <a:srgbClr val="000000">
                      <a:alpha val="43137"/>
                    </a:srgbClr>
                  </a:outerShdw>
                </a:effectLst>
              </a:rPr>
              <a:t> </a:t>
            </a:r>
            <a:endParaRPr lang="en-GB" sz="2800" b="1" dirty="0">
              <a:effectLst>
                <a:outerShdw blurRad="38100" dist="38100" dir="2700000" algn="tl">
                  <a:srgbClr val="000000">
                    <a:alpha val="43137"/>
                  </a:srgbClr>
                </a:outerShdw>
              </a:effectLst>
            </a:endParaRPr>
          </a:p>
          <a:p>
            <a:pPr algn="ctr"/>
            <a:r>
              <a:rPr lang="en-US" sz="2800" b="1" i="1" dirty="0" smtClean="0">
                <a:solidFill>
                  <a:srgbClr val="00FFFF"/>
                </a:solidFill>
                <a:effectLst>
                  <a:outerShdw blurRad="38100" dist="38100" dir="2700000" algn="tl">
                    <a:srgbClr val="000000">
                      <a:alpha val="43137"/>
                    </a:srgbClr>
                  </a:outerShdw>
                </a:effectLst>
              </a:rPr>
              <a:t>Hearken </a:t>
            </a:r>
            <a:r>
              <a:rPr lang="en-US" sz="2800" b="1" i="1" dirty="0">
                <a:solidFill>
                  <a:srgbClr val="00FFFF"/>
                </a:solidFill>
                <a:effectLst>
                  <a:outerShdw blurRad="38100" dist="38100" dir="2700000" algn="tl">
                    <a:srgbClr val="000000">
                      <a:alpha val="43137"/>
                    </a:srgbClr>
                  </a:outerShdw>
                </a:effectLst>
              </a:rPr>
              <a:t>to me, ye that follow after righteousness, ye that seek the </a:t>
            </a:r>
            <a:r>
              <a:rPr lang="en-US" sz="2800" b="1" i="1" cap="small" dirty="0">
                <a:solidFill>
                  <a:srgbClr val="00FFFF"/>
                </a:solidFill>
                <a:effectLst>
                  <a:outerShdw blurRad="38100" dist="38100" dir="2700000" algn="tl">
                    <a:srgbClr val="000000">
                      <a:alpha val="43137"/>
                    </a:srgbClr>
                  </a:outerShdw>
                </a:effectLst>
              </a:rPr>
              <a:t>Lord</a:t>
            </a:r>
            <a:r>
              <a:rPr lang="en-US" sz="2800" b="1" i="1" dirty="0">
                <a:solidFill>
                  <a:srgbClr val="00FFFF"/>
                </a:solidFill>
                <a:effectLst>
                  <a:outerShdw blurRad="38100" dist="38100" dir="2700000" algn="tl">
                    <a:srgbClr val="000000">
                      <a:alpha val="43137"/>
                    </a:srgbClr>
                  </a:outerShdw>
                </a:effectLst>
              </a:rPr>
              <a:t>: look unto the rock whence ye are hewn,</a:t>
            </a:r>
            <a:r>
              <a:rPr lang="en-US" sz="2800" b="1" i="1" dirty="0">
                <a:effectLst>
                  <a:outerShdw blurRad="38100" dist="38100" dir="2700000" algn="tl">
                    <a:srgbClr val="000000">
                      <a:alpha val="43137"/>
                    </a:srgbClr>
                  </a:outerShdw>
                </a:effectLst>
              </a:rPr>
              <a:t> </a:t>
            </a:r>
            <a:r>
              <a:rPr lang="en-US" sz="2800" b="1" i="1" dirty="0">
                <a:solidFill>
                  <a:srgbClr val="FFC000"/>
                </a:solidFill>
                <a:effectLst>
                  <a:outerShdw blurRad="38100" dist="38100" dir="2700000" algn="tl">
                    <a:srgbClr val="000000">
                      <a:alpha val="43137"/>
                    </a:srgbClr>
                  </a:outerShdw>
                </a:effectLst>
              </a:rPr>
              <a:t>and to the hole of the pit whence ye are </a:t>
            </a:r>
            <a:r>
              <a:rPr lang="en-US" sz="2800" b="1" i="1" dirty="0" err="1">
                <a:solidFill>
                  <a:srgbClr val="FFC000"/>
                </a:solidFill>
                <a:effectLst>
                  <a:outerShdw blurRad="38100" dist="38100" dir="2700000" algn="tl">
                    <a:srgbClr val="000000">
                      <a:alpha val="43137"/>
                    </a:srgbClr>
                  </a:outerShdw>
                </a:effectLst>
              </a:rPr>
              <a:t>digged</a:t>
            </a:r>
            <a:r>
              <a:rPr lang="en-US" sz="2800" b="1" i="1" dirty="0">
                <a:solidFill>
                  <a:srgbClr val="FFC000"/>
                </a:solidFill>
                <a:effectLst>
                  <a:outerShdw blurRad="38100" dist="38100" dir="2700000" algn="tl">
                    <a:srgbClr val="000000">
                      <a:alpha val="43137"/>
                    </a:srgbClr>
                  </a:outerShdw>
                </a:effectLst>
              </a:rPr>
              <a:t>. </a:t>
            </a:r>
            <a:r>
              <a:rPr lang="en-US" sz="2800" b="1" i="1" baseline="30000" dirty="0">
                <a:solidFill>
                  <a:srgbClr val="FFC000"/>
                </a:solidFill>
                <a:effectLst>
                  <a:outerShdw blurRad="38100" dist="38100" dir="2700000" algn="tl">
                    <a:srgbClr val="000000">
                      <a:alpha val="43137"/>
                    </a:srgbClr>
                  </a:outerShdw>
                </a:effectLst>
              </a:rPr>
              <a:t> </a:t>
            </a:r>
            <a:r>
              <a:rPr lang="en-US" sz="2800" b="1" i="1" u="sng" dirty="0">
                <a:solidFill>
                  <a:srgbClr val="FFC000"/>
                </a:solidFill>
                <a:effectLst>
                  <a:outerShdw blurRad="38100" dist="38100" dir="2700000" algn="tl">
                    <a:srgbClr val="000000">
                      <a:alpha val="43137"/>
                    </a:srgbClr>
                  </a:outerShdw>
                </a:effectLst>
              </a:rPr>
              <a:t>Look unto Abraham your father,</a:t>
            </a:r>
            <a:r>
              <a:rPr lang="en-US" sz="2800" b="1" i="1" u="sng" dirty="0">
                <a:effectLst>
                  <a:outerShdw blurRad="38100" dist="38100" dir="2700000" algn="tl">
                    <a:srgbClr val="000000">
                      <a:alpha val="43137"/>
                    </a:srgbClr>
                  </a:outerShdw>
                </a:effectLst>
              </a:rPr>
              <a:t> </a:t>
            </a:r>
            <a:r>
              <a:rPr lang="en-US" sz="2800" b="1" i="1" u="sng" dirty="0">
                <a:solidFill>
                  <a:srgbClr val="00FF00"/>
                </a:solidFill>
                <a:effectLst>
                  <a:outerShdw blurRad="38100" dist="38100" dir="2700000" algn="tl">
                    <a:srgbClr val="000000">
                      <a:alpha val="43137"/>
                    </a:srgbClr>
                  </a:outerShdw>
                </a:effectLst>
              </a:rPr>
              <a:t>and unto Sarah that bare you: for I called him alone, and blessed him, and increased him. </a:t>
            </a:r>
            <a:r>
              <a:rPr lang="en-US" sz="2800" b="1" i="1" baseline="30000" dirty="0">
                <a:solidFill>
                  <a:srgbClr val="00FF00"/>
                </a:solidFill>
                <a:effectLst>
                  <a:outerShdw blurRad="38100" dist="38100" dir="2700000" algn="tl">
                    <a:srgbClr val="000000">
                      <a:alpha val="43137"/>
                    </a:srgbClr>
                  </a:outerShdw>
                </a:effectLst>
              </a:rPr>
              <a:t> </a:t>
            </a:r>
            <a:endParaRPr lang="en-GB" sz="2800" b="1" dirty="0">
              <a:solidFill>
                <a:srgbClr val="00FF00"/>
              </a:solidFill>
              <a:effectLst>
                <a:outerShdw blurRad="38100" dist="38100" dir="2700000" algn="tl">
                  <a:srgbClr val="000000">
                    <a:alpha val="43137"/>
                  </a:srgbClr>
                </a:outerShdw>
              </a:effectLst>
            </a:endParaRPr>
          </a:p>
        </p:txBody>
      </p:sp>
      <p:pic>
        <p:nvPicPr>
          <p:cNvPr id="4098" name="Picture 2" descr="http://www.spiritofthescripture.com/wp-content/uploads/2013/02/pillar-cloud-tabernac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798" y="2257425"/>
            <a:ext cx="3810000" cy="310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1931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7</a:t>
            </a:fld>
            <a:endParaRPr lang="en-GB">
              <a:solidFill>
                <a:srgbClr val="FFFFFF"/>
              </a:solidFill>
            </a:endParaRPr>
          </a:p>
        </p:txBody>
      </p:sp>
      <p:sp>
        <p:nvSpPr>
          <p:cNvPr id="4" name="TextBox 3"/>
          <p:cNvSpPr txBox="1"/>
          <p:nvPr/>
        </p:nvSpPr>
        <p:spPr>
          <a:xfrm>
            <a:off x="4681269" y="1430858"/>
            <a:ext cx="7004648" cy="510909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The Bible is written to, by, for and about the descendants of Adam and Eve, exclusively.</a:t>
            </a:r>
            <a:r>
              <a:rPr lang="en-US" sz="2800" b="1" dirty="0">
                <a:effectLst>
                  <a:outerShdw blurRad="38100" dist="38100" dir="2700000" algn="tl">
                    <a:srgbClr val="000000">
                      <a:alpha val="43137"/>
                    </a:srgbClr>
                  </a:outerShdw>
                </a:effectLst>
              </a:rPr>
              <a:t>  </a:t>
            </a:r>
            <a:r>
              <a:rPr lang="en-US" sz="2800" b="1" dirty="0">
                <a:solidFill>
                  <a:srgbClr val="FFC000"/>
                </a:solidFill>
                <a:effectLst>
                  <a:outerShdw blurRad="38100" dist="38100" dir="2700000" algn="tl">
                    <a:srgbClr val="000000">
                      <a:alpha val="43137"/>
                    </a:srgbClr>
                  </a:outerShdw>
                </a:effectLst>
              </a:rPr>
              <a:t>It is a moral instruction manual for the </a:t>
            </a:r>
            <a:r>
              <a:rPr lang="en-US" sz="2800" b="1" dirty="0" err="1">
                <a:solidFill>
                  <a:srgbClr val="FFC000"/>
                </a:solidFill>
                <a:effectLst>
                  <a:outerShdw blurRad="38100" dist="38100" dir="2700000" algn="tl">
                    <a:srgbClr val="000000">
                      <a:alpha val="43137"/>
                    </a:srgbClr>
                  </a:outerShdw>
                </a:effectLst>
              </a:rPr>
              <a:t>Adamic</a:t>
            </a:r>
            <a:r>
              <a:rPr lang="en-US" sz="2800" b="1" dirty="0">
                <a:solidFill>
                  <a:srgbClr val="FFC000"/>
                </a:solidFill>
                <a:effectLst>
                  <a:outerShdw blurRad="38100" dist="38100" dir="2700000" algn="tl">
                    <a:srgbClr val="000000">
                      <a:alpha val="43137"/>
                    </a:srgbClr>
                  </a:outerShdw>
                </a:effectLst>
              </a:rPr>
              <a:t> species.  It is only from this species that the Chosen People can come.  Gen. 5:1:</a:t>
            </a:r>
            <a:r>
              <a:rPr lang="en-US" sz="2800" b="1" dirty="0">
                <a:effectLst>
                  <a:outerShdw blurRad="38100" dist="38100" dir="2700000" algn="tl">
                    <a:srgbClr val="000000">
                      <a:alpha val="43137"/>
                    </a:srgbClr>
                  </a:outerShdw>
                </a:effectLst>
              </a:rPr>
              <a:t> </a:t>
            </a:r>
            <a:r>
              <a:rPr lang="en-US" sz="2800" b="1" dirty="0">
                <a:solidFill>
                  <a:srgbClr val="00FF00"/>
                </a:solidFill>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This is the book of the generations</a:t>
            </a:r>
            <a:r>
              <a:rPr lang="en-US" sz="2800" b="1" dirty="0">
                <a:solidFill>
                  <a:srgbClr val="00FF00"/>
                </a:solidFill>
                <a:effectLst>
                  <a:outerShdw blurRad="38100" dist="38100" dir="2700000" algn="tl">
                    <a:srgbClr val="000000">
                      <a:alpha val="43137"/>
                    </a:srgbClr>
                  </a:outerShdw>
                </a:effectLst>
              </a:rPr>
              <a:t> (</a:t>
            </a:r>
            <a:r>
              <a:rPr lang="en-US" sz="2800" b="1" i="1" dirty="0" err="1">
                <a:solidFill>
                  <a:srgbClr val="00FF00"/>
                </a:solidFill>
                <a:effectLst>
                  <a:outerShdw blurRad="38100" dist="38100" dir="2700000" algn="tl">
                    <a:srgbClr val="000000">
                      <a:alpha val="43137"/>
                    </a:srgbClr>
                  </a:outerShdw>
                </a:effectLst>
              </a:rPr>
              <a:t>toledaw</a:t>
            </a:r>
            <a:r>
              <a:rPr lang="en-US" sz="2800" b="1" i="1" dirty="0">
                <a:solidFill>
                  <a:srgbClr val="00FF00"/>
                </a:solidFill>
                <a:effectLst>
                  <a:outerShdw blurRad="38100" dist="38100" dir="2700000" algn="tl">
                    <a:srgbClr val="000000">
                      <a:alpha val="43137"/>
                    </a:srgbClr>
                  </a:outerShdw>
                </a:effectLst>
              </a:rPr>
              <a:t>,</a:t>
            </a:r>
            <a:r>
              <a:rPr lang="en-US" sz="2800" b="1" dirty="0">
                <a:solidFill>
                  <a:srgbClr val="00FF00"/>
                </a:solidFill>
                <a:effectLst>
                  <a:outerShdw blurRad="38100" dist="38100" dir="2700000" algn="tl">
                    <a:srgbClr val="000000">
                      <a:alpha val="43137"/>
                    </a:srgbClr>
                  </a:outerShdw>
                </a:effectLst>
              </a:rPr>
              <a:t> family tree, descendants of</a:t>
            </a:r>
            <a:r>
              <a:rPr lang="en-US" sz="2800" b="1" i="1" dirty="0">
                <a:solidFill>
                  <a:srgbClr val="00FF00"/>
                </a:solidFill>
                <a:effectLst>
                  <a:outerShdw blurRad="38100" dist="38100" dir="2700000" algn="tl">
                    <a:srgbClr val="000000">
                      <a:alpha val="43137"/>
                    </a:srgbClr>
                  </a:outerShdw>
                </a:effectLst>
              </a:rPr>
              <a:t>) Adam.  In the day that God created </a:t>
            </a:r>
            <a:r>
              <a:rPr lang="en-US" sz="2800" b="1" i="1" dirty="0" err="1">
                <a:solidFill>
                  <a:srgbClr val="00FF00"/>
                </a:solidFill>
                <a:effectLst>
                  <a:outerShdw blurRad="38100" dist="38100" dir="2700000" algn="tl">
                    <a:srgbClr val="000000">
                      <a:alpha val="43137"/>
                    </a:srgbClr>
                  </a:outerShdw>
                </a:effectLst>
              </a:rPr>
              <a:t>Adamkind</a:t>
            </a:r>
            <a:r>
              <a:rPr lang="en-US" sz="2800" b="1" i="1" dirty="0">
                <a:solidFill>
                  <a:srgbClr val="00FF00"/>
                </a:solidFill>
                <a:effectLst>
                  <a:outerShdw blurRad="38100" dist="38100" dir="2700000" algn="tl">
                    <a:srgbClr val="000000">
                      <a:alpha val="43137"/>
                    </a:srgbClr>
                  </a:outerShdw>
                </a:effectLst>
              </a:rPr>
              <a:t>, in the likeness of God</a:t>
            </a:r>
            <a:r>
              <a:rPr lang="en-US" sz="2800" b="1" dirty="0">
                <a:solidFill>
                  <a:srgbClr val="00FF00"/>
                </a:solidFill>
                <a:effectLst>
                  <a:outerShdw blurRad="38100" dist="38100" dir="2700000" algn="tl">
                    <a:srgbClr val="000000">
                      <a:alpha val="43137"/>
                    </a:srgbClr>
                  </a:outerShdw>
                </a:effectLst>
              </a:rPr>
              <a:t> (</a:t>
            </a:r>
            <a:r>
              <a:rPr lang="en-US" sz="2800" b="1" dirty="0" err="1">
                <a:solidFill>
                  <a:srgbClr val="00FF00"/>
                </a:solidFill>
                <a:effectLst>
                  <a:outerShdw blurRad="38100" dist="38100" dir="2700000" algn="tl">
                    <a:srgbClr val="000000">
                      <a:alpha val="43137"/>
                    </a:srgbClr>
                  </a:outerShdw>
                </a:effectLst>
              </a:rPr>
              <a:t>elohim</a:t>
            </a:r>
            <a:r>
              <a:rPr lang="en-US" sz="2800" b="1" dirty="0">
                <a:solidFill>
                  <a:srgbClr val="00FF00"/>
                </a:solidFill>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made He him</a:t>
            </a:r>
            <a:r>
              <a:rPr lang="en-US" sz="2800" b="1" dirty="0">
                <a:solidFill>
                  <a:srgbClr val="00FF00"/>
                </a:solidFill>
                <a:effectLst>
                  <a:outerShdw blurRad="38100" dist="38100" dir="2700000" algn="tl">
                    <a:srgbClr val="000000">
                      <a:alpha val="43137"/>
                    </a:srgbClr>
                  </a:outerShdw>
                </a:effectLst>
              </a:rPr>
              <a:t>.” </a:t>
            </a:r>
            <a:endParaRPr lang="en-GB" sz="2800" b="1" dirty="0">
              <a:solidFill>
                <a:srgbClr val="00FF00"/>
              </a:solidFill>
              <a:effectLst>
                <a:outerShdw blurRad="38100" dist="38100" dir="2700000" algn="tl">
                  <a:srgbClr val="000000">
                    <a:alpha val="43137"/>
                  </a:srgbClr>
                </a:outerShdw>
              </a:effectLst>
            </a:endParaRPr>
          </a:p>
          <a:p>
            <a:endParaRPr lang="en-GB"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6847" y="1283898"/>
            <a:ext cx="3357535" cy="5315309"/>
          </a:xfrm>
          <a:prstGeom prst="rect">
            <a:avLst/>
          </a:prstGeom>
        </p:spPr>
      </p:pic>
    </p:spTree>
    <p:extLst>
      <p:ext uri="{BB962C8B-B14F-4D97-AF65-F5344CB8AC3E}">
        <p14:creationId xmlns:p14="http://schemas.microsoft.com/office/powerpoint/2010/main" val="117120304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70</a:t>
            </a:fld>
            <a:endParaRPr lang="en-GB">
              <a:solidFill>
                <a:srgbClr val="FFFFFF"/>
              </a:solidFill>
            </a:endParaRPr>
          </a:p>
        </p:txBody>
      </p:sp>
      <p:sp>
        <p:nvSpPr>
          <p:cNvPr id="4" name="TextBox 3"/>
          <p:cNvSpPr txBox="1"/>
          <p:nvPr/>
        </p:nvSpPr>
        <p:spPr>
          <a:xfrm>
            <a:off x="5417389" y="1285335"/>
            <a:ext cx="6487065"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a:solidFill>
                  <a:srgbClr val="00FFFF"/>
                </a:solidFill>
                <a:effectLst>
                  <a:outerShdw blurRad="38100" dist="38100" dir="2700000" algn="tl">
                    <a:srgbClr val="000000">
                      <a:alpha val="43137"/>
                    </a:srgbClr>
                  </a:outerShdw>
                </a:effectLst>
              </a:rPr>
              <a:t>For the </a:t>
            </a:r>
            <a:r>
              <a:rPr lang="en-US" sz="2800" b="1" i="1" cap="small" dirty="0">
                <a:solidFill>
                  <a:srgbClr val="00FFFF"/>
                </a:solidFill>
                <a:effectLst>
                  <a:outerShdw blurRad="38100" dist="38100" dir="2700000" algn="tl">
                    <a:srgbClr val="000000">
                      <a:alpha val="43137"/>
                    </a:srgbClr>
                  </a:outerShdw>
                </a:effectLst>
              </a:rPr>
              <a:t>Lord</a:t>
            </a:r>
            <a:r>
              <a:rPr lang="en-US" sz="2800" b="1" i="1" dirty="0">
                <a:solidFill>
                  <a:srgbClr val="00FFFF"/>
                </a:solidFill>
                <a:effectLst>
                  <a:outerShdw blurRad="38100" dist="38100" dir="2700000" algn="tl">
                    <a:srgbClr val="000000">
                      <a:alpha val="43137"/>
                    </a:srgbClr>
                  </a:outerShdw>
                </a:effectLst>
              </a:rPr>
              <a:t> shall comfort Zion: he will comfort all her waste places; and he will make her wilderness like Eden, and her desert like the garden of the </a:t>
            </a:r>
            <a:r>
              <a:rPr lang="en-US" sz="2800" b="1" i="1" cap="small" dirty="0">
                <a:solidFill>
                  <a:srgbClr val="00FFFF"/>
                </a:solidFill>
                <a:effectLst>
                  <a:outerShdw blurRad="38100" dist="38100" dir="2700000" algn="tl">
                    <a:srgbClr val="000000">
                      <a:alpha val="43137"/>
                    </a:srgbClr>
                  </a:outerShdw>
                </a:effectLst>
              </a:rPr>
              <a:t>Lord</a:t>
            </a:r>
            <a:r>
              <a:rPr lang="en-US" sz="2800" b="1" i="1" dirty="0">
                <a:solidFill>
                  <a:srgbClr val="00FFFF"/>
                </a:solidFill>
                <a:effectLst>
                  <a:outerShdw blurRad="38100" dist="38100" dir="2700000" algn="tl">
                    <a:srgbClr val="000000">
                      <a:alpha val="43137"/>
                    </a:srgbClr>
                  </a:outerShdw>
                </a:effectLst>
              </a:rPr>
              <a:t>; </a:t>
            </a:r>
            <a:r>
              <a:rPr lang="en-US" sz="2800" b="1" i="1" dirty="0">
                <a:solidFill>
                  <a:srgbClr val="FFC000"/>
                </a:solidFill>
                <a:effectLst>
                  <a:outerShdw blurRad="38100" dist="38100" dir="2700000" algn="tl">
                    <a:srgbClr val="000000">
                      <a:alpha val="43137"/>
                    </a:srgbClr>
                  </a:outerShdw>
                </a:effectLst>
              </a:rPr>
              <a:t>joy and gladness shall be found therein, thanksgiving, and the voice of melody. </a:t>
            </a:r>
            <a:r>
              <a:rPr lang="en-US" sz="2800" b="1" i="1" baseline="30000" dirty="0">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Hearken unto me, my people; and give ear unto me, O my nation: </a:t>
            </a:r>
            <a:r>
              <a:rPr lang="en-US" sz="2800" b="1" i="1" u="sng" dirty="0">
                <a:solidFill>
                  <a:srgbClr val="00FF00"/>
                </a:solidFill>
                <a:effectLst>
                  <a:outerShdw blurRad="38100" dist="38100" dir="2700000" algn="tl">
                    <a:srgbClr val="000000">
                      <a:alpha val="43137"/>
                    </a:srgbClr>
                  </a:outerShdw>
                </a:effectLst>
              </a:rPr>
              <a:t>for a law shall proceed from me, and I will make my judgment to rest for a light of the people</a:t>
            </a:r>
            <a:r>
              <a:rPr lang="en-US" sz="2800" b="1" i="1" dirty="0">
                <a:solidFill>
                  <a:srgbClr val="00FF00"/>
                </a:solidFill>
                <a:effectLst>
                  <a:outerShdw blurRad="38100" dist="38100" dir="2700000" algn="tl">
                    <a:srgbClr val="000000">
                      <a:alpha val="43137"/>
                    </a:srgbClr>
                  </a:outerShdw>
                </a:effectLst>
              </a:rPr>
              <a:t>.  </a:t>
            </a:r>
            <a:r>
              <a:rPr lang="en-US" i="1" baseline="30000" dirty="0">
                <a:solidFill>
                  <a:srgbClr val="00FF00"/>
                </a:solidFill>
              </a:rPr>
              <a:t> </a:t>
            </a:r>
            <a:endParaRPr lang="en-GB" dirty="0">
              <a:solidFill>
                <a:srgbClr val="00FF00"/>
              </a:solidFill>
            </a:endParaRPr>
          </a:p>
        </p:txBody>
      </p:sp>
      <p:pic>
        <p:nvPicPr>
          <p:cNvPr id="5122" name="Picture 2" descr="http://www.wildflowermagazine.com/wp-content/uploads/2013/10/wildflow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921" y="1976198"/>
            <a:ext cx="4892598" cy="3667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37967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71</a:t>
            </a:fld>
            <a:endParaRPr lang="en-GB">
              <a:solidFill>
                <a:srgbClr val="FFFFFF"/>
              </a:solidFill>
            </a:endParaRPr>
          </a:p>
        </p:txBody>
      </p:sp>
      <p:sp>
        <p:nvSpPr>
          <p:cNvPr id="4" name="TextBox 3"/>
          <p:cNvSpPr txBox="1"/>
          <p:nvPr/>
        </p:nvSpPr>
        <p:spPr>
          <a:xfrm>
            <a:off x="0" y="5042118"/>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a:solidFill>
                  <a:srgbClr val="00FFFF"/>
                </a:solidFill>
                <a:effectLst>
                  <a:outerShdw blurRad="38100" dist="38100" dir="2700000" algn="tl">
                    <a:srgbClr val="000000">
                      <a:alpha val="43137"/>
                    </a:srgbClr>
                  </a:outerShdw>
                </a:effectLst>
              </a:rPr>
              <a:t>My righteousness is near; my salvation is gone forth, and mine arms shall judge the people; </a:t>
            </a:r>
            <a:r>
              <a:rPr lang="en-US" sz="2800" b="1" i="1" dirty="0">
                <a:solidFill>
                  <a:srgbClr val="FFC000"/>
                </a:solidFill>
                <a:effectLst>
                  <a:outerShdw blurRad="38100" dist="38100" dir="2700000" algn="tl">
                    <a:srgbClr val="000000">
                      <a:alpha val="43137"/>
                    </a:srgbClr>
                  </a:outerShdw>
                </a:effectLst>
              </a:rPr>
              <a:t>the isles shall wait upon me, and on mine arm shall they trust.</a:t>
            </a:r>
            <a:r>
              <a:rPr lang="en-US" sz="2800" b="1" i="1" dirty="0">
                <a:effectLst>
                  <a:outerShdw blurRad="38100" dist="38100" dir="2700000" algn="tl">
                    <a:srgbClr val="000000">
                      <a:alpha val="43137"/>
                    </a:srgbClr>
                  </a:outerShdw>
                </a:effectLst>
              </a:rPr>
              <a:t> </a:t>
            </a:r>
            <a:r>
              <a:rPr lang="en-US" sz="2800" b="1" i="1" baseline="30000" dirty="0">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Lift up your eyes to the heavens, and look upon the earth beneath:</a:t>
            </a:r>
            <a:endParaRPr lang="en-GB" sz="2800" b="1" dirty="0">
              <a:solidFill>
                <a:srgbClr val="00FF00"/>
              </a:solidFill>
              <a:effectLst>
                <a:outerShdw blurRad="38100" dist="38100" dir="2700000" algn="tl">
                  <a:srgbClr val="000000">
                    <a:alpha val="43137"/>
                  </a:srgbClr>
                </a:outerShdw>
              </a:effectLst>
            </a:endParaRPr>
          </a:p>
        </p:txBody>
      </p:sp>
      <p:pic>
        <p:nvPicPr>
          <p:cNvPr id="6146" name="Picture 2" descr="https://encrypted-tbn1.gstatic.com/images?q=tbn:ANd9GcRlv-K1af_3JtErlWmN6EIwtO0BFnSfDsHmhHF8MUcD9rdEEF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6641" y="1197983"/>
            <a:ext cx="7418717" cy="3594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93519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72</a:t>
            </a:fld>
            <a:endParaRPr lang="en-GB">
              <a:solidFill>
                <a:srgbClr val="FFFFFF"/>
              </a:solidFill>
            </a:endParaRPr>
          </a:p>
        </p:txBody>
      </p:sp>
      <p:sp>
        <p:nvSpPr>
          <p:cNvPr id="4" name="TextBox 3"/>
          <p:cNvSpPr txBox="1"/>
          <p:nvPr/>
        </p:nvSpPr>
        <p:spPr>
          <a:xfrm>
            <a:off x="0" y="4180344"/>
            <a:ext cx="12192000"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...for </a:t>
            </a:r>
            <a:r>
              <a:rPr lang="en-US" sz="2800" b="1" i="1" dirty="0">
                <a:solidFill>
                  <a:srgbClr val="00FFFF"/>
                </a:solidFill>
                <a:effectLst>
                  <a:outerShdw blurRad="38100" dist="38100" dir="2700000" algn="tl">
                    <a:srgbClr val="000000">
                      <a:alpha val="43137"/>
                    </a:srgbClr>
                  </a:outerShdw>
                </a:effectLst>
              </a:rPr>
              <a:t>the heavens shall vanish away like smoke, and the earth shall wax old like a garment, </a:t>
            </a:r>
            <a:r>
              <a:rPr lang="en-US" sz="2800" b="1" i="1" dirty="0">
                <a:solidFill>
                  <a:srgbClr val="FFC000"/>
                </a:solidFill>
                <a:effectLst>
                  <a:outerShdw blurRad="38100" dist="38100" dir="2700000" algn="tl">
                    <a:srgbClr val="000000">
                      <a:alpha val="43137"/>
                    </a:srgbClr>
                  </a:outerShdw>
                </a:effectLst>
              </a:rPr>
              <a:t>and they that dwell therein shall die in like manner: but my salvation shall be for ever, </a:t>
            </a:r>
            <a:r>
              <a:rPr lang="en-US" sz="2800" b="1" i="1" u="sng" dirty="0">
                <a:solidFill>
                  <a:srgbClr val="FFC000"/>
                </a:solidFill>
                <a:effectLst>
                  <a:outerShdw blurRad="38100" dist="38100" dir="2700000" algn="tl">
                    <a:srgbClr val="000000">
                      <a:alpha val="43137"/>
                    </a:srgbClr>
                  </a:outerShdw>
                </a:effectLst>
              </a:rPr>
              <a:t>AND MY RIGHTEOUSNESS SHALL NOT BE ABOLISHED.</a:t>
            </a:r>
            <a:r>
              <a:rPr lang="en-US" sz="2800" b="1" i="1" dirty="0">
                <a:solidFill>
                  <a:srgbClr val="FFC000"/>
                </a:solidFill>
                <a:effectLst>
                  <a:outerShdw blurRad="38100" dist="38100" dir="2700000" algn="tl">
                    <a:srgbClr val="000000">
                      <a:alpha val="43137"/>
                    </a:srgbClr>
                  </a:outerShdw>
                </a:effectLst>
              </a:rPr>
              <a:t> </a:t>
            </a:r>
            <a:r>
              <a:rPr lang="en-US" sz="2800" b="1" i="1" dirty="0" smtClean="0">
                <a:effectLst>
                  <a:outerShdw blurRad="38100" dist="38100" dir="2700000" algn="tl">
                    <a:srgbClr val="000000">
                      <a:alpha val="43137"/>
                    </a:srgbClr>
                  </a:outerShdw>
                </a:effectLst>
              </a:rPr>
              <a:t>  </a:t>
            </a:r>
            <a:r>
              <a:rPr lang="en-US" sz="2800" b="1" i="1" baseline="30000" dirty="0">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Hearken unto me, ye that know righteousness, the people in whose heart is my law; fear ye not the reproach of men, neither be ye afraid of their </a:t>
            </a:r>
            <a:r>
              <a:rPr lang="en-US" sz="2800" b="1" i="1" dirty="0" smtClean="0">
                <a:solidFill>
                  <a:srgbClr val="00FF00"/>
                </a:solidFill>
                <a:effectLst>
                  <a:outerShdw blurRad="38100" dist="38100" dir="2700000" algn="tl">
                    <a:srgbClr val="000000">
                      <a:alpha val="43137"/>
                    </a:srgbClr>
                  </a:outerShdw>
                </a:effectLst>
              </a:rPr>
              <a:t>reviling's.” </a:t>
            </a:r>
            <a:r>
              <a:rPr lang="en-US" sz="2800" b="1" i="1" dirty="0" smtClean="0">
                <a:effectLst>
                  <a:outerShdw blurRad="38100" dist="38100" dir="2700000" algn="tl">
                    <a:srgbClr val="000000">
                      <a:alpha val="43137"/>
                    </a:srgbClr>
                  </a:outerShdw>
                </a:effectLst>
              </a:rPr>
              <a:t> </a:t>
            </a:r>
            <a:r>
              <a:rPr lang="en-US" sz="2800" b="1" i="1" dirty="0">
                <a:solidFill>
                  <a:srgbClr val="FF00FF"/>
                </a:solidFill>
                <a:effectLst>
                  <a:outerShdw blurRad="38100" dist="38100" dir="2700000" algn="tl">
                    <a:srgbClr val="000000">
                      <a:alpha val="43137"/>
                    </a:srgbClr>
                  </a:outerShdw>
                </a:effectLst>
              </a:rPr>
              <a:t>- </a:t>
            </a:r>
            <a:r>
              <a:rPr lang="en-US" sz="2800" b="1" dirty="0">
                <a:solidFill>
                  <a:srgbClr val="FF00FF"/>
                </a:solidFill>
                <a:effectLst>
                  <a:outerShdw blurRad="38100" dist="38100" dir="2700000" algn="tl">
                    <a:srgbClr val="000000">
                      <a:alpha val="43137"/>
                    </a:srgbClr>
                  </a:outerShdw>
                </a:effectLst>
              </a:rPr>
              <a:t>Isa. 51:1-9.</a:t>
            </a:r>
            <a:endParaRPr lang="en-GB" sz="2800" b="1" dirty="0">
              <a:solidFill>
                <a:srgbClr val="FF00FF"/>
              </a:solidFill>
              <a:effectLst>
                <a:outerShdw blurRad="38100" dist="38100" dir="2700000" algn="tl">
                  <a:srgbClr val="000000">
                    <a:alpha val="43137"/>
                  </a:srgbClr>
                </a:outerShdw>
              </a:effectLst>
            </a:endParaRPr>
          </a:p>
        </p:txBody>
      </p:sp>
      <p:pic>
        <p:nvPicPr>
          <p:cNvPr id="7170" name="Picture 2" descr="https://encrypted-tbn3.gstatic.com/images?q=tbn:ANd9GcQCf9HQhNCcWKFjhsq3xqs5foYDHgaKQ6C0TkHmoJBta91mK6Wi9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9579" y="967480"/>
            <a:ext cx="6272841" cy="3136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58332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73</a:t>
            </a:fld>
            <a:endParaRPr lang="en-GB">
              <a:solidFill>
                <a:srgbClr val="FFFFFF"/>
              </a:solidFill>
            </a:endParaRPr>
          </a:p>
        </p:txBody>
      </p:sp>
      <p:sp>
        <p:nvSpPr>
          <p:cNvPr id="4" name="TextBox 3"/>
          <p:cNvSpPr txBox="1"/>
          <p:nvPr/>
        </p:nvSpPr>
        <p:spPr>
          <a:xfrm>
            <a:off x="5520906" y="1288635"/>
            <a:ext cx="5897592"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The Promises were made exclusively to Abraham, Isaac and Jacob</a:t>
            </a:r>
            <a:r>
              <a:rPr lang="en-US" sz="2800" b="1" dirty="0" smtClean="0">
                <a:solidFill>
                  <a:srgbClr val="00FFFF"/>
                </a:solidFill>
                <a:effectLst>
                  <a:outerShdw blurRad="38100" dist="38100" dir="2700000" algn="tl">
                    <a:srgbClr val="000000">
                      <a:alpha val="43137"/>
                    </a:srgbClr>
                  </a:outerShdw>
                </a:effectLst>
              </a:rPr>
              <a:t>… and </a:t>
            </a:r>
            <a:r>
              <a:rPr lang="en-US" sz="2800" b="1" dirty="0">
                <a:solidFill>
                  <a:srgbClr val="00FFFF"/>
                </a:solidFill>
                <a:effectLst>
                  <a:outerShdw blurRad="38100" dist="38100" dir="2700000" algn="tl">
                    <a:srgbClr val="000000">
                      <a:alpha val="43137"/>
                    </a:srgbClr>
                  </a:outerShdw>
                </a:effectLst>
              </a:rPr>
              <a:t>their descendants.  </a:t>
            </a:r>
            <a:r>
              <a:rPr lang="en-US" sz="2800" b="1" dirty="0">
                <a:solidFill>
                  <a:srgbClr val="FFC000"/>
                </a:solidFill>
                <a:effectLst>
                  <a:outerShdw blurRad="38100" dist="38100" dir="2700000" algn="tl">
                    <a:srgbClr val="000000">
                      <a:alpha val="43137"/>
                    </a:srgbClr>
                  </a:outerShdw>
                </a:effectLst>
              </a:rPr>
              <a:t>No other people have ever been included in these covenants</a:t>
            </a:r>
            <a:endParaRPr lang="en-GB" sz="2800" b="1" dirty="0">
              <a:solidFill>
                <a:srgbClr val="FFC000"/>
              </a:solidFill>
              <a:effectLst>
                <a:outerShdw blurRad="38100" dist="38100" dir="2700000" algn="tl">
                  <a:srgbClr val="000000">
                    <a:alpha val="43137"/>
                  </a:srgbClr>
                </a:outerShdw>
              </a:effectLst>
            </a:endParaRPr>
          </a:p>
          <a:p>
            <a:pPr algn="ctr"/>
            <a:r>
              <a:rPr lang="en-US" sz="2800" b="1" dirty="0">
                <a:solidFill>
                  <a:srgbClr val="FFC000"/>
                </a:solidFill>
                <a:effectLst>
                  <a:outerShdw blurRad="38100" dist="38100" dir="2700000" algn="tl">
                    <a:srgbClr val="000000">
                      <a:alpha val="43137"/>
                    </a:srgbClr>
                  </a:outerShdw>
                </a:effectLst>
              </a:rPr>
              <a:t>Yahweh’s specific promise was given to Sarah (Gen. 17:15-16).</a:t>
            </a:r>
            <a:r>
              <a:rPr lang="en-US" sz="2800" b="1" dirty="0">
                <a:effectLst>
                  <a:outerShdw blurRad="38100" dist="38100" dir="2700000" algn="tl">
                    <a:srgbClr val="000000">
                      <a:alpha val="43137"/>
                    </a:srgbClr>
                  </a:outerShdw>
                </a:effectLst>
              </a:rPr>
              <a:t>  </a:t>
            </a:r>
            <a:r>
              <a:rPr lang="en-US" sz="2800" b="1" dirty="0">
                <a:solidFill>
                  <a:srgbClr val="00FF00"/>
                </a:solidFill>
                <a:effectLst>
                  <a:outerShdw blurRad="38100" dist="38100" dir="2700000" algn="tl">
                    <a:srgbClr val="000000">
                      <a:alpha val="43137"/>
                    </a:srgbClr>
                  </a:outerShdw>
                </a:effectLst>
              </a:rPr>
              <a:t>She will be the mother of a bloodline.  Her direct descendants will be kings and nations</a:t>
            </a:r>
            <a:r>
              <a:rPr lang="en-US" sz="2800" b="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8194" name="Picture 2" descr="http://media-cache-ec0.pinimg.com/736x/63/f6/94/63f6943c7d0f9435aa9850bb61ec836f.jpg"/>
          <p:cNvPicPr>
            <a:picLocks noChangeAspect="1" noChangeArrowheads="1"/>
          </p:cNvPicPr>
          <p:nvPr/>
        </p:nvPicPr>
        <p:blipFill rotWithShape="1">
          <a:blip r:embed="rId2">
            <a:extLst>
              <a:ext uri="{28A0092B-C50C-407E-A947-70E740481C1C}">
                <a14:useLocalDpi xmlns:a14="http://schemas.microsoft.com/office/drawing/2010/main" val="0"/>
              </a:ext>
            </a:extLst>
          </a:blip>
          <a:srcRect b="6817"/>
          <a:stretch/>
        </p:blipFill>
        <p:spPr bwMode="auto">
          <a:xfrm>
            <a:off x="871268" y="1437865"/>
            <a:ext cx="3795624" cy="5113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00952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74</a:t>
            </a:fld>
            <a:endParaRPr lang="en-GB">
              <a:solidFill>
                <a:srgbClr val="FFFFFF"/>
              </a:solidFill>
            </a:endParaRPr>
          </a:p>
        </p:txBody>
      </p:sp>
      <p:sp>
        <p:nvSpPr>
          <p:cNvPr id="4" name="TextBox 3"/>
          <p:cNvSpPr txBox="1"/>
          <p:nvPr/>
        </p:nvSpPr>
        <p:spPr>
          <a:xfrm>
            <a:off x="5546785" y="1587260"/>
            <a:ext cx="5805577"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Again, Paul confirms the exclusivity of these promises.</a:t>
            </a:r>
            <a:r>
              <a:rPr lang="en-US" sz="2800" b="1" dirty="0">
                <a:effectLst>
                  <a:outerShdw blurRad="38100" dist="38100" dir="2700000" algn="tl">
                    <a:srgbClr val="000000">
                      <a:alpha val="43137"/>
                    </a:srgbClr>
                  </a:outerShdw>
                </a:effectLst>
              </a:rPr>
              <a:t>  </a:t>
            </a:r>
            <a:r>
              <a:rPr lang="en-US" sz="2800" b="1" dirty="0">
                <a:solidFill>
                  <a:srgbClr val="FF00FF"/>
                </a:solidFill>
                <a:effectLst>
                  <a:outerShdw blurRad="38100" dist="38100" dir="2700000" algn="tl">
                    <a:srgbClr val="000000">
                      <a:alpha val="43137"/>
                    </a:srgbClr>
                  </a:outerShdw>
                </a:effectLst>
              </a:rPr>
              <a:t>Gal. 3:13-19. </a:t>
            </a:r>
            <a:r>
              <a:rPr lang="en-US" sz="2800" b="1" dirty="0">
                <a:effectLst>
                  <a:outerShdw blurRad="38100" dist="38100" dir="2700000" algn="tl">
                    <a:srgbClr val="000000">
                      <a:alpha val="43137"/>
                    </a:srgbClr>
                  </a:outerShdw>
                </a:effectLst>
              </a:rPr>
              <a:t>  </a:t>
            </a:r>
            <a:r>
              <a:rPr lang="en-US" sz="2800" b="1" dirty="0">
                <a:solidFill>
                  <a:srgbClr val="FFC000"/>
                </a:solidFill>
                <a:effectLst>
                  <a:outerShdw blurRad="38100" dist="38100" dir="2700000" algn="tl">
                    <a:srgbClr val="000000">
                      <a:alpha val="43137"/>
                    </a:srgbClr>
                  </a:outerShdw>
                </a:effectLst>
              </a:rPr>
              <a:t>This covenant cannot be disannulled.  “</a:t>
            </a:r>
            <a:r>
              <a:rPr lang="en-US" sz="2800" b="1" i="1" dirty="0">
                <a:solidFill>
                  <a:srgbClr val="FFC000"/>
                </a:solidFill>
                <a:effectLst>
                  <a:outerShdw blurRad="38100" dist="38100" dir="2700000" algn="tl">
                    <a:srgbClr val="000000">
                      <a:alpha val="43137"/>
                    </a:srgbClr>
                  </a:outerShdw>
                </a:effectLst>
              </a:rPr>
              <a:t>Abraham’s seed will be a blessing to all nations</a:t>
            </a:r>
            <a:r>
              <a:rPr lang="en-US" sz="2800" b="1" dirty="0">
                <a:solidFill>
                  <a:srgbClr val="FFC000"/>
                </a:solidFill>
                <a:effectLst>
                  <a:outerShdw blurRad="38100" dist="38100" dir="2700000" algn="tl">
                    <a:srgbClr val="000000">
                      <a:alpha val="43137"/>
                    </a:srgbClr>
                  </a:outerShdw>
                </a:effectLst>
              </a:rPr>
              <a:t>.”</a:t>
            </a:r>
            <a:r>
              <a:rPr lang="en-US" sz="2800" b="1" dirty="0">
                <a:effectLst>
                  <a:outerShdw blurRad="38100" dist="38100" dir="2700000" algn="tl">
                    <a:srgbClr val="000000">
                      <a:alpha val="43137"/>
                    </a:srgbClr>
                  </a:outerShdw>
                </a:effectLst>
              </a:rPr>
              <a:t>   </a:t>
            </a:r>
            <a:r>
              <a:rPr lang="en-US" sz="2800" b="1" dirty="0">
                <a:solidFill>
                  <a:srgbClr val="00FF00"/>
                </a:solidFill>
                <a:effectLst>
                  <a:outerShdw blurRad="38100" dist="38100" dir="2700000" algn="tl">
                    <a:srgbClr val="000000">
                      <a:alpha val="43137"/>
                    </a:srgbClr>
                  </a:outerShdw>
                </a:effectLst>
              </a:rPr>
              <a:t>Paul confirms the exact terms of </a:t>
            </a:r>
            <a:r>
              <a:rPr lang="en-US" sz="2800" b="1" dirty="0">
                <a:solidFill>
                  <a:srgbClr val="FF00FF"/>
                </a:solidFill>
                <a:effectLst>
                  <a:outerShdw blurRad="38100" dist="38100" dir="2700000" algn="tl">
                    <a:srgbClr val="000000">
                      <a:alpha val="43137"/>
                    </a:srgbClr>
                  </a:outerShdw>
                </a:effectLst>
              </a:rPr>
              <a:t>Gen. 12:3 at Gal. 4:14. </a:t>
            </a:r>
            <a:r>
              <a:rPr lang="en-US" sz="2800" b="1" dirty="0">
                <a:solidFill>
                  <a:srgbClr val="00FF00"/>
                </a:solidFill>
                <a:effectLst>
                  <a:outerShdw blurRad="38100" dist="38100" dir="2700000" algn="tl">
                    <a:srgbClr val="000000">
                      <a:alpha val="43137"/>
                    </a:srgbClr>
                  </a:outerShdw>
                </a:effectLst>
              </a:rPr>
              <a:t> Nothing has been altered, nor can it be altered</a:t>
            </a:r>
            <a:r>
              <a:rPr lang="en-US" sz="2800" b="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9218" name="Picture 2" descr="http://nooganomics.com/wp-content/uploads/2012/11/121119-Saint-Paul.jpg"/>
          <p:cNvPicPr>
            <a:picLocks noChangeAspect="1" noChangeArrowheads="1"/>
          </p:cNvPicPr>
          <p:nvPr/>
        </p:nvPicPr>
        <p:blipFill rotWithShape="1">
          <a:blip r:embed="rId2">
            <a:extLst>
              <a:ext uri="{28A0092B-C50C-407E-A947-70E740481C1C}">
                <a14:useLocalDpi xmlns:a14="http://schemas.microsoft.com/office/drawing/2010/main" val="0"/>
              </a:ext>
            </a:extLst>
          </a:blip>
          <a:srcRect l="2571" t="2582" b="3054"/>
          <a:stretch/>
        </p:blipFill>
        <p:spPr bwMode="auto">
          <a:xfrm>
            <a:off x="819510" y="1371600"/>
            <a:ext cx="4181558" cy="5072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10834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75</a:t>
            </a:fld>
            <a:endParaRPr lang="en-GB">
              <a:solidFill>
                <a:srgbClr val="FFFFFF"/>
              </a:solidFill>
            </a:endParaRPr>
          </a:p>
        </p:txBody>
      </p:sp>
      <p:sp>
        <p:nvSpPr>
          <p:cNvPr id="4" name="TextBox 3"/>
          <p:cNvSpPr txBox="1"/>
          <p:nvPr/>
        </p:nvSpPr>
        <p:spPr>
          <a:xfrm>
            <a:off x="6162615" y="1570196"/>
            <a:ext cx="5149970" cy="4678204"/>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The whole of Chapter 3 is devoted to explaining that the forgiveness of Israel was not dependent upon the Law of Moses.</a:t>
            </a:r>
            <a:r>
              <a:rPr lang="en-US" sz="2800" b="1" dirty="0">
                <a:effectLst>
                  <a:outerShdw blurRad="38100" dist="38100" dir="2700000" algn="tl">
                    <a:srgbClr val="000000">
                      <a:alpha val="43137"/>
                    </a:srgbClr>
                  </a:outerShdw>
                </a:effectLst>
              </a:rPr>
              <a:t>  </a:t>
            </a:r>
            <a:r>
              <a:rPr lang="en-US" sz="2800" b="1" dirty="0">
                <a:solidFill>
                  <a:srgbClr val="FFC000"/>
                </a:solidFill>
                <a:effectLst>
                  <a:outerShdw blurRad="38100" dist="38100" dir="2700000" algn="tl">
                    <a:srgbClr val="000000">
                      <a:alpha val="43137"/>
                    </a:srgbClr>
                  </a:outerShdw>
                </a:effectLst>
              </a:rPr>
              <a:t>It was promised independently of the Law, even BEFORE the Law, through Abraham. </a:t>
            </a:r>
            <a:r>
              <a:rPr lang="en-US" sz="2800" b="1" dirty="0">
                <a:solidFill>
                  <a:srgbClr val="00FF00"/>
                </a:solidFill>
                <a:effectLst>
                  <a:outerShdw blurRad="38100" dist="38100" dir="2700000" algn="tl">
                    <a:srgbClr val="000000">
                      <a:alpha val="43137"/>
                    </a:srgbClr>
                  </a:outerShdw>
                </a:effectLst>
              </a:rPr>
              <a:t>That’s why the Law cannot annul this promise.</a:t>
            </a:r>
            <a:endParaRPr lang="en-GB" sz="2800" b="1" dirty="0">
              <a:solidFill>
                <a:srgbClr val="00FF00"/>
              </a:solidFill>
              <a:effectLst>
                <a:outerShdw blurRad="38100" dist="38100" dir="2700000" algn="tl">
                  <a:srgbClr val="000000">
                    <a:alpha val="43137"/>
                  </a:srgbClr>
                </a:outerShdw>
              </a:effectLst>
            </a:endParaRPr>
          </a:p>
          <a:p>
            <a:endParaRPr lang="en-GB" dirty="0"/>
          </a:p>
        </p:txBody>
      </p:sp>
      <p:pic>
        <p:nvPicPr>
          <p:cNvPr id="10242" name="Picture 2" descr="http://m.ruvr.ru/2009/12/30/1235569171/124_Moses_Ten_Comandme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688" y="1911968"/>
            <a:ext cx="4541097" cy="3994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34528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76</a:t>
            </a:fld>
            <a:endParaRPr lang="en-GB">
              <a:solidFill>
                <a:srgbClr val="FFFFFF"/>
              </a:solidFill>
            </a:endParaRPr>
          </a:p>
        </p:txBody>
      </p:sp>
      <p:sp>
        <p:nvSpPr>
          <p:cNvPr id="4" name="TextBox 3"/>
          <p:cNvSpPr txBox="1"/>
          <p:nvPr/>
        </p:nvSpPr>
        <p:spPr>
          <a:xfrm>
            <a:off x="5633049" y="1535501"/>
            <a:ext cx="5656053" cy="480621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a:solidFill>
                  <a:srgbClr val="00FFFF"/>
                </a:solidFill>
                <a:effectLst>
                  <a:outerShdw blurRad="38100" dist="38100" dir="2700000" algn="tl">
                    <a:srgbClr val="000000">
                      <a:alpha val="43137"/>
                    </a:srgbClr>
                  </a:outerShdw>
                </a:effectLst>
              </a:rPr>
              <a:t>“Now to ABRAHAM AND HIS SEED </a:t>
            </a:r>
            <a:r>
              <a:rPr lang="en-US" sz="2800" b="1" dirty="0">
                <a:solidFill>
                  <a:srgbClr val="00FFFF"/>
                </a:solidFill>
                <a:effectLst>
                  <a:outerShdw blurRad="38100" dist="38100" dir="2700000" algn="tl">
                    <a:srgbClr val="000000">
                      <a:alpha val="43137"/>
                    </a:srgbClr>
                  </a:outerShdw>
                </a:effectLst>
              </a:rPr>
              <a:t>[posterity]</a:t>
            </a:r>
            <a:r>
              <a:rPr lang="en-US" sz="2800" b="1" i="1" dirty="0">
                <a:solidFill>
                  <a:srgbClr val="00FFFF"/>
                </a:solidFill>
                <a:effectLst>
                  <a:outerShdw blurRad="38100" dist="38100" dir="2700000" algn="tl">
                    <a:srgbClr val="000000">
                      <a:alpha val="43137"/>
                    </a:srgbClr>
                  </a:outerShdw>
                </a:effectLst>
              </a:rPr>
              <a:t> were the promises made.</a:t>
            </a:r>
            <a:r>
              <a:rPr lang="en-US" sz="2800" b="1" i="1" dirty="0">
                <a:effectLst>
                  <a:outerShdw blurRad="38100" dist="38100" dir="2700000" algn="tl">
                    <a:srgbClr val="000000">
                      <a:alpha val="43137"/>
                    </a:srgbClr>
                  </a:outerShdw>
                </a:effectLst>
              </a:rPr>
              <a:t>  </a:t>
            </a:r>
            <a:r>
              <a:rPr lang="en-US" sz="2800" b="1" i="1" dirty="0">
                <a:solidFill>
                  <a:srgbClr val="FFC000"/>
                </a:solidFill>
                <a:effectLst>
                  <a:outerShdw blurRad="38100" dist="38100" dir="2700000" algn="tl">
                    <a:srgbClr val="000000">
                      <a:alpha val="43137"/>
                    </a:srgbClr>
                  </a:outerShdw>
                </a:effectLst>
              </a:rPr>
              <a:t>He said not “and to posterities </a:t>
            </a:r>
            <a:r>
              <a:rPr lang="en-US" sz="2800" b="1" dirty="0">
                <a:solidFill>
                  <a:srgbClr val="FFC000"/>
                </a:solidFill>
                <a:effectLst>
                  <a:outerShdw blurRad="38100" dist="38100" dir="2700000" algn="tl">
                    <a:srgbClr val="000000">
                      <a:alpha val="43137"/>
                    </a:srgbClr>
                  </a:outerShdw>
                </a:effectLst>
              </a:rPr>
              <a:t>[such as those genealogies which have been decidedly excluded from the promises]</a:t>
            </a:r>
            <a:r>
              <a:rPr lang="en-US" sz="2800" b="1" i="1" dirty="0">
                <a:solidFill>
                  <a:srgbClr val="FFC000"/>
                </a:solidFill>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as of many </a:t>
            </a:r>
            <a:r>
              <a:rPr lang="en-US" sz="2800" b="1" dirty="0">
                <a:solidFill>
                  <a:srgbClr val="00FF00"/>
                </a:solidFill>
                <a:effectLst>
                  <a:outerShdw blurRad="38100" dist="38100" dir="2700000" algn="tl">
                    <a:srgbClr val="000000">
                      <a:alpha val="43137"/>
                    </a:srgbClr>
                  </a:outerShdw>
                </a:effectLst>
              </a:rPr>
              <a:t>[posterities];</a:t>
            </a:r>
            <a:r>
              <a:rPr lang="en-US" sz="2800" b="1" i="1" dirty="0">
                <a:solidFill>
                  <a:srgbClr val="00FF00"/>
                </a:solidFill>
                <a:effectLst>
                  <a:outerShdw blurRad="38100" dist="38100" dir="2700000" algn="tl">
                    <a:srgbClr val="000000">
                      <a:alpha val="43137"/>
                    </a:srgbClr>
                  </a:outerShdw>
                </a:effectLst>
              </a:rPr>
              <a:t> but as of ONE </a:t>
            </a:r>
            <a:r>
              <a:rPr lang="en-US" sz="2800" b="1" dirty="0">
                <a:solidFill>
                  <a:srgbClr val="00FF00"/>
                </a:solidFill>
                <a:effectLst>
                  <a:outerShdw blurRad="38100" dist="38100" dir="2700000" algn="tl">
                    <a:srgbClr val="000000">
                      <a:alpha val="43137"/>
                    </a:srgbClr>
                  </a:outerShdw>
                </a:effectLst>
              </a:rPr>
              <a:t>[posterity],</a:t>
            </a:r>
            <a:r>
              <a:rPr lang="en-US" sz="2800" b="1" i="1" dirty="0">
                <a:solidFill>
                  <a:srgbClr val="00FF00"/>
                </a:solidFill>
                <a:effectLst>
                  <a:outerShdw blurRad="38100" dist="38100" dir="2700000" algn="tl">
                    <a:srgbClr val="000000">
                      <a:alpha val="43137"/>
                    </a:srgbClr>
                  </a:outerShdw>
                </a:effectLst>
              </a:rPr>
              <a:t> to your seed </a:t>
            </a:r>
            <a:r>
              <a:rPr lang="en-US" sz="2800" b="1" dirty="0">
                <a:solidFill>
                  <a:srgbClr val="00FF00"/>
                </a:solidFill>
                <a:effectLst>
                  <a:outerShdw blurRad="38100" dist="38100" dir="2700000" algn="tl">
                    <a:srgbClr val="000000">
                      <a:alpha val="43137"/>
                    </a:srgbClr>
                  </a:outerShdw>
                </a:effectLst>
              </a:rPr>
              <a:t>[posterity],</a:t>
            </a:r>
            <a:r>
              <a:rPr lang="en-US" sz="2800" b="1" i="1" dirty="0">
                <a:solidFill>
                  <a:srgbClr val="00FF00"/>
                </a:solidFill>
                <a:effectLst>
                  <a:outerShdw blurRad="38100" dist="38100" dir="2700000" algn="tl">
                    <a:srgbClr val="000000">
                      <a:alpha val="43137"/>
                    </a:srgbClr>
                  </a:outerShdw>
                </a:effectLst>
              </a:rPr>
              <a:t> which is anointed. – </a:t>
            </a:r>
            <a:r>
              <a:rPr lang="en-US" sz="2800" b="1" dirty="0">
                <a:solidFill>
                  <a:srgbClr val="00FF00"/>
                </a:solidFill>
                <a:effectLst>
                  <a:outerShdw blurRad="38100" dist="38100" dir="2700000" algn="tl">
                    <a:srgbClr val="000000">
                      <a:alpha val="43137"/>
                    </a:srgbClr>
                  </a:outerShdw>
                </a:effectLst>
              </a:rPr>
              <a:t>Gal. 3:16</a:t>
            </a:r>
            <a:r>
              <a:rPr lang="en-US" sz="2800" b="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11266" name="Picture 2" descr="http://media-cache-ec0.pinimg.com/236x/d5/0f/0b/d50f0beff739882f41b4c393fdd039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712" y="1308675"/>
            <a:ext cx="3570002" cy="5233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37728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77</a:t>
            </a:fld>
            <a:endParaRPr lang="en-GB">
              <a:solidFill>
                <a:srgbClr val="FFFFFF"/>
              </a:solidFill>
            </a:endParaRPr>
          </a:p>
        </p:txBody>
      </p:sp>
      <p:sp>
        <p:nvSpPr>
          <p:cNvPr id="5" name="TextBox 4"/>
          <p:cNvSpPr txBox="1"/>
          <p:nvPr/>
        </p:nvSpPr>
        <p:spPr>
          <a:xfrm>
            <a:off x="5778739" y="1648786"/>
            <a:ext cx="5917721"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The KJV translation of “</a:t>
            </a:r>
            <a:r>
              <a:rPr lang="en-US" sz="2800" b="1" i="1" dirty="0">
                <a:solidFill>
                  <a:srgbClr val="00FFFF"/>
                </a:solidFill>
                <a:effectLst>
                  <a:outerShdw blurRad="38100" dist="38100" dir="2700000" algn="tl">
                    <a:srgbClr val="000000">
                      <a:alpha val="43137"/>
                    </a:srgbClr>
                  </a:outerShdw>
                </a:effectLst>
              </a:rPr>
              <a:t>which is Christ</a:t>
            </a:r>
            <a:r>
              <a:rPr lang="en-US" sz="2800" b="1" dirty="0">
                <a:solidFill>
                  <a:srgbClr val="00FFFF"/>
                </a:solidFill>
                <a:effectLst>
                  <a:outerShdw blurRad="38100" dist="38100" dir="2700000" algn="tl">
                    <a:srgbClr val="000000">
                      <a:alpha val="43137"/>
                    </a:srgbClr>
                  </a:outerShdw>
                </a:effectLst>
              </a:rPr>
              <a:t>” is absurd, as the promises were NOT made to Jesus Christ.</a:t>
            </a:r>
            <a:r>
              <a:rPr lang="en-US" sz="2800" b="1" dirty="0">
                <a:effectLst>
                  <a:outerShdw blurRad="38100" dist="38100" dir="2700000" algn="tl">
                    <a:srgbClr val="000000">
                      <a:alpha val="43137"/>
                    </a:srgbClr>
                  </a:outerShdw>
                </a:effectLst>
              </a:rPr>
              <a:t>  </a:t>
            </a:r>
            <a:r>
              <a:rPr lang="en-US" sz="2800" b="1" dirty="0">
                <a:solidFill>
                  <a:srgbClr val="FFC000"/>
                </a:solidFill>
                <a:effectLst>
                  <a:outerShdw blurRad="38100" dist="38100" dir="2700000" algn="tl">
                    <a:srgbClr val="000000">
                      <a:alpha val="43137"/>
                    </a:srgbClr>
                  </a:outerShdw>
                </a:effectLst>
              </a:rPr>
              <a:t>The verse begins by recounting the direct genealogy to which the promises were applied.</a:t>
            </a:r>
            <a:r>
              <a:rPr lang="en-US" sz="2800" b="1" dirty="0">
                <a:effectLst>
                  <a:outerShdw blurRad="38100" dist="38100" dir="2700000" algn="tl">
                    <a:srgbClr val="000000">
                      <a:alpha val="43137"/>
                    </a:srgbClr>
                  </a:outerShdw>
                </a:effectLst>
              </a:rPr>
              <a:t>  </a:t>
            </a:r>
            <a:r>
              <a:rPr lang="en-US" sz="2800" b="1" dirty="0">
                <a:solidFill>
                  <a:srgbClr val="00FF00"/>
                </a:solidFill>
                <a:effectLst>
                  <a:outerShdw blurRad="38100" dist="38100" dir="2700000" algn="tl">
                    <a:srgbClr val="000000">
                      <a:alpha val="43137"/>
                    </a:srgbClr>
                  </a:outerShdw>
                </a:effectLst>
              </a:rPr>
              <a:t>These promises were made to all of Abraham’s direct descendants, through Isaac and Jacob’s descendants. </a:t>
            </a:r>
            <a:endParaRPr lang="en-GB" sz="2800" b="1" dirty="0">
              <a:solidFill>
                <a:srgbClr val="00FF00"/>
              </a:solidFill>
              <a:effectLst>
                <a:outerShdw blurRad="38100" dist="38100" dir="2700000" algn="tl">
                  <a:srgbClr val="000000">
                    <a:alpha val="43137"/>
                  </a:srgbClr>
                </a:outerShdw>
              </a:effectLst>
            </a:endParaRPr>
          </a:p>
        </p:txBody>
      </p:sp>
      <p:pic>
        <p:nvPicPr>
          <p:cNvPr id="12290" name="Picture 2" descr="https://encrypted-tbn0.gstatic.com/images?q=tbn:ANd9GcT1LzkL7-xOqvIzCLIlm4uIMly-FOdEc-QVTPAvHseBQgNb4I7zY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753" y="2308554"/>
            <a:ext cx="4800600" cy="3209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90522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78</a:t>
            </a:fld>
            <a:endParaRPr lang="en-GB">
              <a:solidFill>
                <a:srgbClr val="FFFFFF"/>
              </a:solidFill>
            </a:endParaRPr>
          </a:p>
        </p:txBody>
      </p:sp>
      <p:sp>
        <p:nvSpPr>
          <p:cNvPr id="4" name="TextBox 3"/>
          <p:cNvSpPr txBox="1"/>
          <p:nvPr/>
        </p:nvSpPr>
        <p:spPr>
          <a:xfrm>
            <a:off x="5397260" y="1701815"/>
            <a:ext cx="6185140"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The specific promise that the Messiah [Christ] would come to Israel is being affirmed here. </a:t>
            </a:r>
            <a:r>
              <a:rPr lang="en-US" sz="2800" b="1" dirty="0">
                <a:solidFill>
                  <a:srgbClr val="FFC000"/>
                </a:solidFill>
                <a:effectLst>
                  <a:outerShdw blurRad="38100" dist="38100" dir="2700000" algn="tl">
                    <a:srgbClr val="000000">
                      <a:alpha val="43137"/>
                    </a:srgbClr>
                  </a:outerShdw>
                </a:effectLst>
              </a:rPr>
              <a:t>Christ did not come to redeem Himself, as this horrible translation implies.  Nor were the promises made to Him. </a:t>
            </a:r>
            <a:r>
              <a:rPr lang="en-US" sz="2800" b="1" dirty="0">
                <a:effectLst>
                  <a:outerShdw blurRad="38100" dist="38100" dir="2700000" algn="tl">
                    <a:srgbClr val="000000">
                      <a:alpha val="43137"/>
                    </a:srgbClr>
                  </a:outerShdw>
                </a:effectLst>
              </a:rPr>
              <a:t> </a:t>
            </a:r>
            <a:r>
              <a:rPr lang="en-US" sz="2800" b="1" dirty="0">
                <a:solidFill>
                  <a:srgbClr val="00FF00"/>
                </a:solidFill>
                <a:effectLst>
                  <a:outerShdw blurRad="38100" dist="38100" dir="2700000" algn="tl">
                    <a:srgbClr val="000000">
                      <a:alpha val="43137"/>
                    </a:srgbClr>
                  </a:outerShdw>
                </a:effectLst>
              </a:rPr>
              <a:t>He is the Redeemer who was promised to Israel.  </a:t>
            </a:r>
            <a:r>
              <a:rPr lang="en-US" sz="2800" b="1" dirty="0">
                <a:solidFill>
                  <a:srgbClr val="FF00FF"/>
                </a:solidFill>
                <a:effectLst>
                  <a:outerShdw blurRad="38100" dist="38100" dir="2700000" algn="tl">
                    <a:srgbClr val="000000">
                      <a:alpha val="43137"/>
                    </a:srgbClr>
                  </a:outerShdw>
                </a:effectLst>
              </a:rPr>
              <a:t>Gal. 3:16</a:t>
            </a:r>
            <a:r>
              <a:rPr lang="en-US" sz="2800" b="1" dirty="0">
                <a:solidFill>
                  <a:srgbClr val="00FF00"/>
                </a:solidFill>
                <a:effectLst>
                  <a:outerShdw blurRad="38100" dist="38100" dir="2700000" algn="tl">
                    <a:srgbClr val="000000">
                      <a:alpha val="43137"/>
                    </a:srgbClr>
                  </a:outerShdw>
                </a:effectLst>
              </a:rPr>
              <a:t> is speaking of the ANOINTED PEOPLE, ISRAEL.</a:t>
            </a:r>
            <a:endParaRPr lang="en-GB" sz="2800" b="1" dirty="0">
              <a:solidFill>
                <a:srgbClr val="00FF00"/>
              </a:solidFill>
              <a:effectLst>
                <a:outerShdw blurRad="38100" dist="38100" dir="2700000" algn="tl">
                  <a:srgbClr val="000000">
                    <a:alpha val="43137"/>
                  </a:srgbClr>
                </a:outerShdw>
              </a:effectLst>
            </a:endParaRPr>
          </a:p>
        </p:txBody>
      </p:sp>
      <p:pic>
        <p:nvPicPr>
          <p:cNvPr id="22530" name="Picture 2" descr="https://encrypted-tbn2.gstatic.com/images?q=tbn:ANd9GcRV2-jyoefK74Co_7TP0Ca3cm6Il8bxnWsMYq5YyhiBdSsGZL1xg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465087"/>
            <a:ext cx="4138955" cy="3116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77782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79</a:t>
            </a:fld>
            <a:endParaRPr lang="en-GB">
              <a:solidFill>
                <a:srgbClr val="FFFFFF"/>
              </a:solidFill>
            </a:endParaRPr>
          </a:p>
        </p:txBody>
      </p:sp>
      <p:sp>
        <p:nvSpPr>
          <p:cNvPr id="4" name="TextBox 3"/>
          <p:cNvSpPr txBox="1"/>
          <p:nvPr/>
        </p:nvSpPr>
        <p:spPr>
          <a:xfrm>
            <a:off x="5748547" y="1974770"/>
            <a:ext cx="5978106"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a:t>
            </a:r>
            <a:r>
              <a:rPr lang="en-US" sz="2800" b="1" i="1" dirty="0">
                <a:solidFill>
                  <a:srgbClr val="00FFFF"/>
                </a:solidFill>
                <a:effectLst>
                  <a:outerShdw blurRad="38100" dist="38100" dir="2700000" algn="tl">
                    <a:srgbClr val="000000">
                      <a:alpha val="43137"/>
                    </a:srgbClr>
                  </a:outerShdw>
                </a:effectLst>
              </a:rPr>
              <a:t>I come not but unto the exiled sheep of the House of Israel</a:t>
            </a:r>
            <a:r>
              <a:rPr lang="en-US" sz="2800" b="1" dirty="0">
                <a:solidFill>
                  <a:srgbClr val="00FFFF"/>
                </a:solidFill>
                <a:effectLst>
                  <a:outerShdw blurRad="38100" dist="38100" dir="2700000" algn="tl">
                    <a:srgbClr val="000000">
                      <a:alpha val="43137"/>
                    </a:srgbClr>
                  </a:outerShdw>
                </a:effectLst>
              </a:rPr>
              <a:t>.” – </a:t>
            </a:r>
            <a:r>
              <a:rPr lang="en-US" sz="2800" b="1" dirty="0">
                <a:solidFill>
                  <a:srgbClr val="FF00FF"/>
                </a:solidFill>
                <a:effectLst>
                  <a:outerShdw blurRad="38100" dist="38100" dir="2700000" algn="tl">
                    <a:srgbClr val="000000">
                      <a:alpha val="43137"/>
                    </a:srgbClr>
                  </a:outerShdw>
                </a:effectLst>
              </a:rPr>
              <a:t>Matt. 15:24.</a:t>
            </a:r>
            <a:endParaRPr lang="en-GB" sz="2800" b="1" dirty="0">
              <a:solidFill>
                <a:srgbClr val="FF00FF"/>
              </a:solidFill>
              <a:effectLst>
                <a:outerShdw blurRad="38100" dist="38100" dir="2700000" algn="tl">
                  <a:srgbClr val="000000">
                    <a:alpha val="43137"/>
                  </a:srgbClr>
                </a:outerShdw>
              </a:effectLst>
            </a:endParaRPr>
          </a:p>
          <a:p>
            <a:pPr algn="ctr"/>
            <a:r>
              <a:rPr lang="en-US" sz="2800" b="1" dirty="0">
                <a:solidFill>
                  <a:srgbClr val="FFC000"/>
                </a:solidFill>
                <a:effectLst>
                  <a:outerShdw blurRad="38100" dist="38100" dir="2700000" algn="tl">
                    <a:srgbClr val="000000">
                      <a:alpha val="43137"/>
                    </a:srgbClr>
                  </a:outerShdw>
                </a:effectLst>
              </a:rPr>
              <a:t>He did not come to redeem himself.  He was sinless. </a:t>
            </a:r>
            <a:r>
              <a:rPr lang="en-US" sz="2800" b="1" dirty="0">
                <a:effectLst>
                  <a:outerShdw blurRad="38100" dist="38100" dir="2700000" algn="tl">
                    <a:srgbClr val="000000">
                      <a:alpha val="43137"/>
                    </a:srgbClr>
                  </a:outerShdw>
                </a:effectLst>
              </a:rPr>
              <a:t> </a:t>
            </a:r>
            <a:r>
              <a:rPr lang="en-US" sz="2800" b="1" dirty="0">
                <a:solidFill>
                  <a:srgbClr val="00FF00"/>
                </a:solidFill>
                <a:effectLst>
                  <a:outerShdw blurRad="38100" dist="38100" dir="2700000" algn="tl">
                    <a:srgbClr val="000000">
                      <a:alpha val="43137"/>
                    </a:srgbClr>
                  </a:outerShdw>
                </a:effectLst>
              </a:rPr>
              <a:t>Such nonsensical translations in the KJV have made absolute mincemeat of the True Gospel</a:t>
            </a:r>
            <a:r>
              <a:rPr lang="en-US" sz="2800" b="1" dirty="0" smtClean="0">
                <a:solidFill>
                  <a:srgbClr val="00FF00"/>
                </a:solidFill>
                <a:effectLst>
                  <a:outerShdw blurRad="38100" dist="38100" dir="2700000" algn="tl">
                    <a:srgbClr val="000000">
                      <a:alpha val="43137"/>
                    </a:srgbClr>
                  </a:outerShdw>
                </a:effectLst>
              </a:rPr>
              <a:t>.</a:t>
            </a:r>
            <a:endParaRPr lang="en-GB" dirty="0">
              <a:solidFill>
                <a:srgbClr val="00FF00"/>
              </a:solidFill>
            </a:endParaRPr>
          </a:p>
        </p:txBody>
      </p:sp>
      <p:pic>
        <p:nvPicPr>
          <p:cNvPr id="21506" name="Picture 2" descr="http://images.rcg.org/images/lit/aabibp-migration2_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765" y="2428482"/>
            <a:ext cx="4649338" cy="2763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0597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8</a:t>
            </a:fld>
            <a:endParaRPr lang="en-GB">
              <a:solidFill>
                <a:srgbClr val="FFFFFF"/>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226" t="4343" r="1628" b="6124"/>
          <a:stretch/>
        </p:blipFill>
        <p:spPr>
          <a:xfrm>
            <a:off x="6373003" y="862641"/>
            <a:ext cx="4573917" cy="559730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TextBox 4"/>
          <p:cNvSpPr txBox="1"/>
          <p:nvPr/>
        </p:nvSpPr>
        <p:spPr>
          <a:xfrm>
            <a:off x="594264" y="1531759"/>
            <a:ext cx="5011948"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FF00FF"/>
                </a:solidFill>
                <a:effectLst>
                  <a:outerShdw blurRad="38100" dist="38100" dir="2700000" algn="tl">
                    <a:srgbClr val="000000">
                      <a:alpha val="43137"/>
                    </a:srgbClr>
                  </a:outerShdw>
                </a:effectLst>
              </a:rPr>
              <a:t>Gen. 1:11 </a:t>
            </a:r>
            <a:r>
              <a:rPr lang="en-US" sz="2800" b="1" dirty="0">
                <a:solidFill>
                  <a:srgbClr val="00FFFF"/>
                </a:solidFill>
                <a:effectLst>
                  <a:outerShdw blurRad="38100" dist="38100" dir="2700000" algn="tl">
                    <a:srgbClr val="000000">
                      <a:alpha val="43137"/>
                    </a:srgbClr>
                  </a:outerShdw>
                </a:effectLst>
              </a:rPr>
              <a:t>says that all species reproduce after their own kind and have their seed within themselves.  </a:t>
            </a:r>
            <a:r>
              <a:rPr lang="en-US" sz="2800" b="1" dirty="0">
                <a:solidFill>
                  <a:srgbClr val="FFC000"/>
                </a:solidFill>
                <a:effectLst>
                  <a:outerShdw blurRad="38100" dist="38100" dir="2700000" algn="tl">
                    <a:srgbClr val="000000">
                      <a:alpha val="43137"/>
                    </a:srgbClr>
                  </a:outerShdw>
                </a:effectLst>
              </a:rPr>
              <a:t>Adam is a specific genome, from which only Whites can come.</a:t>
            </a:r>
            <a:r>
              <a:rPr lang="en-US" sz="2800" b="1" dirty="0">
                <a:effectLst>
                  <a:outerShdw blurRad="38100" dist="38100" dir="2700000" algn="tl">
                    <a:srgbClr val="000000">
                      <a:alpha val="43137"/>
                    </a:srgbClr>
                  </a:outerShdw>
                </a:effectLst>
              </a:rPr>
              <a:t>  </a:t>
            </a:r>
            <a:r>
              <a:rPr lang="en-US" sz="2800" b="1" dirty="0">
                <a:solidFill>
                  <a:srgbClr val="00FF00"/>
                </a:solidFill>
                <a:effectLst>
                  <a:outerShdw blurRad="38100" dist="38100" dir="2700000" algn="tl">
                    <a:srgbClr val="000000">
                      <a:alpha val="43137"/>
                    </a:srgbClr>
                  </a:outerShdw>
                </a:effectLst>
              </a:rPr>
              <a:t>The bible does not teach that all races came from Adam and Eve. </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3294331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80</a:t>
            </a:fld>
            <a:endParaRPr lang="en-GB">
              <a:solidFill>
                <a:srgbClr val="FFFFFF"/>
              </a:solidFill>
            </a:endParaRPr>
          </a:p>
        </p:txBody>
      </p:sp>
      <p:sp>
        <p:nvSpPr>
          <p:cNvPr id="4" name="TextBox 3"/>
          <p:cNvSpPr txBox="1"/>
          <p:nvPr/>
        </p:nvSpPr>
        <p:spPr>
          <a:xfrm>
            <a:off x="5334480" y="1578633"/>
            <a:ext cx="6616460"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Paul is confirming that only the </a:t>
            </a:r>
            <a:r>
              <a:rPr lang="en-US" sz="2800" b="1" u="sng" dirty="0">
                <a:solidFill>
                  <a:srgbClr val="00FFFF"/>
                </a:solidFill>
                <a:effectLst>
                  <a:outerShdw blurRad="38100" dist="38100" dir="2700000" algn="tl">
                    <a:srgbClr val="000000">
                      <a:alpha val="43137"/>
                    </a:srgbClr>
                  </a:outerShdw>
                </a:effectLst>
              </a:rPr>
              <a:t>anointed people</a:t>
            </a:r>
            <a:r>
              <a:rPr lang="en-US" sz="2800" b="1" dirty="0">
                <a:solidFill>
                  <a:srgbClr val="00FFFF"/>
                </a:solidFill>
                <a:effectLst>
                  <a:outerShdw blurRad="38100" dist="38100" dir="2700000" algn="tl">
                    <a:srgbClr val="000000">
                      <a:alpha val="43137"/>
                    </a:srgbClr>
                  </a:outerShdw>
                </a:effectLst>
              </a:rPr>
              <a:t>, those to whom the promises were made,</a:t>
            </a:r>
            <a:r>
              <a:rPr lang="en-US" sz="2800" b="1" dirty="0">
                <a:effectLst>
                  <a:outerShdw blurRad="38100" dist="38100" dir="2700000" algn="tl">
                    <a:srgbClr val="000000">
                      <a:alpha val="43137"/>
                    </a:srgbClr>
                  </a:outerShdw>
                </a:effectLst>
              </a:rPr>
              <a:t> </a:t>
            </a:r>
            <a:r>
              <a:rPr lang="en-US" sz="2800" b="1" dirty="0">
                <a:solidFill>
                  <a:srgbClr val="FFC000"/>
                </a:solidFill>
                <a:effectLst>
                  <a:outerShdw blurRad="38100" dist="38100" dir="2700000" algn="tl">
                    <a:srgbClr val="000000">
                      <a:alpha val="43137"/>
                    </a:srgbClr>
                  </a:outerShdw>
                </a:effectLst>
              </a:rPr>
              <a:t>are the recipients of the promise that was delivered.  Sarah specifically disinherited Ishmael </a:t>
            </a:r>
            <a:r>
              <a:rPr lang="en-US" sz="2800" b="1" dirty="0">
                <a:solidFill>
                  <a:srgbClr val="FF00FF"/>
                </a:solidFill>
                <a:effectLst>
                  <a:outerShdw blurRad="38100" dist="38100" dir="2700000" algn="tl">
                    <a:srgbClr val="000000">
                      <a:alpha val="43137"/>
                    </a:srgbClr>
                  </a:outerShdw>
                </a:effectLst>
              </a:rPr>
              <a:t>at Gen. 21:10. </a:t>
            </a:r>
            <a:r>
              <a:rPr lang="en-US" sz="2800" b="1" dirty="0">
                <a:solidFill>
                  <a:srgbClr val="00FF00"/>
                </a:solidFill>
                <a:effectLst>
                  <a:outerShdw blurRad="38100" dist="38100" dir="2700000" algn="tl">
                    <a:srgbClr val="000000">
                      <a:alpha val="43137"/>
                    </a:srgbClr>
                  </a:outerShdw>
                </a:effectLst>
              </a:rPr>
              <a:t> Esau disinherited his own mixed-race descendants by selling his birthright, and Paul has no authority to change the terms of the covenants and </a:t>
            </a:r>
            <a:r>
              <a:rPr lang="en-US" sz="2800" b="1" dirty="0" smtClean="0">
                <a:solidFill>
                  <a:srgbClr val="00FF00"/>
                </a:solidFill>
                <a:effectLst>
                  <a:outerShdw blurRad="38100" dist="38100" dir="2700000" algn="tl">
                    <a:srgbClr val="000000">
                      <a:alpha val="43137"/>
                    </a:srgbClr>
                  </a:outerShdw>
                </a:effectLst>
              </a:rPr>
              <a:t>promises.</a:t>
            </a:r>
            <a:endParaRPr lang="en-GB" sz="2800" b="1" dirty="0">
              <a:solidFill>
                <a:srgbClr val="00FF00"/>
              </a:solidFill>
              <a:effectLst>
                <a:outerShdw blurRad="38100" dist="38100" dir="2700000" algn="tl">
                  <a:srgbClr val="000000">
                    <a:alpha val="43137"/>
                  </a:srgbClr>
                </a:outerShdw>
              </a:effectLst>
            </a:endParaRPr>
          </a:p>
        </p:txBody>
      </p:sp>
      <p:pic>
        <p:nvPicPr>
          <p:cNvPr id="20482" name="Picture 2" descr="http://media.vam.ac.uk/media/thira/collection_images/2006AA/2006AA7552.jpg"/>
          <p:cNvPicPr>
            <a:picLocks noChangeAspect="1" noChangeArrowheads="1"/>
          </p:cNvPicPr>
          <p:nvPr/>
        </p:nvPicPr>
        <p:blipFill rotWithShape="1">
          <a:blip r:embed="rId2">
            <a:extLst>
              <a:ext uri="{28A0092B-C50C-407E-A947-70E740481C1C}">
                <a14:useLocalDpi xmlns:a14="http://schemas.microsoft.com/office/drawing/2010/main" val="0"/>
              </a:ext>
            </a:extLst>
          </a:blip>
          <a:srcRect l="11197" t="4167" r="10805" b="5085"/>
          <a:stretch/>
        </p:blipFill>
        <p:spPr bwMode="auto">
          <a:xfrm>
            <a:off x="336430" y="1937279"/>
            <a:ext cx="4717974" cy="4114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6991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81</a:t>
            </a:fld>
            <a:endParaRPr lang="en-GB">
              <a:solidFill>
                <a:srgbClr val="FFFFFF"/>
              </a:solidFill>
            </a:endParaRPr>
          </a:p>
        </p:txBody>
      </p:sp>
      <p:sp>
        <p:nvSpPr>
          <p:cNvPr id="4" name="TextBox 3"/>
          <p:cNvSpPr txBox="1"/>
          <p:nvPr/>
        </p:nvSpPr>
        <p:spPr>
          <a:xfrm>
            <a:off x="6941389" y="1518248"/>
            <a:ext cx="4537494"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Nor does he claim to have such authority.  He specifically states that no one has the authority to GIVE OUR INHERITANCE TO ANYONE ELSE; </a:t>
            </a:r>
            <a:r>
              <a:rPr lang="en-US" sz="2800" b="1" dirty="0">
                <a:solidFill>
                  <a:srgbClr val="FFC000"/>
                </a:solidFill>
                <a:effectLst>
                  <a:outerShdw blurRad="38100" dist="38100" dir="2700000" algn="tl">
                    <a:srgbClr val="000000">
                      <a:alpha val="43137"/>
                    </a:srgbClr>
                  </a:outerShdw>
                </a:effectLst>
              </a:rPr>
              <a:t>but the KJV and the Dispensationalists claim otherwise! </a:t>
            </a:r>
            <a:r>
              <a:rPr lang="en-US" sz="2800" b="1" dirty="0">
                <a:effectLst>
                  <a:outerShdw blurRad="38100" dist="38100" dir="2700000" algn="tl">
                    <a:srgbClr val="000000">
                      <a:alpha val="43137"/>
                    </a:srgbClr>
                  </a:outerShdw>
                </a:effectLst>
              </a:rPr>
              <a:t> </a:t>
            </a:r>
            <a:r>
              <a:rPr lang="en-US" sz="2800" b="1" u="sng" dirty="0">
                <a:solidFill>
                  <a:srgbClr val="00FF00"/>
                </a:solidFill>
                <a:effectLst>
                  <a:outerShdw blurRad="38100" dist="38100" dir="2700000" algn="tl">
                    <a:srgbClr val="000000">
                      <a:alpha val="43137"/>
                    </a:srgbClr>
                  </a:outerShdw>
                </a:effectLst>
              </a:rPr>
              <a:t>This is GRAND THEFT, by mistranslation</a:t>
            </a:r>
            <a:r>
              <a:rPr lang="en-US" sz="2800" b="1" dirty="0">
                <a:solidFill>
                  <a:srgbClr val="00FF00"/>
                </a:solidFill>
                <a:effectLst>
                  <a:outerShdw blurRad="38100" dist="38100" dir="2700000" algn="tl">
                    <a:srgbClr val="000000">
                      <a:alpha val="43137"/>
                    </a:srgbClr>
                  </a:outerShdw>
                </a:effectLst>
              </a:rPr>
              <a:t>! </a:t>
            </a:r>
            <a:endParaRPr lang="en-GB" sz="2800" dirty="0">
              <a:solidFill>
                <a:srgbClr val="00FF00"/>
              </a:solidFill>
            </a:endParaRPr>
          </a:p>
        </p:txBody>
      </p:sp>
      <p:pic>
        <p:nvPicPr>
          <p:cNvPr id="19458" name="Picture 2" descr="http://3.bp.blogspot.com/-prnMtvJur04/Tp9Iqx42WeI/AAAAAAAAAkI/5JyYU9PklZw/s1600/web-6266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62606"/>
            <a:ext cx="5715000" cy="4143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38214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82</a:t>
            </a:fld>
            <a:endParaRPr lang="en-GB">
              <a:solidFill>
                <a:srgbClr val="FFFFFF"/>
              </a:solidFill>
            </a:endParaRPr>
          </a:p>
        </p:txBody>
      </p:sp>
      <p:sp>
        <p:nvSpPr>
          <p:cNvPr id="4" name="TextBox 3"/>
          <p:cNvSpPr txBox="1"/>
          <p:nvPr/>
        </p:nvSpPr>
        <p:spPr>
          <a:xfrm>
            <a:off x="5460522" y="1371600"/>
            <a:ext cx="6314536"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As Paul stated twice already </a:t>
            </a:r>
            <a:r>
              <a:rPr lang="en-US" sz="2800" b="1" dirty="0">
                <a:solidFill>
                  <a:srgbClr val="FF00FF"/>
                </a:solidFill>
                <a:effectLst>
                  <a:outerShdw blurRad="38100" dist="38100" dir="2700000" algn="tl">
                    <a:srgbClr val="000000">
                      <a:alpha val="43137"/>
                    </a:srgbClr>
                  </a:outerShdw>
                </a:effectLst>
              </a:rPr>
              <a:t>(Gal. 3:15, 17),</a:t>
            </a:r>
            <a:r>
              <a:rPr lang="en-US" sz="2800" b="1" dirty="0">
                <a:solidFill>
                  <a:srgbClr val="00FFFF"/>
                </a:solidFill>
                <a:effectLst>
                  <a:outerShdw blurRad="38100" dist="38100" dir="2700000" algn="tl">
                    <a:srgbClr val="000000">
                      <a:alpha val="43137"/>
                    </a:srgbClr>
                  </a:outerShdw>
                </a:effectLst>
              </a:rPr>
              <a:t> these covenants CANNOT BE ANNULLED, </a:t>
            </a:r>
            <a:r>
              <a:rPr lang="en-US" sz="2800" b="1" dirty="0">
                <a:solidFill>
                  <a:srgbClr val="FFC000"/>
                </a:solidFill>
                <a:effectLst>
                  <a:outerShdw blurRad="38100" dist="38100" dir="2700000" algn="tl">
                    <a:srgbClr val="000000">
                      <a:alpha val="43137"/>
                    </a:srgbClr>
                  </a:outerShdw>
                </a:effectLst>
              </a:rPr>
              <a:t>but the translation committee of King James have done their utmost to rewrite history, deny that these covenants mean what they say, </a:t>
            </a:r>
            <a:r>
              <a:rPr lang="en-US" sz="2800" b="1" dirty="0">
                <a:solidFill>
                  <a:srgbClr val="00FF00"/>
                </a:solidFill>
                <a:effectLst>
                  <a:outerShdw blurRad="38100" dist="38100" dir="2700000" algn="tl">
                    <a:srgbClr val="000000">
                      <a:alpha val="43137"/>
                    </a:srgbClr>
                  </a:outerShdw>
                </a:effectLst>
              </a:rPr>
              <a:t>and declare that the promises have been annulled, by CHANGING THE TERMS OF THE PROMISES AND COVENANTS and adding the rest of creation to the redemption.</a:t>
            </a:r>
            <a:endParaRPr lang="en-GB" sz="2800" b="1" dirty="0">
              <a:solidFill>
                <a:srgbClr val="00FF00"/>
              </a:solidFill>
              <a:effectLst>
                <a:outerShdw blurRad="38100" dist="38100" dir="2700000" algn="tl">
                  <a:srgbClr val="000000">
                    <a:alpha val="43137"/>
                  </a:srgbClr>
                </a:outerShdw>
              </a:effectLst>
            </a:endParaRPr>
          </a:p>
        </p:txBody>
      </p:sp>
      <p:pic>
        <p:nvPicPr>
          <p:cNvPr id="18434" name="Picture 2" descr="http://3.bp.blogspot.com/_X2PKA9oPl2k/Sn1n9LZP9BI/AAAAAAAABcI/fzdvOTnULmY/s400/sacchi-st-paul-writing_299x392.jpg"/>
          <p:cNvPicPr>
            <a:picLocks noChangeAspect="1" noChangeArrowheads="1"/>
          </p:cNvPicPr>
          <p:nvPr/>
        </p:nvPicPr>
        <p:blipFill rotWithShape="1">
          <a:blip r:embed="rId2">
            <a:extLst>
              <a:ext uri="{28A0092B-C50C-407E-A947-70E740481C1C}">
                <a14:useLocalDpi xmlns:a14="http://schemas.microsoft.com/office/drawing/2010/main" val="0"/>
              </a:ext>
            </a:extLst>
          </a:blip>
          <a:srcRect r="10353"/>
          <a:stretch/>
        </p:blipFill>
        <p:spPr bwMode="auto">
          <a:xfrm>
            <a:off x="1000966" y="1537659"/>
            <a:ext cx="3396128" cy="4966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92728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83</a:t>
            </a:fld>
            <a:endParaRPr lang="en-GB">
              <a:solidFill>
                <a:srgbClr val="FFFFFF"/>
              </a:solidFill>
            </a:endParaRPr>
          </a:p>
        </p:txBody>
      </p:sp>
      <p:sp>
        <p:nvSpPr>
          <p:cNvPr id="4" name="TextBox 3"/>
          <p:cNvSpPr txBox="1"/>
          <p:nvPr/>
        </p:nvSpPr>
        <p:spPr>
          <a:xfrm>
            <a:off x="5216274" y="1371600"/>
            <a:ext cx="6573328"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u="sng" dirty="0">
                <a:solidFill>
                  <a:srgbClr val="00FFFF"/>
                </a:solidFill>
                <a:effectLst>
                  <a:outerShdw blurRad="38100" dist="38100" dir="2700000" algn="tl">
                    <a:srgbClr val="000000">
                      <a:alpha val="43137"/>
                    </a:srgbClr>
                  </a:outerShdw>
                </a:effectLst>
              </a:rPr>
              <a:t>This doctrine is in total violation of the terms of the covenants, promises, and inheritance</a:t>
            </a:r>
            <a:r>
              <a:rPr lang="en-US" sz="2800" b="1" dirty="0">
                <a:solidFill>
                  <a:srgbClr val="00FFFF"/>
                </a:solidFill>
                <a:effectLst>
                  <a:outerShdw blurRad="38100" dist="38100" dir="2700000" algn="tl">
                    <a:srgbClr val="000000">
                      <a:alpha val="43137"/>
                    </a:srgbClr>
                  </a:outerShdw>
                </a:effectLst>
              </a:rPr>
              <a:t>. </a:t>
            </a:r>
            <a:r>
              <a:rPr lang="en-US" sz="2800" b="1" dirty="0">
                <a:effectLst>
                  <a:outerShdw blurRad="38100" dist="38100" dir="2700000" algn="tl">
                    <a:srgbClr val="000000">
                      <a:alpha val="43137"/>
                    </a:srgbClr>
                  </a:outerShdw>
                </a:effectLst>
              </a:rPr>
              <a:t> </a:t>
            </a:r>
            <a:r>
              <a:rPr lang="en-US" sz="2800" b="1" dirty="0">
                <a:solidFill>
                  <a:srgbClr val="FFC000"/>
                </a:solidFill>
                <a:effectLst>
                  <a:outerShdw blurRad="38100" dist="38100" dir="2700000" algn="tl">
                    <a:srgbClr val="000000">
                      <a:alpha val="43137"/>
                    </a:srgbClr>
                  </a:outerShdw>
                </a:effectLst>
              </a:rPr>
              <a:t>But false priests have no problems with contradictions.</a:t>
            </a:r>
            <a:endParaRPr lang="en-GB" sz="2800" b="1" dirty="0">
              <a:solidFill>
                <a:srgbClr val="FFC000"/>
              </a:solidFill>
              <a:effectLst>
                <a:outerShdw blurRad="38100" dist="38100" dir="2700000" algn="tl">
                  <a:srgbClr val="000000">
                    <a:alpha val="43137"/>
                  </a:srgbClr>
                </a:outerShdw>
              </a:effectLst>
            </a:endParaRPr>
          </a:p>
          <a:p>
            <a:pPr algn="ctr"/>
            <a:r>
              <a:rPr lang="en-US" sz="2800" b="1" dirty="0">
                <a:solidFill>
                  <a:schemeClr val="accent5">
                    <a:lumMod val="75000"/>
                  </a:schemeClr>
                </a:solidFill>
                <a:effectLst>
                  <a:outerShdw blurRad="38100" dist="38100" dir="2700000" algn="tl">
                    <a:srgbClr val="000000">
                      <a:alpha val="43137"/>
                    </a:srgbClr>
                  </a:outerShdw>
                </a:effectLst>
              </a:rPr>
              <a:t>Arnold Kennedy has done the best analysis of the KJV’s poor translation of the book of Galatians.</a:t>
            </a:r>
            <a:r>
              <a:rPr lang="en-US" sz="2800" b="1" dirty="0">
                <a:effectLst>
                  <a:outerShdw blurRad="38100" dist="38100" dir="2700000" algn="tl">
                    <a:srgbClr val="000000">
                      <a:alpha val="43137"/>
                    </a:srgbClr>
                  </a:outerShdw>
                </a:effectLst>
              </a:rPr>
              <a:t>  </a:t>
            </a:r>
            <a:r>
              <a:rPr lang="en-US" sz="2800" b="1" dirty="0">
                <a:solidFill>
                  <a:srgbClr val="00FF00"/>
                </a:solidFill>
                <a:effectLst>
                  <a:outerShdw blurRad="38100" dist="38100" dir="2700000" algn="tl">
                    <a:srgbClr val="000000">
                      <a:alpha val="43137"/>
                    </a:srgbClr>
                  </a:outerShdw>
                </a:effectLst>
              </a:rPr>
              <a:t>His article, “</a:t>
            </a:r>
            <a:r>
              <a:rPr lang="en-US" sz="2800" b="1" i="1" dirty="0">
                <a:solidFill>
                  <a:srgbClr val="00FF00"/>
                </a:solidFill>
                <a:effectLst>
                  <a:outerShdw blurRad="38100" dist="38100" dir="2700000" algn="tl">
                    <a:srgbClr val="000000">
                      <a:alpha val="43137"/>
                    </a:srgbClr>
                  </a:outerShdw>
                </a:effectLst>
              </a:rPr>
              <a:t>The Book of Galatians and an Israel Exclusive</a:t>
            </a:r>
            <a:r>
              <a:rPr lang="en-US" sz="2800" b="1" dirty="0">
                <a:solidFill>
                  <a:srgbClr val="00FF00"/>
                </a:solidFill>
                <a:effectLst>
                  <a:outerShdw blurRad="38100" dist="38100" dir="2700000" algn="tl">
                    <a:srgbClr val="000000">
                      <a:alpha val="43137"/>
                    </a:srgbClr>
                  </a:outerShdw>
                </a:effectLst>
              </a:rPr>
              <a:t>” is must reading.  First, a quotation regarding </a:t>
            </a:r>
            <a:r>
              <a:rPr lang="en-US" sz="2800" b="1" dirty="0">
                <a:solidFill>
                  <a:srgbClr val="FF00FF"/>
                </a:solidFill>
                <a:effectLst>
                  <a:outerShdw blurRad="38100" dist="38100" dir="2700000" algn="tl">
                    <a:srgbClr val="000000">
                      <a:alpha val="43137"/>
                    </a:srgbClr>
                  </a:outerShdw>
                </a:effectLst>
              </a:rPr>
              <a:t>Gal 3:26 and 3:29</a:t>
            </a:r>
            <a:r>
              <a:rPr lang="en-US" sz="2800" b="1" dirty="0" smtClean="0">
                <a:solidFill>
                  <a:srgbClr val="FF00FF"/>
                </a:solidFill>
                <a:effectLst>
                  <a:outerShdw blurRad="38100" dist="38100" dir="2700000" algn="tl">
                    <a:srgbClr val="000000">
                      <a:alpha val="43137"/>
                    </a:srgbClr>
                  </a:outerShdw>
                </a:effectLst>
              </a:rPr>
              <a:t>:</a:t>
            </a:r>
            <a:endParaRPr lang="en-GB" sz="2800" b="1" dirty="0">
              <a:solidFill>
                <a:srgbClr val="FF00FF"/>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stretch>
            <a:fillRect/>
          </a:stretch>
        </p:blipFill>
        <p:spPr>
          <a:xfrm>
            <a:off x="785430" y="1282190"/>
            <a:ext cx="3633407" cy="4509009"/>
          </a:xfrm>
          <a:prstGeom prst="rect">
            <a:avLst/>
          </a:prstGeom>
        </p:spPr>
      </p:pic>
      <p:pic>
        <p:nvPicPr>
          <p:cNvPr id="6" name="Picture 5"/>
          <p:cNvPicPr>
            <a:picLocks noChangeAspect="1"/>
          </p:cNvPicPr>
          <p:nvPr/>
        </p:nvPicPr>
        <p:blipFill>
          <a:blip r:embed="rId2"/>
          <a:stretch>
            <a:fillRect/>
          </a:stretch>
        </p:blipFill>
        <p:spPr>
          <a:xfrm>
            <a:off x="961260" y="1282190"/>
            <a:ext cx="3633407" cy="4509009"/>
          </a:xfrm>
          <a:prstGeom prst="rect">
            <a:avLst/>
          </a:prstGeom>
        </p:spPr>
      </p:pic>
      <p:sp>
        <p:nvSpPr>
          <p:cNvPr id="7" name="TextBox 6"/>
          <p:cNvSpPr txBox="1"/>
          <p:nvPr/>
        </p:nvSpPr>
        <p:spPr>
          <a:xfrm>
            <a:off x="366454" y="5990258"/>
            <a:ext cx="4471358"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Arnold Kennedy</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8592536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7445"/>
            <a:ext cx="10972800" cy="1143000"/>
          </a:xfrm>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84</a:t>
            </a:fld>
            <a:endParaRPr lang="en-GB">
              <a:solidFill>
                <a:srgbClr val="FFFFFF"/>
              </a:solidFill>
            </a:endParaRPr>
          </a:p>
        </p:txBody>
      </p:sp>
      <p:sp>
        <p:nvSpPr>
          <p:cNvPr id="4" name="TextBox 3"/>
          <p:cNvSpPr txBox="1"/>
          <p:nvPr/>
        </p:nvSpPr>
        <p:spPr>
          <a:xfrm>
            <a:off x="1" y="3749457"/>
            <a:ext cx="12191999"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a:solidFill>
                  <a:srgbClr val="00FFFF"/>
                </a:solidFill>
                <a:effectLst>
                  <a:outerShdw blurRad="38100" dist="38100" dir="2700000" algn="tl">
                    <a:srgbClr val="000000">
                      <a:alpha val="43137"/>
                    </a:srgbClr>
                  </a:outerShdw>
                </a:effectLst>
              </a:rPr>
              <a:t>In these two critical verses we have something else [not Jesus Christ] which is anointed! What can it be? What is the subject?</a:t>
            </a:r>
            <a:r>
              <a:rPr lang="en-US" sz="2800" b="1" i="1" dirty="0">
                <a:effectLst>
                  <a:outerShdw blurRad="38100" dist="38100" dir="2700000" algn="tl">
                    <a:srgbClr val="000000">
                      <a:alpha val="43137"/>
                    </a:srgbClr>
                  </a:outerShdw>
                </a:effectLst>
              </a:rPr>
              <a:t>  </a:t>
            </a:r>
            <a:r>
              <a:rPr lang="en-US" sz="2800" b="1" i="1" dirty="0">
                <a:solidFill>
                  <a:srgbClr val="FFC000"/>
                </a:solidFill>
                <a:effectLst>
                  <a:outerShdw blurRad="38100" dist="38100" dir="2700000" algn="tl">
                    <a:srgbClr val="000000">
                      <a:alpha val="43137"/>
                    </a:srgbClr>
                  </a:outerShdw>
                </a:effectLst>
              </a:rPr>
              <a:t>Is it not the seed of Abraham, in their generations, </a:t>
            </a:r>
            <a:r>
              <a:rPr lang="en-US" sz="2800" b="1" i="1" u="sng" dirty="0">
                <a:solidFill>
                  <a:srgbClr val="FFC000"/>
                </a:solidFill>
                <a:effectLst>
                  <a:outerShdw blurRad="38100" dist="38100" dir="2700000" algn="tl">
                    <a:srgbClr val="000000">
                      <a:alpha val="43137"/>
                    </a:srgbClr>
                  </a:outerShdw>
                </a:effectLst>
              </a:rPr>
              <a:t>according to the original promise</a:t>
            </a:r>
            <a:r>
              <a:rPr lang="en-US" sz="2800" b="1" i="1" dirty="0">
                <a:solidFill>
                  <a:srgbClr val="FFC000"/>
                </a:solidFill>
                <a:effectLst>
                  <a:outerShdw blurRad="38100" dist="38100" dir="2700000" algn="tl">
                    <a:srgbClr val="000000">
                      <a:alpha val="43137"/>
                    </a:srgbClr>
                  </a:outerShdw>
                </a:effectLst>
              </a:rPr>
              <a:t>? Hence, Gal. 3:16 reads ‘and TO THY SEED which is anointed’ and Gal. 3:29 reads </a:t>
            </a:r>
            <a:r>
              <a:rPr lang="en-US" sz="2800" b="1" i="1" dirty="0">
                <a:solidFill>
                  <a:srgbClr val="00FF00"/>
                </a:solidFill>
                <a:effectLst>
                  <a:outerShdw blurRad="38100" dist="38100" dir="2700000" algn="tl">
                    <a:srgbClr val="000000">
                      <a:alpha val="43137"/>
                    </a:srgbClr>
                  </a:outerShdw>
                </a:effectLst>
              </a:rPr>
              <a:t>‘and if ye be an anointed (people) then ye are Abraham’s seed.  The churches try to spiritualize the matter of Abraham’s seed.</a:t>
            </a:r>
            <a:endParaRPr lang="en-GB" sz="2800" b="1" dirty="0">
              <a:solidFill>
                <a:srgbClr val="00FF00"/>
              </a:solidFill>
              <a:effectLst>
                <a:outerShdw blurRad="38100" dist="38100" dir="2700000" algn="tl">
                  <a:srgbClr val="000000">
                    <a:alpha val="43137"/>
                  </a:srgbClr>
                </a:outerShdw>
              </a:effectLst>
            </a:endParaRPr>
          </a:p>
        </p:txBody>
      </p:sp>
      <p:pic>
        <p:nvPicPr>
          <p:cNvPr id="16386" name="Picture 2" descr="https://encrypted-tbn0.gstatic.com/images?q=tbn:ANd9GcQEMfBPn2Hd7tuvAtXvb-lR6ogzLQ79nRqTWA2A5jqgUsrkdcT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9929" y="1104181"/>
            <a:ext cx="4192139" cy="2347598"/>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258561279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85</a:t>
            </a:fld>
            <a:endParaRPr lang="en-GB">
              <a:solidFill>
                <a:srgbClr val="FFFFFF"/>
              </a:solidFill>
            </a:endParaRPr>
          </a:p>
        </p:txBody>
      </p:sp>
      <p:sp>
        <p:nvSpPr>
          <p:cNvPr id="4" name="TextBox 3"/>
          <p:cNvSpPr txBox="1"/>
          <p:nvPr/>
        </p:nvSpPr>
        <p:spPr>
          <a:xfrm>
            <a:off x="6374921" y="1690777"/>
            <a:ext cx="5029200"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But it is not sufficient to be a physical descendant of the Covenant Race, </a:t>
            </a:r>
            <a:r>
              <a:rPr lang="en-US" sz="2800" b="1" dirty="0">
                <a:solidFill>
                  <a:srgbClr val="FFC000"/>
                </a:solidFill>
                <a:effectLst>
                  <a:outerShdw blurRad="38100" dist="38100" dir="2700000" algn="tl">
                    <a:srgbClr val="000000">
                      <a:alpha val="43137"/>
                    </a:srgbClr>
                  </a:outerShdw>
                </a:effectLst>
              </a:rPr>
              <a:t>you must also be obedient, otherwise you will lose the grace which freed us from our past sins.</a:t>
            </a:r>
            <a:endParaRPr lang="en-GB" sz="2800" b="1" dirty="0">
              <a:solidFill>
                <a:srgbClr val="FFC000"/>
              </a:solidFill>
              <a:effectLst>
                <a:outerShdw blurRad="38100" dist="38100" dir="2700000" algn="tl">
                  <a:srgbClr val="000000">
                    <a:alpha val="43137"/>
                  </a:srgbClr>
                </a:outerShdw>
              </a:effectLst>
            </a:endParaRPr>
          </a:p>
          <a:p>
            <a:pPr algn="ctr"/>
            <a:r>
              <a:rPr lang="en-US" sz="2800" b="1" i="1" dirty="0">
                <a:solidFill>
                  <a:srgbClr val="00FF00"/>
                </a:solidFill>
                <a:effectLst>
                  <a:outerShdw blurRad="38100" dist="38100" dir="2700000" algn="tl">
                    <a:srgbClr val="000000">
                      <a:alpha val="43137"/>
                    </a:srgbClr>
                  </a:outerShdw>
                </a:effectLst>
              </a:rPr>
              <a:t>“Know ye then that those of the faith, these are the sons of Abraham.” </a:t>
            </a:r>
            <a:r>
              <a:rPr lang="en-US" sz="2800" b="1" i="1" dirty="0">
                <a:solidFill>
                  <a:srgbClr val="FF00FF"/>
                </a:solidFill>
                <a:effectLst>
                  <a:outerShdw blurRad="38100" dist="38100" dir="2700000" algn="tl">
                    <a:srgbClr val="000000">
                      <a:alpha val="43137"/>
                    </a:srgbClr>
                  </a:outerShdw>
                </a:effectLst>
              </a:rPr>
              <a:t>– </a:t>
            </a:r>
            <a:r>
              <a:rPr lang="en-US" sz="2800" b="1" dirty="0">
                <a:solidFill>
                  <a:srgbClr val="FF00FF"/>
                </a:solidFill>
                <a:effectLst>
                  <a:outerShdw blurRad="38100" dist="38100" dir="2700000" algn="tl">
                    <a:srgbClr val="000000">
                      <a:alpha val="43137"/>
                    </a:srgbClr>
                  </a:outerShdw>
                </a:effectLst>
              </a:rPr>
              <a:t>Gal. 3:7</a:t>
            </a:r>
            <a:r>
              <a:rPr lang="en-US" sz="2800" b="1" dirty="0" smtClean="0">
                <a:solidFill>
                  <a:srgbClr val="FF00FF"/>
                </a:solidFill>
                <a:effectLst>
                  <a:outerShdw blurRad="38100" dist="38100" dir="2700000" algn="tl">
                    <a:srgbClr val="000000">
                      <a:alpha val="43137"/>
                    </a:srgbClr>
                  </a:outerShdw>
                </a:effectLst>
              </a:rPr>
              <a:t>.</a:t>
            </a:r>
            <a:endParaRPr lang="en-GB" sz="2800" b="1" dirty="0">
              <a:solidFill>
                <a:srgbClr val="FF00FF"/>
              </a:solidFill>
              <a:effectLst>
                <a:outerShdw blurRad="38100" dist="38100" dir="2700000" algn="tl">
                  <a:srgbClr val="000000">
                    <a:alpha val="43137"/>
                  </a:srgbClr>
                </a:outerShdw>
              </a:effectLst>
            </a:endParaRPr>
          </a:p>
        </p:txBody>
      </p:sp>
      <p:pic>
        <p:nvPicPr>
          <p:cNvPr id="15362" name="Picture 2" descr="http://www.countrylife.co.uk/imageBank/n/norton_church_finalis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182" y="1371600"/>
            <a:ext cx="4589145" cy="5267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84868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86</a:t>
            </a:fld>
            <a:endParaRPr lang="en-GB">
              <a:solidFill>
                <a:srgbClr val="FFFFFF"/>
              </a:solidFill>
            </a:endParaRPr>
          </a:p>
        </p:txBody>
      </p:sp>
      <p:sp>
        <p:nvSpPr>
          <p:cNvPr id="4" name="TextBox 3"/>
          <p:cNvSpPr txBox="1"/>
          <p:nvPr/>
        </p:nvSpPr>
        <p:spPr>
          <a:xfrm>
            <a:off x="6055743" y="1673525"/>
            <a:ext cx="5451895"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Paul is saying that those Israelites who accept the undeserved forgiveness at the cross are those who are the true sons and daughters of Abraham.  </a:t>
            </a:r>
            <a:r>
              <a:rPr lang="en-US" sz="2800" b="1" dirty="0">
                <a:solidFill>
                  <a:srgbClr val="FFC000"/>
                </a:solidFill>
                <a:effectLst>
                  <a:outerShdw blurRad="38100" dist="38100" dir="2700000" algn="tl">
                    <a:srgbClr val="000000">
                      <a:alpha val="43137"/>
                    </a:srgbClr>
                  </a:outerShdw>
                </a:effectLst>
              </a:rPr>
              <a:t>He is NOT saying that non-Israelites become “spiritual Israelites” </a:t>
            </a:r>
            <a:endParaRPr lang="en-GB" sz="2800" b="1" dirty="0">
              <a:solidFill>
                <a:srgbClr val="FFC0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713" y="1849465"/>
            <a:ext cx="4579092" cy="3429899"/>
          </a:xfrm>
          <a:prstGeom prst="rect">
            <a:avLst/>
          </a:prstGeom>
        </p:spPr>
      </p:pic>
    </p:spTree>
    <p:extLst>
      <p:ext uri="{BB962C8B-B14F-4D97-AF65-F5344CB8AC3E}">
        <p14:creationId xmlns:p14="http://schemas.microsoft.com/office/powerpoint/2010/main" val="101238883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87</a:t>
            </a:fld>
            <a:endParaRPr lang="en-GB">
              <a:solidFill>
                <a:srgbClr val="FFFFFF"/>
              </a:solidFill>
            </a:endParaRPr>
          </a:p>
        </p:txBody>
      </p:sp>
      <p:sp>
        <p:nvSpPr>
          <p:cNvPr id="4" name="TextBox 3"/>
          <p:cNvSpPr txBox="1"/>
          <p:nvPr/>
        </p:nvSpPr>
        <p:spPr>
          <a:xfrm>
            <a:off x="6383547" y="1393954"/>
            <a:ext cx="5069457"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“by </a:t>
            </a:r>
            <a:r>
              <a:rPr lang="en-US" sz="2800" b="1" dirty="0">
                <a:solidFill>
                  <a:srgbClr val="00FFFF"/>
                </a:solidFill>
                <a:effectLst>
                  <a:outerShdw blurRad="38100" dist="38100" dir="2700000" algn="tl">
                    <a:srgbClr val="000000">
                      <a:alpha val="43137"/>
                    </a:srgbClr>
                  </a:outerShdw>
                </a:effectLst>
              </a:rPr>
              <a:t>believing something that we are not even supposed to teach them</a:t>
            </a:r>
            <a:r>
              <a:rPr lang="en-US" sz="2800" b="1" dirty="0">
                <a:solidFill>
                  <a:srgbClr val="FFC000"/>
                </a:solidFill>
                <a:effectLst>
                  <a:outerShdw blurRad="38100" dist="38100" dir="2700000" algn="tl">
                    <a:srgbClr val="000000">
                      <a:alpha val="43137"/>
                    </a:srgbClr>
                  </a:outerShdw>
                </a:effectLst>
              </a:rPr>
              <a:t>!  Peter confirms the exclusive bloodline when he says, </a:t>
            </a:r>
            <a:r>
              <a:rPr lang="en-US" sz="2800" b="1" i="1" dirty="0">
                <a:solidFill>
                  <a:srgbClr val="FFC000"/>
                </a:solidFill>
                <a:effectLst>
                  <a:outerShdw blurRad="38100" dist="38100" dir="2700000" algn="tl">
                    <a:srgbClr val="000000">
                      <a:alpha val="43137"/>
                    </a:srgbClr>
                  </a:outerShdw>
                </a:effectLst>
              </a:rPr>
              <a:t>‘Sarah obeyed Abraham, calling him lord:</a:t>
            </a:r>
            <a:r>
              <a:rPr lang="en-US" sz="2800" b="1" i="1" dirty="0">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whose daughters ye are, as long as ye do well, and are not afraid with amazement.”  </a:t>
            </a:r>
            <a:r>
              <a:rPr lang="en-US" sz="2800" b="1" i="1" dirty="0">
                <a:solidFill>
                  <a:srgbClr val="FF00FF"/>
                </a:solidFill>
                <a:effectLst>
                  <a:outerShdw blurRad="38100" dist="38100" dir="2700000" algn="tl">
                    <a:srgbClr val="000000">
                      <a:alpha val="43137"/>
                    </a:srgbClr>
                  </a:outerShdw>
                </a:effectLst>
              </a:rPr>
              <a:t>- </a:t>
            </a:r>
            <a:r>
              <a:rPr lang="en-US" sz="2800" b="1" dirty="0">
                <a:solidFill>
                  <a:srgbClr val="FF00FF"/>
                </a:solidFill>
                <a:effectLst>
                  <a:outerShdw blurRad="38100" dist="38100" dir="2700000" algn="tl">
                    <a:srgbClr val="000000">
                      <a:alpha val="43137"/>
                    </a:srgbClr>
                  </a:outerShdw>
                </a:effectLst>
              </a:rPr>
              <a:t>I Peter 3:6</a:t>
            </a:r>
            <a:r>
              <a:rPr lang="en-US" sz="2800" b="1" dirty="0" smtClean="0">
                <a:solidFill>
                  <a:srgbClr val="FF00FF"/>
                </a:solidFill>
                <a:effectLst>
                  <a:outerShdw blurRad="38100" dist="38100" dir="2700000" algn="tl">
                    <a:srgbClr val="000000">
                      <a:alpha val="43137"/>
                    </a:srgbClr>
                  </a:outerShdw>
                </a:effectLst>
              </a:rPr>
              <a:t>.</a:t>
            </a:r>
            <a:endParaRPr lang="en-GB" dirty="0">
              <a:solidFill>
                <a:srgbClr val="FF00FF"/>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873073"/>
            <a:ext cx="4934205" cy="3692944"/>
          </a:xfrm>
          <a:prstGeom prst="rect">
            <a:avLst/>
          </a:prstGeom>
        </p:spPr>
      </p:pic>
    </p:spTree>
    <p:extLst>
      <p:ext uri="{BB962C8B-B14F-4D97-AF65-F5344CB8AC3E}">
        <p14:creationId xmlns:p14="http://schemas.microsoft.com/office/powerpoint/2010/main" val="96510629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88</a:t>
            </a:fld>
            <a:endParaRPr lang="en-GB">
              <a:solidFill>
                <a:srgbClr val="FFFFFF"/>
              </a:solidFill>
            </a:endParaRPr>
          </a:p>
        </p:txBody>
      </p:sp>
      <p:sp>
        <p:nvSpPr>
          <p:cNvPr id="4" name="TextBox 3"/>
          <p:cNvSpPr txBox="1"/>
          <p:nvPr/>
        </p:nvSpPr>
        <p:spPr>
          <a:xfrm>
            <a:off x="3519577" y="1250499"/>
            <a:ext cx="8462513" cy="538609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3200" b="1" dirty="0">
                <a:solidFill>
                  <a:srgbClr val="FFFF00"/>
                </a:solidFill>
                <a:effectLst>
                  <a:outerShdw blurRad="38100" dist="38100" dir="2700000" algn="tl">
                    <a:srgbClr val="000000">
                      <a:alpha val="43137"/>
                    </a:srgbClr>
                  </a:outerShdw>
                </a:effectLst>
              </a:rPr>
              <a:t>Race-Mixing is Absolutely Forbidden by </a:t>
            </a:r>
            <a:r>
              <a:rPr lang="en-US" sz="3200" b="1" dirty="0" smtClean="0">
                <a:solidFill>
                  <a:srgbClr val="FFFF00"/>
                </a:solidFill>
                <a:effectLst>
                  <a:outerShdw blurRad="38100" dist="38100" dir="2700000" algn="tl">
                    <a:srgbClr val="000000">
                      <a:alpha val="43137"/>
                    </a:srgbClr>
                  </a:outerShdw>
                </a:effectLst>
              </a:rPr>
              <a:t>Yahweh</a:t>
            </a:r>
            <a:r>
              <a:rPr lang="en-US" sz="3200" b="1" dirty="0">
                <a:solidFill>
                  <a:srgbClr val="FFFF00"/>
                </a:solidFill>
                <a:effectLst>
                  <a:outerShdw blurRad="38100" dist="38100" dir="2700000" algn="tl">
                    <a:srgbClr val="000000">
                      <a:alpha val="43137"/>
                    </a:srgbClr>
                  </a:outerShdw>
                </a:effectLst>
              </a:rPr>
              <a:t> </a:t>
            </a:r>
            <a:endParaRPr lang="en-GB" sz="3200" b="1" dirty="0">
              <a:solidFill>
                <a:srgbClr val="FFFF00"/>
              </a:solidFill>
              <a:effectLst>
                <a:outerShdw blurRad="38100" dist="38100" dir="2700000" algn="tl">
                  <a:srgbClr val="000000">
                    <a:alpha val="43137"/>
                  </a:srgbClr>
                </a:outerShdw>
              </a:effectLst>
            </a:endParaRPr>
          </a:p>
          <a:p>
            <a:pPr algn="ctr"/>
            <a:r>
              <a:rPr lang="en-US" sz="2800" b="1" dirty="0">
                <a:solidFill>
                  <a:srgbClr val="00FFFF"/>
                </a:solidFill>
                <a:effectLst>
                  <a:outerShdw blurRad="38100" dist="38100" dir="2700000" algn="tl">
                    <a:srgbClr val="000000">
                      <a:alpha val="43137"/>
                    </a:srgbClr>
                  </a:outerShdw>
                </a:effectLst>
              </a:rPr>
              <a:t>From the above witnesses, it is absolutely verified and established that the covenants are made with a particular line of descent and no other people.  </a:t>
            </a:r>
            <a:r>
              <a:rPr lang="en-US" sz="2800" b="1" dirty="0">
                <a:solidFill>
                  <a:srgbClr val="FFC000"/>
                </a:solidFill>
                <a:effectLst>
                  <a:outerShdw blurRad="38100" dist="38100" dir="2700000" algn="tl">
                    <a:srgbClr val="000000">
                      <a:alpha val="43137"/>
                    </a:srgbClr>
                  </a:outerShdw>
                </a:effectLst>
              </a:rPr>
              <a:t>For these covenants to exist, all twelve tribes must necessarily exist today and they will always exist, even into the Kingdom.  </a:t>
            </a:r>
            <a:r>
              <a:rPr lang="en-US" sz="2800" b="1" dirty="0">
                <a:solidFill>
                  <a:srgbClr val="FF00FF"/>
                </a:solidFill>
                <a:effectLst>
                  <a:outerShdw blurRad="38100" dist="38100" dir="2700000" algn="tl">
                    <a:srgbClr val="000000">
                      <a:alpha val="43137"/>
                    </a:srgbClr>
                  </a:outerShdw>
                </a:effectLst>
              </a:rPr>
              <a:t>(Rev. 21:12.)  </a:t>
            </a:r>
            <a:r>
              <a:rPr lang="en-US" sz="2800" b="1" dirty="0">
                <a:solidFill>
                  <a:srgbClr val="00FF00"/>
                </a:solidFill>
                <a:effectLst>
                  <a:outerShdw blurRad="38100" dist="38100" dir="2700000" algn="tl">
                    <a:srgbClr val="000000">
                      <a:alpha val="43137"/>
                    </a:srgbClr>
                  </a:outerShdw>
                </a:effectLst>
              </a:rPr>
              <a:t>And because this is a racial covenant, Israel is commanded to not make marriages with non-</a:t>
            </a:r>
            <a:r>
              <a:rPr lang="en-US" sz="2800" b="1" dirty="0" err="1">
                <a:solidFill>
                  <a:srgbClr val="00FF00"/>
                </a:solidFill>
                <a:effectLst>
                  <a:outerShdw blurRad="38100" dist="38100" dir="2700000" algn="tl">
                    <a:srgbClr val="000000">
                      <a:alpha val="43137"/>
                    </a:srgbClr>
                  </a:outerShdw>
                </a:effectLst>
              </a:rPr>
              <a:t>Adamic</a:t>
            </a:r>
            <a:r>
              <a:rPr lang="en-US" sz="2800" b="1" dirty="0">
                <a:solidFill>
                  <a:srgbClr val="00FF00"/>
                </a:solidFill>
                <a:effectLst>
                  <a:outerShdw blurRad="38100" dist="38100" dir="2700000" algn="tl">
                    <a:srgbClr val="000000">
                      <a:alpha val="43137"/>
                    </a:srgbClr>
                  </a:outerShdw>
                </a:effectLst>
              </a:rPr>
              <a:t> tribes and/or tribes that have made alliances with the enemy</a:t>
            </a:r>
            <a:r>
              <a:rPr lang="en-US" sz="2800" b="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906" y="1371600"/>
            <a:ext cx="2678981" cy="200923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887" y="3762603"/>
            <a:ext cx="2794000" cy="2352040"/>
          </a:xfrm>
          <a:prstGeom prst="rect">
            <a:avLst/>
          </a:prstGeom>
        </p:spPr>
      </p:pic>
    </p:spTree>
    <p:extLst>
      <p:ext uri="{BB962C8B-B14F-4D97-AF65-F5344CB8AC3E}">
        <p14:creationId xmlns:p14="http://schemas.microsoft.com/office/powerpoint/2010/main" val="380770999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89</a:t>
            </a:fld>
            <a:endParaRPr lang="en-GB">
              <a:solidFill>
                <a:srgbClr val="FFFFFF"/>
              </a:solidFill>
            </a:endParaRPr>
          </a:p>
        </p:txBody>
      </p:sp>
      <p:sp>
        <p:nvSpPr>
          <p:cNvPr id="4" name="TextBox 3"/>
          <p:cNvSpPr txBox="1"/>
          <p:nvPr/>
        </p:nvSpPr>
        <p:spPr>
          <a:xfrm>
            <a:off x="6262779" y="1276710"/>
            <a:ext cx="5538158"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FF00FF"/>
                </a:solidFill>
                <a:effectLst>
                  <a:outerShdw blurRad="38100" dist="38100" dir="2700000" algn="tl">
                    <a:srgbClr val="000000">
                      <a:alpha val="43137"/>
                    </a:srgbClr>
                  </a:outerShdw>
                </a:effectLst>
              </a:rPr>
              <a:t>Deut</a:t>
            </a:r>
            <a:r>
              <a:rPr lang="en-US" sz="2800" b="1" dirty="0">
                <a:solidFill>
                  <a:srgbClr val="FF00FF"/>
                </a:solidFill>
                <a:effectLst>
                  <a:outerShdw blurRad="38100" dist="38100" dir="2700000" algn="tl">
                    <a:srgbClr val="000000">
                      <a:alpha val="43137"/>
                    </a:srgbClr>
                  </a:outerShdw>
                </a:effectLst>
              </a:rPr>
              <a:t>. 7: 1-10:  </a:t>
            </a:r>
            <a:r>
              <a:rPr lang="en-US" sz="2800" b="1" dirty="0">
                <a:solidFill>
                  <a:srgbClr val="00FFFF"/>
                </a:solidFill>
                <a:effectLst>
                  <a:outerShdw blurRad="38100" dist="38100" dir="2700000" algn="tl">
                    <a:srgbClr val="000000">
                      <a:alpha val="43137"/>
                    </a:srgbClr>
                  </a:outerShdw>
                </a:effectLst>
              </a:rPr>
              <a:t>The Israelites are commanded not to intermarry with the Canaanites.</a:t>
            </a:r>
            <a:endParaRPr lang="en-GB" sz="2800" b="1" dirty="0">
              <a:solidFill>
                <a:srgbClr val="00FFFF"/>
              </a:solidFill>
              <a:effectLst>
                <a:outerShdw blurRad="38100" dist="38100" dir="2700000" algn="tl">
                  <a:srgbClr val="000000">
                    <a:alpha val="43137"/>
                  </a:srgbClr>
                </a:outerShdw>
              </a:effectLst>
            </a:endParaRPr>
          </a:p>
          <a:p>
            <a:pPr algn="ctr"/>
            <a:r>
              <a:rPr lang="en-US" sz="2800" b="1" dirty="0" smtClean="0">
                <a:solidFill>
                  <a:srgbClr val="FF00FF"/>
                </a:solidFill>
                <a:effectLst>
                  <a:outerShdw blurRad="38100" dist="38100" dir="2700000" algn="tl">
                    <a:srgbClr val="000000">
                      <a:alpha val="43137"/>
                    </a:srgbClr>
                  </a:outerShdw>
                </a:effectLst>
              </a:rPr>
              <a:t>Deut</a:t>
            </a:r>
            <a:r>
              <a:rPr lang="en-US" sz="2800" b="1" dirty="0">
                <a:solidFill>
                  <a:srgbClr val="FF00FF"/>
                </a:solidFill>
                <a:effectLst>
                  <a:outerShdw blurRad="38100" dist="38100" dir="2700000" algn="tl">
                    <a:srgbClr val="000000">
                      <a:alpha val="43137"/>
                    </a:srgbClr>
                  </a:outerShdw>
                </a:effectLst>
              </a:rPr>
              <a:t>. 23:2.   </a:t>
            </a:r>
            <a:r>
              <a:rPr lang="en-US" sz="2800" b="1" dirty="0">
                <a:solidFill>
                  <a:srgbClr val="FFC000"/>
                </a:solidFill>
                <a:effectLst>
                  <a:outerShdw blurRad="38100" dist="38100" dir="2700000" algn="tl">
                    <a:srgbClr val="000000">
                      <a:alpha val="43137"/>
                    </a:srgbClr>
                  </a:outerShdw>
                </a:effectLst>
              </a:rPr>
              <a:t>No mongrels can be accepted into the congregation of Yahweh.  The Hebrew word for “bastard” is MAMZER.</a:t>
            </a:r>
            <a:r>
              <a:rPr lang="en-US" sz="2800" b="1" dirty="0">
                <a:effectLst>
                  <a:outerShdw blurRad="38100" dist="38100" dir="2700000" algn="tl">
                    <a:srgbClr val="000000">
                      <a:alpha val="43137"/>
                    </a:srgbClr>
                  </a:outerShdw>
                </a:effectLst>
              </a:rPr>
              <a:t>  </a:t>
            </a:r>
            <a:r>
              <a:rPr lang="en-US" sz="2800" b="1" dirty="0">
                <a:solidFill>
                  <a:srgbClr val="00FF00"/>
                </a:solidFill>
                <a:effectLst>
                  <a:outerShdw blurRad="38100" dist="38100" dir="2700000" algn="tl">
                    <a:srgbClr val="000000">
                      <a:alpha val="43137"/>
                    </a:srgbClr>
                  </a:outerShdw>
                </a:effectLst>
              </a:rPr>
              <a:t>Strong’s concordance contains a simple, one word definition of “mamzer.” </a:t>
            </a:r>
            <a:r>
              <a:rPr lang="en-US" sz="2800" b="1" dirty="0">
                <a:solidFill>
                  <a:srgbClr val="FF0000"/>
                </a:solidFill>
                <a:effectLst>
                  <a:outerShdw blurRad="38100" dist="38100" dir="2700000" algn="tl">
                    <a:srgbClr val="000000">
                      <a:alpha val="43137"/>
                    </a:srgbClr>
                  </a:outerShdw>
                </a:effectLst>
              </a:rPr>
              <a:t>A mamzer is a mongrel</a:t>
            </a:r>
            <a:r>
              <a:rPr lang="en-US" sz="2800" b="1" dirty="0" smtClean="0">
                <a:solidFill>
                  <a:srgbClr val="FF0000"/>
                </a:solidFill>
                <a:effectLst>
                  <a:outerShdw blurRad="38100" dist="38100" dir="2700000" algn="tl">
                    <a:srgbClr val="000000">
                      <a:alpha val="43137"/>
                    </a:srgbClr>
                  </a:outerShdw>
                </a:effectLst>
              </a:rPr>
              <a:t>.</a:t>
            </a:r>
            <a:endParaRPr lang="en-GB" dirty="0">
              <a:solidFill>
                <a:srgbClr val="FF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697" y="1619543"/>
            <a:ext cx="5227578" cy="3012841"/>
          </a:xfrm>
          <a:prstGeom prst="rect">
            <a:avLst/>
          </a:prstGeom>
        </p:spPr>
      </p:pic>
      <p:sp>
        <p:nvSpPr>
          <p:cNvPr id="6" name="TextBox 5"/>
          <p:cNvSpPr txBox="1"/>
          <p:nvPr/>
        </p:nvSpPr>
        <p:spPr>
          <a:xfrm>
            <a:off x="539309" y="5171182"/>
            <a:ext cx="5210354" cy="1077218"/>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200" b="1" dirty="0" smtClean="0">
                <a:solidFill>
                  <a:srgbClr val="FFFF00"/>
                </a:solidFill>
                <a:effectLst>
                  <a:outerShdw blurRad="38100" dist="38100" dir="2700000" algn="tl">
                    <a:srgbClr val="000000">
                      <a:alpha val="43137"/>
                    </a:srgbClr>
                  </a:outerShdw>
                </a:effectLst>
              </a:rPr>
              <a:t>From Ugarit, A Canaanite City</a:t>
            </a:r>
            <a:endParaRPr lang="en-GB" sz="32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980842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9</a:t>
            </a:fld>
            <a:endParaRPr lang="en-GB">
              <a:solidFill>
                <a:srgbClr val="FFFFFF"/>
              </a:solidFill>
            </a:endParaRPr>
          </a:p>
        </p:txBody>
      </p:sp>
      <p:sp>
        <p:nvSpPr>
          <p:cNvPr id="4" name="TextBox 3"/>
          <p:cNvSpPr txBox="1"/>
          <p:nvPr/>
        </p:nvSpPr>
        <p:spPr>
          <a:xfrm>
            <a:off x="5143500" y="1393954"/>
            <a:ext cx="5897880"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The science of genetics teaches that all DNA is designed to replicate itself.  </a:t>
            </a:r>
            <a:r>
              <a:rPr lang="en-US" sz="2800" b="1" dirty="0">
                <a:solidFill>
                  <a:srgbClr val="FFC000"/>
                </a:solidFill>
                <a:effectLst>
                  <a:outerShdw blurRad="38100" dist="38100" dir="2700000" algn="tl">
                    <a:srgbClr val="000000">
                      <a:alpha val="43137"/>
                    </a:srgbClr>
                  </a:outerShdw>
                </a:effectLst>
              </a:rPr>
              <a:t>DNA is like a computer program.  Any geneticist will tell you that mutations invariably cause disease and death.  </a:t>
            </a:r>
            <a:r>
              <a:rPr lang="en-US" sz="2800" b="1" dirty="0">
                <a:solidFill>
                  <a:srgbClr val="00FF00"/>
                </a:solidFill>
                <a:effectLst>
                  <a:outerShdw blurRad="38100" dist="38100" dir="2700000" algn="tl">
                    <a:srgbClr val="000000">
                      <a:alpha val="43137"/>
                    </a:srgbClr>
                  </a:outerShdw>
                </a:effectLst>
              </a:rPr>
              <a:t>DNA is exclusive to every species, just as </a:t>
            </a:r>
            <a:r>
              <a:rPr lang="en-US" sz="2800" b="1" dirty="0">
                <a:solidFill>
                  <a:srgbClr val="FF00FF"/>
                </a:solidFill>
                <a:effectLst>
                  <a:outerShdw blurRad="38100" dist="38100" dir="2700000" algn="tl">
                    <a:srgbClr val="000000">
                      <a:alpha val="43137"/>
                    </a:srgbClr>
                  </a:outerShdw>
                </a:effectLst>
              </a:rPr>
              <a:t>Gen. 1:11 says</a:t>
            </a:r>
            <a:r>
              <a:rPr lang="en-US" sz="2800" b="1" dirty="0">
                <a:solidFill>
                  <a:srgbClr val="00FF00"/>
                </a:solidFill>
                <a:effectLst>
                  <a:outerShdw blurRad="38100" dist="38100" dir="2700000" algn="tl">
                    <a:srgbClr val="000000">
                      <a:alpha val="43137"/>
                    </a:srgbClr>
                  </a:outerShdw>
                </a:effectLst>
              </a:rPr>
              <a:t>.</a:t>
            </a:r>
            <a:r>
              <a:rPr lang="en-US" sz="2800" b="1" dirty="0">
                <a:effectLst>
                  <a:outerShdw blurRad="38100" dist="38100" dir="2700000" algn="tl">
                    <a:srgbClr val="000000">
                      <a:alpha val="43137"/>
                    </a:srgbClr>
                  </a:outerShdw>
                </a:effectLst>
              </a:rPr>
              <a:t>  </a:t>
            </a:r>
            <a:r>
              <a:rPr lang="en-US" sz="2800" b="1" dirty="0">
                <a:solidFill>
                  <a:srgbClr val="FFFF00"/>
                </a:solidFill>
                <a:effectLst>
                  <a:outerShdw blurRad="38100" dist="38100" dir="2700000" algn="tl">
                    <a:srgbClr val="000000">
                      <a:alpha val="43137"/>
                    </a:srgbClr>
                  </a:outerShdw>
                </a:effectLst>
              </a:rPr>
              <a:t>DNA replicates its own kind and none other.</a:t>
            </a:r>
            <a:endParaRPr lang="en-GB" sz="2800" b="1" dirty="0">
              <a:solidFill>
                <a:srgbClr val="FF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1590" y="1690687"/>
            <a:ext cx="2819400" cy="4238625"/>
          </a:xfrm>
          <a:prstGeom prst="rect">
            <a:avLst/>
          </a:prstGeom>
        </p:spPr>
      </p:pic>
    </p:spTree>
    <p:extLst>
      <p:ext uri="{BB962C8B-B14F-4D97-AF65-F5344CB8AC3E}">
        <p14:creationId xmlns:p14="http://schemas.microsoft.com/office/powerpoint/2010/main" val="149307059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90</a:t>
            </a:fld>
            <a:endParaRPr lang="en-GB">
              <a:solidFill>
                <a:srgbClr val="FFFFFF"/>
              </a:solidFill>
            </a:endParaRPr>
          </a:p>
        </p:txBody>
      </p:sp>
      <p:sp>
        <p:nvSpPr>
          <p:cNvPr id="4" name="TextBox 3"/>
          <p:cNvSpPr txBox="1"/>
          <p:nvPr/>
        </p:nvSpPr>
        <p:spPr>
          <a:xfrm>
            <a:off x="5046452" y="1416308"/>
            <a:ext cx="6349042"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FF00FF"/>
                </a:solidFill>
                <a:effectLst>
                  <a:outerShdw blurRad="38100" dist="38100" dir="2700000" algn="tl">
                    <a:srgbClr val="000000">
                      <a:alpha val="43137"/>
                    </a:srgbClr>
                  </a:outerShdw>
                </a:effectLst>
              </a:rPr>
              <a:t>Deut. 23:3.  </a:t>
            </a:r>
            <a:r>
              <a:rPr lang="en-US" sz="2800" b="1" dirty="0">
                <a:solidFill>
                  <a:srgbClr val="00FFFF"/>
                </a:solidFill>
                <a:effectLst>
                  <a:outerShdw blurRad="38100" dist="38100" dir="2700000" algn="tl">
                    <a:srgbClr val="000000">
                      <a:alpha val="43137"/>
                    </a:srgbClr>
                  </a:outerShdw>
                </a:effectLst>
              </a:rPr>
              <a:t>Ammonites and Moabites are not permitted to enter into the </a:t>
            </a:r>
            <a:r>
              <a:rPr lang="en-US" sz="2800" b="1" dirty="0" err="1">
                <a:solidFill>
                  <a:srgbClr val="00FFFF"/>
                </a:solidFill>
                <a:effectLst>
                  <a:outerShdw blurRad="38100" dist="38100" dir="2700000" algn="tl">
                    <a:srgbClr val="000000">
                      <a:alpha val="43137"/>
                    </a:srgbClr>
                  </a:outerShdw>
                </a:effectLst>
              </a:rPr>
              <a:t>seedline</a:t>
            </a:r>
            <a:r>
              <a:rPr lang="en-US" sz="2800" b="1" dirty="0">
                <a:solidFill>
                  <a:srgbClr val="00FFFF"/>
                </a:solidFill>
                <a:effectLst>
                  <a:outerShdw blurRad="38100" dist="38100" dir="2700000" algn="tl">
                    <a:srgbClr val="000000">
                      <a:alpha val="43137"/>
                    </a:srgbClr>
                  </a:outerShdw>
                </a:effectLst>
              </a:rPr>
              <a:t> of Covenant Israel.</a:t>
            </a:r>
            <a:endParaRPr lang="en-GB" sz="2800" b="1" dirty="0">
              <a:solidFill>
                <a:srgbClr val="00FFFF"/>
              </a:solidFill>
              <a:effectLst>
                <a:outerShdw blurRad="38100" dist="38100" dir="2700000" algn="tl">
                  <a:srgbClr val="000000">
                    <a:alpha val="43137"/>
                  </a:srgbClr>
                </a:outerShdw>
              </a:effectLst>
            </a:endParaRPr>
          </a:p>
          <a:p>
            <a:pPr algn="ctr"/>
            <a:r>
              <a:rPr lang="en-US" sz="2800" b="1" dirty="0">
                <a:solidFill>
                  <a:srgbClr val="FF00FF"/>
                </a:solidFill>
                <a:effectLst>
                  <a:outerShdw blurRad="38100" dist="38100" dir="2700000" algn="tl">
                    <a:srgbClr val="000000">
                      <a:alpha val="43137"/>
                    </a:srgbClr>
                  </a:outerShdw>
                </a:effectLst>
              </a:rPr>
              <a:t>Deut. 28:1-14.  </a:t>
            </a:r>
            <a:r>
              <a:rPr lang="en-US" sz="2800" b="1" i="1" dirty="0">
                <a:solidFill>
                  <a:srgbClr val="FFC000"/>
                </a:solidFill>
                <a:effectLst>
                  <a:outerShdw blurRad="38100" dist="38100" dir="2700000" algn="tl">
                    <a:srgbClr val="000000">
                      <a:alpha val="43137"/>
                    </a:srgbClr>
                  </a:outerShdw>
                </a:effectLst>
              </a:rPr>
              <a:t>And it shall come to pass, if thou shalt hearken diligently unto the voice of the </a:t>
            </a:r>
            <a:r>
              <a:rPr lang="en-US" sz="2800" b="1" i="1" cap="small" dirty="0">
                <a:solidFill>
                  <a:srgbClr val="FFC000"/>
                </a:solidFill>
                <a:effectLst>
                  <a:outerShdw blurRad="38100" dist="38100" dir="2700000" algn="tl">
                    <a:srgbClr val="000000">
                      <a:alpha val="43137"/>
                    </a:srgbClr>
                  </a:outerShdw>
                </a:effectLst>
              </a:rPr>
              <a:t>Lord</a:t>
            </a:r>
            <a:r>
              <a:rPr lang="en-US" sz="2800" b="1" i="1" dirty="0">
                <a:solidFill>
                  <a:srgbClr val="FFC000"/>
                </a:solidFill>
                <a:effectLst>
                  <a:outerShdw blurRad="38100" dist="38100" dir="2700000" algn="tl">
                    <a:srgbClr val="000000">
                      <a:alpha val="43137"/>
                    </a:srgbClr>
                  </a:outerShdw>
                </a:effectLst>
              </a:rPr>
              <a:t> thy God, </a:t>
            </a:r>
            <a:r>
              <a:rPr lang="en-US" sz="2800" b="1" i="1" dirty="0">
                <a:solidFill>
                  <a:srgbClr val="00FF00"/>
                </a:solidFill>
                <a:effectLst>
                  <a:outerShdw blurRad="38100" dist="38100" dir="2700000" algn="tl">
                    <a:srgbClr val="000000">
                      <a:alpha val="43137"/>
                    </a:srgbClr>
                  </a:outerShdw>
                </a:effectLst>
              </a:rPr>
              <a:t>to observe and to do all his commandments which I command thee this day, that the </a:t>
            </a:r>
            <a:r>
              <a:rPr lang="en-US" sz="2800" b="1" i="1" cap="small" dirty="0">
                <a:solidFill>
                  <a:srgbClr val="00FF00"/>
                </a:solidFill>
                <a:effectLst>
                  <a:outerShdw blurRad="38100" dist="38100" dir="2700000" algn="tl">
                    <a:srgbClr val="000000">
                      <a:alpha val="43137"/>
                    </a:srgbClr>
                  </a:outerShdw>
                </a:effectLst>
              </a:rPr>
              <a:t>Lord</a:t>
            </a:r>
            <a:r>
              <a:rPr lang="en-US" sz="2800" b="1" i="1" dirty="0">
                <a:solidFill>
                  <a:srgbClr val="00FF00"/>
                </a:solidFill>
                <a:effectLst>
                  <a:outerShdw blurRad="38100" dist="38100" dir="2700000" algn="tl">
                    <a:srgbClr val="000000">
                      <a:alpha val="43137"/>
                    </a:srgbClr>
                  </a:outerShdw>
                </a:effectLst>
              </a:rPr>
              <a:t> thy God will set thee on high above all nations of the earth:</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443362" y="2015346"/>
            <a:ext cx="4051000" cy="3589308"/>
          </a:xfrm>
          <a:prstGeom prst="rect">
            <a:avLst/>
          </a:prstGeom>
        </p:spPr>
      </p:pic>
    </p:spTree>
    <p:extLst>
      <p:ext uri="{BB962C8B-B14F-4D97-AF65-F5344CB8AC3E}">
        <p14:creationId xmlns:p14="http://schemas.microsoft.com/office/powerpoint/2010/main" val="43735419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91</a:t>
            </a:fld>
            <a:endParaRPr lang="en-GB">
              <a:solidFill>
                <a:srgbClr val="FFFFFF"/>
              </a:solidFill>
            </a:endParaRPr>
          </a:p>
        </p:txBody>
      </p:sp>
      <p:sp>
        <p:nvSpPr>
          <p:cNvPr id="4" name="TextBox 3"/>
          <p:cNvSpPr txBox="1"/>
          <p:nvPr/>
        </p:nvSpPr>
        <p:spPr>
          <a:xfrm>
            <a:off x="5121215" y="1644908"/>
            <a:ext cx="6461185"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…And </a:t>
            </a:r>
            <a:r>
              <a:rPr lang="en-US" sz="2800" b="1" i="1" dirty="0">
                <a:solidFill>
                  <a:srgbClr val="00FFFF"/>
                </a:solidFill>
                <a:effectLst>
                  <a:outerShdw blurRad="38100" dist="38100" dir="2700000" algn="tl">
                    <a:srgbClr val="000000">
                      <a:alpha val="43137"/>
                    </a:srgbClr>
                  </a:outerShdw>
                </a:effectLst>
              </a:rPr>
              <a:t>all these blessings shall come on thee, and overtake thee, if thou shalt hearken unto the voice of the </a:t>
            </a:r>
            <a:r>
              <a:rPr lang="en-US" sz="2800" b="1" i="1" cap="small" dirty="0">
                <a:solidFill>
                  <a:srgbClr val="00FFFF"/>
                </a:solidFill>
                <a:effectLst>
                  <a:outerShdw blurRad="38100" dist="38100" dir="2700000" algn="tl">
                    <a:srgbClr val="000000">
                      <a:alpha val="43137"/>
                    </a:srgbClr>
                  </a:outerShdw>
                </a:effectLst>
              </a:rPr>
              <a:t>Lord</a:t>
            </a:r>
            <a:r>
              <a:rPr lang="en-US" sz="2800" b="1" i="1" dirty="0">
                <a:solidFill>
                  <a:srgbClr val="00FFFF"/>
                </a:solidFill>
                <a:effectLst>
                  <a:outerShdw blurRad="38100" dist="38100" dir="2700000" algn="tl">
                    <a:srgbClr val="000000">
                      <a:alpha val="43137"/>
                    </a:srgbClr>
                  </a:outerShdw>
                </a:effectLst>
              </a:rPr>
              <a:t> thy God. </a:t>
            </a:r>
            <a:r>
              <a:rPr lang="en-US" sz="2800" b="1" i="1" baseline="30000" dirty="0">
                <a:effectLst>
                  <a:outerShdw blurRad="38100" dist="38100" dir="2700000" algn="tl">
                    <a:srgbClr val="000000">
                      <a:alpha val="43137"/>
                    </a:srgbClr>
                  </a:outerShdw>
                </a:effectLst>
              </a:rPr>
              <a:t> </a:t>
            </a:r>
            <a:r>
              <a:rPr lang="en-US" sz="2800" b="1" i="1" dirty="0">
                <a:solidFill>
                  <a:srgbClr val="FFC000"/>
                </a:solidFill>
                <a:effectLst>
                  <a:outerShdw blurRad="38100" dist="38100" dir="2700000" algn="tl">
                    <a:srgbClr val="000000">
                      <a:alpha val="43137"/>
                    </a:srgbClr>
                  </a:outerShdw>
                </a:effectLst>
              </a:rPr>
              <a:t>Blessed shalt thou be in the city, and blessed shalt thou be in the field. </a:t>
            </a:r>
            <a:r>
              <a:rPr lang="en-US" sz="2800" b="1" i="1" baseline="30000" dirty="0">
                <a:solidFill>
                  <a:srgbClr val="FFC000"/>
                </a:solidFill>
                <a:effectLst>
                  <a:outerShdw blurRad="38100" dist="38100" dir="2700000" algn="tl">
                    <a:srgbClr val="000000">
                      <a:alpha val="43137"/>
                    </a:srgbClr>
                  </a:outerShdw>
                </a:effectLst>
              </a:rPr>
              <a:t> </a:t>
            </a:r>
            <a:r>
              <a:rPr lang="en-US" sz="2800" b="1" i="1" dirty="0">
                <a:solidFill>
                  <a:srgbClr val="FFC000"/>
                </a:solidFill>
                <a:effectLst>
                  <a:outerShdw blurRad="38100" dist="38100" dir="2700000" algn="tl">
                    <a:srgbClr val="000000">
                      <a:alpha val="43137"/>
                    </a:srgbClr>
                  </a:outerShdw>
                </a:effectLst>
              </a:rPr>
              <a:t>Blessed shall be the fruit of thy body,</a:t>
            </a:r>
            <a:r>
              <a:rPr lang="en-US" sz="2800" b="1" i="1" dirty="0">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and the fruit of thy ground, and the fruit of thy cattle, the increase of thy </a:t>
            </a:r>
            <a:r>
              <a:rPr lang="en-US" sz="2800" b="1" i="1" dirty="0" err="1">
                <a:solidFill>
                  <a:srgbClr val="00FF00"/>
                </a:solidFill>
                <a:effectLst>
                  <a:outerShdw blurRad="38100" dist="38100" dir="2700000" algn="tl">
                    <a:srgbClr val="000000">
                      <a:alpha val="43137"/>
                    </a:srgbClr>
                  </a:outerShdw>
                </a:effectLst>
              </a:rPr>
              <a:t>kine</a:t>
            </a:r>
            <a:r>
              <a:rPr lang="en-US" sz="2800" b="1" i="1" dirty="0">
                <a:solidFill>
                  <a:srgbClr val="00FF00"/>
                </a:solidFill>
                <a:effectLst>
                  <a:outerShdw blurRad="38100" dist="38100" dir="2700000" algn="tl">
                    <a:srgbClr val="000000">
                      <a:alpha val="43137"/>
                    </a:srgbClr>
                  </a:outerShdw>
                </a:effectLst>
              </a:rPr>
              <a:t>, and the flocks of thy sheep. </a:t>
            </a:r>
            <a:r>
              <a:rPr lang="en-US" sz="2800" b="1" i="1" baseline="30000" dirty="0">
                <a:solidFill>
                  <a:srgbClr val="00FF00"/>
                </a:solidFill>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Blessed shall be thy basket and thy store.</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687" y="2477458"/>
            <a:ext cx="4337832" cy="2888171"/>
          </a:xfrm>
          <a:prstGeom prst="rect">
            <a:avLst/>
          </a:prstGeom>
        </p:spPr>
      </p:pic>
    </p:spTree>
    <p:extLst>
      <p:ext uri="{BB962C8B-B14F-4D97-AF65-F5344CB8AC3E}">
        <p14:creationId xmlns:p14="http://schemas.microsoft.com/office/powerpoint/2010/main" val="202822082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92</a:t>
            </a:fld>
            <a:endParaRPr lang="en-GB">
              <a:solidFill>
                <a:srgbClr val="FFFFFF"/>
              </a:solidFill>
            </a:endParaRPr>
          </a:p>
        </p:txBody>
      </p:sp>
      <p:sp>
        <p:nvSpPr>
          <p:cNvPr id="4" name="TextBox 3"/>
          <p:cNvSpPr txBox="1"/>
          <p:nvPr/>
        </p:nvSpPr>
        <p:spPr>
          <a:xfrm>
            <a:off x="4615134" y="1276278"/>
            <a:ext cx="7211684"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Blessed </a:t>
            </a:r>
            <a:r>
              <a:rPr lang="en-US" sz="2800" b="1" i="1" dirty="0">
                <a:solidFill>
                  <a:srgbClr val="00FFFF"/>
                </a:solidFill>
                <a:effectLst>
                  <a:outerShdw blurRad="38100" dist="38100" dir="2700000" algn="tl">
                    <a:srgbClr val="000000">
                      <a:alpha val="43137"/>
                    </a:srgbClr>
                  </a:outerShdw>
                </a:effectLst>
              </a:rPr>
              <a:t>shalt thou be when thou </a:t>
            </a:r>
            <a:r>
              <a:rPr lang="en-US" sz="2800" b="1" i="1" dirty="0" err="1">
                <a:solidFill>
                  <a:srgbClr val="00FFFF"/>
                </a:solidFill>
                <a:effectLst>
                  <a:outerShdw blurRad="38100" dist="38100" dir="2700000" algn="tl">
                    <a:srgbClr val="000000">
                      <a:alpha val="43137"/>
                    </a:srgbClr>
                  </a:outerShdw>
                </a:effectLst>
              </a:rPr>
              <a:t>comest</a:t>
            </a:r>
            <a:r>
              <a:rPr lang="en-US" sz="2800" b="1" i="1" dirty="0">
                <a:solidFill>
                  <a:srgbClr val="00FFFF"/>
                </a:solidFill>
                <a:effectLst>
                  <a:outerShdw blurRad="38100" dist="38100" dir="2700000" algn="tl">
                    <a:srgbClr val="000000">
                      <a:alpha val="43137"/>
                    </a:srgbClr>
                  </a:outerShdw>
                </a:effectLst>
              </a:rPr>
              <a:t> in, and blessed shalt thou be when thou </a:t>
            </a:r>
            <a:r>
              <a:rPr lang="en-US" sz="2800" b="1" i="1" dirty="0" err="1">
                <a:solidFill>
                  <a:srgbClr val="00FFFF"/>
                </a:solidFill>
                <a:effectLst>
                  <a:outerShdw blurRad="38100" dist="38100" dir="2700000" algn="tl">
                    <a:srgbClr val="000000">
                      <a:alpha val="43137"/>
                    </a:srgbClr>
                  </a:outerShdw>
                </a:effectLst>
              </a:rPr>
              <a:t>goest</a:t>
            </a:r>
            <a:r>
              <a:rPr lang="en-US" sz="2800" b="1" i="1" dirty="0">
                <a:solidFill>
                  <a:srgbClr val="00FFFF"/>
                </a:solidFill>
                <a:effectLst>
                  <a:outerShdw blurRad="38100" dist="38100" dir="2700000" algn="tl">
                    <a:srgbClr val="000000">
                      <a:alpha val="43137"/>
                    </a:srgbClr>
                  </a:outerShdw>
                </a:effectLst>
              </a:rPr>
              <a:t> out. </a:t>
            </a:r>
            <a:r>
              <a:rPr lang="en-US" sz="2800" b="1" i="1" baseline="30000" dirty="0">
                <a:effectLst>
                  <a:outerShdw blurRad="38100" dist="38100" dir="2700000" algn="tl">
                    <a:srgbClr val="000000">
                      <a:alpha val="43137"/>
                    </a:srgbClr>
                  </a:outerShdw>
                </a:effectLst>
              </a:rPr>
              <a:t> </a:t>
            </a:r>
            <a:r>
              <a:rPr lang="en-US" sz="2800" b="1" i="1" dirty="0">
                <a:solidFill>
                  <a:srgbClr val="FFC000"/>
                </a:solidFill>
                <a:effectLst>
                  <a:outerShdw blurRad="38100" dist="38100" dir="2700000" algn="tl">
                    <a:srgbClr val="000000">
                      <a:alpha val="43137"/>
                    </a:srgbClr>
                  </a:outerShdw>
                </a:effectLst>
              </a:rPr>
              <a:t>The </a:t>
            </a:r>
            <a:r>
              <a:rPr lang="en-US" sz="2800" b="1" i="1" cap="small" dirty="0">
                <a:solidFill>
                  <a:srgbClr val="FFC000"/>
                </a:solidFill>
                <a:effectLst>
                  <a:outerShdw blurRad="38100" dist="38100" dir="2700000" algn="tl">
                    <a:srgbClr val="000000">
                      <a:alpha val="43137"/>
                    </a:srgbClr>
                  </a:outerShdw>
                </a:effectLst>
              </a:rPr>
              <a:t>Lord</a:t>
            </a:r>
            <a:r>
              <a:rPr lang="en-US" sz="2800" b="1" i="1" dirty="0">
                <a:solidFill>
                  <a:srgbClr val="FFC000"/>
                </a:solidFill>
                <a:effectLst>
                  <a:outerShdw blurRad="38100" dist="38100" dir="2700000" algn="tl">
                    <a:srgbClr val="000000">
                      <a:alpha val="43137"/>
                    </a:srgbClr>
                  </a:outerShdw>
                </a:effectLst>
              </a:rPr>
              <a:t> shall cause thine enemies that rise up against thee to be smitten before thy face: they shall come out against thee one way, and flee before thee seven ways. </a:t>
            </a:r>
            <a:r>
              <a:rPr lang="en-US" sz="2800" b="1" i="1" dirty="0">
                <a:effectLst>
                  <a:outerShdw blurRad="38100" dist="38100" dir="2700000" algn="tl">
                    <a:srgbClr val="000000">
                      <a:alpha val="43137"/>
                    </a:srgbClr>
                  </a:outerShdw>
                </a:effectLst>
              </a:rPr>
              <a:t> </a:t>
            </a:r>
            <a:r>
              <a:rPr lang="en-US" sz="2800" b="1" i="1" baseline="30000" dirty="0">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The </a:t>
            </a:r>
            <a:r>
              <a:rPr lang="en-US" sz="2800" b="1" i="1" cap="small" dirty="0">
                <a:solidFill>
                  <a:srgbClr val="00FF00"/>
                </a:solidFill>
                <a:effectLst>
                  <a:outerShdw blurRad="38100" dist="38100" dir="2700000" algn="tl">
                    <a:srgbClr val="000000">
                      <a:alpha val="43137"/>
                    </a:srgbClr>
                  </a:outerShdw>
                </a:effectLst>
              </a:rPr>
              <a:t>Lord</a:t>
            </a:r>
            <a:r>
              <a:rPr lang="en-US" sz="2800" b="1" i="1" dirty="0">
                <a:solidFill>
                  <a:srgbClr val="00FF00"/>
                </a:solidFill>
                <a:effectLst>
                  <a:outerShdw blurRad="38100" dist="38100" dir="2700000" algn="tl">
                    <a:srgbClr val="000000">
                      <a:alpha val="43137"/>
                    </a:srgbClr>
                  </a:outerShdw>
                </a:effectLst>
              </a:rPr>
              <a:t> shall command the blessing upon thee in thy storehouses, and in all that thou </a:t>
            </a:r>
            <a:r>
              <a:rPr lang="en-US" sz="2800" b="1" i="1" dirty="0" err="1">
                <a:solidFill>
                  <a:srgbClr val="00FF00"/>
                </a:solidFill>
                <a:effectLst>
                  <a:outerShdw blurRad="38100" dist="38100" dir="2700000" algn="tl">
                    <a:srgbClr val="000000">
                      <a:alpha val="43137"/>
                    </a:srgbClr>
                  </a:outerShdw>
                </a:effectLst>
              </a:rPr>
              <a:t>settest</a:t>
            </a:r>
            <a:r>
              <a:rPr lang="en-US" sz="2800" b="1" i="1" dirty="0">
                <a:solidFill>
                  <a:srgbClr val="00FF00"/>
                </a:solidFill>
                <a:effectLst>
                  <a:outerShdw blurRad="38100" dist="38100" dir="2700000" algn="tl">
                    <a:srgbClr val="000000">
                      <a:alpha val="43137"/>
                    </a:srgbClr>
                  </a:outerShdw>
                </a:effectLst>
              </a:rPr>
              <a:t> thine hand unto; and he shall bless thee in the land which the </a:t>
            </a:r>
            <a:r>
              <a:rPr lang="en-US" sz="2800" b="1" i="1" cap="small" dirty="0">
                <a:solidFill>
                  <a:srgbClr val="00FF00"/>
                </a:solidFill>
                <a:effectLst>
                  <a:outerShdw blurRad="38100" dist="38100" dir="2700000" algn="tl">
                    <a:srgbClr val="000000">
                      <a:alpha val="43137"/>
                    </a:srgbClr>
                  </a:outerShdw>
                </a:effectLst>
              </a:rPr>
              <a:t>Lord</a:t>
            </a:r>
            <a:r>
              <a:rPr lang="en-US" sz="2800" b="1" i="1" dirty="0">
                <a:solidFill>
                  <a:srgbClr val="00FF00"/>
                </a:solidFill>
                <a:effectLst>
                  <a:outerShdw blurRad="38100" dist="38100" dir="2700000" algn="tl">
                    <a:srgbClr val="000000">
                      <a:alpha val="43137"/>
                    </a:srgbClr>
                  </a:outerShdw>
                </a:effectLst>
              </a:rPr>
              <a:t> thy God </a:t>
            </a:r>
            <a:r>
              <a:rPr lang="en-US" sz="2800" b="1" i="1" dirty="0" err="1">
                <a:solidFill>
                  <a:srgbClr val="00FF00"/>
                </a:solidFill>
                <a:effectLst>
                  <a:outerShdw blurRad="38100" dist="38100" dir="2700000" algn="tl">
                    <a:srgbClr val="000000">
                      <a:alpha val="43137"/>
                    </a:srgbClr>
                  </a:outerShdw>
                </a:effectLst>
              </a:rPr>
              <a:t>giveth</a:t>
            </a:r>
            <a:r>
              <a:rPr lang="en-US" sz="2800" b="1" i="1" dirty="0">
                <a:solidFill>
                  <a:srgbClr val="00FF00"/>
                </a:solidFill>
                <a:effectLst>
                  <a:outerShdw blurRad="38100" dist="38100" dir="2700000" algn="tl">
                    <a:srgbClr val="000000">
                      <a:alpha val="43137"/>
                    </a:srgbClr>
                  </a:outerShdw>
                </a:effectLst>
              </a:rPr>
              <a:t> thee.  </a:t>
            </a:r>
            <a:r>
              <a:rPr lang="en-US" i="1" baseline="30000" dirty="0">
                <a:solidFill>
                  <a:srgbClr val="00FF00"/>
                </a:solidFill>
              </a:rPr>
              <a:t> </a:t>
            </a:r>
            <a:endParaRPr lang="en-GB" dirty="0">
              <a:solidFill>
                <a:srgbClr val="00FF00"/>
              </a:solidFill>
            </a:endParaRPr>
          </a:p>
        </p:txBody>
      </p:sp>
      <p:pic>
        <p:nvPicPr>
          <p:cNvPr id="1026" name="Picture 2" descr="http://biblepic.com/53/56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814" y="1901900"/>
            <a:ext cx="3816199" cy="3816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73741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93</a:t>
            </a:fld>
            <a:endParaRPr lang="en-GB">
              <a:solidFill>
                <a:srgbClr val="FFFFFF"/>
              </a:solidFill>
            </a:endParaRPr>
          </a:p>
        </p:txBody>
      </p:sp>
      <p:sp>
        <p:nvSpPr>
          <p:cNvPr id="4" name="TextBox 3"/>
          <p:cNvSpPr txBox="1"/>
          <p:nvPr/>
        </p:nvSpPr>
        <p:spPr>
          <a:xfrm>
            <a:off x="0" y="5473005"/>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The </a:t>
            </a:r>
            <a:r>
              <a:rPr lang="en-US" sz="2800" b="1" i="1" cap="small" dirty="0">
                <a:solidFill>
                  <a:srgbClr val="00FFFF"/>
                </a:solidFill>
                <a:effectLst>
                  <a:outerShdw blurRad="38100" dist="38100" dir="2700000" algn="tl">
                    <a:srgbClr val="000000">
                      <a:alpha val="43137"/>
                    </a:srgbClr>
                  </a:outerShdw>
                </a:effectLst>
              </a:rPr>
              <a:t>Lord</a:t>
            </a:r>
            <a:r>
              <a:rPr lang="en-US" sz="2800" b="1" i="1" dirty="0">
                <a:solidFill>
                  <a:srgbClr val="00FFFF"/>
                </a:solidFill>
                <a:effectLst>
                  <a:outerShdw blurRad="38100" dist="38100" dir="2700000" algn="tl">
                    <a:srgbClr val="000000">
                      <a:alpha val="43137"/>
                    </a:srgbClr>
                  </a:outerShdw>
                </a:effectLst>
              </a:rPr>
              <a:t> shall establish thee </a:t>
            </a:r>
            <a:r>
              <a:rPr lang="en-US" sz="2800" b="1" i="1" u="sng" dirty="0">
                <a:solidFill>
                  <a:srgbClr val="00FFFF"/>
                </a:solidFill>
                <a:effectLst>
                  <a:outerShdw blurRad="38100" dist="38100" dir="2700000" algn="tl">
                    <a:srgbClr val="000000">
                      <a:alpha val="43137"/>
                    </a:srgbClr>
                  </a:outerShdw>
                </a:effectLst>
              </a:rPr>
              <a:t>an holy people unto himself</a:t>
            </a:r>
            <a:r>
              <a:rPr lang="en-US" sz="2800" b="1" i="1" dirty="0">
                <a:solidFill>
                  <a:srgbClr val="00FFFF"/>
                </a:solidFill>
                <a:effectLst>
                  <a:outerShdw blurRad="38100" dist="38100" dir="2700000" algn="tl">
                    <a:srgbClr val="000000">
                      <a:alpha val="43137"/>
                    </a:srgbClr>
                  </a:outerShdw>
                </a:effectLst>
              </a:rPr>
              <a:t>, </a:t>
            </a:r>
            <a:r>
              <a:rPr lang="en-US" sz="2800" b="1" i="1" dirty="0">
                <a:solidFill>
                  <a:srgbClr val="FFC000"/>
                </a:solidFill>
                <a:effectLst>
                  <a:outerShdw blurRad="38100" dist="38100" dir="2700000" algn="tl">
                    <a:srgbClr val="000000">
                      <a:alpha val="43137"/>
                    </a:srgbClr>
                  </a:outerShdw>
                </a:effectLst>
              </a:rPr>
              <a:t>as he hath sworn unto thee,</a:t>
            </a:r>
            <a:r>
              <a:rPr lang="en-US" sz="2800" b="1" i="1" dirty="0">
                <a:effectLst>
                  <a:outerShdw blurRad="38100" dist="38100" dir="2700000" algn="tl">
                    <a:srgbClr val="000000">
                      <a:alpha val="43137"/>
                    </a:srgbClr>
                  </a:outerShdw>
                </a:effectLst>
              </a:rPr>
              <a:t> </a:t>
            </a:r>
            <a:r>
              <a:rPr lang="en-US" sz="2800" b="1" i="1" dirty="0">
                <a:solidFill>
                  <a:srgbClr val="00FF00"/>
                </a:solidFill>
                <a:effectLst>
                  <a:outerShdw blurRad="38100" dist="38100" dir="2700000" algn="tl">
                    <a:srgbClr val="000000">
                      <a:alpha val="43137"/>
                    </a:srgbClr>
                  </a:outerShdw>
                </a:effectLst>
              </a:rPr>
              <a:t>if thou shalt keep the commandments of the </a:t>
            </a:r>
            <a:r>
              <a:rPr lang="en-US" sz="2800" b="1" i="1" cap="small" dirty="0">
                <a:solidFill>
                  <a:srgbClr val="00FF00"/>
                </a:solidFill>
                <a:effectLst>
                  <a:outerShdw blurRad="38100" dist="38100" dir="2700000" algn="tl">
                    <a:srgbClr val="000000">
                      <a:alpha val="43137"/>
                    </a:srgbClr>
                  </a:outerShdw>
                </a:effectLst>
              </a:rPr>
              <a:t>Lord</a:t>
            </a:r>
            <a:r>
              <a:rPr lang="en-US" sz="2800" b="1" i="1" dirty="0">
                <a:solidFill>
                  <a:srgbClr val="00FF00"/>
                </a:solidFill>
                <a:effectLst>
                  <a:outerShdw blurRad="38100" dist="38100" dir="2700000" algn="tl">
                    <a:srgbClr val="000000">
                      <a:alpha val="43137"/>
                    </a:srgbClr>
                  </a:outerShdw>
                </a:effectLst>
              </a:rPr>
              <a:t> thy God, and walk in his ways</a:t>
            </a:r>
            <a:r>
              <a:rPr lang="en-US" sz="2800" b="1" i="1" dirty="0" smtClean="0">
                <a:solidFill>
                  <a:srgbClr val="00FF00"/>
                </a:solidFill>
                <a:effectLst>
                  <a:outerShdw blurRad="38100" dist="38100" dir="2700000" algn="tl">
                    <a:srgbClr val="000000">
                      <a:alpha val="43137"/>
                    </a:srgbClr>
                  </a:outerShdw>
                </a:effectLst>
              </a:rPr>
              <a:t>.</a:t>
            </a:r>
            <a:endParaRPr lang="en-GB" dirty="0">
              <a:solidFill>
                <a:srgbClr val="00FF00"/>
              </a:solidFill>
            </a:endParaRPr>
          </a:p>
        </p:txBody>
      </p:sp>
      <p:pic>
        <p:nvPicPr>
          <p:cNvPr id="2050" name="Picture 2" descr="http://1.bp.blogspot.com/-wEG8x8M66R4/UPf3OkLgBpI/AAAAAAAAAuI/l7UX_NXYxg8/s1600/racis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4189" y="1371600"/>
            <a:ext cx="7115833" cy="3793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51170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94</a:t>
            </a:fld>
            <a:endParaRPr lang="en-GB">
              <a:solidFill>
                <a:srgbClr val="FFFFFF"/>
              </a:solidFill>
            </a:endParaRPr>
          </a:p>
        </p:txBody>
      </p:sp>
      <p:sp>
        <p:nvSpPr>
          <p:cNvPr id="4" name="TextBox 3"/>
          <p:cNvSpPr txBox="1"/>
          <p:nvPr/>
        </p:nvSpPr>
        <p:spPr>
          <a:xfrm>
            <a:off x="4856672" y="1492369"/>
            <a:ext cx="6967268"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FF00FF"/>
                </a:solidFill>
                <a:effectLst>
                  <a:outerShdw blurRad="38100" dist="38100" dir="2700000" algn="tl">
                    <a:srgbClr val="000000">
                      <a:alpha val="43137"/>
                    </a:srgbClr>
                  </a:outerShdw>
                </a:effectLst>
              </a:rPr>
              <a:t>Numbers 22- 25 </a:t>
            </a:r>
            <a:r>
              <a:rPr lang="en-US" sz="2800" b="1" dirty="0">
                <a:solidFill>
                  <a:srgbClr val="00FFFF"/>
                </a:solidFill>
                <a:effectLst>
                  <a:outerShdw blurRad="38100" dist="38100" dir="2700000" algn="tl">
                    <a:srgbClr val="000000">
                      <a:alpha val="43137"/>
                    </a:srgbClr>
                  </a:outerShdw>
                </a:effectLst>
              </a:rPr>
              <a:t>tell the story of </a:t>
            </a:r>
            <a:r>
              <a:rPr lang="en-US" sz="2800" b="1" dirty="0" err="1">
                <a:solidFill>
                  <a:srgbClr val="00FFFF"/>
                </a:solidFill>
                <a:effectLst>
                  <a:outerShdw blurRad="38100" dist="38100" dir="2700000" algn="tl">
                    <a:srgbClr val="000000">
                      <a:alpha val="43137"/>
                    </a:srgbClr>
                  </a:outerShdw>
                </a:effectLst>
              </a:rPr>
              <a:t>Balak</a:t>
            </a:r>
            <a:r>
              <a:rPr lang="en-US" sz="2800" b="1" dirty="0">
                <a:solidFill>
                  <a:srgbClr val="00FFFF"/>
                </a:solidFill>
                <a:effectLst>
                  <a:outerShdw blurRad="38100" dist="38100" dir="2700000" algn="tl">
                    <a:srgbClr val="000000">
                      <a:alpha val="43137"/>
                    </a:srgbClr>
                  </a:outerShdw>
                </a:effectLst>
              </a:rPr>
              <a:t>, the king of the Moabites, and Balaam, a Chaldean priest and prophet.  </a:t>
            </a:r>
            <a:r>
              <a:rPr lang="en-US" sz="2800" b="1" dirty="0" err="1">
                <a:solidFill>
                  <a:srgbClr val="FFC000"/>
                </a:solidFill>
                <a:effectLst>
                  <a:outerShdw blurRad="38100" dist="38100" dir="2700000" algn="tl">
                    <a:srgbClr val="000000">
                      <a:alpha val="43137"/>
                    </a:srgbClr>
                  </a:outerShdw>
                </a:effectLst>
              </a:rPr>
              <a:t>Balak</a:t>
            </a:r>
            <a:r>
              <a:rPr lang="en-US" sz="2800" b="1" dirty="0">
                <a:solidFill>
                  <a:srgbClr val="FFC000"/>
                </a:solidFill>
                <a:effectLst>
                  <a:outerShdw blurRad="38100" dist="38100" dir="2700000" algn="tl">
                    <a:srgbClr val="000000">
                      <a:alpha val="43137"/>
                    </a:srgbClr>
                  </a:outerShdw>
                </a:effectLst>
              </a:rPr>
              <a:t> tried to get Balaam to curse the Israelites, but Yahweh would always turn these curses into blessings.  Finally,</a:t>
            </a:r>
            <a:r>
              <a:rPr lang="en-US" sz="2800" b="1" dirty="0">
                <a:effectLst>
                  <a:outerShdw blurRad="38100" dist="38100" dir="2700000" algn="tl">
                    <a:srgbClr val="000000">
                      <a:alpha val="43137"/>
                    </a:srgbClr>
                  </a:outerShdw>
                </a:effectLst>
              </a:rPr>
              <a:t> </a:t>
            </a:r>
            <a:r>
              <a:rPr lang="en-US" sz="2800" b="1" dirty="0">
                <a:solidFill>
                  <a:srgbClr val="00FF00"/>
                </a:solidFill>
                <a:effectLst>
                  <a:outerShdw blurRad="38100" dist="38100" dir="2700000" algn="tl">
                    <a:srgbClr val="000000">
                      <a:alpha val="43137"/>
                    </a:srgbClr>
                  </a:outerShdw>
                </a:effectLst>
              </a:rPr>
              <a:t>Balaam suggested to </a:t>
            </a:r>
            <a:r>
              <a:rPr lang="en-US" sz="2800" b="1" dirty="0" err="1">
                <a:solidFill>
                  <a:srgbClr val="00FF00"/>
                </a:solidFill>
                <a:effectLst>
                  <a:outerShdw blurRad="38100" dist="38100" dir="2700000" algn="tl">
                    <a:srgbClr val="000000">
                      <a:alpha val="43137"/>
                    </a:srgbClr>
                  </a:outerShdw>
                </a:effectLst>
              </a:rPr>
              <a:t>Balak</a:t>
            </a:r>
            <a:r>
              <a:rPr lang="en-US" sz="2800" b="1" dirty="0">
                <a:solidFill>
                  <a:srgbClr val="00FF00"/>
                </a:solidFill>
                <a:effectLst>
                  <a:outerShdw blurRad="38100" dist="38100" dir="2700000" algn="tl">
                    <a:srgbClr val="000000">
                      <a:alpha val="43137"/>
                    </a:srgbClr>
                  </a:outerShdw>
                </a:effectLst>
              </a:rPr>
              <a:t> that the only way the Israelites could be defeated is by causing them to sin against Yahweh’s laws against miscegenation</a:t>
            </a:r>
            <a:r>
              <a:rPr lang="en-US" sz="2800" b="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3074" name="Picture 2" descr="http://scentofwaterministries.typepad.com/.a/6a0147e3d5494f970b0153916a9012970b-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94611"/>
            <a:ext cx="3588547" cy="5227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43084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95</a:t>
            </a:fld>
            <a:endParaRPr lang="en-GB">
              <a:solidFill>
                <a:srgbClr val="FFFFFF"/>
              </a:solidFill>
            </a:endParaRPr>
          </a:p>
        </p:txBody>
      </p:sp>
      <p:sp>
        <p:nvSpPr>
          <p:cNvPr id="4" name="TextBox 3"/>
          <p:cNvSpPr txBox="1"/>
          <p:nvPr/>
        </p:nvSpPr>
        <p:spPr>
          <a:xfrm>
            <a:off x="4753155" y="1344869"/>
            <a:ext cx="6829245"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800" b="1" dirty="0">
                <a:solidFill>
                  <a:srgbClr val="FF00FF"/>
                </a:solidFill>
                <a:effectLst>
                  <a:outerShdw blurRad="38100" dist="38100" dir="2700000" algn="tl">
                    <a:srgbClr val="000000">
                      <a:alpha val="43137"/>
                    </a:srgbClr>
                  </a:outerShdw>
                </a:effectLst>
              </a:rPr>
              <a:t>Num. 25:1.  </a:t>
            </a:r>
            <a:r>
              <a:rPr lang="en-US" sz="2800" b="1" i="1" dirty="0">
                <a:solidFill>
                  <a:srgbClr val="00FFFF"/>
                </a:solidFill>
                <a:effectLst>
                  <a:outerShdw blurRad="38100" dist="38100" dir="2700000" algn="tl">
                    <a:srgbClr val="000000">
                      <a:alpha val="43137"/>
                    </a:srgbClr>
                  </a:outerShdw>
                </a:effectLst>
              </a:rPr>
              <a:t>“And Israel began to commit whoredom with the daughters of Moab.”</a:t>
            </a:r>
            <a:endParaRPr lang="en-GB" sz="2800" b="1" dirty="0">
              <a:solidFill>
                <a:srgbClr val="00FFFF"/>
              </a:solidFill>
              <a:effectLst>
                <a:outerShdw blurRad="38100" dist="38100" dir="2700000" algn="tl">
                  <a:srgbClr val="000000">
                    <a:alpha val="43137"/>
                  </a:srgbClr>
                </a:outerShdw>
              </a:effectLst>
            </a:endParaRPr>
          </a:p>
          <a:p>
            <a:pPr algn="ctr"/>
            <a:r>
              <a:rPr lang="en-US" sz="2800" b="1" dirty="0">
                <a:solidFill>
                  <a:srgbClr val="00FFFF"/>
                </a:solidFill>
                <a:effectLst>
                  <a:outerShdw blurRad="38100" dist="38100" dir="2700000" algn="tl">
                    <a:srgbClr val="000000">
                      <a:alpha val="43137"/>
                    </a:srgbClr>
                  </a:outerShdw>
                </a:effectLst>
              </a:rPr>
              <a:t>This is not just idolatry.  This is the sin of racial fornication.   </a:t>
            </a:r>
            <a:r>
              <a:rPr lang="en-US" sz="2800" b="1" dirty="0">
                <a:solidFill>
                  <a:srgbClr val="FFC000"/>
                </a:solidFill>
                <a:effectLst>
                  <a:outerShdw blurRad="38100" dist="38100" dir="2700000" algn="tl">
                    <a:srgbClr val="000000">
                      <a:alpha val="43137"/>
                    </a:srgbClr>
                  </a:outerShdw>
                </a:effectLst>
              </a:rPr>
              <a:t>When </a:t>
            </a:r>
            <a:r>
              <a:rPr lang="en-US" sz="2800" b="1" dirty="0" err="1" smtClean="0">
                <a:solidFill>
                  <a:srgbClr val="FFC000"/>
                </a:solidFill>
                <a:effectLst>
                  <a:outerShdw blurRad="38100" dist="38100" dir="2700000" algn="tl">
                    <a:srgbClr val="000000">
                      <a:alpha val="43137"/>
                    </a:srgbClr>
                  </a:outerShdw>
                </a:effectLst>
              </a:rPr>
              <a:t>Phinehas</a:t>
            </a:r>
            <a:r>
              <a:rPr lang="en-US" sz="2800" b="1" dirty="0" smtClean="0">
                <a:solidFill>
                  <a:srgbClr val="FFC000"/>
                </a:solidFill>
                <a:effectLst>
                  <a:outerShdw blurRad="38100" dist="38100" dir="2700000" algn="tl">
                    <a:srgbClr val="000000">
                      <a:alpha val="43137"/>
                    </a:srgbClr>
                  </a:outerShdw>
                </a:effectLst>
              </a:rPr>
              <a:t>, </a:t>
            </a:r>
            <a:r>
              <a:rPr lang="en-US" sz="2800" b="1" dirty="0">
                <a:solidFill>
                  <a:srgbClr val="FFC000"/>
                </a:solidFill>
                <a:effectLst>
                  <a:outerShdw blurRad="38100" dist="38100" dir="2700000" algn="tl">
                    <a:srgbClr val="000000">
                      <a:alpha val="43137"/>
                    </a:srgbClr>
                  </a:outerShdw>
                </a:effectLst>
              </a:rPr>
              <a:t>a descendant of Aaron, saw an Israelite man brazenly walk into his tent with a </a:t>
            </a:r>
            <a:r>
              <a:rPr lang="en-US" sz="2800" b="1" dirty="0" err="1">
                <a:solidFill>
                  <a:srgbClr val="FFC000"/>
                </a:solidFill>
                <a:effectLst>
                  <a:outerShdw blurRad="38100" dist="38100" dir="2700000" algn="tl">
                    <a:srgbClr val="000000">
                      <a:alpha val="43137"/>
                    </a:srgbClr>
                  </a:outerShdw>
                </a:effectLst>
              </a:rPr>
              <a:t>Midianite</a:t>
            </a:r>
            <a:r>
              <a:rPr lang="en-US" sz="2800" b="1" dirty="0">
                <a:solidFill>
                  <a:srgbClr val="FFC000"/>
                </a:solidFill>
                <a:effectLst>
                  <a:outerShdw blurRad="38100" dist="38100" dir="2700000" algn="tl">
                    <a:srgbClr val="000000">
                      <a:alpha val="43137"/>
                    </a:srgbClr>
                  </a:outerShdw>
                </a:effectLst>
              </a:rPr>
              <a:t> woman, </a:t>
            </a:r>
            <a:r>
              <a:rPr lang="en-US" sz="2800" b="1" dirty="0">
                <a:solidFill>
                  <a:srgbClr val="00FF00"/>
                </a:solidFill>
                <a:effectLst>
                  <a:outerShdw blurRad="38100" dist="38100" dir="2700000" algn="tl">
                    <a:srgbClr val="000000">
                      <a:alpha val="43137"/>
                    </a:srgbClr>
                  </a:outerShdw>
                </a:effectLst>
              </a:rPr>
              <a:t>he barged into the tent and, with a javelin, thrust them both through while they were engaged in the act of sexual intercourse.</a:t>
            </a:r>
            <a:endParaRPr lang="en-GB" sz="2800" b="1" dirty="0">
              <a:solidFill>
                <a:srgbClr val="00FF00"/>
              </a:solidFill>
              <a:effectLst>
                <a:outerShdw blurRad="38100" dist="38100" dir="2700000" algn="tl">
                  <a:srgbClr val="000000">
                    <a:alpha val="43137"/>
                  </a:srgbClr>
                </a:outerShdw>
              </a:effectLst>
            </a:endParaRPr>
          </a:p>
        </p:txBody>
      </p:sp>
      <p:pic>
        <p:nvPicPr>
          <p:cNvPr id="4098" name="Picture 2" descr="http://2.bp.blogspot.com/_mpcQuHXOr8k/TUz5g9c1IRI/AAAAAAAAAck/4NjHWoUPPyg/s1600/phinehas+impales+sinners+3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665" y="1260830"/>
            <a:ext cx="3398508" cy="5431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42044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96</a:t>
            </a:fld>
            <a:endParaRPr lang="en-GB">
              <a:solidFill>
                <a:srgbClr val="FFFFFF"/>
              </a:solidFill>
            </a:endParaRPr>
          </a:p>
        </p:txBody>
      </p:sp>
      <p:sp>
        <p:nvSpPr>
          <p:cNvPr id="4" name="TextBox 3"/>
          <p:cNvSpPr txBox="1"/>
          <p:nvPr/>
        </p:nvSpPr>
        <p:spPr>
          <a:xfrm>
            <a:off x="6409427" y="1536208"/>
            <a:ext cx="5253486" cy="439301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Yahweh was so pleased with this act of swift justice on the part of </a:t>
            </a:r>
            <a:r>
              <a:rPr lang="en-US" sz="2800" b="1" dirty="0" err="1">
                <a:solidFill>
                  <a:srgbClr val="00FFFF"/>
                </a:solidFill>
                <a:effectLst>
                  <a:outerShdw blurRad="38100" dist="38100" dir="2700000" algn="tl">
                    <a:srgbClr val="000000">
                      <a:alpha val="43137"/>
                    </a:srgbClr>
                  </a:outerShdw>
                </a:effectLst>
              </a:rPr>
              <a:t>Phinehas</a:t>
            </a:r>
            <a:r>
              <a:rPr lang="en-US" sz="2800" b="1" dirty="0">
                <a:solidFill>
                  <a:srgbClr val="00FFFF"/>
                </a:solidFill>
                <a:effectLst>
                  <a:outerShdw blurRad="38100" dist="38100" dir="2700000" algn="tl">
                    <a:srgbClr val="000000">
                      <a:alpha val="43137"/>
                    </a:srgbClr>
                  </a:outerShdw>
                </a:effectLst>
              </a:rPr>
              <a:t> </a:t>
            </a:r>
            <a:r>
              <a:rPr lang="en-US" sz="2800" b="1" dirty="0">
                <a:solidFill>
                  <a:srgbClr val="FFC000"/>
                </a:solidFill>
                <a:effectLst>
                  <a:outerShdw blurRad="38100" dist="38100" dir="2700000" algn="tl">
                    <a:srgbClr val="000000">
                      <a:alpha val="43137"/>
                    </a:srgbClr>
                  </a:outerShdw>
                </a:effectLst>
              </a:rPr>
              <a:t>that He stopped a plague which had killed 24,000 Israelites.  </a:t>
            </a:r>
            <a:r>
              <a:rPr lang="en-US" sz="2800" b="1" dirty="0">
                <a:solidFill>
                  <a:srgbClr val="00FF00"/>
                </a:solidFill>
                <a:effectLst>
                  <a:outerShdw blurRad="38100" dist="38100" dir="2700000" algn="tl">
                    <a:srgbClr val="000000">
                      <a:alpha val="43137"/>
                    </a:srgbClr>
                  </a:outerShdw>
                </a:effectLst>
              </a:rPr>
              <a:t>No doubt this was a sexually transmitted disease contracted from the Baal-worshipping </a:t>
            </a:r>
            <a:r>
              <a:rPr lang="en-US" sz="2800" b="1" dirty="0" err="1">
                <a:solidFill>
                  <a:srgbClr val="00FF00"/>
                </a:solidFill>
                <a:effectLst>
                  <a:outerShdw blurRad="38100" dist="38100" dir="2700000" algn="tl">
                    <a:srgbClr val="000000">
                      <a:alpha val="43137"/>
                    </a:srgbClr>
                  </a:outerShdw>
                </a:effectLst>
              </a:rPr>
              <a:t>Midianites</a:t>
            </a:r>
            <a:r>
              <a:rPr lang="en-US" sz="2800" b="1" dirty="0">
                <a:solidFill>
                  <a:srgbClr val="00FF00"/>
                </a:solidFill>
                <a:effectLst>
                  <a:outerShdw blurRad="38100" dist="38100" dir="2700000" algn="tl">
                    <a:srgbClr val="000000">
                      <a:alpha val="43137"/>
                    </a:srgbClr>
                  </a:outerShdw>
                </a:effectLst>
              </a:rPr>
              <a:t> and Moabites.</a:t>
            </a:r>
            <a:endParaRPr lang="en-GB" sz="2800" b="1" dirty="0">
              <a:solidFill>
                <a:srgbClr val="00FF00"/>
              </a:solidFill>
              <a:effectLst>
                <a:outerShdw blurRad="38100" dist="38100" dir="2700000" algn="tl">
                  <a:srgbClr val="000000">
                    <a:alpha val="43137"/>
                  </a:srgbClr>
                </a:outerShdw>
              </a:effectLst>
            </a:endParaRPr>
          </a:p>
        </p:txBody>
      </p:sp>
      <p:pic>
        <p:nvPicPr>
          <p:cNvPr id="5122" name="Picture 2" descr="http://spectrummagazine.org/sites/default/files/imagecache/large_article_image/baal-worship.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137" y="1578987"/>
            <a:ext cx="5267545" cy="4459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3280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97</a:t>
            </a:fld>
            <a:endParaRPr lang="en-GB">
              <a:solidFill>
                <a:srgbClr val="FFFFFF"/>
              </a:solidFill>
            </a:endParaRPr>
          </a:p>
        </p:txBody>
      </p:sp>
      <p:sp>
        <p:nvSpPr>
          <p:cNvPr id="4" name="TextBox 3"/>
          <p:cNvSpPr txBox="1"/>
          <p:nvPr/>
        </p:nvSpPr>
        <p:spPr>
          <a:xfrm>
            <a:off x="3828691" y="1266073"/>
            <a:ext cx="8224987"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There are some who say that Jesus, the Son of Yahweh, the God of the Old Testament, would not condone such an action by His Father; but this is also incorrect, because </a:t>
            </a:r>
            <a:r>
              <a:rPr lang="en-US" sz="2800" b="1" dirty="0" err="1">
                <a:solidFill>
                  <a:srgbClr val="00FFFF"/>
                </a:solidFill>
                <a:effectLst>
                  <a:outerShdw blurRad="38100" dist="38100" dir="2700000" algn="tl">
                    <a:srgbClr val="000000">
                      <a:alpha val="43137"/>
                    </a:srgbClr>
                  </a:outerShdw>
                </a:effectLst>
              </a:rPr>
              <a:t>Yahshua</a:t>
            </a:r>
            <a:r>
              <a:rPr lang="en-US" sz="2800" b="1" dirty="0">
                <a:solidFill>
                  <a:srgbClr val="00FFFF"/>
                </a:solidFill>
                <a:effectLst>
                  <a:outerShdw blurRad="38100" dist="38100" dir="2700000" algn="tl">
                    <a:srgbClr val="000000">
                      <a:alpha val="43137"/>
                    </a:srgbClr>
                  </a:outerShdw>
                </a:effectLst>
              </a:rPr>
              <a:t> Himself said, </a:t>
            </a:r>
            <a:r>
              <a:rPr lang="en-US" sz="2800" b="1" dirty="0">
                <a:solidFill>
                  <a:srgbClr val="FFC000"/>
                </a:solidFill>
                <a:effectLst>
                  <a:outerShdw blurRad="38100" dist="38100" dir="2700000" algn="tl">
                    <a:srgbClr val="000000">
                      <a:alpha val="43137"/>
                    </a:srgbClr>
                  </a:outerShdw>
                </a:effectLst>
              </a:rPr>
              <a:t>“</a:t>
            </a:r>
            <a:r>
              <a:rPr lang="en-US" sz="2800" b="1" i="1" dirty="0">
                <a:solidFill>
                  <a:srgbClr val="FFC000"/>
                </a:solidFill>
                <a:effectLst>
                  <a:outerShdw blurRad="38100" dist="38100" dir="2700000" algn="tl">
                    <a:srgbClr val="000000">
                      <a:alpha val="43137"/>
                    </a:srgbClr>
                  </a:outerShdw>
                </a:effectLst>
              </a:rPr>
              <a:t>The Father and I are One</a:t>
            </a:r>
            <a:r>
              <a:rPr lang="en-US" sz="2800" b="1" dirty="0">
                <a:solidFill>
                  <a:srgbClr val="FFC000"/>
                </a:solidFill>
                <a:effectLst>
                  <a:outerShdw blurRad="38100" dist="38100" dir="2700000" algn="tl">
                    <a:srgbClr val="000000">
                      <a:alpha val="43137"/>
                    </a:srgbClr>
                  </a:outerShdw>
                </a:effectLst>
              </a:rPr>
              <a:t>.” (John 10:30.)  This means that they are in perfect agreement.  Indeed, they always have been and always will be.  In fact, when Jesus returns as the Lion of Judah at the Judgment Day, </a:t>
            </a:r>
            <a:r>
              <a:rPr lang="en-US" sz="2800" b="1" dirty="0">
                <a:solidFill>
                  <a:srgbClr val="00FF00"/>
                </a:solidFill>
                <a:effectLst>
                  <a:outerShdw blurRad="38100" dist="38100" dir="2700000" algn="tl">
                    <a:srgbClr val="000000">
                      <a:alpha val="43137"/>
                    </a:srgbClr>
                  </a:outerShdw>
                </a:effectLst>
              </a:rPr>
              <a:t>all sinners will receive their just deserts, because the Word clearly says that we will all be judged “according to our works. </a:t>
            </a:r>
            <a:r>
              <a:rPr lang="en-US" sz="2800" b="1" dirty="0">
                <a:effectLst>
                  <a:outerShdw blurRad="38100" dist="38100" dir="2700000" algn="tl">
                    <a:srgbClr val="000000">
                      <a:alpha val="43137"/>
                    </a:srgbClr>
                  </a:outerShdw>
                </a:effectLst>
              </a:rPr>
              <a:t> </a:t>
            </a:r>
            <a:r>
              <a:rPr lang="en-US" sz="2800" b="1" dirty="0">
                <a:solidFill>
                  <a:srgbClr val="FF00FF"/>
                </a:solidFill>
                <a:effectLst>
                  <a:outerShdw blurRad="38100" dist="38100" dir="2700000" algn="tl">
                    <a:srgbClr val="000000">
                      <a:alpha val="43137"/>
                    </a:srgbClr>
                  </a:outerShdw>
                </a:effectLst>
              </a:rPr>
              <a:t>(Rev. 20:13-14</a:t>
            </a:r>
            <a:r>
              <a:rPr lang="en-US" sz="2800" b="1" dirty="0" smtClean="0">
                <a:solidFill>
                  <a:srgbClr val="FF00FF"/>
                </a:solidFill>
                <a:effectLst>
                  <a:outerShdw blurRad="38100" dist="38100" dir="2700000" algn="tl">
                    <a:srgbClr val="000000">
                      <a:alpha val="43137"/>
                    </a:srgbClr>
                  </a:outerShdw>
                </a:effectLst>
              </a:rPr>
              <a:t>.)</a:t>
            </a:r>
            <a:endParaRPr lang="en-GB" sz="2800" b="1" dirty="0">
              <a:solidFill>
                <a:srgbClr val="FF00FF"/>
              </a:solidFill>
              <a:effectLst>
                <a:outerShdw blurRad="38100" dist="38100" dir="2700000" algn="tl">
                  <a:srgbClr val="000000">
                    <a:alpha val="43137"/>
                  </a:srgbClr>
                </a:outerShdw>
              </a:effectLst>
            </a:endParaRPr>
          </a:p>
        </p:txBody>
      </p:sp>
      <p:pic>
        <p:nvPicPr>
          <p:cNvPr id="6146" name="Picture 2" descr="http://rockhoppers.ca/images/LionRampan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86" y="1802061"/>
            <a:ext cx="3429000" cy="419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06191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98</a:t>
            </a:fld>
            <a:endParaRPr lang="en-GB">
              <a:solidFill>
                <a:srgbClr val="FFFFFF"/>
              </a:solidFill>
            </a:endParaRPr>
          </a:p>
        </p:txBody>
      </p:sp>
      <p:sp>
        <p:nvSpPr>
          <p:cNvPr id="4" name="TextBox 3"/>
          <p:cNvSpPr txBox="1"/>
          <p:nvPr/>
        </p:nvSpPr>
        <p:spPr>
          <a:xfrm>
            <a:off x="5926347" y="1846053"/>
            <a:ext cx="5753819"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Those who teach that the law has been done away with will not escape this judgment.</a:t>
            </a:r>
            <a:r>
              <a:rPr lang="en-US" sz="2800" b="1" dirty="0">
                <a:effectLst>
                  <a:outerShdw blurRad="38100" dist="38100" dir="2700000" algn="tl">
                    <a:srgbClr val="000000">
                      <a:alpha val="43137"/>
                    </a:srgbClr>
                  </a:outerShdw>
                </a:effectLst>
              </a:rPr>
              <a:t>  </a:t>
            </a:r>
            <a:r>
              <a:rPr lang="en-US" sz="2800" b="1" dirty="0">
                <a:solidFill>
                  <a:srgbClr val="FFC000"/>
                </a:solidFill>
                <a:effectLst>
                  <a:outerShdw blurRad="38100" dist="38100" dir="2700000" algn="tl">
                    <a:srgbClr val="000000">
                      <a:alpha val="43137"/>
                    </a:srgbClr>
                  </a:outerShdw>
                </a:effectLst>
              </a:rPr>
              <a:t>I advise to stop believing in the heresy of antinomianism. </a:t>
            </a:r>
            <a:r>
              <a:rPr lang="en-US" sz="2800" b="1" dirty="0">
                <a:effectLst>
                  <a:outerShdw blurRad="38100" dist="38100" dir="2700000" algn="tl">
                    <a:srgbClr val="000000">
                      <a:alpha val="43137"/>
                    </a:srgbClr>
                  </a:outerShdw>
                </a:effectLst>
              </a:rPr>
              <a:t> </a:t>
            </a:r>
            <a:r>
              <a:rPr lang="en-US" sz="2800" b="1" dirty="0">
                <a:solidFill>
                  <a:srgbClr val="00FF00"/>
                </a:solidFill>
                <a:effectLst>
                  <a:outerShdw blurRad="38100" dist="38100" dir="2700000" algn="tl">
                    <a:srgbClr val="000000">
                      <a:alpha val="43137"/>
                    </a:srgbClr>
                  </a:outerShdw>
                </a:effectLst>
              </a:rPr>
              <a:t>It is part of the Great Apostasy that Paul prophesied would occur just before the Second coming</a:t>
            </a:r>
            <a:r>
              <a:rPr lang="en-US" sz="2800" b="1" dirty="0">
                <a:effectLst>
                  <a:outerShdw blurRad="38100" dist="38100" dir="2700000" algn="tl">
                    <a:srgbClr val="000000">
                      <a:alpha val="43137"/>
                    </a:srgbClr>
                  </a:outerShdw>
                </a:effectLst>
              </a:rPr>
              <a:t>.  </a:t>
            </a:r>
            <a:r>
              <a:rPr lang="en-US" sz="2800" b="1" dirty="0">
                <a:solidFill>
                  <a:srgbClr val="FF00FF"/>
                </a:solidFill>
                <a:effectLst>
                  <a:outerShdw blurRad="38100" dist="38100" dir="2700000" algn="tl">
                    <a:srgbClr val="000000">
                      <a:alpha val="43137"/>
                    </a:srgbClr>
                  </a:outerShdw>
                </a:effectLst>
              </a:rPr>
              <a:t>(II Thess. 2</a:t>
            </a:r>
            <a:r>
              <a:rPr lang="en-US" sz="2800" b="1" dirty="0" smtClean="0">
                <a:solidFill>
                  <a:srgbClr val="FF00FF"/>
                </a:solidFill>
                <a:effectLst>
                  <a:outerShdw blurRad="38100" dist="38100" dir="2700000" algn="tl">
                    <a:srgbClr val="000000">
                      <a:alpha val="43137"/>
                    </a:srgbClr>
                  </a:outerShdw>
                </a:effectLst>
              </a:rPr>
              <a:t>.)</a:t>
            </a:r>
            <a:endParaRPr lang="en-GB" dirty="0">
              <a:solidFill>
                <a:srgbClr val="FF00FF"/>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457" y="1393980"/>
            <a:ext cx="4984249" cy="4874464"/>
          </a:xfrm>
          <a:prstGeom prst="rect">
            <a:avLst/>
          </a:prstGeom>
        </p:spPr>
      </p:pic>
    </p:spTree>
    <p:extLst>
      <p:ext uri="{BB962C8B-B14F-4D97-AF65-F5344CB8AC3E}">
        <p14:creationId xmlns:p14="http://schemas.microsoft.com/office/powerpoint/2010/main" val="265362070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FF9900"/>
                </a:solidFill>
                <a:effectLst>
                  <a:outerShdw blurRad="38100" dist="38100" dir="2700000" algn="tl">
                    <a:srgbClr val="000000">
                      <a:alpha val="43137"/>
                    </a:srgbClr>
                  </a:outerShdw>
                </a:effectLst>
              </a:rPr>
              <a:t>Yahweh’s Racially Exclusive Covenant People</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99</a:t>
            </a:fld>
            <a:endParaRPr lang="en-GB">
              <a:solidFill>
                <a:srgbClr val="FFFFFF"/>
              </a:solidFill>
            </a:endParaRPr>
          </a:p>
        </p:txBody>
      </p:sp>
      <p:sp>
        <p:nvSpPr>
          <p:cNvPr id="4" name="TextBox 3"/>
          <p:cNvSpPr txBox="1"/>
          <p:nvPr/>
        </p:nvSpPr>
        <p:spPr>
          <a:xfrm>
            <a:off x="5750944" y="1483744"/>
            <a:ext cx="5831456"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Some multi-</a:t>
            </a:r>
            <a:r>
              <a:rPr lang="en-US" sz="2800" b="1" dirty="0" err="1">
                <a:solidFill>
                  <a:srgbClr val="00FFFF"/>
                </a:solidFill>
                <a:effectLst>
                  <a:outerShdw blurRad="38100" dist="38100" dir="2700000" algn="tl">
                    <a:srgbClr val="000000">
                      <a:alpha val="43137"/>
                    </a:srgbClr>
                  </a:outerShdw>
                </a:effectLst>
              </a:rPr>
              <a:t>culti</a:t>
            </a:r>
            <a:r>
              <a:rPr lang="en-US" sz="2800" b="1" dirty="0">
                <a:solidFill>
                  <a:srgbClr val="00FFFF"/>
                </a:solidFill>
                <a:effectLst>
                  <a:outerShdw blurRad="38100" dist="38100" dir="2700000" algn="tl">
                    <a:srgbClr val="000000">
                      <a:alpha val="43137"/>
                    </a:srgbClr>
                  </a:outerShdw>
                </a:effectLst>
              </a:rPr>
              <a:t> theologians, who claim to be Christians, say that the sin of Balaam is acceptable to Jesus Christ, </a:t>
            </a:r>
            <a:r>
              <a:rPr lang="en-US" sz="2800" b="1" dirty="0">
                <a:solidFill>
                  <a:srgbClr val="FFC000"/>
                </a:solidFill>
                <a:effectLst>
                  <a:outerShdw blurRad="38100" dist="38100" dir="2700000" algn="tl">
                    <a:srgbClr val="000000">
                      <a:alpha val="43137"/>
                    </a:srgbClr>
                  </a:outerShdw>
                </a:effectLst>
              </a:rPr>
              <a:t>as we are supposedly no longer under the law, but “under grace.”  This is a false teaching,</a:t>
            </a:r>
            <a:r>
              <a:rPr lang="en-US" sz="2800" b="1" dirty="0">
                <a:effectLst>
                  <a:outerShdw blurRad="38100" dist="38100" dir="2700000" algn="tl">
                    <a:srgbClr val="000000">
                      <a:alpha val="43137"/>
                    </a:srgbClr>
                  </a:outerShdw>
                </a:effectLst>
              </a:rPr>
              <a:t> </a:t>
            </a:r>
            <a:r>
              <a:rPr lang="en-US" sz="2800" b="1" dirty="0">
                <a:solidFill>
                  <a:srgbClr val="00FF00"/>
                </a:solidFill>
                <a:effectLst>
                  <a:outerShdw blurRad="38100" dist="38100" dir="2700000" algn="tl">
                    <a:srgbClr val="000000">
                      <a:alpha val="43137"/>
                    </a:srgbClr>
                  </a:outerShdw>
                </a:effectLst>
              </a:rPr>
              <a:t>because we have three witnesses in the New Testament who reference this racial fornication and condemn it. </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duotone>
              <a:prstClr val="black"/>
              <a:srgbClr val="00FF00">
                <a:tint val="45000"/>
                <a:satMod val="400000"/>
              </a:srgbClr>
            </a:duotone>
            <a:extLst>
              <a:ext uri="{28A0092B-C50C-407E-A947-70E740481C1C}">
                <a14:useLocalDpi xmlns:a14="http://schemas.microsoft.com/office/drawing/2010/main" val="0"/>
              </a:ext>
            </a:extLst>
          </a:blip>
          <a:stretch>
            <a:fillRect/>
          </a:stretch>
        </p:blipFill>
        <p:spPr>
          <a:xfrm>
            <a:off x="368059" y="1711443"/>
            <a:ext cx="4834920" cy="362152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516637443"/>
      </p:ext>
    </p:extLst>
  </p:cSld>
  <p:clrMapOvr>
    <a:masterClrMapping/>
  </p:clrMapOvr>
  <p:timing>
    <p:tnLst>
      <p:par>
        <p:cTn id="1" dur="indefinite" restart="never" nodeType="tmRoot"/>
      </p:par>
    </p:tnLst>
  </p:timing>
</p:sld>
</file>

<file path=ppt/theme/theme1.xml><?xml version="1.0" encoding="utf-8"?>
<a:theme xmlns:a="http://schemas.openxmlformats.org/drawingml/2006/main" name="gog">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3194</TotalTime>
  <Words>5727</Words>
  <Application>Microsoft Office PowerPoint</Application>
  <PresentationFormat>Widescreen</PresentationFormat>
  <Paragraphs>520</Paragraphs>
  <Slides>140</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140</vt:i4>
      </vt:variant>
    </vt:vector>
  </HeadingPairs>
  <TitlesOfParts>
    <vt:vector size="143" baseType="lpstr">
      <vt:lpstr>Arial</vt:lpstr>
      <vt:lpstr>Calibri</vt:lpstr>
      <vt:lpstr>gog</vt:lpstr>
      <vt:lpstr>PowerPoint Presentation</vt:lpstr>
      <vt:lpstr>Yahweh’s Racially Exclusive Covenant People </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lpstr>Yahweh’s Racially Exclusive Covenant People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Pead</dc:creator>
  <cp:lastModifiedBy>Chris Pead</cp:lastModifiedBy>
  <cp:revision>182</cp:revision>
  <dcterms:created xsi:type="dcterms:W3CDTF">2014-03-24T22:55:57Z</dcterms:created>
  <dcterms:modified xsi:type="dcterms:W3CDTF">2015-02-04T22:37:30Z</dcterms:modified>
</cp:coreProperties>
</file>