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2"/>
  </p:notesMasterIdLst>
  <p:sldIdLst>
    <p:sldId id="424" r:id="rId2"/>
    <p:sldId id="425" r:id="rId3"/>
    <p:sldId id="440" r:id="rId4"/>
    <p:sldId id="257" r:id="rId5"/>
    <p:sldId id="258" r:id="rId6"/>
    <p:sldId id="411" r:id="rId7"/>
    <p:sldId id="412" r:id="rId8"/>
    <p:sldId id="415" r:id="rId9"/>
    <p:sldId id="414" r:id="rId10"/>
    <p:sldId id="442" r:id="rId11"/>
    <p:sldId id="443" r:id="rId12"/>
    <p:sldId id="416" r:id="rId13"/>
    <p:sldId id="413" r:id="rId14"/>
    <p:sldId id="417" r:id="rId15"/>
    <p:sldId id="418" r:id="rId16"/>
    <p:sldId id="419" r:id="rId17"/>
    <p:sldId id="420" r:id="rId18"/>
    <p:sldId id="421" r:id="rId19"/>
    <p:sldId id="441" r:id="rId20"/>
    <p:sldId id="444" r:id="rId21"/>
    <p:sldId id="445" r:id="rId22"/>
    <p:sldId id="394" r:id="rId23"/>
    <p:sldId id="395" r:id="rId24"/>
    <p:sldId id="396" r:id="rId25"/>
    <p:sldId id="397" r:id="rId26"/>
    <p:sldId id="345" r:id="rId27"/>
    <p:sldId id="259" r:id="rId28"/>
    <p:sldId id="264" r:id="rId29"/>
    <p:sldId id="263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307" r:id="rId45"/>
    <p:sldId id="308" r:id="rId46"/>
    <p:sldId id="282" r:id="rId47"/>
    <p:sldId id="283" r:id="rId48"/>
    <p:sldId id="284" r:id="rId49"/>
    <p:sldId id="285" r:id="rId50"/>
    <p:sldId id="286" r:id="rId51"/>
    <p:sldId id="287" r:id="rId52"/>
    <p:sldId id="290" r:id="rId53"/>
    <p:sldId id="288" r:id="rId54"/>
    <p:sldId id="289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300" r:id="rId64"/>
    <p:sldId id="301" r:id="rId65"/>
    <p:sldId id="302" r:id="rId66"/>
    <p:sldId id="304" r:id="rId67"/>
    <p:sldId id="303" r:id="rId68"/>
    <p:sldId id="305" r:id="rId69"/>
    <p:sldId id="306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1" r:id="rId82"/>
    <p:sldId id="322" r:id="rId83"/>
    <p:sldId id="323" r:id="rId84"/>
    <p:sldId id="324" r:id="rId85"/>
    <p:sldId id="325" r:id="rId86"/>
    <p:sldId id="326" r:id="rId87"/>
    <p:sldId id="327" r:id="rId88"/>
    <p:sldId id="329" r:id="rId89"/>
    <p:sldId id="328" r:id="rId90"/>
    <p:sldId id="330" r:id="rId91"/>
    <p:sldId id="331" r:id="rId92"/>
    <p:sldId id="332" r:id="rId93"/>
    <p:sldId id="333" r:id="rId94"/>
    <p:sldId id="320" r:id="rId95"/>
    <p:sldId id="334" r:id="rId96"/>
    <p:sldId id="335" r:id="rId97"/>
    <p:sldId id="336" r:id="rId98"/>
    <p:sldId id="337" r:id="rId99"/>
    <p:sldId id="401" r:id="rId100"/>
    <p:sldId id="338" r:id="rId101"/>
    <p:sldId id="339" r:id="rId102"/>
    <p:sldId id="343" r:id="rId103"/>
    <p:sldId id="344" r:id="rId104"/>
    <p:sldId id="340" r:id="rId105"/>
    <p:sldId id="341" r:id="rId106"/>
    <p:sldId id="346" r:id="rId107"/>
    <p:sldId id="347" r:id="rId108"/>
    <p:sldId id="348" r:id="rId109"/>
    <p:sldId id="349" r:id="rId110"/>
    <p:sldId id="350" r:id="rId111"/>
    <p:sldId id="353" r:id="rId112"/>
    <p:sldId id="351" r:id="rId113"/>
    <p:sldId id="352" r:id="rId114"/>
    <p:sldId id="354" r:id="rId115"/>
    <p:sldId id="355" r:id="rId116"/>
    <p:sldId id="356" r:id="rId117"/>
    <p:sldId id="357" r:id="rId118"/>
    <p:sldId id="358" r:id="rId119"/>
    <p:sldId id="359" r:id="rId120"/>
    <p:sldId id="360" r:id="rId121"/>
    <p:sldId id="398" r:id="rId122"/>
    <p:sldId id="399" r:id="rId123"/>
    <p:sldId id="400" r:id="rId124"/>
    <p:sldId id="361" r:id="rId125"/>
    <p:sldId id="362" r:id="rId126"/>
    <p:sldId id="364" r:id="rId127"/>
    <p:sldId id="365" r:id="rId128"/>
    <p:sldId id="366" r:id="rId129"/>
    <p:sldId id="367" r:id="rId130"/>
    <p:sldId id="368" r:id="rId131"/>
    <p:sldId id="369" r:id="rId132"/>
    <p:sldId id="370" r:id="rId133"/>
    <p:sldId id="371" r:id="rId134"/>
    <p:sldId id="372" r:id="rId135"/>
    <p:sldId id="373" r:id="rId136"/>
    <p:sldId id="376" r:id="rId137"/>
    <p:sldId id="377" r:id="rId138"/>
    <p:sldId id="374" r:id="rId139"/>
    <p:sldId id="375" r:id="rId140"/>
    <p:sldId id="378" r:id="rId141"/>
    <p:sldId id="379" r:id="rId142"/>
    <p:sldId id="380" r:id="rId143"/>
    <p:sldId id="381" r:id="rId144"/>
    <p:sldId id="382" r:id="rId145"/>
    <p:sldId id="384" r:id="rId146"/>
    <p:sldId id="383" r:id="rId147"/>
    <p:sldId id="385" r:id="rId148"/>
    <p:sldId id="386" r:id="rId149"/>
    <p:sldId id="387" r:id="rId150"/>
    <p:sldId id="388" r:id="rId151"/>
    <p:sldId id="389" r:id="rId152"/>
    <p:sldId id="391" r:id="rId153"/>
    <p:sldId id="392" r:id="rId154"/>
    <p:sldId id="393" r:id="rId155"/>
    <p:sldId id="402" r:id="rId156"/>
    <p:sldId id="403" r:id="rId157"/>
    <p:sldId id="404" r:id="rId158"/>
    <p:sldId id="405" r:id="rId159"/>
    <p:sldId id="406" r:id="rId160"/>
    <p:sldId id="407" r:id="rId161"/>
    <p:sldId id="408" r:id="rId162"/>
    <p:sldId id="409" r:id="rId163"/>
    <p:sldId id="426" r:id="rId164"/>
    <p:sldId id="427" r:id="rId165"/>
    <p:sldId id="429" r:id="rId166"/>
    <p:sldId id="430" r:id="rId167"/>
    <p:sldId id="431" r:id="rId168"/>
    <p:sldId id="432" r:id="rId169"/>
    <p:sldId id="428" r:id="rId170"/>
    <p:sldId id="433" r:id="rId171"/>
    <p:sldId id="436" r:id="rId172"/>
    <p:sldId id="437" r:id="rId173"/>
    <p:sldId id="438" r:id="rId174"/>
    <p:sldId id="439" r:id="rId175"/>
    <p:sldId id="434" r:id="rId176"/>
    <p:sldId id="435" r:id="rId177"/>
    <p:sldId id="410" r:id="rId178"/>
    <p:sldId id="422" r:id="rId179"/>
    <p:sldId id="261" r:id="rId180"/>
    <p:sldId id="423" r:id="rId1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00FF"/>
    <a:srgbClr val="66FFFF"/>
    <a:srgbClr val="00FF00"/>
    <a:srgbClr val="0000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5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6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2673B-C97F-4BA5-9904-A44BC45AF659}" type="datetimeFigureOut">
              <a:rPr lang="en-GB" smtClean="0"/>
              <a:t>30/04/2018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FE802-B3E3-42D6-83FD-72F35E1214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945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399967-A8D8-4E19-9178-3643AD40C909}" type="slidenum">
              <a:rPr lang="en-GB" smtClean="0"/>
              <a:pPr/>
              <a:t>1</a:t>
            </a:fld>
            <a:endParaRPr lang="en-GB" dirty="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2617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8866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100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4331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101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3454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102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9869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103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8571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104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4361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105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2652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106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6086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107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9740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108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7916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109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46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7278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8031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6948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8160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2260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8352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7528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8631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7672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80569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20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2299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7172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121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0123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122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1424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123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3439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124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2034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125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0345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126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6515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127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4968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128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8836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129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92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2571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130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2703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131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0991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132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546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133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6203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134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2080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135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5903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136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799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137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1204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138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0309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139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9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2430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140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2462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141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6764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142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79036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143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1643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144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2975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145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6216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146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7850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147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38449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148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3457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149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08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9498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150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5916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151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7866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152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82503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153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7277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154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4106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155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99469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156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8917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157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83918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158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5601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159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46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0881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160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3310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161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2022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162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4787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163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5735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164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82123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165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99470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166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48145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167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3885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168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1538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169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38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4542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170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9643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171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0623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172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83538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173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709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174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11254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175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7609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176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44256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177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5966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178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16516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179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19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86245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B587F-6FB1-4467-8CA3-CEC67F80EC7C}" type="slidenum">
              <a:rPr lang="en-GB"/>
              <a:pPr/>
              <a:t>180</a:t>
            </a:fld>
            <a:endParaRPr lang="en-GB" dirty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5758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14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99475-E505-491B-96EF-5524FCEF60E7}" type="slidenum">
              <a:rPr lang="en-GB" smtClean="0"/>
              <a:pPr/>
              <a:t>2</a:t>
            </a:fld>
            <a:endParaRPr lang="en-GB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2585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51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22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00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36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40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52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83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19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6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99475-E505-491B-96EF-5524FCEF60E7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33464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94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850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46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16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96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1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512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270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359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29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225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40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132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41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14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42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419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5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44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439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670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548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989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48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076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12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075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799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51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29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52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082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53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482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54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038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55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635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56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555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57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396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58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050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59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97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669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60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587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61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527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62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573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63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261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64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721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65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1375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66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661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67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782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68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066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69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4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141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70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66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71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5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72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719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73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306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74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581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75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87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76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296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77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924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78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0675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79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89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50202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80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085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81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1223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82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1948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83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9616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84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211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85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1518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86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039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87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3493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88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4182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89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782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194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90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5733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91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7623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92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963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93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0104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94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9321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95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3331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96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0130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97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4008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98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0053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99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17729D-1384-4F64-AEED-CC64C92FEA52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2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E2186-CB1E-44AE-BE23-FF32297BC7A2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2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1AA0-B28E-43BA-8087-C15672682090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56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A297B-CAB8-4ABC-AF24-6007A90CA2BD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09979-CCE3-4984-80F8-6734F296813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41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16097-4352-4C46-A939-64E0BECE541D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2469F-05B7-4CED-AF26-C818B3D706C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6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3A14E4-6743-41D0-8967-B6BA87346715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2311-7AE5-4313-A7F8-2C377021224D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79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00D53-A9C1-4812-A741-5927D88E07DE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4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0C053-6C7F-4CFE-9200-FF0143ED1BB0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5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8615A9-62B1-4E9D-938C-966E2B5A20CA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0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24DD8-3A77-4364-8938-B7AB1FCCF3C9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2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3376A3-9BF8-40DA-A5E2-3774B740CB4A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A2168-85E0-45CE-B304-9E30956597FB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4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ED1DC43-4B67-445B-9119-AD8F3C1C4C39}" type="datetime1">
              <a:rPr lang="en-GB" smtClean="0">
                <a:solidFill>
                  <a:srgbClr val="FFFFFF"/>
                </a:solidFill>
              </a:rPr>
              <a:t>30/04/2018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219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gif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ussia-Caucus-Mountains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2855914" y="549275"/>
            <a:ext cx="6408737" cy="424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The Chronicles Of The </a:t>
            </a:r>
          </a:p>
          <a:p>
            <a:pPr algn="ctr"/>
            <a:r>
              <a:rPr lang="en-GB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Migrations Of The </a:t>
            </a:r>
          </a:p>
          <a:p>
            <a:pPr algn="ctr"/>
            <a:r>
              <a:rPr lang="en-GB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Twelve Tribes Of Israel </a:t>
            </a:r>
          </a:p>
          <a:p>
            <a:pPr algn="ctr"/>
            <a:r>
              <a:rPr lang="en-GB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From The Caucasus </a:t>
            </a:r>
          </a:p>
          <a:p>
            <a:pPr algn="ctr"/>
            <a:r>
              <a:rPr lang="en-GB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Mountains Into Europe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547939" y="5032376"/>
            <a:ext cx="498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24000" y="479742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                                                       Pastor Eli James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077F2-3773-41BA-B5CF-105A38DB700D}" type="slidenum">
              <a:rPr lang="en-GB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8500" y="2735282"/>
            <a:ext cx="731520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Franks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began to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assimilate the Gallic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language while the Eastern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Franks continued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speak their native Germanic language.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Eventually the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dominated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Western Franks became what is today known as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 while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Eastern Franks became part of what is today known as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 (Pharez Judah)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61" y="3718446"/>
            <a:ext cx="3860269" cy="24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0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4895" y="2816373"/>
            <a:ext cx="498909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Reuben’s plan to save Joseph by having him thrown into a dry well backfired.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offer to have his two sons killed (Jacob’s grandsons!)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he did not return with Benjamin was quite absurd.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170" name="Picture 2" descr="Image result for joseph bible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6" y="2574198"/>
            <a:ext cx="2895295" cy="406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73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1591" y="2286279"/>
            <a:ext cx="4989094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plans of the Reubenites Dathan and Abiram to become leaders in Israel utterly failed.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plans to stay in Gilead and the building of the Great Altar barely came to a good conclusion.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Deborah’s call to the arms was met with indeciveness.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194" name="Picture 2" descr="Image result for deborah bible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62" y="2581521"/>
            <a:ext cx="5617243" cy="317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14562" y="6008909"/>
            <a:ext cx="222584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Deborah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3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2222" y="2385485"/>
            <a:ext cx="500112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time of the Judges,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Deborah's song about the victory Israel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obtained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their enemies, she spoke of Reuben and said,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"For the divisions of Reuben 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were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great thoughts of heart.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915526"/>
              </p:ext>
            </p:extLst>
          </p:nvPr>
        </p:nvGraphicFramePr>
        <p:xfrm>
          <a:off x="383673" y="2762560"/>
          <a:ext cx="6173538" cy="299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769"/>
                <a:gridCol w="308676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 Twelve Judges</a:t>
                      </a:r>
                      <a:endParaRPr lang="en-GB" sz="2000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Major Judges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Minor Judges</a:t>
                      </a:r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/>
                        <a:t>Orthniel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/>
                        <a:t>Shamgar</a:t>
                      </a:r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/>
                        <a:t>Fhud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/>
                        <a:t>Tola</a:t>
                      </a:r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Deborah / Barak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Jair</a:t>
                      </a:r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Gideon 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/>
                        <a:t>Ibzan</a:t>
                      </a:r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Jephthah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/>
                        <a:t>Flon</a:t>
                      </a:r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Samson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Abdon</a:t>
                      </a:r>
                      <a:endParaRPr lang="en-GB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2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4063" y="5942236"/>
            <a:ext cx="12192000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chose ease rather than fight a common enemy with the other tribes,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of tending his sheep and cattle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Image result for large flock of she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19" y="2341357"/>
            <a:ext cx="6166184" cy="347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0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9274" y="2769406"/>
            <a:ext cx="5077995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Settling in Transjordan, in Gilead,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great disadvantages. Reuben was tucked away,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 the River Jordan, behind the Dead Sea, far away from the other tribes.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027" y="2557131"/>
            <a:ext cx="3101176" cy="35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5452" y="2660844"/>
            <a:ext cx="5940258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king Mesha rebelled against the House of Israel he conquered the tribal area of Reuben (around 835 BC).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can be read on the Mesha Stele or Moabite Stone,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 in 1868 (The Mesha Stele is in the Louvres Museum in Paris!).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Image result for Mesha Stele or Moabite Ston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66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48" y="2276864"/>
            <a:ext cx="3357646" cy="447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81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0011" y="2506682"/>
            <a:ext cx="561540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have been a few futile French plans as well.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 we saw that France had thirteen forms of government in 170 years.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answers the phrase, </a:t>
            </a:r>
            <a:r>
              <a:rPr lang="nl-NL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unstable like water.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Stability can be a great blessing for a people.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Instability most often is a curse</a:t>
            </a:r>
            <a:r>
              <a:rPr lang="nl-NL" sz="2800" dirty="0">
                <a:solidFill>
                  <a:srgbClr val="FFFF00"/>
                </a:solidFill>
              </a:rPr>
              <a:t>.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32" y="2820084"/>
            <a:ext cx="5092066" cy="334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3836" y="2120145"/>
            <a:ext cx="6409490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French plans backfired. Louis XIV wanted France to be vast and great and wanted the Rhine to be the national border of France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 waged war all his life. The rest of Europe turned against him and most of his plans came to nothing in the end.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set the stage for three centuries of fighting over Alsace-Lorraine.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098" name="Picture 2" descr="Image result for louis x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3" y="2223225"/>
            <a:ext cx="2993858" cy="425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30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2337" y="2708970"/>
            <a:ext cx="6120063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of the plans of the Revolution (1789) came to nothing, 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Jewish influence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French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tried to abolish the week.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 up the months into three decades (10 days), after twelve months of 30 days there were 5 loose days to finish off the year.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8" y="3157364"/>
            <a:ext cx="4526019" cy="29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73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9996" y="2660844"/>
            <a:ext cx="5217695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Republican French Calendar was in use from 1793 to 1805.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also invented decimal time, another impractible plan.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day would have 10  hours, each hour 100 minutes and each minute a 100 seconds</a:t>
            </a:r>
            <a:r>
              <a:rPr lang="nl-NL" sz="2800" dirty="0">
                <a:solidFill>
                  <a:srgbClr val="66FF33"/>
                </a:solidFill>
              </a:rPr>
              <a:t>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7" b="10000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35" y="2344988"/>
            <a:ext cx="4360612" cy="43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3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8900" y="3167082"/>
            <a:ext cx="5321300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financial capital of Germany is today Frankfurt a city named after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Eastern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Franks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Albeit, the finances of Reuben are firmly in control of the Edomites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Image result for frankfurt financial cen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5" y="2943810"/>
            <a:ext cx="541802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9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8583" y="2660844"/>
            <a:ext cx="634381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 eventually got rid of most of the fruitless plans of the 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revolution.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fought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glory of himself and France by conquering Europe.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 unprofitable, in the end all conquests were lost to France. What remained was the 5 million dead of all the Napoleonic wars.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Image result for Napoleonic w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6" y="2558835"/>
            <a:ext cx="4043446" cy="250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3190" y="5401696"/>
            <a:ext cx="440355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 of Quatre Bras on 16th June 1815</a:t>
            </a:r>
          </a:p>
        </p:txBody>
      </p:sp>
    </p:spTree>
    <p:extLst>
      <p:ext uri="{BB962C8B-B14F-4D97-AF65-F5344CB8AC3E}">
        <p14:creationId xmlns:p14="http://schemas.microsoft.com/office/powerpoint/2010/main" val="31520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8583" y="2304395"/>
            <a:ext cx="6343817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Revolutionary France enacted laws that first emancipated Jews in France, establishing them as equal citizens to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French.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other countries conquered by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</a:t>
            </a:r>
          </a:p>
          <a:p>
            <a:pPr algn="ctr"/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overrode old laws restricting Jews to reside in ghettos,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well as lifting laws that limited Jews' rights to property, worship, and certain occupations.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94" y="2212322"/>
            <a:ext cx="4036513" cy="3021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725" y="5593365"/>
            <a:ext cx="431933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 Emancipating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Jews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00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1209" y="2937843"/>
            <a:ext cx="7022432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Decree.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"March 17, 1808: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declaring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Jews guilty of chicanery (the use of trickery to achieve a political,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or legal purpose) unless proven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innocent, it cancelled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debts owed by Frenchmen to usurers.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44" y="2338962"/>
            <a:ext cx="2514818" cy="43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520" y="2304395"/>
            <a:ext cx="7510880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1806 Bonaparte had made clear his intention to move against the Jews, writing to Jean-Baptiste de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Nompère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Champagny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(Left),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 of the Interior, that it is necessary to reduce, if not destroy,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tendency of Jewish people to practise a very great number of activities that are harmful to civilisation and to public order in society in all the countries of the world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8" y="2304395"/>
            <a:ext cx="2971953" cy="435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64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Wine!!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2310" y="2288571"/>
            <a:ext cx="751088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Moses gave unto the tribe of the children of Reuben inheritance according to their families.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their coast was from Aroer, that is on the bank of the river Arnon, and the city that is in the midst of the river,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all the plain by MEDEBA [Madaba in Jordan]; HESHBON, and all her cities that are in the plain; Dibon … and SIBMAH, … 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(Joshua 13:15-19</a:t>
            </a:r>
            <a:r>
              <a:rPr lang="nl-NL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2" name="Picture 4" descr="Image result for madaba in jord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90" y="2682018"/>
            <a:ext cx="3768836" cy="251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7647" y="5563375"/>
            <a:ext cx="3826043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Madaba Jordan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82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Wine!!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5447" y="2574198"/>
            <a:ext cx="5915527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VINE of SIBMAH, I will weep for thee with the weeping of Jazer: THY PLANTS are gone over the sea,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REACH EVEN to the sea of Jazer: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spoiler is fallen upon THY SUMMER FRUITS and upon THY VINTAGE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(Jer 48:32).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17352" y="5758985"/>
            <a:ext cx="382604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3600" b="1" dirty="0"/>
              <a:t> </a:t>
            </a:r>
            <a:r>
              <a:rPr lang="nl-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SIBMAH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O VINE of SIBMA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3" y="2878828"/>
            <a:ext cx="4864862" cy="260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Wine!!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6873" y="2434998"/>
            <a:ext cx="591552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Reuben tribal area, with Heshbon and Sibmah, are the only area and towns specifically mentioned with wine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with vinyards. They were famous for it in Israel!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Another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indication: Reuben’s 4th son was named Carmi, which means </a:t>
            </a:r>
            <a:r>
              <a:rPr lang="nl-NL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vineyard</a:t>
            </a:r>
            <a:r>
              <a:rPr lang="nl-NL" sz="28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64696" y="5957880"/>
            <a:ext cx="499310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French Vinyard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french viney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26" y="2434998"/>
            <a:ext cx="4349594" cy="32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7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Wine!!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6873" y="2352521"/>
            <a:ext cx="5915527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 is a wine country, it is </a:t>
            </a:r>
            <a:r>
              <a:rPr lang="nl-NL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wine country of the world.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have a long viticultural tradition.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 they are the biggest wine producer (some years Italy is biggest) and they have many different kinds of wines. </a:t>
            </a:r>
            <a:r>
              <a:rPr lang="nl-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long tradition in winemaking has led to very high standards.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86" y="2263696"/>
            <a:ext cx="4315465" cy="42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Wine!!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2179" y="2673820"/>
            <a:ext cx="5915527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wine is produced all throughout France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 quantities between 50 and 60 million hectolitres per year,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7–8 billion bottles. France is one of the largest wine producers in the world.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00" y="2498305"/>
            <a:ext cx="3655400" cy="34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Wine!!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6873" y="2352521"/>
            <a:ext cx="591552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wine traces its history to the 6th century BC,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many of France's regions dating their wine-making history to Roman times.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wines produced range from expensive high-end wines sold internationally to more modest wines usually only seen within France …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Image result for French Wi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6" y="2217754"/>
            <a:ext cx="4405567" cy="45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6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6557" y="3361525"/>
            <a:ext cx="6184232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Kingdoms of the Franks would morph into Frankish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Roman Empire of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Charlemagne (800-814),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referred to in the Book of Revelation - 1000 year reign.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21" y="2940972"/>
            <a:ext cx="4305673" cy="34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2532" y="1445715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0305" y="2915893"/>
            <a:ext cx="5265821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FF00FF"/>
                </a:solidFill>
              </a:rPr>
              <a:t>REUBEN, </a:t>
            </a:r>
            <a:r>
              <a:rPr lang="nl-NL" sz="2800" b="1" dirty="0">
                <a:solidFill>
                  <a:srgbClr val="66FFFF"/>
                </a:solidFill>
              </a:rPr>
              <a:t>thou art my firstborn, my might, </a:t>
            </a:r>
            <a:r>
              <a:rPr lang="nl-NL" sz="2800" b="1" dirty="0">
                <a:solidFill>
                  <a:srgbClr val="FFC000"/>
                </a:solidFill>
              </a:rPr>
              <a:t>and the beginning of my strength,</a:t>
            </a:r>
            <a:r>
              <a:rPr lang="nl-NL" sz="2800" b="1" dirty="0">
                <a:solidFill>
                  <a:srgbClr val="66FF33"/>
                </a:solidFill>
              </a:rPr>
              <a:t> the EXCELLENCY of DIGNITY, and the EXCELLENCY of power </a:t>
            </a:r>
            <a:r>
              <a:rPr lang="nl-NL" sz="2800" b="1" dirty="0">
                <a:solidFill>
                  <a:srgbClr val="FFFF00"/>
                </a:solidFill>
              </a:rPr>
              <a:t>(Genesis 49:3).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312821" y="1609259"/>
            <a:ext cx="3477126" cy="48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2532" y="1445715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8946" y="2849337"/>
            <a:ext cx="3834063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can see the pride of the French in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Palace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Versailles,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Louvre and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cathedral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Notre Dame.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122" name="Picture 2" descr="Image result for the sun 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2" y="2350423"/>
            <a:ext cx="5238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7949" y="5522893"/>
            <a:ext cx="603985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 Versailles Palace Constructed by Louis XIV </a:t>
            </a:r>
            <a:endParaRPr lang="en-GB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2130" y="1696592"/>
            <a:ext cx="5690937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606672" y="4187939"/>
            <a:ext cx="42618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 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Louvre</a:t>
            </a:r>
            <a:endParaRPr lang="en-GB" sz="36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Image result for Louv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57" y="1488624"/>
            <a:ext cx="4211053" cy="526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3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3493" y="1485686"/>
            <a:ext cx="840673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40632" y="3416119"/>
            <a:ext cx="2334126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Cathedral </a:t>
            </a:r>
            <a:r>
              <a:rPr lang="en-GB" sz="36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Notre Dame</a:t>
            </a:r>
            <a:endParaRPr lang="en-GB" sz="3600" dirty="0">
              <a:solidFill>
                <a:srgbClr val="FFFF00"/>
              </a:solidFill>
            </a:endParaRPr>
          </a:p>
        </p:txBody>
      </p:sp>
      <p:pic>
        <p:nvPicPr>
          <p:cNvPr id="7170" name="Picture 2" descr="Image result for notre dame cathed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33" y="2360981"/>
            <a:ext cx="7191375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1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2480" y="137563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7993" y="2228920"/>
            <a:ext cx="7394407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would not be the most important, but he would still be important.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still the eldest and first-born son. Being the firstborn gives dignity, honour, importance, grandeur, honneur.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phrase excellency of dignity is translated in other translations as: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-pre-eminence of dignity (ASV)</a:t>
            </a:r>
          </a:p>
          <a:p>
            <a:pPr algn="ctr"/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-pre-eminent in pride (RSV)</a:t>
            </a:r>
          </a:p>
          <a:p>
            <a:pPr algn="ctr"/>
            <a:r>
              <a:rPr lang="nl-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-first in pride (BBE)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4756" y="5770511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Image result for bbe b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57" y="2194996"/>
            <a:ext cx="3015888" cy="44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2480" y="137563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6870" y="3156997"/>
            <a:ext cx="598012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</a:rPr>
              <a:t>The French Bibles:-                      </a:t>
            </a:r>
            <a:r>
              <a:rPr lang="fr-FR" sz="2800" b="1" dirty="0" smtClean="0">
                <a:solidFill>
                  <a:srgbClr val="66FF33"/>
                </a:solidFill>
              </a:rPr>
              <a:t>prééminent </a:t>
            </a:r>
            <a:r>
              <a:rPr lang="fr-FR" sz="2800" b="1" dirty="0">
                <a:solidFill>
                  <a:srgbClr val="66FF33"/>
                </a:solidFill>
              </a:rPr>
              <a:t>en dignité (DRB)</a:t>
            </a:r>
            <a:endParaRPr lang="en-GB" sz="2800" b="1" dirty="0">
              <a:solidFill>
                <a:srgbClr val="66FF33"/>
              </a:solidFill>
            </a:endParaRPr>
          </a:p>
          <a:p>
            <a:pPr algn="ctr"/>
            <a:r>
              <a:rPr lang="fr-FR" sz="2800" b="1" dirty="0">
                <a:solidFill>
                  <a:srgbClr val="66FF33"/>
                </a:solidFill>
              </a:rPr>
              <a:t>-supérieur en dignité (LSG &amp; NEG).</a:t>
            </a:r>
            <a:endParaRPr lang="en-GB" sz="2800" b="1" dirty="0">
              <a:solidFill>
                <a:srgbClr val="66FF33"/>
              </a:solidFill>
            </a:endParaRPr>
          </a:p>
          <a:p>
            <a:pPr algn="ctr"/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4756" y="5770511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098" name="Picture 2" descr="Image result for bible french bib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6" y="2616237"/>
            <a:ext cx="4601320" cy="332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7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2480" y="137563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2280" y="2578262"/>
            <a:ext cx="598012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CULTURE</a:t>
            </a:r>
            <a:endParaRPr lang="en-GB" sz="2800" b="1" dirty="0" smtClean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above terminology sums it up and is more applicable to the French than anyone else.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have had the most dominant culture in Europe over the past 400 years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4756" y="5770511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122" name="Picture 2" descr="Image result for french culture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5"/>
          <a:stretch/>
        </p:blipFill>
        <p:spPr bwMode="auto">
          <a:xfrm>
            <a:off x="552227" y="2160997"/>
            <a:ext cx="4425058" cy="43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8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2480" y="137563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2521" y="2344255"/>
            <a:ext cx="6721033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upperclass, nobility, royalty, they all spoke French for centuries.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hundreds of years French was the international language, until the mid-twentieth century it was </a:t>
            </a:r>
            <a:r>
              <a:rPr lang="nl-NL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diplomatic language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not until after World War II that English replaced French in importance. French is still the postal language.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4756" y="5770511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170" name="Picture 2" descr="Image result for par av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5" y="3414507"/>
            <a:ext cx="4567237" cy="177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086" y="141882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73005"/>
            <a:ext cx="12191999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is </a:t>
            </a:r>
            <a:r>
              <a:rPr lang="nl-NL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‘de la culture,‘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nl-NL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allure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 </a:t>
            </a:r>
            <a:r>
              <a:rPr lang="nl-NL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grandeur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nl-NL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plus belle langue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the most beautiful language,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the Frech </a:t>
            </a:r>
            <a:r>
              <a:rPr lang="nl-NL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culture, grandeur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nl-NL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honneur</a:t>
            </a:r>
            <a:r>
              <a:rPr lang="nl-NL" sz="28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152" y="2321262"/>
            <a:ext cx="4646518" cy="300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086" y="141882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353" y="2278082"/>
            <a:ext cx="484207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is the second-most widespread language worldwide after English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an official language in 29 countries,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of which are members of la francophonie, the community of French-speaking countries.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9218" name="Picture 2" descr="Image result for french speaking count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63" y="2775372"/>
            <a:ext cx="5284473" cy="271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6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7440" y="2977158"/>
            <a:ext cx="7044487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Clovis’ Coat of Arms bore 3 frogs,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was indicative of the 3 evil spirits referred to in the book of Revelation.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course it did not imply Reuben was evil,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that the hidden hand was at work to bring the 12 tribes into subjection of the beast system.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king clovis coat of ar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11" y="3161824"/>
            <a:ext cx="2292915" cy="33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086" y="141882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9616" y="2740059"/>
            <a:ext cx="5017778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spoken as a first language in France, southern Belgium,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Switzerland, Monaco,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Canadian province of Quebec and by various communities elsewhere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64" y="2659036"/>
            <a:ext cx="5970595" cy="337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086" y="141882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2495" y="3089923"/>
            <a:ext cx="5851822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In 2007, French was estimated to have around 75 million native speakers;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including native speakers,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around 274 million people that are able to speak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28" y="2422294"/>
            <a:ext cx="3671404" cy="42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086" y="141882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9473" y="2596698"/>
            <a:ext cx="627292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 long history as an international language of commerce, diplomacy,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literature, and scientific standards and is an official language of many international organisations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 the United Nations, the European Union, NATO, the WTO and the ICRC. In 2011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9" y="3253722"/>
            <a:ext cx="4133041" cy="265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5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086" y="141882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6873" y="2506682"/>
            <a:ext cx="5891463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deemed by Bloomberg Businessweek to be one of the top three most useful languages for business,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English and Chinese …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replaced Latin as the most important language of diplomacy and international relations in the 17th century.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http://www.humaahang.com/magazines/bloomberg-businessweek-subscription-uk-india-austral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53" y="2327179"/>
            <a:ext cx="3196300" cy="42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18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086" y="141882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4006" y="2593107"/>
            <a:ext cx="446065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retained this role until approximately the middle of the 20th century,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it was replaced by English as the United States became the dominant global power following the Second World War …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Image result for ame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4" y="3098118"/>
            <a:ext cx="5454116" cy="296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2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086" y="141882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0463" y="2593107"/>
            <a:ext cx="6375301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of 2006, French writers have been awarded more Nobel Prizes in Literature than 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country.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literature has been for French people an object of national pride for centuries,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it has been one of the most influential components of the literature of Europe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77" name="Picture 5" descr="Image result for French literature awarded more Nobel Priz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1" y="3039979"/>
            <a:ext cx="4812631" cy="32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47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086" y="141882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5790" y="2626072"/>
            <a:ext cx="574708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good example of French grandeur and honneur is Charles de Gaulle.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Churchill and Roosevelt were not very fond of him,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could not ignore him. De Gaulle embodied France, and hence was </a:t>
            </a:r>
            <a:r>
              <a:rPr lang="nl-NL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grandeur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nl-NL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honneur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122" name="Picture 2" descr="Image result for charles de gau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1" y="3038837"/>
            <a:ext cx="5083305" cy="295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15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086" y="1418829"/>
            <a:ext cx="781451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Dignity, H</a:t>
            </a:r>
            <a:r>
              <a:rPr lang="nl-NL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onour and Grandeur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763127" y="2596698"/>
            <a:ext cx="5474368" cy="353943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1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French armament industry, </a:t>
            </a:r>
            <a:r>
              <a:rPr kumimoji="0" lang="en-GB" altLang="en-US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Force de Frappe (French nuclear bombs), their permanent seat in the United Nations Security Council, </a:t>
            </a:r>
            <a:r>
              <a:rPr kumimoji="0" lang="en-GB" altLang="en-US" sz="2800" b="1" i="0" u="none" strike="noStrike" cap="none" normalizeH="0" baseline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are all stakes to save French honour </a:t>
            </a:r>
            <a:r>
              <a:rPr kumimoji="0" lang="en-GB" altLang="en-US" sz="2800" b="1" i="1" u="none" strike="noStrike" cap="none" normalizeH="0" baseline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kumimoji="0" lang="en-GB" altLang="en-US" sz="2800" b="1" i="1" u="none" strike="noStrike" cap="none" normalizeH="0" baseline="0" dirty="0" err="1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kumimoji="0" lang="en-GB" altLang="en-US" sz="2800" b="1" i="1" u="none" strike="noStrike" cap="none" normalizeH="0" baseline="0" dirty="0" err="1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kumimoji="0" lang="en-GB" altLang="en-US" sz="2800" b="1" i="1" u="none" strike="noStrike" cap="none" normalizeH="0" baseline="0" dirty="0" err="1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honneur</a:t>
            </a:r>
            <a:r>
              <a:rPr kumimoji="0" lang="en-GB" altLang="en-US" sz="2800" b="1" i="1" u="none" strike="noStrike" cap="none" normalizeH="0" baseline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en-GB" altLang="en-US" sz="2800" b="1" i="0" u="none" strike="noStrike" cap="none" normalizeH="0" baseline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this Anglo-Saxon dominated world</a:t>
            </a:r>
            <a:endParaRPr kumimoji="0" lang="en-GB" altLang="en-US" sz="2800" b="1" i="0" u="none" strike="noStrike" cap="none" normalizeH="0" baseline="0" dirty="0" smtClean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63" y="2880384"/>
            <a:ext cx="4328535" cy="29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 (France)</a:t>
            </a:r>
            <a:r>
              <a:rPr lang="en-GB" sz="3200" b="1" dirty="0" smtClean="0"/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jealous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Ephraim (England)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6945" y="2506682"/>
            <a:ext cx="776232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now thy two sons, who were born … before I came unto thee into Egypt, are mine;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Ephraim and Manasseh, even as Reuben and Simeon, shall be mine (Gen 48:5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sons of REUBEN the first-born of Israel (for he was the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FIRST-BORN);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but, forasmuch as he defiled his father’s couch, HIS BIRTHRIGHT WAS GIVEN UNTO THE SONS OF JOSEPH</a:t>
            </a:r>
            <a:endParaRPr lang="en-GB" sz="2800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104" name="Picture 8" descr="http://newensign.christsassembly.com/wpimages/wpaee16b93_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14" y="2386204"/>
            <a:ext cx="17716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0789" y="6015789"/>
            <a:ext cx="291164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6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 (France)</a:t>
            </a:r>
            <a:r>
              <a:rPr lang="en-GB" sz="3200" b="1" dirty="0" smtClean="0"/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jealous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Ephraim (England)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6869" y="2802525"/>
            <a:ext cx="6105531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Judah (Germany)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prevailed above his brethren,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of him came the prince; but the BIRTHRIGHT was Joseph’s),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sons of Reuben the first-born of Israel: Hanoch, and Pallu, Hezron, and Carmi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(1Chron 5:1-3</a:t>
            </a:r>
            <a:r>
              <a:rPr lang="nl-NL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GB" sz="28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20" y="3898232"/>
            <a:ext cx="4277445" cy="14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4622" y="2977158"/>
            <a:ext cx="811730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 16:13-14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saw three unclean spirits like frogs </a:t>
            </a:r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out of the mouth of the dragon, and out of the mouth of the beast, and out of the mouth of the false prophet.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the spirits of devils, working miracles,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go forth unto the kings of the earth and of the whole world, to gather them to the battle of that great day of God Almighty.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3 frogs book reve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6" y="3675731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 (France)</a:t>
            </a:r>
            <a:r>
              <a:rPr lang="en-GB" sz="3200" b="1" dirty="0" smtClean="0"/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jealous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Ephraim (England)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5119" y="2947748"/>
            <a:ext cx="5662863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was the firstborn and from Judah came a prince,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later the Prince, but Ephraim (England) and Manasseh (USA),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sons of Joseph</a:t>
            </a:r>
            <a:r>
              <a:rPr lang="nl-NL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birthright of the firstborn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558" y="2393814"/>
            <a:ext cx="2693536" cy="431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 (France)</a:t>
            </a:r>
            <a:r>
              <a:rPr lang="en-GB" sz="3200" b="1" dirty="0" smtClean="0"/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jealous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Ephraim (England)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5509" y="2708970"/>
            <a:ext cx="5376891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...They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received the great blessing of national prosperity,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best parts of the earth and the (sea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gates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their enemies.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received the blessings of national greatness promised to Abraham, Isaac and Jacob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3" y="2929069"/>
            <a:ext cx="4915416" cy="28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 (France)</a:t>
            </a:r>
            <a:r>
              <a:rPr lang="en-GB" sz="3200" b="1" dirty="0" smtClean="0"/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jealous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Ephraim (England)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1611" y="2772414"/>
            <a:ext cx="4303295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(Reuben) France would also have a large empire and spread abroad as foretold by the prophets and is still a major power in the world!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72414"/>
            <a:ext cx="6538527" cy="32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2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 (France)</a:t>
            </a:r>
            <a:r>
              <a:rPr lang="en-GB" sz="3200" b="1" dirty="0" smtClean="0"/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jealous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Ephraim (England)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9105" y="2835858"/>
            <a:ext cx="4303295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knowing the 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see that French history and French spirit are dominated by jealousy towards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England,</a:t>
            </a: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the Hundred Years’ War (1339 – 1453).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16" y="2867580"/>
            <a:ext cx="6219611" cy="34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8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 (France)</a:t>
            </a:r>
            <a:r>
              <a:rPr lang="en-GB" sz="3200" b="1" dirty="0" smtClean="0"/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jealous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Ephraim (England)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1805" y="2626072"/>
            <a:ext cx="508534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 and again France tries to be the head (Louis XIV, Napoleon, Napoleon III),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again and again England prevails. Since 1815,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the battle of Waterloo, they have not waged war anymore against each other.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Image result for louis xiv of f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58" y="2275509"/>
            <a:ext cx="2860006" cy="42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 (France)</a:t>
            </a:r>
            <a:r>
              <a:rPr lang="en-GB" sz="3200" b="1" dirty="0" smtClean="0"/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jealous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Ephraim (England)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3773" y="2506682"/>
            <a:ext cx="749862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necessary to remember that Israel’s mortal enemy (Esau-Edom),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had worked their way into positions of influence in the courts of Europe,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busy taking advantage and magnifying Israel’s tribal differences to their own advantage.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thereby now predominate in the west, through their power centres,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London, Washington DC and The Vatican.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2" descr="Image result for The Synagogue of Sat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4" y="2537422"/>
            <a:ext cx="2576024" cy="402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0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 (France)</a:t>
            </a:r>
            <a:r>
              <a:rPr lang="en-GB" sz="3200" b="1" dirty="0" smtClean="0"/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jealous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Ephraim (England)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6705" y="2233695"/>
            <a:ext cx="472194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Waterloo the French and English,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been many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allies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the past two centuries.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contrast the French were at war with the Germans (Prussians) three times in 75 years, 1870-71; 1914-1918 and 1939-1945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2" name="Picture 4" descr="Image result for franco prussian w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6" y="2624547"/>
            <a:ext cx="57340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 (France)</a:t>
            </a:r>
            <a:r>
              <a:rPr lang="en-GB" sz="3200" b="1" dirty="0" smtClean="0"/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jealous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Ephraim (England)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3895" y="2506682"/>
            <a:ext cx="628850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expect a bigger dislike for Germans than for English – who helped them out twice against the Germans!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but no! There is a lot of French envy and jealousy towards the English.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Reuben – Joseph relationship between the French and English peoples put these things into perspective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Image result for French British fla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98" y="2967840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55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excellent,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4531" y="3120292"/>
            <a:ext cx="5386138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66FFFF"/>
                </a:solidFill>
              </a:rPr>
              <a:t>Reuben</a:t>
            </a:r>
            <a:r>
              <a:rPr lang="fr-FR" sz="2800" b="1" dirty="0">
                <a:solidFill>
                  <a:srgbClr val="66FFFF"/>
                </a:solidFill>
              </a:rPr>
              <a:t>, </a:t>
            </a:r>
            <a:r>
              <a:rPr lang="fr-FR" sz="2800" b="1" dirty="0">
                <a:solidFill>
                  <a:srgbClr val="66FF33"/>
                </a:solidFill>
              </a:rPr>
              <a:t>... </a:t>
            </a:r>
            <a:r>
              <a:rPr lang="fr-FR" sz="2800" b="1" dirty="0" err="1">
                <a:solidFill>
                  <a:srgbClr val="66FF33"/>
                </a:solidFill>
              </a:rPr>
              <a:t>my</a:t>
            </a:r>
            <a:r>
              <a:rPr lang="fr-FR" sz="2800" b="1" dirty="0">
                <a:solidFill>
                  <a:srgbClr val="66FF33"/>
                </a:solidFill>
              </a:rPr>
              <a:t> </a:t>
            </a:r>
            <a:r>
              <a:rPr lang="fr-FR" sz="2800" b="1" dirty="0" err="1">
                <a:solidFill>
                  <a:srgbClr val="66FF33"/>
                </a:solidFill>
              </a:rPr>
              <a:t>might</a:t>
            </a:r>
            <a:r>
              <a:rPr lang="fr-FR" sz="2800" b="1" dirty="0">
                <a:solidFill>
                  <a:srgbClr val="66FF33"/>
                </a:solidFill>
              </a:rPr>
              <a:t>, and the </a:t>
            </a:r>
            <a:r>
              <a:rPr lang="fr-FR" sz="2800" b="1" dirty="0" err="1">
                <a:solidFill>
                  <a:srgbClr val="66FF33"/>
                </a:solidFill>
              </a:rPr>
              <a:t>beginning</a:t>
            </a:r>
            <a:r>
              <a:rPr lang="fr-FR" sz="2800" b="1" dirty="0">
                <a:solidFill>
                  <a:srgbClr val="66FF33"/>
                </a:solidFill>
              </a:rPr>
              <a:t> of </a:t>
            </a:r>
            <a:r>
              <a:rPr lang="fr-FR" sz="2800" b="1" dirty="0" err="1">
                <a:solidFill>
                  <a:srgbClr val="66FF33"/>
                </a:solidFill>
              </a:rPr>
              <a:t>my</a:t>
            </a:r>
            <a:r>
              <a:rPr lang="fr-FR" sz="2800" b="1" dirty="0">
                <a:solidFill>
                  <a:srgbClr val="66FF33"/>
                </a:solidFill>
              </a:rPr>
              <a:t> </a:t>
            </a:r>
            <a:r>
              <a:rPr lang="fr-FR" sz="2800" b="1" dirty="0" err="1">
                <a:solidFill>
                  <a:srgbClr val="66FF33"/>
                </a:solidFill>
              </a:rPr>
              <a:t>strength</a:t>
            </a:r>
            <a:r>
              <a:rPr lang="fr-FR" sz="2800" b="1" dirty="0">
                <a:solidFill>
                  <a:srgbClr val="66FF33"/>
                </a:solidFill>
              </a:rPr>
              <a:t>, the </a:t>
            </a:r>
            <a:r>
              <a:rPr lang="fr-FR" sz="2800" b="1" dirty="0" err="1">
                <a:solidFill>
                  <a:srgbClr val="66FF33"/>
                </a:solidFill>
              </a:rPr>
              <a:t>excellency</a:t>
            </a:r>
            <a:r>
              <a:rPr lang="fr-FR" sz="2800" b="1" dirty="0">
                <a:solidFill>
                  <a:srgbClr val="66FF33"/>
                </a:solidFill>
              </a:rPr>
              <a:t> of </a:t>
            </a:r>
            <a:r>
              <a:rPr lang="fr-FR" sz="2800" b="1" dirty="0" err="1">
                <a:solidFill>
                  <a:srgbClr val="66FF33"/>
                </a:solidFill>
              </a:rPr>
              <a:t>dignity</a:t>
            </a:r>
            <a:r>
              <a:rPr lang="fr-FR" sz="2800" b="1" dirty="0">
                <a:solidFill>
                  <a:srgbClr val="66FF33"/>
                </a:solidFill>
              </a:rPr>
              <a:t>, and the EXCELLENCY of power </a:t>
            </a:r>
            <a:r>
              <a:rPr lang="fr-FR" sz="2800" b="1" dirty="0">
                <a:solidFill>
                  <a:srgbClr val="FF00FF"/>
                </a:solidFill>
              </a:rPr>
              <a:t>(</a:t>
            </a:r>
            <a:r>
              <a:rPr lang="fr-FR" sz="2800" b="1" dirty="0" err="1">
                <a:solidFill>
                  <a:srgbClr val="FF00FF"/>
                </a:solidFill>
              </a:rPr>
              <a:t>Gen</a:t>
            </a:r>
            <a:r>
              <a:rPr lang="fr-FR" sz="2800" b="1" dirty="0">
                <a:solidFill>
                  <a:srgbClr val="FF00FF"/>
                </a:solidFill>
              </a:rPr>
              <a:t> 49:3, KJV</a:t>
            </a:r>
            <a:r>
              <a:rPr lang="fr-FR" sz="2800" b="1" dirty="0" smtClean="0">
                <a:solidFill>
                  <a:srgbClr val="FF00FF"/>
                </a:solidFill>
              </a:rPr>
              <a:t>) </a:t>
            </a:r>
            <a:r>
              <a:rPr lang="fr-FR" sz="2800" b="1" dirty="0" err="1" smtClean="0">
                <a:solidFill>
                  <a:srgbClr val="FF00FF"/>
                </a:solidFill>
              </a:rPr>
              <a:t>Reuben</a:t>
            </a:r>
            <a:r>
              <a:rPr lang="fr-FR" sz="2800" b="1" dirty="0" smtClean="0">
                <a:solidFill>
                  <a:srgbClr val="FF00FF"/>
                </a:solidFill>
              </a:rPr>
              <a:t> </a:t>
            </a:r>
            <a:endParaRPr lang="en-GB" sz="2800" dirty="0">
              <a:solidFill>
                <a:srgbClr val="FF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122" name="Picture 2" descr="Image result for book of gene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9" y="3131306"/>
            <a:ext cx="447675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excellent,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3125" y="2593107"/>
            <a:ext cx="538613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lot af strength, might, intelligence, superior thinking,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 the French. In this clue I want to stress the positive sides of Reuben’s excellence,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dignity and pre-eminence. First of all there are French literature, art, sculptors and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scientists.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50" y="2425429"/>
            <a:ext cx="3993226" cy="43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5555902"/>
            <a:ext cx="1219200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3 evil spirits,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ensconce themselves in those 3 sovereign city states of London (Financial control),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Washington DC (Military control) and the Vatican (Religious control)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All within true Israel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City of Lond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3" y="2841041"/>
            <a:ext cx="3571663" cy="23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he vatican c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15" y="2841042"/>
            <a:ext cx="3522257" cy="234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washington dc c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361" y="2841041"/>
            <a:ext cx="4185539" cy="234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76845" y="4742020"/>
            <a:ext cx="134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5074" y="4742020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VATICAN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70094" y="4815611"/>
            <a:ext cx="178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WASHINGTON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15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excellent,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3263" y="2506682"/>
            <a:ext cx="609600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Writers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Thinkers</a:t>
            </a:r>
            <a:endParaRPr lang="en-GB" sz="28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GB" sz="28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far as French writers, thinkers and philosphers are concerned, let me just name a few: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Descartes, Montesquieu, Voltaire, Rousseau, Diderot, Zola, Sartre, Victor Hugo, Camus, Molière, Baudelaire Flaubert, etc.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146" name="Picture 2" descr="Image result for Victor Hugo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37" y="2656375"/>
            <a:ext cx="2924509" cy="36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1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excellent,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6537" y="2304395"/>
            <a:ext cx="6805863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Another smart system is the way departments are numbered. Nearly all départements are named after rivers and mountains.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this way one learns the mountains and rivers along with the departments,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they are alphabetically ordered. Ain becomes </a:t>
            </a:r>
            <a:r>
              <a:rPr lang="fr-FR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01, Bouches du </a:t>
            </a:r>
            <a:r>
              <a:rPr lang="fr-FR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Rhöne</a:t>
            </a:r>
            <a:r>
              <a:rPr lang="fr-FR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(Marseille) 13, Nord (Lille) 59, Rhône (Lyon) 69, Seine (Paris) </a:t>
            </a:r>
            <a:r>
              <a:rPr lang="fr-FR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75….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3799" y="2734012"/>
            <a:ext cx="3553613" cy="33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excellent,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6873" y="2802525"/>
            <a:ext cx="5566611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….The </a:t>
            </a:r>
            <a:r>
              <a:rPr lang="fr-FR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r>
              <a:rPr lang="fr-FR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fr-FR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departments</a:t>
            </a:r>
            <a:r>
              <a:rPr lang="fr-FR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fr-FR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fr-FR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postal codes, </a:t>
            </a:r>
            <a:r>
              <a:rPr lang="fr-F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fr-F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Paris </a:t>
            </a:r>
            <a:r>
              <a:rPr lang="fr-F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75000. The arrondissements </a:t>
            </a:r>
            <a:r>
              <a:rPr lang="fr-F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</a:t>
            </a:r>
            <a:r>
              <a:rPr lang="fr-F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 the final </a:t>
            </a:r>
            <a:r>
              <a:rPr lang="fr-F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fr-F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figures, </a:t>
            </a:r>
            <a:r>
              <a:rPr lang="fr-FR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75014 </a:t>
            </a:r>
            <a:r>
              <a:rPr lang="fr-FR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14th arrondissement </a:t>
            </a:r>
            <a:r>
              <a:rPr lang="fr-FR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within</a:t>
            </a:r>
            <a:r>
              <a:rPr lang="fr-FR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Paris, </a:t>
            </a:r>
            <a:r>
              <a:rPr lang="fr-FR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75000…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Image result for french postcod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3"/>
          <a:stretch/>
        </p:blipFill>
        <p:spPr bwMode="auto">
          <a:xfrm>
            <a:off x="854242" y="2440669"/>
            <a:ext cx="3904721" cy="412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5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excellent,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7169" y="2482619"/>
            <a:ext cx="6565231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…On </a:t>
            </a:r>
            <a:r>
              <a:rPr lang="fr-FR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of </a:t>
            </a:r>
            <a:r>
              <a:rPr lang="fr-FR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fr-FR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final </a:t>
            </a:r>
            <a:r>
              <a:rPr lang="fr-FR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fr-FR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figures of </a:t>
            </a:r>
            <a:r>
              <a:rPr lang="fr-FR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motorcar</a:t>
            </a:r>
            <a:r>
              <a:rPr lang="fr-FR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</a:t>
            </a:r>
            <a:r>
              <a:rPr lang="fr-FR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plates </a:t>
            </a:r>
            <a:r>
              <a:rPr lang="fr-FR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 </a:t>
            </a:r>
            <a:r>
              <a:rPr lang="fr-FR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</a:t>
            </a:r>
            <a:r>
              <a:rPr lang="fr-FR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fr-FR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departement</a:t>
            </a:r>
            <a:r>
              <a:rPr lang="fr-FR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(and postal code). </a:t>
            </a:r>
            <a:r>
              <a:rPr lang="fr-F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car </a:t>
            </a:r>
            <a:r>
              <a:rPr lang="fr-F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1234 AB 59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comes from le Nord, </a:t>
            </a:r>
            <a:r>
              <a:rPr lang="nl-NL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1234 ABC 75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comes from Paris en </a:t>
            </a:r>
            <a:r>
              <a:rPr lang="nl-NL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6789 XV 69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le Rhône, so from Lyon. A bit complicated for foreigners, but very simple and ingenious for the French.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630" y="5767579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Image result for french car number p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49" y="3214270"/>
            <a:ext cx="3810812" cy="26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87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excellent,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8102" y="2481904"/>
            <a:ext cx="5518484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have 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 of high technology,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think of the French armament industry.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ﬁve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biggest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arms exporters in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2010–14 were the United States, Russia, China, Germany and France.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27425" y="5999992"/>
            <a:ext cx="546581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Aérospatiale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Alouette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054" name="Picture 6" descr="Image result for AÃ©rospati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0" y="2657509"/>
            <a:ext cx="4549781" cy="291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8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excellent,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2410" y="2460826"/>
            <a:ext cx="5518484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5,000 companies and 400,000 jobs in the defence sector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(165,000 of which directly involve armaments),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manufacturing accounts for over a quarter of European capacity. …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Image result for AÃ©rospati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1" y="2795621"/>
            <a:ext cx="4678223" cy="246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3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excellent,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2506682"/>
            <a:ext cx="7487653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defence industry, whose main companies – Dassault Aviation, DCNS, EADS, MBDA, Nexter, Safran, Thales – are European and even world leaders,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seen at international arms trade shows, the Paris Air Show in le Bourget, Eurosatory, Euronaval and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Milipol.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Reuben, France, has an abundance of strength, excellency of dignity and power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Image result for thales franc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0" y="3140242"/>
            <a:ext cx="3590063" cy="25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9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9673" y="2304395"/>
            <a:ext cx="6645443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Moses gave unto them, even to the children of Gad, and to the children of Reuben,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unto half the tribe of Manasseh the son of Joseph, the kingdom of Sihon king of the Amorites,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kingdom of Og king of Bashan, the land, with the cities thereof in the coasts, even the cities of the country round about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(Numbers 32:33</a:t>
            </a:r>
            <a:r>
              <a:rPr lang="nl-NL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GB" sz="28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Image result for sihon king of the amorites gi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5" y="2790496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53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68590" y="2304395"/>
            <a:ext cx="4162928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whom the Reubenites and the Gadites have received their inheritance,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Moses gave them,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 JORDAN eastward, even as Moses the servant of the LORD gave them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(Joshua 13:8</a:t>
            </a:r>
            <a:r>
              <a:rPr lang="nl-NL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en-GB" sz="28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Image result for river jordan 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18" y="2842825"/>
            <a:ext cx="4141989" cy="332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64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1990" y="2548549"/>
            <a:ext cx="557864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they came unto the borders of Jordan, that are in the land of Canaan,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children of Reuben and the children of Gad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half tribe of Manasseh built there an altar by Jordan, a great altar to see to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(Joshua 22:10).</a:t>
            </a:r>
            <a:endParaRPr lang="en-GB" sz="28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Image result for river jordan altar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7" y="2778945"/>
            <a:ext cx="5041700" cy="307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9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5378" y="3524636"/>
            <a:ext cx="7247022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mediaeval times toads were seen as evil and pagan symbols.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Thus Clovis changing his coat of arms was symbolic of him rejecting his old Pagan ways and becoming Christian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3 frogs book reve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70" y="3114674"/>
            <a:ext cx="28575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7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1747" y="2789180"/>
            <a:ext cx="4547939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frequently subjected by Moab and Aram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‘far away’ from the other tribes,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independence, can be noticed among all three tribes today.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" y="2728923"/>
            <a:ext cx="5162383" cy="37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55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3263" y="2548549"/>
            <a:ext cx="6617371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 (Manasseh) suffer from regularly returning isolationism, and today (written in 2003,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invasion of Iraq) they operate mainly by themselves on the world stage.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dealt with France’s (Reuben) obstinate and independent attitude in world politics (think of its role in NATO).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24" y="3211223"/>
            <a:ext cx="3838074" cy="287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8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4057" y="2639949"/>
            <a:ext cx="5233493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Switzerland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(Gad) is so independent, that they did not even want to be a member of the United Nations for 45 years.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 of these three are monarchies, all three of them are republics.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http://2.bp.blogspot.com/-lGZC5HUofRs/TbKprB_09EI/AAAAAAAAALw/EG1k5gQMzGc/s1600/ws_Beautiful_Switzerla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3" y="2963961"/>
            <a:ext cx="4165357" cy="312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28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8032" y="2302327"/>
            <a:ext cx="4605079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special bond between Reuben and half-Manasseh and we see this in the special relationship USA-France.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American </a:t>
            </a:r>
            <a:r>
              <a:rPr lang="nl-NL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 of  Independence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based on French writers, like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Montesquieu (Left).</a:t>
            </a:r>
            <a:r>
              <a:rPr lang="nl-NL" sz="2800" dirty="0" smtClean="0">
                <a:solidFill>
                  <a:srgbClr val="FFC000"/>
                </a:solidFill>
              </a:rPr>
              <a:t> 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1" name="Picture 2" descr="Image result for montesqui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086" y="2070819"/>
            <a:ext cx="3671996" cy="443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4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2330" y="2454955"/>
            <a:ext cx="580545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intellectuals were a source of inspiration for the American Revolution (1776-1783). 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revolution with its writings was an extra impetus for the French Revolution of 1789.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last degenerated into the Reign of Terror</a:t>
            </a:r>
            <a:r>
              <a:rPr lang="nl-NL" sz="2800" dirty="0" smtClean="0">
                <a:solidFill>
                  <a:srgbClr val="66FF33"/>
                </a:solidFill>
              </a:rPr>
              <a:t>.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Image result for napol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80" y="2909237"/>
            <a:ext cx="4324789" cy="28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2330" y="2454955"/>
            <a:ext cx="596007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and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 (American)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 was a war that was fought between Great Britain and France to see who would control North America. 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war was started because both Great Britain and France felt they owned a piece of land called the Ohio River Valley.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Image result for british french war american r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5" y="2271879"/>
            <a:ext cx="432435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9232" y="5438274"/>
            <a:ext cx="470434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Anglo-French American War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34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2330" y="2454955"/>
            <a:ext cx="580545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 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of the battles of the war took place in Canada. 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sides had Native American allies who fought in the war.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colonists, including George Washington, also fought along side the British in this war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which lasted from 1754 to 1763.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Image result for george washingt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1" y="2493147"/>
            <a:ext cx="4745519" cy="325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95" y="4019561"/>
            <a:ext cx="426835" cy="42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8507" y="2548549"/>
            <a:ext cx="580545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The British won the war and gained possession of most of the land in North America.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 practically disappeared from North America.</a:t>
            </a:r>
            <a:r>
              <a:rPr lang="en-GB" sz="2800" dirty="0">
                <a:solidFill>
                  <a:srgbClr val="FFC000"/>
                </a:solidFill>
              </a:rPr>
              <a:t> 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 the real winners were the City of London Bankers – Gog!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098" name="Picture 2" descr="City dragon on the Victoria Embank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73" y="2302255"/>
            <a:ext cx="3734126" cy="440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93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19330"/>
            <a:ext cx="12192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Anglo-French wars so impoverished the British Monarchy,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the income from their vast estates had to be handed over to the City of London in exchange for the “Civil List”,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sum voted by Parliament allowing their Royal dignity to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maintained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well as the Royal residences.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5122" name="Picture 2" descr="Image result for the civil l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468" y="2105319"/>
            <a:ext cx="6051884" cy="235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8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1074" y="2462748"/>
            <a:ext cx="6733673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costly wars, likewise impoverished France (Reuben),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extent that France was an easy target to destroy the French monarchy.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This was the French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just like other revolutions it was engineered by the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 Money Power! 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146" name="Picture 2" descr="Image result for the french r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7" y="2596656"/>
            <a:ext cx="4087726" cy="34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3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9125" y="2928082"/>
            <a:ext cx="7247022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Illustration left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depicts Clovis, after being baptised a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Christian,  receiving his Fleur-de-lis banner, replacing the evil frogs (toads). Some say it was because the French objected to being called frogs by people in other lands.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84" y="2590443"/>
            <a:ext cx="2857748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1074" y="2462748"/>
            <a:ext cx="6733673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remained a bond between the two countries.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1803 Napoleon sold the last French possessions, the Louisiana Purchase, for 15 million dollars to the United States.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area included the whole mid-west, from New Orleans to the south of Canada and was bigger than the existing United States at the time.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73" y="2950425"/>
            <a:ext cx="4086060" cy="26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584444" y="2535525"/>
            <a:ext cx="5638800" cy="353943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</a:tabLst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emphasize the bond between the two nations, </a:t>
            </a: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French made and gave the Statue of Liberty to the USA soon after the Centennial of the USA. </a:t>
            </a: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kept a 11.5 meters high copy which is in front of a bridge in the River Seine in Paris. </a:t>
            </a: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(Left)</a:t>
            </a:r>
            <a:endParaRPr kumimoji="0" lang="nl-NL" altLang="en-US" sz="2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023" y="2488968"/>
            <a:ext cx="3132902" cy="396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0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777917" y="2304395"/>
            <a:ext cx="8052206" cy="4401205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 reality, The Statue of Liberty,</a:t>
            </a:r>
            <a:r>
              <a:rPr kumimoji="0" lang="nl-NL" altLang="en-US" sz="2800" b="1" i="0" u="none" strike="noStrike" cap="none" normalizeH="0" dirty="0" smtClean="0">
                <a:ln>
                  <a:noFill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was an Illuminati memorial to their gaining control of North America, although one of the plaques states:-</a:t>
            </a:r>
            <a:r>
              <a:rPr kumimoji="0" lang="nl-NL" altLang="en-US" sz="28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presentation tablet, also bearing Bartholdi's name, declares the statue is a gift from the people of the Republic of France that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honours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"the Alliance of the two Nations in achieving the Independence of the United States of America and attests their abiding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friendship”</a:t>
            </a:r>
            <a:endParaRPr kumimoji="0" lang="nl-NL" altLang="en-US" sz="2800" b="1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Picture 4" descr="https://upload.wikimedia.org/wikipedia/commons/thumb/1/13/Statue_of_Liberty_1917_poster.jpg/220px-Statue_of_Liberty_1917_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9" y="2365131"/>
            <a:ext cx="2835966" cy="427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2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174958" y="2431970"/>
            <a:ext cx="7531768" cy="3970318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Bartholdi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concentrated on completing the head, which was exhibited at the 1878 Paris World's Fair.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Fundraising continued, with models of the statue put on sale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The French government authorized a lottery;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 the prizes were valuable silver plate and a 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terracotta model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statue. By the end of 1879, about 250,000 francs had been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raised.</a:t>
            </a:r>
            <a:endParaRPr kumimoji="0" lang="nl-NL" altLang="en-US" sz="2800" b="1" i="0" u="none" strike="noStrike" cap="none" normalizeH="0" baseline="0" dirty="0" smtClean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s://upload.wikimedia.org/wikipedia/commons/thumb/5/57/Head_of_the_Statue_of_Liberty_on_display_in_a_park_in_Paris.jpg/220px-Head_of_the_Statue_of_Liberty_on_display_in_a_park_in_Pa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1" y="2452769"/>
            <a:ext cx="3312025" cy="40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608507" y="2822839"/>
            <a:ext cx="5751094" cy="353943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may resist Coca-Cola, McDonald’s and other americanising trends,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yet many French (Reuben) have a weakness for Americans (Manasseh).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they have to, many prefer speaking American English to British English.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Image result for American Engl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41" y="3097129"/>
            <a:ext cx="38100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96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9743" y="2622603"/>
            <a:ext cx="712906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United States remained anti-English and pro-French,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in the War of 1812-1815, they fought at the side of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an important neutral trading nation,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United States became ensnarled in the European conflict that pitted Napoleonic France against Great Britain and her continental allies</a:t>
            </a:r>
            <a:r>
              <a:rPr lang="nl-NL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7170" name="Picture 2" descr="https://s3.amazonaws.com/static.history.state.gov/milestones/warof1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7" y="2548549"/>
            <a:ext cx="3613484" cy="36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9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Reuben, Gad &amp; Manasseh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3421" y="2580123"/>
            <a:ext cx="658929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Louisiana Purchase quite a few French had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Frenchmen had settled in the crescent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Québec to New Orleans: Québec, Trois-Rivières, Montréal,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Detroit (d’étroit), Terre Haute, Dubuque, Des Moines, Saint Louis, Beaumont, Bâton Rouge,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Nouvelle Orléans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197" name="Picture 5" descr="Image result for Nouvelle OrlÃ©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7" y="2251073"/>
            <a:ext cx="4434807" cy="332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6836" y="5890827"/>
            <a:ext cx="30729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Orleans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5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Last Days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3238" y="3043044"/>
            <a:ext cx="5867649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 it be that Reuben with its rebellious spirit will be in the lead when the time comes to burn up the tares and stubble of the beast system?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end times regaining its dignity as first son born of Jacob/ Israel.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146" name="Picture 2" descr="Image result for stubble bu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32" y="3170261"/>
            <a:ext cx="447675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03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2" y="29748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558" y="1399597"/>
            <a:ext cx="979370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Last Days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4211" y="2899522"/>
            <a:ext cx="5867649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 we already seeing signs that this could be the case?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in that France was against EU applying  sanctions against Russia,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also it banned the highly dangerous 5G microwave communications system.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84226" y="624840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60850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52410" y="6087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7170" name="Picture 2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4" y="2786918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989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179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7957" y="3063420"/>
            <a:ext cx="6168189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Clovis’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Reuben’s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Kingdom was divided among his four sons Thierry I (King of Austrasia),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Clodomir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(king of </a:t>
            </a:r>
            <a:r>
              <a:rPr lang="en-GB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Orléans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n-GB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Clotaire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(king of Neustria), and </a:t>
            </a:r>
            <a:r>
              <a:rPr lang="en-GB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Childebert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(king of Paris).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0" y="3198759"/>
            <a:ext cx="3942621" cy="283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50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ussia-Caucus-Mountains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Migrations Of The 12 Tribes Of Israel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4560B-F2C5-48F1-8A36-16A258B06722}" type="slidenum">
              <a:rPr lang="en-GB"/>
              <a:pPr>
                <a:defRPr/>
              </a:pPr>
              <a:t>180</a:t>
            </a:fld>
            <a:endParaRPr lang="en-GB" dirty="0"/>
          </a:p>
        </p:txBody>
      </p:sp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1774826" y="765176"/>
            <a:ext cx="56165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800" b="1" dirty="0">
              <a:solidFill>
                <a:srgbClr val="FF0000"/>
              </a:solidFill>
              <a:latin typeface="Alfredo's Dance" pitchFamily="2" charset="0"/>
            </a:endParaRPr>
          </a:p>
        </p:txBody>
      </p:sp>
      <p:sp>
        <p:nvSpPr>
          <p:cNvPr id="72707" name="WordArt 3"/>
          <p:cNvSpPr>
            <a:spLocks noChangeArrowheads="1" noChangeShapeType="1" noTextEdit="1"/>
          </p:cNvSpPr>
          <p:nvPr/>
        </p:nvSpPr>
        <p:spPr bwMode="auto">
          <a:xfrm>
            <a:off x="2666977" y="2357431"/>
            <a:ext cx="6883425" cy="1050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End Of  Chapter </a:t>
            </a:r>
            <a:r>
              <a:rPr lang="en-GB" sz="48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Seven</a:t>
            </a:r>
            <a:endParaRPr lang="en-GB" sz="48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0" y="4286257"/>
            <a:ext cx="12192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be continued </a:t>
            </a:r>
            <a:r>
              <a:rPr lang="en-GB" sz="4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Chapter </a:t>
            </a:r>
            <a:r>
              <a:rPr lang="en-GB" sz="4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Eight:</a:t>
            </a:r>
            <a:endParaRPr lang="en-GB" sz="3600" dirty="0">
              <a:solidFill>
                <a:srgbClr val="FFFF00"/>
              </a:solidFill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847850" y="3644900"/>
            <a:ext cx="8496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PASTOR ELI JAMES</a:t>
            </a:r>
          </a:p>
        </p:txBody>
      </p:sp>
    </p:spTree>
    <p:extLst>
      <p:ext uri="{BB962C8B-B14F-4D97-AF65-F5344CB8AC3E}">
        <p14:creationId xmlns:p14="http://schemas.microsoft.com/office/powerpoint/2010/main" val="28916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9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07" grpId="0" animBg="1"/>
      <p:bldP spid="72708" grpId="0"/>
      <p:bldP spid="727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599" y="2937570"/>
            <a:ext cx="782854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Clovis was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king of the Merovingian dynasty.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his reign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Clovis ruled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of what is today France and large parts of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 etc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their be no doubt Reuben was then the strongest Israelite tribe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Europe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Clovis died his kingdom was divided between his 4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sons as Reuben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46:9.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://badassoftheweek.com/images/20093312580/clov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134103"/>
            <a:ext cx="3209925" cy="31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ussia-Caucus-Mountains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547939" y="5032376"/>
            <a:ext cx="498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524000" y="4500570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                                                       Pastor Eli James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DE6DE-2B5B-48F4-BC68-6EF88BD35B98}" type="slidenum">
              <a:rPr lang="en-GB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524000" y="285729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rPr>
              <a:t>Chapter 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rPr>
              <a:t>Seven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rPr>
              <a:t> </a:t>
            </a:r>
            <a:endParaRPr lang="en-US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16877" y="1944564"/>
            <a:ext cx="83582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Reuben First Born Son Jacob / Israel</a:t>
            </a:r>
            <a:endParaRPr lang="en-US" sz="5400" b="1" dirty="0">
              <a:ln w="1905">
                <a:solidFill>
                  <a:schemeClr val="tx1"/>
                </a:solidFill>
              </a:ln>
              <a:solidFill>
                <a:srgbClr val="FFC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20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0200" y="2937570"/>
            <a:ext cx="773964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751 AD Pepin the powerful Mayor of the Palace deposed the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king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Merovingian dynasty and became the king himself.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assumed the kingship with the blessing of the Pope. Pepin began the</a:t>
            </a:r>
          </a:p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Carolingian dynasty of kings.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768 AD Pepin's son Charlemagne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became the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of the powerful Frankish kingdom</a:t>
            </a:r>
            <a:r>
              <a:rPr lang="en-GB" sz="2800" dirty="0">
                <a:solidFill>
                  <a:srgbClr val="66FF33"/>
                </a:solidFill>
              </a:rPr>
              <a:t>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Image result for Carolingian dynas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573462"/>
            <a:ext cx="3452492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5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2754" y="2768424"/>
            <a:ext cx="7866646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divisions between the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Reubenite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Franks and the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Pharez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Franks of Germany became permanent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987 the French nobles rejected the rightful Carolingian claimant to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crown and gave the crown to Hugh Capet,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Duke of France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founded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Capetian dynasty. Later the Capetian kings made Paris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capital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France.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Image result for Hugh Capet, the Duke of Fra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-693" r="-1453" b="7160"/>
          <a:stretch/>
        </p:blipFill>
        <p:spPr bwMode="auto">
          <a:xfrm>
            <a:off x="562723" y="2735281"/>
            <a:ext cx="2744646" cy="403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1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6561" y="2190552"/>
            <a:ext cx="532397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Vatican obviously knows France’s true status as Reuben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she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refers to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 as her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“First Son”,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like the Vatican also refers to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England as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“Mary’s Dowry”, knowing that Mary was born and buried in England</a:t>
            </a:r>
            <a:r>
              <a:rPr lang="en-GB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2" descr="Image result for The Vati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5" y="2502569"/>
            <a:ext cx="526732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7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58428" y="1847195"/>
            <a:ext cx="5323972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Sun and the Moon is used in scripture as a metaphor for Israel,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Reuben being the elder son for this reason took the sun as an emblem,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although as always, the enemy takes Israel’s symbol’s and turns them into heathen objects of worship</a:t>
            </a:r>
            <a:r>
              <a:rPr lang="en-GB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the sun 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1" y="1736558"/>
            <a:ext cx="4730989" cy="45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1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4254" y="1947032"/>
            <a:ext cx="4832684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XIV epitomised the traits of Reuben.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the longest reigning monarch of any European Royal House – 72 years.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also known as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Louis the God-Given (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</a:t>
            </a:r>
            <a:r>
              <a:rPr lang="en-GB" sz="2800" b="1" i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Dieudonné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 Louis the Great (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le Grand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or the Sun King (</a:t>
            </a:r>
            <a:r>
              <a:rPr lang="en-GB" sz="2800" b="1" i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Roi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Soleil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 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8" y="1947032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8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7935" y="1686871"/>
            <a:ext cx="693821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XIV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enthroned as king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only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year old on the 14th May, 1643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the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regency of his mother, Anna of Austria).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in actuality during</a:t>
            </a:r>
          </a:p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period the power was welded by a government minister, Cardinal</a:t>
            </a:r>
          </a:p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Mazarin.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XIV’s with his </a:t>
            </a:r>
            <a:r>
              <a:rPr lang="en-GB" sz="2800" b="1" dirty="0" err="1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Reubenite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 of vanity and lustfulness are well known.</a:t>
            </a:r>
          </a:p>
        </p:txBody>
      </p:sp>
      <p:pic>
        <p:nvPicPr>
          <p:cNvPr id="4098" name="Picture 2" descr="Mazarin-mign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2" y="1792838"/>
            <a:ext cx="3080919" cy="362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6646" y="5894457"/>
            <a:ext cx="920415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Duke of Nevers Cardinal Mazarin</a:t>
            </a:r>
            <a:endParaRPr lang="en-GB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0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rench flag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44" y="0"/>
            <a:ext cx="12246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457" y="2181285"/>
            <a:ext cx="117368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Unstable as water so will not excel as a leader in the </a:t>
            </a:r>
            <a:r>
              <a:rPr lang="en-GB" sz="36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world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Will have </a:t>
            </a:r>
            <a:r>
              <a:rPr lang="en-GB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dignity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Will have </a:t>
            </a:r>
            <a:r>
              <a:rPr lang="en-GB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power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en-GB" sz="36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Do we find these characteristics among the French peoples today? Can we trace the French people to Reuben?</a:t>
            </a:r>
            <a:endParaRPr lang="en-GB" sz="3600" b="1" i="0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4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3608" y="2100705"/>
            <a:ext cx="4523873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Left: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banner of Reuben brigade leader of the 3 tribes camped on the south side of the tabernacle,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other 2 being Simeon and Gad. 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– Reuben today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3" y="1932149"/>
            <a:ext cx="3051517" cy="3575614"/>
          </a:xfrm>
          <a:prstGeom prst="rect">
            <a:avLst/>
          </a:prstGeom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932149"/>
            <a:ext cx="3181350" cy="357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1699" y="2506682"/>
            <a:ext cx="529940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things which can be said about Reuben is that he had an ambition to excel,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to the extent that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“David’s House”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arise out of Reuben.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Ruth from Moab, the daughter-in-law of </a:t>
            </a:r>
            <a:r>
              <a:rPr lang="en-GB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Elimelech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Naomi of Bethlehem in Judea.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405" y="1547519"/>
            <a:ext cx="1119337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else can be gleaned from the Bible about Reuben?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://newensign.christsassembly.com/wpimages/wp2303e277_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01" y="2506682"/>
            <a:ext cx="2170531" cy="414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1480" y="2571615"/>
            <a:ext cx="3282616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Right: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Patriarch Reuben a painting forming part of the Zurbaran collection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Bishop Auckland Castle, County Durham, UK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11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1769" y="2827456"/>
            <a:ext cx="3864810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whole area of Moab at that time was under the control of Reuben. However,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was no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Moabitess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How can that be?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Neh. 13:1-3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405" y="1547519"/>
            <a:ext cx="1119337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else can be gleaned from the Bible about Reuben?</a:t>
            </a:r>
            <a:endParaRPr lang="en-GB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Image result for map of biblical mo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1" y="2266949"/>
            <a:ext cx="666750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8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ussia-Caucus-Mountains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547939" y="5032376"/>
            <a:ext cx="498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DE6DE-2B5B-48F4-BC68-6EF88BD35B98}" type="slidenum">
              <a:rPr lang="en-GB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524000" y="285729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rPr>
              <a:t>Acknowledgements </a:t>
            </a:r>
            <a:endParaRPr lang="en-US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26941" y="1605125"/>
            <a:ext cx="8358246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lot of information has been gleaned from articles on Reuben by Ria Splinter, Bert </a:t>
            </a:r>
            <a:r>
              <a:rPr lang="en-US" sz="5400" b="1" dirty="0" err="1" smtClean="0">
                <a:ln w="1905"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Otten</a:t>
            </a:r>
            <a:r>
              <a:rPr lang="en-US" sz="5400" b="1" dirty="0" smtClean="0">
                <a:ln w="1905"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David James Skelly</a:t>
            </a:r>
            <a:endParaRPr lang="en-US" sz="5400" b="1" dirty="0">
              <a:ln w="1905">
                <a:solidFill>
                  <a:schemeClr val="tx1"/>
                </a:solidFill>
              </a:ln>
              <a:solidFill>
                <a:srgbClr val="00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552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05094" y="2636075"/>
            <a:ext cx="5465011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FC000"/>
                </a:solidFill>
              </a:rPr>
              <a:t>“On that day they read in the book of Moses in the audience of the people; </a:t>
            </a:r>
            <a:r>
              <a:rPr lang="en-GB" sz="2800" b="1" i="1" dirty="0">
                <a:solidFill>
                  <a:srgbClr val="66FF33"/>
                </a:solidFill>
              </a:rPr>
              <a:t>and therein was found written, that the Ammonite and the Moabite should not come into the congregation of God for ever;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405" y="1547519"/>
            <a:ext cx="1119337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else can be gleaned from the Bible about Reuben?</a:t>
            </a:r>
            <a:endParaRPr lang="en-GB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Nehemiah reestablished the Sabbath Day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20" y="2460807"/>
            <a:ext cx="4366128" cy="34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0788" y="6248400"/>
            <a:ext cx="896352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Nehemiah removing the Ammonites and Moabites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29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05094" y="2636075"/>
            <a:ext cx="5465011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---Because 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met not the </a:t>
            </a:r>
            <a:r>
              <a:rPr lang="en-GB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 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Israel with bread and with water, 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hired Balaam against them, that he should curse them: </a:t>
            </a:r>
            <a:r>
              <a:rPr lang="en-GB" sz="2800" b="1" i="1" dirty="0">
                <a:solidFill>
                  <a:srgbClr val="FFFF00"/>
                </a:solidFill>
              </a:rPr>
              <a:t>howbeit our God turned the curse into a blessing.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405" y="1547519"/>
            <a:ext cx="1119337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else can be gleaned from the Bible about Reuben?</a:t>
            </a:r>
            <a:endParaRPr lang="en-GB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775" y="5505271"/>
            <a:ext cx="407014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Balaam Cursing Israel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20" y="2430451"/>
            <a:ext cx="2283456" cy="27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68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9558" y="3066962"/>
            <a:ext cx="4672263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it came to pass, when they had heard the law, 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they separated from Israel all the mixed multitude.”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405" y="1547519"/>
            <a:ext cx="1119337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else can be gleaned from the Bible about Reuben?</a:t>
            </a:r>
            <a:endParaRPr lang="en-GB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Image result for nehemiah b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2" y="2636075"/>
            <a:ext cx="4825498" cy="32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5205" y="2574520"/>
            <a:ext cx="5173579" cy="10772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congregation is Israel. Deuteronomy  23:</a:t>
            </a:r>
            <a:endParaRPr lang="en-GB" sz="32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405" y="1547519"/>
            <a:ext cx="1119337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else can be gleaned from the Bible about Reuben?</a:t>
            </a:r>
            <a:endParaRPr lang="en-GB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5" y="2413646"/>
            <a:ext cx="5491030" cy="42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32620" y="4181832"/>
            <a:ext cx="5618747" cy="252376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that is wounded in the stones, or hath his privy member cut off,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 not enter into the congregation of the LORD….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49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4677" y="2356569"/>
            <a:ext cx="5173579" cy="10772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congregation is Israel. Deuteronomy  23:</a:t>
            </a:r>
            <a:endParaRPr lang="en-GB" sz="32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405" y="1547519"/>
            <a:ext cx="1119337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else can be gleaned from the Bible about Reuben?</a:t>
            </a:r>
            <a:endParaRPr lang="en-GB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2094" y="3628379"/>
            <a:ext cx="5618747" cy="295465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bastard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[a mixed race person] </a:t>
            </a:r>
            <a:r>
              <a:rPr lang="en-GB" sz="28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 </a:t>
            </a:r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enter into the congregation of the LORD; 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to his tenth generation shall he not enter into the congregation of the </a:t>
            </a:r>
            <a:r>
              <a:rPr lang="en-GB" sz="28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LORD…. </a:t>
            </a:r>
            <a:endParaRPr lang="en-GB" sz="28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  <p:pic>
        <p:nvPicPr>
          <p:cNvPr id="12290" name="Picture 2" descr="Image result for A mixed race p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05" y="2280720"/>
            <a:ext cx="4505827" cy="29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7702" y="5505271"/>
            <a:ext cx="549843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Mixed Races Not Allowed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48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4677" y="2386252"/>
            <a:ext cx="5173579" cy="10772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congregation is Israel. Deuteronomy  23:</a:t>
            </a:r>
            <a:endParaRPr lang="en-GB" sz="32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405" y="1547519"/>
            <a:ext cx="1119337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else can be gleaned from the Bible about Reuben?</a:t>
            </a:r>
            <a:endParaRPr lang="en-GB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2094" y="3658062"/>
            <a:ext cx="5618747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8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Ammonite or Moabite shall not enter into the congregation of the LORD;</a:t>
            </a: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to their tenth generation shall they not enter into the congregation of the LORD for ever: </a:t>
            </a:r>
            <a:endParaRPr lang="en-GB" sz="2800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Image result for Ammonite or Moab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58" y="2895178"/>
            <a:ext cx="5325143" cy="320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01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4677" y="2386252"/>
            <a:ext cx="5173579" cy="10772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congregation is Israel. Deuteronomy  23:</a:t>
            </a:r>
            <a:endParaRPr lang="en-GB" sz="32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405" y="1547519"/>
            <a:ext cx="1119337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else can be gleaned from the Bible about Reuben?</a:t>
            </a:r>
            <a:endParaRPr lang="en-GB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2094" y="3658062"/>
            <a:ext cx="5618747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i="1" dirty="0"/>
              <a:t> </a:t>
            </a:r>
            <a:r>
              <a:rPr lang="en-GB" sz="28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they met you not with bread and with water in the way,</a:t>
            </a: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ye came forth out of Egypt; 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because they hired against thee Balaam the son of </a:t>
            </a:r>
            <a:r>
              <a:rPr lang="en-GB" sz="2800" b="1" i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Beor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GB" sz="2800" b="1" i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Pethor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Mesopotamia, to curse thee.</a:t>
            </a:r>
            <a:endParaRPr lang="en-GB" sz="2800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5" y="2678488"/>
            <a:ext cx="5051762" cy="35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8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5" y="1547519"/>
            <a:ext cx="12155905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gleaned from ancient documents about Reuben?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4379" y="2849458"/>
            <a:ext cx="744754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stories, history and folk-law can be very astonishing.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example there was a certain church historian by the name of Caesar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Baronius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who was employed by the Vatican in 1596.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there in the Vatican library, that he found an ancient manuscript, which he referred to in his book titled </a:t>
            </a:r>
            <a:r>
              <a:rPr lang="en-GB" sz="28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GB" sz="2800" b="1" i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Annales</a:t>
            </a:r>
            <a:r>
              <a:rPr lang="en-GB" sz="28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Ecclesiastici</a:t>
            </a:r>
            <a:r>
              <a:rPr lang="en-GB" sz="28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5112" y="2619026"/>
            <a:ext cx="2345130" cy="4000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607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5" y="1547519"/>
            <a:ext cx="12155905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gleaned from ancient documents about Reuben?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3337" y="2644921"/>
            <a:ext cx="5739063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800" dirty="0"/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it he describes how a group known as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“friends of the Lord”,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who were in a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boat,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a rudder or sail that had been blown by the wind over the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Mediterranean;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 aground on the shores of an area known today as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Marseilles…. </a:t>
            </a:r>
            <a:endParaRPr lang="en-GB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4" y="2658074"/>
            <a:ext cx="4602879" cy="35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0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5" y="1547519"/>
            <a:ext cx="12155905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gleaned from ancient documents about Reuben?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1779" y="2708970"/>
            <a:ext cx="5739063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  <a:r>
              <a:rPr lang="en-GB" sz="28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….In </a:t>
            </a:r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year AD 35. this group was exiled in this boat by the Sanhedrin in </a:t>
            </a:r>
            <a:r>
              <a:rPr lang="en-GB" sz="28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Jerusalem; 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intent of causing their deaths because they feared these people</a:t>
            </a:r>
            <a:r>
              <a:rPr lang="en-GB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GB" sz="28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assumed they would have no chance in the stormy sea!...</a:t>
            </a:r>
            <a:endParaRPr lang="en-GB" sz="28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Mary Marseil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616"/>
            <a:ext cx="5088954" cy="37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7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                                             Reuben?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32" y="2850390"/>
            <a:ext cx="3107067" cy="3141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137" y="2714743"/>
            <a:ext cx="3095310" cy="314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48" y="2472701"/>
            <a:ext cx="2229726" cy="414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5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5" y="1547519"/>
            <a:ext cx="12155905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gleaned from ancient documents about Reuben?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0283" y="2532647"/>
            <a:ext cx="690211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The French poet Mistral named the group out of this ship as: 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 (wife of </a:t>
            </a:r>
            <a:r>
              <a:rPr lang="en-GB" sz="28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Kleopas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Maria </a:t>
            </a:r>
            <a:r>
              <a:rPr lang="en-GB" sz="28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Magdelena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Martha and her maid servant Marcella, Lazarus, Joseph of Arimathea and Jesus’ mother,</a:t>
            </a:r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Trophimus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Maximus, Cleon, </a:t>
            </a:r>
            <a:r>
              <a:rPr lang="en-GB" sz="2800" b="1" i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Europius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i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Sidonius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also known as </a:t>
            </a:r>
            <a:r>
              <a:rPr lang="en-GB" sz="2800" b="1" i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Martialis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(nephew of </a:t>
            </a:r>
            <a:r>
              <a:rPr lang="en-GB" sz="2800" b="1" i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Stefanus</a:t>
            </a:r>
            <a:r>
              <a:rPr lang="en-GB" sz="28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GB" sz="2800" b="1" i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Saturnis</a:t>
            </a:r>
            <a:r>
              <a:rPr lang="en-GB" sz="28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GB" sz="28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Mary Marseil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0" y="2413067"/>
            <a:ext cx="3129046" cy="420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4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5" y="1547519"/>
            <a:ext cx="12155905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gleaned from ancient documents about Reuben?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0283" y="2963534"/>
            <a:ext cx="6902117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 coming ashore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France,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must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taken the Gospel to the lost sheep of this country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deduced from the following facts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:- </a:t>
            </a:r>
            <a:r>
              <a:rPr lang="en-GB" sz="2800" b="1" dirty="0">
                <a:solidFill>
                  <a:srgbClr val="FFC000"/>
                </a:solidFill>
              </a:rPr>
              <a:t>A church in the </a:t>
            </a:r>
            <a:r>
              <a:rPr lang="en-GB" sz="2800" b="1" dirty="0" smtClean="0">
                <a:solidFill>
                  <a:srgbClr val="FFC000"/>
                </a:solidFill>
              </a:rPr>
              <a:t>Camargue  </a:t>
            </a:r>
            <a:r>
              <a:rPr lang="en-GB" sz="2800" b="1" dirty="0">
                <a:solidFill>
                  <a:srgbClr val="FFC000"/>
                </a:solidFill>
              </a:rPr>
              <a:t>is known by the name of “The Holy Mary from The Sea”</a:t>
            </a:r>
            <a:endParaRPr lang="en-GB" sz="28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Image result for Camargue mary' chu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1" y="2747625"/>
            <a:ext cx="3856749" cy="216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401" y="5276671"/>
            <a:ext cx="395838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Camargue</a:t>
            </a:r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574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5" y="1547519"/>
            <a:ext cx="12155905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gleaned from ancient documents about Reuben?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0283" y="2553801"/>
            <a:ext cx="690211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known that Maria Salome had the corpse of her son James with her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took to Spain in order to bury it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Martialis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preached in Limoges and </a:t>
            </a:r>
            <a:r>
              <a:rPr lang="en-GB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Gallien</a:t>
            </a:r>
            <a:endParaRPr lang="en-GB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b="1" dirty="0">
                <a:solidFill>
                  <a:srgbClr val="66FF33"/>
                </a:solidFill>
              </a:rPr>
              <a:t>Maximus preached in </a:t>
            </a:r>
            <a:r>
              <a:rPr lang="en-GB" sz="2800" b="1" dirty="0" smtClean="0">
                <a:solidFill>
                  <a:srgbClr val="66FF33"/>
                </a:solidFill>
              </a:rPr>
              <a:t>Aix-en-Provence</a:t>
            </a:r>
          </a:p>
          <a:p>
            <a:pPr algn="ctr"/>
            <a:r>
              <a:rPr lang="en-GB" sz="2800" b="1" dirty="0">
                <a:solidFill>
                  <a:srgbClr val="66FF33"/>
                </a:solidFill>
              </a:rPr>
              <a:t>Mary Magdalene was with Maximus in Aix-en-Provence</a:t>
            </a:r>
            <a:endParaRPr lang="en-GB" sz="28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Camargue mary' chu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02" y="2553801"/>
            <a:ext cx="323850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947" y="5137484"/>
            <a:ext cx="3814011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Magdelena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&amp; Maria Salome in The church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726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5" y="1547519"/>
            <a:ext cx="12155905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gleaned from ancient documents about Reuben?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7643" y="2553801"/>
            <a:ext cx="6625389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</a:rPr>
              <a:t>Martha and Marcella preached in Arles, in Avignon and along the Rhone</a:t>
            </a:r>
            <a:r>
              <a:rPr lang="en-GB" sz="2800" b="1" dirty="0" smtClean="0">
                <a:solidFill>
                  <a:srgbClr val="66FFFF"/>
                </a:solidFill>
              </a:rPr>
              <a:t>.</a:t>
            </a:r>
          </a:p>
          <a:p>
            <a:pPr algn="ctr"/>
            <a:r>
              <a:rPr lang="en-GB" sz="2800" b="1" dirty="0">
                <a:solidFill>
                  <a:srgbClr val="FFC000"/>
                </a:solidFill>
              </a:rPr>
              <a:t>Joseph of Arimathea went further and travelled to England with the mother of Jesus</a:t>
            </a:r>
            <a:r>
              <a:rPr lang="en-GB" sz="2800" b="1" dirty="0" smtClean="0">
                <a:solidFill>
                  <a:srgbClr val="FFC000"/>
                </a:solidFill>
              </a:rPr>
              <a:t>.</a:t>
            </a:r>
          </a:p>
          <a:p>
            <a:pPr algn="ctr"/>
            <a:r>
              <a:rPr lang="en-GB" sz="2800" b="1" dirty="0" smtClean="0">
                <a:solidFill>
                  <a:srgbClr val="66FF33"/>
                </a:solidFill>
              </a:rPr>
              <a:t>Zacchaeus's grave is </a:t>
            </a:r>
            <a:r>
              <a:rPr lang="en-GB" sz="2800" b="1" dirty="0">
                <a:solidFill>
                  <a:srgbClr val="66FF33"/>
                </a:solidFill>
              </a:rPr>
              <a:t>in the French village of </a:t>
            </a:r>
            <a:r>
              <a:rPr lang="en-GB" sz="2800" b="1" dirty="0" err="1">
                <a:solidFill>
                  <a:srgbClr val="66FF33"/>
                </a:solidFill>
              </a:rPr>
              <a:t>Rocamadour</a:t>
            </a:r>
            <a:r>
              <a:rPr lang="en-GB" sz="2800" b="1" dirty="0">
                <a:solidFill>
                  <a:srgbClr val="66FF33"/>
                </a:solidFill>
              </a:rPr>
              <a:t>.</a:t>
            </a:r>
            <a:endParaRPr lang="en-GB" sz="28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5642" y="5986790"/>
            <a:ext cx="381401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FF00"/>
                </a:solidFill>
              </a:rPr>
              <a:t>Rocamadour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42" y="2422577"/>
            <a:ext cx="4422003" cy="33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5" y="1547519"/>
            <a:ext cx="12155905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gleaned from ancient documents about Reuben?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0443" y="2412116"/>
            <a:ext cx="666549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the founding legend,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Rocamadour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named after the founder of the ancient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sanctuary, Saint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Amator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identified with the Biblical 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Zacchaeus,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tax collector of Jericho mentioned in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19:1-10,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husband of St.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Veronica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wiped Jesus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 face on the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 to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Calvary</a:t>
            </a:r>
            <a:r>
              <a:rPr lang="en-GB" sz="2800" dirty="0" smtClean="0">
                <a:solidFill>
                  <a:srgbClr val="66FF33"/>
                </a:solidFill>
              </a:rPr>
              <a:t>.</a:t>
            </a:r>
            <a:endParaRPr lang="en-GB" sz="28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212" y="5946588"/>
            <a:ext cx="381401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Zacchaeus</a:t>
            </a:r>
          </a:p>
        </p:txBody>
      </p:sp>
      <p:pic>
        <p:nvPicPr>
          <p:cNvPr id="11266" name="Picture 2" descr="Image result for biblical zaccha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80" y="2383554"/>
            <a:ext cx="2683877" cy="32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8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5" y="1547519"/>
            <a:ext cx="12155905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gleaned from ancient documents about Reuben?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1548" y="2553801"/>
            <a:ext cx="6625389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 of Palestine by persecution, St.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Amadour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Veronica embarked in a frail skiff and, guided by an angel,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landed on the coast of Aquitaine, where they met Bishop St. Martial,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another disciple of Christ who was preaching the Gospel in the south-west of Gaul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Image result for aquita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9" y="2553801"/>
            <a:ext cx="4241903" cy="388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12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5" y="1547519"/>
            <a:ext cx="12155905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gleaned from ancient documents about Reuben?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0347" y="2720714"/>
            <a:ext cx="4736433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mountain cave where Mary Magdalene had lived has been visited by many Popes and Kings.</a:t>
            </a:r>
          </a:p>
          <a:p>
            <a:pPr algn="ctr"/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preached in </a:t>
            </a:r>
            <a:r>
              <a:rPr lang="en-GB" sz="2800" b="1" dirty="0" err="1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Narbone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4106" y="6059269"/>
            <a:ext cx="381401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FFFF00"/>
                </a:solidFill>
              </a:rPr>
              <a:t>Narbone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Image result for Nar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1" y="2319369"/>
            <a:ext cx="55340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Gaul (An Ancient Name of France) Its Origin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6105" y="2720714"/>
            <a:ext cx="559067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Gaul is derived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Hebrew meaning “the round”.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 in Babylon it referred to the Moon.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English it is a round protrusion on a tree.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being the eldest, took the symbol of the Sun, which often symbolically represents Israel.</a:t>
            </a:r>
            <a:endParaRPr lang="en-GB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Image result for gaul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64" y="2504145"/>
            <a:ext cx="4007351" cy="400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Gaul (An Ancient Name of France) Its Origin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73005"/>
            <a:ext cx="1219200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66FFFF"/>
                </a:solidFill>
              </a:rPr>
              <a:t> 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the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root (Gal or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Gula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enters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all words which imply rotundity of shape and motion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so also of rolling.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rolling of stones together is in Scripture called Gal-</a:t>
            </a:r>
            <a:r>
              <a:rPr lang="en-GB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eed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Image result for carnac britta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292" y="2290638"/>
            <a:ext cx="6191416" cy="30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0292" y="2203979"/>
            <a:ext cx="2261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Carnac</a:t>
            </a:r>
            <a:endParaRPr lang="en-GB" sz="36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12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Gaul (An Ancient Name of France) Its Origin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031" y="4611231"/>
            <a:ext cx="12192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Gilead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(Various spellings)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precisely such heaps of stones as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and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British tumuli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said to his brethren, Gather stones; and they took stones, and made an heap… And Laban said,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heap is a witness between me and thee this day. Therefore was the name of it called </a:t>
            </a:r>
            <a:r>
              <a:rPr lang="en-GB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Galeed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r>
              <a:rPr lang="en-GB" sz="2800" b="1" dirty="0"/>
              <a:t> </a:t>
            </a:r>
            <a:r>
              <a:rPr lang="en-GB" sz="2800" b="1" dirty="0">
                <a:solidFill>
                  <a:srgbClr val="FF00FF"/>
                </a:solidFill>
              </a:rPr>
              <a:t>Genesis 31:48 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Image result for galee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227" y="2230119"/>
            <a:ext cx="5137484" cy="228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5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9541" y="1612232"/>
            <a:ext cx="6095999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REUBEN,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 art my firstborn, my might,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beginning of my strength,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excellency of dignity, and the excellency of power: Unstable as water, thou shalt not excel;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thou </a:t>
            </a:r>
            <a:r>
              <a:rPr lang="en-GB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wentest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 to thy father's bed; then </a:t>
            </a:r>
            <a:r>
              <a:rPr lang="en-GB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defiledst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thou it: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49;3-4</a:t>
            </a:r>
            <a:endParaRPr lang="en-GB" dirty="0">
              <a:solidFill>
                <a:srgbClr val="FF00FF"/>
              </a:solidFill>
            </a:endParaRPr>
          </a:p>
        </p:txBody>
      </p:sp>
      <p:pic>
        <p:nvPicPr>
          <p:cNvPr id="1026" name="Picture 2" descr="Image result for coat of arms of fra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6" y="1441892"/>
            <a:ext cx="3773283" cy="532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2367" y="5364801"/>
            <a:ext cx="6990348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Left: Grand Royal Coat of Arms of France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51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 of The Name Reuben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0895" y="2647050"/>
            <a:ext cx="743150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2800" b="1" dirty="0" smtClean="0">
                <a:solidFill>
                  <a:srgbClr val="FF00FF"/>
                </a:solidFill>
              </a:rPr>
              <a:t>Reuben</a:t>
            </a:r>
            <a:r>
              <a:rPr lang="en-GB" sz="2800" b="1" dirty="0">
                <a:solidFill>
                  <a:srgbClr val="FF00FF"/>
                </a:solidFill>
              </a:rPr>
              <a:t>: </a:t>
            </a:r>
            <a:r>
              <a:rPr lang="en-GB" sz="2800" b="1" i="1" dirty="0">
                <a:solidFill>
                  <a:srgbClr val="66FFFF"/>
                </a:solidFill>
              </a:rPr>
              <a:t>See, a son</a:t>
            </a:r>
            <a:r>
              <a:rPr lang="en-GB" sz="2800" b="1" i="1" dirty="0" smtClean="0">
                <a:solidFill>
                  <a:srgbClr val="66FFFF"/>
                </a:solidFill>
              </a:rPr>
              <a:t>! </a:t>
            </a:r>
            <a:r>
              <a:rPr lang="en-GB" sz="2800" b="1" dirty="0" smtClean="0">
                <a:solidFill>
                  <a:srgbClr val="66FFFF"/>
                </a:solidFill>
              </a:rPr>
              <a:t>And </a:t>
            </a:r>
            <a:r>
              <a:rPr lang="en-GB" sz="2800" b="1" dirty="0">
                <a:solidFill>
                  <a:srgbClr val="66FFFF"/>
                </a:solidFill>
              </a:rPr>
              <a:t>when the LORD SAW </a:t>
            </a:r>
            <a:r>
              <a:rPr lang="en-GB" sz="2800" b="1" dirty="0" smtClean="0">
                <a:solidFill>
                  <a:srgbClr val="66FFFF"/>
                </a:solidFill>
              </a:rPr>
              <a:t>that </a:t>
            </a:r>
            <a:r>
              <a:rPr lang="en-GB" sz="2800" b="1" dirty="0">
                <a:solidFill>
                  <a:srgbClr val="66FFFF"/>
                </a:solidFill>
              </a:rPr>
              <a:t>Leah was hated, he opened her womb: but Rachel was barren. And Leah conceived, and bare A </a:t>
            </a:r>
            <a:r>
              <a:rPr lang="en-GB" sz="2800" b="1" dirty="0" smtClean="0">
                <a:solidFill>
                  <a:srgbClr val="66FFFF"/>
                </a:solidFill>
              </a:rPr>
              <a:t>SON, </a:t>
            </a:r>
            <a:r>
              <a:rPr lang="en-GB" sz="2800" b="1" dirty="0">
                <a:solidFill>
                  <a:srgbClr val="FFC000"/>
                </a:solidFill>
              </a:rPr>
              <a:t>and she called his name REUBEN </a:t>
            </a:r>
            <a:r>
              <a:rPr lang="nl-NL" sz="2800" b="1" dirty="0">
                <a:solidFill>
                  <a:srgbClr val="FFC000"/>
                </a:solidFill>
              </a:rPr>
              <a:t>(r’eu-ven – see, (a) </a:t>
            </a:r>
            <a:r>
              <a:rPr lang="nl-NL" sz="2800" b="1" dirty="0" smtClean="0">
                <a:solidFill>
                  <a:srgbClr val="FFC000"/>
                </a:solidFill>
              </a:rPr>
              <a:t>son: </a:t>
            </a:r>
            <a:r>
              <a:rPr lang="en-GB" sz="2800" b="1" dirty="0">
                <a:solidFill>
                  <a:srgbClr val="FFC000"/>
                </a:solidFill>
              </a:rPr>
              <a:t>for she said, Surely the LORD hath LOOKED </a:t>
            </a:r>
            <a:r>
              <a:rPr lang="en-GB" sz="2800" b="1" dirty="0" smtClean="0">
                <a:solidFill>
                  <a:srgbClr val="FFC000"/>
                </a:solidFill>
              </a:rPr>
              <a:t>upon </a:t>
            </a:r>
            <a:r>
              <a:rPr lang="en-GB" sz="2800" b="1" dirty="0">
                <a:solidFill>
                  <a:srgbClr val="FFC000"/>
                </a:solidFill>
              </a:rPr>
              <a:t>my affliction; </a:t>
            </a:r>
            <a:r>
              <a:rPr lang="en-GB" sz="2800" b="1" dirty="0">
                <a:solidFill>
                  <a:srgbClr val="66FF33"/>
                </a:solidFill>
              </a:rPr>
              <a:t>now therefore MY HUSBAND (my </a:t>
            </a:r>
            <a:r>
              <a:rPr lang="en-GB" sz="2800" b="1" dirty="0" smtClean="0">
                <a:solidFill>
                  <a:srgbClr val="66FF33"/>
                </a:solidFill>
              </a:rPr>
              <a:t>man) </a:t>
            </a:r>
            <a:r>
              <a:rPr lang="en-GB" sz="2800" b="1" dirty="0">
                <a:solidFill>
                  <a:srgbClr val="66FF33"/>
                </a:solidFill>
              </a:rPr>
              <a:t>will love me</a:t>
            </a:r>
            <a:r>
              <a:rPr lang="en-GB" sz="2800" b="1" dirty="0"/>
              <a:t> </a:t>
            </a:r>
            <a:r>
              <a:rPr lang="en-GB" sz="2800" b="1" dirty="0" smtClean="0">
                <a:solidFill>
                  <a:srgbClr val="FF00FF"/>
                </a:solidFill>
              </a:rPr>
              <a:t>Gen 29:31-32. 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Image result for tribe of reuben 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9" y="2506682"/>
            <a:ext cx="2920528" cy="41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2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 of The Name Reuben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5611" y="2647050"/>
            <a:ext cx="6396789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REUBEN’S COAT OF ARMS: A MAN.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two traditional emblems for the tribe of Reuben. Water,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he would be unstable as water (Gen 49:3-4) and </a:t>
            </a:r>
            <a:r>
              <a:rPr lang="en-GB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‘a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handsome man’ because of his name: See a son!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Reuben!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Man is sometimes substituted for the mandrake plant!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Image result for tribe of reuben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40" y="2647050"/>
            <a:ext cx="1104018" cy="178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385" y="2562726"/>
            <a:ext cx="1867615" cy="18882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209" y="4701515"/>
            <a:ext cx="1749471" cy="177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3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 of The Name Reuben 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4389" y="2779254"/>
            <a:ext cx="4904206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manliness can be seen among the French,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so many of them are very chauvinistic. Being full of being French,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pride in self and in French language and culture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Image result for french chauvin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85" y="2505074"/>
            <a:ext cx="4381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8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Reuben: </a:t>
            </a:r>
            <a:r>
              <a:rPr lang="en-GB" sz="3200" b="1" i="1" dirty="0" err="1"/>
              <a:t>l’amour</a:t>
            </a:r>
            <a:r>
              <a:rPr lang="en-GB" sz="3200" b="1" i="1" dirty="0"/>
              <a:t>, sex  &amp; love triangle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8906" y="2708970"/>
            <a:ext cx="583130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was the firstborn and in principle had the right to all the blessings promised to Abraham, Isaac and Jacob.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a man and he was the firstborn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Reuben was once destined to be the future leader of the tribe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This was not to be, due to sexual indiscretion!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4" y="2360865"/>
            <a:ext cx="4276108" cy="299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3137" y="5883442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32347" y="5658299"/>
            <a:ext cx="519764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went and lay with Bilhah his father's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concubine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9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9578" y="2506682"/>
            <a:ext cx="4231106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</a:rPr>
              <a:t>Now at the time of the grain-cutting, REUBEN saw some LOVE-fruits in the field,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rgbClr val="FFC000"/>
                </a:solidFill>
              </a:rPr>
              <a:t>and took them to his mother Leah. </a:t>
            </a:r>
            <a:r>
              <a:rPr lang="nl-NL" sz="2800" b="1" dirty="0">
                <a:solidFill>
                  <a:srgbClr val="66FF33"/>
                </a:solidFill>
              </a:rPr>
              <a:t>And Rachel said to her, Let me have some of your SON’S LOVE-fruits.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137" y="5883442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064562" y="3549503"/>
            <a:ext cx="308008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Left: Rachel and Leah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Image result for Rachel and Lea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27" y="2530220"/>
            <a:ext cx="3530575" cy="394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27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9178" y="2578946"/>
            <a:ext cx="7070558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</a:rPr>
              <a:t>...Leah </a:t>
            </a:r>
            <a:r>
              <a:rPr lang="nl-NL" sz="2800" b="1" dirty="0">
                <a:solidFill>
                  <a:srgbClr val="66FFFF"/>
                </a:solidFill>
              </a:rPr>
              <a:t>said to her, Is it a small thing that you have taken my husband from me? </a:t>
            </a:r>
            <a:r>
              <a:rPr lang="nl-NL" sz="2800" b="1" dirty="0">
                <a:solidFill>
                  <a:srgbClr val="FFC000"/>
                </a:solidFill>
              </a:rPr>
              <a:t>and now would you take my SON’S LOVE-fruits? </a:t>
            </a:r>
            <a:r>
              <a:rPr lang="nl-NL" sz="2800" b="1" dirty="0">
                <a:solidFill>
                  <a:srgbClr val="66FF33"/>
                </a:solidFill>
              </a:rPr>
              <a:t>Then Rachel said, You may have him tonight in exchange for your SON’S LOVE-fruits. </a:t>
            </a:r>
            <a:r>
              <a:rPr lang="nl-NL" sz="2800" b="1" dirty="0">
                <a:solidFill>
                  <a:srgbClr val="FF00FF"/>
                </a:solidFill>
              </a:rPr>
              <a:t>In the evening, when Jacob came in from the field, Leah went out to him and said</a:t>
            </a:r>
            <a:r>
              <a:rPr lang="nl-NL" sz="2800" b="1" dirty="0" smtClean="0">
                <a:solidFill>
                  <a:srgbClr val="FF00FF"/>
                </a:solidFill>
              </a:rPr>
              <a:t>,...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137" y="5883442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33136" y="5725181"/>
            <a:ext cx="308008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Mandrake Plant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Image result for mandrake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10" y="2578946"/>
            <a:ext cx="2224338" cy="286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3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895" y="2629840"/>
            <a:ext cx="751572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...Tonight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to come to me, for I have given my SON’S LOVE-fruits as a price for you. And he went in to her that night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(Gen 30:14-16, BBE, Bible in Basic English).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it came to pass, when Israel dwelt in that land, that Reuben went and LAY WITH Bilhah his father’s concubine: and Israel heard it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(Genesis 35:22</a:t>
            </a:r>
            <a:r>
              <a:rPr lang="nl-NL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137" y="5883442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33136" y="5725181"/>
            <a:ext cx="308008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and Bilhah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Image result for bilhah and reub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50" y="2287576"/>
            <a:ext cx="2646618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37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8116" y="2629840"/>
            <a:ext cx="6288506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 art my firstborn … thou shalt not excel;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THOU WENTEST UP TO THY FATHER’S BED;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defiledst thou it: he went up to my couch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(Gen 49:3-4).</a:t>
            </a:r>
            <a:endParaRPr lang="en-GB" sz="28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8434" name="Picture 2" descr="Image result for Gen 49:3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0" y="2636164"/>
            <a:ext cx="42862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4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8232" y="2629840"/>
            <a:ext cx="7792453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precocious nine year old when he finds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dudayim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love-fruit, in the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(left).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Apparently he knows about the use of the fruit and gives the love-fruit (mandrakes) to his mother Leah.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Near East power was ascribed to Mandrakes, to arouse sex appeal and increase fertility.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Hebrew name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duday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from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dûd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 love - reflects the use of the mandrake.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9458" name="Picture 2" descr="Image result for wild mandrake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8" y="262984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4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35906" y="2700362"/>
            <a:ext cx="5506453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Leah swapped the love-fruit for sex with her own husband,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was with Rachel most of the time apparently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From this encounter Issachar was born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482" name="Picture 2" descr="Click here to read/download the Testament of Issac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97" y="2510747"/>
            <a:ext cx="2744035" cy="42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35905" y="5582855"/>
            <a:ext cx="704649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The Banner of </a:t>
            </a:r>
            <a:r>
              <a:rPr lang="en-GB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Issacher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673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7440" y="2977158"/>
            <a:ext cx="7044487" cy="338554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REUBEN, HAD FOUR SONS</a:t>
            </a:r>
          </a:p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Hanoch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initiated, dedicated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</a:t>
            </a:r>
            <a:endParaRPr lang="en-GB" sz="28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Pallu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separated, distinguished), </a:t>
            </a:r>
          </a:p>
          <a:p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en-GB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Hezron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GB" sz="28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enclosed, surrounded by a wall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Carmi (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vinedresser) (Gen 46:9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dirty="0">
              <a:solidFill>
                <a:srgbClr val="FF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://2.bp.blogspot.com/-ODTOSEX0Ybw/Tf6PkB-dF4I/AAAAAAAAHNA/mUhM9nL7naY/s200/Reub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1" y="2862858"/>
            <a:ext cx="2566041" cy="361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1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1443" y="2849337"/>
            <a:ext cx="6460957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deceit by Laban Jacob ends up with two women.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Leah and Rachel battle for Jacob’s favours. This is the first love triangle,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this love triangle Reuben is born.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Rachel has Jacob’s love, but Leah has fertility, reproduction.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59886" y="6036647"/>
            <a:ext cx="400409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and Laban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laban bi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8" y="2474748"/>
            <a:ext cx="4125996" cy="321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5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1738" y="2942561"/>
            <a:ext cx="6460957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a first result of that love triangle,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 himself a new love triangle with his sexual adventure.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Rachel’s death he has sex with Bilhah, his father’s concubine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76" name="Picture 4" descr="Image result for reuben b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88" y="2492836"/>
            <a:ext cx="2443882" cy="375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51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7706" y="2812940"/>
            <a:ext cx="4411579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Reuben is the opposite of Joseph,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refuses to have sex with Potiphar’s wife.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right of the firstborn will go to Joseph and not to Reuben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</a:t>
            </a:r>
            <a:r>
              <a:rPr lang="en-GB" sz="28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315118" y="3434112"/>
            <a:ext cx="4004093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Left: Joseph resisting Potiphar's Wife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3" y="2486024"/>
            <a:ext cx="287655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5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599" y="2446187"/>
            <a:ext cx="6781801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Reubenites joined the sex and dance around the Golden Calf.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tribe of Levi abstained and thus got the priesthood.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also joined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orgy for Baal-Peor in the fields of Moab. Phinehas, of Levi, showed positive behaviour …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just joined in.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Reubenites missed their chances to make a difference.</a:t>
            </a:r>
            <a:r>
              <a:rPr lang="nl-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12196" y="5957880"/>
            <a:ext cx="392333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Golden Calf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Golden Calf b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4" y="2374702"/>
            <a:ext cx="3020762" cy="341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61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54"/>
            <a:ext cx="12228095" cy="688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81262" y="4549676"/>
            <a:ext cx="10154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the past 500 years, there has been more acceptance of the love triangle, of having a mistress, a lover, in France, than anywhere else.</a:t>
            </a:r>
          </a:p>
        </p:txBody>
      </p:sp>
    </p:spTree>
    <p:extLst>
      <p:ext uri="{BB962C8B-B14F-4D97-AF65-F5344CB8AC3E}">
        <p14:creationId xmlns:p14="http://schemas.microsoft.com/office/powerpoint/2010/main" val="149562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54"/>
            <a:ext cx="12228095" cy="688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05328" y="4033897"/>
            <a:ext cx="9071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Henry </a:t>
            </a:r>
            <a:r>
              <a:rPr lang="en-GB" sz="36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II’s Love Triangle - </a:t>
            </a:r>
            <a:r>
              <a:rPr lang="en-GB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favourite mistress Diane de Poitiers and his legal wife Catherine de Medici. </a:t>
            </a:r>
            <a:r>
              <a:rPr lang="en-GB" sz="36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GB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gave the </a:t>
            </a:r>
            <a:r>
              <a:rPr lang="en-GB" sz="36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castle of Chenonceau to </a:t>
            </a:r>
            <a:r>
              <a:rPr lang="en-GB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Diane, </a:t>
            </a:r>
            <a:r>
              <a:rPr lang="en-GB" sz="36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36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371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8958" y="1550947"/>
            <a:ext cx="871086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32095" y="2310727"/>
            <a:ext cx="536207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reign of Louis XIV, the term has been applied,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in translation ("official mistress") and in the original French,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refer to the main mistress of any monarch or prominent man when his relationship with her is not clandestine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90375" y="6032637"/>
            <a:ext cx="476513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XIV of France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Image result for louis xiv of fra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0" y="2352822"/>
            <a:ext cx="4622800" cy="345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3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5534" y="1444393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599" y="2446187"/>
            <a:ext cx="6781801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maîtresse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-titre was the chief mistress of the king of France.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a semi-official position which came with its own apartments.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title came into use during the reign of Henry IV and continued until the reign of Louis XV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451478" y="5830669"/>
            <a:ext cx="551067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Left: Henry IV of France 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Image result for Henry IV  of fra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7" y="1444393"/>
            <a:ext cx="3535857" cy="52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8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Reuben: </a:t>
            </a:r>
            <a:r>
              <a:rPr lang="en-GB" sz="3200" b="1" dirty="0" err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sex  &amp; love triangle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1663" y="2352521"/>
            <a:ext cx="7900737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 triangles, menage à trois, having a mistress, are things that do not shock the French.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Mitterrand’s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mistress and their daughter, and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Mitterrand’s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wife, were all three present at his graveside, when Mitterand was buried.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so long ago we had President Hollande, living together with one woman in the Elysée, and regularly driving off by scooter to his mistress, elsewhere in Paris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48710" y="5543614"/>
            <a:ext cx="282762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 Mitterrand 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Image result for president mitterr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59" y="2208143"/>
            <a:ext cx="2184230" cy="32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chemeClr val="bg2">
                    <a:lumMod val="75000"/>
                    <a:lumOff val="25000"/>
                  </a:schemeClr>
                </a:solidFill>
              </a:rPr>
              <a:t>Reuben &amp; 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7326" y="2385485"/>
            <a:ext cx="673367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the sons of REUBEN the firstborn of Israel, (for he was the firstborn;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but, forasmuch as HE DEFILED HIS FATHER’S BED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his birthright was given unto the sons of Joseph the son of Israel: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genealogy is not to be reckoned after the birthright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(1Chron 5:1</a:t>
            </a:r>
            <a:r>
              <a:rPr lang="nl-NL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2290" name="Picture 2" descr="Image result for Book of 1 Chronic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4" y="2568469"/>
            <a:ext cx="4231282" cy="317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2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7440" y="2977158"/>
            <a:ext cx="7044487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Clovis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Chlodweg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(465-511),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became King of the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Salian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Franks in </a:t>
            </a:r>
            <a:r>
              <a:rPr lang="en-GB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Tournai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founded the unified Frank monarchy and became the only king of the whole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Gaul.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baptism c. 496 made him the first "Barbarian" king to adopt Roman Catholicism as personal religion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king clo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7" y="2899399"/>
            <a:ext cx="2948572" cy="357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54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7326" y="2385485"/>
            <a:ext cx="673367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/>
              <a:t>	</a:t>
            </a:r>
            <a:r>
              <a:rPr lang="nl-NL" sz="2800" b="1" dirty="0">
                <a:solidFill>
                  <a:srgbClr val="66FFFF"/>
                </a:solidFill>
              </a:rPr>
              <a:t>Now Korah … the son of Levi, and DATHAN and ABIRAM, … </a:t>
            </a:r>
            <a:r>
              <a:rPr lang="nl-NL" sz="2800" b="1" dirty="0">
                <a:solidFill>
                  <a:srgbClr val="FFC000"/>
                </a:solidFill>
              </a:rPr>
              <a:t>SONS OF REUBEN, took men: And they ROSE UP BEFORE Moses …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rgbClr val="66FF33"/>
                </a:solidFill>
              </a:rPr>
              <a:t>And they GATHERED THEMSELVES AGAINST Moses and against Aaron … And Moses sent to call DATHAN and ABIRAM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rgbClr val="FFFF00"/>
                </a:solidFill>
              </a:rPr>
              <a:t>… which said, WE WILL NOT COME UP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rgbClr val="FF00FF"/>
                </a:solidFill>
              </a:rPr>
              <a:t>(Num 16:1-3, 12).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4338" name="Picture 2" descr="Image result for korah in the bi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1" y="2385485"/>
            <a:ext cx="4320172" cy="21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822" y="4971488"/>
            <a:ext cx="442762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Korah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Disrespects Moses and Aaron</a:t>
            </a:r>
          </a:p>
        </p:txBody>
      </p:sp>
    </p:spTree>
    <p:extLst>
      <p:ext uri="{BB962C8B-B14F-4D97-AF65-F5344CB8AC3E}">
        <p14:creationId xmlns:p14="http://schemas.microsoft.com/office/powerpoint/2010/main" val="21410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7326" y="2385485"/>
            <a:ext cx="673367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/>
              <a:t>	</a:t>
            </a:r>
            <a:r>
              <a:rPr lang="nl-NL" sz="2800" b="1" dirty="0">
                <a:solidFill>
                  <a:srgbClr val="66FFFF"/>
                </a:solidFill>
              </a:rPr>
              <a:t>These are the families of the REUBENITES ... And the sons of Eliab … DATHAN, and ABIRAM.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rgbClr val="FFC000"/>
                </a:solidFill>
              </a:rPr>
              <a:t>This is that Dathan and Abiram, which were famous in the congregation, </a:t>
            </a:r>
            <a:r>
              <a:rPr lang="nl-NL" sz="2800" b="1" dirty="0">
                <a:solidFill>
                  <a:srgbClr val="66FF33"/>
                </a:solidFill>
              </a:rPr>
              <a:t>WHO STROVE AGAINST Moses and against Aaron in the company of Korah,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rgbClr val="FFFF00"/>
                </a:solidFill>
              </a:rPr>
              <a:t>when they strove against the LORD </a:t>
            </a:r>
            <a:r>
              <a:rPr lang="nl-NL" sz="2800" b="1" dirty="0">
                <a:solidFill>
                  <a:srgbClr val="FF00FF"/>
                </a:solidFill>
              </a:rPr>
              <a:t>(Num 26:7-9).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48" y="3403034"/>
            <a:ext cx="4263568" cy="224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3694" y="2304395"/>
            <a:ext cx="8177463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Moses said unto the children of Gad and to the CHILDREN OF REUBEN, Shall your brethren go to war, and shall ye sit here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And wherefore discourage ye the heart of the children of Israel from going over into the land which the LORD hath given them?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And, behold, ye are risen up in your fathers’ stead, an increase of sinful men, to augment yet the fierce anger of the LORD toward Israel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(Num 32:6-7; 14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Image result for moses bi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7" y="2786881"/>
            <a:ext cx="2874211" cy="325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7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8274" y="3081613"/>
            <a:ext cx="5903494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when they came unto the … Jordan …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CHILDREN OF REUBEN and the children of Gad and the half tribe of Manasseh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built there an altar by Jordan, a great altar </a:t>
            </a:r>
            <a:r>
              <a:rPr lang="nl-NL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Josh 22:10) …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9218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1" y="2574758"/>
            <a:ext cx="3934326" cy="3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042118"/>
            <a:ext cx="12191999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saith the whole congregation of the LORD, What TRESPASS is this that ye have committed against the God of Israel,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TURN AWAY this day from following the LORD, in that ye have builded you an altar,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ye might REBEL this day against the LORD?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(Josh 22:16).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853" y="2271178"/>
            <a:ext cx="6280483" cy="261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2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2506682"/>
            <a:ext cx="5282531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word rebellion sticks to Reuben 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his posterity.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some it was not just lust why Reuben took Bilhah, his father’s concubine.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also a deliberate attempt to take over the tribe, to ascertain his authority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170" name="Picture 2" descr="Image result for Reuben rebels b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56" y="2240053"/>
            <a:ext cx="2587625" cy="380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6096" y="6107395"/>
            <a:ext cx="383807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Rebels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43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7327" y="2184079"/>
            <a:ext cx="6697578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Reubenites never distinguished themselves in a positive way.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tribe of Reuben murmered in the desert, just like the rest of Israel; the Reubenite spy also brought back a bad report;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belonged to the 10 rebelling tribes of Jeroboam and also belonged to the 10 unfaithful lost tribes, which went into the Assyrian exile.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146" name="Picture 2" descr="Image result for assyrian ex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80" y="2304395"/>
            <a:ext cx="4055477" cy="277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9232" y="5348433"/>
            <a:ext cx="416292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Ten Tribes Going into Exile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12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1728" y="2704077"/>
            <a:ext cx="5037220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of that there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rebellion of Dathan and Abiram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(Num 16),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request to stay in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Transjordan </a:t>
            </a:r>
            <a:r>
              <a:rPr lang="nl-NL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(Moab - Num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32)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building of the Great Altar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(Josh 22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43" y="2365082"/>
            <a:ext cx="3398815" cy="40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0779" y="2304395"/>
            <a:ext cx="624037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	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request to live in 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Transjordan (Moab)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caused them to live far away from the other Israelites.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western border was the Jordan and the Dead Sea,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south they bordered Moab and the desert in the east. </a:t>
            </a:r>
            <a:r>
              <a:rPr lang="nl-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only in the north that they bordered another Israelite </a:t>
            </a:r>
            <a:r>
              <a:rPr lang="nl-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tribe Gad.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098" name="Picture 2" descr="Image result for Transjordan - Mo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7" y="2364650"/>
            <a:ext cx="4955818" cy="329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6726" y="5957880"/>
            <a:ext cx="499310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Transjordan Today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30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6853" y="2299060"/>
            <a:ext cx="657726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Consequently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kept to themselves in the time of Deborah and Barak: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For the divisions of Reuben there were great thoughts of heart. Why abodest thou among the sheepfolds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 hear the bleatings of the flocks? For the divisions of Reuben there were great searchings of heart </a:t>
            </a:r>
            <a:r>
              <a:rPr lang="nl-NL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(Judg 5:15-16</a:t>
            </a:r>
            <a:r>
              <a:rPr lang="nl-NL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Image result for deborah and barak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63" y="2247900"/>
            <a:ext cx="3475789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6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5632" y="3725019"/>
            <a:ext cx="5823284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during King Clovis’ reign occupied a vast area of Central Europe,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encompassing other tribes such as Judah, Zebulon and others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6" y="2722991"/>
            <a:ext cx="5085212" cy="37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1542" y="2660844"/>
            <a:ext cx="5097378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and French spirit have displayed a spirit of rebellion,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independence and revolt, over the past 250 years.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Gauls (Celts) also had a very independant spirit at the time of Julius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Caesar (Left)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Image result for Julius Caes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2" y="2343215"/>
            <a:ext cx="3859975" cy="43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6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1391" y="2273727"/>
            <a:ext cx="6749714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Independence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rebelliousness of the French 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nl-NL" alt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well-known. Without </a:t>
            </a:r>
            <a:r>
              <a:rPr lang="nl-NL" alt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going into detail: </a:t>
            </a:r>
            <a:r>
              <a:rPr lang="nl-NL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strikes of May ’68, the Commune of Paris, the </a:t>
            </a:r>
            <a:r>
              <a:rPr lang="en-GB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GB" altLang="en-US" sz="28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</a:t>
            </a:r>
            <a:r>
              <a:rPr lang="en-GB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</a:t>
            </a:r>
            <a:r>
              <a:rPr lang="en-GB" altLang="en-US" sz="28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r>
              <a:rPr lang="en-GB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3</a:t>
            </a:r>
            <a:r>
              <a:rPr lang="en-GB" altLang="en-US" sz="28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rd</a:t>
            </a:r>
            <a:r>
              <a:rPr lang="en-GB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4</a:t>
            </a:r>
            <a:r>
              <a:rPr lang="en-GB" altLang="en-US" sz="28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GB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5</a:t>
            </a:r>
            <a:r>
              <a:rPr lang="en-GB" altLang="en-US" sz="28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GB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République, </a:t>
            </a:r>
            <a:r>
              <a:rPr lang="nl-NL" altLang="en-US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juillet, 1789, the Bastille, la Marseillaise, the revolutionary years of 1830, 1848</a:t>
            </a:r>
            <a:r>
              <a:rPr lang="nl-NL" altLang="en-US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nl-NL" sz="2800" b="1" dirty="0">
                <a:solidFill>
                  <a:srgbClr val="FFFF00"/>
                </a:solidFill>
              </a:rPr>
              <a:t>1870, guillotine, générale de Gaulle, Force de frappe, the leaving of NATO command</a:t>
            </a:r>
            <a:r>
              <a:rPr lang="nl-NL" sz="2800" b="1" dirty="0" smtClean="0">
                <a:solidFill>
                  <a:srgbClr val="FFFF00"/>
                </a:solidFill>
              </a:rPr>
              <a:t>.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2" name="Picture 4" descr="Image result for the french r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4" y="2501299"/>
            <a:ext cx="4478806" cy="360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2385485"/>
            <a:ext cx="772427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 research will show that it was the enemy of true Israel, taking advantage of Reuben’s (France) rebellious spirit,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instigated the French Revolution, and many other upheavals in France.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no coincidence that those citizens singled out for execution were, blond haired people.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the revolution the average height of the French fell!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Image result for the french r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6" y="3081134"/>
            <a:ext cx="3442866" cy="25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4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2335" y="2504015"/>
            <a:ext cx="6280485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order to understand the machinations of our enemy,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is referred to in the Scriptures as “Gog”,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would come and take a great spoil! See the Series on “The Story of Gog and Magog” on Pastor Eli James Web Site - </a:t>
            </a:r>
            <a:r>
              <a:rPr lang="en-GB" sz="2800" b="1" u="sng" dirty="0">
                <a:solidFill>
                  <a:schemeClr val="accent5">
                    <a:lumMod val="90000"/>
                  </a:schemeClr>
                </a:solidFill>
              </a:rPr>
              <a:t>www.eurofolkradio.com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14" y="2586371"/>
            <a:ext cx="4655264" cy="34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3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6715" y="1544353"/>
            <a:ext cx="52477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7327" y="2563710"/>
            <a:ext cx="650507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Vast numbers of revolutionary executions were by guillotine developed Joseph-Ignace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Guillotine,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doctor,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together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German engineer Tobias Schmidt, built a prototype for the guillotine.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Schmidt recommended using an angled blade as opposed to a round one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098" name="Picture 2" descr="Image result for guillot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9" y="1544353"/>
            <a:ext cx="3452228" cy="51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9253" y="1544353"/>
            <a:ext cx="96152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6831" y="3101949"/>
            <a:ext cx="7660106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20:4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saw thrones, and they sat on them,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judgment was given to them And I saw the souls of those who had been beheaded because of their testimony of Jesus and because of the word of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God. 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146" name="Picture 2" descr="Image result for book of reve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2" y="2923674"/>
            <a:ext cx="3208283" cy="30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8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9253" y="1544353"/>
            <a:ext cx="96152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8863" y="2529518"/>
            <a:ext cx="7660106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likely that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Joseph-Ignace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Guillotine (left) was a Jew, as they typically take credit for another person’s work; in this case the work of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 Tobias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Schmidt. Prior to this, beheadings were by sword or axe.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guillotine remained France’s standard method of judicial execution until as recently as the abolition of capital punishment in 1981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74" y="2529518"/>
            <a:ext cx="3101609" cy="37188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1689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9253" y="1544353"/>
            <a:ext cx="96152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3264" y="2679496"/>
            <a:ext cx="625241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Historian, Pierre Gaxotte (Left) said</a:t>
            </a:r>
            <a:r>
              <a:rPr lang="nl-NL" sz="2800" dirty="0" smtClean="0">
                <a:solidFill>
                  <a:srgbClr val="66FFFF"/>
                </a:solidFill>
              </a:rPr>
              <a:t>;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understandable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French to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throw off the monarchy, </a:t>
            </a:r>
            <a:r>
              <a:rPr lang="nl-NL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something else.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“something” they were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nable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stick to;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revolution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created a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necessity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Perpetual change....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098" name="Picture 2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69" y="2564309"/>
            <a:ext cx="3104984" cy="408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73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9253" y="1544353"/>
            <a:ext cx="96152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&amp;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Rebellion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3104" y="2385485"/>
            <a:ext cx="6493043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 </a:t>
            </a:r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Monarchy, </a:t>
            </a:r>
            <a:r>
              <a:rPr lang="nl-NL" sz="28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Constitutional Monarchy,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Republic, </a:t>
            </a:r>
            <a:r>
              <a:rPr lang="nl-NL" sz="2800" b="1" dirty="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Consulate,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Empire, </a:t>
            </a:r>
            <a:r>
              <a:rPr lang="nl-NL" sz="2800" b="1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Restoration, </a:t>
            </a:r>
            <a:r>
              <a:rPr lang="nl-NL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July-Monarchy,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Republic,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chemeClr val="bg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Empire,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Republic,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State (Vichy),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Fourth Republic, </a:t>
            </a:r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Fifth Republic: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170 years time France tried out thirteen different forms of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government!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Image result for french first republi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9"/>
          <a:stretch/>
        </p:blipFill>
        <p:spPr bwMode="auto">
          <a:xfrm>
            <a:off x="982880" y="2499602"/>
            <a:ext cx="3106753" cy="28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2347" y="5505271"/>
            <a:ext cx="419902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 of Arms First Republic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63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9253" y="1544353"/>
            <a:ext cx="96152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Reuben Many Cattle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1094" y="2503403"/>
            <a:ext cx="5011306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the CHILDREN OF REUBEN and the children of Gad had A VERY GREAT MULTITUDE OF CATTLE: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when they saw the land of Jazer, and the land of Gilead, that, behold, the place was A PLACE FOR CATTLE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;...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Image result for large herd of french cat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2957736"/>
            <a:ext cx="5279933" cy="32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3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7684" y="3103809"/>
            <a:ext cx="4668253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Shortly after Clovis,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vast kingdom of the Franks would divide into the West Franks,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eventually becoming France and The East Franks Germany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37" y="1515979"/>
            <a:ext cx="904774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turbulent emotions Reuben did have some leadership qualities</a:t>
            </a:r>
            <a:r>
              <a:rPr lang="en-GB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 result for East and West Fran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14" y="2839162"/>
            <a:ext cx="5202108" cy="36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5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9253" y="1544353"/>
            <a:ext cx="96152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Reuben Many Cattle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1969" y="2816373"/>
            <a:ext cx="6869723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nl-NL" sz="2800" b="1" dirty="0" smtClean="0">
                <a:solidFill>
                  <a:srgbClr val="66FFFF"/>
                </a:solidFill>
              </a:rPr>
              <a:t>...Even </a:t>
            </a:r>
            <a:r>
              <a:rPr lang="nl-NL" sz="2800" b="1" dirty="0">
                <a:solidFill>
                  <a:srgbClr val="66FFFF"/>
                </a:solidFill>
              </a:rPr>
              <a:t>the country which the LORD smote before the congregation of Israel, IS A LAND FOR CATTLE, </a:t>
            </a:r>
            <a:r>
              <a:rPr lang="nl-NL" sz="2800" b="1" dirty="0">
                <a:solidFill>
                  <a:srgbClr val="FFC000"/>
                </a:solidFill>
              </a:rPr>
              <a:t>and thy servants have CATTLE: Wherefore, said they, </a:t>
            </a:r>
            <a:r>
              <a:rPr lang="nl-NL" sz="2800" b="1" dirty="0">
                <a:solidFill>
                  <a:srgbClr val="66FF33"/>
                </a:solidFill>
              </a:rPr>
              <a:t>if we have found grace in thy sight, let this land be given unto thy servants for a possession, and bring us not over Jordan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rgbClr val="FF00FF"/>
                </a:solidFill>
              </a:rPr>
              <a:t>(Num 32:1-5).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122" name="Picture 2" descr="Image result for french cow pas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03" y="3121558"/>
            <a:ext cx="4169122" cy="312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1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9253" y="1544353"/>
            <a:ext cx="96152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Reuben Many Cattle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1990" y="2849337"/>
            <a:ext cx="5711915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France is an agricultural nation and the French have much cattle. </a:t>
            </a:r>
            <a:r>
              <a:rPr lang="nl-NL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According to Eurostat there were 87 million heads of cattle in the 27 EU countries in 2010.</a:t>
            </a:r>
            <a:r>
              <a:rPr lang="nl-NL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altLang="en-US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France there were 20 million cattle</a:t>
            </a:r>
            <a:r>
              <a:rPr lang="nl-NL" altLang="en-US" sz="2800" dirty="0">
                <a:solidFill>
                  <a:srgbClr val="66FF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GB" altLang="en-US" sz="2400" dirty="0">
              <a:solidFill>
                <a:srgbClr val="66FF3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7" name="Picture 3" descr="Image result for 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7" y="3102949"/>
            <a:ext cx="4131432" cy="28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6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9253" y="1544353"/>
            <a:ext cx="96152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Reuben Many Cattle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7989" y="2550616"/>
            <a:ext cx="5799222" cy="415498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BOEUF – BEEF – STEAK OF BEEF – LE BIFTECK</a:t>
            </a:r>
            <a:endParaRPr lang="en-GB" sz="2400" b="1" dirty="0" smtClean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Linguistically French is also connected with the ‘flesh’ of ‘cattle’. The bull in French is le boeuf; </a:t>
            </a:r>
            <a:r>
              <a:rPr lang="nl-N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boeuf became beef in English; when you eat a ‘bit’, a ‘stick’ or a ‘steak’ of it,</a:t>
            </a:r>
            <a:r>
              <a:rPr lang="nl-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4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gives a steak of beef. This became biefstuk in Dutch and the word moved back to French as le bifteck.</a:t>
            </a:r>
            <a:endParaRPr lang="en-GB" sz="24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Image result for beef stea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7" y="2837220"/>
            <a:ext cx="4775701" cy="358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2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9253" y="1544353"/>
            <a:ext cx="96152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Reuben Many Cattle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4984" y="2814129"/>
            <a:ext cx="4947653" cy="304698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66FFFF"/>
                </a:solidFill>
              </a:rPr>
              <a:t>Cheese </a:t>
            </a:r>
            <a:r>
              <a:rPr lang="nl-NL" sz="2400" b="1" dirty="0" smtClean="0">
                <a:solidFill>
                  <a:srgbClr val="66FFFF"/>
                </a:solidFill>
              </a:rPr>
              <a:t>Country</a:t>
            </a:r>
            <a:r>
              <a:rPr lang="nl-NL" sz="2400" b="1" dirty="0">
                <a:solidFill>
                  <a:srgbClr val="66FFFF"/>
                </a:solidFill>
              </a:rPr>
              <a:t> </a:t>
            </a:r>
            <a:endParaRPr lang="en-GB" sz="2400" b="1" dirty="0">
              <a:solidFill>
                <a:srgbClr val="66FFFF"/>
              </a:solidFill>
            </a:endParaRPr>
          </a:p>
          <a:p>
            <a:pPr algn="ctr"/>
            <a:r>
              <a:rPr lang="nl-NL" sz="2400" b="1" dirty="0">
                <a:solidFill>
                  <a:srgbClr val="66FFFF"/>
                </a:solidFill>
              </a:rPr>
              <a:t>All these cattle (and sheep) produce about 25 million tonnes of milk and dairy products. </a:t>
            </a:r>
            <a:r>
              <a:rPr lang="nl-NL" sz="2400" b="1" dirty="0">
                <a:solidFill>
                  <a:srgbClr val="FFC000"/>
                </a:solidFill>
              </a:rPr>
              <a:t>Much of this milk is turned into cheese. </a:t>
            </a:r>
            <a:r>
              <a:rPr lang="nl-NL" sz="2400" b="1" dirty="0">
                <a:solidFill>
                  <a:srgbClr val="66FF33"/>
                </a:solidFill>
              </a:rPr>
              <a:t>France is the most important cheese country in the </a:t>
            </a:r>
            <a:r>
              <a:rPr lang="nl-NL" sz="2400" b="1" dirty="0" smtClean="0">
                <a:solidFill>
                  <a:srgbClr val="66FF33"/>
                </a:solidFill>
              </a:rPr>
              <a:t>World!</a:t>
            </a:r>
            <a:endParaRPr lang="en-GB" sz="2400" b="1" dirty="0">
              <a:solidFill>
                <a:srgbClr val="66FF3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Image result for French mi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70" y="2814129"/>
            <a:ext cx="22479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Many Cattle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5137" y="2451592"/>
            <a:ext cx="6577263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 produces about 2 million tonnes of cheese each </a:t>
            </a:r>
            <a:r>
              <a:rPr lang="nl-NL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year. </a:t>
            </a:r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about 300 to 400 different kinds of cheeses.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some, one kind for each day of the year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365 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In France they say ‘le pays des 300 </a:t>
            </a:r>
            <a:r>
              <a:rPr lang="en-GB" sz="2800" b="1" dirty="0" err="1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fromages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country of the 300 cheeses. The French see cheese as part of their national identity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30" name="Picture 6" descr="Image result for la vache qui rit chee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4" y="2334582"/>
            <a:ext cx="4021221" cy="40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95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Many Cattle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2021" y="2789642"/>
            <a:ext cx="5350042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 De Gaulle once remarked about his unruly fellow countrymen: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nl-NL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 </a:t>
            </a:r>
            <a:r>
              <a:rPr lang="nl-NL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rule a country where they have 246 different kinds of cheese?</a:t>
            </a:r>
            <a:endParaRPr lang="en-GB" sz="28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697" y="2361863"/>
            <a:ext cx="3398815" cy="38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Many Cattle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5315" y="2937843"/>
            <a:ext cx="5325979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number of well-known brands are: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Camembert, Roquefort, Brie, la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Vache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qui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Paturain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Boursin, Beaufort, Bleu (de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Bresse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Chèvre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(du Poitou),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r>
              <a:rPr lang="en-GB" sz="28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5" y="2621790"/>
            <a:ext cx="4009051" cy="362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4684" y="2385485"/>
            <a:ext cx="5325979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Unstable, changeable, variable, does not willingly get involved in evil deeds,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will do so under pressure and is easily excited also to sexual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pleasure. 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Hence Reuben’s secondary tribal symbol is water waves – see left</a:t>
            </a:r>
            <a:endParaRPr lang="en-GB" sz="2800" dirty="0">
              <a:solidFill>
                <a:srgbClr val="66FF3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821" y="2702712"/>
            <a:ext cx="3095310" cy="314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11" y="35997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258" y="1423765"/>
            <a:ext cx="74956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Reuben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Unstable </a:t>
            </a: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 Water</a:t>
            </a:r>
            <a:endParaRPr lang="en-GB" sz="3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4820" y="2172047"/>
            <a:ext cx="6793832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 was among the other tribes that had plotted to kill Joseph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Reuben, to his credit, persuaded the others to put him in a deep pit,</a:t>
            </a:r>
            <a:r>
              <a:rPr lang="en-GB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thinking to tell his father that he would go and look for him and thereby gaining credit,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his plan went awry, as Joseph was found by traders and taken into Egypt;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euben found the pit empty!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232" y="5957880"/>
            <a:ext cx="4944979" cy="79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2" y="2739509"/>
            <a:ext cx="3922294" cy="30548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634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95" y="38343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What Happened To Reuben?                                   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0734" y="1514695"/>
            <a:ext cx="699034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>
                <a:solidFill>
                  <a:schemeClr val="bg2">
                    <a:lumMod val="75000"/>
                    <a:lumOff val="25000"/>
                  </a:schemeClr>
                </a:solidFill>
              </a:rPr>
              <a:t>Reuben Unstable as Water</a:t>
            </a:r>
            <a:endParaRPr lang="en-GB" sz="36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9041" y="2506682"/>
            <a:ext cx="6980321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are well known for their instability.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expression “French leave”, that means so many French discharge themselves and disappear and go back home, for example</a:t>
            </a:r>
            <a:r>
              <a:rPr lang="en-GB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between 1875 and 1945 there were 100 changes of cabinet. That is to say each cabinet lasted on average for only 8 months!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Image result for french leave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33" y="2837871"/>
            <a:ext cx="4498231" cy="318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8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g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10034</TotalTime>
  <Words>9588</Words>
  <Application>Microsoft Office PowerPoint</Application>
  <PresentationFormat>Widescreen</PresentationFormat>
  <Paragraphs>987</Paragraphs>
  <Slides>180</Slides>
  <Notes>180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180</vt:i4>
      </vt:variant>
    </vt:vector>
  </HeadingPairs>
  <TitlesOfParts>
    <vt:vector size="186" baseType="lpstr">
      <vt:lpstr>Alfredo's Dance</vt:lpstr>
      <vt:lpstr>Arial</vt:lpstr>
      <vt:lpstr>Calibri</vt:lpstr>
      <vt:lpstr>Impact</vt:lpstr>
      <vt:lpstr>Times New Roman</vt:lpstr>
      <vt:lpstr>gog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Migrations Of The 12 Tribes Of Israel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Pead</dc:creator>
  <cp:lastModifiedBy>Chris Pead</cp:lastModifiedBy>
  <cp:revision>68</cp:revision>
  <dcterms:created xsi:type="dcterms:W3CDTF">2018-03-14T10:48:24Z</dcterms:created>
  <dcterms:modified xsi:type="dcterms:W3CDTF">2018-04-30T20:34:09Z</dcterms:modified>
</cp:coreProperties>
</file>