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8"/>
  </p:notesMasterIdLst>
  <p:sldIdLst>
    <p:sldId id="256" r:id="rId2"/>
    <p:sldId id="258" r:id="rId3"/>
    <p:sldId id="263" r:id="rId4"/>
    <p:sldId id="259" r:id="rId5"/>
    <p:sldId id="260" r:id="rId6"/>
    <p:sldId id="261" r:id="rId7"/>
    <p:sldId id="265" r:id="rId8"/>
    <p:sldId id="266" r:id="rId9"/>
    <p:sldId id="262" r:id="rId10"/>
    <p:sldId id="272" r:id="rId11"/>
    <p:sldId id="264" r:id="rId12"/>
    <p:sldId id="267" r:id="rId13"/>
    <p:sldId id="268" r:id="rId14"/>
    <p:sldId id="269" r:id="rId15"/>
    <p:sldId id="270" r:id="rId16"/>
    <p:sldId id="273" r:id="rId17"/>
    <p:sldId id="271" r:id="rId18"/>
    <p:sldId id="524" r:id="rId19"/>
    <p:sldId id="274" r:id="rId20"/>
    <p:sldId id="275" r:id="rId21"/>
    <p:sldId id="276" r:id="rId22"/>
    <p:sldId id="277" r:id="rId23"/>
    <p:sldId id="278" r:id="rId24"/>
    <p:sldId id="279" r:id="rId25"/>
    <p:sldId id="280" r:id="rId26"/>
    <p:sldId id="285" r:id="rId27"/>
    <p:sldId id="287" r:id="rId28"/>
    <p:sldId id="281" r:id="rId29"/>
    <p:sldId id="286" r:id="rId30"/>
    <p:sldId id="282" r:id="rId31"/>
    <p:sldId id="283" r:id="rId32"/>
    <p:sldId id="291" r:id="rId33"/>
    <p:sldId id="284" r:id="rId34"/>
    <p:sldId id="288" r:id="rId35"/>
    <p:sldId id="289" r:id="rId36"/>
    <p:sldId id="290" r:id="rId37"/>
    <p:sldId id="292" r:id="rId38"/>
    <p:sldId id="297" r:id="rId39"/>
    <p:sldId id="293" r:id="rId40"/>
    <p:sldId id="294" r:id="rId41"/>
    <p:sldId id="295" r:id="rId42"/>
    <p:sldId id="296" r:id="rId43"/>
    <p:sldId id="298" r:id="rId44"/>
    <p:sldId id="299" r:id="rId45"/>
    <p:sldId id="300" r:id="rId46"/>
    <p:sldId id="303" r:id="rId47"/>
    <p:sldId id="301" r:id="rId48"/>
    <p:sldId id="302"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 id="331" r:id="rId74"/>
    <p:sldId id="332" r:id="rId75"/>
    <p:sldId id="333" r:id="rId76"/>
    <p:sldId id="338" r:id="rId77"/>
    <p:sldId id="334" r:id="rId78"/>
    <p:sldId id="339" r:id="rId79"/>
    <p:sldId id="344" r:id="rId80"/>
    <p:sldId id="340" r:id="rId81"/>
    <p:sldId id="341" r:id="rId82"/>
    <p:sldId id="342" r:id="rId83"/>
    <p:sldId id="343" r:id="rId84"/>
    <p:sldId id="350" r:id="rId85"/>
    <p:sldId id="345" r:id="rId86"/>
    <p:sldId id="346" r:id="rId87"/>
    <p:sldId id="347" r:id="rId88"/>
    <p:sldId id="348" r:id="rId89"/>
    <p:sldId id="349"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70" r:id="rId109"/>
    <p:sldId id="369" r:id="rId110"/>
    <p:sldId id="376" r:id="rId111"/>
    <p:sldId id="371" r:id="rId112"/>
    <p:sldId id="372" r:id="rId113"/>
    <p:sldId id="373" r:id="rId114"/>
    <p:sldId id="374" r:id="rId115"/>
    <p:sldId id="375"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5" r:id="rId131"/>
    <p:sldId id="391" r:id="rId132"/>
    <p:sldId id="397" r:id="rId133"/>
    <p:sldId id="392" r:id="rId134"/>
    <p:sldId id="401" r:id="rId135"/>
    <p:sldId id="402" r:id="rId136"/>
    <p:sldId id="398" r:id="rId137"/>
    <p:sldId id="399" r:id="rId138"/>
    <p:sldId id="400" r:id="rId139"/>
    <p:sldId id="403" r:id="rId140"/>
    <p:sldId id="404" r:id="rId141"/>
    <p:sldId id="408" r:id="rId142"/>
    <p:sldId id="405" r:id="rId143"/>
    <p:sldId id="406" r:id="rId144"/>
    <p:sldId id="407" r:id="rId145"/>
    <p:sldId id="409" r:id="rId146"/>
    <p:sldId id="410" r:id="rId147"/>
    <p:sldId id="413" r:id="rId148"/>
    <p:sldId id="411" r:id="rId149"/>
    <p:sldId id="412" r:id="rId150"/>
    <p:sldId id="414" r:id="rId151"/>
    <p:sldId id="415" r:id="rId152"/>
    <p:sldId id="416" r:id="rId153"/>
    <p:sldId id="417" r:id="rId154"/>
    <p:sldId id="422" r:id="rId155"/>
    <p:sldId id="418" r:id="rId156"/>
    <p:sldId id="425" r:id="rId157"/>
    <p:sldId id="419" r:id="rId158"/>
    <p:sldId id="420" r:id="rId159"/>
    <p:sldId id="423" r:id="rId160"/>
    <p:sldId id="424" r:id="rId161"/>
    <p:sldId id="426" r:id="rId162"/>
    <p:sldId id="428" r:id="rId163"/>
    <p:sldId id="427" r:id="rId164"/>
    <p:sldId id="430" r:id="rId165"/>
    <p:sldId id="429" r:id="rId166"/>
    <p:sldId id="431" r:id="rId167"/>
    <p:sldId id="432" r:id="rId168"/>
    <p:sldId id="433" r:id="rId169"/>
    <p:sldId id="434" r:id="rId170"/>
    <p:sldId id="435" r:id="rId171"/>
    <p:sldId id="436" r:id="rId172"/>
    <p:sldId id="437" r:id="rId173"/>
    <p:sldId id="438" r:id="rId174"/>
    <p:sldId id="439" r:id="rId175"/>
    <p:sldId id="440" r:id="rId176"/>
    <p:sldId id="441" r:id="rId177"/>
    <p:sldId id="442" r:id="rId178"/>
    <p:sldId id="443" r:id="rId179"/>
    <p:sldId id="444" r:id="rId180"/>
    <p:sldId id="445" r:id="rId181"/>
    <p:sldId id="446" r:id="rId182"/>
    <p:sldId id="447" r:id="rId183"/>
    <p:sldId id="450" r:id="rId184"/>
    <p:sldId id="448" r:id="rId185"/>
    <p:sldId id="449" r:id="rId186"/>
    <p:sldId id="452" r:id="rId187"/>
    <p:sldId id="456" r:id="rId188"/>
    <p:sldId id="451" r:id="rId189"/>
    <p:sldId id="453" r:id="rId190"/>
    <p:sldId id="454" r:id="rId191"/>
    <p:sldId id="455" r:id="rId192"/>
    <p:sldId id="457" r:id="rId193"/>
    <p:sldId id="458" r:id="rId194"/>
    <p:sldId id="459" r:id="rId195"/>
    <p:sldId id="460" r:id="rId196"/>
    <p:sldId id="461" r:id="rId197"/>
    <p:sldId id="462" r:id="rId198"/>
    <p:sldId id="469" r:id="rId199"/>
    <p:sldId id="463" r:id="rId200"/>
    <p:sldId id="465" r:id="rId201"/>
    <p:sldId id="466" r:id="rId202"/>
    <p:sldId id="467" r:id="rId203"/>
    <p:sldId id="468" r:id="rId204"/>
    <p:sldId id="470" r:id="rId205"/>
    <p:sldId id="471" r:id="rId206"/>
    <p:sldId id="472" r:id="rId207"/>
    <p:sldId id="473" r:id="rId208"/>
    <p:sldId id="474" r:id="rId209"/>
    <p:sldId id="475" r:id="rId210"/>
    <p:sldId id="476" r:id="rId211"/>
    <p:sldId id="477" r:id="rId212"/>
    <p:sldId id="478" r:id="rId213"/>
    <p:sldId id="480" r:id="rId214"/>
    <p:sldId id="483" r:id="rId215"/>
    <p:sldId id="481" r:id="rId216"/>
    <p:sldId id="485" r:id="rId217"/>
    <p:sldId id="482" r:id="rId218"/>
    <p:sldId id="484" r:id="rId219"/>
    <p:sldId id="492" r:id="rId220"/>
    <p:sldId id="493" r:id="rId221"/>
    <p:sldId id="494" r:id="rId222"/>
    <p:sldId id="495" r:id="rId223"/>
    <p:sldId id="497" r:id="rId224"/>
    <p:sldId id="496" r:id="rId225"/>
    <p:sldId id="498" r:id="rId226"/>
    <p:sldId id="486" r:id="rId227"/>
    <p:sldId id="499" r:id="rId228"/>
    <p:sldId id="487" r:id="rId229"/>
    <p:sldId id="488" r:id="rId230"/>
    <p:sldId id="489" r:id="rId231"/>
    <p:sldId id="490" r:id="rId232"/>
    <p:sldId id="500" r:id="rId233"/>
    <p:sldId id="501" r:id="rId234"/>
    <p:sldId id="502" r:id="rId235"/>
    <p:sldId id="503" r:id="rId236"/>
    <p:sldId id="504" r:id="rId237"/>
    <p:sldId id="505" r:id="rId238"/>
    <p:sldId id="506" r:id="rId239"/>
    <p:sldId id="507" r:id="rId240"/>
    <p:sldId id="509" r:id="rId241"/>
    <p:sldId id="508" r:id="rId242"/>
    <p:sldId id="511" r:id="rId243"/>
    <p:sldId id="510" r:id="rId244"/>
    <p:sldId id="513" r:id="rId245"/>
    <p:sldId id="514" r:id="rId246"/>
    <p:sldId id="515" r:id="rId247"/>
    <p:sldId id="512" r:id="rId248"/>
    <p:sldId id="517" r:id="rId249"/>
    <p:sldId id="516" r:id="rId250"/>
    <p:sldId id="518" r:id="rId251"/>
    <p:sldId id="519" r:id="rId252"/>
    <p:sldId id="520" r:id="rId253"/>
    <p:sldId id="521" r:id="rId254"/>
    <p:sldId id="522" r:id="rId255"/>
    <p:sldId id="526" r:id="rId256"/>
    <p:sldId id="491" r:id="rId2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FFFF"/>
    <a:srgbClr val="00FF99"/>
    <a:srgbClr val="00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749" y="53"/>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417D6-E3CD-4FCD-AE58-4BF130FC403D}" type="datetimeFigureOut">
              <a:rPr lang="en-GB" smtClean="0"/>
              <a:pPr/>
              <a:t>04/05/2021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362137-7E49-456A-BA44-6B3B58A331EF}" type="slidenum">
              <a:rPr lang="en-GB" smtClean="0"/>
              <a:pPr/>
              <a:t>‹#›</a:t>
            </a:fld>
            <a:endParaRPr lang="en-GB"/>
          </a:p>
        </p:txBody>
      </p:sp>
    </p:spTree>
    <p:extLst>
      <p:ext uri="{BB962C8B-B14F-4D97-AF65-F5344CB8AC3E}">
        <p14:creationId xmlns:p14="http://schemas.microsoft.com/office/powerpoint/2010/main" val="48634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a:t>
            </a:fld>
            <a:endParaRPr lang="en-GB"/>
          </a:p>
        </p:txBody>
      </p:sp>
    </p:spTree>
    <p:extLst>
      <p:ext uri="{BB962C8B-B14F-4D97-AF65-F5344CB8AC3E}">
        <p14:creationId xmlns:p14="http://schemas.microsoft.com/office/powerpoint/2010/main" val="308338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a:t>
            </a:fld>
            <a:endParaRPr lang="en-GB"/>
          </a:p>
        </p:txBody>
      </p:sp>
    </p:spTree>
    <p:extLst>
      <p:ext uri="{BB962C8B-B14F-4D97-AF65-F5344CB8AC3E}">
        <p14:creationId xmlns:p14="http://schemas.microsoft.com/office/powerpoint/2010/main" val="2837315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100</a:t>
            </a:fld>
            <a:endParaRPr lang="en-GB"/>
          </a:p>
        </p:txBody>
      </p:sp>
    </p:spTree>
    <p:extLst>
      <p:ext uri="{BB962C8B-B14F-4D97-AF65-F5344CB8AC3E}">
        <p14:creationId xmlns:p14="http://schemas.microsoft.com/office/powerpoint/2010/main" val="5665088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101</a:t>
            </a:fld>
            <a:endParaRPr lang="en-GB"/>
          </a:p>
        </p:txBody>
      </p:sp>
    </p:spTree>
    <p:extLst>
      <p:ext uri="{BB962C8B-B14F-4D97-AF65-F5344CB8AC3E}">
        <p14:creationId xmlns:p14="http://schemas.microsoft.com/office/powerpoint/2010/main" val="31426298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102</a:t>
            </a:fld>
            <a:endParaRPr lang="en-GB"/>
          </a:p>
        </p:txBody>
      </p:sp>
    </p:spTree>
    <p:extLst>
      <p:ext uri="{BB962C8B-B14F-4D97-AF65-F5344CB8AC3E}">
        <p14:creationId xmlns:p14="http://schemas.microsoft.com/office/powerpoint/2010/main" val="6227873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103</a:t>
            </a:fld>
            <a:endParaRPr lang="en-GB"/>
          </a:p>
        </p:txBody>
      </p:sp>
    </p:spTree>
    <p:extLst>
      <p:ext uri="{BB962C8B-B14F-4D97-AF65-F5344CB8AC3E}">
        <p14:creationId xmlns:p14="http://schemas.microsoft.com/office/powerpoint/2010/main" val="31235632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104</a:t>
            </a:fld>
            <a:endParaRPr lang="en-GB"/>
          </a:p>
        </p:txBody>
      </p:sp>
    </p:spTree>
    <p:extLst>
      <p:ext uri="{BB962C8B-B14F-4D97-AF65-F5344CB8AC3E}">
        <p14:creationId xmlns:p14="http://schemas.microsoft.com/office/powerpoint/2010/main" val="26222517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105</a:t>
            </a:fld>
            <a:endParaRPr lang="en-GB"/>
          </a:p>
        </p:txBody>
      </p:sp>
    </p:spTree>
    <p:extLst>
      <p:ext uri="{BB962C8B-B14F-4D97-AF65-F5344CB8AC3E}">
        <p14:creationId xmlns:p14="http://schemas.microsoft.com/office/powerpoint/2010/main" val="6900861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106</a:t>
            </a:fld>
            <a:endParaRPr lang="en-GB"/>
          </a:p>
        </p:txBody>
      </p:sp>
    </p:spTree>
    <p:extLst>
      <p:ext uri="{BB962C8B-B14F-4D97-AF65-F5344CB8AC3E}">
        <p14:creationId xmlns:p14="http://schemas.microsoft.com/office/powerpoint/2010/main" val="24175724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107</a:t>
            </a:fld>
            <a:endParaRPr lang="en-GB"/>
          </a:p>
        </p:txBody>
      </p:sp>
    </p:spTree>
    <p:extLst>
      <p:ext uri="{BB962C8B-B14F-4D97-AF65-F5344CB8AC3E}">
        <p14:creationId xmlns:p14="http://schemas.microsoft.com/office/powerpoint/2010/main" val="19006930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108</a:t>
            </a:fld>
            <a:endParaRPr lang="en-GB"/>
          </a:p>
        </p:txBody>
      </p:sp>
    </p:spTree>
    <p:extLst>
      <p:ext uri="{BB962C8B-B14F-4D97-AF65-F5344CB8AC3E}">
        <p14:creationId xmlns:p14="http://schemas.microsoft.com/office/powerpoint/2010/main" val="14850049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109</a:t>
            </a:fld>
            <a:endParaRPr lang="en-GB"/>
          </a:p>
        </p:txBody>
      </p:sp>
    </p:spTree>
    <p:extLst>
      <p:ext uri="{BB962C8B-B14F-4D97-AF65-F5344CB8AC3E}">
        <p14:creationId xmlns:p14="http://schemas.microsoft.com/office/powerpoint/2010/main" val="2429080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a:t>
            </a:fld>
            <a:endParaRPr lang="en-GB"/>
          </a:p>
        </p:txBody>
      </p:sp>
    </p:spTree>
    <p:extLst>
      <p:ext uri="{BB962C8B-B14F-4D97-AF65-F5344CB8AC3E}">
        <p14:creationId xmlns:p14="http://schemas.microsoft.com/office/powerpoint/2010/main" val="39505489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110</a:t>
            </a:fld>
            <a:endParaRPr lang="en-GB"/>
          </a:p>
        </p:txBody>
      </p:sp>
    </p:spTree>
    <p:extLst>
      <p:ext uri="{BB962C8B-B14F-4D97-AF65-F5344CB8AC3E}">
        <p14:creationId xmlns:p14="http://schemas.microsoft.com/office/powerpoint/2010/main" val="26841257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111</a:t>
            </a:fld>
            <a:endParaRPr lang="en-GB"/>
          </a:p>
        </p:txBody>
      </p:sp>
    </p:spTree>
    <p:extLst>
      <p:ext uri="{BB962C8B-B14F-4D97-AF65-F5344CB8AC3E}">
        <p14:creationId xmlns:p14="http://schemas.microsoft.com/office/powerpoint/2010/main" val="2305556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112</a:t>
            </a:fld>
            <a:endParaRPr lang="en-GB"/>
          </a:p>
        </p:txBody>
      </p:sp>
    </p:spTree>
    <p:extLst>
      <p:ext uri="{BB962C8B-B14F-4D97-AF65-F5344CB8AC3E}">
        <p14:creationId xmlns:p14="http://schemas.microsoft.com/office/powerpoint/2010/main" val="18168599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113</a:t>
            </a:fld>
            <a:endParaRPr lang="en-GB"/>
          </a:p>
        </p:txBody>
      </p:sp>
    </p:spTree>
    <p:extLst>
      <p:ext uri="{BB962C8B-B14F-4D97-AF65-F5344CB8AC3E}">
        <p14:creationId xmlns:p14="http://schemas.microsoft.com/office/powerpoint/2010/main" val="27133486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114</a:t>
            </a:fld>
            <a:endParaRPr lang="en-GB"/>
          </a:p>
        </p:txBody>
      </p:sp>
    </p:spTree>
    <p:extLst>
      <p:ext uri="{BB962C8B-B14F-4D97-AF65-F5344CB8AC3E}">
        <p14:creationId xmlns:p14="http://schemas.microsoft.com/office/powerpoint/2010/main" val="24896553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115</a:t>
            </a:fld>
            <a:endParaRPr lang="en-GB"/>
          </a:p>
        </p:txBody>
      </p:sp>
    </p:spTree>
    <p:extLst>
      <p:ext uri="{BB962C8B-B14F-4D97-AF65-F5344CB8AC3E}">
        <p14:creationId xmlns:p14="http://schemas.microsoft.com/office/powerpoint/2010/main" val="36350042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116</a:t>
            </a:fld>
            <a:endParaRPr lang="en-GB"/>
          </a:p>
        </p:txBody>
      </p:sp>
    </p:spTree>
    <p:extLst>
      <p:ext uri="{BB962C8B-B14F-4D97-AF65-F5344CB8AC3E}">
        <p14:creationId xmlns:p14="http://schemas.microsoft.com/office/powerpoint/2010/main" val="15869365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117</a:t>
            </a:fld>
            <a:endParaRPr lang="en-GB"/>
          </a:p>
        </p:txBody>
      </p:sp>
    </p:spTree>
    <p:extLst>
      <p:ext uri="{BB962C8B-B14F-4D97-AF65-F5344CB8AC3E}">
        <p14:creationId xmlns:p14="http://schemas.microsoft.com/office/powerpoint/2010/main" val="41945023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118</a:t>
            </a:fld>
            <a:endParaRPr lang="en-GB"/>
          </a:p>
        </p:txBody>
      </p:sp>
    </p:spTree>
    <p:extLst>
      <p:ext uri="{BB962C8B-B14F-4D97-AF65-F5344CB8AC3E}">
        <p14:creationId xmlns:p14="http://schemas.microsoft.com/office/powerpoint/2010/main" val="248623119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119</a:t>
            </a:fld>
            <a:endParaRPr lang="en-GB"/>
          </a:p>
        </p:txBody>
      </p:sp>
    </p:spTree>
    <p:extLst>
      <p:ext uri="{BB962C8B-B14F-4D97-AF65-F5344CB8AC3E}">
        <p14:creationId xmlns:p14="http://schemas.microsoft.com/office/powerpoint/2010/main" val="335357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a:t>
            </a:fld>
            <a:endParaRPr lang="en-GB"/>
          </a:p>
        </p:txBody>
      </p:sp>
    </p:spTree>
    <p:extLst>
      <p:ext uri="{BB962C8B-B14F-4D97-AF65-F5344CB8AC3E}">
        <p14:creationId xmlns:p14="http://schemas.microsoft.com/office/powerpoint/2010/main" val="14907497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120</a:t>
            </a:fld>
            <a:endParaRPr lang="en-GB"/>
          </a:p>
        </p:txBody>
      </p:sp>
    </p:spTree>
    <p:extLst>
      <p:ext uri="{BB962C8B-B14F-4D97-AF65-F5344CB8AC3E}">
        <p14:creationId xmlns:p14="http://schemas.microsoft.com/office/powerpoint/2010/main" val="30856802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121</a:t>
            </a:fld>
            <a:endParaRPr lang="en-GB"/>
          </a:p>
        </p:txBody>
      </p:sp>
    </p:spTree>
    <p:extLst>
      <p:ext uri="{BB962C8B-B14F-4D97-AF65-F5344CB8AC3E}">
        <p14:creationId xmlns:p14="http://schemas.microsoft.com/office/powerpoint/2010/main" val="42772480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122</a:t>
            </a:fld>
            <a:endParaRPr lang="en-GB"/>
          </a:p>
        </p:txBody>
      </p:sp>
    </p:spTree>
    <p:extLst>
      <p:ext uri="{BB962C8B-B14F-4D97-AF65-F5344CB8AC3E}">
        <p14:creationId xmlns:p14="http://schemas.microsoft.com/office/powerpoint/2010/main" val="29405517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123</a:t>
            </a:fld>
            <a:endParaRPr lang="en-GB"/>
          </a:p>
        </p:txBody>
      </p:sp>
    </p:spTree>
    <p:extLst>
      <p:ext uri="{BB962C8B-B14F-4D97-AF65-F5344CB8AC3E}">
        <p14:creationId xmlns:p14="http://schemas.microsoft.com/office/powerpoint/2010/main" val="22006955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124</a:t>
            </a:fld>
            <a:endParaRPr lang="en-GB"/>
          </a:p>
        </p:txBody>
      </p:sp>
    </p:spTree>
    <p:extLst>
      <p:ext uri="{BB962C8B-B14F-4D97-AF65-F5344CB8AC3E}">
        <p14:creationId xmlns:p14="http://schemas.microsoft.com/office/powerpoint/2010/main" val="25108307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125</a:t>
            </a:fld>
            <a:endParaRPr lang="en-GB"/>
          </a:p>
        </p:txBody>
      </p:sp>
    </p:spTree>
    <p:extLst>
      <p:ext uri="{BB962C8B-B14F-4D97-AF65-F5344CB8AC3E}">
        <p14:creationId xmlns:p14="http://schemas.microsoft.com/office/powerpoint/2010/main" val="36356600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126</a:t>
            </a:fld>
            <a:endParaRPr lang="en-GB"/>
          </a:p>
        </p:txBody>
      </p:sp>
    </p:spTree>
    <p:extLst>
      <p:ext uri="{BB962C8B-B14F-4D97-AF65-F5344CB8AC3E}">
        <p14:creationId xmlns:p14="http://schemas.microsoft.com/office/powerpoint/2010/main" val="333606798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127</a:t>
            </a:fld>
            <a:endParaRPr lang="en-GB"/>
          </a:p>
        </p:txBody>
      </p:sp>
    </p:spTree>
    <p:extLst>
      <p:ext uri="{BB962C8B-B14F-4D97-AF65-F5344CB8AC3E}">
        <p14:creationId xmlns:p14="http://schemas.microsoft.com/office/powerpoint/2010/main" val="18842376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128</a:t>
            </a:fld>
            <a:endParaRPr lang="en-GB"/>
          </a:p>
        </p:txBody>
      </p:sp>
    </p:spTree>
    <p:extLst>
      <p:ext uri="{BB962C8B-B14F-4D97-AF65-F5344CB8AC3E}">
        <p14:creationId xmlns:p14="http://schemas.microsoft.com/office/powerpoint/2010/main" val="14602088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129</a:t>
            </a:fld>
            <a:endParaRPr lang="en-GB"/>
          </a:p>
        </p:txBody>
      </p:sp>
    </p:spTree>
    <p:extLst>
      <p:ext uri="{BB962C8B-B14F-4D97-AF65-F5344CB8AC3E}">
        <p14:creationId xmlns:p14="http://schemas.microsoft.com/office/powerpoint/2010/main" val="425245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a:t>
            </a:fld>
            <a:endParaRPr lang="en-GB"/>
          </a:p>
        </p:txBody>
      </p:sp>
    </p:spTree>
    <p:extLst>
      <p:ext uri="{BB962C8B-B14F-4D97-AF65-F5344CB8AC3E}">
        <p14:creationId xmlns:p14="http://schemas.microsoft.com/office/powerpoint/2010/main" val="3866070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130</a:t>
            </a:fld>
            <a:endParaRPr lang="en-GB"/>
          </a:p>
        </p:txBody>
      </p:sp>
    </p:spTree>
    <p:extLst>
      <p:ext uri="{BB962C8B-B14F-4D97-AF65-F5344CB8AC3E}">
        <p14:creationId xmlns:p14="http://schemas.microsoft.com/office/powerpoint/2010/main" val="3829978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131</a:t>
            </a:fld>
            <a:endParaRPr lang="en-GB"/>
          </a:p>
        </p:txBody>
      </p:sp>
    </p:spTree>
    <p:extLst>
      <p:ext uri="{BB962C8B-B14F-4D97-AF65-F5344CB8AC3E}">
        <p14:creationId xmlns:p14="http://schemas.microsoft.com/office/powerpoint/2010/main" val="24529052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132</a:t>
            </a:fld>
            <a:endParaRPr lang="en-GB"/>
          </a:p>
        </p:txBody>
      </p:sp>
    </p:spTree>
    <p:extLst>
      <p:ext uri="{BB962C8B-B14F-4D97-AF65-F5344CB8AC3E}">
        <p14:creationId xmlns:p14="http://schemas.microsoft.com/office/powerpoint/2010/main" val="18443111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133</a:t>
            </a:fld>
            <a:endParaRPr lang="en-GB"/>
          </a:p>
        </p:txBody>
      </p:sp>
    </p:spTree>
    <p:extLst>
      <p:ext uri="{BB962C8B-B14F-4D97-AF65-F5344CB8AC3E}">
        <p14:creationId xmlns:p14="http://schemas.microsoft.com/office/powerpoint/2010/main" val="29794981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134</a:t>
            </a:fld>
            <a:endParaRPr lang="en-GB"/>
          </a:p>
        </p:txBody>
      </p:sp>
    </p:spTree>
    <p:extLst>
      <p:ext uri="{BB962C8B-B14F-4D97-AF65-F5344CB8AC3E}">
        <p14:creationId xmlns:p14="http://schemas.microsoft.com/office/powerpoint/2010/main" val="29543260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135</a:t>
            </a:fld>
            <a:endParaRPr lang="en-GB"/>
          </a:p>
        </p:txBody>
      </p:sp>
    </p:spTree>
    <p:extLst>
      <p:ext uri="{BB962C8B-B14F-4D97-AF65-F5344CB8AC3E}">
        <p14:creationId xmlns:p14="http://schemas.microsoft.com/office/powerpoint/2010/main" val="40213571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136</a:t>
            </a:fld>
            <a:endParaRPr lang="en-GB"/>
          </a:p>
        </p:txBody>
      </p:sp>
    </p:spTree>
    <p:extLst>
      <p:ext uri="{BB962C8B-B14F-4D97-AF65-F5344CB8AC3E}">
        <p14:creationId xmlns:p14="http://schemas.microsoft.com/office/powerpoint/2010/main" val="22300250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137</a:t>
            </a:fld>
            <a:endParaRPr lang="en-GB"/>
          </a:p>
        </p:txBody>
      </p:sp>
    </p:spTree>
    <p:extLst>
      <p:ext uri="{BB962C8B-B14F-4D97-AF65-F5344CB8AC3E}">
        <p14:creationId xmlns:p14="http://schemas.microsoft.com/office/powerpoint/2010/main" val="38354740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138</a:t>
            </a:fld>
            <a:endParaRPr lang="en-GB"/>
          </a:p>
        </p:txBody>
      </p:sp>
    </p:spTree>
    <p:extLst>
      <p:ext uri="{BB962C8B-B14F-4D97-AF65-F5344CB8AC3E}">
        <p14:creationId xmlns:p14="http://schemas.microsoft.com/office/powerpoint/2010/main" val="138644901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139</a:t>
            </a:fld>
            <a:endParaRPr lang="en-GB"/>
          </a:p>
        </p:txBody>
      </p:sp>
    </p:spTree>
    <p:extLst>
      <p:ext uri="{BB962C8B-B14F-4D97-AF65-F5344CB8AC3E}">
        <p14:creationId xmlns:p14="http://schemas.microsoft.com/office/powerpoint/2010/main" val="3627333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a:t>
            </a:fld>
            <a:endParaRPr lang="en-GB"/>
          </a:p>
        </p:txBody>
      </p:sp>
    </p:spTree>
    <p:extLst>
      <p:ext uri="{BB962C8B-B14F-4D97-AF65-F5344CB8AC3E}">
        <p14:creationId xmlns:p14="http://schemas.microsoft.com/office/powerpoint/2010/main" val="207797277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140</a:t>
            </a:fld>
            <a:endParaRPr lang="en-GB"/>
          </a:p>
        </p:txBody>
      </p:sp>
    </p:spTree>
    <p:extLst>
      <p:ext uri="{BB962C8B-B14F-4D97-AF65-F5344CB8AC3E}">
        <p14:creationId xmlns:p14="http://schemas.microsoft.com/office/powerpoint/2010/main" val="5793403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141</a:t>
            </a:fld>
            <a:endParaRPr lang="en-GB"/>
          </a:p>
        </p:txBody>
      </p:sp>
    </p:spTree>
    <p:extLst>
      <p:ext uri="{BB962C8B-B14F-4D97-AF65-F5344CB8AC3E}">
        <p14:creationId xmlns:p14="http://schemas.microsoft.com/office/powerpoint/2010/main" val="38711390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142</a:t>
            </a:fld>
            <a:endParaRPr lang="en-GB"/>
          </a:p>
        </p:txBody>
      </p:sp>
    </p:spTree>
    <p:extLst>
      <p:ext uri="{BB962C8B-B14F-4D97-AF65-F5344CB8AC3E}">
        <p14:creationId xmlns:p14="http://schemas.microsoft.com/office/powerpoint/2010/main" val="36536804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143</a:t>
            </a:fld>
            <a:endParaRPr lang="en-GB"/>
          </a:p>
        </p:txBody>
      </p:sp>
    </p:spTree>
    <p:extLst>
      <p:ext uri="{BB962C8B-B14F-4D97-AF65-F5344CB8AC3E}">
        <p14:creationId xmlns:p14="http://schemas.microsoft.com/office/powerpoint/2010/main" val="7239832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144</a:t>
            </a:fld>
            <a:endParaRPr lang="en-GB"/>
          </a:p>
        </p:txBody>
      </p:sp>
    </p:spTree>
    <p:extLst>
      <p:ext uri="{BB962C8B-B14F-4D97-AF65-F5344CB8AC3E}">
        <p14:creationId xmlns:p14="http://schemas.microsoft.com/office/powerpoint/2010/main" val="27698398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145</a:t>
            </a:fld>
            <a:endParaRPr lang="en-GB"/>
          </a:p>
        </p:txBody>
      </p:sp>
    </p:spTree>
    <p:extLst>
      <p:ext uri="{BB962C8B-B14F-4D97-AF65-F5344CB8AC3E}">
        <p14:creationId xmlns:p14="http://schemas.microsoft.com/office/powerpoint/2010/main" val="30106146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146</a:t>
            </a:fld>
            <a:endParaRPr lang="en-GB"/>
          </a:p>
        </p:txBody>
      </p:sp>
    </p:spTree>
    <p:extLst>
      <p:ext uri="{BB962C8B-B14F-4D97-AF65-F5344CB8AC3E}">
        <p14:creationId xmlns:p14="http://schemas.microsoft.com/office/powerpoint/2010/main" val="93274748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147</a:t>
            </a:fld>
            <a:endParaRPr lang="en-GB"/>
          </a:p>
        </p:txBody>
      </p:sp>
    </p:spTree>
    <p:extLst>
      <p:ext uri="{BB962C8B-B14F-4D97-AF65-F5344CB8AC3E}">
        <p14:creationId xmlns:p14="http://schemas.microsoft.com/office/powerpoint/2010/main" val="7129259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148</a:t>
            </a:fld>
            <a:endParaRPr lang="en-GB"/>
          </a:p>
        </p:txBody>
      </p:sp>
    </p:spTree>
    <p:extLst>
      <p:ext uri="{BB962C8B-B14F-4D97-AF65-F5344CB8AC3E}">
        <p14:creationId xmlns:p14="http://schemas.microsoft.com/office/powerpoint/2010/main" val="2969992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149</a:t>
            </a:fld>
            <a:endParaRPr lang="en-GB"/>
          </a:p>
        </p:txBody>
      </p:sp>
    </p:spTree>
    <p:extLst>
      <p:ext uri="{BB962C8B-B14F-4D97-AF65-F5344CB8AC3E}">
        <p14:creationId xmlns:p14="http://schemas.microsoft.com/office/powerpoint/2010/main" val="2215571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a:t>
            </a:fld>
            <a:endParaRPr lang="en-GB"/>
          </a:p>
        </p:txBody>
      </p:sp>
    </p:spTree>
    <p:extLst>
      <p:ext uri="{BB962C8B-B14F-4D97-AF65-F5344CB8AC3E}">
        <p14:creationId xmlns:p14="http://schemas.microsoft.com/office/powerpoint/2010/main" val="20461520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150</a:t>
            </a:fld>
            <a:endParaRPr lang="en-GB"/>
          </a:p>
        </p:txBody>
      </p:sp>
    </p:spTree>
    <p:extLst>
      <p:ext uri="{BB962C8B-B14F-4D97-AF65-F5344CB8AC3E}">
        <p14:creationId xmlns:p14="http://schemas.microsoft.com/office/powerpoint/2010/main" val="38871688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151</a:t>
            </a:fld>
            <a:endParaRPr lang="en-GB"/>
          </a:p>
        </p:txBody>
      </p:sp>
    </p:spTree>
    <p:extLst>
      <p:ext uri="{BB962C8B-B14F-4D97-AF65-F5344CB8AC3E}">
        <p14:creationId xmlns:p14="http://schemas.microsoft.com/office/powerpoint/2010/main" val="2731908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152</a:t>
            </a:fld>
            <a:endParaRPr lang="en-GB"/>
          </a:p>
        </p:txBody>
      </p:sp>
    </p:spTree>
    <p:extLst>
      <p:ext uri="{BB962C8B-B14F-4D97-AF65-F5344CB8AC3E}">
        <p14:creationId xmlns:p14="http://schemas.microsoft.com/office/powerpoint/2010/main" val="163135516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153</a:t>
            </a:fld>
            <a:endParaRPr lang="en-GB"/>
          </a:p>
        </p:txBody>
      </p:sp>
    </p:spTree>
    <p:extLst>
      <p:ext uri="{BB962C8B-B14F-4D97-AF65-F5344CB8AC3E}">
        <p14:creationId xmlns:p14="http://schemas.microsoft.com/office/powerpoint/2010/main" val="178053253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154</a:t>
            </a:fld>
            <a:endParaRPr lang="en-GB"/>
          </a:p>
        </p:txBody>
      </p:sp>
    </p:spTree>
    <p:extLst>
      <p:ext uri="{BB962C8B-B14F-4D97-AF65-F5344CB8AC3E}">
        <p14:creationId xmlns:p14="http://schemas.microsoft.com/office/powerpoint/2010/main" val="414157568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155</a:t>
            </a:fld>
            <a:endParaRPr lang="en-GB"/>
          </a:p>
        </p:txBody>
      </p:sp>
    </p:spTree>
    <p:extLst>
      <p:ext uri="{BB962C8B-B14F-4D97-AF65-F5344CB8AC3E}">
        <p14:creationId xmlns:p14="http://schemas.microsoft.com/office/powerpoint/2010/main" val="116778365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156</a:t>
            </a:fld>
            <a:endParaRPr lang="en-GB"/>
          </a:p>
        </p:txBody>
      </p:sp>
    </p:spTree>
    <p:extLst>
      <p:ext uri="{BB962C8B-B14F-4D97-AF65-F5344CB8AC3E}">
        <p14:creationId xmlns:p14="http://schemas.microsoft.com/office/powerpoint/2010/main" val="28038470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157</a:t>
            </a:fld>
            <a:endParaRPr lang="en-GB"/>
          </a:p>
        </p:txBody>
      </p:sp>
    </p:spTree>
    <p:extLst>
      <p:ext uri="{BB962C8B-B14F-4D97-AF65-F5344CB8AC3E}">
        <p14:creationId xmlns:p14="http://schemas.microsoft.com/office/powerpoint/2010/main" val="42305922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158</a:t>
            </a:fld>
            <a:endParaRPr lang="en-GB"/>
          </a:p>
        </p:txBody>
      </p:sp>
    </p:spTree>
    <p:extLst>
      <p:ext uri="{BB962C8B-B14F-4D97-AF65-F5344CB8AC3E}">
        <p14:creationId xmlns:p14="http://schemas.microsoft.com/office/powerpoint/2010/main" val="213800631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159</a:t>
            </a:fld>
            <a:endParaRPr lang="en-GB"/>
          </a:p>
        </p:txBody>
      </p:sp>
    </p:spTree>
    <p:extLst>
      <p:ext uri="{BB962C8B-B14F-4D97-AF65-F5344CB8AC3E}">
        <p14:creationId xmlns:p14="http://schemas.microsoft.com/office/powerpoint/2010/main" val="117212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a:t>
            </a:fld>
            <a:endParaRPr lang="en-GB"/>
          </a:p>
        </p:txBody>
      </p:sp>
    </p:spTree>
    <p:extLst>
      <p:ext uri="{BB962C8B-B14F-4D97-AF65-F5344CB8AC3E}">
        <p14:creationId xmlns:p14="http://schemas.microsoft.com/office/powerpoint/2010/main" val="378462104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160</a:t>
            </a:fld>
            <a:endParaRPr lang="en-GB"/>
          </a:p>
        </p:txBody>
      </p:sp>
    </p:spTree>
    <p:extLst>
      <p:ext uri="{BB962C8B-B14F-4D97-AF65-F5344CB8AC3E}">
        <p14:creationId xmlns:p14="http://schemas.microsoft.com/office/powerpoint/2010/main" val="35754801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161</a:t>
            </a:fld>
            <a:endParaRPr lang="en-GB"/>
          </a:p>
        </p:txBody>
      </p:sp>
    </p:spTree>
    <p:extLst>
      <p:ext uri="{BB962C8B-B14F-4D97-AF65-F5344CB8AC3E}">
        <p14:creationId xmlns:p14="http://schemas.microsoft.com/office/powerpoint/2010/main" val="106291748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162</a:t>
            </a:fld>
            <a:endParaRPr lang="en-GB"/>
          </a:p>
        </p:txBody>
      </p:sp>
    </p:spTree>
    <p:extLst>
      <p:ext uri="{BB962C8B-B14F-4D97-AF65-F5344CB8AC3E}">
        <p14:creationId xmlns:p14="http://schemas.microsoft.com/office/powerpoint/2010/main" val="89979888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163</a:t>
            </a:fld>
            <a:endParaRPr lang="en-GB"/>
          </a:p>
        </p:txBody>
      </p:sp>
    </p:spTree>
    <p:extLst>
      <p:ext uri="{BB962C8B-B14F-4D97-AF65-F5344CB8AC3E}">
        <p14:creationId xmlns:p14="http://schemas.microsoft.com/office/powerpoint/2010/main" val="284069487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164</a:t>
            </a:fld>
            <a:endParaRPr lang="en-GB"/>
          </a:p>
        </p:txBody>
      </p:sp>
    </p:spTree>
    <p:extLst>
      <p:ext uri="{BB962C8B-B14F-4D97-AF65-F5344CB8AC3E}">
        <p14:creationId xmlns:p14="http://schemas.microsoft.com/office/powerpoint/2010/main" val="108628545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165</a:t>
            </a:fld>
            <a:endParaRPr lang="en-GB"/>
          </a:p>
        </p:txBody>
      </p:sp>
    </p:spTree>
    <p:extLst>
      <p:ext uri="{BB962C8B-B14F-4D97-AF65-F5344CB8AC3E}">
        <p14:creationId xmlns:p14="http://schemas.microsoft.com/office/powerpoint/2010/main" val="376105800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166</a:t>
            </a:fld>
            <a:endParaRPr lang="en-GB"/>
          </a:p>
        </p:txBody>
      </p:sp>
    </p:spTree>
    <p:extLst>
      <p:ext uri="{BB962C8B-B14F-4D97-AF65-F5344CB8AC3E}">
        <p14:creationId xmlns:p14="http://schemas.microsoft.com/office/powerpoint/2010/main" val="216451596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167</a:t>
            </a:fld>
            <a:endParaRPr lang="en-GB"/>
          </a:p>
        </p:txBody>
      </p:sp>
    </p:spTree>
    <p:extLst>
      <p:ext uri="{BB962C8B-B14F-4D97-AF65-F5344CB8AC3E}">
        <p14:creationId xmlns:p14="http://schemas.microsoft.com/office/powerpoint/2010/main" val="13503026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168</a:t>
            </a:fld>
            <a:endParaRPr lang="en-GB"/>
          </a:p>
        </p:txBody>
      </p:sp>
    </p:spTree>
    <p:extLst>
      <p:ext uri="{BB962C8B-B14F-4D97-AF65-F5344CB8AC3E}">
        <p14:creationId xmlns:p14="http://schemas.microsoft.com/office/powerpoint/2010/main" val="388005356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169</a:t>
            </a:fld>
            <a:endParaRPr lang="en-GB"/>
          </a:p>
        </p:txBody>
      </p:sp>
    </p:spTree>
    <p:extLst>
      <p:ext uri="{BB962C8B-B14F-4D97-AF65-F5344CB8AC3E}">
        <p14:creationId xmlns:p14="http://schemas.microsoft.com/office/powerpoint/2010/main" val="86617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a:t>
            </a:fld>
            <a:endParaRPr lang="en-GB"/>
          </a:p>
        </p:txBody>
      </p:sp>
    </p:spTree>
    <p:extLst>
      <p:ext uri="{BB962C8B-B14F-4D97-AF65-F5344CB8AC3E}">
        <p14:creationId xmlns:p14="http://schemas.microsoft.com/office/powerpoint/2010/main" val="25411056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170</a:t>
            </a:fld>
            <a:endParaRPr lang="en-GB"/>
          </a:p>
        </p:txBody>
      </p:sp>
    </p:spTree>
    <p:extLst>
      <p:ext uri="{BB962C8B-B14F-4D97-AF65-F5344CB8AC3E}">
        <p14:creationId xmlns:p14="http://schemas.microsoft.com/office/powerpoint/2010/main" val="375631325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171</a:t>
            </a:fld>
            <a:endParaRPr lang="en-GB"/>
          </a:p>
        </p:txBody>
      </p:sp>
    </p:spTree>
    <p:extLst>
      <p:ext uri="{BB962C8B-B14F-4D97-AF65-F5344CB8AC3E}">
        <p14:creationId xmlns:p14="http://schemas.microsoft.com/office/powerpoint/2010/main" val="312267196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172</a:t>
            </a:fld>
            <a:endParaRPr lang="en-GB"/>
          </a:p>
        </p:txBody>
      </p:sp>
    </p:spTree>
    <p:extLst>
      <p:ext uri="{BB962C8B-B14F-4D97-AF65-F5344CB8AC3E}">
        <p14:creationId xmlns:p14="http://schemas.microsoft.com/office/powerpoint/2010/main" val="46429633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173</a:t>
            </a:fld>
            <a:endParaRPr lang="en-GB"/>
          </a:p>
        </p:txBody>
      </p:sp>
    </p:spTree>
    <p:extLst>
      <p:ext uri="{BB962C8B-B14F-4D97-AF65-F5344CB8AC3E}">
        <p14:creationId xmlns:p14="http://schemas.microsoft.com/office/powerpoint/2010/main" val="7507852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174</a:t>
            </a:fld>
            <a:endParaRPr lang="en-GB"/>
          </a:p>
        </p:txBody>
      </p:sp>
    </p:spTree>
    <p:extLst>
      <p:ext uri="{BB962C8B-B14F-4D97-AF65-F5344CB8AC3E}">
        <p14:creationId xmlns:p14="http://schemas.microsoft.com/office/powerpoint/2010/main" val="162930916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175</a:t>
            </a:fld>
            <a:endParaRPr lang="en-GB"/>
          </a:p>
        </p:txBody>
      </p:sp>
    </p:spTree>
    <p:extLst>
      <p:ext uri="{BB962C8B-B14F-4D97-AF65-F5344CB8AC3E}">
        <p14:creationId xmlns:p14="http://schemas.microsoft.com/office/powerpoint/2010/main" val="380467982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176</a:t>
            </a:fld>
            <a:endParaRPr lang="en-GB"/>
          </a:p>
        </p:txBody>
      </p:sp>
    </p:spTree>
    <p:extLst>
      <p:ext uri="{BB962C8B-B14F-4D97-AF65-F5344CB8AC3E}">
        <p14:creationId xmlns:p14="http://schemas.microsoft.com/office/powerpoint/2010/main" val="14971123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177</a:t>
            </a:fld>
            <a:endParaRPr lang="en-GB"/>
          </a:p>
        </p:txBody>
      </p:sp>
    </p:spTree>
    <p:extLst>
      <p:ext uri="{BB962C8B-B14F-4D97-AF65-F5344CB8AC3E}">
        <p14:creationId xmlns:p14="http://schemas.microsoft.com/office/powerpoint/2010/main" val="32530362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178</a:t>
            </a:fld>
            <a:endParaRPr lang="en-GB"/>
          </a:p>
        </p:txBody>
      </p:sp>
    </p:spTree>
    <p:extLst>
      <p:ext uri="{BB962C8B-B14F-4D97-AF65-F5344CB8AC3E}">
        <p14:creationId xmlns:p14="http://schemas.microsoft.com/office/powerpoint/2010/main" val="10182346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179</a:t>
            </a:fld>
            <a:endParaRPr lang="en-GB"/>
          </a:p>
        </p:txBody>
      </p:sp>
    </p:spTree>
    <p:extLst>
      <p:ext uri="{BB962C8B-B14F-4D97-AF65-F5344CB8AC3E}">
        <p14:creationId xmlns:p14="http://schemas.microsoft.com/office/powerpoint/2010/main" val="1479590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a:t>
            </a:fld>
            <a:endParaRPr lang="en-GB"/>
          </a:p>
        </p:txBody>
      </p:sp>
    </p:spTree>
    <p:extLst>
      <p:ext uri="{BB962C8B-B14F-4D97-AF65-F5344CB8AC3E}">
        <p14:creationId xmlns:p14="http://schemas.microsoft.com/office/powerpoint/2010/main" val="424364860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180</a:t>
            </a:fld>
            <a:endParaRPr lang="en-GB"/>
          </a:p>
        </p:txBody>
      </p:sp>
    </p:spTree>
    <p:extLst>
      <p:ext uri="{BB962C8B-B14F-4D97-AF65-F5344CB8AC3E}">
        <p14:creationId xmlns:p14="http://schemas.microsoft.com/office/powerpoint/2010/main" val="420832183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181</a:t>
            </a:fld>
            <a:endParaRPr lang="en-GB"/>
          </a:p>
        </p:txBody>
      </p:sp>
    </p:spTree>
    <p:extLst>
      <p:ext uri="{BB962C8B-B14F-4D97-AF65-F5344CB8AC3E}">
        <p14:creationId xmlns:p14="http://schemas.microsoft.com/office/powerpoint/2010/main" val="1139587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182</a:t>
            </a:fld>
            <a:endParaRPr lang="en-GB"/>
          </a:p>
        </p:txBody>
      </p:sp>
    </p:spTree>
    <p:extLst>
      <p:ext uri="{BB962C8B-B14F-4D97-AF65-F5344CB8AC3E}">
        <p14:creationId xmlns:p14="http://schemas.microsoft.com/office/powerpoint/2010/main" val="357585292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183</a:t>
            </a:fld>
            <a:endParaRPr lang="en-GB"/>
          </a:p>
        </p:txBody>
      </p:sp>
    </p:spTree>
    <p:extLst>
      <p:ext uri="{BB962C8B-B14F-4D97-AF65-F5344CB8AC3E}">
        <p14:creationId xmlns:p14="http://schemas.microsoft.com/office/powerpoint/2010/main" val="82529740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184</a:t>
            </a:fld>
            <a:endParaRPr lang="en-GB"/>
          </a:p>
        </p:txBody>
      </p:sp>
    </p:spTree>
    <p:extLst>
      <p:ext uri="{BB962C8B-B14F-4D97-AF65-F5344CB8AC3E}">
        <p14:creationId xmlns:p14="http://schemas.microsoft.com/office/powerpoint/2010/main" val="324513830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185</a:t>
            </a:fld>
            <a:endParaRPr lang="en-GB"/>
          </a:p>
        </p:txBody>
      </p:sp>
    </p:spTree>
    <p:extLst>
      <p:ext uri="{BB962C8B-B14F-4D97-AF65-F5344CB8AC3E}">
        <p14:creationId xmlns:p14="http://schemas.microsoft.com/office/powerpoint/2010/main" val="210609834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186</a:t>
            </a:fld>
            <a:endParaRPr lang="en-GB"/>
          </a:p>
        </p:txBody>
      </p:sp>
    </p:spTree>
    <p:extLst>
      <p:ext uri="{BB962C8B-B14F-4D97-AF65-F5344CB8AC3E}">
        <p14:creationId xmlns:p14="http://schemas.microsoft.com/office/powerpoint/2010/main" val="89270405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187</a:t>
            </a:fld>
            <a:endParaRPr lang="en-GB"/>
          </a:p>
        </p:txBody>
      </p:sp>
    </p:spTree>
    <p:extLst>
      <p:ext uri="{BB962C8B-B14F-4D97-AF65-F5344CB8AC3E}">
        <p14:creationId xmlns:p14="http://schemas.microsoft.com/office/powerpoint/2010/main" val="179600774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188</a:t>
            </a:fld>
            <a:endParaRPr lang="en-GB"/>
          </a:p>
        </p:txBody>
      </p:sp>
    </p:spTree>
    <p:extLst>
      <p:ext uri="{BB962C8B-B14F-4D97-AF65-F5344CB8AC3E}">
        <p14:creationId xmlns:p14="http://schemas.microsoft.com/office/powerpoint/2010/main" val="131680112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189</a:t>
            </a:fld>
            <a:endParaRPr lang="en-GB"/>
          </a:p>
        </p:txBody>
      </p:sp>
    </p:spTree>
    <p:extLst>
      <p:ext uri="{BB962C8B-B14F-4D97-AF65-F5344CB8AC3E}">
        <p14:creationId xmlns:p14="http://schemas.microsoft.com/office/powerpoint/2010/main" val="4248186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a:t>
            </a:fld>
            <a:endParaRPr lang="en-GB"/>
          </a:p>
        </p:txBody>
      </p:sp>
    </p:spTree>
    <p:extLst>
      <p:ext uri="{BB962C8B-B14F-4D97-AF65-F5344CB8AC3E}">
        <p14:creationId xmlns:p14="http://schemas.microsoft.com/office/powerpoint/2010/main" val="43856047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190</a:t>
            </a:fld>
            <a:endParaRPr lang="en-GB"/>
          </a:p>
        </p:txBody>
      </p:sp>
    </p:spTree>
    <p:extLst>
      <p:ext uri="{BB962C8B-B14F-4D97-AF65-F5344CB8AC3E}">
        <p14:creationId xmlns:p14="http://schemas.microsoft.com/office/powerpoint/2010/main" val="276506886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191</a:t>
            </a:fld>
            <a:endParaRPr lang="en-GB"/>
          </a:p>
        </p:txBody>
      </p:sp>
    </p:spTree>
    <p:extLst>
      <p:ext uri="{BB962C8B-B14F-4D97-AF65-F5344CB8AC3E}">
        <p14:creationId xmlns:p14="http://schemas.microsoft.com/office/powerpoint/2010/main" val="281128680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192</a:t>
            </a:fld>
            <a:endParaRPr lang="en-GB"/>
          </a:p>
        </p:txBody>
      </p:sp>
    </p:spTree>
    <p:extLst>
      <p:ext uri="{BB962C8B-B14F-4D97-AF65-F5344CB8AC3E}">
        <p14:creationId xmlns:p14="http://schemas.microsoft.com/office/powerpoint/2010/main" val="173208835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193</a:t>
            </a:fld>
            <a:endParaRPr lang="en-GB"/>
          </a:p>
        </p:txBody>
      </p:sp>
    </p:spTree>
    <p:extLst>
      <p:ext uri="{BB962C8B-B14F-4D97-AF65-F5344CB8AC3E}">
        <p14:creationId xmlns:p14="http://schemas.microsoft.com/office/powerpoint/2010/main" val="229543613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194</a:t>
            </a:fld>
            <a:endParaRPr lang="en-GB"/>
          </a:p>
        </p:txBody>
      </p:sp>
    </p:spTree>
    <p:extLst>
      <p:ext uri="{BB962C8B-B14F-4D97-AF65-F5344CB8AC3E}">
        <p14:creationId xmlns:p14="http://schemas.microsoft.com/office/powerpoint/2010/main" val="315564738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195</a:t>
            </a:fld>
            <a:endParaRPr lang="en-GB"/>
          </a:p>
        </p:txBody>
      </p:sp>
    </p:spTree>
    <p:extLst>
      <p:ext uri="{BB962C8B-B14F-4D97-AF65-F5344CB8AC3E}">
        <p14:creationId xmlns:p14="http://schemas.microsoft.com/office/powerpoint/2010/main" val="20471580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196</a:t>
            </a:fld>
            <a:endParaRPr lang="en-GB"/>
          </a:p>
        </p:txBody>
      </p:sp>
    </p:spTree>
    <p:extLst>
      <p:ext uri="{BB962C8B-B14F-4D97-AF65-F5344CB8AC3E}">
        <p14:creationId xmlns:p14="http://schemas.microsoft.com/office/powerpoint/2010/main" val="295397164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197</a:t>
            </a:fld>
            <a:endParaRPr lang="en-GB"/>
          </a:p>
        </p:txBody>
      </p:sp>
    </p:spTree>
    <p:extLst>
      <p:ext uri="{BB962C8B-B14F-4D97-AF65-F5344CB8AC3E}">
        <p14:creationId xmlns:p14="http://schemas.microsoft.com/office/powerpoint/2010/main" val="227920777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198</a:t>
            </a:fld>
            <a:endParaRPr lang="en-GB"/>
          </a:p>
        </p:txBody>
      </p:sp>
    </p:spTree>
    <p:extLst>
      <p:ext uri="{BB962C8B-B14F-4D97-AF65-F5344CB8AC3E}">
        <p14:creationId xmlns:p14="http://schemas.microsoft.com/office/powerpoint/2010/main" val="150030504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199</a:t>
            </a:fld>
            <a:endParaRPr lang="en-GB"/>
          </a:p>
        </p:txBody>
      </p:sp>
    </p:spTree>
    <p:extLst>
      <p:ext uri="{BB962C8B-B14F-4D97-AF65-F5344CB8AC3E}">
        <p14:creationId xmlns:p14="http://schemas.microsoft.com/office/powerpoint/2010/main" val="3524779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a:t>
            </a:fld>
            <a:endParaRPr lang="en-GB"/>
          </a:p>
        </p:txBody>
      </p:sp>
    </p:spTree>
    <p:extLst>
      <p:ext uri="{BB962C8B-B14F-4D97-AF65-F5344CB8AC3E}">
        <p14:creationId xmlns:p14="http://schemas.microsoft.com/office/powerpoint/2010/main" val="556744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a:t>
            </a:fld>
            <a:endParaRPr lang="en-GB"/>
          </a:p>
        </p:txBody>
      </p:sp>
    </p:spTree>
    <p:extLst>
      <p:ext uri="{BB962C8B-B14F-4D97-AF65-F5344CB8AC3E}">
        <p14:creationId xmlns:p14="http://schemas.microsoft.com/office/powerpoint/2010/main" val="16087613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200</a:t>
            </a:fld>
            <a:endParaRPr lang="en-GB"/>
          </a:p>
        </p:txBody>
      </p:sp>
    </p:spTree>
    <p:extLst>
      <p:ext uri="{BB962C8B-B14F-4D97-AF65-F5344CB8AC3E}">
        <p14:creationId xmlns:p14="http://schemas.microsoft.com/office/powerpoint/2010/main" val="127628533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201</a:t>
            </a:fld>
            <a:endParaRPr lang="en-GB"/>
          </a:p>
        </p:txBody>
      </p:sp>
    </p:spTree>
    <p:extLst>
      <p:ext uri="{BB962C8B-B14F-4D97-AF65-F5344CB8AC3E}">
        <p14:creationId xmlns:p14="http://schemas.microsoft.com/office/powerpoint/2010/main" val="96173867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202</a:t>
            </a:fld>
            <a:endParaRPr lang="en-GB"/>
          </a:p>
        </p:txBody>
      </p:sp>
    </p:spTree>
    <p:extLst>
      <p:ext uri="{BB962C8B-B14F-4D97-AF65-F5344CB8AC3E}">
        <p14:creationId xmlns:p14="http://schemas.microsoft.com/office/powerpoint/2010/main" val="71100418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203</a:t>
            </a:fld>
            <a:endParaRPr lang="en-GB"/>
          </a:p>
        </p:txBody>
      </p:sp>
    </p:spTree>
    <p:extLst>
      <p:ext uri="{BB962C8B-B14F-4D97-AF65-F5344CB8AC3E}">
        <p14:creationId xmlns:p14="http://schemas.microsoft.com/office/powerpoint/2010/main" val="180670326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204</a:t>
            </a:fld>
            <a:endParaRPr lang="en-GB"/>
          </a:p>
        </p:txBody>
      </p:sp>
    </p:spTree>
    <p:extLst>
      <p:ext uri="{BB962C8B-B14F-4D97-AF65-F5344CB8AC3E}">
        <p14:creationId xmlns:p14="http://schemas.microsoft.com/office/powerpoint/2010/main" val="95916904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205</a:t>
            </a:fld>
            <a:endParaRPr lang="en-GB"/>
          </a:p>
        </p:txBody>
      </p:sp>
    </p:spTree>
    <p:extLst>
      <p:ext uri="{BB962C8B-B14F-4D97-AF65-F5344CB8AC3E}">
        <p14:creationId xmlns:p14="http://schemas.microsoft.com/office/powerpoint/2010/main" val="301866495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206</a:t>
            </a:fld>
            <a:endParaRPr lang="en-GB"/>
          </a:p>
        </p:txBody>
      </p:sp>
    </p:spTree>
    <p:extLst>
      <p:ext uri="{BB962C8B-B14F-4D97-AF65-F5344CB8AC3E}">
        <p14:creationId xmlns:p14="http://schemas.microsoft.com/office/powerpoint/2010/main" val="368137112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207</a:t>
            </a:fld>
            <a:endParaRPr lang="en-GB"/>
          </a:p>
        </p:txBody>
      </p:sp>
    </p:spTree>
    <p:extLst>
      <p:ext uri="{BB962C8B-B14F-4D97-AF65-F5344CB8AC3E}">
        <p14:creationId xmlns:p14="http://schemas.microsoft.com/office/powerpoint/2010/main" val="247023933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208</a:t>
            </a:fld>
            <a:endParaRPr lang="en-GB"/>
          </a:p>
        </p:txBody>
      </p:sp>
    </p:spTree>
    <p:extLst>
      <p:ext uri="{BB962C8B-B14F-4D97-AF65-F5344CB8AC3E}">
        <p14:creationId xmlns:p14="http://schemas.microsoft.com/office/powerpoint/2010/main" val="145516110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209</a:t>
            </a:fld>
            <a:endParaRPr lang="en-GB"/>
          </a:p>
        </p:txBody>
      </p:sp>
    </p:spTree>
    <p:extLst>
      <p:ext uri="{BB962C8B-B14F-4D97-AF65-F5344CB8AC3E}">
        <p14:creationId xmlns:p14="http://schemas.microsoft.com/office/powerpoint/2010/main" val="1322476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a:t>
            </a:fld>
            <a:endParaRPr lang="en-GB"/>
          </a:p>
        </p:txBody>
      </p:sp>
    </p:spTree>
    <p:extLst>
      <p:ext uri="{BB962C8B-B14F-4D97-AF65-F5344CB8AC3E}">
        <p14:creationId xmlns:p14="http://schemas.microsoft.com/office/powerpoint/2010/main" val="331692253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210</a:t>
            </a:fld>
            <a:endParaRPr lang="en-GB"/>
          </a:p>
        </p:txBody>
      </p:sp>
    </p:spTree>
    <p:extLst>
      <p:ext uri="{BB962C8B-B14F-4D97-AF65-F5344CB8AC3E}">
        <p14:creationId xmlns:p14="http://schemas.microsoft.com/office/powerpoint/2010/main" val="272989266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211</a:t>
            </a:fld>
            <a:endParaRPr lang="en-GB"/>
          </a:p>
        </p:txBody>
      </p:sp>
    </p:spTree>
    <p:extLst>
      <p:ext uri="{BB962C8B-B14F-4D97-AF65-F5344CB8AC3E}">
        <p14:creationId xmlns:p14="http://schemas.microsoft.com/office/powerpoint/2010/main" val="112441160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212</a:t>
            </a:fld>
            <a:endParaRPr lang="en-GB"/>
          </a:p>
        </p:txBody>
      </p:sp>
    </p:spTree>
    <p:extLst>
      <p:ext uri="{BB962C8B-B14F-4D97-AF65-F5344CB8AC3E}">
        <p14:creationId xmlns:p14="http://schemas.microsoft.com/office/powerpoint/2010/main" val="374607385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213</a:t>
            </a:fld>
            <a:endParaRPr lang="en-GB"/>
          </a:p>
        </p:txBody>
      </p:sp>
    </p:spTree>
    <p:extLst>
      <p:ext uri="{BB962C8B-B14F-4D97-AF65-F5344CB8AC3E}">
        <p14:creationId xmlns:p14="http://schemas.microsoft.com/office/powerpoint/2010/main" val="342693020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214</a:t>
            </a:fld>
            <a:endParaRPr lang="en-GB"/>
          </a:p>
        </p:txBody>
      </p:sp>
    </p:spTree>
    <p:extLst>
      <p:ext uri="{BB962C8B-B14F-4D97-AF65-F5344CB8AC3E}">
        <p14:creationId xmlns:p14="http://schemas.microsoft.com/office/powerpoint/2010/main" val="354257033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215</a:t>
            </a:fld>
            <a:endParaRPr lang="en-GB"/>
          </a:p>
        </p:txBody>
      </p:sp>
    </p:spTree>
    <p:extLst>
      <p:ext uri="{BB962C8B-B14F-4D97-AF65-F5344CB8AC3E}">
        <p14:creationId xmlns:p14="http://schemas.microsoft.com/office/powerpoint/2010/main" val="273910573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216</a:t>
            </a:fld>
            <a:endParaRPr lang="en-GB"/>
          </a:p>
        </p:txBody>
      </p:sp>
    </p:spTree>
    <p:extLst>
      <p:ext uri="{BB962C8B-B14F-4D97-AF65-F5344CB8AC3E}">
        <p14:creationId xmlns:p14="http://schemas.microsoft.com/office/powerpoint/2010/main" val="230835384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217</a:t>
            </a:fld>
            <a:endParaRPr lang="en-GB"/>
          </a:p>
        </p:txBody>
      </p:sp>
    </p:spTree>
    <p:extLst>
      <p:ext uri="{BB962C8B-B14F-4D97-AF65-F5344CB8AC3E}">
        <p14:creationId xmlns:p14="http://schemas.microsoft.com/office/powerpoint/2010/main" val="148573429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218</a:t>
            </a:fld>
            <a:endParaRPr lang="en-GB"/>
          </a:p>
        </p:txBody>
      </p:sp>
    </p:spTree>
    <p:extLst>
      <p:ext uri="{BB962C8B-B14F-4D97-AF65-F5344CB8AC3E}">
        <p14:creationId xmlns:p14="http://schemas.microsoft.com/office/powerpoint/2010/main" val="214526884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219</a:t>
            </a:fld>
            <a:endParaRPr lang="en-GB"/>
          </a:p>
        </p:txBody>
      </p:sp>
    </p:spTree>
    <p:extLst>
      <p:ext uri="{BB962C8B-B14F-4D97-AF65-F5344CB8AC3E}">
        <p14:creationId xmlns:p14="http://schemas.microsoft.com/office/powerpoint/2010/main" val="386113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a:t>
            </a:fld>
            <a:endParaRPr lang="en-GB"/>
          </a:p>
        </p:txBody>
      </p:sp>
    </p:spTree>
    <p:extLst>
      <p:ext uri="{BB962C8B-B14F-4D97-AF65-F5344CB8AC3E}">
        <p14:creationId xmlns:p14="http://schemas.microsoft.com/office/powerpoint/2010/main" val="418432003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220</a:t>
            </a:fld>
            <a:endParaRPr lang="en-GB"/>
          </a:p>
        </p:txBody>
      </p:sp>
    </p:spTree>
    <p:extLst>
      <p:ext uri="{BB962C8B-B14F-4D97-AF65-F5344CB8AC3E}">
        <p14:creationId xmlns:p14="http://schemas.microsoft.com/office/powerpoint/2010/main" val="16529249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221</a:t>
            </a:fld>
            <a:endParaRPr lang="en-GB"/>
          </a:p>
        </p:txBody>
      </p:sp>
    </p:spTree>
    <p:extLst>
      <p:ext uri="{BB962C8B-B14F-4D97-AF65-F5344CB8AC3E}">
        <p14:creationId xmlns:p14="http://schemas.microsoft.com/office/powerpoint/2010/main" val="62399321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222</a:t>
            </a:fld>
            <a:endParaRPr lang="en-GB"/>
          </a:p>
        </p:txBody>
      </p:sp>
    </p:spTree>
    <p:extLst>
      <p:ext uri="{BB962C8B-B14F-4D97-AF65-F5344CB8AC3E}">
        <p14:creationId xmlns:p14="http://schemas.microsoft.com/office/powerpoint/2010/main" val="366939365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223</a:t>
            </a:fld>
            <a:endParaRPr lang="en-GB"/>
          </a:p>
        </p:txBody>
      </p:sp>
    </p:spTree>
    <p:extLst>
      <p:ext uri="{BB962C8B-B14F-4D97-AF65-F5344CB8AC3E}">
        <p14:creationId xmlns:p14="http://schemas.microsoft.com/office/powerpoint/2010/main" val="208184928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224</a:t>
            </a:fld>
            <a:endParaRPr lang="en-GB"/>
          </a:p>
        </p:txBody>
      </p:sp>
    </p:spTree>
    <p:extLst>
      <p:ext uri="{BB962C8B-B14F-4D97-AF65-F5344CB8AC3E}">
        <p14:creationId xmlns:p14="http://schemas.microsoft.com/office/powerpoint/2010/main" val="23753609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225</a:t>
            </a:fld>
            <a:endParaRPr lang="en-GB"/>
          </a:p>
        </p:txBody>
      </p:sp>
    </p:spTree>
    <p:extLst>
      <p:ext uri="{BB962C8B-B14F-4D97-AF65-F5344CB8AC3E}">
        <p14:creationId xmlns:p14="http://schemas.microsoft.com/office/powerpoint/2010/main" val="422592588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226</a:t>
            </a:fld>
            <a:endParaRPr lang="en-GB"/>
          </a:p>
        </p:txBody>
      </p:sp>
    </p:spTree>
    <p:extLst>
      <p:ext uri="{BB962C8B-B14F-4D97-AF65-F5344CB8AC3E}">
        <p14:creationId xmlns:p14="http://schemas.microsoft.com/office/powerpoint/2010/main" val="213806681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227</a:t>
            </a:fld>
            <a:endParaRPr lang="en-GB"/>
          </a:p>
        </p:txBody>
      </p:sp>
    </p:spTree>
    <p:extLst>
      <p:ext uri="{BB962C8B-B14F-4D97-AF65-F5344CB8AC3E}">
        <p14:creationId xmlns:p14="http://schemas.microsoft.com/office/powerpoint/2010/main" val="402397997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228</a:t>
            </a:fld>
            <a:endParaRPr lang="en-GB"/>
          </a:p>
        </p:txBody>
      </p:sp>
    </p:spTree>
    <p:extLst>
      <p:ext uri="{BB962C8B-B14F-4D97-AF65-F5344CB8AC3E}">
        <p14:creationId xmlns:p14="http://schemas.microsoft.com/office/powerpoint/2010/main" val="213339569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229</a:t>
            </a:fld>
            <a:endParaRPr lang="en-GB"/>
          </a:p>
        </p:txBody>
      </p:sp>
    </p:spTree>
    <p:extLst>
      <p:ext uri="{BB962C8B-B14F-4D97-AF65-F5344CB8AC3E}">
        <p14:creationId xmlns:p14="http://schemas.microsoft.com/office/powerpoint/2010/main" val="150062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a:t>
            </a:fld>
            <a:endParaRPr lang="en-GB"/>
          </a:p>
        </p:txBody>
      </p:sp>
    </p:spTree>
    <p:extLst>
      <p:ext uri="{BB962C8B-B14F-4D97-AF65-F5344CB8AC3E}">
        <p14:creationId xmlns:p14="http://schemas.microsoft.com/office/powerpoint/2010/main" val="219377453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solidFill>
                <a:srgbClr val="FFC000"/>
              </a:solidFill>
            </a:endParaRPr>
          </a:p>
        </p:txBody>
      </p:sp>
      <p:sp>
        <p:nvSpPr>
          <p:cNvPr id="4" name="Slide Number Placeholder 3"/>
          <p:cNvSpPr>
            <a:spLocks noGrp="1"/>
          </p:cNvSpPr>
          <p:nvPr>
            <p:ph type="sldNum" sz="quarter" idx="10"/>
          </p:nvPr>
        </p:nvSpPr>
        <p:spPr/>
        <p:txBody>
          <a:bodyPr/>
          <a:lstStyle/>
          <a:p>
            <a:fld id="{6A362137-7E49-456A-BA44-6B3B58A331EF}" type="slidenum">
              <a:rPr lang="en-GB" smtClean="0"/>
              <a:pPr/>
              <a:t>230</a:t>
            </a:fld>
            <a:endParaRPr lang="en-GB"/>
          </a:p>
        </p:txBody>
      </p:sp>
    </p:spTree>
    <p:extLst>
      <p:ext uri="{BB962C8B-B14F-4D97-AF65-F5344CB8AC3E}">
        <p14:creationId xmlns:p14="http://schemas.microsoft.com/office/powerpoint/2010/main" val="160250170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231</a:t>
            </a:fld>
            <a:endParaRPr lang="en-GB"/>
          </a:p>
        </p:txBody>
      </p:sp>
    </p:spTree>
    <p:extLst>
      <p:ext uri="{BB962C8B-B14F-4D97-AF65-F5344CB8AC3E}">
        <p14:creationId xmlns:p14="http://schemas.microsoft.com/office/powerpoint/2010/main" val="312296501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232</a:t>
            </a:fld>
            <a:endParaRPr lang="en-GB"/>
          </a:p>
        </p:txBody>
      </p:sp>
    </p:spTree>
    <p:extLst>
      <p:ext uri="{BB962C8B-B14F-4D97-AF65-F5344CB8AC3E}">
        <p14:creationId xmlns:p14="http://schemas.microsoft.com/office/powerpoint/2010/main" val="96386805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233</a:t>
            </a:fld>
            <a:endParaRPr lang="en-GB"/>
          </a:p>
        </p:txBody>
      </p:sp>
    </p:spTree>
    <p:extLst>
      <p:ext uri="{BB962C8B-B14F-4D97-AF65-F5344CB8AC3E}">
        <p14:creationId xmlns:p14="http://schemas.microsoft.com/office/powerpoint/2010/main" val="300894119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234</a:t>
            </a:fld>
            <a:endParaRPr lang="en-GB"/>
          </a:p>
        </p:txBody>
      </p:sp>
    </p:spTree>
    <p:extLst>
      <p:ext uri="{BB962C8B-B14F-4D97-AF65-F5344CB8AC3E}">
        <p14:creationId xmlns:p14="http://schemas.microsoft.com/office/powerpoint/2010/main" val="218410445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235</a:t>
            </a:fld>
            <a:endParaRPr lang="en-GB"/>
          </a:p>
        </p:txBody>
      </p:sp>
    </p:spTree>
    <p:extLst>
      <p:ext uri="{BB962C8B-B14F-4D97-AF65-F5344CB8AC3E}">
        <p14:creationId xmlns:p14="http://schemas.microsoft.com/office/powerpoint/2010/main" val="118469938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236</a:t>
            </a:fld>
            <a:endParaRPr lang="en-GB"/>
          </a:p>
        </p:txBody>
      </p:sp>
    </p:spTree>
    <p:extLst>
      <p:ext uri="{BB962C8B-B14F-4D97-AF65-F5344CB8AC3E}">
        <p14:creationId xmlns:p14="http://schemas.microsoft.com/office/powerpoint/2010/main" val="289804907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237</a:t>
            </a:fld>
            <a:endParaRPr lang="en-GB"/>
          </a:p>
        </p:txBody>
      </p:sp>
    </p:spTree>
    <p:extLst>
      <p:ext uri="{BB962C8B-B14F-4D97-AF65-F5344CB8AC3E}">
        <p14:creationId xmlns:p14="http://schemas.microsoft.com/office/powerpoint/2010/main" val="254203488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238</a:t>
            </a:fld>
            <a:endParaRPr lang="en-GB"/>
          </a:p>
        </p:txBody>
      </p:sp>
    </p:spTree>
    <p:extLst>
      <p:ext uri="{BB962C8B-B14F-4D97-AF65-F5344CB8AC3E}">
        <p14:creationId xmlns:p14="http://schemas.microsoft.com/office/powerpoint/2010/main" val="196193376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239</a:t>
            </a:fld>
            <a:endParaRPr lang="en-GB"/>
          </a:p>
        </p:txBody>
      </p:sp>
    </p:spTree>
    <p:extLst>
      <p:ext uri="{BB962C8B-B14F-4D97-AF65-F5344CB8AC3E}">
        <p14:creationId xmlns:p14="http://schemas.microsoft.com/office/powerpoint/2010/main" val="773946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a:t>
            </a:fld>
            <a:endParaRPr lang="en-GB"/>
          </a:p>
        </p:txBody>
      </p:sp>
    </p:spTree>
    <p:extLst>
      <p:ext uri="{BB962C8B-B14F-4D97-AF65-F5344CB8AC3E}">
        <p14:creationId xmlns:p14="http://schemas.microsoft.com/office/powerpoint/2010/main" val="274985030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240</a:t>
            </a:fld>
            <a:endParaRPr lang="en-GB"/>
          </a:p>
        </p:txBody>
      </p:sp>
    </p:spTree>
    <p:extLst>
      <p:ext uri="{BB962C8B-B14F-4D97-AF65-F5344CB8AC3E}">
        <p14:creationId xmlns:p14="http://schemas.microsoft.com/office/powerpoint/2010/main" val="382707315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241</a:t>
            </a:fld>
            <a:endParaRPr lang="en-GB"/>
          </a:p>
        </p:txBody>
      </p:sp>
    </p:spTree>
    <p:extLst>
      <p:ext uri="{BB962C8B-B14F-4D97-AF65-F5344CB8AC3E}">
        <p14:creationId xmlns:p14="http://schemas.microsoft.com/office/powerpoint/2010/main" val="417886680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242</a:t>
            </a:fld>
            <a:endParaRPr lang="en-GB"/>
          </a:p>
        </p:txBody>
      </p:sp>
    </p:spTree>
    <p:extLst>
      <p:ext uri="{BB962C8B-B14F-4D97-AF65-F5344CB8AC3E}">
        <p14:creationId xmlns:p14="http://schemas.microsoft.com/office/powerpoint/2010/main" val="402228872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243</a:t>
            </a:fld>
            <a:endParaRPr lang="en-GB"/>
          </a:p>
        </p:txBody>
      </p:sp>
    </p:spTree>
    <p:extLst>
      <p:ext uri="{BB962C8B-B14F-4D97-AF65-F5344CB8AC3E}">
        <p14:creationId xmlns:p14="http://schemas.microsoft.com/office/powerpoint/2010/main" val="48861050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244</a:t>
            </a:fld>
            <a:endParaRPr lang="en-GB"/>
          </a:p>
        </p:txBody>
      </p:sp>
    </p:spTree>
    <p:extLst>
      <p:ext uri="{BB962C8B-B14F-4D97-AF65-F5344CB8AC3E}">
        <p14:creationId xmlns:p14="http://schemas.microsoft.com/office/powerpoint/2010/main" val="309792399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245</a:t>
            </a:fld>
            <a:endParaRPr lang="en-GB"/>
          </a:p>
        </p:txBody>
      </p:sp>
    </p:spTree>
    <p:extLst>
      <p:ext uri="{BB962C8B-B14F-4D97-AF65-F5344CB8AC3E}">
        <p14:creationId xmlns:p14="http://schemas.microsoft.com/office/powerpoint/2010/main" val="273106776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246</a:t>
            </a:fld>
            <a:endParaRPr lang="en-GB"/>
          </a:p>
        </p:txBody>
      </p:sp>
    </p:spTree>
    <p:extLst>
      <p:ext uri="{BB962C8B-B14F-4D97-AF65-F5344CB8AC3E}">
        <p14:creationId xmlns:p14="http://schemas.microsoft.com/office/powerpoint/2010/main" val="314998337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247</a:t>
            </a:fld>
            <a:endParaRPr lang="en-GB"/>
          </a:p>
        </p:txBody>
      </p:sp>
    </p:spTree>
    <p:extLst>
      <p:ext uri="{BB962C8B-B14F-4D97-AF65-F5344CB8AC3E}">
        <p14:creationId xmlns:p14="http://schemas.microsoft.com/office/powerpoint/2010/main" val="322513879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248</a:t>
            </a:fld>
            <a:endParaRPr lang="en-GB"/>
          </a:p>
        </p:txBody>
      </p:sp>
    </p:spTree>
    <p:extLst>
      <p:ext uri="{BB962C8B-B14F-4D97-AF65-F5344CB8AC3E}">
        <p14:creationId xmlns:p14="http://schemas.microsoft.com/office/powerpoint/2010/main" val="427308932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249</a:t>
            </a:fld>
            <a:endParaRPr lang="en-GB"/>
          </a:p>
        </p:txBody>
      </p:sp>
    </p:spTree>
    <p:extLst>
      <p:ext uri="{BB962C8B-B14F-4D97-AF65-F5344CB8AC3E}">
        <p14:creationId xmlns:p14="http://schemas.microsoft.com/office/powerpoint/2010/main" val="2805775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25</a:t>
            </a:fld>
            <a:endParaRPr lang="en-GB"/>
          </a:p>
        </p:txBody>
      </p:sp>
    </p:spTree>
    <p:extLst>
      <p:ext uri="{BB962C8B-B14F-4D97-AF65-F5344CB8AC3E}">
        <p14:creationId xmlns:p14="http://schemas.microsoft.com/office/powerpoint/2010/main" val="8896248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250</a:t>
            </a:fld>
            <a:endParaRPr lang="en-GB"/>
          </a:p>
        </p:txBody>
      </p:sp>
    </p:spTree>
    <p:extLst>
      <p:ext uri="{BB962C8B-B14F-4D97-AF65-F5344CB8AC3E}">
        <p14:creationId xmlns:p14="http://schemas.microsoft.com/office/powerpoint/2010/main" val="411379246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251</a:t>
            </a:fld>
            <a:endParaRPr lang="en-GB"/>
          </a:p>
        </p:txBody>
      </p:sp>
    </p:spTree>
    <p:extLst>
      <p:ext uri="{BB962C8B-B14F-4D97-AF65-F5344CB8AC3E}">
        <p14:creationId xmlns:p14="http://schemas.microsoft.com/office/powerpoint/2010/main" val="69019219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252</a:t>
            </a:fld>
            <a:endParaRPr lang="en-GB"/>
          </a:p>
        </p:txBody>
      </p:sp>
    </p:spTree>
    <p:extLst>
      <p:ext uri="{BB962C8B-B14F-4D97-AF65-F5344CB8AC3E}">
        <p14:creationId xmlns:p14="http://schemas.microsoft.com/office/powerpoint/2010/main" val="420234304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253</a:t>
            </a:fld>
            <a:endParaRPr lang="en-GB"/>
          </a:p>
        </p:txBody>
      </p:sp>
    </p:spTree>
    <p:extLst>
      <p:ext uri="{BB962C8B-B14F-4D97-AF65-F5344CB8AC3E}">
        <p14:creationId xmlns:p14="http://schemas.microsoft.com/office/powerpoint/2010/main" val="162117395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254</a:t>
            </a:fld>
            <a:endParaRPr lang="en-GB"/>
          </a:p>
        </p:txBody>
      </p:sp>
    </p:spTree>
    <p:extLst>
      <p:ext uri="{BB962C8B-B14F-4D97-AF65-F5344CB8AC3E}">
        <p14:creationId xmlns:p14="http://schemas.microsoft.com/office/powerpoint/2010/main" val="365277464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solidFill>
                  <a:prstClr val="black"/>
                </a:solidFill>
              </a:rPr>
              <a:pPr/>
              <a:t>255</a:t>
            </a:fld>
            <a:endParaRPr lang="en-GB">
              <a:solidFill>
                <a:prstClr val="black"/>
              </a:solidFill>
            </a:endParaRPr>
          </a:p>
        </p:txBody>
      </p:sp>
    </p:spTree>
    <p:extLst>
      <p:ext uri="{BB962C8B-B14F-4D97-AF65-F5344CB8AC3E}">
        <p14:creationId xmlns:p14="http://schemas.microsoft.com/office/powerpoint/2010/main" val="313883317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256</a:t>
            </a:fld>
            <a:endParaRPr lang="en-GB"/>
          </a:p>
        </p:txBody>
      </p:sp>
    </p:spTree>
    <p:extLst>
      <p:ext uri="{BB962C8B-B14F-4D97-AF65-F5344CB8AC3E}">
        <p14:creationId xmlns:p14="http://schemas.microsoft.com/office/powerpoint/2010/main" val="3199896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26</a:t>
            </a:fld>
            <a:endParaRPr lang="en-GB"/>
          </a:p>
        </p:txBody>
      </p:sp>
    </p:spTree>
    <p:extLst>
      <p:ext uri="{BB962C8B-B14F-4D97-AF65-F5344CB8AC3E}">
        <p14:creationId xmlns:p14="http://schemas.microsoft.com/office/powerpoint/2010/main" val="3584146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27</a:t>
            </a:fld>
            <a:endParaRPr lang="en-GB"/>
          </a:p>
        </p:txBody>
      </p:sp>
    </p:spTree>
    <p:extLst>
      <p:ext uri="{BB962C8B-B14F-4D97-AF65-F5344CB8AC3E}">
        <p14:creationId xmlns:p14="http://schemas.microsoft.com/office/powerpoint/2010/main" val="241042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28</a:t>
            </a:fld>
            <a:endParaRPr lang="en-GB"/>
          </a:p>
        </p:txBody>
      </p:sp>
    </p:spTree>
    <p:extLst>
      <p:ext uri="{BB962C8B-B14F-4D97-AF65-F5344CB8AC3E}">
        <p14:creationId xmlns:p14="http://schemas.microsoft.com/office/powerpoint/2010/main" val="1100646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29</a:t>
            </a:fld>
            <a:endParaRPr lang="en-GB"/>
          </a:p>
        </p:txBody>
      </p:sp>
    </p:spTree>
    <p:extLst>
      <p:ext uri="{BB962C8B-B14F-4D97-AF65-F5344CB8AC3E}">
        <p14:creationId xmlns:p14="http://schemas.microsoft.com/office/powerpoint/2010/main" val="314204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3</a:t>
            </a:fld>
            <a:endParaRPr lang="en-GB"/>
          </a:p>
        </p:txBody>
      </p:sp>
    </p:spTree>
    <p:extLst>
      <p:ext uri="{BB962C8B-B14F-4D97-AF65-F5344CB8AC3E}">
        <p14:creationId xmlns:p14="http://schemas.microsoft.com/office/powerpoint/2010/main" val="4265313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30</a:t>
            </a:fld>
            <a:endParaRPr lang="en-GB"/>
          </a:p>
        </p:txBody>
      </p:sp>
    </p:spTree>
    <p:extLst>
      <p:ext uri="{BB962C8B-B14F-4D97-AF65-F5344CB8AC3E}">
        <p14:creationId xmlns:p14="http://schemas.microsoft.com/office/powerpoint/2010/main" val="2524392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31</a:t>
            </a:fld>
            <a:endParaRPr lang="en-GB"/>
          </a:p>
        </p:txBody>
      </p:sp>
    </p:spTree>
    <p:extLst>
      <p:ext uri="{BB962C8B-B14F-4D97-AF65-F5344CB8AC3E}">
        <p14:creationId xmlns:p14="http://schemas.microsoft.com/office/powerpoint/2010/main" val="3468782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32</a:t>
            </a:fld>
            <a:endParaRPr lang="en-GB"/>
          </a:p>
        </p:txBody>
      </p:sp>
    </p:spTree>
    <p:extLst>
      <p:ext uri="{BB962C8B-B14F-4D97-AF65-F5344CB8AC3E}">
        <p14:creationId xmlns:p14="http://schemas.microsoft.com/office/powerpoint/2010/main" val="2388360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33</a:t>
            </a:fld>
            <a:endParaRPr lang="en-GB"/>
          </a:p>
        </p:txBody>
      </p:sp>
    </p:spTree>
    <p:extLst>
      <p:ext uri="{BB962C8B-B14F-4D97-AF65-F5344CB8AC3E}">
        <p14:creationId xmlns:p14="http://schemas.microsoft.com/office/powerpoint/2010/main" val="625108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34</a:t>
            </a:fld>
            <a:endParaRPr lang="en-GB"/>
          </a:p>
        </p:txBody>
      </p:sp>
    </p:spTree>
    <p:extLst>
      <p:ext uri="{BB962C8B-B14F-4D97-AF65-F5344CB8AC3E}">
        <p14:creationId xmlns:p14="http://schemas.microsoft.com/office/powerpoint/2010/main" val="409390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35</a:t>
            </a:fld>
            <a:endParaRPr lang="en-GB"/>
          </a:p>
        </p:txBody>
      </p:sp>
    </p:spTree>
    <p:extLst>
      <p:ext uri="{BB962C8B-B14F-4D97-AF65-F5344CB8AC3E}">
        <p14:creationId xmlns:p14="http://schemas.microsoft.com/office/powerpoint/2010/main" val="2078816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36</a:t>
            </a:fld>
            <a:endParaRPr lang="en-GB"/>
          </a:p>
        </p:txBody>
      </p:sp>
    </p:spTree>
    <p:extLst>
      <p:ext uri="{BB962C8B-B14F-4D97-AF65-F5344CB8AC3E}">
        <p14:creationId xmlns:p14="http://schemas.microsoft.com/office/powerpoint/2010/main" val="739870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37</a:t>
            </a:fld>
            <a:endParaRPr lang="en-GB"/>
          </a:p>
        </p:txBody>
      </p:sp>
    </p:spTree>
    <p:extLst>
      <p:ext uri="{BB962C8B-B14F-4D97-AF65-F5344CB8AC3E}">
        <p14:creationId xmlns:p14="http://schemas.microsoft.com/office/powerpoint/2010/main" val="3888827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38</a:t>
            </a:fld>
            <a:endParaRPr lang="en-GB"/>
          </a:p>
        </p:txBody>
      </p:sp>
    </p:spTree>
    <p:extLst>
      <p:ext uri="{BB962C8B-B14F-4D97-AF65-F5344CB8AC3E}">
        <p14:creationId xmlns:p14="http://schemas.microsoft.com/office/powerpoint/2010/main" val="4264691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39</a:t>
            </a:fld>
            <a:endParaRPr lang="en-GB"/>
          </a:p>
        </p:txBody>
      </p:sp>
    </p:spTree>
    <p:extLst>
      <p:ext uri="{BB962C8B-B14F-4D97-AF65-F5344CB8AC3E}">
        <p14:creationId xmlns:p14="http://schemas.microsoft.com/office/powerpoint/2010/main" val="92032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4</a:t>
            </a:fld>
            <a:endParaRPr lang="en-GB"/>
          </a:p>
        </p:txBody>
      </p:sp>
    </p:spTree>
    <p:extLst>
      <p:ext uri="{BB962C8B-B14F-4D97-AF65-F5344CB8AC3E}">
        <p14:creationId xmlns:p14="http://schemas.microsoft.com/office/powerpoint/2010/main" val="3275954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40</a:t>
            </a:fld>
            <a:endParaRPr lang="en-GB"/>
          </a:p>
        </p:txBody>
      </p:sp>
    </p:spTree>
    <p:extLst>
      <p:ext uri="{BB962C8B-B14F-4D97-AF65-F5344CB8AC3E}">
        <p14:creationId xmlns:p14="http://schemas.microsoft.com/office/powerpoint/2010/main" val="2919712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41</a:t>
            </a:fld>
            <a:endParaRPr lang="en-GB"/>
          </a:p>
        </p:txBody>
      </p:sp>
    </p:spTree>
    <p:extLst>
      <p:ext uri="{BB962C8B-B14F-4D97-AF65-F5344CB8AC3E}">
        <p14:creationId xmlns:p14="http://schemas.microsoft.com/office/powerpoint/2010/main" val="2444675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42</a:t>
            </a:fld>
            <a:endParaRPr lang="en-GB"/>
          </a:p>
        </p:txBody>
      </p:sp>
    </p:spTree>
    <p:extLst>
      <p:ext uri="{BB962C8B-B14F-4D97-AF65-F5344CB8AC3E}">
        <p14:creationId xmlns:p14="http://schemas.microsoft.com/office/powerpoint/2010/main" val="1027148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43</a:t>
            </a:fld>
            <a:endParaRPr lang="en-GB"/>
          </a:p>
        </p:txBody>
      </p:sp>
    </p:spTree>
    <p:extLst>
      <p:ext uri="{BB962C8B-B14F-4D97-AF65-F5344CB8AC3E}">
        <p14:creationId xmlns:p14="http://schemas.microsoft.com/office/powerpoint/2010/main" val="3185748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44</a:t>
            </a:fld>
            <a:endParaRPr lang="en-GB"/>
          </a:p>
        </p:txBody>
      </p:sp>
    </p:spTree>
    <p:extLst>
      <p:ext uri="{BB962C8B-B14F-4D97-AF65-F5344CB8AC3E}">
        <p14:creationId xmlns:p14="http://schemas.microsoft.com/office/powerpoint/2010/main" val="3120788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45</a:t>
            </a:fld>
            <a:endParaRPr lang="en-GB"/>
          </a:p>
        </p:txBody>
      </p:sp>
    </p:spTree>
    <p:extLst>
      <p:ext uri="{BB962C8B-B14F-4D97-AF65-F5344CB8AC3E}">
        <p14:creationId xmlns:p14="http://schemas.microsoft.com/office/powerpoint/2010/main" val="721363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46</a:t>
            </a:fld>
            <a:endParaRPr lang="en-GB"/>
          </a:p>
        </p:txBody>
      </p:sp>
    </p:spTree>
    <p:extLst>
      <p:ext uri="{BB962C8B-B14F-4D97-AF65-F5344CB8AC3E}">
        <p14:creationId xmlns:p14="http://schemas.microsoft.com/office/powerpoint/2010/main" val="2152556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47</a:t>
            </a:fld>
            <a:endParaRPr lang="en-GB"/>
          </a:p>
        </p:txBody>
      </p:sp>
    </p:spTree>
    <p:extLst>
      <p:ext uri="{BB962C8B-B14F-4D97-AF65-F5344CB8AC3E}">
        <p14:creationId xmlns:p14="http://schemas.microsoft.com/office/powerpoint/2010/main" val="2964756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362137-7E49-456A-BA44-6B3B58A331EF}" type="slidenum">
              <a:rPr lang="en-GB" smtClean="0"/>
              <a:pPr/>
              <a:t>48</a:t>
            </a:fld>
            <a:endParaRPr lang="en-GB"/>
          </a:p>
        </p:txBody>
      </p:sp>
    </p:spTree>
    <p:extLst>
      <p:ext uri="{BB962C8B-B14F-4D97-AF65-F5344CB8AC3E}">
        <p14:creationId xmlns:p14="http://schemas.microsoft.com/office/powerpoint/2010/main" val="2253729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49</a:t>
            </a:fld>
            <a:endParaRPr lang="en-GB"/>
          </a:p>
        </p:txBody>
      </p:sp>
    </p:spTree>
    <p:extLst>
      <p:ext uri="{BB962C8B-B14F-4D97-AF65-F5344CB8AC3E}">
        <p14:creationId xmlns:p14="http://schemas.microsoft.com/office/powerpoint/2010/main" val="275359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a:t>
            </a:fld>
            <a:endParaRPr lang="en-GB"/>
          </a:p>
        </p:txBody>
      </p:sp>
    </p:spTree>
    <p:extLst>
      <p:ext uri="{BB962C8B-B14F-4D97-AF65-F5344CB8AC3E}">
        <p14:creationId xmlns:p14="http://schemas.microsoft.com/office/powerpoint/2010/main" val="1107373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50</a:t>
            </a:fld>
            <a:endParaRPr lang="en-GB"/>
          </a:p>
        </p:txBody>
      </p:sp>
    </p:spTree>
    <p:extLst>
      <p:ext uri="{BB962C8B-B14F-4D97-AF65-F5344CB8AC3E}">
        <p14:creationId xmlns:p14="http://schemas.microsoft.com/office/powerpoint/2010/main" val="1703720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51</a:t>
            </a:fld>
            <a:endParaRPr lang="en-GB"/>
          </a:p>
        </p:txBody>
      </p:sp>
    </p:spTree>
    <p:extLst>
      <p:ext uri="{BB962C8B-B14F-4D97-AF65-F5344CB8AC3E}">
        <p14:creationId xmlns:p14="http://schemas.microsoft.com/office/powerpoint/2010/main" val="2709113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52</a:t>
            </a:fld>
            <a:endParaRPr lang="en-GB"/>
          </a:p>
        </p:txBody>
      </p:sp>
    </p:spTree>
    <p:extLst>
      <p:ext uri="{BB962C8B-B14F-4D97-AF65-F5344CB8AC3E}">
        <p14:creationId xmlns:p14="http://schemas.microsoft.com/office/powerpoint/2010/main" val="2765932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53</a:t>
            </a:fld>
            <a:endParaRPr lang="en-GB"/>
          </a:p>
        </p:txBody>
      </p:sp>
    </p:spTree>
    <p:extLst>
      <p:ext uri="{BB962C8B-B14F-4D97-AF65-F5344CB8AC3E}">
        <p14:creationId xmlns:p14="http://schemas.microsoft.com/office/powerpoint/2010/main" val="1339539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54</a:t>
            </a:fld>
            <a:endParaRPr lang="en-GB"/>
          </a:p>
        </p:txBody>
      </p:sp>
    </p:spTree>
    <p:extLst>
      <p:ext uri="{BB962C8B-B14F-4D97-AF65-F5344CB8AC3E}">
        <p14:creationId xmlns:p14="http://schemas.microsoft.com/office/powerpoint/2010/main" val="3501190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55</a:t>
            </a:fld>
            <a:endParaRPr lang="en-GB"/>
          </a:p>
        </p:txBody>
      </p:sp>
    </p:spTree>
    <p:extLst>
      <p:ext uri="{BB962C8B-B14F-4D97-AF65-F5344CB8AC3E}">
        <p14:creationId xmlns:p14="http://schemas.microsoft.com/office/powerpoint/2010/main" val="1769385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56</a:t>
            </a:fld>
            <a:endParaRPr lang="en-GB"/>
          </a:p>
        </p:txBody>
      </p:sp>
    </p:spTree>
    <p:extLst>
      <p:ext uri="{BB962C8B-B14F-4D97-AF65-F5344CB8AC3E}">
        <p14:creationId xmlns:p14="http://schemas.microsoft.com/office/powerpoint/2010/main" val="2145292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57</a:t>
            </a:fld>
            <a:endParaRPr lang="en-GB"/>
          </a:p>
        </p:txBody>
      </p:sp>
    </p:spTree>
    <p:extLst>
      <p:ext uri="{BB962C8B-B14F-4D97-AF65-F5344CB8AC3E}">
        <p14:creationId xmlns:p14="http://schemas.microsoft.com/office/powerpoint/2010/main" val="23315679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58</a:t>
            </a:fld>
            <a:endParaRPr lang="en-GB"/>
          </a:p>
        </p:txBody>
      </p:sp>
    </p:spTree>
    <p:extLst>
      <p:ext uri="{BB962C8B-B14F-4D97-AF65-F5344CB8AC3E}">
        <p14:creationId xmlns:p14="http://schemas.microsoft.com/office/powerpoint/2010/main" val="2353820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59</a:t>
            </a:fld>
            <a:endParaRPr lang="en-GB"/>
          </a:p>
        </p:txBody>
      </p:sp>
    </p:spTree>
    <p:extLst>
      <p:ext uri="{BB962C8B-B14F-4D97-AF65-F5344CB8AC3E}">
        <p14:creationId xmlns:p14="http://schemas.microsoft.com/office/powerpoint/2010/main" val="109043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a:t>
            </a:fld>
            <a:endParaRPr lang="en-GB"/>
          </a:p>
        </p:txBody>
      </p:sp>
    </p:spTree>
    <p:extLst>
      <p:ext uri="{BB962C8B-B14F-4D97-AF65-F5344CB8AC3E}">
        <p14:creationId xmlns:p14="http://schemas.microsoft.com/office/powerpoint/2010/main" val="35763152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60</a:t>
            </a:fld>
            <a:endParaRPr lang="en-GB"/>
          </a:p>
        </p:txBody>
      </p:sp>
    </p:spTree>
    <p:extLst>
      <p:ext uri="{BB962C8B-B14F-4D97-AF65-F5344CB8AC3E}">
        <p14:creationId xmlns:p14="http://schemas.microsoft.com/office/powerpoint/2010/main" val="21987611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61</a:t>
            </a:fld>
            <a:endParaRPr lang="en-GB"/>
          </a:p>
        </p:txBody>
      </p:sp>
    </p:spTree>
    <p:extLst>
      <p:ext uri="{BB962C8B-B14F-4D97-AF65-F5344CB8AC3E}">
        <p14:creationId xmlns:p14="http://schemas.microsoft.com/office/powerpoint/2010/main" val="1447916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62</a:t>
            </a:fld>
            <a:endParaRPr lang="en-GB"/>
          </a:p>
        </p:txBody>
      </p:sp>
    </p:spTree>
    <p:extLst>
      <p:ext uri="{BB962C8B-B14F-4D97-AF65-F5344CB8AC3E}">
        <p14:creationId xmlns:p14="http://schemas.microsoft.com/office/powerpoint/2010/main" val="2492909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63</a:t>
            </a:fld>
            <a:endParaRPr lang="en-GB"/>
          </a:p>
        </p:txBody>
      </p:sp>
    </p:spTree>
    <p:extLst>
      <p:ext uri="{BB962C8B-B14F-4D97-AF65-F5344CB8AC3E}">
        <p14:creationId xmlns:p14="http://schemas.microsoft.com/office/powerpoint/2010/main" val="22698802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64</a:t>
            </a:fld>
            <a:endParaRPr lang="en-GB"/>
          </a:p>
        </p:txBody>
      </p:sp>
    </p:spTree>
    <p:extLst>
      <p:ext uri="{BB962C8B-B14F-4D97-AF65-F5344CB8AC3E}">
        <p14:creationId xmlns:p14="http://schemas.microsoft.com/office/powerpoint/2010/main" val="18684071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65</a:t>
            </a:fld>
            <a:endParaRPr lang="en-GB"/>
          </a:p>
        </p:txBody>
      </p:sp>
    </p:spTree>
    <p:extLst>
      <p:ext uri="{BB962C8B-B14F-4D97-AF65-F5344CB8AC3E}">
        <p14:creationId xmlns:p14="http://schemas.microsoft.com/office/powerpoint/2010/main" val="3889613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66</a:t>
            </a:fld>
            <a:endParaRPr lang="en-GB"/>
          </a:p>
        </p:txBody>
      </p:sp>
    </p:spTree>
    <p:extLst>
      <p:ext uri="{BB962C8B-B14F-4D97-AF65-F5344CB8AC3E}">
        <p14:creationId xmlns:p14="http://schemas.microsoft.com/office/powerpoint/2010/main" val="528831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67</a:t>
            </a:fld>
            <a:endParaRPr lang="en-GB"/>
          </a:p>
        </p:txBody>
      </p:sp>
    </p:spTree>
    <p:extLst>
      <p:ext uri="{BB962C8B-B14F-4D97-AF65-F5344CB8AC3E}">
        <p14:creationId xmlns:p14="http://schemas.microsoft.com/office/powerpoint/2010/main" val="9094483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68</a:t>
            </a:fld>
            <a:endParaRPr lang="en-GB"/>
          </a:p>
        </p:txBody>
      </p:sp>
    </p:spTree>
    <p:extLst>
      <p:ext uri="{BB962C8B-B14F-4D97-AF65-F5344CB8AC3E}">
        <p14:creationId xmlns:p14="http://schemas.microsoft.com/office/powerpoint/2010/main" val="1980157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69</a:t>
            </a:fld>
            <a:endParaRPr lang="en-GB"/>
          </a:p>
        </p:txBody>
      </p:sp>
    </p:spTree>
    <p:extLst>
      <p:ext uri="{BB962C8B-B14F-4D97-AF65-F5344CB8AC3E}">
        <p14:creationId xmlns:p14="http://schemas.microsoft.com/office/powerpoint/2010/main" val="75216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a:t>
            </a:fld>
            <a:endParaRPr lang="en-GB"/>
          </a:p>
        </p:txBody>
      </p:sp>
    </p:spTree>
    <p:extLst>
      <p:ext uri="{BB962C8B-B14F-4D97-AF65-F5344CB8AC3E}">
        <p14:creationId xmlns:p14="http://schemas.microsoft.com/office/powerpoint/2010/main" val="2968007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70</a:t>
            </a:fld>
            <a:endParaRPr lang="en-GB"/>
          </a:p>
        </p:txBody>
      </p:sp>
    </p:spTree>
    <p:extLst>
      <p:ext uri="{BB962C8B-B14F-4D97-AF65-F5344CB8AC3E}">
        <p14:creationId xmlns:p14="http://schemas.microsoft.com/office/powerpoint/2010/main" val="185889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71</a:t>
            </a:fld>
            <a:endParaRPr lang="en-GB"/>
          </a:p>
        </p:txBody>
      </p:sp>
    </p:spTree>
    <p:extLst>
      <p:ext uri="{BB962C8B-B14F-4D97-AF65-F5344CB8AC3E}">
        <p14:creationId xmlns:p14="http://schemas.microsoft.com/office/powerpoint/2010/main" val="7296390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72</a:t>
            </a:fld>
            <a:endParaRPr lang="en-GB"/>
          </a:p>
        </p:txBody>
      </p:sp>
    </p:spTree>
    <p:extLst>
      <p:ext uri="{BB962C8B-B14F-4D97-AF65-F5344CB8AC3E}">
        <p14:creationId xmlns:p14="http://schemas.microsoft.com/office/powerpoint/2010/main" val="8646185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73</a:t>
            </a:fld>
            <a:endParaRPr lang="en-GB"/>
          </a:p>
        </p:txBody>
      </p:sp>
    </p:spTree>
    <p:extLst>
      <p:ext uri="{BB962C8B-B14F-4D97-AF65-F5344CB8AC3E}">
        <p14:creationId xmlns:p14="http://schemas.microsoft.com/office/powerpoint/2010/main" val="35122313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74</a:t>
            </a:fld>
            <a:endParaRPr lang="en-GB"/>
          </a:p>
        </p:txBody>
      </p:sp>
    </p:spTree>
    <p:extLst>
      <p:ext uri="{BB962C8B-B14F-4D97-AF65-F5344CB8AC3E}">
        <p14:creationId xmlns:p14="http://schemas.microsoft.com/office/powerpoint/2010/main" val="13981728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75</a:t>
            </a:fld>
            <a:endParaRPr lang="en-GB"/>
          </a:p>
        </p:txBody>
      </p:sp>
    </p:spTree>
    <p:extLst>
      <p:ext uri="{BB962C8B-B14F-4D97-AF65-F5344CB8AC3E}">
        <p14:creationId xmlns:p14="http://schemas.microsoft.com/office/powerpoint/2010/main" val="1459674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76</a:t>
            </a:fld>
            <a:endParaRPr lang="en-GB"/>
          </a:p>
        </p:txBody>
      </p:sp>
    </p:spTree>
    <p:extLst>
      <p:ext uri="{BB962C8B-B14F-4D97-AF65-F5344CB8AC3E}">
        <p14:creationId xmlns:p14="http://schemas.microsoft.com/office/powerpoint/2010/main" val="2495707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77</a:t>
            </a:fld>
            <a:endParaRPr lang="en-GB"/>
          </a:p>
        </p:txBody>
      </p:sp>
    </p:spTree>
    <p:extLst>
      <p:ext uri="{BB962C8B-B14F-4D97-AF65-F5344CB8AC3E}">
        <p14:creationId xmlns:p14="http://schemas.microsoft.com/office/powerpoint/2010/main" val="42003987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78</a:t>
            </a:fld>
            <a:endParaRPr lang="en-GB"/>
          </a:p>
        </p:txBody>
      </p:sp>
    </p:spTree>
    <p:extLst>
      <p:ext uri="{BB962C8B-B14F-4D97-AF65-F5344CB8AC3E}">
        <p14:creationId xmlns:p14="http://schemas.microsoft.com/office/powerpoint/2010/main" val="340652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79</a:t>
            </a:fld>
            <a:endParaRPr lang="en-GB"/>
          </a:p>
        </p:txBody>
      </p:sp>
    </p:spTree>
    <p:extLst>
      <p:ext uri="{BB962C8B-B14F-4D97-AF65-F5344CB8AC3E}">
        <p14:creationId xmlns:p14="http://schemas.microsoft.com/office/powerpoint/2010/main" val="62616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a:t>
            </a:fld>
            <a:endParaRPr lang="en-GB"/>
          </a:p>
        </p:txBody>
      </p:sp>
    </p:spTree>
    <p:extLst>
      <p:ext uri="{BB962C8B-B14F-4D97-AF65-F5344CB8AC3E}">
        <p14:creationId xmlns:p14="http://schemas.microsoft.com/office/powerpoint/2010/main" val="15698339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80</a:t>
            </a:fld>
            <a:endParaRPr lang="en-GB"/>
          </a:p>
        </p:txBody>
      </p:sp>
    </p:spTree>
    <p:extLst>
      <p:ext uri="{BB962C8B-B14F-4D97-AF65-F5344CB8AC3E}">
        <p14:creationId xmlns:p14="http://schemas.microsoft.com/office/powerpoint/2010/main" val="40953903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81</a:t>
            </a:fld>
            <a:endParaRPr lang="en-GB"/>
          </a:p>
        </p:txBody>
      </p:sp>
    </p:spTree>
    <p:extLst>
      <p:ext uri="{BB962C8B-B14F-4D97-AF65-F5344CB8AC3E}">
        <p14:creationId xmlns:p14="http://schemas.microsoft.com/office/powerpoint/2010/main" val="28043794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82</a:t>
            </a:fld>
            <a:endParaRPr lang="en-GB"/>
          </a:p>
        </p:txBody>
      </p:sp>
    </p:spTree>
    <p:extLst>
      <p:ext uri="{BB962C8B-B14F-4D97-AF65-F5344CB8AC3E}">
        <p14:creationId xmlns:p14="http://schemas.microsoft.com/office/powerpoint/2010/main" val="40275958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83</a:t>
            </a:fld>
            <a:endParaRPr lang="en-GB"/>
          </a:p>
        </p:txBody>
      </p:sp>
    </p:spTree>
    <p:extLst>
      <p:ext uri="{BB962C8B-B14F-4D97-AF65-F5344CB8AC3E}">
        <p14:creationId xmlns:p14="http://schemas.microsoft.com/office/powerpoint/2010/main" val="30081830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84</a:t>
            </a:fld>
            <a:endParaRPr lang="en-GB"/>
          </a:p>
        </p:txBody>
      </p:sp>
    </p:spTree>
    <p:extLst>
      <p:ext uri="{BB962C8B-B14F-4D97-AF65-F5344CB8AC3E}">
        <p14:creationId xmlns:p14="http://schemas.microsoft.com/office/powerpoint/2010/main" val="39567765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85</a:t>
            </a:fld>
            <a:endParaRPr lang="en-GB"/>
          </a:p>
        </p:txBody>
      </p:sp>
    </p:spTree>
    <p:extLst>
      <p:ext uri="{BB962C8B-B14F-4D97-AF65-F5344CB8AC3E}">
        <p14:creationId xmlns:p14="http://schemas.microsoft.com/office/powerpoint/2010/main" val="2563795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86</a:t>
            </a:fld>
            <a:endParaRPr lang="en-GB"/>
          </a:p>
        </p:txBody>
      </p:sp>
    </p:spTree>
    <p:extLst>
      <p:ext uri="{BB962C8B-B14F-4D97-AF65-F5344CB8AC3E}">
        <p14:creationId xmlns:p14="http://schemas.microsoft.com/office/powerpoint/2010/main" val="18439678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87</a:t>
            </a:fld>
            <a:endParaRPr lang="en-GB"/>
          </a:p>
        </p:txBody>
      </p:sp>
    </p:spTree>
    <p:extLst>
      <p:ext uri="{BB962C8B-B14F-4D97-AF65-F5344CB8AC3E}">
        <p14:creationId xmlns:p14="http://schemas.microsoft.com/office/powerpoint/2010/main" val="8390280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88</a:t>
            </a:fld>
            <a:endParaRPr lang="en-GB"/>
          </a:p>
        </p:txBody>
      </p:sp>
    </p:spTree>
    <p:extLst>
      <p:ext uri="{BB962C8B-B14F-4D97-AF65-F5344CB8AC3E}">
        <p14:creationId xmlns:p14="http://schemas.microsoft.com/office/powerpoint/2010/main" val="122034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89</a:t>
            </a:fld>
            <a:endParaRPr lang="en-GB"/>
          </a:p>
        </p:txBody>
      </p:sp>
    </p:spTree>
    <p:extLst>
      <p:ext uri="{BB962C8B-B14F-4D97-AF65-F5344CB8AC3E}">
        <p14:creationId xmlns:p14="http://schemas.microsoft.com/office/powerpoint/2010/main" val="267548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a:t>
            </a:fld>
            <a:endParaRPr lang="en-GB"/>
          </a:p>
        </p:txBody>
      </p:sp>
    </p:spTree>
    <p:extLst>
      <p:ext uri="{BB962C8B-B14F-4D97-AF65-F5344CB8AC3E}">
        <p14:creationId xmlns:p14="http://schemas.microsoft.com/office/powerpoint/2010/main" val="9055733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90</a:t>
            </a:fld>
            <a:endParaRPr lang="en-GB"/>
          </a:p>
        </p:txBody>
      </p:sp>
    </p:spTree>
    <p:extLst>
      <p:ext uri="{BB962C8B-B14F-4D97-AF65-F5344CB8AC3E}">
        <p14:creationId xmlns:p14="http://schemas.microsoft.com/office/powerpoint/2010/main" val="21748070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91</a:t>
            </a:fld>
            <a:endParaRPr lang="en-GB"/>
          </a:p>
        </p:txBody>
      </p:sp>
    </p:spTree>
    <p:extLst>
      <p:ext uri="{BB962C8B-B14F-4D97-AF65-F5344CB8AC3E}">
        <p14:creationId xmlns:p14="http://schemas.microsoft.com/office/powerpoint/2010/main" val="1964092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92</a:t>
            </a:fld>
            <a:endParaRPr lang="en-GB"/>
          </a:p>
        </p:txBody>
      </p:sp>
    </p:spTree>
    <p:extLst>
      <p:ext uri="{BB962C8B-B14F-4D97-AF65-F5344CB8AC3E}">
        <p14:creationId xmlns:p14="http://schemas.microsoft.com/office/powerpoint/2010/main" val="41694442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93</a:t>
            </a:fld>
            <a:endParaRPr lang="en-GB"/>
          </a:p>
        </p:txBody>
      </p:sp>
    </p:spTree>
    <p:extLst>
      <p:ext uri="{BB962C8B-B14F-4D97-AF65-F5344CB8AC3E}">
        <p14:creationId xmlns:p14="http://schemas.microsoft.com/office/powerpoint/2010/main" val="15149320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94</a:t>
            </a:fld>
            <a:endParaRPr lang="en-GB"/>
          </a:p>
        </p:txBody>
      </p:sp>
    </p:spTree>
    <p:extLst>
      <p:ext uri="{BB962C8B-B14F-4D97-AF65-F5344CB8AC3E}">
        <p14:creationId xmlns:p14="http://schemas.microsoft.com/office/powerpoint/2010/main" val="7286399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95</a:t>
            </a:fld>
            <a:endParaRPr lang="en-GB"/>
          </a:p>
        </p:txBody>
      </p:sp>
    </p:spTree>
    <p:extLst>
      <p:ext uri="{BB962C8B-B14F-4D97-AF65-F5344CB8AC3E}">
        <p14:creationId xmlns:p14="http://schemas.microsoft.com/office/powerpoint/2010/main" val="25938107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96</a:t>
            </a:fld>
            <a:endParaRPr lang="en-GB"/>
          </a:p>
        </p:txBody>
      </p:sp>
    </p:spTree>
    <p:extLst>
      <p:ext uri="{BB962C8B-B14F-4D97-AF65-F5344CB8AC3E}">
        <p14:creationId xmlns:p14="http://schemas.microsoft.com/office/powerpoint/2010/main" val="19355752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97</a:t>
            </a:fld>
            <a:endParaRPr lang="en-GB"/>
          </a:p>
        </p:txBody>
      </p:sp>
    </p:spTree>
    <p:extLst>
      <p:ext uri="{BB962C8B-B14F-4D97-AF65-F5344CB8AC3E}">
        <p14:creationId xmlns:p14="http://schemas.microsoft.com/office/powerpoint/2010/main" val="34352232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98</a:t>
            </a:fld>
            <a:endParaRPr lang="en-GB"/>
          </a:p>
        </p:txBody>
      </p:sp>
    </p:spTree>
    <p:extLst>
      <p:ext uri="{BB962C8B-B14F-4D97-AF65-F5344CB8AC3E}">
        <p14:creationId xmlns:p14="http://schemas.microsoft.com/office/powerpoint/2010/main" val="11647298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362137-7E49-456A-BA44-6B3B58A331EF}" type="slidenum">
              <a:rPr lang="en-GB" smtClean="0"/>
              <a:pPr/>
              <a:t>99</a:t>
            </a:fld>
            <a:endParaRPr lang="en-GB"/>
          </a:p>
        </p:txBody>
      </p:sp>
    </p:spTree>
    <p:extLst>
      <p:ext uri="{BB962C8B-B14F-4D97-AF65-F5344CB8AC3E}">
        <p14:creationId xmlns:p14="http://schemas.microsoft.com/office/powerpoint/2010/main" val="150780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8"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smtClean="0"/>
              <a:t>Click to edit Master title style</a:t>
            </a:r>
            <a:endParaRPr lang="en-GB"/>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smtClean="0"/>
              <a:t>Click to edit Master subtitle style</a:t>
            </a:r>
            <a:endParaRPr lang="en-GB"/>
          </a:p>
        </p:txBody>
      </p:sp>
      <p:sp>
        <p:nvSpPr>
          <p:cNvPr id="24" name="Rectangle 24"/>
          <p:cNvSpPr>
            <a:spLocks noGrp="1" noChangeArrowheads="1"/>
          </p:cNvSpPr>
          <p:nvPr>
            <p:ph type="dt" sz="quarter" idx="10"/>
          </p:nvPr>
        </p:nvSpPr>
        <p:spPr/>
        <p:txBody>
          <a:bodyPr/>
          <a:lstStyle>
            <a:lvl1pPr>
              <a:defRPr/>
            </a:lvl1pPr>
          </a:lstStyle>
          <a:p>
            <a:fld id="{3CF9C640-B42A-4312-A852-2CC2A873147B}" type="datetime1">
              <a:rPr lang="en-GB" smtClean="0"/>
              <a:pPr/>
              <a:t>04/05/2021</a:t>
            </a:fld>
            <a:endParaRPr lang="en-GB"/>
          </a:p>
        </p:txBody>
      </p:sp>
      <p:sp>
        <p:nvSpPr>
          <p:cNvPr id="25" name="Rectangle 25"/>
          <p:cNvSpPr>
            <a:spLocks noGrp="1" noChangeArrowheads="1"/>
          </p:cNvSpPr>
          <p:nvPr>
            <p:ph type="sldNum" sz="quarter" idx="11"/>
          </p:nvPr>
        </p:nvSpPr>
        <p:spPr/>
        <p:txBody>
          <a:bodyPr/>
          <a:lstStyle>
            <a:lvl1pPr>
              <a:defRPr/>
            </a:lvl1pPr>
          </a:lstStyle>
          <a:p>
            <a:fld id="{D274BC00-3AA4-4279-B550-DC6C500F1A36}" type="slidenum">
              <a:rPr lang="en-GB" smtClean="0"/>
              <a:pPr/>
              <a:t>‹#›</a:t>
            </a:fld>
            <a:endParaRPr lang="en-GB"/>
          </a:p>
        </p:txBody>
      </p:sp>
      <p:sp>
        <p:nvSpPr>
          <p:cNvPr id="26" name="Rectangle 26"/>
          <p:cNvSpPr>
            <a:spLocks noGrp="1" noChangeArrowheads="1"/>
          </p:cNvSpPr>
          <p:nvPr>
            <p:ph type="ftr" sz="quarter" idx="12"/>
          </p:nvPr>
        </p:nvSpPr>
        <p:spPr/>
        <p:txBody>
          <a:bodyPr/>
          <a:lstStyle>
            <a:lvl1pPr>
              <a:defRPr/>
            </a:lvl1p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66883685-618C-4F83-AD4E-143A18DC4001}" type="datetime1">
              <a:rPr lang="en-GB" smtClean="0"/>
              <a:pPr/>
              <a:t>04/05/2021</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F3A7C336-49D3-4C5A-98D1-438CAD1E0ED3}" type="datetime1">
              <a:rPr lang="en-GB" smtClean="0"/>
              <a:pPr/>
              <a:t>04/05/2021</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AF5C70E8-B1E0-4268-B49F-AE6ADF23F5BF}" type="datetime1">
              <a:rPr lang="en-GB" smtClean="0"/>
              <a:pPr/>
              <a:t>04/05/2021</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fld id="{89638E43-6FED-4AE5-89A5-F6F70F2E14B9}" type="datetime1">
              <a:rPr lang="en-GB" smtClean="0"/>
              <a:pPr/>
              <a:t>04/05/2021</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fld id="{77B311D8-2F4D-46BC-B752-393900E3C2B1}" type="datetime1">
              <a:rPr lang="en-GB" smtClean="0"/>
              <a:pPr/>
              <a:t>04/05/2021</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fld id="{EAF61955-CB42-4EC3-9A45-2DD822DDE30B}" type="datetime1">
              <a:rPr lang="en-GB" smtClean="0"/>
              <a:pPr/>
              <a:t>04/05/2021</a:t>
            </a:fld>
            <a:endParaRPr lang="en-GB"/>
          </a:p>
        </p:txBody>
      </p:sp>
      <p:sp>
        <p:nvSpPr>
          <p:cNvPr id="8" name="Rectangle 25"/>
          <p:cNvSpPr>
            <a:spLocks noGrp="1" noChangeArrowheads="1"/>
          </p:cNvSpPr>
          <p:nvPr>
            <p:ph type="ftr" sz="quarter" idx="11"/>
          </p:nvPr>
        </p:nvSpPr>
        <p:spPr>
          <a:ln/>
        </p:spPr>
        <p:txBody>
          <a:bodyPr/>
          <a:lstStyle>
            <a:lvl1pPr>
              <a:defRPr/>
            </a:lvl1pPr>
          </a:lstStyle>
          <a:p>
            <a:endParaRPr lang="en-GB"/>
          </a:p>
        </p:txBody>
      </p:sp>
      <p:sp>
        <p:nvSpPr>
          <p:cNvPr id="9"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fld id="{9527930C-03F4-46B0-9DAF-150866DE6188}" type="datetime1">
              <a:rPr lang="en-GB" smtClean="0"/>
              <a:pPr/>
              <a:t>04/05/2021</a:t>
            </a:fld>
            <a:endParaRPr lang="en-GB"/>
          </a:p>
        </p:txBody>
      </p:sp>
      <p:sp>
        <p:nvSpPr>
          <p:cNvPr id="4" name="Rectangle 25"/>
          <p:cNvSpPr>
            <a:spLocks noGrp="1" noChangeArrowheads="1"/>
          </p:cNvSpPr>
          <p:nvPr>
            <p:ph type="ftr" sz="quarter" idx="11"/>
          </p:nvPr>
        </p:nvSpPr>
        <p:spPr>
          <a:ln/>
        </p:spPr>
        <p:txBody>
          <a:bodyPr/>
          <a:lstStyle>
            <a:lvl1pPr>
              <a:defRPr/>
            </a:lvl1pPr>
          </a:lstStyle>
          <a:p>
            <a:endParaRPr lang="en-GB"/>
          </a:p>
        </p:txBody>
      </p:sp>
      <p:sp>
        <p:nvSpPr>
          <p:cNvPr id="5"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fld id="{E7FB7BB3-153C-4EB0-BBC7-AFEAD5024495}" type="datetime1">
              <a:rPr lang="en-GB" smtClean="0"/>
              <a:pPr/>
              <a:t>04/05/2021</a:t>
            </a:fld>
            <a:endParaRPr lang="en-GB"/>
          </a:p>
        </p:txBody>
      </p:sp>
      <p:sp>
        <p:nvSpPr>
          <p:cNvPr id="3" name="Rectangle 25"/>
          <p:cNvSpPr>
            <a:spLocks noGrp="1" noChangeArrowheads="1"/>
          </p:cNvSpPr>
          <p:nvPr>
            <p:ph type="ftr" sz="quarter" idx="11"/>
          </p:nvPr>
        </p:nvSpPr>
        <p:spPr>
          <a:ln/>
        </p:spPr>
        <p:txBody>
          <a:bodyPr/>
          <a:lstStyle>
            <a:lvl1pPr>
              <a:defRPr/>
            </a:lvl1pPr>
          </a:lstStyle>
          <a:p>
            <a:endParaRPr lang="en-GB"/>
          </a:p>
        </p:txBody>
      </p:sp>
      <p:sp>
        <p:nvSpPr>
          <p:cNvPr id="4"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A4C8C05D-D64D-4261-BCA0-F7E8572EBA39}" type="datetime1">
              <a:rPr lang="en-GB" smtClean="0"/>
              <a:pPr/>
              <a:t>04/05/2021</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15E03D10-79C0-4DD3-8082-FAC455DDA907}" type="datetime1">
              <a:rPr lang="en-GB" smtClean="0"/>
              <a:pPr/>
              <a:t>04/05/2021</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D274BC00-3AA4-4279-B550-DC6C500F1A3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5"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C968E925-4738-45A7-996C-02C329282340}" type="datetime1">
              <a:rPr lang="en-GB" smtClean="0"/>
              <a:pPr/>
              <a:t>04/05/2021</a:t>
            </a:fld>
            <a:endParaRPr lang="en-GB"/>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GB"/>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274BC00-3AA4-4279-B550-DC6C500F1A36}" type="slidenum">
              <a:rPr lang="en-GB" smtClean="0"/>
              <a:pPr/>
              <a:t>‹#›</a:t>
            </a:fld>
            <a:endParaRPr lang="en-GB"/>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6.xml"/><Relationship Id="rId1" Type="http://schemas.openxmlformats.org/officeDocument/2006/relationships/slideLayout" Target="../slideLayouts/slideLayout6.xml"/><Relationship Id="rId4" Type="http://schemas.openxmlformats.org/officeDocument/2006/relationships/hyperlink" Target="http://www.seventhundersministry.com/"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69.gif"/><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hyperlink" Target="http://amprom.org/m_39.asp" TargetMode="External"/><Relationship Id="rId2" Type="http://schemas.openxmlformats.org/officeDocument/2006/relationships/notesSlide" Target="../notesSlides/notesSlide183.xml"/><Relationship Id="rId1" Type="http://schemas.openxmlformats.org/officeDocument/2006/relationships/slideLayout" Target="../slideLayouts/slideLayout6.xml"/><Relationship Id="rId4" Type="http://schemas.openxmlformats.org/officeDocument/2006/relationships/image" Target="../media/image171.jpeg"/></Relationships>
</file>

<file path=ppt/slides/_rels/slide184.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8.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47.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48.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4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3.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hyperlink" Target="https://anchorstone.com/" TargetMode="External"/><Relationship Id="rId2" Type="http://schemas.openxmlformats.org/officeDocument/2006/relationships/notesSlide" Target="../notesSlides/notesSlide254.xml"/><Relationship Id="rId1" Type="http://schemas.openxmlformats.org/officeDocument/2006/relationships/slideLayout" Target="../slideLayouts/slideLayout6.xml"/><Relationship Id="rId4" Type="http://schemas.openxmlformats.org/officeDocument/2006/relationships/image" Target="../media/image216.jpe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3648" y="382120"/>
            <a:ext cx="6491064" cy="1743475"/>
          </a:xfrm>
        </p:spPr>
        <p:txBody>
          <a:bodyPr/>
          <a:lstStyle/>
          <a:p>
            <a:r>
              <a:rPr lang="en-GB" sz="6000" kern="1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The Seven Times</a:t>
            </a:r>
            <a:endParaRPr lang="en-GB" sz="60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76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7651" name="WordArt 3"/>
          <p:cNvSpPr>
            <a:spLocks noChangeArrowheads="1" noChangeShapeType="1" noTextEdit="1"/>
          </p:cNvSpPr>
          <p:nvPr/>
        </p:nvSpPr>
        <p:spPr bwMode="auto">
          <a:xfrm>
            <a:off x="1192796" y="2276872"/>
            <a:ext cx="6912768" cy="2736304"/>
          </a:xfrm>
          <a:prstGeom prst="rect">
            <a:avLst/>
          </a:prstGeom>
        </p:spPr>
        <p:txBody>
          <a:bodyPr wrap="none" fromWordArt="1">
            <a:prstTxWarp prst="textPlain">
              <a:avLst>
                <a:gd name="adj" fmla="val 50142"/>
              </a:avLst>
            </a:prstTxWarp>
          </a:bodyPr>
          <a:lstStyle/>
          <a:p>
            <a:pPr algn="ctr" rtl="0"/>
            <a:r>
              <a:rPr lang="en-GB" sz="3600" kern="10" spc="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Feast Day Calendar</a:t>
            </a:r>
          </a:p>
          <a:p>
            <a:pPr algn="ctr" rtl="0"/>
            <a:r>
              <a:rPr lang="en-GB" sz="3600" kern="10" spc="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 and </a:t>
            </a:r>
          </a:p>
          <a:p>
            <a:pPr algn="ctr" rtl="0"/>
            <a:r>
              <a:rPr lang="en-GB"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T</a:t>
            </a:r>
            <a:r>
              <a:rPr lang="en-GB" sz="3600" kern="10" spc="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he Second Coming</a:t>
            </a:r>
            <a:endParaRPr lang="en-GB" sz="3600" kern="10" spc="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9" name="TextBox 8"/>
          <p:cNvSpPr txBox="1"/>
          <p:nvPr/>
        </p:nvSpPr>
        <p:spPr>
          <a:xfrm>
            <a:off x="683568" y="5285726"/>
            <a:ext cx="7776864" cy="1200329"/>
          </a:xfrm>
          <a:prstGeom prst="rect">
            <a:avLst/>
          </a:prstGeom>
          <a:noFill/>
        </p:spPr>
        <p:txBody>
          <a:bodyPr wrap="square" rtlCol="0">
            <a:spAutoFit/>
          </a:bodyPr>
          <a:lstStyle/>
          <a:p>
            <a:pPr algn="ctr"/>
            <a:r>
              <a:rPr lang="en-GB" sz="3600" b="1" dirty="0" smtClean="0">
                <a:solidFill>
                  <a:srgbClr val="00FF00"/>
                </a:solidFill>
                <a:effectLst>
                  <a:outerShdw blurRad="38100" dist="38100" dir="2700000" algn="tl">
                    <a:srgbClr val="000000">
                      <a:alpha val="43137"/>
                    </a:srgbClr>
                  </a:outerShdw>
                </a:effectLst>
              </a:rPr>
              <a:t>By </a:t>
            </a:r>
          </a:p>
          <a:p>
            <a:pPr algn="ctr"/>
            <a:r>
              <a:rPr lang="en-GB" sz="3600" b="1" dirty="0" smtClean="0">
                <a:solidFill>
                  <a:srgbClr val="00FF00"/>
                </a:solidFill>
                <a:effectLst>
                  <a:outerShdw blurRad="38100" dist="38100" dir="2700000" algn="tl">
                    <a:srgbClr val="000000">
                      <a:alpha val="43137"/>
                    </a:srgbClr>
                  </a:outerShdw>
                </a:effectLst>
              </a:rPr>
              <a:t>Pastor Eli James</a:t>
            </a:r>
            <a:endParaRPr lang="en-GB" sz="3600" b="1" dirty="0">
              <a:solidFill>
                <a:srgbClr val="00FF00"/>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D274BC00-3AA4-4279-B550-DC6C500F1A36}" type="slidenum">
              <a:rPr lang="en-GB" smtClean="0"/>
              <a:pPr/>
              <a:t>1</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2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Pct val="10000"/>
                                  </p:iterate>
                                  <p:childTnLst>
                                    <p:set>
                                      <p:cBhvr>
                                        <p:cTn id="12" dur="1" fill="hold">
                                          <p:stCondLst>
                                            <p:cond delay="0"/>
                                          </p:stCondLst>
                                        </p:cTn>
                                        <p:tgtEl>
                                          <p:spTgt spid="27651"/>
                                        </p:tgtEl>
                                        <p:attrNameLst>
                                          <p:attrName>style.visibility</p:attrName>
                                        </p:attrNameLst>
                                      </p:cBhvr>
                                      <p:to>
                                        <p:strVal val="visible"/>
                                      </p:to>
                                    </p:set>
                                    <p:anim calcmode="lin" valueType="num">
                                      <p:cBhvr additive="base">
                                        <p:cTn id="13" dur="500" fill="hold"/>
                                        <p:tgtEl>
                                          <p:spTgt spid="27651"/>
                                        </p:tgtEl>
                                        <p:attrNameLst>
                                          <p:attrName>ppt_x</p:attrName>
                                        </p:attrNameLst>
                                      </p:cBhvr>
                                      <p:tavLst>
                                        <p:tav tm="0">
                                          <p:val>
                                            <p:strVal val="#ppt_x"/>
                                          </p:val>
                                        </p:tav>
                                        <p:tav tm="100000">
                                          <p:val>
                                            <p:strVal val="#ppt_x"/>
                                          </p:val>
                                        </p:tav>
                                      </p:tavLst>
                                    </p:anim>
                                    <p:anim calcmode="lin" valueType="num">
                                      <p:cBhvr additive="base">
                                        <p:cTn id="14" dur="500" fill="hold"/>
                                        <p:tgtEl>
                                          <p:spTgt spid="2765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651"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pic>
        <p:nvPicPr>
          <p:cNvPr id="50178" name="Picture 2" descr="http://www.digging4truth.org/1782%201849%20William%20Miller.jpg"/>
          <p:cNvPicPr>
            <a:picLocks noChangeAspect="1" noChangeArrowheads="1"/>
          </p:cNvPicPr>
          <p:nvPr/>
        </p:nvPicPr>
        <p:blipFill>
          <a:blip r:embed="rId3" cstate="print"/>
          <a:srcRect/>
          <a:stretch>
            <a:fillRect/>
          </a:stretch>
        </p:blipFill>
        <p:spPr bwMode="auto">
          <a:xfrm>
            <a:off x="539552" y="1556792"/>
            <a:ext cx="2369063" cy="3384376"/>
          </a:xfrm>
          <a:prstGeom prst="rect">
            <a:avLst/>
          </a:prstGeom>
          <a:noFill/>
        </p:spPr>
      </p:pic>
      <p:sp>
        <p:nvSpPr>
          <p:cNvPr id="4" name="TextBox 3"/>
          <p:cNvSpPr txBox="1"/>
          <p:nvPr/>
        </p:nvSpPr>
        <p:spPr>
          <a:xfrm>
            <a:off x="3203848" y="1751325"/>
            <a:ext cx="5688632"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According to Adventists, the 2300 days began in 457 BC and ended in 1844 AD.  </a:t>
            </a:r>
            <a:r>
              <a:rPr lang="en-US" sz="2800" b="1" dirty="0">
                <a:solidFill>
                  <a:srgbClr val="FFC000"/>
                </a:solidFill>
                <a:effectLst>
                  <a:outerShdw blurRad="38100" dist="38100" dir="2700000" algn="tl">
                    <a:srgbClr val="000000">
                      <a:alpha val="43137"/>
                    </a:srgbClr>
                  </a:outerShdw>
                </a:effectLst>
              </a:rPr>
              <a:t>But William Miller made some mistakes and the Great Disappointment was the result</a:t>
            </a:r>
            <a:r>
              <a:rPr lang="en-US" sz="2800" b="1" dirty="0" smtClean="0">
                <a:solidFill>
                  <a:srgbClr val="FFC000"/>
                </a:solidFill>
                <a:effectLst>
                  <a:outerShdw blurRad="38100" dist="38100" dir="2700000" algn="tl">
                    <a:srgbClr val="000000">
                      <a:alpha val="43137"/>
                    </a:srgbClr>
                  </a:outerShdw>
                </a:effectLst>
              </a:rPr>
              <a:t>.</a:t>
            </a:r>
          </a:p>
          <a:p>
            <a:endParaRPr lang="en-GB" sz="2800" b="1" dirty="0">
              <a:effectLst>
                <a:outerShdw blurRad="38100" dist="38100" dir="2700000" algn="tl">
                  <a:srgbClr val="000000">
                    <a:alpha val="43137"/>
                  </a:srgbClr>
                </a:outerShdw>
              </a:effectLst>
            </a:endParaRPr>
          </a:p>
          <a:p>
            <a:pPr algn="ctr"/>
            <a:r>
              <a:rPr lang="en-US" sz="2800" b="1" dirty="0">
                <a:solidFill>
                  <a:srgbClr val="00FF00"/>
                </a:solidFill>
                <a:effectLst>
                  <a:outerShdw blurRad="38100" dist="38100" dir="2700000" algn="tl">
                    <a:srgbClr val="000000">
                      <a:alpha val="43137"/>
                    </a:srgbClr>
                  </a:outerShdw>
                </a:effectLst>
              </a:rPr>
              <a:t>One who reads the entire chapter of Daniel 8 will see this interpretation: </a:t>
            </a:r>
            <a:endParaRPr lang="en-GB" sz="2800" b="1" dirty="0">
              <a:solidFill>
                <a:srgbClr val="00FF00"/>
              </a:solidFill>
              <a:effectLst>
                <a:outerShdw blurRad="38100" dist="38100" dir="2700000" algn="tl">
                  <a:srgbClr val="000000">
                    <a:alpha val="43137"/>
                  </a:srgbClr>
                </a:outerShdw>
              </a:effectLst>
            </a:endParaRPr>
          </a:p>
          <a:p>
            <a:endParaRPr lang="en-GB" dirty="0"/>
          </a:p>
        </p:txBody>
      </p:sp>
      <p:sp>
        <p:nvSpPr>
          <p:cNvPr id="6" name="TextBox 5"/>
          <p:cNvSpPr txBox="1"/>
          <p:nvPr/>
        </p:nvSpPr>
        <p:spPr>
          <a:xfrm>
            <a:off x="467544" y="5229200"/>
            <a:ext cx="230425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William Miller</a:t>
            </a:r>
            <a:endParaRPr lang="en-GB" sz="3600" dirty="0">
              <a:solidFill>
                <a:srgbClr val="FFFF00"/>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D274BC00-3AA4-4279-B550-DC6C500F1A36}" type="slidenum">
              <a:rPr lang="en-GB" smtClean="0"/>
              <a:pPr/>
              <a:t>10</a:t>
            </a:fld>
            <a:endParaRPr lang="en-GB"/>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25496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NEBUCHADNEZZAR’S SECOND DREAM</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100</a:t>
            </a:fld>
            <a:endParaRPr lang="en-GB"/>
          </a:p>
        </p:txBody>
      </p:sp>
      <p:sp>
        <p:nvSpPr>
          <p:cNvPr id="4" name="TextBox 3"/>
          <p:cNvSpPr txBox="1"/>
          <p:nvPr/>
        </p:nvSpPr>
        <p:spPr>
          <a:xfrm>
            <a:off x="4644008" y="2060848"/>
            <a:ext cx="432048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So, in fitting symbolism, Nebuchadnezzar "died" and was reborn after seven years just as the 8th beast, </a:t>
            </a:r>
            <a:r>
              <a:rPr lang="en-US" sz="2800" b="1" dirty="0" smtClean="0">
                <a:solidFill>
                  <a:srgbClr val="FF0000"/>
                </a:solidFill>
                <a:effectLst>
                  <a:outerShdw blurRad="38100" dist="38100" dir="2700000" algn="tl">
                    <a:srgbClr val="000000">
                      <a:alpha val="43137"/>
                    </a:srgbClr>
                  </a:outerShdw>
                </a:effectLst>
              </a:rPr>
              <a:t>Mystery Babylon, </a:t>
            </a:r>
            <a:r>
              <a:rPr lang="en-US" sz="2800" b="1" dirty="0" smtClean="0">
                <a:solidFill>
                  <a:srgbClr val="FFC000"/>
                </a:solidFill>
                <a:effectLst>
                  <a:outerShdw blurRad="38100" dist="38100" dir="2700000" algn="tl">
                    <a:srgbClr val="000000">
                      <a:alpha val="43137"/>
                    </a:srgbClr>
                  </a:outerShdw>
                </a:effectLst>
              </a:rPr>
              <a:t>formerly the 3rd beast, </a:t>
            </a:r>
            <a:r>
              <a:rPr lang="en-US" sz="2800" b="1" dirty="0" smtClean="0">
                <a:solidFill>
                  <a:srgbClr val="00FF99"/>
                </a:solidFill>
                <a:effectLst>
                  <a:outerShdw blurRad="38100" dist="38100" dir="2700000" algn="tl">
                    <a:srgbClr val="000000">
                      <a:alpha val="43137"/>
                    </a:srgbClr>
                  </a:outerShdw>
                </a:effectLst>
              </a:rPr>
              <a:t>is to be reborn after seven kingdoms.</a:t>
            </a:r>
            <a:r>
              <a:rPr lang="en-US" sz="2800" b="1" dirty="0" smtClean="0">
                <a:effectLst>
                  <a:outerShdw blurRad="38100" dist="38100" dir="2700000" algn="tl">
                    <a:srgbClr val="000000">
                      <a:alpha val="43137"/>
                    </a:srgbClr>
                  </a:outerShdw>
                </a:effectLst>
              </a:rPr>
              <a:t> </a:t>
            </a:r>
            <a:endParaRPr lang="en-GB" dirty="0"/>
          </a:p>
        </p:txBody>
      </p:sp>
      <p:pic>
        <p:nvPicPr>
          <p:cNvPr id="222210" name="Picture 2" descr="http://studies.itiswritten.com/daniel/images/1-1.jpg"/>
          <p:cNvPicPr>
            <a:picLocks noChangeAspect="1" noChangeArrowheads="1"/>
          </p:cNvPicPr>
          <p:nvPr/>
        </p:nvPicPr>
        <p:blipFill>
          <a:blip r:embed="rId3" cstate="print"/>
          <a:srcRect/>
          <a:stretch>
            <a:fillRect/>
          </a:stretch>
        </p:blipFill>
        <p:spPr bwMode="auto">
          <a:xfrm>
            <a:off x="611560" y="1628799"/>
            <a:ext cx="3600400" cy="4800533"/>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http://upload.wikimedia.org/wikipedia/commons/a/ae/Hanging_Gardens_of_Babylon.jpg"/>
          <p:cNvPicPr>
            <a:picLocks noChangeAspect="1" noChangeArrowheads="1"/>
          </p:cNvPicPr>
          <p:nvPr/>
        </p:nvPicPr>
        <p:blipFill>
          <a:blip r:embed="rId3" cstate="print"/>
          <a:srcRect/>
          <a:stretch>
            <a:fillRect/>
          </a:stretch>
        </p:blipFill>
        <p:spPr bwMode="auto">
          <a:xfrm>
            <a:off x="-1" y="0"/>
            <a:ext cx="9097381" cy="6858000"/>
          </a:xfrm>
          <a:prstGeom prst="rect">
            <a:avLst/>
          </a:prstGeom>
          <a:noFill/>
        </p:spPr>
      </p:pic>
      <p:sp>
        <p:nvSpPr>
          <p:cNvPr id="2" name="Title 1"/>
          <p:cNvSpPr>
            <a:spLocks noGrp="1"/>
          </p:cNvSpPr>
          <p:nvPr>
            <p:ph type="title"/>
          </p:nvPr>
        </p:nvSpPr>
        <p:spPr/>
        <p:txBody>
          <a:bodyPr/>
          <a:lstStyle/>
          <a:p>
            <a:r>
              <a:rPr lang="en-US" b="1" dirty="0" smtClean="0">
                <a:solidFill>
                  <a:schemeClr val="tx2">
                    <a:lumMod val="75000"/>
                  </a:schemeClr>
                </a:solidFill>
              </a:rPr>
              <a:t>MYSTERY BABYLON: THE 8TH BEAST</a:t>
            </a:r>
            <a:endParaRPr lang="en-GB" b="1"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101</a:t>
            </a:fld>
            <a:endParaRPr lang="en-GB"/>
          </a:p>
        </p:txBody>
      </p:sp>
      <p:sp>
        <p:nvSpPr>
          <p:cNvPr id="4" name="TextBox 3"/>
          <p:cNvSpPr txBox="1"/>
          <p:nvPr/>
        </p:nvSpPr>
        <p:spPr>
          <a:xfrm>
            <a:off x="179512" y="1484784"/>
            <a:ext cx="8784976" cy="4832092"/>
          </a:xfrm>
          <a:prstGeom prst="rect">
            <a:avLst/>
          </a:prstGeom>
          <a:noFill/>
        </p:spPr>
        <p:txBody>
          <a:bodyPr wrap="square" rtlCol="0">
            <a:spAutoFit/>
          </a:bodyPr>
          <a:lstStyle/>
          <a:p>
            <a:r>
              <a:rPr lang="en-US" sz="2900" b="1" dirty="0" smtClean="0">
                <a:solidFill>
                  <a:srgbClr val="00FFFF"/>
                </a:solidFill>
                <a:effectLst>
                  <a:outerShdw blurRad="38100" dist="38100" dir="2700000" algn="tl">
                    <a:srgbClr val="000000">
                      <a:alpha val="43137"/>
                    </a:srgbClr>
                  </a:outerShdw>
                </a:effectLst>
              </a:rPr>
              <a:t>Returning to Revelation, we find that Babylon, indeed, has been reborn: </a:t>
            </a:r>
            <a:r>
              <a:rPr lang="en-US" sz="2900" b="1" dirty="0" smtClean="0">
                <a:solidFill>
                  <a:srgbClr val="FFC000"/>
                </a:solidFill>
                <a:effectLst>
                  <a:outerShdw blurRad="38100" dist="38100" dir="2700000" algn="tl">
                    <a:srgbClr val="000000">
                      <a:alpha val="43137"/>
                    </a:srgbClr>
                  </a:outerShdw>
                </a:effectLst>
              </a:rPr>
              <a:t>"</a:t>
            </a:r>
            <a:r>
              <a:rPr lang="en-US" sz="2900" b="1" i="1" dirty="0" smtClean="0">
                <a:solidFill>
                  <a:srgbClr val="FFC000"/>
                </a:solidFill>
                <a:effectLst>
                  <a:outerShdw blurRad="38100" dist="38100" dir="2700000" algn="tl">
                    <a:srgbClr val="000000">
                      <a:alpha val="43137"/>
                    </a:srgbClr>
                  </a:outerShdw>
                </a:effectLst>
              </a:rPr>
              <a:t>And there were voices, and thunders, and </a:t>
            </a:r>
            <a:r>
              <a:rPr lang="en-US" sz="2900" b="1" i="1" dirty="0" err="1" smtClean="0">
                <a:solidFill>
                  <a:srgbClr val="FFC000"/>
                </a:solidFill>
                <a:effectLst>
                  <a:outerShdw blurRad="38100" dist="38100" dir="2700000" algn="tl">
                    <a:srgbClr val="000000">
                      <a:alpha val="43137"/>
                    </a:srgbClr>
                  </a:outerShdw>
                </a:effectLst>
              </a:rPr>
              <a:t>lightnings</a:t>
            </a:r>
            <a:r>
              <a:rPr lang="en-US" sz="2900" b="1" i="1" dirty="0" smtClean="0">
                <a:solidFill>
                  <a:srgbClr val="FFC000"/>
                </a:solidFill>
                <a:effectLst>
                  <a:outerShdw blurRad="38100" dist="38100" dir="2700000" algn="tl">
                    <a:srgbClr val="000000">
                      <a:alpha val="43137"/>
                    </a:srgbClr>
                  </a:outerShdw>
                </a:effectLst>
              </a:rPr>
              <a:t>; and there was a great earthquake, such as not since men were on the earth, </a:t>
            </a:r>
            <a:r>
              <a:rPr lang="en-US" sz="2900" b="1" i="1" dirty="0" smtClean="0">
                <a:solidFill>
                  <a:srgbClr val="00FF99"/>
                </a:solidFill>
                <a:effectLst>
                  <a:outerShdw blurRad="38100" dist="38100" dir="2700000" algn="tl">
                    <a:srgbClr val="000000">
                      <a:alpha val="43137"/>
                    </a:srgbClr>
                  </a:outerShdw>
                </a:effectLst>
              </a:rPr>
              <a:t>so mighty an earthquake, and so great. And the great city was divided into three parts, and the cities of the nations fell; and great Babylon came in remembrance before God, </a:t>
            </a:r>
            <a:r>
              <a:rPr lang="en-US" sz="2900" b="1" i="1" dirty="0" smtClean="0">
                <a:solidFill>
                  <a:srgbClr val="FFFF00"/>
                </a:solidFill>
                <a:effectLst>
                  <a:outerShdw blurRad="38100" dist="38100" dir="2700000" algn="tl">
                    <a:srgbClr val="000000">
                      <a:alpha val="43137"/>
                    </a:srgbClr>
                  </a:outerShdw>
                </a:effectLst>
              </a:rPr>
              <a:t>to give unto her the cup of the wine of the fierceness of his wrath.</a:t>
            </a:r>
            <a:r>
              <a:rPr lang="en-US" sz="2900" b="1" dirty="0" smtClean="0">
                <a:solidFill>
                  <a:srgbClr val="FFFF00"/>
                </a:solidFill>
                <a:effectLst>
                  <a:outerShdw blurRad="38100" dist="38100" dir="2700000" algn="tl">
                    <a:srgbClr val="000000">
                      <a:alpha val="43137"/>
                    </a:srgbClr>
                  </a:outerShdw>
                </a:effectLst>
              </a:rPr>
              <a:t>"</a:t>
            </a:r>
            <a:r>
              <a:rPr lang="en-US" sz="2900" b="1" dirty="0" smtClean="0">
                <a:effectLst>
                  <a:outerShdw blurRad="38100" dist="38100" dir="2700000" algn="tl">
                    <a:srgbClr val="000000">
                      <a:alpha val="43137"/>
                    </a:srgbClr>
                  </a:outerShdw>
                </a:effectLst>
              </a:rPr>
              <a:t> </a:t>
            </a:r>
            <a:r>
              <a:rPr lang="en-US" sz="2900" b="1" dirty="0" smtClean="0">
                <a:solidFill>
                  <a:srgbClr val="FF33CC"/>
                </a:solidFill>
                <a:effectLst>
                  <a:outerShdw blurRad="38100" dist="38100" dir="2700000" algn="tl">
                    <a:srgbClr val="000000">
                      <a:alpha val="43137"/>
                    </a:srgbClr>
                  </a:outerShdw>
                </a:effectLst>
              </a:rPr>
              <a:t>– Chap. 16, vs. 18, 19.</a:t>
            </a:r>
            <a:endParaRPr lang="en-GB" sz="2900" b="1" dirty="0" smtClean="0">
              <a:solidFill>
                <a:srgbClr val="FF33CC"/>
              </a:solidFill>
              <a:effectLst>
                <a:outerShdw blurRad="38100" dist="38100" dir="2700000" algn="tl">
                  <a:srgbClr val="000000">
                    <a:alpha val="43137"/>
                  </a:srgbClr>
                </a:outerShdw>
              </a:effectLst>
            </a:endParaRPr>
          </a:p>
          <a:p>
            <a:endParaRPr lang="en-GB"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MYSTERY BABYLON: THE 8TH BEAST</a:t>
            </a:r>
            <a:endParaRPr lang="en-GB" dirty="0">
              <a:solidFill>
                <a:srgbClr val="FFC0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102</a:t>
            </a:fld>
            <a:endParaRPr lang="en-GB"/>
          </a:p>
        </p:txBody>
      </p:sp>
      <p:sp>
        <p:nvSpPr>
          <p:cNvPr id="4" name="TextBox 3"/>
          <p:cNvSpPr txBox="1"/>
          <p:nvPr/>
        </p:nvSpPr>
        <p:spPr>
          <a:xfrm>
            <a:off x="4365818" y="1988840"/>
            <a:ext cx="460851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This can be a literal earthquake or it can be the final World War, </a:t>
            </a:r>
            <a:r>
              <a:rPr lang="en-US" sz="2800" b="1" dirty="0" smtClean="0">
                <a:solidFill>
                  <a:srgbClr val="FFC000"/>
                </a:solidFill>
                <a:effectLst>
                  <a:outerShdw blurRad="38100" dist="38100" dir="2700000" algn="tl">
                    <a:srgbClr val="000000">
                      <a:alpha val="43137"/>
                    </a:srgbClr>
                  </a:outerShdw>
                </a:effectLst>
              </a:rPr>
              <a:t>neither of which has happened yet,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but it is clear from the prophecy that the world will be divided into three parts just before the Day of Judgment. </a:t>
            </a:r>
            <a:endParaRPr lang="en-GB" sz="2800" b="1" dirty="0">
              <a:solidFill>
                <a:srgbClr val="00FF00"/>
              </a:solidFill>
              <a:effectLst>
                <a:outerShdw blurRad="38100" dist="38100" dir="2700000" algn="tl">
                  <a:srgbClr val="000000">
                    <a:alpha val="43137"/>
                  </a:srgbClr>
                </a:outerShdw>
              </a:effectLst>
            </a:endParaRPr>
          </a:p>
        </p:txBody>
      </p:sp>
      <p:pic>
        <p:nvPicPr>
          <p:cNvPr id="218114" name="Picture 2" descr="http://justsickshit.com/wp-content/uploads/2008/12/pakistan-earthquake.jpg"/>
          <p:cNvPicPr>
            <a:picLocks noChangeAspect="1" noChangeArrowheads="1"/>
          </p:cNvPicPr>
          <p:nvPr/>
        </p:nvPicPr>
        <p:blipFill>
          <a:blip r:embed="rId3" cstate="print"/>
          <a:srcRect/>
          <a:stretch>
            <a:fillRect/>
          </a:stretch>
        </p:blipFill>
        <p:spPr bwMode="auto">
          <a:xfrm>
            <a:off x="179512" y="2636912"/>
            <a:ext cx="4000443" cy="288032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MYSTERY BABYLON: THE 8TH BEAST</a:t>
            </a:r>
            <a:endParaRPr lang="en-GB" dirty="0">
              <a:solidFill>
                <a:srgbClr val="FFC0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103</a:t>
            </a:fld>
            <a:endParaRPr lang="en-GB"/>
          </a:p>
        </p:txBody>
      </p:sp>
      <p:sp>
        <p:nvSpPr>
          <p:cNvPr id="4" name="TextBox 3"/>
          <p:cNvSpPr txBox="1"/>
          <p:nvPr/>
        </p:nvSpPr>
        <p:spPr>
          <a:xfrm>
            <a:off x="4499992" y="2167333"/>
            <a:ext cx="4572000" cy="332398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smtClean="0">
                <a:solidFill>
                  <a:srgbClr val="00FFFF"/>
                </a:solidFill>
                <a:effectLst>
                  <a:outerShdw blurRad="38100" dist="38100" dir="2700000" algn="tl">
                    <a:srgbClr val="000000">
                      <a:alpha val="43137"/>
                    </a:srgbClr>
                  </a:outerShdw>
                </a:effectLst>
              </a:rPr>
              <a:t>Observe, </a:t>
            </a:r>
            <a:r>
              <a:rPr lang="en-US" sz="3200" b="1" dirty="0" smtClean="0">
                <a:solidFill>
                  <a:srgbClr val="FFFF00"/>
                </a:solidFill>
                <a:effectLst>
                  <a:outerShdw blurRad="38100" dist="38100" dir="2700000" algn="tl">
                    <a:srgbClr val="000000">
                      <a:alpha val="43137"/>
                    </a:srgbClr>
                  </a:outerShdw>
                </a:effectLst>
              </a:rPr>
              <a:t>however, that Revelation clearly foretells a time during which corporate </a:t>
            </a:r>
            <a:r>
              <a:rPr lang="en-US" sz="3200" b="1" dirty="0" smtClean="0">
                <a:solidFill>
                  <a:srgbClr val="FF0000"/>
                </a:solidFill>
                <a:effectLst>
                  <a:outerShdw blurRad="38100" dist="38100" dir="2700000" algn="tl">
                    <a:srgbClr val="000000">
                      <a:alpha val="43137"/>
                    </a:srgbClr>
                  </a:outerShdw>
                </a:effectLst>
              </a:rPr>
              <a:t>"global governance" </a:t>
            </a:r>
            <a:r>
              <a:rPr lang="en-US" sz="3200" b="1" dirty="0" smtClean="0">
                <a:solidFill>
                  <a:srgbClr val="00FF00"/>
                </a:solidFill>
                <a:effectLst>
                  <a:outerShdw blurRad="38100" dist="38100" dir="2700000" algn="tl">
                    <a:srgbClr val="000000">
                      <a:alpha val="43137"/>
                    </a:srgbClr>
                  </a:outerShdw>
                </a:effectLst>
              </a:rPr>
              <a:t>is an established fact.</a:t>
            </a:r>
            <a:endParaRPr lang="en-GB" sz="3200" b="1" dirty="0" smtClean="0">
              <a:solidFill>
                <a:srgbClr val="00FF00"/>
              </a:solidFill>
              <a:effectLst>
                <a:outerShdw blurRad="38100" dist="38100" dir="2700000" algn="tl">
                  <a:srgbClr val="000000">
                    <a:alpha val="43137"/>
                  </a:srgbClr>
                </a:outerShdw>
              </a:effectLst>
            </a:endParaRPr>
          </a:p>
          <a:p>
            <a:endParaRPr lang="en-GB" dirty="0"/>
          </a:p>
        </p:txBody>
      </p:sp>
      <p:pic>
        <p:nvPicPr>
          <p:cNvPr id="216066" name="Picture 2" descr="http://web.clark.edu/mceriello/MUN/un.gif"/>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79512" y="1988840"/>
            <a:ext cx="4104456" cy="4104456"/>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opnews.net.nz/images/Wall-St-2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b="1" dirty="0" smtClean="0">
                <a:solidFill>
                  <a:srgbClr val="FF0000"/>
                </a:solidFill>
              </a:rPr>
              <a:t>MYSTERY BABYLON: THE 8TH BEAST</a:t>
            </a:r>
            <a:endParaRPr lang="en-GB" dirty="0">
              <a:solidFill>
                <a:srgbClr val="FF00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104</a:t>
            </a:fld>
            <a:endParaRPr lang="en-GB"/>
          </a:p>
        </p:txBody>
      </p:sp>
      <p:sp>
        <p:nvSpPr>
          <p:cNvPr id="4" name="TextBox 3"/>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FF00"/>
                </a:solidFill>
              </a:rPr>
              <a:t>The essence of the prophecy is that the world has entered into a period of global economy in which the nations are ruled by merchants:</a:t>
            </a:r>
            <a:r>
              <a:rPr lang="en-US" sz="2800" b="1" dirty="0" smtClean="0">
                <a:solidFill>
                  <a:srgbClr val="00FFFF"/>
                </a:solidFill>
              </a:rPr>
              <a:t> </a:t>
            </a:r>
            <a:endParaRPr lang="en-GB" sz="2800" b="1" dirty="0">
              <a:solidFill>
                <a:srgbClr val="00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950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MYSTERY BABYLON: THE 8TH BEAST</a:t>
            </a:r>
            <a:endParaRPr lang="en-GB" dirty="0">
              <a:solidFill>
                <a:srgbClr val="FFC0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105</a:t>
            </a:fld>
            <a:endParaRPr lang="en-GB"/>
          </a:p>
        </p:txBody>
      </p:sp>
      <p:sp>
        <p:nvSpPr>
          <p:cNvPr id="4" name="TextBox 3"/>
          <p:cNvSpPr txBox="1"/>
          <p:nvPr/>
        </p:nvSpPr>
        <p:spPr>
          <a:xfrm>
            <a:off x="4558607" y="1873508"/>
            <a:ext cx="424847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For all nations have drunk of the wine of the wrath of her fornication, </a:t>
            </a:r>
            <a:r>
              <a:rPr lang="en-US" sz="2800" b="1" i="1" dirty="0" smtClean="0">
                <a:solidFill>
                  <a:srgbClr val="FFC000"/>
                </a:solidFill>
                <a:effectLst>
                  <a:outerShdw blurRad="38100" dist="38100" dir="2700000" algn="tl">
                    <a:srgbClr val="000000">
                      <a:alpha val="43137"/>
                    </a:srgbClr>
                  </a:outerShdw>
                </a:effectLst>
              </a:rPr>
              <a:t>and the kings of the earth have committed fornication with her, </a:t>
            </a:r>
            <a:r>
              <a:rPr lang="en-US" sz="2800" b="1" i="1" dirty="0" smtClean="0">
                <a:solidFill>
                  <a:srgbClr val="00FF00"/>
                </a:solidFill>
                <a:effectLst>
                  <a:outerShdw blurRad="38100" dist="38100" dir="2700000" algn="tl">
                    <a:srgbClr val="000000">
                      <a:alpha val="43137"/>
                    </a:srgbClr>
                  </a:outerShdw>
                </a:effectLst>
              </a:rPr>
              <a:t>and the merchants of the earth are waxed rich through the abundance of her delicacies</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Rev. 18:3</a:t>
            </a:r>
            <a:endParaRPr lang="en-GB" sz="28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323528" y="2841753"/>
            <a:ext cx="3810000" cy="2895601"/>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203"/>
            <a:ext cx="8229600" cy="1498843"/>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MYSTERY BABYLON: THE 8TH BEAST</a:t>
            </a:r>
            <a:endParaRPr lang="en-GB" dirty="0">
              <a:solidFill>
                <a:srgbClr val="FFC0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106</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151239" y="2551950"/>
            <a:ext cx="3810000" cy="2895601"/>
          </a:xfrm>
          <a:prstGeom prst="rect">
            <a:avLst/>
          </a:prstGeom>
          <a:noFill/>
        </p:spPr>
      </p:pic>
      <p:sp>
        <p:nvSpPr>
          <p:cNvPr id="5" name="TextBox 4"/>
          <p:cNvSpPr txBox="1"/>
          <p:nvPr/>
        </p:nvSpPr>
        <p:spPr>
          <a:xfrm>
            <a:off x="179512" y="764704"/>
            <a:ext cx="8640960" cy="369332"/>
          </a:xfrm>
          <a:prstGeom prst="rect">
            <a:avLst/>
          </a:prstGeom>
          <a:noFill/>
        </p:spPr>
        <p:txBody>
          <a:bodyPr wrap="square" rtlCol="0">
            <a:spAutoFit/>
          </a:bodyPr>
          <a:lstStyle/>
          <a:p>
            <a:endParaRPr lang="en-GB" dirty="0"/>
          </a:p>
        </p:txBody>
      </p:sp>
      <p:sp>
        <p:nvSpPr>
          <p:cNvPr id="6" name="TextBox 5"/>
          <p:cNvSpPr txBox="1"/>
          <p:nvPr/>
        </p:nvSpPr>
        <p:spPr>
          <a:xfrm>
            <a:off x="4355976" y="2492896"/>
            <a:ext cx="4464496"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for thy merchants were the great men of the earth; </a:t>
            </a:r>
            <a:r>
              <a:rPr lang="en-US" sz="2800" b="1" i="1" dirty="0" smtClean="0">
                <a:solidFill>
                  <a:srgbClr val="FFC000"/>
                </a:solidFill>
                <a:effectLst>
                  <a:outerShdw blurRad="38100" dist="38100" dir="2700000" algn="tl">
                    <a:srgbClr val="000000">
                      <a:alpha val="43137"/>
                    </a:srgbClr>
                  </a:outerShdw>
                </a:effectLst>
              </a:rPr>
              <a:t>for by thy sorceries were all nations deceived</a:t>
            </a:r>
            <a:r>
              <a:rPr lang="en-US" sz="2800" b="1" dirty="0" smtClean="0">
                <a:solidFill>
                  <a:srgbClr val="FF33CC"/>
                </a:solidFill>
                <a:effectLst>
                  <a:outerShdw blurRad="38100" dist="38100" dir="2700000" algn="tl">
                    <a:srgbClr val="000000">
                      <a:alpha val="43137"/>
                    </a:srgbClr>
                  </a:outerShdw>
                </a:effectLst>
              </a:rPr>
              <a:t>." – Rev. 18:23. </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MYSTERY BABYLON: THE 8TH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107</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179512" y="2276872"/>
            <a:ext cx="3810000" cy="2895601"/>
          </a:xfrm>
          <a:prstGeom prst="rect">
            <a:avLst/>
          </a:prstGeom>
          <a:noFill/>
        </p:spPr>
      </p:pic>
      <p:sp>
        <p:nvSpPr>
          <p:cNvPr id="5" name="TextBox 4"/>
          <p:cNvSpPr txBox="1"/>
          <p:nvPr/>
        </p:nvSpPr>
        <p:spPr>
          <a:xfrm>
            <a:off x="4355976" y="1412776"/>
            <a:ext cx="4788024" cy="5262979"/>
          </a:xfrm>
          <a:prstGeom prst="rect">
            <a:avLst/>
          </a:prstGeom>
          <a:noFill/>
        </p:spPr>
        <p:txBody>
          <a:bodyPr wrap="square" rtlCol="0">
            <a:spAutoFit/>
          </a:bodyPr>
          <a:lstStyle/>
          <a:p>
            <a:r>
              <a:rPr lang="en-US" sz="2800" dirty="0" smtClean="0">
                <a:solidFill>
                  <a:srgbClr val="00FFFF"/>
                </a:solidFill>
              </a:rPr>
              <a:t>"</a:t>
            </a:r>
            <a:r>
              <a:rPr lang="en-US" sz="2800" b="1" i="1" dirty="0" smtClean="0">
                <a:solidFill>
                  <a:srgbClr val="00FFFF"/>
                </a:solidFill>
                <a:effectLst>
                  <a:outerShdw blurRad="38100" dist="38100" dir="2700000" algn="tl">
                    <a:srgbClr val="000000">
                      <a:alpha val="43137"/>
                    </a:srgbClr>
                  </a:outerShdw>
                </a:effectLst>
              </a:rPr>
              <a:t>And the beast was taken, and with him the false prophet that wrought miracles before him, with which he deceived them that received the mark of the beast, </a:t>
            </a:r>
            <a:r>
              <a:rPr lang="en-US" sz="2800" b="1" i="1" dirty="0" smtClean="0">
                <a:solidFill>
                  <a:srgbClr val="FFC000"/>
                </a:solidFill>
                <a:effectLst>
                  <a:outerShdw blurRad="38100" dist="38100" dir="2700000" algn="tl">
                    <a:srgbClr val="000000">
                      <a:alpha val="43137"/>
                    </a:srgbClr>
                  </a:outerShdw>
                </a:effectLst>
              </a:rPr>
              <a:t>and them that worshipped his image. These both were cast alive into a lake of fire burning with brimstone</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Rev. 19:20. </a:t>
            </a:r>
            <a:endParaRPr lang="en-GB" dirty="0">
              <a:solidFill>
                <a:srgbClr val="FF33CC"/>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108</a:t>
            </a:fld>
            <a:endParaRPr lang="en-GB"/>
          </a:p>
        </p:txBody>
      </p:sp>
      <p:pic>
        <p:nvPicPr>
          <p:cNvPr id="2050" name="Picture 2" descr="http://jewsribsinbearjaw.files.wordpress.com/2009/07/rothschild-sabbateans.jpg"/>
          <p:cNvPicPr>
            <a:picLocks noChangeAspect="1" noChangeArrowheads="1"/>
          </p:cNvPicPr>
          <p:nvPr/>
        </p:nvPicPr>
        <p:blipFill>
          <a:blip r:embed="rId3" cstate="print"/>
          <a:srcRect/>
          <a:stretch>
            <a:fillRect/>
          </a:stretch>
        </p:blipFill>
        <p:spPr bwMode="auto">
          <a:xfrm>
            <a:off x="827584" y="1842302"/>
            <a:ext cx="2952750" cy="4286250"/>
          </a:xfrm>
          <a:prstGeom prst="rect">
            <a:avLst/>
          </a:prstGeom>
          <a:noFill/>
        </p:spPr>
      </p:pic>
      <p:pic>
        <p:nvPicPr>
          <p:cNvPr id="2052" name="Picture 4" descr="http://www.irows.ucr.edu/papers/irows27/irows27_files/image004.jpg"/>
          <p:cNvPicPr>
            <a:picLocks noChangeAspect="1" noChangeArrowheads="1"/>
          </p:cNvPicPr>
          <p:nvPr/>
        </p:nvPicPr>
        <p:blipFill>
          <a:blip r:embed="rId4" cstate="print"/>
          <a:srcRect/>
          <a:stretch>
            <a:fillRect/>
          </a:stretch>
        </p:blipFill>
        <p:spPr bwMode="auto">
          <a:xfrm>
            <a:off x="4527502" y="2061013"/>
            <a:ext cx="4051396" cy="3848828"/>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6299"/>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HOUSE OF ROTHSCHILD</a:t>
            </a:r>
            <a:r>
              <a:rPr lang="en-GB" b="1" dirty="0" smtClean="0">
                <a:solidFill>
                  <a:srgbClr val="FF0000"/>
                </a:solidFill>
              </a:rPr>
              <a:t/>
            </a:r>
            <a:br>
              <a:rPr lang="en-GB" b="1" dirty="0" smtClean="0">
                <a:solidFill>
                  <a:srgbClr val="FF0000"/>
                </a:solidFill>
              </a:rPr>
            </a:br>
            <a:endParaRPr lang="en-GB" b="1" dirty="0">
              <a:solidFill>
                <a:srgbClr val="FF00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109</a:t>
            </a:fld>
            <a:endParaRPr lang="en-GB"/>
          </a:p>
        </p:txBody>
      </p:sp>
      <p:sp>
        <p:nvSpPr>
          <p:cNvPr id="4" name="TextBox 3"/>
          <p:cNvSpPr txBox="1"/>
          <p:nvPr/>
        </p:nvSpPr>
        <p:spPr>
          <a:xfrm>
            <a:off x="4555232" y="1442621"/>
            <a:ext cx="432048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In 1815, the very year in which Napoleon Bonaparte was defeated at Waterloo by a British army financed by the Rothschild banking family,</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very first attempt was made to create a One World Government.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It was called the Congress of Vienna</a:t>
            </a:r>
            <a:r>
              <a:rPr lang="en-US" dirty="0" smtClean="0">
                <a:solidFill>
                  <a:srgbClr val="00FF00"/>
                </a:solidFill>
              </a:rPr>
              <a:t>. </a:t>
            </a:r>
            <a:endParaRPr lang="en-GB" dirty="0">
              <a:solidFill>
                <a:srgbClr val="00FF00"/>
              </a:solidFill>
            </a:endParaRPr>
          </a:p>
        </p:txBody>
      </p:sp>
      <p:pic>
        <p:nvPicPr>
          <p:cNvPr id="4098" name="Picture 2" descr="http://www.waterloo1815.be/getfile.php?GFILE_ID=1118"/>
          <p:cNvPicPr>
            <a:picLocks noChangeAspect="1" noChangeArrowheads="1"/>
          </p:cNvPicPr>
          <p:nvPr/>
        </p:nvPicPr>
        <p:blipFill>
          <a:blip r:embed="rId3" cstate="print"/>
          <a:srcRect/>
          <a:stretch>
            <a:fillRect/>
          </a:stretch>
        </p:blipFill>
        <p:spPr bwMode="auto">
          <a:xfrm>
            <a:off x="422212" y="2204864"/>
            <a:ext cx="3796993" cy="316835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pic>
        <p:nvPicPr>
          <p:cNvPr id="46082" name="Picture 2" descr="http://2.bp.blogspot.com/_TkKZZyzUvio/St438TFEopI/AAAAAAAADio/-4yY08wIicA/s400/Daniel+8+ram+2+horns.jpg"/>
          <p:cNvPicPr>
            <a:picLocks noChangeAspect="1" noChangeArrowheads="1"/>
          </p:cNvPicPr>
          <p:nvPr/>
        </p:nvPicPr>
        <p:blipFill>
          <a:blip r:embed="rId3" cstate="print"/>
          <a:srcRect/>
          <a:stretch>
            <a:fillRect/>
          </a:stretch>
        </p:blipFill>
        <p:spPr bwMode="auto">
          <a:xfrm>
            <a:off x="1187624" y="1479705"/>
            <a:ext cx="2880320" cy="2157326"/>
          </a:xfrm>
          <a:prstGeom prst="rect">
            <a:avLst/>
          </a:prstGeom>
          <a:noFill/>
        </p:spPr>
      </p:pic>
      <p:pic>
        <p:nvPicPr>
          <p:cNvPr id="46084" name="Picture 4" descr="http://7art-screensavers.com/screenshots/wild-animals/billy-goat.jpg"/>
          <p:cNvPicPr>
            <a:picLocks noChangeAspect="1" noChangeArrowheads="1"/>
          </p:cNvPicPr>
          <p:nvPr/>
        </p:nvPicPr>
        <p:blipFill>
          <a:blip r:embed="rId4" cstate="print"/>
          <a:srcRect/>
          <a:stretch>
            <a:fillRect/>
          </a:stretch>
        </p:blipFill>
        <p:spPr bwMode="auto">
          <a:xfrm>
            <a:off x="5113040" y="1405844"/>
            <a:ext cx="2880320" cy="2160240"/>
          </a:xfrm>
          <a:prstGeom prst="rect">
            <a:avLst/>
          </a:prstGeom>
          <a:noFill/>
        </p:spPr>
      </p:pic>
      <p:sp>
        <p:nvSpPr>
          <p:cNvPr id="6" name="TextBox 5"/>
          <p:cNvSpPr txBox="1"/>
          <p:nvPr/>
        </p:nvSpPr>
        <p:spPr>
          <a:xfrm>
            <a:off x="2541" y="3772939"/>
            <a:ext cx="91440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342900" indent="-342900">
              <a:buAutoNum type="arabicPeriod"/>
            </a:pPr>
            <a:r>
              <a:rPr lang="en-US" sz="2400" b="1" dirty="0" smtClean="0">
                <a:solidFill>
                  <a:srgbClr val="66FF33"/>
                </a:solidFill>
                <a:effectLst>
                  <a:outerShdw blurRad="38100" dist="38100" dir="2700000" algn="tl">
                    <a:srgbClr val="000000">
                      <a:alpha val="43137"/>
                    </a:srgbClr>
                  </a:outerShdw>
                </a:effectLst>
              </a:rPr>
              <a:t>The </a:t>
            </a:r>
            <a:r>
              <a:rPr lang="en-US" sz="2400" b="1" dirty="0">
                <a:solidFill>
                  <a:srgbClr val="66FF33"/>
                </a:solidFill>
                <a:effectLst>
                  <a:outerShdw blurRad="38100" dist="38100" dir="2700000" algn="tl">
                    <a:srgbClr val="000000">
                      <a:alpha val="43137"/>
                    </a:srgbClr>
                  </a:outerShdw>
                </a:effectLst>
              </a:rPr>
              <a:t>two-horned ram of verse 3 is the Medes and Persians</a:t>
            </a:r>
            <a:r>
              <a:rPr lang="en-US" sz="2400" b="1" dirty="0" smtClean="0">
                <a:solidFill>
                  <a:srgbClr val="66FF33"/>
                </a:solidFill>
                <a:effectLst>
                  <a:outerShdw blurRad="38100" dist="38100" dir="2700000" algn="tl">
                    <a:srgbClr val="000000">
                      <a:alpha val="43137"/>
                    </a:srgbClr>
                  </a:outerShdw>
                </a:effectLst>
              </a:rPr>
              <a:t>.</a:t>
            </a:r>
          </a:p>
          <a:p>
            <a:pPr marL="342900" indent="-342900">
              <a:buAutoNum type="arabicPeriod"/>
            </a:pPr>
            <a:endParaRPr lang="en-GB" sz="2400" b="1" dirty="0">
              <a:solidFill>
                <a:srgbClr val="66FF33"/>
              </a:solidFill>
              <a:effectLst>
                <a:outerShdw blurRad="38100" dist="38100" dir="2700000" algn="tl">
                  <a:srgbClr val="000000">
                    <a:alpha val="43137"/>
                  </a:srgbClr>
                </a:outerShdw>
              </a:effectLst>
            </a:endParaRPr>
          </a:p>
          <a:p>
            <a:pPr marL="342900" indent="-342900" algn="just">
              <a:buAutoNum type="arabicPeriod" startAt="2"/>
            </a:pPr>
            <a:r>
              <a:rPr lang="en-US" sz="2400" b="1" dirty="0" smtClean="0">
                <a:solidFill>
                  <a:srgbClr val="00FFFF"/>
                </a:solidFill>
                <a:effectLst>
                  <a:outerShdw blurRad="38100" dist="38100" dir="2700000" algn="tl">
                    <a:srgbClr val="000000">
                      <a:alpha val="43137"/>
                    </a:srgbClr>
                  </a:outerShdw>
                </a:effectLst>
              </a:rPr>
              <a:t>The </a:t>
            </a:r>
            <a:r>
              <a:rPr lang="en-US" sz="2400" b="1" dirty="0">
                <a:solidFill>
                  <a:srgbClr val="00FFFF"/>
                </a:solidFill>
                <a:effectLst>
                  <a:outerShdw blurRad="38100" dist="38100" dir="2700000" algn="tl">
                    <a:srgbClr val="000000">
                      <a:alpha val="43137"/>
                    </a:srgbClr>
                  </a:outerShdw>
                </a:effectLst>
              </a:rPr>
              <a:t>he-goat of verses 4-7 is Alexander the Great, who conquered the </a:t>
            </a:r>
            <a:r>
              <a:rPr lang="en-US" sz="2400" b="1" dirty="0" smtClean="0">
                <a:solidFill>
                  <a:srgbClr val="00FFFF"/>
                </a:solidFill>
                <a:effectLst>
                  <a:outerShdw blurRad="38100" dist="38100" dir="2700000" algn="tl">
                    <a:srgbClr val="000000">
                      <a:alpha val="43137"/>
                    </a:srgbClr>
                  </a:outerShdw>
                </a:effectLst>
              </a:rPr>
              <a:t>Ram</a:t>
            </a:r>
          </a:p>
          <a:p>
            <a:pPr marL="342900" indent="-342900"/>
            <a:r>
              <a:rPr lang="en-US" sz="2400" b="1" dirty="0" smtClean="0">
                <a:solidFill>
                  <a:srgbClr val="66FF33"/>
                </a:solidFill>
                <a:effectLst>
                  <a:outerShdw blurRad="38100" dist="38100" dir="2700000" algn="tl">
                    <a:srgbClr val="000000">
                      <a:alpha val="43137"/>
                    </a:srgbClr>
                  </a:outerShdw>
                </a:effectLst>
              </a:rPr>
              <a:t> </a:t>
            </a:r>
            <a:endParaRPr lang="en-GB" sz="2400" b="1" dirty="0">
              <a:solidFill>
                <a:srgbClr val="66FF33"/>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3</a:t>
            </a:r>
            <a:r>
              <a:rPr lang="en-US" sz="2400" b="1" dirty="0">
                <a:solidFill>
                  <a:srgbClr val="FFFF00"/>
                </a:solidFill>
                <a:effectLst>
                  <a:outerShdw blurRad="38100" dist="38100" dir="2700000" algn="tl">
                    <a:srgbClr val="000000">
                      <a:alpha val="43137"/>
                    </a:srgbClr>
                  </a:outerShdw>
                </a:effectLst>
              </a:rPr>
              <a:t>.  Verse 8 explains that Alexander’s empire, after his death, was broken up into four parts, under four different generals:</a:t>
            </a:r>
            <a:endParaRPr lang="en-GB" sz="2400" b="1" dirty="0">
              <a:solidFill>
                <a:srgbClr val="FFFF00"/>
              </a:solidFill>
              <a:effectLst>
                <a:outerShdw blurRad="38100" dist="38100" dir="2700000" algn="tl">
                  <a:srgbClr val="000000">
                    <a:alpha val="43137"/>
                  </a:srgbClr>
                </a:outerShdw>
              </a:effectLst>
            </a:endParaRPr>
          </a:p>
          <a:p>
            <a:endParaRPr lang="en-GB" sz="2800" b="1" dirty="0">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D274BC00-3AA4-4279-B550-DC6C500F1A36}" type="slidenum">
              <a:rPr lang="en-GB" smtClean="0"/>
              <a:pPr/>
              <a:t>11</a:t>
            </a:fld>
            <a:endParaRPr lang="en-GB"/>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9041"/>
            <a:ext cx="8229600" cy="94361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110</a:t>
            </a:fld>
            <a:endParaRPr lang="en-GB"/>
          </a:p>
        </p:txBody>
      </p:sp>
      <p:sp>
        <p:nvSpPr>
          <p:cNvPr id="4" name="TextBox 3"/>
          <p:cNvSpPr txBox="1"/>
          <p:nvPr/>
        </p:nvSpPr>
        <p:spPr>
          <a:xfrm>
            <a:off x="4427984" y="1164134"/>
            <a:ext cx="4608512"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Congress was conceived by the Emperor of Austria, </a:t>
            </a:r>
            <a:r>
              <a:rPr lang="en-US" sz="2800" b="1" dirty="0" smtClean="0">
                <a:solidFill>
                  <a:srgbClr val="FFC000"/>
                </a:solidFill>
                <a:effectLst>
                  <a:outerShdw blurRad="38100" dist="38100" dir="2700000" algn="tl">
                    <a:srgbClr val="000000">
                      <a:alpha val="43137"/>
                    </a:srgbClr>
                  </a:outerShdw>
                </a:effectLst>
              </a:rPr>
              <a:t>but the </a:t>
            </a:r>
            <a:r>
              <a:rPr lang="en-US" sz="2800" b="1" dirty="0" err="1" smtClean="0">
                <a:solidFill>
                  <a:srgbClr val="FFC000"/>
                </a:solidFill>
                <a:effectLst>
                  <a:outerShdw blurRad="38100" dist="38100" dir="2700000" algn="tl">
                    <a:srgbClr val="000000">
                      <a:alpha val="43137"/>
                    </a:srgbClr>
                  </a:outerShdw>
                </a:effectLst>
              </a:rPr>
              <a:t>Rothschilds</a:t>
            </a:r>
            <a:r>
              <a:rPr lang="en-US" sz="2800" b="1" dirty="0" smtClean="0">
                <a:solidFill>
                  <a:srgbClr val="FFC000"/>
                </a:solidFill>
                <a:effectLst>
                  <a:outerShdw blurRad="38100" dist="38100" dir="2700000" algn="tl">
                    <a:srgbClr val="000000">
                      <a:alpha val="43137"/>
                    </a:srgbClr>
                  </a:outerShdw>
                </a:effectLst>
              </a:rPr>
              <a:t> and other Zionist banking families of Europe co-opted the Congress and turned it to their own ends,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with nightly receptions for the delegates held in the homes of prominent Jewish bankers and merchants.</a:t>
            </a:r>
            <a:endParaRPr lang="en-GB" sz="2800" b="1" dirty="0">
              <a:solidFill>
                <a:srgbClr val="00FF00"/>
              </a:solidFill>
              <a:effectLst>
                <a:outerShdw blurRad="38100" dist="38100" dir="2700000" algn="tl">
                  <a:srgbClr val="000000">
                    <a:alpha val="43137"/>
                  </a:srgbClr>
                </a:outerShdw>
              </a:effectLst>
            </a:endParaRPr>
          </a:p>
        </p:txBody>
      </p:sp>
      <p:pic>
        <p:nvPicPr>
          <p:cNvPr id="236546" name="Picture 2" descr="http://www.vienna-life.com/media/pics/congress-of-vienna.jpg"/>
          <p:cNvPicPr>
            <a:picLocks noChangeAspect="1" noChangeArrowheads="1"/>
          </p:cNvPicPr>
          <p:nvPr/>
        </p:nvPicPr>
        <p:blipFill>
          <a:blip r:embed="rId3" cstate="print"/>
          <a:srcRect/>
          <a:stretch>
            <a:fillRect/>
          </a:stretch>
        </p:blipFill>
        <p:spPr bwMode="auto">
          <a:xfrm>
            <a:off x="163156" y="1835414"/>
            <a:ext cx="4137167" cy="2808312"/>
          </a:xfrm>
          <a:prstGeom prst="rect">
            <a:avLst/>
          </a:prstGeom>
          <a:noFill/>
        </p:spPr>
      </p:pic>
      <p:sp>
        <p:nvSpPr>
          <p:cNvPr id="6" name="TextBox 5"/>
          <p:cNvSpPr txBox="1"/>
          <p:nvPr/>
        </p:nvSpPr>
        <p:spPr>
          <a:xfrm>
            <a:off x="179511" y="5048071"/>
            <a:ext cx="410445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The Congress of Vienna</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111</a:t>
            </a:fld>
            <a:endParaRPr lang="en-GB"/>
          </a:p>
        </p:txBody>
      </p:sp>
      <p:sp>
        <p:nvSpPr>
          <p:cNvPr id="4" name="TextBox 3"/>
          <p:cNvSpPr txBox="1"/>
          <p:nvPr/>
        </p:nvSpPr>
        <p:spPr>
          <a:xfrm>
            <a:off x="3851920" y="1548604"/>
            <a:ext cx="51480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These ends were for the long-range goal of overcoming nationhood and establishing a One World Government. </a:t>
            </a:r>
            <a:r>
              <a:rPr lang="en-US" sz="2800" b="1" dirty="0" smtClean="0">
                <a:solidFill>
                  <a:srgbClr val="FFC000"/>
                </a:solidFill>
                <a:effectLst>
                  <a:outerShdw blurRad="38100" dist="38100" dir="2700000" algn="tl">
                    <a:srgbClr val="000000">
                      <a:alpha val="43137"/>
                    </a:srgbClr>
                  </a:outerShdw>
                </a:effectLst>
              </a:rPr>
              <a:t>The Emperor of Austria (left) wanted to unite Europe in order to prevent another Napoleon from coming to power;</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but the </a:t>
            </a:r>
            <a:r>
              <a:rPr lang="en-US" sz="2800" b="1" dirty="0" err="1" smtClean="0">
                <a:solidFill>
                  <a:srgbClr val="00FF00"/>
                </a:solidFill>
                <a:effectLst>
                  <a:outerShdw blurRad="38100" dist="38100" dir="2700000" algn="tl">
                    <a:srgbClr val="000000">
                      <a:alpha val="43137"/>
                    </a:srgbClr>
                  </a:outerShdw>
                </a:effectLst>
              </a:rPr>
              <a:t>Rothschilds</a:t>
            </a:r>
            <a:r>
              <a:rPr lang="en-US" sz="2800" b="1" dirty="0" smtClean="0">
                <a:solidFill>
                  <a:srgbClr val="00FF00"/>
                </a:solidFill>
                <a:effectLst>
                  <a:outerShdw blurRad="38100" dist="38100" dir="2700000" algn="tl">
                    <a:srgbClr val="000000">
                      <a:alpha val="43137"/>
                    </a:srgbClr>
                  </a:outerShdw>
                </a:effectLst>
              </a:rPr>
              <a:t> had bigger motives.</a:t>
            </a:r>
            <a:endParaRPr lang="en-GB" sz="2800" b="1" dirty="0">
              <a:solidFill>
                <a:srgbClr val="00FF00"/>
              </a:solidFill>
              <a:effectLst>
                <a:outerShdw blurRad="38100" dist="38100" dir="2700000" algn="tl">
                  <a:srgbClr val="000000">
                    <a:alpha val="43137"/>
                  </a:srgbClr>
                </a:outerShdw>
              </a:effectLst>
            </a:endParaRPr>
          </a:p>
        </p:txBody>
      </p:sp>
      <p:pic>
        <p:nvPicPr>
          <p:cNvPr id="246786" name="Picture 2" descr="Franz Joseph I, the last emperor of the old school"/>
          <p:cNvPicPr>
            <a:picLocks noChangeAspect="1" noChangeArrowheads="1"/>
          </p:cNvPicPr>
          <p:nvPr/>
        </p:nvPicPr>
        <p:blipFill>
          <a:blip r:embed="rId3" cstate="print"/>
          <a:srcRect/>
          <a:stretch>
            <a:fillRect/>
          </a:stretch>
        </p:blipFill>
        <p:spPr bwMode="auto">
          <a:xfrm>
            <a:off x="395536" y="1484783"/>
            <a:ext cx="3240360" cy="4959735"/>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8313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112</a:t>
            </a:fld>
            <a:endParaRPr lang="en-GB"/>
          </a:p>
        </p:txBody>
      </p:sp>
      <p:sp>
        <p:nvSpPr>
          <p:cNvPr id="4" name="TextBox 3"/>
          <p:cNvSpPr txBox="1"/>
          <p:nvPr/>
        </p:nvSpPr>
        <p:spPr>
          <a:xfrm>
            <a:off x="3779912" y="1164134"/>
            <a:ext cx="5040560"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a:t>
            </a:r>
            <a:r>
              <a:rPr lang="en-US" sz="2800" b="1" dirty="0" err="1" smtClean="0">
                <a:solidFill>
                  <a:srgbClr val="00FFFF"/>
                </a:solidFill>
                <a:effectLst>
                  <a:outerShdw blurRad="38100" dist="38100" dir="2700000" algn="tl">
                    <a:srgbClr val="000000">
                      <a:alpha val="43137"/>
                    </a:srgbClr>
                  </a:outerShdw>
                </a:effectLst>
              </a:rPr>
              <a:t>Rothschilds</a:t>
            </a:r>
            <a:r>
              <a:rPr lang="en-US" sz="2800" b="1" dirty="0" smtClean="0">
                <a:solidFill>
                  <a:srgbClr val="00FFFF"/>
                </a:solidFill>
                <a:effectLst>
                  <a:outerShdw blurRad="38100" dist="38100" dir="2700000" algn="tl">
                    <a:srgbClr val="000000">
                      <a:alpha val="43137"/>
                    </a:srgbClr>
                  </a:outerShdw>
                </a:effectLst>
              </a:rPr>
              <a:t> had become unimaginably rich – billionaires </a:t>
            </a:r>
            <a:r>
              <a:rPr lang="en-US" sz="2800" b="1" dirty="0" smtClean="0">
                <a:solidFill>
                  <a:srgbClr val="FFC000"/>
                </a:solidFill>
                <a:effectLst>
                  <a:outerShdw blurRad="38100" dist="38100" dir="2700000" algn="tl">
                    <a:srgbClr val="000000">
                      <a:alpha val="43137"/>
                    </a:srgbClr>
                  </a:outerShdw>
                </a:effectLst>
              </a:rPr>
              <a:t>– during the Napoleonic Wars because they had lent money to all of Napoleon’s enemies.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In fact, Nathan Rothschild privately organized the financing for Wellington’s army while he was fighting against Napoleon in Spain for two years before the battle of Waterloo.</a:t>
            </a:r>
            <a:endParaRPr lang="en-GB" sz="2800" b="1" dirty="0">
              <a:solidFill>
                <a:srgbClr val="00FF00"/>
              </a:solidFill>
              <a:effectLst>
                <a:outerShdw blurRad="38100" dist="38100" dir="2700000" algn="tl">
                  <a:srgbClr val="000000">
                    <a:alpha val="43137"/>
                  </a:srgbClr>
                </a:outerShdw>
              </a:effectLst>
            </a:endParaRPr>
          </a:p>
        </p:txBody>
      </p:sp>
      <p:pic>
        <p:nvPicPr>
          <p:cNvPr id="244738" name="Picture 2" descr="http://cliffordshack.com/nathanielrothschild.gif"/>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323528" y="1484784"/>
            <a:ext cx="3265079" cy="504056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113</a:t>
            </a:fld>
            <a:endParaRPr lang="en-GB"/>
          </a:p>
        </p:txBody>
      </p:sp>
      <p:sp>
        <p:nvSpPr>
          <p:cNvPr id="4" name="TextBox 3"/>
          <p:cNvSpPr txBox="1"/>
          <p:nvPr/>
        </p:nvSpPr>
        <p:spPr>
          <a:xfrm>
            <a:off x="4248944" y="1916832"/>
            <a:ext cx="460851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that time, </a:t>
            </a:r>
            <a:r>
              <a:rPr lang="en-US" sz="2800" b="1" dirty="0" smtClean="0">
                <a:solidFill>
                  <a:srgbClr val="FFC000"/>
                </a:solidFill>
                <a:effectLst>
                  <a:outerShdw blurRad="38100" dist="38100" dir="2700000" algn="tl">
                    <a:srgbClr val="000000">
                      <a:alpha val="43137"/>
                    </a:srgbClr>
                  </a:outerShdw>
                </a:effectLst>
              </a:rPr>
              <a:t>the British government was reluctant to fund Wellington because they were still reeling from a second military defeat at the hands of the </a:t>
            </a:r>
            <a:r>
              <a:rPr lang="en-US" sz="2800" b="1" dirty="0" smtClean="0">
                <a:solidFill>
                  <a:srgbClr val="00FF00"/>
                </a:solidFill>
                <a:effectLst>
                  <a:outerShdw blurRad="38100" dist="38100" dir="2700000" algn="tl">
                    <a:srgbClr val="000000">
                      <a:alpha val="43137"/>
                    </a:srgbClr>
                  </a:outerShdw>
                </a:effectLst>
              </a:rPr>
              <a:t>United States on the other side of the Atlantic during the War of 1812. </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ecx.images-amazon.com/images/I/51705ZEFWBL.jpg"/>
          <p:cNvPicPr>
            <a:picLocks noChangeAspect="1" noChangeArrowheads="1"/>
          </p:cNvPicPr>
          <p:nvPr/>
        </p:nvPicPr>
        <p:blipFill>
          <a:blip r:embed="rId3" cstate="print"/>
          <a:srcRect/>
          <a:stretch>
            <a:fillRect/>
          </a:stretch>
        </p:blipFill>
        <p:spPr bwMode="auto">
          <a:xfrm>
            <a:off x="323528" y="1752999"/>
            <a:ext cx="3517735" cy="4968552"/>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114</a:t>
            </a:fld>
            <a:endParaRPr lang="en-GB"/>
          </a:p>
        </p:txBody>
      </p:sp>
      <p:sp>
        <p:nvSpPr>
          <p:cNvPr id="4" name="TextBox 3"/>
          <p:cNvSpPr txBox="1"/>
          <p:nvPr/>
        </p:nvSpPr>
        <p:spPr>
          <a:xfrm>
            <a:off x="5004048" y="1700808"/>
            <a:ext cx="396044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the same time, Napoleon had lost his navy at the Battle of Trafalgar, </a:t>
            </a:r>
            <a:r>
              <a:rPr lang="en-US" sz="2800" b="1" dirty="0" smtClean="0">
                <a:solidFill>
                  <a:srgbClr val="FFC000"/>
                </a:solidFill>
                <a:effectLst>
                  <a:outerShdw blurRad="38100" dist="38100" dir="2700000" algn="tl">
                    <a:srgbClr val="000000">
                      <a:alpha val="43137"/>
                    </a:srgbClr>
                  </a:outerShdw>
                </a:effectLst>
              </a:rPr>
              <a:t>so the consensus in the government was that Napoleon could never strike across the English Channel to harm Britain.</a:t>
            </a:r>
            <a:endParaRPr lang="en-GB" sz="2800" b="1" dirty="0">
              <a:solidFill>
                <a:srgbClr val="FFC000"/>
              </a:solidFill>
              <a:effectLst>
                <a:outerShdw blurRad="38100" dist="38100" dir="2700000" algn="tl">
                  <a:srgbClr val="000000">
                    <a:alpha val="43137"/>
                  </a:srgbClr>
                </a:outerShdw>
              </a:effectLst>
            </a:endParaRPr>
          </a:p>
        </p:txBody>
      </p:sp>
      <p:pic>
        <p:nvPicPr>
          <p:cNvPr id="4098" name="Picture 2" descr="http://www.rnmuseumshop.co.uk/acatalog/battleoftrafmondaws.jpg"/>
          <p:cNvPicPr>
            <a:picLocks noChangeAspect="1" noChangeArrowheads="1"/>
          </p:cNvPicPr>
          <p:nvPr/>
        </p:nvPicPr>
        <p:blipFill>
          <a:blip r:embed="rId3" cstate="print"/>
          <a:srcRect/>
          <a:stretch>
            <a:fillRect/>
          </a:stretch>
        </p:blipFill>
        <p:spPr bwMode="auto">
          <a:xfrm>
            <a:off x="323527" y="1988840"/>
            <a:ext cx="4437955" cy="3672408"/>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115</a:t>
            </a:fld>
            <a:endParaRPr lang="en-GB"/>
          </a:p>
        </p:txBody>
      </p:sp>
      <p:sp>
        <p:nvSpPr>
          <p:cNvPr id="4" name="TextBox 3"/>
          <p:cNvSpPr txBox="1"/>
          <p:nvPr/>
        </p:nvSpPr>
        <p:spPr>
          <a:xfrm>
            <a:off x="3347864" y="1412776"/>
            <a:ext cx="5796136" cy="5262979"/>
          </a:xfrm>
          <a:prstGeom prst="rect">
            <a:avLst/>
          </a:prstGeom>
          <a:noFill/>
        </p:spPr>
        <p:txBody>
          <a:bodyPr wrap="square" rtlCol="0">
            <a:spAutoFit/>
          </a:bodyPr>
          <a:lstStyle/>
          <a:p>
            <a:r>
              <a:rPr lang="en-US" sz="2800" b="1" dirty="0" smtClean="0">
                <a:solidFill>
                  <a:srgbClr val="00FF99"/>
                </a:solidFill>
                <a:effectLst>
                  <a:outerShdw blurRad="38100" dist="38100" dir="2700000" algn="tl">
                    <a:srgbClr val="000000">
                      <a:alpha val="43137"/>
                    </a:srgbClr>
                  </a:outerShdw>
                </a:effectLst>
              </a:rPr>
              <a:t>Unless things changed dramatically, </a:t>
            </a:r>
            <a:r>
              <a:rPr lang="en-US" sz="2800" b="1" dirty="0" smtClean="0">
                <a:solidFill>
                  <a:srgbClr val="FFC000"/>
                </a:solidFill>
                <a:effectLst>
                  <a:outerShdw blurRad="38100" dist="38100" dir="2700000" algn="tl">
                    <a:srgbClr val="000000">
                      <a:alpha val="43137"/>
                    </a:srgbClr>
                  </a:outerShdw>
                </a:effectLst>
              </a:rPr>
              <a:t>Napoleon Bonaparte was the mainland’s problem.</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In addition, Great Britain was selling goods to both sides in the struggle, </a:t>
            </a:r>
            <a:r>
              <a:rPr lang="en-US" sz="2800" b="1" dirty="0" smtClean="0">
                <a:solidFill>
                  <a:srgbClr val="00FF00"/>
                </a:solidFill>
                <a:effectLst>
                  <a:outerShdw blurRad="38100" dist="38100" dir="2700000" algn="tl">
                    <a:srgbClr val="000000">
                      <a:alpha val="43137"/>
                    </a:srgbClr>
                  </a:outerShdw>
                </a:effectLst>
              </a:rPr>
              <a:t>so she was profiting handsomely from the war and had no incentive to stop it or to commit herself militarily. </a:t>
            </a:r>
            <a:r>
              <a:rPr lang="en-US" sz="2800" b="1" dirty="0" smtClean="0">
                <a:solidFill>
                  <a:srgbClr val="FFFF00"/>
                </a:solidFill>
                <a:effectLst>
                  <a:outerShdw blurRad="38100" dist="38100" dir="2700000" algn="tl">
                    <a:srgbClr val="000000">
                      <a:alpha val="43137"/>
                    </a:srgbClr>
                  </a:outerShdw>
                </a:effectLst>
              </a:rPr>
              <a:t>The more the continental powers battled each other, the stronger Britain would become.</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3.bp.blogspot.com/_HhY8Fzy_4Cs/TAhRJIUc3lI/AAAAAAAAAZc/2ci35PDOLvc/s1600/napoleon_bonaparte-11.jpg"/>
          <p:cNvPicPr>
            <a:picLocks noChangeAspect="1" noChangeArrowheads="1"/>
          </p:cNvPicPr>
          <p:nvPr/>
        </p:nvPicPr>
        <p:blipFill>
          <a:blip r:embed="rId3" cstate="print"/>
          <a:srcRect/>
          <a:stretch>
            <a:fillRect/>
          </a:stretch>
        </p:blipFill>
        <p:spPr bwMode="auto">
          <a:xfrm>
            <a:off x="323528" y="1484784"/>
            <a:ext cx="2933292" cy="4968552"/>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http://thinkingouttabox.files.wordpress.com/2010/03/wellingtons33r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67544" y="0"/>
            <a:ext cx="8229600" cy="1143000"/>
          </a:xfrm>
        </p:spPr>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116</a:t>
            </a:fld>
            <a:endParaRPr lang="en-GB"/>
          </a:p>
        </p:txBody>
      </p:sp>
      <p:sp>
        <p:nvSpPr>
          <p:cNvPr id="4" name="TextBox 3"/>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66FF33"/>
                </a:solidFill>
                <a:effectLst>
                  <a:outerShdw blurRad="38100" dist="38100" dir="2700000" algn="tl">
                    <a:srgbClr val="000000">
                      <a:alpha val="43137"/>
                    </a:srgbClr>
                  </a:outerShdw>
                </a:effectLst>
              </a:rPr>
              <a:t>But the </a:t>
            </a:r>
            <a:r>
              <a:rPr lang="en-US" sz="2800" b="1" dirty="0" err="1" smtClean="0">
                <a:solidFill>
                  <a:srgbClr val="66FF33"/>
                </a:solidFill>
                <a:effectLst>
                  <a:outerShdw blurRad="38100" dist="38100" dir="2700000" algn="tl">
                    <a:srgbClr val="000000">
                      <a:alpha val="43137"/>
                    </a:srgbClr>
                  </a:outerShdw>
                </a:effectLst>
              </a:rPr>
              <a:t>Rothschilds</a:t>
            </a:r>
            <a:r>
              <a:rPr lang="en-US" sz="2800" b="1" dirty="0" smtClean="0">
                <a:solidFill>
                  <a:srgbClr val="66FF33"/>
                </a:solidFill>
                <a:effectLst>
                  <a:outerShdw blurRad="38100" dist="38100" dir="2700000" algn="tl">
                    <a:srgbClr val="000000">
                      <a:alpha val="43137"/>
                    </a:srgbClr>
                  </a:outerShdw>
                </a:effectLst>
              </a:rPr>
              <a:t> saw that Wellington’s army was their trump card in saving their European economic and political investments.</a:t>
            </a:r>
            <a:endParaRPr lang="en-GB" sz="2800" b="1" dirty="0">
              <a:solidFill>
                <a:srgbClr val="66FF33"/>
              </a:solidFill>
              <a:effectLst>
                <a:outerShdw blurRad="38100" dist="38100" dir="2700000" algn="tl">
                  <a:srgbClr val="000000">
                    <a:alpha val="43137"/>
                  </a:srgbClr>
                </a:outerShdw>
              </a:effectLst>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117</a:t>
            </a:fld>
            <a:endParaRPr lang="en-GB"/>
          </a:p>
        </p:txBody>
      </p:sp>
      <p:sp>
        <p:nvSpPr>
          <p:cNvPr id="4" name="TextBox 3"/>
          <p:cNvSpPr txBox="1"/>
          <p:nvPr/>
        </p:nvSpPr>
        <p:spPr>
          <a:xfrm>
            <a:off x="3995936" y="1700808"/>
            <a:ext cx="489654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Had Napoleon prevailed, they would have lost several fortunes, </a:t>
            </a:r>
            <a:r>
              <a:rPr lang="en-US" sz="2800" b="1" dirty="0" smtClean="0">
                <a:solidFill>
                  <a:srgbClr val="FFC000"/>
                </a:solidFill>
                <a:effectLst>
                  <a:outerShdw blurRad="38100" dist="38100" dir="2700000" algn="tl">
                    <a:srgbClr val="000000">
                      <a:alpha val="43137"/>
                    </a:srgbClr>
                  </a:outerShdw>
                </a:effectLst>
              </a:rPr>
              <a:t>not to mention all of the influence they had accumulated through their banking and mercantile activities.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But the complete story of the Battle of Waterloo is rarely told.</a:t>
            </a:r>
            <a:endParaRPr lang="en-GB" sz="2800" b="1" dirty="0">
              <a:solidFill>
                <a:srgbClr val="00FF00"/>
              </a:solidFill>
              <a:effectLst>
                <a:outerShdw blurRad="38100" dist="38100" dir="2700000" algn="tl">
                  <a:srgbClr val="000000">
                    <a:alpha val="43137"/>
                  </a:srgbClr>
                </a:outerShdw>
              </a:effectLst>
            </a:endParaRPr>
          </a:p>
        </p:txBody>
      </p:sp>
      <p:pic>
        <p:nvPicPr>
          <p:cNvPr id="250882" name="Picture 2" descr="http://static.flickr.com/85/276808181_e17c8f9520_o.jpg"/>
          <p:cNvPicPr>
            <a:picLocks noChangeAspect="1" noChangeArrowheads="1"/>
          </p:cNvPicPr>
          <p:nvPr/>
        </p:nvPicPr>
        <p:blipFill>
          <a:blip r:embed="rId3" cstate="print"/>
          <a:srcRect/>
          <a:stretch>
            <a:fillRect/>
          </a:stretch>
        </p:blipFill>
        <p:spPr bwMode="auto">
          <a:xfrm>
            <a:off x="611560" y="1444097"/>
            <a:ext cx="3024336" cy="5292589"/>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01" y="0"/>
            <a:ext cx="8229600" cy="11430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118</a:t>
            </a:fld>
            <a:endParaRPr lang="en-GB"/>
          </a:p>
        </p:txBody>
      </p:sp>
      <p:sp>
        <p:nvSpPr>
          <p:cNvPr id="4" name="TextBox 3"/>
          <p:cNvSpPr txBox="1"/>
          <p:nvPr/>
        </p:nvSpPr>
        <p:spPr>
          <a:xfrm>
            <a:off x="4932040" y="1318022"/>
            <a:ext cx="381642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fact is that Napoleon had fought Wellington to a stand-off. </a:t>
            </a:r>
            <a:r>
              <a:rPr lang="en-US" sz="2800" b="1" dirty="0" smtClean="0">
                <a:solidFill>
                  <a:srgbClr val="FFC000"/>
                </a:solidFill>
                <a:effectLst>
                  <a:outerShdw blurRad="38100" dist="38100" dir="2700000" algn="tl">
                    <a:srgbClr val="000000">
                      <a:alpha val="43137"/>
                    </a:srgbClr>
                  </a:outerShdw>
                </a:effectLst>
              </a:rPr>
              <a:t>It wasn’t until the Prussian reinforcements arrived that Napoleon’s fate was sealed. </a:t>
            </a:r>
            <a:r>
              <a:rPr lang="en-US" sz="2800" b="1" dirty="0" smtClean="0">
                <a:solidFill>
                  <a:srgbClr val="00FF00"/>
                </a:solidFill>
                <a:effectLst>
                  <a:outerShdw blurRad="38100" dist="38100" dir="2700000" algn="tl">
                    <a:srgbClr val="000000">
                      <a:alpha val="43137"/>
                    </a:srgbClr>
                  </a:outerShdw>
                </a:effectLst>
              </a:rPr>
              <a:t>It was the charge of the German cavalry that carried the day!</a:t>
            </a:r>
            <a:endParaRPr lang="en-GB" dirty="0">
              <a:solidFill>
                <a:srgbClr val="00FF00"/>
              </a:solidFill>
            </a:endParaRPr>
          </a:p>
        </p:txBody>
      </p:sp>
      <p:pic>
        <p:nvPicPr>
          <p:cNvPr id="248834" name="Picture 2" descr="http://www.quikmaneuvers.com/images/German_Horse_Cavalry_WWI.jpg"/>
          <p:cNvPicPr>
            <a:picLocks noChangeAspect="1" noChangeArrowheads="1"/>
          </p:cNvPicPr>
          <p:nvPr/>
        </p:nvPicPr>
        <p:blipFill>
          <a:blip r:embed="rId3" cstate="print"/>
          <a:srcRect/>
          <a:stretch>
            <a:fillRect/>
          </a:stretch>
        </p:blipFill>
        <p:spPr bwMode="auto">
          <a:xfrm>
            <a:off x="251519" y="1628800"/>
            <a:ext cx="4472965" cy="3168352"/>
          </a:xfrm>
          <a:prstGeom prst="rect">
            <a:avLst/>
          </a:prstGeom>
          <a:noFill/>
        </p:spPr>
      </p:pic>
      <p:sp>
        <p:nvSpPr>
          <p:cNvPr id="6" name="TextBox 5"/>
          <p:cNvSpPr txBox="1"/>
          <p:nvPr/>
        </p:nvSpPr>
        <p:spPr>
          <a:xfrm>
            <a:off x="251520" y="5085184"/>
            <a:ext cx="432048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German Cavalry</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119</a:t>
            </a:fld>
            <a:endParaRPr lang="en-GB"/>
          </a:p>
        </p:txBody>
      </p:sp>
      <p:sp>
        <p:nvSpPr>
          <p:cNvPr id="4" name="TextBox 3"/>
          <p:cNvSpPr txBox="1"/>
          <p:nvPr/>
        </p:nvSpPr>
        <p:spPr>
          <a:xfrm>
            <a:off x="4427984" y="2164065"/>
            <a:ext cx="43924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As a result of Wellington’s Victory, </a:t>
            </a:r>
            <a:r>
              <a:rPr lang="en-US" sz="2800" b="1" dirty="0" smtClean="0">
                <a:solidFill>
                  <a:srgbClr val="FFC000"/>
                </a:solidFill>
                <a:effectLst>
                  <a:outerShdw blurRad="38100" dist="38100" dir="2700000" algn="tl">
                    <a:srgbClr val="000000">
                      <a:alpha val="43137"/>
                    </a:srgbClr>
                  </a:outerShdw>
                </a:effectLst>
              </a:rPr>
              <a:t>the Rothschild family made the first of many huge killings in the British stock market by spreading the rumor the Wellington had been defeated at Waterloo.</a:t>
            </a:r>
            <a:endParaRPr lang="en-GB" sz="2800" b="1" dirty="0">
              <a:solidFill>
                <a:srgbClr val="FFC000"/>
              </a:solidFill>
              <a:effectLst>
                <a:outerShdw blurRad="38100" dist="38100" dir="2700000" algn="tl">
                  <a:srgbClr val="000000">
                    <a:alpha val="43137"/>
                  </a:srgbClr>
                </a:outerShdw>
              </a:effectLst>
            </a:endParaRPr>
          </a:p>
        </p:txBody>
      </p:sp>
      <p:pic>
        <p:nvPicPr>
          <p:cNvPr id="267266" name="Picture 2" descr="http://www.nazi.org.uk/video_files/image057.jpg"/>
          <p:cNvPicPr>
            <a:picLocks noChangeAspect="1" noChangeArrowheads="1"/>
          </p:cNvPicPr>
          <p:nvPr/>
        </p:nvPicPr>
        <p:blipFill>
          <a:blip r:embed="rId3" cstate="print"/>
          <a:srcRect/>
          <a:stretch>
            <a:fillRect/>
          </a:stretch>
        </p:blipFill>
        <p:spPr bwMode="auto">
          <a:xfrm>
            <a:off x="492478" y="1558424"/>
            <a:ext cx="3600450" cy="518160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pic>
        <p:nvPicPr>
          <p:cNvPr id="60419" name="Picture 3" descr="http://upload.wikimedia.org/wikipedia/commons/0/04/Cassander.jpg"/>
          <p:cNvPicPr>
            <a:picLocks noChangeAspect="1" noChangeArrowheads="1"/>
          </p:cNvPicPr>
          <p:nvPr/>
        </p:nvPicPr>
        <p:blipFill>
          <a:blip r:embed="rId3" cstate="print"/>
          <a:srcRect/>
          <a:stretch>
            <a:fillRect/>
          </a:stretch>
        </p:blipFill>
        <p:spPr bwMode="auto">
          <a:xfrm>
            <a:off x="352577" y="1748480"/>
            <a:ext cx="1564173" cy="1584176"/>
          </a:xfrm>
          <a:prstGeom prst="rect">
            <a:avLst/>
          </a:prstGeom>
          <a:noFill/>
        </p:spPr>
      </p:pic>
      <p:pic>
        <p:nvPicPr>
          <p:cNvPr id="60421" name="Picture 5" descr="http://upload.wikimedia.org/wikipedia/commons/thumb/5/59/LysimachusCoinWithHornedAlexander.jpg/300px-LysimachusCoinWithHornedAlexander.jpg"/>
          <p:cNvPicPr>
            <a:picLocks noChangeAspect="1" noChangeArrowheads="1"/>
          </p:cNvPicPr>
          <p:nvPr/>
        </p:nvPicPr>
        <p:blipFill>
          <a:blip r:embed="rId4" cstate="print"/>
          <a:srcRect/>
          <a:stretch>
            <a:fillRect/>
          </a:stretch>
        </p:blipFill>
        <p:spPr bwMode="auto">
          <a:xfrm>
            <a:off x="7017248" y="2249743"/>
            <a:ext cx="1691292" cy="1584176"/>
          </a:xfrm>
          <a:prstGeom prst="rect">
            <a:avLst/>
          </a:prstGeom>
          <a:noFill/>
        </p:spPr>
      </p:pic>
      <p:pic>
        <p:nvPicPr>
          <p:cNvPr id="60423" name="Picture 7" descr="http://www.mlahanas.de/Greeks/Bios/PhilipVCoin.jpg"/>
          <p:cNvPicPr>
            <a:picLocks noChangeAspect="1" noChangeArrowheads="1"/>
          </p:cNvPicPr>
          <p:nvPr/>
        </p:nvPicPr>
        <p:blipFill>
          <a:blip r:embed="rId5" cstate="print"/>
          <a:srcRect/>
          <a:stretch>
            <a:fillRect/>
          </a:stretch>
        </p:blipFill>
        <p:spPr bwMode="auto">
          <a:xfrm>
            <a:off x="352577" y="4113076"/>
            <a:ext cx="1734222" cy="1656184"/>
          </a:xfrm>
          <a:prstGeom prst="rect">
            <a:avLst/>
          </a:prstGeom>
          <a:noFill/>
        </p:spPr>
      </p:pic>
      <p:sp>
        <p:nvSpPr>
          <p:cNvPr id="9" name="TextBox 8"/>
          <p:cNvSpPr txBox="1"/>
          <p:nvPr/>
        </p:nvSpPr>
        <p:spPr>
          <a:xfrm>
            <a:off x="2051720" y="1628800"/>
            <a:ext cx="612068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  a) Greece, under </a:t>
            </a:r>
            <a:r>
              <a:rPr lang="en-US" sz="2800" b="1" dirty="0" err="1" smtClean="0">
                <a:solidFill>
                  <a:srgbClr val="00FFFF"/>
                </a:solidFill>
                <a:effectLst>
                  <a:outerShdw blurRad="38100" dist="38100" dir="2700000" algn="tl">
                    <a:srgbClr val="000000">
                      <a:alpha val="43137"/>
                    </a:srgbClr>
                  </a:outerShdw>
                </a:effectLst>
              </a:rPr>
              <a:t>Cassander</a:t>
            </a:r>
            <a:r>
              <a:rPr lang="en-US" sz="2800" b="1" dirty="0" smtClean="0">
                <a:solidFill>
                  <a:srgbClr val="00FFFF"/>
                </a:solidFill>
                <a:effectLst>
                  <a:outerShdw blurRad="38100" dist="38100" dir="2700000" algn="tl">
                    <a:srgbClr val="000000">
                      <a:alpha val="43137"/>
                    </a:srgbClr>
                  </a:outerShdw>
                </a:effectLst>
              </a:rPr>
              <a:t>,</a:t>
            </a:r>
            <a:endParaRPr lang="en-GB" sz="2800" b="1" dirty="0">
              <a:solidFill>
                <a:srgbClr val="00FFFF"/>
              </a:solidFill>
              <a:effectLst>
                <a:outerShdw blurRad="38100" dist="38100" dir="2700000" algn="tl">
                  <a:srgbClr val="000000">
                    <a:alpha val="43137"/>
                  </a:srgbClr>
                </a:outerShdw>
              </a:effectLst>
            </a:endParaRPr>
          </a:p>
        </p:txBody>
      </p:sp>
      <p:sp>
        <p:nvSpPr>
          <p:cNvPr id="10" name="TextBox 9"/>
          <p:cNvSpPr txBox="1"/>
          <p:nvPr/>
        </p:nvSpPr>
        <p:spPr>
          <a:xfrm>
            <a:off x="2339752" y="2577507"/>
            <a:ext cx="3384376" cy="123110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b.)  Thrace, under Lysimachus,</a:t>
            </a:r>
            <a:endParaRPr lang="en-GB" sz="2800" b="1" dirty="0" smtClean="0">
              <a:solidFill>
                <a:srgbClr val="FFC000"/>
              </a:solidFill>
              <a:effectLst>
                <a:outerShdw blurRad="38100" dist="38100" dir="2700000" algn="tl">
                  <a:srgbClr val="000000">
                    <a:alpha val="43137"/>
                  </a:srgbClr>
                </a:outerShdw>
              </a:effectLst>
            </a:endParaRPr>
          </a:p>
          <a:p>
            <a:endParaRPr lang="en-GB" dirty="0"/>
          </a:p>
        </p:txBody>
      </p:sp>
      <p:sp>
        <p:nvSpPr>
          <p:cNvPr id="11" name="TextBox 10"/>
          <p:cNvSpPr txBox="1"/>
          <p:nvPr/>
        </p:nvSpPr>
        <p:spPr>
          <a:xfrm>
            <a:off x="2339752" y="4175098"/>
            <a:ext cx="3600400"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c) Syria, under </a:t>
            </a:r>
            <a:r>
              <a:rPr lang="en-US" sz="2800" b="1" dirty="0" err="1" smtClean="0">
                <a:solidFill>
                  <a:srgbClr val="FF33CC"/>
                </a:solidFill>
                <a:effectLst>
                  <a:outerShdw blurRad="38100" dist="38100" dir="2700000" algn="tl">
                    <a:srgbClr val="000000">
                      <a:alpha val="43137"/>
                    </a:srgbClr>
                  </a:outerShdw>
                </a:effectLst>
              </a:rPr>
              <a:t>Antigonus</a:t>
            </a:r>
            <a:r>
              <a:rPr lang="en-US" sz="2800" b="1" dirty="0" smtClean="0">
                <a:solidFill>
                  <a:srgbClr val="FF33CC"/>
                </a:solidFill>
                <a:effectLst>
                  <a:outerShdw blurRad="38100" dist="38100" dir="2700000" algn="tl">
                    <a:srgbClr val="000000">
                      <a:alpha val="43137"/>
                    </a:srgbClr>
                  </a:outerShdw>
                </a:effectLst>
              </a:rPr>
              <a:t>, and </a:t>
            </a:r>
            <a:endParaRPr lang="en-GB" sz="2800" b="1" dirty="0">
              <a:solidFill>
                <a:srgbClr val="FF33CC"/>
              </a:solidFill>
              <a:effectLst>
                <a:outerShdw blurRad="38100" dist="38100" dir="2700000" algn="tl">
                  <a:srgbClr val="000000">
                    <a:alpha val="43137"/>
                  </a:srgbClr>
                </a:outerShdw>
              </a:effectLst>
            </a:endParaRPr>
          </a:p>
        </p:txBody>
      </p:sp>
      <p:pic>
        <p:nvPicPr>
          <p:cNvPr id="60425" name="Picture 9" descr="http://www.emersonkent.com/images/ptolemy_i_soter.jpg"/>
          <p:cNvPicPr>
            <a:picLocks noChangeAspect="1" noChangeArrowheads="1"/>
          </p:cNvPicPr>
          <p:nvPr/>
        </p:nvPicPr>
        <p:blipFill>
          <a:blip r:embed="rId6" cstate="print"/>
          <a:srcRect/>
          <a:stretch>
            <a:fillRect/>
          </a:stretch>
        </p:blipFill>
        <p:spPr bwMode="auto">
          <a:xfrm>
            <a:off x="7092280" y="4293096"/>
            <a:ext cx="1656184" cy="1552673"/>
          </a:xfrm>
          <a:prstGeom prst="rect">
            <a:avLst/>
          </a:prstGeom>
          <a:noFill/>
        </p:spPr>
      </p:pic>
      <p:sp>
        <p:nvSpPr>
          <p:cNvPr id="12" name="Slide Number Placeholder 11"/>
          <p:cNvSpPr>
            <a:spLocks noGrp="1"/>
          </p:cNvSpPr>
          <p:nvPr>
            <p:ph type="sldNum" sz="quarter" idx="12"/>
          </p:nvPr>
        </p:nvSpPr>
        <p:spPr/>
        <p:txBody>
          <a:bodyPr/>
          <a:lstStyle/>
          <a:p>
            <a:fld id="{D274BC00-3AA4-4279-B550-DC6C500F1A36}" type="slidenum">
              <a:rPr lang="en-GB" smtClean="0"/>
              <a:pPr/>
              <a:t>12</a:t>
            </a:fld>
            <a:endParaRPr lang="en-GB"/>
          </a:p>
        </p:txBody>
      </p:sp>
      <p:sp>
        <p:nvSpPr>
          <p:cNvPr id="3" name="TextBox 2"/>
          <p:cNvSpPr txBox="1"/>
          <p:nvPr/>
        </p:nvSpPr>
        <p:spPr>
          <a:xfrm>
            <a:off x="2339716" y="5474494"/>
            <a:ext cx="3816424" cy="123110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a:solidFill>
                  <a:srgbClr val="00FF00"/>
                </a:solidFill>
                <a:effectLst>
                  <a:outerShdw blurRad="38100" dist="38100" dir="2700000" algn="tl">
                    <a:srgbClr val="000000">
                      <a:alpha val="43137"/>
                    </a:srgbClr>
                  </a:outerShdw>
                </a:effectLst>
              </a:rPr>
              <a:t>d)  Egypt, under Ptolemy</a:t>
            </a:r>
            <a:endParaRPr lang="en-GB" sz="2800" b="1" dirty="0">
              <a:solidFill>
                <a:srgbClr val="00FF00"/>
              </a:solidFill>
              <a:effectLst>
                <a:outerShdw blurRad="38100" dist="38100" dir="2700000" algn="tl">
                  <a:srgbClr val="000000">
                    <a:alpha val="43137"/>
                  </a:srgbClr>
                </a:outerShdw>
              </a:effectLst>
            </a:endParaRPr>
          </a:p>
          <a:p>
            <a:endParaRPr lang="en-GB"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120</a:t>
            </a:fld>
            <a:endParaRPr lang="en-GB"/>
          </a:p>
        </p:txBody>
      </p:sp>
      <p:sp>
        <p:nvSpPr>
          <p:cNvPr id="4" name="TextBox 3"/>
          <p:cNvSpPr txBox="1"/>
          <p:nvPr/>
        </p:nvSpPr>
        <p:spPr>
          <a:xfrm>
            <a:off x="4356956" y="1560523"/>
            <a:ext cx="4392488"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According to popular reports, </a:t>
            </a:r>
            <a:r>
              <a:rPr lang="en-US" sz="2800" b="1" dirty="0" smtClean="0">
                <a:solidFill>
                  <a:srgbClr val="FFC000"/>
                </a:solidFill>
                <a:effectLst>
                  <a:outerShdw blurRad="38100" dist="38100" dir="2700000" algn="tl">
                    <a:srgbClr val="000000">
                      <a:alpha val="43137"/>
                    </a:srgbClr>
                  </a:outerShdw>
                </a:effectLst>
              </a:rPr>
              <a:t>Nathan Rothschild had already learned by carrier-pigeon message that Wellington had won. </a:t>
            </a:r>
            <a:r>
              <a:rPr lang="en-US" sz="2800" b="1" dirty="0" smtClean="0">
                <a:solidFill>
                  <a:srgbClr val="FF33CC"/>
                </a:solidFill>
                <a:effectLst>
                  <a:outerShdw blurRad="38100" dist="38100" dir="2700000" algn="tl">
                    <a:srgbClr val="000000">
                      <a:alpha val="43137"/>
                    </a:srgbClr>
                  </a:outerShdw>
                </a:effectLst>
              </a:rPr>
              <a:t>According to the book, </a:t>
            </a:r>
            <a:r>
              <a:rPr lang="en-US" sz="2800" b="1" dirty="0" smtClean="0">
                <a:solidFill>
                  <a:srgbClr val="FF0000"/>
                </a:solidFill>
                <a:effectLst>
                  <a:outerShdw blurRad="38100" dist="38100" dir="2700000" algn="tl">
                    <a:srgbClr val="000000">
                      <a:alpha val="43137"/>
                    </a:srgbClr>
                  </a:outerShdw>
                </a:effectLst>
              </a:rPr>
              <a:t>The </a:t>
            </a:r>
            <a:r>
              <a:rPr lang="en-US" sz="2800" b="1" dirty="0" err="1" smtClean="0">
                <a:solidFill>
                  <a:srgbClr val="FF0000"/>
                </a:solidFill>
                <a:effectLst>
                  <a:outerShdw blurRad="38100" dist="38100" dir="2700000" algn="tl">
                    <a:srgbClr val="000000">
                      <a:alpha val="43137"/>
                    </a:srgbClr>
                  </a:outerShdw>
                </a:effectLst>
              </a:rPr>
              <a:t>Rothschilds</a:t>
            </a:r>
            <a:r>
              <a:rPr lang="en-US" sz="2800" b="1" dirty="0" smtClean="0">
                <a:solidFill>
                  <a:srgbClr val="FF0000"/>
                </a:solidFill>
                <a:effectLst>
                  <a:outerShdw blurRad="38100" dist="38100" dir="2700000" algn="tl">
                    <a:srgbClr val="000000">
                      <a:alpha val="43137"/>
                    </a:srgbClr>
                  </a:outerShdw>
                </a:effectLst>
              </a:rPr>
              <a:t>, a Family Portrait, </a:t>
            </a:r>
            <a:r>
              <a:rPr lang="en-US" sz="2800" b="1" dirty="0" smtClean="0">
                <a:solidFill>
                  <a:srgbClr val="00FF00"/>
                </a:solidFill>
                <a:effectLst>
                  <a:outerShdw blurRad="38100" dist="38100" dir="2700000" algn="tl">
                    <a:srgbClr val="000000">
                      <a:alpha val="43137"/>
                    </a:srgbClr>
                  </a:outerShdw>
                </a:effectLst>
              </a:rPr>
              <a:t>by Frederic Morton, here is what actually happened</a:t>
            </a:r>
            <a:r>
              <a:rPr lang="en-US" dirty="0" smtClean="0">
                <a:solidFill>
                  <a:srgbClr val="00FF00"/>
                </a:solidFill>
              </a:rPr>
              <a:t>:</a:t>
            </a:r>
            <a:endParaRPr lang="en-GB" dirty="0" smtClean="0">
              <a:solidFill>
                <a:srgbClr val="00FF00"/>
              </a:solidFill>
            </a:endParaRPr>
          </a:p>
          <a:p>
            <a:endParaRPr lang="en-GB" dirty="0">
              <a:solidFill>
                <a:srgbClr val="00FF00"/>
              </a:solidFill>
            </a:endParaRPr>
          </a:p>
        </p:txBody>
      </p:sp>
      <p:pic>
        <p:nvPicPr>
          <p:cNvPr id="265218" name="Picture 2" descr="http://ecx.images-amazon.com/images/I/51AZ8aMVhEL._SL500_AA300_.jpg"/>
          <p:cNvPicPr>
            <a:picLocks noChangeAspect="1" noChangeArrowheads="1"/>
          </p:cNvPicPr>
          <p:nvPr/>
        </p:nvPicPr>
        <p:blipFill>
          <a:blip r:embed="rId3" cstate="print"/>
          <a:srcRect l="17640" r="16841"/>
          <a:stretch>
            <a:fillRect/>
          </a:stretch>
        </p:blipFill>
        <p:spPr bwMode="auto">
          <a:xfrm>
            <a:off x="611560" y="1579809"/>
            <a:ext cx="3334794" cy="5089805"/>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121</a:t>
            </a:fld>
            <a:endParaRPr lang="en-GB"/>
          </a:p>
        </p:txBody>
      </p:sp>
      <p:pic>
        <p:nvPicPr>
          <p:cNvPr id="263170" name="Picture 2" descr="http://www.cepolina.com/freephoto/f/nature.water.sea/p/p_sail.boat.old.jpg"/>
          <p:cNvPicPr>
            <a:picLocks noChangeAspect="1" noChangeArrowheads="1"/>
          </p:cNvPicPr>
          <p:nvPr/>
        </p:nvPicPr>
        <p:blipFill>
          <a:blip r:embed="rId3" cstate="print"/>
          <a:srcRect l="15286" r="9670" b="11060"/>
          <a:stretch>
            <a:fillRect/>
          </a:stretch>
        </p:blipFill>
        <p:spPr bwMode="auto">
          <a:xfrm>
            <a:off x="323528" y="1916832"/>
            <a:ext cx="3888432" cy="3456384"/>
          </a:xfrm>
          <a:prstGeom prst="rect">
            <a:avLst/>
          </a:prstGeom>
          <a:noFill/>
        </p:spPr>
      </p:pic>
      <p:sp>
        <p:nvSpPr>
          <p:cNvPr id="5" name="TextBox 4"/>
          <p:cNvSpPr txBox="1"/>
          <p:nvPr/>
        </p:nvSpPr>
        <p:spPr>
          <a:xfrm>
            <a:off x="4572000" y="1442621"/>
            <a:ext cx="413995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For thirty hours the fate of Europe hung veiled in cannon smoke.</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On June 19, 1815,</a:t>
            </a:r>
            <a:r>
              <a:rPr lang="en-US" sz="2800" b="1" i="1" dirty="0" smtClean="0">
                <a:effectLst>
                  <a:outerShdw blurRad="38100" dist="38100" dir="2700000" algn="tl">
                    <a:srgbClr val="000000">
                      <a:alpha val="43137"/>
                    </a:srgbClr>
                  </a:outerShdw>
                </a:effectLst>
              </a:rPr>
              <a:t> </a:t>
            </a:r>
            <a:r>
              <a:rPr lang="en-US" sz="2800" b="1" i="1" dirty="0" smtClean="0">
                <a:solidFill>
                  <a:srgbClr val="00FF99"/>
                </a:solidFill>
                <a:effectLst>
                  <a:outerShdw blurRad="38100" dist="38100" dir="2700000" algn="tl">
                    <a:srgbClr val="000000">
                      <a:alpha val="43137"/>
                    </a:srgbClr>
                  </a:outerShdw>
                </a:effectLst>
              </a:rPr>
              <a:t>late in the afternoon a Rothschild agent named </a:t>
            </a:r>
            <a:r>
              <a:rPr lang="en-US" sz="2800" b="1" i="1" dirty="0" err="1" smtClean="0">
                <a:solidFill>
                  <a:srgbClr val="00FF99"/>
                </a:solidFill>
                <a:effectLst>
                  <a:outerShdw blurRad="38100" dist="38100" dir="2700000" algn="tl">
                    <a:srgbClr val="000000">
                      <a:alpha val="43137"/>
                    </a:srgbClr>
                  </a:outerShdw>
                </a:effectLst>
              </a:rPr>
              <a:t>Rothworth</a:t>
            </a:r>
            <a:r>
              <a:rPr lang="en-US" sz="2800" b="1" i="1" dirty="0" smtClean="0">
                <a:solidFill>
                  <a:srgbClr val="00FF99"/>
                </a:solidFill>
                <a:effectLst>
                  <a:outerShdw blurRad="38100" dist="38100" dir="2700000" algn="tl">
                    <a:srgbClr val="000000">
                      <a:alpha val="43137"/>
                    </a:srgbClr>
                  </a:outerShdw>
                </a:effectLst>
              </a:rPr>
              <a:t> jumped into a boat at Ostend. </a:t>
            </a:r>
            <a:r>
              <a:rPr lang="en-US" sz="2800" b="1" i="1" dirty="0" smtClean="0">
                <a:solidFill>
                  <a:srgbClr val="FFFF00"/>
                </a:solidFill>
                <a:effectLst>
                  <a:outerShdw blurRad="38100" dist="38100" dir="2700000" algn="tl">
                    <a:srgbClr val="000000">
                      <a:alpha val="43137"/>
                    </a:srgbClr>
                  </a:outerShdw>
                </a:effectLst>
              </a:rPr>
              <a:t>In his hand he held a Dutch gazette still damp from the printer.</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atlantic-cable.com/Article/1849Walker/FolkestoneHarbou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122</a:t>
            </a:fld>
            <a:endParaRPr lang="en-GB"/>
          </a:p>
        </p:txBody>
      </p:sp>
      <p:sp>
        <p:nvSpPr>
          <p:cNvPr id="4" name="TextBox 3"/>
          <p:cNvSpPr txBox="1"/>
          <p:nvPr/>
        </p:nvSpPr>
        <p:spPr>
          <a:xfrm>
            <a:off x="0" y="3749457"/>
            <a:ext cx="91440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 By the dawn light of June 20 Nathan Rothschild stood at </a:t>
            </a:r>
            <a:r>
              <a:rPr lang="en-US" sz="2800" b="1" i="1" dirty="0" err="1" smtClean="0">
                <a:solidFill>
                  <a:srgbClr val="00FFFF"/>
                </a:solidFill>
                <a:effectLst>
                  <a:outerShdw blurRad="38100" dist="38100" dir="2700000" algn="tl">
                    <a:srgbClr val="000000">
                      <a:alpha val="43137"/>
                    </a:srgbClr>
                  </a:outerShdw>
                </a:effectLst>
              </a:rPr>
              <a:t>Folkstone</a:t>
            </a:r>
            <a:r>
              <a:rPr lang="en-US" sz="2800" b="1" i="1" dirty="0" smtClean="0">
                <a:solidFill>
                  <a:srgbClr val="00FFFF"/>
                </a:solidFill>
                <a:effectLst>
                  <a:outerShdw blurRad="38100" dist="38100" dir="2700000" algn="tl">
                    <a:srgbClr val="000000">
                      <a:alpha val="43137"/>
                    </a:srgbClr>
                  </a:outerShdw>
                </a:effectLst>
              </a:rPr>
              <a:t> harbor and let his eye fly over the lead paragraphs. </a:t>
            </a:r>
            <a:r>
              <a:rPr lang="en-US" sz="2800" b="1" i="1" dirty="0" smtClean="0">
                <a:solidFill>
                  <a:srgbClr val="FF33CC"/>
                </a:solidFill>
                <a:effectLst>
                  <a:outerShdw blurRad="38100" dist="38100" dir="2700000" algn="tl">
                    <a:srgbClr val="000000">
                      <a:alpha val="43137"/>
                    </a:srgbClr>
                  </a:outerShdw>
                </a:effectLst>
              </a:rPr>
              <a:t>A moment later he was on his way to London (beating Wellington’s envoy by many hours) to tell the government that Napoleon had been crushed.</a:t>
            </a:r>
            <a:r>
              <a:rPr lang="en-US" sz="2800" b="1" i="1" dirty="0" smtClean="0">
                <a:solidFill>
                  <a:srgbClr val="FF00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Then he proceeded to the stock exchange</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123</a:t>
            </a:fld>
            <a:endParaRPr lang="en-GB"/>
          </a:p>
        </p:txBody>
      </p:sp>
      <p:sp>
        <p:nvSpPr>
          <p:cNvPr id="4" name="TextBox 3"/>
          <p:cNvSpPr txBox="1"/>
          <p:nvPr/>
        </p:nvSpPr>
        <p:spPr>
          <a:xfrm>
            <a:off x="4716016" y="1772816"/>
            <a:ext cx="417646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NOTE: </a:t>
            </a:r>
            <a:r>
              <a:rPr lang="en-US" sz="2800" b="1" dirty="0" smtClean="0">
                <a:solidFill>
                  <a:srgbClr val="66FF33"/>
                </a:solidFill>
                <a:effectLst>
                  <a:outerShdw blurRad="38100" dist="38100" dir="2700000" algn="tl">
                    <a:srgbClr val="000000">
                      <a:alpha val="43137"/>
                    </a:srgbClr>
                  </a:outerShdw>
                </a:effectLst>
              </a:rPr>
              <a:t>By this time, the </a:t>
            </a:r>
            <a:r>
              <a:rPr lang="en-US" sz="2800" b="1" dirty="0" err="1" smtClean="0">
                <a:solidFill>
                  <a:srgbClr val="66FF33"/>
                </a:solidFill>
                <a:effectLst>
                  <a:outerShdw blurRad="38100" dist="38100" dir="2700000" algn="tl">
                    <a:srgbClr val="000000">
                      <a:alpha val="43137"/>
                    </a:srgbClr>
                  </a:outerShdw>
                </a:effectLst>
              </a:rPr>
              <a:t>Rothschilds</a:t>
            </a:r>
            <a:r>
              <a:rPr lang="en-US" sz="2800" b="1" dirty="0" smtClean="0">
                <a:solidFill>
                  <a:srgbClr val="66FF33"/>
                </a:solidFill>
                <a:effectLst>
                  <a:outerShdw blurRad="38100" dist="38100" dir="2700000" algn="tl">
                    <a:srgbClr val="000000">
                      <a:alpha val="43137"/>
                    </a:srgbClr>
                  </a:outerShdw>
                </a:effectLst>
              </a:rPr>
              <a:t> had central banks located in</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Frankfurt, London, Vienna, Naples, and even in Paris, </a:t>
            </a:r>
            <a:r>
              <a:rPr lang="en-US" sz="2800" b="1" dirty="0" smtClean="0">
                <a:solidFill>
                  <a:srgbClr val="FFFF00"/>
                </a:solidFill>
                <a:effectLst>
                  <a:outerShdw blurRad="38100" dist="38100" dir="2700000" algn="tl">
                    <a:srgbClr val="000000">
                      <a:alpha val="43137"/>
                    </a:srgbClr>
                  </a:outerShdw>
                </a:effectLst>
              </a:rPr>
              <a:t>with each of Meyer </a:t>
            </a:r>
            <a:r>
              <a:rPr lang="en-US" sz="2800" b="1" dirty="0" err="1" smtClean="0">
                <a:solidFill>
                  <a:srgbClr val="FFFF00"/>
                </a:solidFill>
                <a:effectLst>
                  <a:outerShdw blurRad="38100" dist="38100" dir="2700000" algn="tl">
                    <a:srgbClr val="000000">
                      <a:alpha val="43137"/>
                    </a:srgbClr>
                  </a:outerShdw>
                </a:effectLst>
              </a:rPr>
              <a:t>Amschel</a:t>
            </a:r>
            <a:r>
              <a:rPr lang="en-US" sz="2800" b="1" dirty="0" smtClean="0">
                <a:solidFill>
                  <a:srgbClr val="FFFF00"/>
                </a:solidFill>
                <a:effectLst>
                  <a:outerShdw blurRad="38100" dist="38100" dir="2700000" algn="tl">
                    <a:srgbClr val="000000">
                      <a:alpha val="43137"/>
                    </a:srgbClr>
                  </a:outerShdw>
                </a:effectLst>
              </a:rPr>
              <a:t> Rothschild’s five sons in charge of a branch.</a:t>
            </a:r>
            <a:endParaRPr lang="en-GB" sz="2800" b="1" dirty="0">
              <a:solidFill>
                <a:srgbClr val="FFFF00"/>
              </a:solidFill>
              <a:effectLst>
                <a:outerShdw blurRad="38100" dist="38100" dir="2700000" algn="tl">
                  <a:srgbClr val="000000">
                    <a:alpha val="43137"/>
                  </a:srgbClr>
                </a:outerShdw>
              </a:effectLst>
            </a:endParaRPr>
          </a:p>
        </p:txBody>
      </p:sp>
      <p:pic>
        <p:nvPicPr>
          <p:cNvPr id="6146" name="Picture 2" descr="http://freewestradio.com/wp-content/uploads/2009/09/rothschild-bank.jpg"/>
          <p:cNvPicPr>
            <a:picLocks noChangeAspect="1" noChangeArrowheads="1"/>
          </p:cNvPicPr>
          <p:nvPr/>
        </p:nvPicPr>
        <p:blipFill>
          <a:blip r:embed="rId3" cstate="print"/>
          <a:srcRect/>
          <a:stretch>
            <a:fillRect/>
          </a:stretch>
        </p:blipFill>
        <p:spPr bwMode="auto">
          <a:xfrm>
            <a:off x="395536" y="1844824"/>
            <a:ext cx="4176462" cy="4176464"/>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124</a:t>
            </a:fld>
            <a:endParaRPr lang="en-GB"/>
          </a:p>
        </p:txBody>
      </p:sp>
      <p:sp>
        <p:nvSpPr>
          <p:cNvPr id="4" name="TextBox 3"/>
          <p:cNvSpPr txBox="1"/>
          <p:nvPr/>
        </p:nvSpPr>
        <p:spPr>
          <a:xfrm>
            <a:off x="4019709" y="1824841"/>
            <a:ext cx="468052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Because of all these spread-out locations, </a:t>
            </a:r>
            <a:r>
              <a:rPr lang="en-US" sz="2800" b="1" dirty="0" smtClean="0">
                <a:solidFill>
                  <a:srgbClr val="FFC000"/>
                </a:solidFill>
                <a:effectLst>
                  <a:outerShdw blurRad="38100" dist="38100" dir="2700000" algn="tl">
                    <a:srgbClr val="000000">
                      <a:alpha val="43137"/>
                    </a:srgbClr>
                  </a:outerShdw>
                </a:effectLst>
              </a:rPr>
              <a:t>the </a:t>
            </a:r>
            <a:r>
              <a:rPr lang="en-US" sz="2800" b="1" dirty="0" err="1" smtClean="0">
                <a:solidFill>
                  <a:srgbClr val="FFC000"/>
                </a:solidFill>
                <a:effectLst>
                  <a:outerShdw blurRad="38100" dist="38100" dir="2700000" algn="tl">
                    <a:srgbClr val="000000">
                      <a:alpha val="43137"/>
                    </a:srgbClr>
                  </a:outerShdw>
                </a:effectLst>
              </a:rPr>
              <a:t>Rothschilds</a:t>
            </a:r>
            <a:r>
              <a:rPr lang="en-US" sz="2800" b="1" dirty="0" smtClean="0">
                <a:solidFill>
                  <a:srgbClr val="FFC000"/>
                </a:solidFill>
                <a:effectLst>
                  <a:outerShdw blurRad="38100" dist="38100" dir="2700000" algn="tl">
                    <a:srgbClr val="000000">
                      <a:alpha val="43137"/>
                    </a:srgbClr>
                  </a:outerShdw>
                </a:effectLst>
              </a:rPr>
              <a:t> had developed a system of secret couriers who could deliver messages more quickly than even the military messengers of Europe’s various armies.</a:t>
            </a:r>
            <a:endParaRPr lang="en-GB" sz="2800" b="1" dirty="0">
              <a:solidFill>
                <a:srgbClr val="FFC000"/>
              </a:solidFill>
              <a:effectLst>
                <a:outerShdw blurRad="38100" dist="38100" dir="2700000" algn="tl">
                  <a:srgbClr val="000000">
                    <a:alpha val="43137"/>
                  </a:srgbClr>
                </a:outerShdw>
              </a:effectLst>
            </a:endParaRPr>
          </a:p>
        </p:txBody>
      </p:sp>
      <p:pic>
        <p:nvPicPr>
          <p:cNvPr id="4098" name="Picture 2" descr="http://www.hitnrun.be/upload.tmp/post-enveloppe-t10178.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479194" y="2492896"/>
            <a:ext cx="2976143" cy="2107109"/>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34"/>
            <a:ext cx="8229600" cy="11430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125</a:t>
            </a:fld>
            <a:endParaRPr lang="en-GB"/>
          </a:p>
        </p:txBody>
      </p:sp>
      <p:sp>
        <p:nvSpPr>
          <p:cNvPr id="4" name="TextBox 3"/>
          <p:cNvSpPr txBox="1"/>
          <p:nvPr/>
        </p:nvSpPr>
        <p:spPr>
          <a:xfrm>
            <a:off x="3776609" y="1435235"/>
            <a:ext cx="529208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Napoleon had standing orders that these messengers should be detained wherever they might be suspected. </a:t>
            </a:r>
            <a:r>
              <a:rPr lang="en-US" sz="2800" b="1" dirty="0" smtClean="0">
                <a:solidFill>
                  <a:srgbClr val="FFC000"/>
                </a:solidFill>
                <a:effectLst>
                  <a:outerShdw blurRad="38100" dist="38100" dir="2700000" algn="tl">
                    <a:srgbClr val="000000">
                      <a:alpha val="43137"/>
                    </a:srgbClr>
                  </a:outerShdw>
                </a:effectLst>
              </a:rPr>
              <a:t>Having received news from one of his own couriers of, </a:t>
            </a:r>
            <a:r>
              <a:rPr lang="en-US" sz="2800" b="1" dirty="0" smtClean="0">
                <a:solidFill>
                  <a:srgbClr val="00FF00"/>
                </a:solidFill>
                <a:effectLst>
                  <a:outerShdw blurRad="38100" dist="38100" dir="2700000" algn="tl">
                    <a:srgbClr val="000000">
                      <a:alpha val="43137"/>
                    </a:srgbClr>
                  </a:outerShdw>
                </a:effectLst>
              </a:rPr>
              <a:t>Nathan Rothschild went and told certain members of the government the truth,</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but what he did at the stock exchange was a different matter. Read on.</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Beethoven: Wellington's Victory Op. 91 'Battle Symphony' (Full Score)"/>
          <p:cNvPicPr>
            <a:picLocks noChangeAspect="1" noChangeArrowheads="1"/>
          </p:cNvPicPr>
          <p:nvPr/>
        </p:nvPicPr>
        <p:blipFill>
          <a:blip r:embed="rId3" cstate="print"/>
          <a:srcRect l="7560" b="15414"/>
          <a:stretch>
            <a:fillRect/>
          </a:stretch>
        </p:blipFill>
        <p:spPr bwMode="auto">
          <a:xfrm>
            <a:off x="179512" y="1814918"/>
            <a:ext cx="3411906" cy="4464496"/>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126</a:t>
            </a:fld>
            <a:endParaRPr lang="en-GB"/>
          </a:p>
        </p:txBody>
      </p:sp>
      <p:sp>
        <p:nvSpPr>
          <p:cNvPr id="4" name="TextBox 3"/>
          <p:cNvSpPr txBox="1"/>
          <p:nvPr/>
        </p:nvSpPr>
        <p:spPr>
          <a:xfrm>
            <a:off x="4067944" y="1564153"/>
            <a:ext cx="482453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rPr>
              <a:t>After Wellington’s Rothschild-financed army defeated Napoleon at Waterloo,</a:t>
            </a:r>
            <a:r>
              <a:rPr lang="en-US" sz="2800" b="1" dirty="0" smtClean="0"/>
              <a:t> </a:t>
            </a:r>
            <a:r>
              <a:rPr lang="en-US" sz="2800" b="1" dirty="0" smtClean="0">
                <a:solidFill>
                  <a:srgbClr val="FFC000"/>
                </a:solidFill>
              </a:rPr>
              <a:t>Nathan Rothschild had demonstrated his economic might by nearly bankrupting Great Britain so that he could make a huge killing in the stock market,</a:t>
            </a:r>
            <a:r>
              <a:rPr lang="en-US" sz="2800" b="1" dirty="0" smtClean="0"/>
              <a:t> </a:t>
            </a:r>
            <a:r>
              <a:rPr lang="en-US" sz="2800" b="1" dirty="0" smtClean="0">
                <a:solidFill>
                  <a:srgbClr val="00FF00"/>
                </a:solidFill>
              </a:rPr>
              <a:t>thus further profiting from the war. </a:t>
            </a:r>
            <a:endParaRPr lang="en-GB" sz="2800" b="1" dirty="0">
              <a:solidFill>
                <a:srgbClr val="00FF00"/>
              </a:solidFill>
            </a:endParaRPr>
          </a:p>
        </p:txBody>
      </p:sp>
      <p:pic>
        <p:nvPicPr>
          <p:cNvPr id="269314" name="Picture 2" descr="http://img2.photographersdirect.com/img/16398/wm/pd730082.jpg"/>
          <p:cNvPicPr>
            <a:picLocks noChangeAspect="1" noChangeArrowheads="1"/>
          </p:cNvPicPr>
          <p:nvPr/>
        </p:nvPicPr>
        <p:blipFill>
          <a:blip r:embed="rId3" cstate="print"/>
          <a:srcRect/>
          <a:stretch>
            <a:fillRect/>
          </a:stretch>
        </p:blipFill>
        <p:spPr bwMode="auto">
          <a:xfrm>
            <a:off x="179512" y="2492896"/>
            <a:ext cx="3672408" cy="2629445"/>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127</a:t>
            </a:fld>
            <a:endParaRPr lang="en-GB"/>
          </a:p>
        </p:txBody>
      </p:sp>
      <p:sp>
        <p:nvSpPr>
          <p:cNvPr id="4" name="TextBox 3"/>
          <p:cNvSpPr txBox="1"/>
          <p:nvPr/>
        </p:nvSpPr>
        <p:spPr>
          <a:xfrm>
            <a:off x="3707904" y="1442621"/>
            <a:ext cx="525658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 Rothschild Money Power has secretly and relentlessly conspired to rule over the nations ever since, </a:t>
            </a:r>
            <a:r>
              <a:rPr lang="en-US" sz="2800" b="1" dirty="0" smtClean="0">
                <a:solidFill>
                  <a:srgbClr val="FFC000"/>
                </a:solidFill>
                <a:effectLst>
                  <a:outerShdw blurRad="38100" dist="38100" dir="2700000" algn="tl">
                    <a:srgbClr val="000000">
                      <a:alpha val="43137"/>
                    </a:srgbClr>
                  </a:outerShdw>
                </a:effectLst>
              </a:rPr>
              <a:t>setting up privately-owned central banks that dictate economic terms to these same nations, </a:t>
            </a:r>
            <a:r>
              <a:rPr lang="en-US" sz="2800" b="1" dirty="0" smtClean="0">
                <a:solidFill>
                  <a:srgbClr val="00FF00"/>
                </a:solidFill>
                <a:effectLst>
                  <a:outerShdw blurRad="38100" dist="38100" dir="2700000" algn="tl">
                    <a:srgbClr val="000000">
                      <a:alpha val="43137"/>
                    </a:srgbClr>
                  </a:outerShdw>
                </a:effectLst>
              </a:rPr>
              <a:t>although this is a secret only to the public. </a:t>
            </a:r>
            <a:r>
              <a:rPr lang="en-US" sz="2800" b="1" dirty="0" smtClean="0">
                <a:solidFill>
                  <a:srgbClr val="FFFF00"/>
                </a:solidFill>
                <a:effectLst>
                  <a:outerShdw blurRad="38100" dist="38100" dir="2700000" algn="tl">
                    <a:srgbClr val="000000">
                      <a:alpha val="43137"/>
                    </a:srgbClr>
                  </a:outerShdw>
                </a:effectLst>
              </a:rPr>
              <a:t>America’s Federal Reserve System is just such a privately-owned bank,</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justgetthere.us/blog/uploads/Fiat-Empire.jpg"/>
          <p:cNvPicPr>
            <a:picLocks noChangeAspect="1" noChangeArrowheads="1"/>
          </p:cNvPicPr>
          <p:nvPr/>
        </p:nvPicPr>
        <p:blipFill>
          <a:blip r:embed="rId3" cstate="print"/>
          <a:srcRect/>
          <a:stretch>
            <a:fillRect/>
          </a:stretch>
        </p:blipFill>
        <p:spPr bwMode="auto">
          <a:xfrm>
            <a:off x="251520" y="2276872"/>
            <a:ext cx="3312367" cy="3312368"/>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128</a:t>
            </a:fld>
            <a:endParaRPr lang="en-GB"/>
          </a:p>
        </p:txBody>
      </p:sp>
      <p:sp>
        <p:nvSpPr>
          <p:cNvPr id="4" name="TextBox 3"/>
          <p:cNvSpPr txBox="1"/>
          <p:nvPr/>
        </p:nvSpPr>
        <p:spPr>
          <a:xfrm>
            <a:off x="4635769" y="1679370"/>
            <a:ext cx="435597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 operated for the profit of the bankers, </a:t>
            </a:r>
            <a:r>
              <a:rPr lang="en-US" sz="2800" b="1" dirty="0" smtClean="0">
                <a:solidFill>
                  <a:srgbClr val="FFC000"/>
                </a:solidFill>
                <a:effectLst>
                  <a:outerShdw blurRad="38100" dist="38100" dir="2700000" algn="tl">
                    <a:srgbClr val="000000">
                      <a:alpha val="43137"/>
                    </a:srgbClr>
                  </a:outerShdw>
                </a:effectLst>
              </a:rPr>
              <a:t>not the good of the nation. </a:t>
            </a:r>
            <a:r>
              <a:rPr lang="en-US" sz="2800" b="1" dirty="0" smtClean="0">
                <a:solidFill>
                  <a:srgbClr val="FF0000"/>
                </a:solidFill>
                <a:effectLst>
                  <a:outerShdw blurRad="38100" dist="38100" dir="2700000" algn="tl">
                    <a:srgbClr val="000000">
                      <a:alpha val="43137"/>
                    </a:srgbClr>
                  </a:outerShdw>
                </a:effectLst>
              </a:rPr>
              <a:t>The </a:t>
            </a:r>
            <a:r>
              <a:rPr lang="en-US" sz="2800" b="1" dirty="0" err="1" smtClean="0">
                <a:solidFill>
                  <a:srgbClr val="FF0000"/>
                </a:solidFill>
                <a:effectLst>
                  <a:outerShdw blurRad="38100" dist="38100" dir="2700000" algn="tl">
                    <a:srgbClr val="000000">
                      <a:alpha val="43137"/>
                    </a:srgbClr>
                  </a:outerShdw>
                </a:effectLst>
              </a:rPr>
              <a:t>Rothschilds</a:t>
            </a:r>
            <a:r>
              <a:rPr lang="en-US" sz="2800" b="1" dirty="0" smtClean="0">
                <a:solidFill>
                  <a:srgbClr val="FF0000"/>
                </a:solidFill>
                <a:effectLst>
                  <a:outerShdw blurRad="38100" dist="38100" dir="2700000" algn="tl">
                    <a:srgbClr val="000000">
                      <a:alpha val="43137"/>
                    </a:srgbClr>
                  </a:outerShdw>
                </a:effectLst>
              </a:rPr>
              <a:t> and other international banking families</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have always been the inspiration for all subsequent attempts to create a One-World-Government.</a:t>
            </a:r>
            <a:endParaRPr lang="en-GB" dirty="0"/>
          </a:p>
        </p:txBody>
      </p:sp>
      <p:pic>
        <p:nvPicPr>
          <p:cNvPr id="273410" name="Picture 2" descr="http://theuniversalseduction.com/images/2162.jpg"/>
          <p:cNvPicPr>
            <a:picLocks noChangeAspect="1" noChangeArrowheads="1"/>
          </p:cNvPicPr>
          <p:nvPr/>
        </p:nvPicPr>
        <p:blipFill>
          <a:blip r:embed="rId3" cstate="print"/>
          <a:srcRect/>
          <a:stretch>
            <a:fillRect/>
          </a:stretch>
        </p:blipFill>
        <p:spPr bwMode="auto">
          <a:xfrm>
            <a:off x="179512" y="2564904"/>
            <a:ext cx="4292352" cy="2829838"/>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129</a:t>
            </a:fld>
            <a:endParaRPr lang="en-GB"/>
          </a:p>
        </p:txBody>
      </p:sp>
      <p:sp>
        <p:nvSpPr>
          <p:cNvPr id="4" name="TextBox 3"/>
          <p:cNvSpPr txBox="1"/>
          <p:nvPr/>
        </p:nvSpPr>
        <p:spPr>
          <a:xfrm>
            <a:off x="4392960" y="2536728"/>
            <a:ext cx="432048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As Meyer </a:t>
            </a:r>
            <a:r>
              <a:rPr lang="en-US" sz="2800" b="1" dirty="0" err="1" smtClean="0">
                <a:solidFill>
                  <a:srgbClr val="00FFFF"/>
                </a:solidFill>
                <a:effectLst>
                  <a:outerShdw blurRad="38100" dist="38100" dir="2700000" algn="tl">
                    <a:srgbClr val="000000">
                      <a:alpha val="43137"/>
                    </a:srgbClr>
                  </a:outerShdw>
                </a:effectLst>
              </a:rPr>
              <a:t>Amschel</a:t>
            </a:r>
            <a:r>
              <a:rPr lang="en-US" sz="2800" b="1" dirty="0" smtClean="0">
                <a:solidFill>
                  <a:srgbClr val="00FFFF"/>
                </a:solidFill>
                <a:effectLst>
                  <a:outerShdw blurRad="38100" dist="38100" dir="2700000" algn="tl">
                    <a:srgbClr val="000000">
                      <a:alpha val="43137"/>
                    </a:srgbClr>
                  </a:outerShdw>
                </a:effectLst>
              </a:rPr>
              <a:t> Rothschild put it so bluntly: </a:t>
            </a:r>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Give me the power to issue a nation’s currency and I care not who makes its laws."</a:t>
            </a:r>
            <a:r>
              <a:rPr lang="en-US" sz="2800" b="1" dirty="0" smtClean="0">
                <a:solidFill>
                  <a:srgbClr val="FFC000"/>
                </a:solidFill>
                <a:effectLst>
                  <a:outerShdw blurRad="38100" dist="38100" dir="2700000" algn="tl">
                    <a:srgbClr val="000000">
                      <a:alpha val="43137"/>
                    </a:srgbClr>
                  </a:outerShdw>
                </a:effectLst>
              </a:rPr>
              <a:t> </a:t>
            </a:r>
            <a:endParaRPr lang="en-GB" sz="2800" b="1" dirty="0">
              <a:solidFill>
                <a:srgbClr val="FFC000"/>
              </a:solidFill>
              <a:effectLst>
                <a:outerShdw blurRad="38100" dist="38100" dir="2700000" algn="tl">
                  <a:srgbClr val="000000">
                    <a:alpha val="43137"/>
                  </a:srgbClr>
                </a:outerShdw>
              </a:effectLst>
            </a:endParaRPr>
          </a:p>
        </p:txBody>
      </p:sp>
      <p:pic>
        <p:nvPicPr>
          <p:cNvPr id="275458" name="Picture 2" descr="http://www.sovereignindependent.com/wp-content/uploads/2010/07/rothschild-208x300.jpg"/>
          <p:cNvPicPr>
            <a:picLocks noChangeAspect="1" noChangeArrowheads="1"/>
          </p:cNvPicPr>
          <p:nvPr/>
        </p:nvPicPr>
        <p:blipFill>
          <a:blip r:embed="rId3" cstate="print"/>
          <a:srcRect/>
          <a:stretch>
            <a:fillRect/>
          </a:stretch>
        </p:blipFill>
        <p:spPr bwMode="auto">
          <a:xfrm>
            <a:off x="480755" y="1476400"/>
            <a:ext cx="3625579" cy="5229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sp>
        <p:nvSpPr>
          <p:cNvPr id="3" name="TextBox 2"/>
          <p:cNvSpPr txBox="1"/>
          <p:nvPr/>
        </p:nvSpPr>
        <p:spPr>
          <a:xfrm>
            <a:off x="467544" y="1556792"/>
            <a:ext cx="3744416"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b="1" dirty="0">
                <a:solidFill>
                  <a:srgbClr val="00FF00"/>
                </a:solidFill>
                <a:effectLst>
                  <a:outerShdw blurRad="38100" dist="38100" dir="2700000" algn="tl">
                    <a:srgbClr val="000000">
                      <a:alpha val="43137"/>
                    </a:srgbClr>
                  </a:outerShdw>
                </a:effectLst>
              </a:rPr>
              <a:t>4.)  The Little Horn </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26894"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a:solidFill>
                  <a:srgbClr val="FF33CC"/>
                </a:solidFill>
              </a:rPr>
              <a:t>Daniel 8:9:  </a:t>
            </a:r>
            <a:r>
              <a:rPr lang="en-US" sz="2800" b="1" i="1" dirty="0">
                <a:solidFill>
                  <a:srgbClr val="00FFFF"/>
                </a:solidFill>
              </a:rPr>
              <a:t>And out of one of them came forth a little horn, which waxed exceeding great,</a:t>
            </a:r>
            <a:r>
              <a:rPr lang="en-US" sz="2800" b="1" i="1" dirty="0"/>
              <a:t> </a:t>
            </a:r>
            <a:r>
              <a:rPr lang="en-US" sz="2800" b="1" i="1" dirty="0">
                <a:solidFill>
                  <a:srgbClr val="FFFF00"/>
                </a:solidFill>
              </a:rPr>
              <a:t>toward the south, and toward the east, </a:t>
            </a:r>
            <a:r>
              <a:rPr lang="en-US" sz="2800" b="1" i="1" dirty="0">
                <a:solidFill>
                  <a:srgbClr val="00FF00"/>
                </a:solidFill>
              </a:rPr>
              <a:t>and toward the pleasant land.</a:t>
            </a:r>
            <a:r>
              <a:rPr lang="en-US" sz="2800" b="1" dirty="0">
                <a:solidFill>
                  <a:srgbClr val="00FF00"/>
                </a:solidFill>
              </a:rPr>
              <a:t> </a:t>
            </a:r>
            <a:endParaRPr lang="en-GB" dirty="0"/>
          </a:p>
        </p:txBody>
      </p:sp>
      <p:pic>
        <p:nvPicPr>
          <p:cNvPr id="58370" name="Picture 2" descr="http://www.antipas.org/bible_study_aids/subjects/daniel/daniel8.jpg"/>
          <p:cNvPicPr>
            <a:picLocks noChangeAspect="1" noChangeArrowheads="1"/>
          </p:cNvPicPr>
          <p:nvPr/>
        </p:nvPicPr>
        <p:blipFill>
          <a:blip r:embed="rId3" cstate="print"/>
          <a:srcRect/>
          <a:stretch>
            <a:fillRect/>
          </a:stretch>
        </p:blipFill>
        <p:spPr bwMode="auto">
          <a:xfrm>
            <a:off x="2626169" y="2246784"/>
            <a:ext cx="3960440" cy="2520280"/>
          </a:xfrm>
          <a:prstGeom prst="rect">
            <a:avLst/>
          </a:prstGeom>
          <a:noFill/>
        </p:spPr>
      </p:pic>
      <p:sp>
        <p:nvSpPr>
          <p:cNvPr id="6" name="Slide Number Placeholder 5"/>
          <p:cNvSpPr>
            <a:spLocks noGrp="1"/>
          </p:cNvSpPr>
          <p:nvPr>
            <p:ph type="sldNum" sz="quarter" idx="12"/>
          </p:nvPr>
        </p:nvSpPr>
        <p:spPr/>
        <p:txBody>
          <a:bodyPr/>
          <a:lstStyle/>
          <a:p>
            <a:fld id="{D274BC00-3AA4-4279-B550-DC6C500F1A36}" type="slidenum">
              <a:rPr lang="en-GB" smtClean="0"/>
              <a:pPr/>
              <a:t>13</a:t>
            </a:fld>
            <a:endParaRPr lang="en-GB"/>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130</a:t>
            </a:fld>
            <a:endParaRPr lang="en-GB"/>
          </a:p>
        </p:txBody>
      </p:sp>
      <p:sp>
        <p:nvSpPr>
          <p:cNvPr id="4" name="TextBox 3"/>
          <p:cNvSpPr txBox="1"/>
          <p:nvPr/>
        </p:nvSpPr>
        <p:spPr>
          <a:xfrm>
            <a:off x="4448745" y="1416798"/>
            <a:ext cx="468052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international bankers are the true power behind the United Nations.</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As the Money Power proceeds with its plans for the New World Order, </a:t>
            </a:r>
            <a:r>
              <a:rPr lang="en-US" sz="2800" b="1" dirty="0" smtClean="0">
                <a:solidFill>
                  <a:srgbClr val="00FF00"/>
                </a:solidFill>
                <a:effectLst>
                  <a:outerShdw blurRad="38100" dist="38100" dir="2700000" algn="tl">
                    <a:srgbClr val="000000">
                      <a:alpha val="43137"/>
                    </a:srgbClr>
                  </a:outerShdw>
                </a:effectLst>
              </a:rPr>
              <a:t>the United Nations is making plans to take over the world’s various armies,</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so that no nation can resist the will of the U.N. </a:t>
            </a:r>
            <a:endParaRPr lang="en-GB" sz="2800" b="1" dirty="0">
              <a:solidFill>
                <a:srgbClr val="FFFF00"/>
              </a:solidFill>
              <a:effectLst>
                <a:outerShdw blurRad="38100" dist="38100" dir="2700000" algn="tl">
                  <a:srgbClr val="000000">
                    <a:alpha val="43137"/>
                  </a:srgbClr>
                </a:outerShdw>
              </a:effectLst>
            </a:endParaRPr>
          </a:p>
        </p:txBody>
      </p:sp>
      <p:pic>
        <p:nvPicPr>
          <p:cNvPr id="277506" name="Picture 2" descr="http://www.cuuna.org/wp-content/uploads/2006/07/General%20Assembly%20Hall%20at%20UN%20Headquarters%20in%20New%20York.jpg"/>
          <p:cNvPicPr>
            <a:picLocks noChangeAspect="1" noChangeArrowheads="1"/>
          </p:cNvPicPr>
          <p:nvPr/>
        </p:nvPicPr>
        <p:blipFill>
          <a:blip r:embed="rId3" cstate="print"/>
          <a:srcRect/>
          <a:stretch>
            <a:fillRect/>
          </a:stretch>
        </p:blipFill>
        <p:spPr bwMode="auto">
          <a:xfrm>
            <a:off x="323528" y="2420888"/>
            <a:ext cx="3895725" cy="259080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HOUSE OF ROTHSCHILD</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131</a:t>
            </a:fld>
            <a:endParaRPr lang="en-GB"/>
          </a:p>
        </p:txBody>
      </p:sp>
      <p:sp>
        <p:nvSpPr>
          <p:cNvPr id="4" name="TextBox 3"/>
          <p:cNvSpPr txBox="1"/>
          <p:nvPr/>
        </p:nvSpPr>
        <p:spPr>
          <a:xfrm>
            <a:off x="4355976" y="1916832"/>
            <a:ext cx="43924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i="1" dirty="0" smtClean="0">
                <a:solidFill>
                  <a:srgbClr val="00FFFF"/>
                </a:solidFill>
                <a:effectLst>
                  <a:outerShdw blurRad="38100" dist="38100" dir="2700000" algn="tl">
                    <a:srgbClr val="000000">
                      <a:alpha val="43137"/>
                    </a:srgbClr>
                  </a:outerShdw>
                </a:effectLst>
              </a:rPr>
              <a:t>"...and they worshiped the beast, </a:t>
            </a:r>
            <a:r>
              <a:rPr lang="en-US" sz="3600" b="1" i="1" dirty="0" smtClean="0">
                <a:solidFill>
                  <a:srgbClr val="FFC000"/>
                </a:solidFill>
                <a:effectLst>
                  <a:outerShdw blurRad="38100" dist="38100" dir="2700000" algn="tl">
                    <a:srgbClr val="000000">
                      <a:alpha val="43137"/>
                    </a:srgbClr>
                  </a:outerShdw>
                </a:effectLst>
              </a:rPr>
              <a:t>saying, Who is like unto the beast? </a:t>
            </a:r>
            <a:r>
              <a:rPr lang="en-US" sz="3600" b="1" i="1" dirty="0" smtClean="0">
                <a:solidFill>
                  <a:srgbClr val="00FF00"/>
                </a:solidFill>
                <a:effectLst>
                  <a:outerShdw blurRad="38100" dist="38100" dir="2700000" algn="tl">
                    <a:srgbClr val="000000">
                      <a:alpha val="43137"/>
                    </a:srgbClr>
                  </a:outerShdw>
                </a:effectLst>
              </a:rPr>
              <a:t>Who is able to make war with him</a:t>
            </a:r>
            <a:r>
              <a:rPr lang="en-US" sz="3600" b="1" dirty="0" smtClean="0">
                <a:solidFill>
                  <a:srgbClr val="00FF00"/>
                </a:solidFill>
                <a:effectLst>
                  <a:outerShdw blurRad="38100" dist="38100" dir="2700000" algn="tl">
                    <a:srgbClr val="000000">
                      <a:alpha val="43137"/>
                    </a:srgbClr>
                  </a:outerShdw>
                </a:effectLst>
              </a:rPr>
              <a:t>?"</a:t>
            </a:r>
            <a:r>
              <a:rPr lang="en-US" sz="3600" b="1" dirty="0" smtClean="0">
                <a:effectLst>
                  <a:outerShdw blurRad="38100" dist="38100" dir="2700000" algn="tl">
                    <a:srgbClr val="000000">
                      <a:alpha val="43137"/>
                    </a:srgbClr>
                  </a:outerShdw>
                </a:effectLst>
              </a:rPr>
              <a:t> </a:t>
            </a:r>
            <a:r>
              <a:rPr lang="en-US" sz="3600" b="1" dirty="0" smtClean="0">
                <a:solidFill>
                  <a:srgbClr val="FF33CC"/>
                </a:solidFill>
                <a:effectLst>
                  <a:outerShdw blurRad="38100" dist="38100" dir="2700000" algn="tl">
                    <a:srgbClr val="000000">
                      <a:alpha val="43137"/>
                    </a:srgbClr>
                  </a:outerShdw>
                </a:effectLst>
              </a:rPr>
              <a:t>– Rev. 13:4.</a:t>
            </a:r>
            <a:endParaRPr lang="en-GB" sz="36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2276872"/>
            <a:ext cx="3810000" cy="2895601"/>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5212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132</a:t>
            </a:fld>
            <a:endParaRPr lang="en-GB"/>
          </a:p>
        </p:txBody>
      </p:sp>
      <p:sp>
        <p:nvSpPr>
          <p:cNvPr id="5" name="TextBox 4"/>
          <p:cNvSpPr txBox="1"/>
          <p:nvPr/>
        </p:nvSpPr>
        <p:spPr>
          <a:xfrm>
            <a:off x="4211960" y="1360457"/>
            <a:ext cx="475252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FF33CC"/>
                </a:solidFill>
                <a:effectLst>
                  <a:outerShdw blurRad="38100" dist="38100" dir="2700000" algn="tl">
                    <a:srgbClr val="000000">
                      <a:alpha val="43137"/>
                    </a:srgbClr>
                  </a:outerShdw>
                </a:effectLst>
              </a:rPr>
              <a:t>Daniel 9:20-27:</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And while I was speaking,</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and praying, and confessing my sin and the sin of my people Israel,</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and presenting my supplication before the LORD my God for the holy mountain of my God; </a:t>
            </a:r>
            <a:r>
              <a:rPr lang="en-US" sz="2800" b="1" i="1" dirty="0" smtClean="0">
                <a:solidFill>
                  <a:srgbClr val="FF33CC"/>
                </a:solidFill>
                <a:effectLst>
                  <a:outerShdw blurRad="38100" dist="38100" dir="2700000" algn="tl">
                    <a:srgbClr val="000000">
                      <a:alpha val="43137"/>
                    </a:srgbClr>
                  </a:outerShdw>
                </a:effectLst>
              </a:rPr>
              <a:t>Yea, whiles I was speaking in prayer, </a:t>
            </a:r>
            <a:r>
              <a:rPr lang="en-US" sz="2800" b="1" i="1" dirty="0" smtClean="0">
                <a:solidFill>
                  <a:srgbClr val="FFFF00"/>
                </a:solidFill>
                <a:effectLst>
                  <a:outerShdw blurRad="38100" dist="38100" dir="2700000" algn="tl">
                    <a:srgbClr val="000000">
                      <a:alpha val="43137"/>
                    </a:srgbClr>
                  </a:outerShdw>
                </a:effectLst>
              </a:rPr>
              <a:t>even the man Gabriel, </a:t>
            </a:r>
            <a:endParaRPr lang="en-GB" sz="2800" b="1" dirty="0">
              <a:solidFill>
                <a:srgbClr val="FFFF00"/>
              </a:solidFill>
              <a:effectLst>
                <a:outerShdw blurRad="38100" dist="38100" dir="2700000" algn="tl">
                  <a:srgbClr val="000000">
                    <a:alpha val="43137"/>
                  </a:srgbClr>
                </a:outerShdw>
              </a:effectLst>
            </a:endParaRPr>
          </a:p>
        </p:txBody>
      </p:sp>
      <p:pic>
        <p:nvPicPr>
          <p:cNvPr id="20482" name="Picture 2" descr="http://www.freebibleillustrations.com/main.php?g2_view=core.DownloadItem&amp;g2_itemId=8049&amp;g2_serialNumber=3"/>
          <p:cNvPicPr>
            <a:picLocks noChangeAspect="1" noChangeArrowheads="1"/>
          </p:cNvPicPr>
          <p:nvPr/>
        </p:nvPicPr>
        <p:blipFill>
          <a:blip r:embed="rId3" cstate="print"/>
          <a:srcRect/>
          <a:stretch>
            <a:fillRect/>
          </a:stretch>
        </p:blipFill>
        <p:spPr bwMode="auto">
          <a:xfrm>
            <a:off x="179512" y="1639888"/>
            <a:ext cx="3871150" cy="4608512"/>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133</a:t>
            </a:fld>
            <a:endParaRPr lang="en-GB"/>
          </a:p>
        </p:txBody>
      </p:sp>
      <p:sp>
        <p:nvSpPr>
          <p:cNvPr id="5" name="TextBox 4"/>
          <p:cNvSpPr txBox="1"/>
          <p:nvPr/>
        </p:nvSpPr>
        <p:spPr>
          <a:xfrm>
            <a:off x="4355976" y="1412776"/>
            <a:ext cx="4608512"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lvl="0" algn="ctr"/>
            <a:r>
              <a:rPr lang="en-US" sz="2800" b="1" i="1" dirty="0" smtClean="0">
                <a:solidFill>
                  <a:srgbClr val="00FFFF"/>
                </a:solidFill>
                <a:effectLst>
                  <a:outerShdw blurRad="38100" dist="38100" dir="2700000" algn="tl">
                    <a:srgbClr val="000000">
                      <a:alpha val="43137"/>
                    </a:srgbClr>
                  </a:outerShdw>
                </a:effectLst>
              </a:rPr>
              <a:t>whom I had seen in the vision at the beginning, being caused to fly swiftly, </a:t>
            </a:r>
            <a:r>
              <a:rPr lang="en-US" sz="2800" b="1" i="1" dirty="0" smtClean="0">
                <a:solidFill>
                  <a:srgbClr val="FFC000"/>
                </a:solidFill>
                <a:effectLst>
                  <a:outerShdw blurRad="38100" dist="38100" dir="2700000" algn="tl">
                    <a:srgbClr val="000000">
                      <a:alpha val="43137"/>
                    </a:srgbClr>
                  </a:outerShdw>
                </a:effectLst>
              </a:rPr>
              <a:t>touched me about the time of the evening oblation. </a:t>
            </a:r>
            <a:r>
              <a:rPr lang="en-US" sz="2800" b="1" i="1" dirty="0" smtClean="0">
                <a:solidFill>
                  <a:srgbClr val="00FF00"/>
                </a:solidFill>
                <a:effectLst>
                  <a:outerShdw blurRad="38100" dist="38100" dir="2700000" algn="tl">
                    <a:srgbClr val="000000">
                      <a:alpha val="43137"/>
                    </a:srgbClr>
                  </a:outerShdw>
                </a:effectLst>
              </a:rPr>
              <a:t>And he informed me, and talked with me,</a:t>
            </a:r>
            <a:r>
              <a:rPr lang="en-US" sz="2800" b="1" i="1" dirty="0" smtClean="0">
                <a:solidFill>
                  <a:srgbClr val="FFFFFF"/>
                </a:solidFill>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and said, O Daniel,</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I am now come forth to give thee skill and understanding. </a:t>
            </a:r>
            <a:endParaRPr lang="en-GB" sz="2800" b="1" dirty="0" smtClean="0">
              <a:solidFill>
                <a:srgbClr val="FFFF00"/>
              </a:solidFill>
              <a:effectLst>
                <a:outerShdw blurRad="38100" dist="38100" dir="2700000" algn="tl">
                  <a:srgbClr val="000000">
                    <a:alpha val="43137"/>
                  </a:srgbClr>
                </a:outerShdw>
              </a:effectLst>
            </a:endParaRPr>
          </a:p>
          <a:p>
            <a:pPr algn="ctr"/>
            <a:endParaRPr lang="en-GB" b="1" dirty="0">
              <a:effectLst>
                <a:outerShdw blurRad="38100" dist="38100" dir="2700000" algn="tl">
                  <a:srgbClr val="000000">
                    <a:alpha val="43137"/>
                  </a:srgbClr>
                </a:outerShdw>
              </a:effectLst>
            </a:endParaRPr>
          </a:p>
        </p:txBody>
      </p:sp>
      <p:pic>
        <p:nvPicPr>
          <p:cNvPr id="18434" name="Picture 2" descr="Daniel Praying"/>
          <p:cNvPicPr>
            <a:picLocks noChangeAspect="1" noChangeArrowheads="1"/>
          </p:cNvPicPr>
          <p:nvPr/>
        </p:nvPicPr>
        <p:blipFill>
          <a:blip r:embed="rId3" cstate="print"/>
          <a:srcRect/>
          <a:stretch>
            <a:fillRect/>
          </a:stretch>
        </p:blipFill>
        <p:spPr bwMode="auto">
          <a:xfrm>
            <a:off x="395919" y="980728"/>
            <a:ext cx="3734455" cy="5616624"/>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012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134</a:t>
            </a:fld>
            <a:endParaRPr lang="en-GB"/>
          </a:p>
        </p:txBody>
      </p:sp>
      <p:sp>
        <p:nvSpPr>
          <p:cNvPr id="5" name="TextBox 4"/>
          <p:cNvSpPr txBox="1"/>
          <p:nvPr/>
        </p:nvSpPr>
        <p:spPr>
          <a:xfrm>
            <a:off x="4716016" y="1011734"/>
            <a:ext cx="4283968"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i="1" dirty="0" smtClean="0">
                <a:solidFill>
                  <a:srgbClr val="00FFFF"/>
                </a:solidFill>
              </a:rPr>
              <a:t>At the beginning of thy supplications the commandment came forth,</a:t>
            </a:r>
            <a:r>
              <a:rPr lang="en-US" sz="2800" b="1" i="1" dirty="0" smtClean="0"/>
              <a:t> </a:t>
            </a:r>
            <a:r>
              <a:rPr lang="en-US" sz="2800" b="1" i="1" dirty="0" smtClean="0">
                <a:solidFill>
                  <a:srgbClr val="FF33CC"/>
                </a:solidFill>
              </a:rPr>
              <a:t>and I am come to </a:t>
            </a:r>
            <a:r>
              <a:rPr lang="en-US" sz="2800" b="1" i="1" dirty="0" err="1" smtClean="0">
                <a:solidFill>
                  <a:srgbClr val="FF33CC"/>
                </a:solidFill>
              </a:rPr>
              <a:t>shew</a:t>
            </a:r>
            <a:r>
              <a:rPr lang="en-US" sz="2800" b="1" i="1" dirty="0" smtClean="0">
                <a:solidFill>
                  <a:srgbClr val="FF33CC"/>
                </a:solidFill>
              </a:rPr>
              <a:t> thee;</a:t>
            </a:r>
            <a:r>
              <a:rPr lang="en-US" sz="2800" b="1" i="1" dirty="0" smtClean="0"/>
              <a:t> </a:t>
            </a:r>
            <a:r>
              <a:rPr lang="en-US" sz="2800" b="1" i="1" dirty="0" smtClean="0">
                <a:solidFill>
                  <a:srgbClr val="FFC000"/>
                </a:solidFill>
              </a:rPr>
              <a:t>for thou art greatly beloved: </a:t>
            </a:r>
            <a:r>
              <a:rPr lang="en-US" sz="2800" b="1" i="1" dirty="0" smtClean="0">
                <a:solidFill>
                  <a:srgbClr val="00FF00"/>
                </a:solidFill>
              </a:rPr>
              <a:t>therefore understand the matter, and consider the vision. </a:t>
            </a:r>
            <a:r>
              <a:rPr lang="en-US" sz="2800" b="1" i="1" dirty="0" smtClean="0">
                <a:solidFill>
                  <a:srgbClr val="FFFF00"/>
                </a:solidFill>
              </a:rPr>
              <a:t>Seventy weeks are determined upon thy people and upon thy holy city, </a:t>
            </a:r>
            <a:endParaRPr lang="en-GB" sz="2800" b="1" dirty="0">
              <a:solidFill>
                <a:srgbClr val="FFFF00"/>
              </a:solidFill>
            </a:endParaRPr>
          </a:p>
        </p:txBody>
      </p:sp>
      <p:pic>
        <p:nvPicPr>
          <p:cNvPr id="16386" name="Picture 2" descr="http://www.daniels70weeks.com/images/70weeks-decree.jpg"/>
          <p:cNvPicPr>
            <a:picLocks noChangeAspect="1" noChangeArrowheads="1"/>
          </p:cNvPicPr>
          <p:nvPr/>
        </p:nvPicPr>
        <p:blipFill>
          <a:blip r:embed="rId3" cstate="print"/>
          <a:srcRect/>
          <a:stretch>
            <a:fillRect/>
          </a:stretch>
        </p:blipFill>
        <p:spPr bwMode="auto">
          <a:xfrm>
            <a:off x="323528" y="1988840"/>
            <a:ext cx="4219469" cy="3249218"/>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2413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135</a:t>
            </a:fld>
            <a:endParaRPr lang="en-GB"/>
          </a:p>
        </p:txBody>
      </p:sp>
      <p:sp>
        <p:nvSpPr>
          <p:cNvPr id="5" name="TextBox 4"/>
          <p:cNvSpPr txBox="1"/>
          <p:nvPr/>
        </p:nvSpPr>
        <p:spPr>
          <a:xfrm>
            <a:off x="4212940" y="1846451"/>
            <a:ext cx="468052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rPr>
              <a:t>… to finish the transgression, </a:t>
            </a:r>
            <a:r>
              <a:rPr lang="en-US" sz="2800" b="1" i="1" dirty="0" smtClean="0">
                <a:solidFill>
                  <a:srgbClr val="FFC000"/>
                </a:solidFill>
              </a:rPr>
              <a:t>and to make an end of sins, and to make reconciliation for iniquity, </a:t>
            </a:r>
            <a:r>
              <a:rPr lang="en-US" sz="2800" b="1" i="1" dirty="0" smtClean="0">
                <a:solidFill>
                  <a:srgbClr val="00FF00"/>
                </a:solidFill>
              </a:rPr>
              <a:t>and to bring in everlasting righteousness, </a:t>
            </a:r>
            <a:r>
              <a:rPr lang="en-US" sz="2800" b="1" i="1" dirty="0" smtClean="0">
                <a:solidFill>
                  <a:srgbClr val="FF33CC"/>
                </a:solidFill>
              </a:rPr>
              <a:t>and to seal up the vision and prophecy,</a:t>
            </a:r>
            <a:r>
              <a:rPr lang="en-US" sz="2800" b="1" i="1" dirty="0" smtClean="0"/>
              <a:t> </a:t>
            </a:r>
            <a:r>
              <a:rPr lang="en-US" sz="2800" b="1" i="1" u="sng" dirty="0" smtClean="0">
                <a:solidFill>
                  <a:srgbClr val="FFFF00"/>
                </a:solidFill>
              </a:rPr>
              <a:t>and to anoint the most Holy</a:t>
            </a:r>
            <a:r>
              <a:rPr lang="en-US" sz="2800" b="1" i="1" dirty="0" smtClean="0">
                <a:solidFill>
                  <a:srgbClr val="FFFF00"/>
                </a:solidFill>
              </a:rPr>
              <a:t>.</a:t>
            </a:r>
            <a:endParaRPr lang="en-GB" sz="2800" b="1" dirty="0">
              <a:solidFill>
                <a:srgbClr val="FFFF00"/>
              </a:solidFill>
            </a:endParaRPr>
          </a:p>
        </p:txBody>
      </p:sp>
      <p:pic>
        <p:nvPicPr>
          <p:cNvPr id="14338" name="Picture 2" descr="http://i.ytimg.com/vi/AZ-HLi8lhhk/0.jpg"/>
          <p:cNvPicPr>
            <a:picLocks noChangeAspect="1" noChangeArrowheads="1"/>
          </p:cNvPicPr>
          <p:nvPr/>
        </p:nvPicPr>
        <p:blipFill>
          <a:blip r:embed="rId3" cstate="print"/>
          <a:srcRect/>
          <a:stretch>
            <a:fillRect/>
          </a:stretch>
        </p:blipFill>
        <p:spPr bwMode="auto">
          <a:xfrm>
            <a:off x="323528" y="2420888"/>
            <a:ext cx="3563888" cy="2672917"/>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9819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136</a:t>
            </a:fld>
            <a:endParaRPr lang="en-GB"/>
          </a:p>
        </p:txBody>
      </p:sp>
      <p:sp>
        <p:nvSpPr>
          <p:cNvPr id="4" name="TextBox 3"/>
          <p:cNvSpPr txBox="1"/>
          <p:nvPr/>
        </p:nvSpPr>
        <p:spPr>
          <a:xfrm>
            <a:off x="4572000" y="1442621"/>
            <a:ext cx="446449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Know therefore and understand,</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that from the going forth of the commandment to restore and to build Jerusalem unto the Messiah the Prince shall be seven weeks,</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and threescore and two weeks: </a:t>
            </a:r>
            <a:r>
              <a:rPr lang="en-US" sz="2800" b="1" i="1" dirty="0" smtClean="0">
                <a:solidFill>
                  <a:srgbClr val="FF33CC"/>
                </a:solidFill>
                <a:effectLst>
                  <a:outerShdw blurRad="38100" dist="38100" dir="2700000" algn="tl">
                    <a:srgbClr val="000000">
                      <a:alpha val="43137"/>
                    </a:srgbClr>
                  </a:outerShdw>
                </a:effectLst>
              </a:rPr>
              <a:t>the street shall be built again, and the wall, even in troublous times …</a:t>
            </a:r>
            <a:endParaRPr lang="en-GB" sz="2800" b="1" dirty="0">
              <a:solidFill>
                <a:srgbClr val="FF33CC"/>
              </a:solidFill>
              <a:effectLst>
                <a:outerShdw blurRad="38100" dist="38100" dir="2700000" algn="tl">
                  <a:srgbClr val="000000">
                    <a:alpha val="43137"/>
                  </a:srgbClr>
                </a:outerShdw>
              </a:effectLst>
            </a:endParaRPr>
          </a:p>
        </p:txBody>
      </p:sp>
      <p:pic>
        <p:nvPicPr>
          <p:cNvPr id="12290" name="Picture 2" descr="http://www.70sevens.com/sitebuildercontent/sitebuilderpictures/350px-Jerus-n4i.jpg"/>
          <p:cNvPicPr>
            <a:picLocks noChangeAspect="1" noChangeArrowheads="1"/>
          </p:cNvPicPr>
          <p:nvPr/>
        </p:nvPicPr>
        <p:blipFill>
          <a:blip r:embed="rId3" cstate="print"/>
          <a:srcRect/>
          <a:stretch>
            <a:fillRect/>
          </a:stretch>
        </p:blipFill>
        <p:spPr bwMode="auto">
          <a:xfrm>
            <a:off x="199751" y="1891292"/>
            <a:ext cx="4255018" cy="2808312"/>
          </a:xfrm>
          <a:prstGeom prst="rect">
            <a:avLst/>
          </a:prstGeom>
          <a:noFill/>
        </p:spPr>
      </p:pic>
      <p:sp>
        <p:nvSpPr>
          <p:cNvPr id="7" name="TextBox 6"/>
          <p:cNvSpPr txBox="1"/>
          <p:nvPr/>
        </p:nvSpPr>
        <p:spPr>
          <a:xfrm>
            <a:off x="311036" y="5015429"/>
            <a:ext cx="403244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Temple Jerusalem</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nspirekrue.com/wp-content/uploads/2009/04/three-crosses.jpg"/>
          <p:cNvPicPr>
            <a:picLocks noChangeAspect="1" noChangeArrowheads="1"/>
          </p:cNvPicPr>
          <p:nvPr/>
        </p:nvPicPr>
        <p:blipFill>
          <a:blip r:embed="rId3" cstate="print"/>
          <a:srcRect/>
          <a:stretch>
            <a:fillRect/>
          </a:stretch>
        </p:blipFill>
        <p:spPr bwMode="auto">
          <a:xfrm>
            <a:off x="0" y="0"/>
            <a:ext cx="9160213" cy="6858000"/>
          </a:xfrm>
          <a:prstGeom prst="rect">
            <a:avLst/>
          </a:prstGeom>
          <a:noFill/>
        </p:spPr>
      </p:pic>
      <p:sp>
        <p:nvSpPr>
          <p:cNvPr id="2" name="Title 1"/>
          <p:cNvSpPr>
            <a:spLocks noGrp="1"/>
          </p:cNvSpPr>
          <p:nvPr>
            <p:ph type="title"/>
          </p:nvPr>
        </p:nvSpPr>
        <p:spPr/>
        <p:txBody>
          <a:bodyPr/>
          <a:lstStyle/>
          <a:p>
            <a:r>
              <a:rPr lang="en-US" b="1" dirty="0" smtClean="0">
                <a:solidFill>
                  <a:srgbClr val="FFFF00"/>
                </a:solidFill>
              </a:rPr>
              <a:t>The Divine Sacrifice</a:t>
            </a:r>
            <a:r>
              <a:rPr lang="en-GB" dirty="0" smtClean="0">
                <a:solidFill>
                  <a:srgbClr val="FFFF00"/>
                </a:solidFill>
              </a:rPr>
              <a:t/>
            </a:r>
            <a:br>
              <a:rPr lang="en-GB" dirty="0" smtClean="0">
                <a:solidFill>
                  <a:srgbClr val="FFFF00"/>
                </a:solidFill>
              </a:rPr>
            </a:b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137</a:t>
            </a:fld>
            <a:endParaRPr lang="en-GB"/>
          </a:p>
        </p:txBody>
      </p:sp>
      <p:sp>
        <p:nvSpPr>
          <p:cNvPr id="4" name="TextBox 3"/>
          <p:cNvSpPr txBox="1"/>
          <p:nvPr/>
        </p:nvSpPr>
        <p:spPr>
          <a:xfrm>
            <a:off x="0" y="4180344"/>
            <a:ext cx="9144000"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u="sng" dirty="0" smtClean="0">
                <a:solidFill>
                  <a:srgbClr val="00FFFF"/>
                </a:solidFill>
                <a:effectLst>
                  <a:outerShdw blurRad="38100" dist="38100" dir="2700000" algn="tl">
                    <a:srgbClr val="000000">
                      <a:alpha val="43137"/>
                    </a:srgbClr>
                  </a:outerShdw>
                </a:effectLst>
              </a:rPr>
              <a:t>And after threescore and two weeks shall Messiah be cut off,</a:t>
            </a:r>
            <a:r>
              <a:rPr lang="en-US" sz="2800" b="1" i="1" dirty="0" smtClean="0">
                <a:solidFill>
                  <a:srgbClr val="00FFFF"/>
                </a:solidFill>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but not for himself: and the people of the prince that shall come shall destroy the city and the sanctuary;</a:t>
            </a:r>
            <a:r>
              <a:rPr lang="en-US" sz="2800" b="1" i="1" dirty="0" smtClean="0">
                <a:solidFill>
                  <a:schemeClr val="bg2"/>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and the end thereof shall be with a flood, and unto the end of the war desolations are determined.</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5212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138</a:t>
            </a:fld>
            <a:endParaRPr lang="en-GB"/>
          </a:p>
        </p:txBody>
      </p:sp>
      <p:sp>
        <p:nvSpPr>
          <p:cNvPr id="4" name="TextBox 3"/>
          <p:cNvSpPr txBox="1"/>
          <p:nvPr/>
        </p:nvSpPr>
        <p:spPr>
          <a:xfrm>
            <a:off x="4104928" y="1214021"/>
            <a:ext cx="489654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he shall confirm the covenant with many for one week: </a:t>
            </a:r>
            <a:r>
              <a:rPr lang="en-US" sz="2800" b="1" i="1" dirty="0" smtClean="0">
                <a:solidFill>
                  <a:srgbClr val="FFC000"/>
                </a:solidFill>
                <a:effectLst>
                  <a:outerShdw blurRad="38100" dist="38100" dir="2700000" algn="tl">
                    <a:srgbClr val="000000">
                      <a:alpha val="43137"/>
                    </a:srgbClr>
                  </a:outerShdw>
                </a:effectLst>
              </a:rPr>
              <a:t>and in the midst of the week he shall cause the sacrifice and the oblation to cease, </a:t>
            </a:r>
            <a:r>
              <a:rPr lang="en-US" sz="2800" b="1" i="1" dirty="0" smtClean="0">
                <a:solidFill>
                  <a:srgbClr val="FF33CC"/>
                </a:solidFill>
                <a:effectLst>
                  <a:outerShdw blurRad="38100" dist="38100" dir="2700000" algn="tl">
                    <a:srgbClr val="000000">
                      <a:alpha val="43137"/>
                    </a:srgbClr>
                  </a:outerShdw>
                </a:effectLst>
              </a:rPr>
              <a:t>and for the overspreading of abominations he shall make it desolate,</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even until the consummation, </a:t>
            </a:r>
            <a:r>
              <a:rPr lang="en-US" sz="2800" b="1" i="1" dirty="0" smtClean="0">
                <a:solidFill>
                  <a:srgbClr val="FFFF00"/>
                </a:solidFill>
                <a:effectLst>
                  <a:outerShdw blurRad="38100" dist="38100" dir="2700000" algn="tl">
                    <a:srgbClr val="000000">
                      <a:alpha val="43137"/>
                    </a:srgbClr>
                  </a:outerShdw>
                </a:effectLst>
              </a:rPr>
              <a:t>and that determined shall be poured upon the desolate</a:t>
            </a:r>
            <a:r>
              <a:rPr lang="en-US" sz="2800" b="1" dirty="0" smtClean="0">
                <a:solidFill>
                  <a:srgbClr val="FFFF00"/>
                </a:solidFill>
                <a:effectLst>
                  <a:outerShdw blurRad="38100" dist="38100" dir="2700000" algn="tl">
                    <a:srgbClr val="000000">
                      <a:alpha val="43137"/>
                    </a:srgbClr>
                  </a:outerShdw>
                </a:effectLst>
              </a:rPr>
              <a:t>.</a:t>
            </a:r>
            <a:endParaRPr lang="en-GB" dirty="0"/>
          </a:p>
        </p:txBody>
      </p:sp>
      <p:pic>
        <p:nvPicPr>
          <p:cNvPr id="8194" name="Picture 2" descr="http://www.jesuswalk.com/manifesto/images/dore-jesus-preaching-on-the-mount624x400.jpg"/>
          <p:cNvPicPr>
            <a:picLocks noChangeAspect="1" noChangeArrowheads="1"/>
          </p:cNvPicPr>
          <p:nvPr/>
        </p:nvPicPr>
        <p:blipFill>
          <a:blip r:embed="rId3" cstate="print"/>
          <a:srcRect/>
          <a:stretch>
            <a:fillRect/>
          </a:stretch>
        </p:blipFill>
        <p:spPr bwMode="auto">
          <a:xfrm>
            <a:off x="107504" y="2564904"/>
            <a:ext cx="3819304" cy="2448272"/>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13825"/>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139</a:t>
            </a:fld>
            <a:endParaRPr lang="en-GB"/>
          </a:p>
        </p:txBody>
      </p:sp>
      <p:sp>
        <p:nvSpPr>
          <p:cNvPr id="4" name="TextBox 3"/>
          <p:cNvSpPr txBox="1"/>
          <p:nvPr/>
        </p:nvSpPr>
        <p:spPr>
          <a:xfrm>
            <a:off x="4077961" y="1142523"/>
            <a:ext cx="464400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Before Ron Wyatt’s discovery of the Holy Blood on the Ark, </a:t>
            </a:r>
            <a:r>
              <a:rPr lang="en-US" sz="2800" b="1" dirty="0" smtClean="0">
                <a:solidFill>
                  <a:srgbClr val="FFC000"/>
                </a:solidFill>
                <a:effectLst>
                  <a:outerShdw blurRad="38100" dist="38100" dir="2700000" algn="tl">
                    <a:srgbClr val="000000">
                      <a:alpha val="43137"/>
                    </a:srgbClr>
                  </a:outerShdw>
                </a:effectLst>
              </a:rPr>
              <a:t>I had assumed that Daniel’s expression,</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a:t>
            </a:r>
            <a:r>
              <a:rPr lang="en-US" sz="2800" b="1" i="1" dirty="0" smtClean="0">
                <a:solidFill>
                  <a:srgbClr val="FF33CC"/>
                </a:solidFill>
                <a:effectLst>
                  <a:outerShdw blurRad="38100" dist="38100" dir="2700000" algn="tl">
                    <a:srgbClr val="000000">
                      <a:alpha val="43137"/>
                    </a:srgbClr>
                  </a:outerShdw>
                </a:effectLst>
              </a:rPr>
              <a:t>to anoint the Most Holy</a:t>
            </a:r>
            <a:r>
              <a:rPr lang="en-US" sz="2800" b="1" dirty="0" smtClean="0">
                <a:solidFill>
                  <a:srgbClr val="FF33CC"/>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was a reference to Jesus Christ being anointed.</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 I think that virtually every Christian scholar is of the same opinion;</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but now I have a different view.</a:t>
            </a:r>
            <a:endParaRPr lang="en-GB" sz="2800" b="1" dirty="0">
              <a:solidFill>
                <a:srgbClr val="FFFF00"/>
              </a:solidFill>
              <a:effectLst>
                <a:outerShdw blurRad="38100" dist="38100" dir="2700000" algn="tl">
                  <a:srgbClr val="000000">
                    <a:alpha val="43137"/>
                  </a:srgbClr>
                </a:outerShdw>
              </a:effectLst>
            </a:endParaRPr>
          </a:p>
        </p:txBody>
      </p:sp>
      <p:pic>
        <p:nvPicPr>
          <p:cNvPr id="6146" name="Picture 2" descr="http://www.mishkanministries.org/images/ark_of_covanent.jpg"/>
          <p:cNvPicPr>
            <a:picLocks noChangeAspect="1" noChangeArrowheads="1"/>
          </p:cNvPicPr>
          <p:nvPr/>
        </p:nvPicPr>
        <p:blipFill>
          <a:blip r:embed="rId3" cstate="print"/>
          <a:srcRect/>
          <a:stretch>
            <a:fillRect/>
          </a:stretch>
        </p:blipFill>
        <p:spPr bwMode="auto">
          <a:xfrm>
            <a:off x="107504" y="2089294"/>
            <a:ext cx="4104456" cy="336943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pic>
        <p:nvPicPr>
          <p:cNvPr id="3" name="Picture 2" descr="http://www.ellenwhiteexposed.com/images/greek.jpg"/>
          <p:cNvPicPr/>
          <p:nvPr/>
        </p:nvPicPr>
        <p:blipFill>
          <a:blip r:embed="rId3" cstate="print"/>
          <a:srcRect/>
          <a:stretch>
            <a:fillRect/>
          </a:stretch>
        </p:blipFill>
        <p:spPr bwMode="auto">
          <a:xfrm>
            <a:off x="323528" y="1412776"/>
            <a:ext cx="8496944" cy="4032448"/>
          </a:xfrm>
          <a:prstGeom prst="rect">
            <a:avLst/>
          </a:prstGeom>
          <a:noFill/>
          <a:ln w="9525">
            <a:noFill/>
            <a:miter lim="800000"/>
            <a:headEnd/>
            <a:tailEnd/>
          </a:ln>
        </p:spPr>
      </p:pic>
      <p:sp>
        <p:nvSpPr>
          <p:cNvPr id="4" name="TextBox 3"/>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In verse 9, </a:t>
            </a:r>
            <a:r>
              <a:rPr lang="en-US" sz="2800" b="1" dirty="0" smtClean="0">
                <a:solidFill>
                  <a:srgbClr val="00FF99"/>
                </a:solidFill>
                <a:effectLst>
                  <a:outerShdw blurRad="38100" dist="38100" dir="2700000" algn="tl">
                    <a:srgbClr val="000000">
                      <a:alpha val="43137"/>
                    </a:srgbClr>
                  </a:outerShdw>
                </a:effectLst>
              </a:rPr>
              <a:t>the little horn that attacked the pleasant Land, Palestine,</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is Antiochus </a:t>
            </a:r>
            <a:r>
              <a:rPr lang="en-US" sz="2800" b="1" dirty="0" err="1" smtClean="0">
                <a:solidFill>
                  <a:srgbClr val="FFC000"/>
                </a:solidFill>
                <a:effectLst>
                  <a:outerShdw blurRad="38100" dist="38100" dir="2700000" algn="tl">
                    <a:srgbClr val="000000">
                      <a:alpha val="43137"/>
                    </a:srgbClr>
                  </a:outerShdw>
                </a:effectLst>
              </a:rPr>
              <a:t>Epiphanes</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of the Seleucid (Syrian) Kingdom of Greece.</a:t>
            </a:r>
            <a:endParaRPr lang="en-GB" sz="28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355976" y="1412776"/>
            <a:ext cx="4392488" cy="1107996"/>
          </a:xfrm>
          <a:prstGeom prst="rect">
            <a:avLst/>
          </a:prstGeom>
          <a:noFill/>
        </p:spPr>
        <p:txBody>
          <a:bodyPr wrap="square" rtlCol="0">
            <a:spAutoFit/>
          </a:bodyPr>
          <a:lstStyle/>
          <a:p>
            <a:pPr algn="ctr"/>
            <a:r>
              <a:rPr lang="en-US" sz="2400" b="1" dirty="0" smtClean="0">
                <a:solidFill>
                  <a:srgbClr val="C00000"/>
                </a:solidFill>
                <a:effectLst>
                  <a:outerShdw blurRad="38100" dist="38100" dir="2700000" algn="tl">
                    <a:srgbClr val="000000">
                      <a:alpha val="43137"/>
                    </a:srgbClr>
                  </a:outerShdw>
                </a:effectLst>
              </a:rPr>
              <a:t>Map of the Territory of Antiochus </a:t>
            </a:r>
            <a:r>
              <a:rPr lang="en-US" sz="2400" b="1" dirty="0" err="1" smtClean="0">
                <a:solidFill>
                  <a:srgbClr val="C00000"/>
                </a:solidFill>
                <a:effectLst>
                  <a:outerShdw blurRad="38100" dist="38100" dir="2700000" algn="tl">
                    <a:srgbClr val="000000">
                      <a:alpha val="43137"/>
                    </a:srgbClr>
                  </a:outerShdw>
                </a:effectLst>
              </a:rPr>
              <a:t>Epiphanes</a:t>
            </a:r>
            <a:r>
              <a:rPr lang="en-US" sz="2400" b="1" dirty="0" smtClean="0">
                <a:solidFill>
                  <a:srgbClr val="C00000"/>
                </a:solidFill>
                <a:effectLst>
                  <a:outerShdw blurRad="38100" dist="38100" dir="2700000" algn="tl">
                    <a:srgbClr val="000000">
                      <a:alpha val="43137"/>
                    </a:srgbClr>
                  </a:outerShdw>
                </a:effectLst>
              </a:rPr>
              <a:t>:</a:t>
            </a:r>
            <a:r>
              <a:rPr lang="en-US" dirty="0" smtClean="0"/>
              <a:t> </a:t>
            </a:r>
            <a:endParaRPr lang="en-GB" dirty="0" smtClean="0"/>
          </a:p>
          <a:p>
            <a:endParaRPr lang="en-GB" dirty="0"/>
          </a:p>
        </p:txBody>
      </p:sp>
      <p:sp>
        <p:nvSpPr>
          <p:cNvPr id="6" name="Slide Number Placeholder 5"/>
          <p:cNvSpPr>
            <a:spLocks noGrp="1"/>
          </p:cNvSpPr>
          <p:nvPr>
            <p:ph type="sldNum" sz="quarter" idx="12"/>
          </p:nvPr>
        </p:nvSpPr>
        <p:spPr/>
        <p:txBody>
          <a:bodyPr/>
          <a:lstStyle/>
          <a:p>
            <a:fld id="{D274BC00-3AA4-4279-B550-DC6C500F1A36}" type="slidenum">
              <a:rPr lang="en-GB" smtClean="0"/>
              <a:pPr/>
              <a:t>14</a:t>
            </a:fld>
            <a:endParaRPr lang="en-GB"/>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140</a:t>
            </a:fld>
            <a:endParaRPr lang="en-GB"/>
          </a:p>
        </p:txBody>
      </p:sp>
      <p:sp>
        <p:nvSpPr>
          <p:cNvPr id="4" name="TextBox 3"/>
          <p:cNvSpPr txBox="1"/>
          <p:nvPr/>
        </p:nvSpPr>
        <p:spPr>
          <a:xfrm>
            <a:off x="3671392" y="836712"/>
            <a:ext cx="5472608"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Having researched how the expression is used in the Bible, </a:t>
            </a:r>
            <a:r>
              <a:rPr lang="en-US" sz="2800" b="1" dirty="0" smtClean="0">
                <a:solidFill>
                  <a:srgbClr val="FFC000"/>
                </a:solidFill>
                <a:effectLst>
                  <a:outerShdw blurRad="38100" dist="38100" dir="2700000" algn="tl">
                    <a:srgbClr val="000000">
                      <a:alpha val="43137"/>
                    </a:srgbClr>
                  </a:outerShdw>
                </a:effectLst>
              </a:rPr>
              <a:t>I realized that the meaning of “</a:t>
            </a:r>
            <a:r>
              <a:rPr lang="en-US" sz="2800" b="1" i="1" dirty="0" smtClean="0">
                <a:solidFill>
                  <a:srgbClr val="FFC000"/>
                </a:solidFill>
                <a:effectLst>
                  <a:outerShdw blurRad="38100" dist="38100" dir="2700000" algn="tl">
                    <a:srgbClr val="000000">
                      <a:alpha val="43137"/>
                    </a:srgbClr>
                  </a:outerShdw>
                </a:effectLst>
              </a:rPr>
              <a:t>most holy</a:t>
            </a:r>
            <a:r>
              <a:rPr lang="en-US" sz="2800" b="1" dirty="0" smtClean="0">
                <a:solidFill>
                  <a:srgbClr val="FFC000"/>
                </a:solidFill>
                <a:effectLst>
                  <a:outerShdw blurRad="38100" dist="38100" dir="2700000" algn="tl">
                    <a:srgbClr val="000000">
                      <a:alpha val="43137"/>
                    </a:srgbClr>
                  </a:outerShdw>
                </a:effectLst>
              </a:rPr>
              <a:t>” [Hebrew: </a:t>
            </a:r>
            <a:r>
              <a:rPr lang="en-US" sz="2800" b="1" i="1" dirty="0" err="1" smtClean="0">
                <a:solidFill>
                  <a:srgbClr val="FFC000"/>
                </a:solidFill>
                <a:effectLst>
                  <a:outerShdw blurRad="38100" dist="38100" dir="2700000" algn="tl">
                    <a:srgbClr val="000000">
                      <a:alpha val="43137"/>
                    </a:srgbClr>
                  </a:outerShdw>
                </a:effectLst>
              </a:rPr>
              <a:t>HaQodashim</a:t>
            </a:r>
            <a:r>
              <a:rPr lang="en-US" sz="2800" b="1" dirty="0" smtClean="0">
                <a:solidFill>
                  <a:srgbClr val="FFC000"/>
                </a:solidFill>
                <a:effectLst>
                  <a:outerShdw blurRad="38100" dist="38100" dir="2700000" algn="tl">
                    <a:srgbClr val="000000">
                      <a:alpha val="43137"/>
                    </a:srgbClr>
                  </a:outerShdw>
                </a:effectLst>
              </a:rPr>
              <a:t>] in the Old Testament is NEVER used of a person.</a:t>
            </a:r>
            <a:r>
              <a:rPr lang="en-US" sz="2800" b="1" dirty="0" smtClean="0">
                <a:effectLst>
                  <a:outerShdw blurRad="38100" dist="38100" dir="2700000" algn="tl">
                    <a:srgbClr val="000000">
                      <a:alpha val="43137"/>
                    </a:srgbClr>
                  </a:outerShdw>
                </a:effectLst>
              </a:rPr>
              <a:t>  </a:t>
            </a:r>
            <a:r>
              <a:rPr lang="en-US" sz="2800" b="1" u="sng" dirty="0" smtClean="0">
                <a:solidFill>
                  <a:srgbClr val="FF33CC"/>
                </a:solidFill>
                <a:effectLst>
                  <a:outerShdw blurRad="38100" dist="38100" dir="2700000" algn="tl">
                    <a:srgbClr val="000000">
                      <a:alpha val="43137"/>
                    </a:srgbClr>
                  </a:outerShdw>
                </a:effectLst>
              </a:rPr>
              <a:t>It is used EXCLUSIVELY for the secret chamber, behind the veil, </a:t>
            </a:r>
            <a:r>
              <a:rPr lang="en-US" sz="2800" b="1" u="sng" dirty="0" smtClean="0">
                <a:solidFill>
                  <a:srgbClr val="00FF00"/>
                </a:solidFill>
                <a:effectLst>
                  <a:outerShdw blurRad="38100" dist="38100" dir="2700000" algn="tl">
                    <a:srgbClr val="000000">
                      <a:alpha val="43137"/>
                    </a:srgbClr>
                  </a:outerShdw>
                </a:effectLst>
              </a:rPr>
              <a:t>wherein the Ark and the Mercy Seat lay hidden from the eyes of all the world, </a:t>
            </a:r>
            <a:r>
              <a:rPr lang="en-US" sz="2800" b="1" u="sng" dirty="0" smtClean="0">
                <a:solidFill>
                  <a:srgbClr val="FFFF00"/>
                </a:solidFill>
                <a:effectLst>
                  <a:outerShdw blurRad="38100" dist="38100" dir="2700000" algn="tl">
                    <a:srgbClr val="000000">
                      <a:alpha val="43137"/>
                    </a:srgbClr>
                  </a:outerShdw>
                </a:effectLst>
              </a:rPr>
              <a:t>with the exception of the High Priest</a:t>
            </a:r>
            <a:r>
              <a:rPr lang="en-US" sz="2800" b="1" dirty="0" smtClean="0">
                <a:solidFill>
                  <a:srgbClr val="FFFF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4098" name="Picture 2" descr="http://www.specialtyinterests.net/high_priest.JPG"/>
          <p:cNvPicPr>
            <a:picLocks noChangeAspect="1" noChangeArrowheads="1"/>
          </p:cNvPicPr>
          <p:nvPr/>
        </p:nvPicPr>
        <p:blipFill>
          <a:blip r:embed="rId3" cstate="print"/>
          <a:srcRect/>
          <a:stretch>
            <a:fillRect/>
          </a:stretch>
        </p:blipFill>
        <p:spPr bwMode="auto">
          <a:xfrm>
            <a:off x="323528" y="908720"/>
            <a:ext cx="3119856" cy="5661962"/>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2413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141</a:t>
            </a:fld>
            <a:endParaRPr lang="en-GB"/>
          </a:p>
        </p:txBody>
      </p:sp>
      <p:sp>
        <p:nvSpPr>
          <p:cNvPr id="4" name="TextBox 3"/>
          <p:cNvSpPr txBox="1"/>
          <p:nvPr/>
        </p:nvSpPr>
        <p:spPr>
          <a:xfrm>
            <a:off x="4575339" y="2132856"/>
            <a:ext cx="417646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very last act of the sacrificial ritual was to sprinkle the sacrificial blood onto the Mercy Seat.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 If the High Priest did not do this, then there was no atonement. </a:t>
            </a:r>
            <a:endParaRPr lang="en-GB" sz="2800" b="1" dirty="0">
              <a:solidFill>
                <a:srgbClr val="FFC000"/>
              </a:solidFill>
              <a:effectLst>
                <a:outerShdw blurRad="38100" dist="38100" dir="2700000" algn="tl">
                  <a:srgbClr val="000000">
                    <a:alpha val="43137"/>
                  </a:srgbClr>
                </a:outerShdw>
              </a:effectLst>
            </a:endParaRPr>
          </a:p>
        </p:txBody>
      </p:sp>
      <p:pic>
        <p:nvPicPr>
          <p:cNvPr id="302082" name="Picture 2" descr="http://jerusalem-4thtemple.org/images/temple-maps/Gallery%202/Doc%20Images%203/Ark%20Covenant%20High%20Priest_2.jpg"/>
          <p:cNvPicPr>
            <a:picLocks noChangeAspect="1" noChangeArrowheads="1"/>
          </p:cNvPicPr>
          <p:nvPr/>
        </p:nvPicPr>
        <p:blipFill>
          <a:blip r:embed="rId3" cstate="print"/>
          <a:srcRect/>
          <a:stretch>
            <a:fillRect/>
          </a:stretch>
        </p:blipFill>
        <p:spPr bwMode="auto">
          <a:xfrm>
            <a:off x="323528" y="1412776"/>
            <a:ext cx="3854202" cy="5138936"/>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2413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142</a:t>
            </a:fld>
            <a:endParaRPr lang="en-GB"/>
          </a:p>
        </p:txBody>
      </p:sp>
      <p:sp>
        <p:nvSpPr>
          <p:cNvPr id="4" name="TextBox 3"/>
          <p:cNvSpPr txBox="1"/>
          <p:nvPr/>
        </p:nvSpPr>
        <p:spPr>
          <a:xfrm>
            <a:off x="4283968" y="1556792"/>
            <a:ext cx="4320480"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Consequently, this aspect of the ritual, </a:t>
            </a:r>
            <a:r>
              <a:rPr lang="en-US" sz="2800" b="1" dirty="0" smtClean="0">
                <a:solidFill>
                  <a:srgbClr val="FFC000"/>
                </a:solidFill>
                <a:effectLst>
                  <a:outerShdw blurRad="38100" dist="38100" dir="2700000" algn="tl">
                    <a:srgbClr val="000000">
                      <a:alpha val="43137"/>
                    </a:srgbClr>
                  </a:outerShdw>
                </a:effectLst>
              </a:rPr>
              <a:t>which was mandated by Yahweh, </a:t>
            </a:r>
            <a:r>
              <a:rPr lang="en-US" sz="2800" b="1" dirty="0" smtClean="0">
                <a:solidFill>
                  <a:srgbClr val="00FF00"/>
                </a:solidFill>
                <a:effectLst>
                  <a:outerShdw blurRad="38100" dist="38100" dir="2700000" algn="tl">
                    <a:srgbClr val="000000">
                      <a:alpha val="43137"/>
                    </a:srgbClr>
                  </a:outerShdw>
                </a:effectLst>
              </a:rPr>
              <a:t>as explained earlier, was crucial to the fulfillment of the Law. </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The ceremony was NOT COMPLETE until the blood was sprinkled on the Mercy Seat.</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endParaRPr lang="en-GB" b="1" dirty="0">
              <a:solidFill>
                <a:srgbClr val="FFFF00"/>
              </a:solidFill>
              <a:effectLst>
                <a:outerShdw blurRad="38100" dist="38100" dir="2700000" algn="tl">
                  <a:srgbClr val="000000">
                    <a:alpha val="43137"/>
                  </a:srgbClr>
                </a:outerShdw>
              </a:effectLst>
            </a:endParaRPr>
          </a:p>
        </p:txBody>
      </p:sp>
      <p:pic>
        <p:nvPicPr>
          <p:cNvPr id="2050" name="Picture 2" descr="http://www.pathlights.com/theselastdays/images/heb9full.jpg"/>
          <p:cNvPicPr>
            <a:picLocks noChangeAspect="1" noChangeArrowheads="1"/>
          </p:cNvPicPr>
          <p:nvPr/>
        </p:nvPicPr>
        <p:blipFill>
          <a:blip r:embed="rId3" cstate="print"/>
          <a:srcRect/>
          <a:stretch>
            <a:fillRect/>
          </a:stretch>
        </p:blipFill>
        <p:spPr bwMode="auto">
          <a:xfrm>
            <a:off x="395536" y="1562552"/>
            <a:ext cx="3312368" cy="5034799"/>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143</a:t>
            </a:fld>
            <a:endParaRPr lang="en-GB"/>
          </a:p>
        </p:txBody>
      </p:sp>
      <p:sp>
        <p:nvSpPr>
          <p:cNvPr id="5" name="TextBox 4"/>
          <p:cNvSpPr txBox="1"/>
          <p:nvPr/>
        </p:nvSpPr>
        <p:spPr>
          <a:xfrm>
            <a:off x="5148064" y="1900133"/>
            <a:ext cx="36004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Here is how one author describes it:</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i="1" dirty="0" smtClean="0">
                <a:solidFill>
                  <a:srgbClr val="FFC000"/>
                </a:solidFill>
                <a:effectLst>
                  <a:outerShdw blurRad="38100" dist="38100" dir="2700000" algn="tl">
                    <a:srgbClr val="000000">
                      <a:alpha val="43137"/>
                    </a:srgbClr>
                  </a:outerShdw>
                </a:effectLst>
              </a:rPr>
              <a:t>Within the Holy Place of the tabernacle, </a:t>
            </a:r>
            <a:r>
              <a:rPr lang="en-US" sz="2800" b="1" i="1" dirty="0" smtClean="0">
                <a:solidFill>
                  <a:srgbClr val="00FF00"/>
                </a:solidFill>
                <a:effectLst>
                  <a:outerShdw blurRad="38100" dist="38100" dir="2700000" algn="tl">
                    <a:srgbClr val="000000">
                      <a:alpha val="43137"/>
                    </a:srgbClr>
                  </a:outerShdw>
                </a:effectLst>
              </a:rPr>
              <a:t>there was an inner room called the Holy of Holies, </a:t>
            </a:r>
            <a:r>
              <a:rPr lang="en-US" sz="2800" b="1" i="1" dirty="0" smtClean="0">
                <a:solidFill>
                  <a:srgbClr val="FFFF00"/>
                </a:solidFill>
                <a:effectLst>
                  <a:outerShdw blurRad="38100" dist="38100" dir="2700000" algn="tl">
                    <a:srgbClr val="000000">
                      <a:alpha val="43137"/>
                    </a:srgbClr>
                  </a:outerShdw>
                </a:effectLst>
              </a:rPr>
              <a:t>or the Most Holy Place. Judging from its name,</a:t>
            </a:r>
            <a:endParaRPr lang="en-GB" sz="2800" b="1" dirty="0">
              <a:solidFill>
                <a:srgbClr val="FFFF00"/>
              </a:solidFill>
              <a:effectLst>
                <a:outerShdw blurRad="38100" dist="38100" dir="2700000" algn="tl">
                  <a:srgbClr val="000000">
                    <a:alpha val="43137"/>
                  </a:srgbClr>
                </a:outerShdw>
              </a:effectLst>
            </a:endParaRPr>
          </a:p>
        </p:txBody>
      </p:sp>
      <p:pic>
        <p:nvPicPr>
          <p:cNvPr id="4100" name="Picture 4" descr="The tabernacle of Moses layout diagram"/>
          <p:cNvPicPr>
            <a:picLocks noChangeAspect="1" noChangeArrowheads="1"/>
          </p:cNvPicPr>
          <p:nvPr/>
        </p:nvPicPr>
        <p:blipFill>
          <a:blip r:embed="rId3" cstate="print">
            <a:duotone>
              <a:prstClr val="black"/>
              <a:schemeClr val="accent2">
                <a:tint val="45000"/>
                <a:satMod val="400000"/>
              </a:schemeClr>
            </a:duotone>
          </a:blip>
          <a:srcRect b="4348"/>
          <a:stretch>
            <a:fillRect/>
          </a:stretch>
        </p:blipFill>
        <p:spPr bwMode="auto">
          <a:xfrm>
            <a:off x="323528" y="1724472"/>
            <a:ext cx="4456099" cy="4752528"/>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59567"/>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144</a:t>
            </a:fld>
            <a:endParaRPr lang="en-GB"/>
          </a:p>
        </p:txBody>
      </p:sp>
      <p:pic>
        <p:nvPicPr>
          <p:cNvPr id="4" name="Picture 2" descr="diagram of the tabernacle in the wilderness picture"/>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323528" y="1916832"/>
            <a:ext cx="3960440" cy="3025777"/>
          </a:xfrm>
          <a:prstGeom prst="rect">
            <a:avLst/>
          </a:prstGeom>
          <a:noFill/>
        </p:spPr>
      </p:pic>
      <p:sp>
        <p:nvSpPr>
          <p:cNvPr id="5" name="TextBox 4"/>
          <p:cNvSpPr txBox="1"/>
          <p:nvPr/>
        </p:nvSpPr>
        <p:spPr>
          <a:xfrm>
            <a:off x="4644008" y="1047502"/>
            <a:ext cx="4176464" cy="563231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b="1" i="1" dirty="0" smtClean="0">
                <a:solidFill>
                  <a:srgbClr val="00FFFF"/>
                </a:solidFill>
                <a:effectLst>
                  <a:outerShdw blurRad="38100" dist="38100" dir="2700000" algn="tl">
                    <a:srgbClr val="000000">
                      <a:alpha val="43137"/>
                    </a:srgbClr>
                  </a:outerShdw>
                </a:effectLst>
              </a:rPr>
              <a:t>… we can see that it was a most sacred room, </a:t>
            </a:r>
            <a:r>
              <a:rPr lang="en-US" sz="2400" b="1" i="1" dirty="0" smtClean="0">
                <a:solidFill>
                  <a:srgbClr val="FFC000"/>
                </a:solidFill>
                <a:effectLst>
                  <a:outerShdw blurRad="38100" dist="38100" dir="2700000" algn="tl">
                    <a:srgbClr val="000000">
                      <a:alpha val="43137"/>
                    </a:srgbClr>
                  </a:outerShdw>
                </a:effectLst>
              </a:rPr>
              <a:t>a place no ordinary person could enter. </a:t>
            </a:r>
            <a:r>
              <a:rPr lang="en-US" sz="2400" b="1" i="1" dirty="0" smtClean="0">
                <a:solidFill>
                  <a:srgbClr val="FF33CC"/>
                </a:solidFill>
                <a:effectLst>
                  <a:outerShdw blurRad="38100" dist="38100" dir="2700000" algn="tl">
                    <a:srgbClr val="000000">
                      <a:alpha val="43137"/>
                    </a:srgbClr>
                  </a:outerShdw>
                </a:effectLst>
              </a:rPr>
              <a:t>It was God’s special dwelling place in the midst of His people. </a:t>
            </a:r>
            <a:r>
              <a:rPr lang="en-US" sz="2400" b="1" i="1" dirty="0" smtClean="0">
                <a:solidFill>
                  <a:srgbClr val="00FF00"/>
                </a:solidFill>
                <a:effectLst>
                  <a:outerShdw blurRad="38100" dist="38100" dir="2700000" algn="tl">
                    <a:srgbClr val="000000">
                      <a:alpha val="43137"/>
                    </a:srgbClr>
                  </a:outerShdw>
                </a:effectLst>
              </a:rPr>
              <a:t>During the Israelites’ wanderings in the wilderness, God appeared as a pillar of cloud or fire in and above the Holy of Holies. </a:t>
            </a:r>
            <a:r>
              <a:rPr lang="en-US" sz="2400" b="1" i="1" dirty="0" smtClean="0">
                <a:solidFill>
                  <a:srgbClr val="FFFF00"/>
                </a:solidFill>
                <a:effectLst>
                  <a:outerShdw blurRad="38100" dist="38100" dir="2700000" algn="tl">
                    <a:srgbClr val="000000">
                      <a:alpha val="43137"/>
                    </a:srgbClr>
                  </a:outerShdw>
                </a:effectLst>
              </a:rPr>
              <a:t>The Holy of Holies was a perfect cube — its length, width and height were all equal to 15 feet.</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4859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145</a:t>
            </a:fld>
            <a:endParaRPr lang="en-GB"/>
          </a:p>
        </p:txBody>
      </p:sp>
      <p:sp>
        <p:nvSpPr>
          <p:cNvPr id="4" name="TextBox 3"/>
          <p:cNvSpPr txBox="1"/>
          <p:nvPr/>
        </p:nvSpPr>
        <p:spPr>
          <a:xfrm>
            <a:off x="3925924" y="1427323"/>
            <a:ext cx="475252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rPr>
              <a:t>A thick curtain separated the Holy of Holies from the Holy Place. </a:t>
            </a:r>
            <a:r>
              <a:rPr lang="en-US" sz="2800" b="1" i="1" dirty="0" smtClean="0">
                <a:solidFill>
                  <a:srgbClr val="FFC000"/>
                </a:solidFill>
              </a:rPr>
              <a:t>This curtain, known as the “veil,” </a:t>
            </a:r>
            <a:r>
              <a:rPr lang="en-US" sz="2800" b="1" i="1" dirty="0" smtClean="0">
                <a:solidFill>
                  <a:srgbClr val="00FF00"/>
                </a:solidFill>
              </a:rPr>
              <a:t>was made of fine linen and blue,</a:t>
            </a:r>
            <a:r>
              <a:rPr lang="en-US" sz="2800" b="1" i="1" dirty="0" smtClean="0"/>
              <a:t> </a:t>
            </a:r>
            <a:r>
              <a:rPr lang="en-US" sz="2800" b="1" i="1" dirty="0" smtClean="0">
                <a:solidFill>
                  <a:srgbClr val="FF33CC"/>
                </a:solidFill>
              </a:rPr>
              <a:t>purple and scarlet yarn. </a:t>
            </a:r>
            <a:r>
              <a:rPr lang="en-US" sz="2800" b="1" i="1" dirty="0" smtClean="0">
                <a:solidFill>
                  <a:srgbClr val="00B0F0"/>
                </a:solidFill>
              </a:rPr>
              <a:t>There were figures of cherubim (angels) embroidered onto it. </a:t>
            </a:r>
            <a:r>
              <a:rPr lang="en-US" sz="2800" b="1" i="1" dirty="0" smtClean="0">
                <a:solidFill>
                  <a:srgbClr val="FFFF00"/>
                </a:solidFill>
              </a:rPr>
              <a:t>Cherubim, spirits who serve God, </a:t>
            </a:r>
            <a:endParaRPr lang="en-GB" sz="2800" b="1" dirty="0">
              <a:solidFill>
                <a:srgbClr val="FFFF00"/>
              </a:solidFill>
            </a:endParaRPr>
          </a:p>
        </p:txBody>
      </p:sp>
      <p:pic>
        <p:nvPicPr>
          <p:cNvPr id="312322" name="Picture 2" descr="http://t3.gstatic.com/images?q=tbn:ANd9GcQMyZzBOsWrkngcMzG1jjGxdpGaKqdWq9WoubqZ8dvoEhXyB1Q&amp;t=1&amp;usg=__DzBn7tHT_jpaBEwMccONVrSGpVI="/>
          <p:cNvPicPr>
            <a:picLocks noChangeAspect="1" noChangeArrowheads="1"/>
          </p:cNvPicPr>
          <p:nvPr/>
        </p:nvPicPr>
        <p:blipFill>
          <a:blip r:embed="rId3" cstate="print"/>
          <a:srcRect/>
          <a:stretch>
            <a:fillRect/>
          </a:stretch>
        </p:blipFill>
        <p:spPr bwMode="auto">
          <a:xfrm>
            <a:off x="683568" y="1285592"/>
            <a:ext cx="2736304" cy="5404202"/>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722283"/>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146</a:t>
            </a:fld>
            <a:endParaRPr lang="en-GB"/>
          </a:p>
        </p:txBody>
      </p:sp>
      <p:sp>
        <p:nvSpPr>
          <p:cNvPr id="4" name="TextBox 3"/>
          <p:cNvSpPr txBox="1"/>
          <p:nvPr/>
        </p:nvSpPr>
        <p:spPr>
          <a:xfrm>
            <a:off x="4427984" y="1196752"/>
            <a:ext cx="439248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…..were in the presence of God to demonstrate His almighty power and majesty.</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They also guarded the throne of God. These cherubim were also on the innermost layer of covering of the tent</a:t>
            </a:r>
            <a:r>
              <a:rPr lang="en-US" sz="2800" b="1" i="1" dirty="0" smtClean="0">
                <a:solidFill>
                  <a:srgbClr val="FF33CC"/>
                </a:solidFill>
                <a:effectLst>
                  <a:outerShdw blurRad="38100" dist="38100" dir="2700000" algn="tl">
                    <a:srgbClr val="000000">
                      <a:alpha val="43137"/>
                    </a:srgbClr>
                  </a:outerShdw>
                </a:effectLst>
              </a:rPr>
              <a:t>. If one looked upward,</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they would see the cherubim figures. </a:t>
            </a:r>
            <a:r>
              <a:rPr lang="en-US" i="1" dirty="0" smtClean="0">
                <a:solidFill>
                  <a:srgbClr val="FFFF00"/>
                </a:solidFill>
              </a:rPr>
              <a:t>           </a:t>
            </a:r>
            <a:endParaRPr lang="en-GB" dirty="0">
              <a:solidFill>
                <a:srgbClr val="FFFF00"/>
              </a:solidFill>
            </a:endParaRPr>
          </a:p>
        </p:txBody>
      </p:sp>
      <p:pic>
        <p:nvPicPr>
          <p:cNvPr id="1026" name="Picture 2" descr="HPANWO: The Ark of the Coven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29" y="1371600"/>
            <a:ext cx="3562350" cy="31718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994" y="4797152"/>
            <a:ext cx="289066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Ark of The Covenant</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2413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147</a:t>
            </a:fld>
            <a:endParaRPr lang="en-GB"/>
          </a:p>
        </p:txBody>
      </p:sp>
      <p:sp>
        <p:nvSpPr>
          <p:cNvPr id="4" name="TextBox 3"/>
          <p:cNvSpPr txBox="1"/>
          <p:nvPr/>
        </p:nvSpPr>
        <p:spPr>
          <a:xfrm>
            <a:off x="4513385" y="1284173"/>
            <a:ext cx="442798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The word “veil” in Hebrew means a screen, divider or separator that hides.</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What was this curtain hiding? </a:t>
            </a:r>
            <a:r>
              <a:rPr lang="en-US" sz="2800" b="1" i="1" dirty="0" smtClean="0">
                <a:solidFill>
                  <a:srgbClr val="FF33CC"/>
                </a:solidFill>
                <a:effectLst>
                  <a:outerShdw blurRad="38100" dist="38100" dir="2700000" algn="tl">
                    <a:srgbClr val="000000">
                      <a:alpha val="43137"/>
                    </a:srgbClr>
                  </a:outerShdw>
                </a:effectLst>
              </a:rPr>
              <a:t>Essentially, it was shielding a holy God from sinful man. </a:t>
            </a:r>
            <a:r>
              <a:rPr lang="en-US" sz="2800" b="1" i="1" dirty="0" smtClean="0">
                <a:solidFill>
                  <a:srgbClr val="FFFF00"/>
                </a:solidFill>
                <a:effectLst>
                  <a:outerShdw blurRad="38100" dist="38100" dir="2700000" algn="tl">
                    <a:srgbClr val="000000">
                      <a:alpha val="43137"/>
                    </a:srgbClr>
                  </a:outerShdw>
                </a:effectLst>
              </a:rPr>
              <a:t>Whoever entered into the Holy of Holies was entering the very presence of God. In fact,</a:t>
            </a:r>
            <a:endParaRPr lang="en-GB" sz="2800" b="1" dirty="0">
              <a:solidFill>
                <a:srgbClr val="FFFF00"/>
              </a:solidFill>
              <a:effectLst>
                <a:outerShdw blurRad="38100" dist="38100" dir="2700000" algn="tl">
                  <a:srgbClr val="000000">
                    <a:alpha val="43137"/>
                  </a:srgbClr>
                </a:outerShdw>
              </a:effectLst>
            </a:endParaRPr>
          </a:p>
        </p:txBody>
      </p:sp>
      <p:pic>
        <p:nvPicPr>
          <p:cNvPr id="314374" name="Picture 6" descr="http://www.biblenews1.com/tabernacle/pictures/tabernacle1.gif"/>
          <p:cNvPicPr>
            <a:picLocks noChangeAspect="1" noChangeArrowheads="1"/>
          </p:cNvPicPr>
          <p:nvPr/>
        </p:nvPicPr>
        <p:blipFill>
          <a:blip r:embed="rId3" cstate="print"/>
          <a:srcRect/>
          <a:stretch>
            <a:fillRect/>
          </a:stretch>
        </p:blipFill>
        <p:spPr bwMode="auto">
          <a:xfrm>
            <a:off x="323528" y="2426519"/>
            <a:ext cx="3851920" cy="2978289"/>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0119"/>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148</a:t>
            </a:fld>
            <a:endParaRPr lang="en-GB"/>
          </a:p>
        </p:txBody>
      </p:sp>
      <p:sp>
        <p:nvSpPr>
          <p:cNvPr id="4" name="TextBox 3"/>
          <p:cNvSpPr txBox="1"/>
          <p:nvPr/>
        </p:nvSpPr>
        <p:spPr>
          <a:xfrm>
            <a:off x="4355976" y="1565514"/>
            <a:ext cx="464400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 anyone except the high priest who entered the Holy of Holies would die. </a:t>
            </a:r>
            <a:r>
              <a:rPr lang="en-US" sz="2800" b="1" i="1" dirty="0" smtClean="0">
                <a:solidFill>
                  <a:srgbClr val="FFC000"/>
                </a:solidFill>
                <a:effectLst>
                  <a:outerShdw blurRad="38100" dist="38100" dir="2700000" algn="tl">
                    <a:srgbClr val="000000">
                      <a:alpha val="43137"/>
                    </a:srgbClr>
                  </a:outerShdw>
                </a:effectLst>
              </a:rPr>
              <a:t>Even the high priest, God’s chosen mediator with His people, </a:t>
            </a:r>
            <a:r>
              <a:rPr lang="en-US" sz="2800" b="1" i="1" dirty="0" smtClean="0">
                <a:solidFill>
                  <a:srgbClr val="00FF99"/>
                </a:solidFill>
                <a:effectLst>
                  <a:outerShdw blurRad="38100" dist="38100" dir="2700000" algn="tl">
                    <a:srgbClr val="000000">
                      <a:alpha val="43137"/>
                    </a:srgbClr>
                  </a:outerShdw>
                </a:effectLst>
              </a:rPr>
              <a:t>could only pass through the veil and enter this sacred dwelling once a year, </a:t>
            </a:r>
            <a:r>
              <a:rPr lang="en-US" sz="2800" b="1" i="1" dirty="0" smtClean="0">
                <a:solidFill>
                  <a:srgbClr val="FFFF00"/>
                </a:solidFill>
                <a:effectLst>
                  <a:outerShdw blurRad="38100" dist="38100" dir="2700000" algn="tl">
                    <a:srgbClr val="000000">
                      <a:alpha val="43137"/>
                    </a:srgbClr>
                  </a:outerShdw>
                </a:effectLst>
              </a:rPr>
              <a:t>on a prescribed day called the Day of Atonement.</a:t>
            </a:r>
            <a:r>
              <a:rPr lang="en-US" i="1" dirty="0" smtClean="0">
                <a:solidFill>
                  <a:srgbClr val="FFFF00"/>
                </a:solidFill>
              </a:rPr>
              <a:t>.</a:t>
            </a:r>
            <a:endParaRPr lang="en-GB" dirty="0">
              <a:solidFill>
                <a:srgbClr val="FFFF00"/>
              </a:solidFill>
            </a:endParaRPr>
          </a:p>
        </p:txBody>
      </p:sp>
      <p:pic>
        <p:nvPicPr>
          <p:cNvPr id="4098" name="Picture 2" descr="http://www.elyonism.org/images/High%20Priest.jpg"/>
          <p:cNvPicPr>
            <a:picLocks noChangeAspect="1" noChangeArrowheads="1"/>
          </p:cNvPicPr>
          <p:nvPr/>
        </p:nvPicPr>
        <p:blipFill>
          <a:blip r:embed="rId3" cstate="print"/>
          <a:srcRect/>
          <a:stretch>
            <a:fillRect/>
          </a:stretch>
        </p:blipFill>
        <p:spPr bwMode="auto">
          <a:xfrm>
            <a:off x="281051" y="1263574"/>
            <a:ext cx="3781957" cy="5435972"/>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2413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
            </a:r>
            <a:br>
              <a:rPr lang="en-US" b="1" dirty="0" smtClean="0">
                <a:solidFill>
                  <a:srgbClr val="FFC000"/>
                </a:solidFill>
              </a:rPr>
            </a:br>
            <a:r>
              <a:rPr lang="en-US" b="1" dirty="0" smtClean="0">
                <a:solidFill>
                  <a:srgbClr val="FFC000"/>
                </a:solidFill>
              </a:rPr>
              <a:t>The Divine Sacrifice</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149</a:t>
            </a:fld>
            <a:endParaRPr lang="en-GB"/>
          </a:p>
        </p:txBody>
      </p:sp>
      <p:sp>
        <p:nvSpPr>
          <p:cNvPr id="4" name="TextBox 3"/>
          <p:cNvSpPr txBox="1"/>
          <p:nvPr/>
        </p:nvSpPr>
        <p:spPr>
          <a:xfrm>
            <a:off x="3347864" y="1367347"/>
            <a:ext cx="547260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The picture of the veil was that of a barrier between man and God,</a:t>
            </a:r>
            <a:r>
              <a:rPr lang="en-US" sz="2800" b="1" i="1" dirty="0" smtClean="0">
                <a:solidFill>
                  <a:srgbClr val="FFC000"/>
                </a:solidFill>
                <a:effectLst>
                  <a:outerShdw blurRad="38100" dist="38100" dir="2700000" algn="tl">
                    <a:srgbClr val="000000">
                      <a:alpha val="43137"/>
                    </a:srgbClr>
                  </a:outerShdw>
                </a:effectLst>
              </a:rPr>
              <a:t> showing man that the holiness of God could not be trifled with. </a:t>
            </a:r>
            <a:r>
              <a:rPr lang="en-US" sz="2800" b="1" i="1" dirty="0" smtClean="0">
                <a:solidFill>
                  <a:srgbClr val="00FF00"/>
                </a:solidFill>
                <a:effectLst>
                  <a:outerShdw blurRad="38100" dist="38100" dir="2700000" algn="tl">
                    <a:srgbClr val="000000">
                      <a:alpha val="43137"/>
                    </a:srgbClr>
                  </a:outerShdw>
                </a:effectLst>
              </a:rPr>
              <a:t>God’s eyes are too pure to look on evil and He can tolerate no sin (Habakkuk 1:13). </a:t>
            </a:r>
            <a:r>
              <a:rPr lang="en-US" sz="2800" b="1" i="1" dirty="0" smtClean="0">
                <a:solidFill>
                  <a:srgbClr val="FFFF00"/>
                </a:solidFill>
                <a:effectLst>
                  <a:outerShdw blurRad="38100" dist="38100" dir="2700000" algn="tl">
                    <a:srgbClr val="000000">
                      <a:alpha val="43137"/>
                    </a:srgbClr>
                  </a:outerShdw>
                </a:effectLst>
              </a:rPr>
              <a:t>The veil was a barrier to make sure that man could not carelessly and irreverently enter into God’s awesome presence.</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www.templeprayer.com/images/priest-incense.jpg"/>
          <p:cNvPicPr>
            <a:picLocks noChangeAspect="1" noChangeArrowheads="1"/>
          </p:cNvPicPr>
          <p:nvPr/>
        </p:nvPicPr>
        <p:blipFill>
          <a:blip r:embed="rId3" cstate="print"/>
          <a:srcRect/>
          <a:stretch>
            <a:fillRect/>
          </a:stretch>
        </p:blipFill>
        <p:spPr bwMode="auto">
          <a:xfrm>
            <a:off x="251520" y="1520674"/>
            <a:ext cx="2722126" cy="495632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sp>
        <p:nvSpPr>
          <p:cNvPr id="3" name="TextBox 2"/>
          <p:cNvSpPr txBox="1"/>
          <p:nvPr/>
        </p:nvSpPr>
        <p:spPr>
          <a:xfrm>
            <a:off x="0" y="1470898"/>
            <a:ext cx="9144000"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Daniel 4:13 </a:t>
            </a:r>
            <a:r>
              <a:rPr lang="en-US" sz="2800" b="1" i="1" dirty="0" smtClean="0">
                <a:solidFill>
                  <a:srgbClr val="FFC000"/>
                </a:solidFill>
                <a:effectLst>
                  <a:outerShdw blurRad="38100" dist="38100" dir="2700000" algn="tl">
                    <a:srgbClr val="000000">
                      <a:alpha val="43137"/>
                    </a:srgbClr>
                  </a:outerShdw>
                </a:effectLst>
              </a:rPr>
              <a:t>Then I heard one saint speaking, and another saint said unto that certain saint which </a:t>
            </a:r>
            <a:r>
              <a:rPr lang="en-US" sz="2800" b="1" i="1" dirty="0" err="1" smtClean="0">
                <a:solidFill>
                  <a:srgbClr val="FFC000"/>
                </a:solidFill>
                <a:effectLst>
                  <a:outerShdw blurRad="38100" dist="38100" dir="2700000" algn="tl">
                    <a:srgbClr val="000000">
                      <a:alpha val="43137"/>
                    </a:srgbClr>
                  </a:outerShdw>
                </a:effectLst>
              </a:rPr>
              <a:t>spake</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How long shall be the vision concerning the daily sacrifice,</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and the transgression of desolation, to give both the sanctuary and the host to be trodden under foot?</a:t>
            </a:r>
            <a:r>
              <a:rPr lang="en-US" sz="2800" b="1" dirty="0" smtClean="0">
                <a:solidFill>
                  <a:srgbClr val="00FF00"/>
                </a:solidFill>
                <a:effectLst>
                  <a:outerShdw blurRad="38100" dist="38100" dir="2700000" algn="tl">
                    <a:srgbClr val="000000">
                      <a:alpha val="43137"/>
                    </a:srgbClr>
                  </a:outerShdw>
                </a:effectLst>
              </a:rPr>
              <a:t> </a:t>
            </a:r>
          </a:p>
          <a:p>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dirty="0" smtClean="0">
                <a:solidFill>
                  <a:srgbClr val="FF33CC"/>
                </a:solidFill>
                <a:effectLst>
                  <a:outerShdw blurRad="38100" dist="38100" dir="2700000" algn="tl">
                    <a:srgbClr val="000000">
                      <a:alpha val="43137"/>
                    </a:srgbClr>
                  </a:outerShdw>
                </a:effectLst>
              </a:rPr>
              <a:t>Verse 14 </a:t>
            </a:r>
            <a:r>
              <a:rPr lang="en-US" sz="2800" b="1" dirty="0" smtClean="0">
                <a:solidFill>
                  <a:srgbClr val="00FFFF"/>
                </a:solidFill>
                <a:effectLst>
                  <a:outerShdw blurRad="38100" dist="38100" dir="2700000" algn="tl">
                    <a:srgbClr val="000000">
                      <a:alpha val="43137"/>
                    </a:srgbClr>
                  </a:outerShdw>
                </a:effectLst>
              </a:rPr>
              <a:t>is the 2300 days prophecy:  </a:t>
            </a:r>
            <a:r>
              <a:rPr lang="en-US" sz="2800" b="1" i="1" dirty="0" smtClean="0">
                <a:solidFill>
                  <a:srgbClr val="FFFF00"/>
                </a:solidFill>
                <a:effectLst>
                  <a:outerShdw blurRad="38100" dist="38100" dir="2700000" algn="tl">
                    <a:srgbClr val="000000">
                      <a:alpha val="43137"/>
                    </a:srgbClr>
                  </a:outerShdw>
                </a:effectLst>
              </a:rPr>
              <a:t>“To 2300 days (evenings and mornings), then shall the sanctuary be cleansed.”  </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4098" name="Picture 2" descr="http://www.bible.ca/bible.gif"/>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3294745" y="5517423"/>
            <a:ext cx="2554510" cy="1376436"/>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15</a:t>
            </a:fld>
            <a:endParaRPr lang="en-GB"/>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8313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The Divine Sacrifice</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150</a:t>
            </a:fld>
            <a:endParaRPr lang="en-GB"/>
          </a:p>
        </p:txBody>
      </p:sp>
      <p:sp>
        <p:nvSpPr>
          <p:cNvPr id="4" name="TextBox 3"/>
          <p:cNvSpPr txBox="1"/>
          <p:nvPr/>
        </p:nvSpPr>
        <p:spPr>
          <a:xfrm>
            <a:off x="3851920" y="1164134"/>
            <a:ext cx="5184576"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Even as the high priest entered the Holy of Holies on the Day of Atonement, </a:t>
            </a:r>
            <a:r>
              <a:rPr lang="en-US" sz="2800" b="1" i="1" dirty="0" smtClean="0">
                <a:solidFill>
                  <a:srgbClr val="FFC000"/>
                </a:solidFill>
                <a:effectLst>
                  <a:outerShdw blurRad="38100" dist="38100" dir="2700000" algn="tl">
                    <a:srgbClr val="000000">
                      <a:alpha val="43137"/>
                    </a:srgbClr>
                  </a:outerShdw>
                </a:effectLst>
              </a:rPr>
              <a:t>he had to make some meticulous preparations: </a:t>
            </a:r>
            <a:r>
              <a:rPr lang="en-US" sz="2800" b="1" i="1" dirty="0" smtClean="0">
                <a:solidFill>
                  <a:srgbClr val="00B0F0"/>
                </a:solidFill>
                <a:effectLst>
                  <a:outerShdw blurRad="38100" dist="38100" dir="2700000" algn="tl">
                    <a:srgbClr val="000000">
                      <a:alpha val="43137"/>
                    </a:srgbClr>
                  </a:outerShdw>
                </a:effectLst>
              </a:rPr>
              <a:t>He had to wash himself, put on special clothing,</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bring burning incense to let the smoke cover his eyes from a direct view of God,</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and bring blood with him to make atonement for sins</a:t>
            </a:r>
            <a:r>
              <a:rPr lang="en-US" sz="2800" b="1" i="1" dirty="0" smtClean="0">
                <a:solidFill>
                  <a:srgbClr val="FF33CC"/>
                </a:solidFill>
                <a:effectLst>
                  <a:outerShdw blurRad="38100" dist="38100" dir="2700000" algn="tl">
                    <a:srgbClr val="000000">
                      <a:alpha val="43137"/>
                    </a:srgbClr>
                  </a:outerShdw>
                </a:effectLst>
              </a:rPr>
              <a:t>. – </a:t>
            </a:r>
            <a:r>
              <a:rPr lang="en-US" sz="2800" b="1" dirty="0" smtClean="0">
                <a:solidFill>
                  <a:srgbClr val="FF33CC"/>
                </a:solidFill>
                <a:effectLst>
                  <a:outerShdw blurRad="38100" dist="38100" dir="2700000" algn="tl">
                    <a:srgbClr val="000000">
                      <a:alpha val="43137"/>
                    </a:srgbClr>
                  </a:outerShdw>
                </a:effectLst>
              </a:rPr>
              <a:t>“</a:t>
            </a:r>
            <a:r>
              <a:rPr lang="en-US" sz="2800" b="1" i="1" dirty="0" smtClean="0">
                <a:solidFill>
                  <a:srgbClr val="FF33CC"/>
                </a:solidFill>
                <a:effectLst>
                  <a:outerShdw blurRad="38100" dist="38100" dir="2700000" algn="tl">
                    <a:srgbClr val="000000">
                      <a:alpha val="43137"/>
                    </a:srgbClr>
                  </a:outerShdw>
                </a:effectLst>
              </a:rPr>
              <a:t>Holy of Holies and the Veil</a:t>
            </a:r>
            <a:r>
              <a:rPr lang="en-US" sz="2800" b="1" dirty="0" smtClean="0">
                <a:solidFill>
                  <a:srgbClr val="FF33CC"/>
                </a:solidFill>
                <a:effectLst>
                  <a:outerShdw blurRad="38100" dist="38100" dir="2700000" algn="tl">
                    <a:srgbClr val="000000">
                      <a:alpha val="43137"/>
                    </a:srgbClr>
                  </a:outerShdw>
                </a:effectLst>
              </a:rPr>
              <a:t>”</a:t>
            </a:r>
            <a:endParaRPr lang="en-GB" sz="2800" b="1" dirty="0">
              <a:solidFill>
                <a:srgbClr val="FF33CC"/>
              </a:solidFill>
              <a:effectLst>
                <a:outerShdw blurRad="38100" dist="38100" dir="2700000" algn="tl">
                  <a:srgbClr val="000000">
                    <a:alpha val="43137"/>
                  </a:srgbClr>
                </a:outerShdw>
              </a:effectLst>
            </a:endParaRPr>
          </a:p>
        </p:txBody>
      </p:sp>
      <p:pic>
        <p:nvPicPr>
          <p:cNvPr id="322562" name="Picture 2" descr="http://www.thelivingmoon.com/42stargate/04images/Arks/ark_of_covenant_high_priest_2.jpg"/>
          <p:cNvPicPr>
            <a:picLocks noChangeAspect="1" noChangeArrowheads="1"/>
          </p:cNvPicPr>
          <p:nvPr/>
        </p:nvPicPr>
        <p:blipFill>
          <a:blip r:embed="rId3" cstate="print"/>
          <a:srcRect/>
          <a:stretch>
            <a:fillRect/>
          </a:stretch>
        </p:blipFill>
        <p:spPr bwMode="auto">
          <a:xfrm>
            <a:off x="179512" y="1490464"/>
            <a:ext cx="3584172" cy="4778896"/>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2413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The Divine Sacrifice</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151</a:t>
            </a:fld>
            <a:endParaRPr lang="en-GB"/>
          </a:p>
        </p:txBody>
      </p:sp>
      <p:sp>
        <p:nvSpPr>
          <p:cNvPr id="4" name="TextBox 3"/>
          <p:cNvSpPr txBox="1"/>
          <p:nvPr/>
        </p:nvSpPr>
        <p:spPr>
          <a:xfrm>
            <a:off x="4644008" y="1196752"/>
            <a:ext cx="410445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So, </a:t>
            </a:r>
            <a:r>
              <a:rPr lang="en-US" sz="2800" b="1" dirty="0" smtClean="0">
                <a:solidFill>
                  <a:srgbClr val="FFC000"/>
                </a:solidFill>
                <a:effectLst>
                  <a:outerShdw blurRad="38100" dist="38100" dir="2700000" algn="tl">
                    <a:srgbClr val="000000">
                      <a:alpha val="43137"/>
                    </a:srgbClr>
                  </a:outerShdw>
                </a:effectLst>
              </a:rPr>
              <a:t>the Holy of Holies, or the Most Holy, </a:t>
            </a:r>
            <a:r>
              <a:rPr lang="en-US" sz="2800" b="1" dirty="0" smtClean="0">
                <a:solidFill>
                  <a:srgbClr val="FF33CC"/>
                </a:solidFill>
                <a:effectLst>
                  <a:outerShdw blurRad="38100" dist="38100" dir="2700000" algn="tl">
                    <a:srgbClr val="000000">
                      <a:alpha val="43137"/>
                    </a:srgbClr>
                  </a:outerShdw>
                </a:effectLst>
              </a:rPr>
              <a:t>is the sacred space, the enclosure, </a:t>
            </a:r>
            <a:r>
              <a:rPr lang="en-US" sz="2800" b="1" dirty="0" smtClean="0">
                <a:solidFill>
                  <a:srgbClr val="00B0F0"/>
                </a:solidFill>
                <a:effectLst>
                  <a:outerShdw blurRad="38100" dist="38100" dir="2700000" algn="tl">
                    <a:srgbClr val="000000">
                      <a:alpha val="43137"/>
                    </a:srgbClr>
                  </a:outerShdw>
                </a:effectLst>
              </a:rPr>
              <a:t>where Yahweh met with the High Priest.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And the Mercy Seat was the spot on the lid of the Ark where the blood was sprinkled. </a:t>
            </a:r>
            <a:r>
              <a:rPr lang="en-US" sz="2800" b="1" dirty="0" smtClean="0">
                <a:effectLst>
                  <a:outerShdw blurRad="38100" dist="38100" dir="2700000" algn="tl">
                    <a:srgbClr val="000000">
                      <a:alpha val="43137"/>
                    </a:srgbClr>
                  </a:outerShdw>
                </a:effectLst>
              </a:rPr>
              <a:t> </a:t>
            </a:r>
            <a:r>
              <a:rPr lang="en-US" sz="2800" b="1" u="sng" dirty="0" smtClean="0">
                <a:solidFill>
                  <a:srgbClr val="FFFF00"/>
                </a:solidFill>
                <a:effectLst>
                  <a:outerShdw blurRad="38100" dist="38100" dir="2700000" algn="tl">
                    <a:srgbClr val="000000">
                      <a:alpha val="43137"/>
                    </a:srgbClr>
                  </a:outerShdw>
                </a:effectLst>
              </a:rPr>
              <a:t>The Most Holy is a location, not a person.</a:t>
            </a:r>
            <a:endParaRPr lang="en-GB" sz="2800" b="1" dirty="0">
              <a:solidFill>
                <a:srgbClr val="FFFF00"/>
              </a:solidFill>
              <a:effectLst>
                <a:outerShdw blurRad="38100" dist="38100" dir="2700000" algn="tl">
                  <a:srgbClr val="000000">
                    <a:alpha val="43137"/>
                  </a:srgbClr>
                </a:outerShdw>
              </a:effectLst>
            </a:endParaRPr>
          </a:p>
        </p:txBody>
      </p:sp>
      <p:pic>
        <p:nvPicPr>
          <p:cNvPr id="320514" name="Picture 2" descr="http://revelationofjohn.com/Part2_files/image013.gif"/>
          <p:cNvPicPr>
            <a:picLocks noChangeAspect="1" noChangeArrowheads="1"/>
          </p:cNvPicPr>
          <p:nvPr/>
        </p:nvPicPr>
        <p:blipFill>
          <a:blip r:embed="rId3" cstate="print"/>
          <a:srcRect l="22826" r="23625"/>
          <a:stretch>
            <a:fillRect/>
          </a:stretch>
        </p:blipFill>
        <p:spPr bwMode="auto">
          <a:xfrm>
            <a:off x="469105" y="1268760"/>
            <a:ext cx="3785308" cy="5301627"/>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The Divine Sacrifice</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152</a:t>
            </a:fld>
            <a:endParaRPr lang="en-GB"/>
          </a:p>
        </p:txBody>
      </p:sp>
      <p:sp>
        <p:nvSpPr>
          <p:cNvPr id="4" name="TextBox 3"/>
          <p:cNvSpPr txBox="1"/>
          <p:nvPr/>
        </p:nvSpPr>
        <p:spPr>
          <a:xfrm>
            <a:off x="4067944" y="1448449"/>
            <a:ext cx="482453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Secondly, we know that this ritual was performed in Old Testament times as a </a:t>
            </a:r>
            <a:r>
              <a:rPr lang="en-US" sz="2800" b="1" dirty="0" err="1" smtClean="0">
                <a:solidFill>
                  <a:srgbClr val="00FFFF"/>
                </a:solidFill>
                <a:effectLst>
                  <a:outerShdw blurRad="38100" dist="38100" dir="2700000" algn="tl">
                    <a:srgbClr val="000000">
                      <a:alpha val="43137"/>
                    </a:srgbClr>
                  </a:outerShdw>
                </a:effectLst>
              </a:rPr>
              <a:t>prefigurement</a:t>
            </a:r>
            <a:r>
              <a:rPr lang="en-US" sz="2800" b="1" dirty="0" smtClean="0">
                <a:solidFill>
                  <a:srgbClr val="00FFFF"/>
                </a:solidFill>
                <a:effectLst>
                  <a:outerShdw blurRad="38100" dist="38100" dir="2700000" algn="tl">
                    <a:srgbClr val="000000">
                      <a:alpha val="43137"/>
                    </a:srgbClr>
                  </a:outerShdw>
                </a:effectLst>
              </a:rPr>
              <a:t> of the Last Sacrifice.</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Holy of Holies ritual was instituted as an ongoing practice in preparation for the ONE LAST TIME: </a:t>
            </a:r>
            <a:r>
              <a:rPr lang="en-US" sz="2800" b="1" dirty="0" smtClean="0">
                <a:solidFill>
                  <a:srgbClr val="00FF00"/>
                </a:solidFill>
                <a:effectLst>
                  <a:outerShdw blurRad="38100" dist="38100" dir="2700000" algn="tl">
                    <a:srgbClr val="000000">
                      <a:alpha val="43137"/>
                    </a:srgbClr>
                  </a:outerShdw>
                </a:effectLst>
              </a:rPr>
              <a:t>the redemption of Israel on the Cross by </a:t>
            </a:r>
            <a:r>
              <a:rPr lang="en-US" sz="2800" b="1" dirty="0" err="1" smtClean="0">
                <a:solidFill>
                  <a:srgbClr val="00FF00"/>
                </a:solidFill>
                <a:effectLst>
                  <a:outerShdw blurRad="38100" dist="38100" dir="2700000" algn="tl">
                    <a:srgbClr val="000000">
                      <a:alpha val="43137"/>
                    </a:srgbClr>
                  </a:outerShdw>
                </a:effectLst>
              </a:rPr>
              <a:t>Yahshua’s</a:t>
            </a:r>
            <a:r>
              <a:rPr lang="en-US" sz="2800" b="1" dirty="0" smtClean="0">
                <a:solidFill>
                  <a:srgbClr val="00FF00"/>
                </a:solidFill>
                <a:effectLst>
                  <a:outerShdw blurRad="38100" dist="38100" dir="2700000" algn="tl">
                    <a:srgbClr val="000000">
                      <a:alpha val="43137"/>
                    </a:srgbClr>
                  </a:outerShdw>
                </a:effectLst>
              </a:rPr>
              <a:t> own Blood.</a:t>
            </a:r>
            <a:endParaRPr lang="en-GB" dirty="0">
              <a:solidFill>
                <a:srgbClr val="00FF00"/>
              </a:solidFill>
            </a:endParaRPr>
          </a:p>
        </p:txBody>
      </p:sp>
      <p:pic>
        <p:nvPicPr>
          <p:cNvPr id="318466" name="Picture 2" descr="gustave-dore-darkness-at-crucifiction"/>
          <p:cNvPicPr>
            <a:picLocks noChangeAspect="1" noChangeArrowheads="1"/>
          </p:cNvPicPr>
          <p:nvPr/>
        </p:nvPicPr>
        <p:blipFill>
          <a:blip r:embed="rId3" cstate="print"/>
          <a:srcRect l="5793" t="4740" r="4415" b="2835"/>
          <a:stretch>
            <a:fillRect/>
          </a:stretch>
        </p:blipFill>
        <p:spPr bwMode="auto">
          <a:xfrm>
            <a:off x="256325" y="1776013"/>
            <a:ext cx="3605939" cy="4536504"/>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The Divine Sacrifice</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153</a:t>
            </a:fld>
            <a:endParaRPr lang="en-GB"/>
          </a:p>
        </p:txBody>
      </p:sp>
      <p:sp>
        <p:nvSpPr>
          <p:cNvPr id="4" name="TextBox 3"/>
          <p:cNvSpPr txBox="1"/>
          <p:nvPr/>
        </p:nvSpPr>
        <p:spPr>
          <a:xfrm>
            <a:off x="4798368" y="1477790"/>
            <a:ext cx="388843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Thirdly, since the entirety of Christ’s Passion was endured under the terms of the Old Covenant,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atonement could not have been lawfully executed unless His Blood was </a:t>
            </a:r>
            <a:r>
              <a:rPr lang="en-US" sz="2800" b="1" dirty="0" smtClean="0">
                <a:solidFill>
                  <a:srgbClr val="00FF00"/>
                </a:solidFill>
                <a:effectLst>
                  <a:outerShdw blurRad="38100" dist="38100" dir="2700000" algn="tl">
                    <a:srgbClr val="000000">
                      <a:alpha val="43137"/>
                    </a:srgbClr>
                  </a:outerShdw>
                </a:effectLst>
              </a:rPr>
              <a:t>LITERALLY SPRINKLED ON THE MERCY SEAT!!!!</a:t>
            </a:r>
            <a:endParaRPr lang="en-GB" sz="2800" b="1" dirty="0">
              <a:solidFill>
                <a:srgbClr val="00FF00"/>
              </a:solidFill>
              <a:effectLst>
                <a:outerShdw blurRad="38100" dist="38100" dir="2700000" algn="tl">
                  <a:srgbClr val="000000">
                    <a:alpha val="43137"/>
                  </a:srgbClr>
                </a:outerShdw>
              </a:effectLst>
            </a:endParaRPr>
          </a:p>
        </p:txBody>
      </p:sp>
      <p:pic>
        <p:nvPicPr>
          <p:cNvPr id="324610" name="Picture 2" descr="http://desperatepreacher.com/images/crucifiction.jpg"/>
          <p:cNvPicPr>
            <a:picLocks noChangeAspect="1" noChangeArrowheads="1"/>
          </p:cNvPicPr>
          <p:nvPr/>
        </p:nvPicPr>
        <p:blipFill>
          <a:blip r:embed="rId3" cstate="print"/>
          <a:srcRect/>
          <a:stretch>
            <a:fillRect/>
          </a:stretch>
        </p:blipFill>
        <p:spPr bwMode="auto">
          <a:xfrm>
            <a:off x="395536" y="1844824"/>
            <a:ext cx="3933436" cy="4104456"/>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The Divine Sacrifice</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154</a:t>
            </a:fld>
            <a:endParaRPr lang="en-GB"/>
          </a:p>
        </p:txBody>
      </p:sp>
      <p:sp>
        <p:nvSpPr>
          <p:cNvPr id="4" name="TextBox 3"/>
          <p:cNvSpPr txBox="1"/>
          <p:nvPr/>
        </p:nvSpPr>
        <p:spPr>
          <a:xfrm>
            <a:off x="4145324" y="1456939"/>
            <a:ext cx="496855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New Covenant could not go into effect until all of the provisions of the sacrificial law had been met.</a:t>
            </a:r>
          </a:p>
          <a:p>
            <a:pPr algn="ct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dirty="0" smtClean="0">
                <a:solidFill>
                  <a:srgbClr val="FFC000"/>
                </a:solidFill>
                <a:effectLst>
                  <a:outerShdw blurRad="38100" dist="38100" dir="2700000" algn="tl">
                    <a:srgbClr val="000000">
                      <a:alpha val="43137"/>
                    </a:srgbClr>
                  </a:outerShdw>
                </a:effectLst>
              </a:rPr>
              <a:t>Therefore, the expression, </a:t>
            </a:r>
            <a:r>
              <a:rPr lang="en-US" sz="2800" b="1" dirty="0" smtClean="0">
                <a:solidFill>
                  <a:srgbClr val="FF33CC"/>
                </a:solidFill>
                <a:effectLst>
                  <a:outerShdw blurRad="38100" dist="38100" dir="2700000" algn="tl">
                    <a:srgbClr val="000000">
                      <a:alpha val="43137"/>
                    </a:srgbClr>
                  </a:outerShdw>
                </a:effectLst>
              </a:rPr>
              <a:t>“</a:t>
            </a:r>
            <a:r>
              <a:rPr lang="en-US" sz="2800" b="1" i="1" dirty="0" smtClean="0">
                <a:solidFill>
                  <a:srgbClr val="FF33CC"/>
                </a:solidFill>
                <a:effectLst>
                  <a:outerShdw blurRad="38100" dist="38100" dir="2700000" algn="tl">
                    <a:srgbClr val="000000">
                      <a:alpha val="43137"/>
                    </a:srgbClr>
                  </a:outerShdw>
                </a:effectLst>
              </a:rPr>
              <a:t>anoint the most holy</a:t>
            </a:r>
            <a:r>
              <a:rPr lang="en-US" sz="2800" b="1" dirty="0" smtClean="0">
                <a:solidFill>
                  <a:srgbClr val="FF33CC"/>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Daniel 9:25,</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is a reference to the anointing of the Mercy Seat with Christ’s own Blood. </a:t>
            </a:r>
            <a:endParaRPr lang="en-GB" sz="2800" b="1" dirty="0" smtClean="0">
              <a:solidFill>
                <a:srgbClr val="FFFF00"/>
              </a:solidFill>
              <a:effectLst>
                <a:outerShdw blurRad="38100" dist="38100" dir="2700000" algn="tl">
                  <a:srgbClr val="000000">
                    <a:alpha val="43137"/>
                  </a:srgbClr>
                </a:outerShdw>
              </a:effectLst>
            </a:endParaRPr>
          </a:p>
        </p:txBody>
      </p:sp>
      <p:pic>
        <p:nvPicPr>
          <p:cNvPr id="2050" name="Picture 2" descr="http://www.loyolapress.com/assets/fg_comp/ocf/jesus-and-the-new-testament_m1.jpg"/>
          <p:cNvPicPr>
            <a:picLocks noChangeAspect="1" noChangeArrowheads="1"/>
          </p:cNvPicPr>
          <p:nvPr/>
        </p:nvPicPr>
        <p:blipFill>
          <a:blip r:embed="rId3" cstate="print"/>
          <a:srcRect/>
          <a:stretch>
            <a:fillRect/>
          </a:stretch>
        </p:blipFill>
        <p:spPr bwMode="auto">
          <a:xfrm>
            <a:off x="179512" y="1772816"/>
            <a:ext cx="3819668" cy="4392488"/>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C000"/>
                </a:solidFill>
              </a:rPr>
              <a:t>The Divine Sacrifice</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155</a:t>
            </a:fld>
            <a:endParaRPr lang="en-GB"/>
          </a:p>
        </p:txBody>
      </p:sp>
      <p:sp>
        <p:nvSpPr>
          <p:cNvPr id="4" name="TextBox 3"/>
          <p:cNvSpPr txBox="1"/>
          <p:nvPr/>
        </p:nvSpPr>
        <p:spPr>
          <a:xfrm>
            <a:off x="4320952" y="1889318"/>
            <a:ext cx="4464496"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lvl="0" algn="ctr"/>
            <a:r>
              <a:rPr lang="en-US" sz="2800" b="1" dirty="0" smtClean="0">
                <a:solidFill>
                  <a:srgbClr val="FF33CC"/>
                </a:solidFill>
                <a:effectLst>
                  <a:outerShdw blurRad="38100" dist="38100" dir="2700000" algn="tl">
                    <a:srgbClr val="000000">
                      <a:alpha val="43137"/>
                    </a:srgbClr>
                  </a:outerShdw>
                </a:effectLst>
              </a:rPr>
              <a:t>Daniel 9:27</a:t>
            </a:r>
            <a:r>
              <a:rPr lang="en-US" sz="2800" b="1" dirty="0" smtClean="0">
                <a:solidFill>
                  <a:srgbClr val="FFFFFF"/>
                </a:solidFill>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is </a:t>
            </a:r>
            <a:r>
              <a:rPr lang="en-US" sz="2800" b="1" u="sng" dirty="0" smtClean="0">
                <a:solidFill>
                  <a:srgbClr val="FF0000"/>
                </a:solidFill>
                <a:effectLst>
                  <a:outerShdw blurRad="38100" dist="38100" dir="2700000" algn="tl">
                    <a:srgbClr val="000000">
                      <a:alpha val="43137"/>
                    </a:srgbClr>
                  </a:outerShdw>
                </a:effectLst>
              </a:rPr>
              <a:t>very specific</a:t>
            </a:r>
            <a:r>
              <a:rPr lang="en-US" sz="2800" b="1" dirty="0" smtClean="0">
                <a:solidFill>
                  <a:srgbClr val="FF0000"/>
                </a:solidFill>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as to the nature of the change in the Law when Messiah is sacrificed: </a:t>
            </a:r>
            <a:r>
              <a:rPr lang="en-US" sz="2800" b="1" dirty="0" smtClean="0">
                <a:solidFill>
                  <a:srgbClr val="FFFFFF"/>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“And in the midst of the week He shall cause the sacrifice and oblation to cease.”</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2276872"/>
            <a:ext cx="3810000" cy="2895601"/>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39"/>
            <a:ext cx="8229600" cy="2084149"/>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Yahweh's Feast Days And The Female Gestation Cycle, Part 1</a:t>
            </a: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156</a:t>
            </a:fld>
            <a:endParaRPr lang="en-GB"/>
          </a:p>
        </p:txBody>
      </p:sp>
      <p:sp>
        <p:nvSpPr>
          <p:cNvPr id="4" name="TextBox 3"/>
          <p:cNvSpPr txBox="1"/>
          <p:nvPr/>
        </p:nvSpPr>
        <p:spPr>
          <a:xfrm>
            <a:off x="3851920" y="2469967"/>
            <a:ext cx="504203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One of the most astounding coincidences of the Hebrew Calendar</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is the apparent fact that the Feast Day Appointments of Yahweh's Calendar </a:t>
            </a:r>
            <a:r>
              <a:rPr lang="en-US" sz="2800" b="1" dirty="0" smtClean="0">
                <a:solidFill>
                  <a:srgbClr val="00FF00"/>
                </a:solidFill>
                <a:effectLst>
                  <a:outerShdw blurRad="38100" dist="38100" dir="2700000" algn="tl">
                    <a:srgbClr val="000000">
                      <a:alpha val="43137"/>
                    </a:srgbClr>
                  </a:outerShdw>
                </a:effectLst>
              </a:rPr>
              <a:t>correlate with the major developmental stages of the human fetus in the mother's womb. </a:t>
            </a:r>
            <a:endParaRPr lang="en-GB" dirty="0">
              <a:solidFill>
                <a:srgbClr val="00FF00"/>
              </a:solidFill>
            </a:endParaRPr>
          </a:p>
        </p:txBody>
      </p:sp>
      <p:pic>
        <p:nvPicPr>
          <p:cNvPr id="336898" name="Picture 2" descr="http://liferhythm.rhythmevolution.com.au/Graphics/baby.jpg"/>
          <p:cNvPicPr>
            <a:picLocks noChangeAspect="1" noChangeArrowheads="1"/>
          </p:cNvPicPr>
          <p:nvPr/>
        </p:nvPicPr>
        <p:blipFill>
          <a:blip r:embed="rId3" cstate="print"/>
          <a:srcRect/>
          <a:stretch>
            <a:fillRect/>
          </a:stretch>
        </p:blipFill>
        <p:spPr bwMode="auto">
          <a:xfrm>
            <a:off x="899592" y="2487515"/>
            <a:ext cx="2096648" cy="2736304"/>
          </a:xfrm>
          <a:prstGeom prst="rect">
            <a:avLst/>
          </a:prstGeom>
          <a:noFill/>
        </p:spPr>
      </p:pic>
      <p:sp>
        <p:nvSpPr>
          <p:cNvPr id="6" name="TextBox 5"/>
          <p:cNvSpPr txBox="1"/>
          <p:nvPr/>
        </p:nvSpPr>
        <p:spPr>
          <a:xfrm>
            <a:off x="234008" y="5463316"/>
            <a:ext cx="3384376"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Seven Thunders Ministry: </a:t>
            </a:r>
            <a:r>
              <a:rPr lang="en-US" b="1" dirty="0" smtClean="0">
                <a:hlinkClick r:id="rId4"/>
              </a:rPr>
              <a:t>/</a:t>
            </a:r>
            <a:endParaRPr lang="en-GB"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442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Yahweh's Feast Days And The Female Gestation Cycle, Part 1</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157</a:t>
            </a:fld>
            <a:endParaRPr lang="en-GB"/>
          </a:p>
        </p:txBody>
      </p:sp>
      <p:sp>
        <p:nvSpPr>
          <p:cNvPr id="4" name="TextBox 3"/>
          <p:cNvSpPr txBox="1"/>
          <p:nvPr/>
        </p:nvSpPr>
        <p:spPr>
          <a:xfrm>
            <a:off x="2627784" y="2035410"/>
            <a:ext cx="626469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Just as Yahweh set up specific days for His feasts</a:t>
            </a:r>
            <a:r>
              <a:rPr lang="en-US" sz="2800" b="1" i="1" dirty="0" smtClean="0">
                <a:solidFill>
                  <a:srgbClr val="FFC000"/>
                </a:solidFill>
                <a:effectLst>
                  <a:outerShdw blurRad="38100" dist="38100" dir="2700000" algn="tl">
                    <a:srgbClr val="000000">
                      <a:alpha val="43137"/>
                    </a:srgbClr>
                  </a:outerShdw>
                </a:effectLst>
              </a:rPr>
              <a:t>, there are also specific cycles of growth for a baby in its mother's womb. </a:t>
            </a:r>
            <a:r>
              <a:rPr lang="en-US" sz="2800" b="1" i="1" dirty="0" smtClean="0">
                <a:solidFill>
                  <a:srgbClr val="FF33CC"/>
                </a:solidFill>
                <a:effectLst>
                  <a:outerShdw blurRad="38100" dist="38100" dir="2700000" algn="tl">
                    <a:srgbClr val="000000">
                      <a:alpha val="43137"/>
                    </a:srgbClr>
                  </a:outerShdw>
                </a:effectLst>
              </a:rPr>
              <a:t>It is fascinating to discover the parallels between His feasts days and the development of life in a mother's womb. </a:t>
            </a:r>
            <a:r>
              <a:rPr lang="en-US" sz="2800" b="1" i="1" dirty="0" smtClean="0">
                <a:solidFill>
                  <a:srgbClr val="00FF00"/>
                </a:solidFill>
                <a:effectLst>
                  <a:outerShdw blurRad="38100" dist="38100" dir="2700000" algn="tl">
                    <a:srgbClr val="000000">
                      <a:alpha val="43137"/>
                    </a:srgbClr>
                  </a:outerShdw>
                </a:effectLst>
              </a:rPr>
              <a:t>This study will attempt to demonstrate the amazing similarities,</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for in God all things have perfect timing!</a:t>
            </a:r>
            <a:endParaRPr lang="en-GB" dirty="0">
              <a:solidFill>
                <a:srgbClr val="FFFF00"/>
              </a:solidFill>
            </a:endParaRPr>
          </a:p>
        </p:txBody>
      </p:sp>
      <p:pic>
        <p:nvPicPr>
          <p:cNvPr id="8194" name="Picture 2" descr="http://www.khkss.com/Images/Calendar_Clipart.jpg"/>
          <p:cNvPicPr>
            <a:picLocks noChangeAspect="1" noChangeArrowheads="1"/>
          </p:cNvPicPr>
          <p:nvPr/>
        </p:nvPicPr>
        <p:blipFill>
          <a:blip r:embed="rId3" cstate="print"/>
          <a:srcRect/>
          <a:stretch>
            <a:fillRect/>
          </a:stretch>
        </p:blipFill>
        <p:spPr bwMode="auto">
          <a:xfrm>
            <a:off x="179512" y="2636912"/>
            <a:ext cx="2246650" cy="3744416"/>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vipchicago.com/images/2006%20FEAST%20DAYS.jpg"/>
          <p:cNvPicPr>
            <a:picLocks noChangeAspect="1" noChangeArrowheads="1"/>
          </p:cNvPicPr>
          <p:nvPr/>
        </p:nvPicPr>
        <p:blipFill>
          <a:blip r:embed="rId3" cstate="print"/>
          <a:srcRect/>
          <a:stretch>
            <a:fillRect/>
          </a:stretch>
        </p:blipFill>
        <p:spPr bwMode="auto">
          <a:xfrm>
            <a:off x="0" y="0"/>
            <a:ext cx="9144000" cy="6894366"/>
          </a:xfrm>
          <a:prstGeom prst="rect">
            <a:avLst/>
          </a:prstGeom>
          <a:noFill/>
        </p:spPr>
      </p:pic>
      <p:sp>
        <p:nvSpPr>
          <p:cNvPr id="2" name="Title 1"/>
          <p:cNvSpPr>
            <a:spLocks noGrp="1"/>
          </p:cNvSpPr>
          <p:nvPr>
            <p:ph type="title"/>
          </p:nvPr>
        </p:nvSpPr>
        <p:spPr>
          <a:xfrm>
            <a:off x="395536" y="476672"/>
            <a:ext cx="8229600" cy="1143000"/>
          </a:xfrm>
        </p:spPr>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158</a:t>
            </a:fld>
            <a:endParaRPr lang="en-GB"/>
          </a:p>
        </p:txBody>
      </p:sp>
      <p:sp>
        <p:nvSpPr>
          <p:cNvPr id="5" name="TextBox 4"/>
          <p:cNvSpPr txBox="1"/>
          <p:nvPr/>
        </p:nvSpPr>
        <p:spPr>
          <a:xfrm>
            <a:off x="0" y="3811012"/>
            <a:ext cx="9144000" cy="304698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rPr>
              <a:t>Feast Day 	                Gestation Stage</a:t>
            </a:r>
            <a:endParaRPr lang="en-GB"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Passover 		      Fertilization (formation of the zygote) </a:t>
            </a:r>
            <a:endParaRPr lang="en-GB"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Unleavened Bread       Implantation of Zygote in  Uterus Wall</a:t>
            </a:r>
            <a:endParaRPr lang="en-GB"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First Fruits </a:t>
            </a:r>
            <a:r>
              <a:rPr lang="en-US" b="1" dirty="0" smtClean="0">
                <a:solidFill>
                  <a:srgbClr val="FFFF00"/>
                </a:solidFill>
                <a:effectLst>
                  <a:outerShdw blurRad="38100" dist="38100" dir="2700000" algn="tl">
                    <a:srgbClr val="000000">
                      <a:alpha val="43137"/>
                    </a:srgbClr>
                  </a:outerShdw>
                </a:effectLst>
              </a:rPr>
              <a:t>(Wave Sheaf) </a:t>
            </a:r>
            <a:r>
              <a:rPr lang="en-US" sz="2400" b="1" dirty="0" smtClean="0">
                <a:solidFill>
                  <a:srgbClr val="FFFF00"/>
                </a:solidFill>
                <a:effectLst>
                  <a:outerShdw blurRad="38100" dist="38100" dir="2700000" algn="tl">
                    <a:srgbClr val="000000">
                      <a:alpha val="43137"/>
                    </a:srgbClr>
                  </a:outerShdw>
                </a:effectLst>
              </a:rPr>
              <a:t> Zygote Becomes an Embryo </a:t>
            </a:r>
            <a:endParaRPr lang="en-GB"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Pentecost 		      Embryo Becomes a Fetus</a:t>
            </a:r>
            <a:endParaRPr lang="en-GB"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Trumpets 		      Third Trimester Starts</a:t>
            </a:r>
            <a:endParaRPr lang="en-GB"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Atonement 		      Baby Begins to Make Its Own Blood</a:t>
            </a:r>
            <a:endParaRPr lang="en-GB"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Tabernacles 	      Viability</a:t>
            </a:r>
            <a:endParaRPr lang="en-GB" sz="28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60" y="476672"/>
            <a:ext cx="8229600" cy="19442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159</a:t>
            </a:fld>
            <a:endParaRPr lang="en-GB"/>
          </a:p>
        </p:txBody>
      </p:sp>
      <p:sp>
        <p:nvSpPr>
          <p:cNvPr id="4" name="TextBox 3"/>
          <p:cNvSpPr txBox="1"/>
          <p:nvPr/>
        </p:nvSpPr>
        <p:spPr>
          <a:xfrm>
            <a:off x="3779912" y="3114888"/>
            <a:ext cx="5112568"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If this correlational table is indeed valid</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 which it appears to be - </a:t>
            </a:r>
            <a:r>
              <a:rPr lang="en-US" sz="2800" b="1" dirty="0" smtClean="0">
                <a:solidFill>
                  <a:srgbClr val="00FF00"/>
                </a:solidFill>
                <a:effectLst>
                  <a:outerShdw blurRad="38100" dist="38100" dir="2700000" algn="tl">
                    <a:srgbClr val="000000">
                      <a:alpha val="43137"/>
                    </a:srgbClr>
                  </a:outerShdw>
                </a:effectLst>
              </a:rPr>
              <a:t>then the Biblical Appointments have a hidden significance never before suspected!</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4098" name="Picture 2" descr="http://www.bibletruth.cc/glowingbible.gif"/>
          <p:cNvPicPr>
            <a:picLocks noChangeAspect="1" noChangeArrowheads="1" noCrop="1"/>
          </p:cNvPicPr>
          <p:nvPr/>
        </p:nvPicPr>
        <p:blipFill>
          <a:blip r:embed="rId3" cstate="print"/>
          <a:srcRect/>
          <a:stretch>
            <a:fillRect/>
          </a:stretch>
        </p:blipFill>
        <p:spPr bwMode="auto">
          <a:xfrm>
            <a:off x="388967" y="2936032"/>
            <a:ext cx="3059750" cy="331236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pic>
        <p:nvPicPr>
          <p:cNvPr id="48130" name="Picture 2" descr="http://www.southwestern.edu/departments/classics/images/pig%20sacrifice.jpg"/>
          <p:cNvPicPr>
            <a:picLocks noChangeAspect="1" noChangeArrowheads="1"/>
          </p:cNvPicPr>
          <p:nvPr/>
        </p:nvPicPr>
        <p:blipFill>
          <a:blip r:embed="rId3" cstate="print"/>
          <a:srcRect/>
          <a:stretch>
            <a:fillRect/>
          </a:stretch>
        </p:blipFill>
        <p:spPr bwMode="auto">
          <a:xfrm>
            <a:off x="434084" y="1772816"/>
            <a:ext cx="4367324" cy="4680520"/>
          </a:xfrm>
          <a:prstGeom prst="rect">
            <a:avLst/>
          </a:prstGeom>
          <a:noFill/>
        </p:spPr>
      </p:pic>
      <p:sp>
        <p:nvSpPr>
          <p:cNvPr id="4" name="TextBox 3"/>
          <p:cNvSpPr txBox="1"/>
          <p:nvPr/>
        </p:nvSpPr>
        <p:spPr>
          <a:xfrm>
            <a:off x="5292080" y="2348880"/>
            <a:ext cx="345638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It was Antiochus </a:t>
            </a:r>
            <a:r>
              <a:rPr lang="en-US" sz="2800" b="1" dirty="0" err="1" smtClean="0">
                <a:solidFill>
                  <a:srgbClr val="00FFFF"/>
                </a:solidFill>
                <a:effectLst>
                  <a:outerShdw blurRad="38100" dist="38100" dir="2700000" algn="tl">
                    <a:srgbClr val="000000">
                      <a:alpha val="43137"/>
                    </a:srgbClr>
                  </a:outerShdw>
                </a:effectLst>
              </a:rPr>
              <a:t>Epiphanes</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who desecrated the altar and slaughtered a pig thereon</a:t>
            </a:r>
            <a:r>
              <a:rPr lang="en-US" sz="2800" b="1" dirty="0" smtClean="0">
                <a:solidFill>
                  <a:srgbClr val="00FF00"/>
                </a:solidFill>
                <a:effectLst>
                  <a:outerShdw blurRad="38100" dist="38100" dir="2700000" algn="tl">
                    <a:srgbClr val="000000">
                      <a:alpha val="43137"/>
                    </a:srgbClr>
                  </a:outerShdw>
                </a:effectLst>
              </a:rPr>
              <a:t>.  Philip Newell makes this case: </a:t>
            </a:r>
            <a:endParaRPr lang="en-GB" sz="2800" b="1" dirty="0">
              <a:solidFill>
                <a:srgbClr val="00FF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16</a:t>
            </a:fld>
            <a:endParaRPr lang="en-GB"/>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944215"/>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160</a:t>
            </a:fld>
            <a:endParaRPr lang="en-GB"/>
          </a:p>
        </p:txBody>
      </p:sp>
      <p:sp>
        <p:nvSpPr>
          <p:cNvPr id="4" name="TextBox 3"/>
          <p:cNvSpPr txBox="1"/>
          <p:nvPr/>
        </p:nvSpPr>
        <p:spPr>
          <a:xfrm>
            <a:off x="4483514" y="2643023"/>
            <a:ext cx="4499992"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In the northern hemisphere, </a:t>
            </a:r>
            <a:r>
              <a:rPr lang="en-US" sz="2800" b="1" dirty="0" smtClean="0">
                <a:solidFill>
                  <a:srgbClr val="FFC000"/>
                </a:solidFill>
                <a:effectLst>
                  <a:outerShdw blurRad="38100" dist="38100" dir="2700000" algn="tl">
                    <a:srgbClr val="000000">
                      <a:alpha val="43137"/>
                    </a:srgbClr>
                  </a:outerShdw>
                </a:effectLst>
              </a:rPr>
              <a:t>Yahweh's Solar Calendar always starts with the Spring Equinox, </a:t>
            </a:r>
            <a:r>
              <a:rPr lang="en-US" sz="2800" b="1" dirty="0" smtClean="0">
                <a:solidFill>
                  <a:srgbClr val="00FF00"/>
                </a:solidFill>
                <a:effectLst>
                  <a:outerShdw blurRad="38100" dist="38100" dir="2700000" algn="tl">
                    <a:srgbClr val="000000">
                      <a:alpha val="43137"/>
                    </a:srgbClr>
                  </a:outerShdw>
                </a:effectLst>
              </a:rPr>
              <a:t>when the daytime is equal to the nighttime and when life is renewed</a:t>
            </a:r>
            <a:r>
              <a:rPr lang="en-US" dirty="0" smtClean="0">
                <a:solidFill>
                  <a:srgbClr val="00FF00"/>
                </a:solidFill>
              </a:rPr>
              <a:t>. </a:t>
            </a:r>
            <a:endParaRPr lang="en-GB" dirty="0" smtClean="0">
              <a:solidFill>
                <a:srgbClr val="00FF00"/>
              </a:solidFill>
            </a:endParaRPr>
          </a:p>
          <a:p>
            <a:endParaRPr lang="en-GB" dirty="0"/>
          </a:p>
        </p:txBody>
      </p:sp>
      <p:pic>
        <p:nvPicPr>
          <p:cNvPr id="2050" name="Picture 2" descr="http://www.solcomhouse.com/images/ppop.jpg"/>
          <p:cNvPicPr>
            <a:picLocks noChangeAspect="1" noChangeArrowheads="1"/>
          </p:cNvPicPr>
          <p:nvPr/>
        </p:nvPicPr>
        <p:blipFill>
          <a:blip r:embed="rId3" cstate="print"/>
          <a:srcRect/>
          <a:stretch>
            <a:fillRect/>
          </a:stretch>
        </p:blipFill>
        <p:spPr bwMode="auto">
          <a:xfrm>
            <a:off x="251520" y="2462173"/>
            <a:ext cx="4032448" cy="4032448"/>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893"/>
            <a:ext cx="8229600" cy="187220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161</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3858024860"/>
              </p:ext>
            </p:extLst>
          </p:nvPr>
        </p:nvGraphicFramePr>
        <p:xfrm>
          <a:off x="323528" y="2564904"/>
          <a:ext cx="6120678" cy="3444240"/>
        </p:xfrm>
        <a:graphic>
          <a:graphicData uri="http://schemas.openxmlformats.org/drawingml/2006/table">
            <a:tbl>
              <a:tblPr firstRow="1" bandRow="1">
                <a:tableStyleId>{5C22544A-7EE6-4342-B048-85BDC9FD1C3A}</a:tableStyleId>
              </a:tblPr>
              <a:tblGrid>
                <a:gridCol w="2040226"/>
                <a:gridCol w="2040226"/>
                <a:gridCol w="2040226"/>
              </a:tblGrid>
              <a:tr h="864096">
                <a:tc gridSpan="3">
                  <a:txBody>
                    <a:bodyPr/>
                    <a:lstStyle/>
                    <a:p>
                      <a:pPr algn="ctr"/>
                      <a:r>
                        <a:rPr lang="en-US" sz="3200" b="1" kern="1200" dirty="0" smtClean="0">
                          <a:solidFill>
                            <a:srgbClr val="FFC000"/>
                          </a:solidFill>
                          <a:effectLst>
                            <a:outerShdw blurRad="38100" dist="38100" dir="2700000" algn="tl">
                              <a:srgbClr val="000000">
                                <a:alpha val="43137"/>
                              </a:srgbClr>
                            </a:outerShdw>
                          </a:effectLst>
                          <a:latin typeface="+mn-lt"/>
                          <a:ea typeface="+mn-ea"/>
                          <a:cs typeface="+mn-cs"/>
                        </a:rPr>
                        <a:t>Comparing the Feast Day Calendar with the Human Gestation Period:</a:t>
                      </a:r>
                      <a:endParaRPr lang="en-GB" sz="3200" dirty="0">
                        <a:solidFill>
                          <a:srgbClr val="FFC000"/>
                        </a:solidFill>
                        <a:effectLst>
                          <a:outerShdw blurRad="38100" dist="38100" dir="2700000" algn="tl">
                            <a:srgbClr val="000000">
                              <a:alpha val="43137"/>
                            </a:srgbClr>
                          </a:outerShdw>
                        </a:effectLst>
                      </a:endParaRPr>
                    </a:p>
                  </a:txBody>
                  <a:tcPr/>
                </a:tc>
                <a:tc hMerge="1">
                  <a:txBody>
                    <a:bodyPr/>
                    <a:lstStyle/>
                    <a:p>
                      <a:endParaRPr lang="en-GB"/>
                    </a:p>
                  </a:txBody>
                  <a:tcPr/>
                </a:tc>
                <a:tc hMerge="1">
                  <a:txBody>
                    <a:bodyPr/>
                    <a:lstStyle/>
                    <a:p>
                      <a:endParaRPr lang="en-GB"/>
                    </a:p>
                  </a:txBody>
                  <a:tcPr/>
                </a:tc>
              </a:tr>
              <a:tr h="864096">
                <a:tc>
                  <a:txBody>
                    <a:bodyPr/>
                    <a:lstStyle/>
                    <a:p>
                      <a:pPr algn="l"/>
                      <a:r>
                        <a:rPr lang="en-US" sz="2800" b="1" kern="1200" dirty="0" smtClean="0">
                          <a:solidFill>
                            <a:schemeClr val="dk1"/>
                          </a:solidFill>
                          <a:latin typeface="+mn-lt"/>
                          <a:ea typeface="+mn-ea"/>
                          <a:cs typeface="+mn-cs"/>
                        </a:rPr>
                        <a:t>Day 1 </a:t>
                      </a:r>
                      <a:endParaRPr lang="en-GB" sz="2800" b="1" dirty="0"/>
                    </a:p>
                  </a:txBody>
                  <a:tcPr/>
                </a:tc>
                <a:tc>
                  <a:txBody>
                    <a:bodyPr/>
                    <a:lstStyle/>
                    <a:p>
                      <a:pPr algn="l"/>
                      <a:r>
                        <a:rPr lang="en-US" sz="2800" b="1" kern="1200" dirty="0" smtClean="0">
                          <a:solidFill>
                            <a:schemeClr val="dk1"/>
                          </a:solidFill>
                          <a:latin typeface="+mn-lt"/>
                          <a:ea typeface="+mn-ea"/>
                          <a:cs typeface="+mn-cs"/>
                        </a:rPr>
                        <a:t>Spring      Equinox	</a:t>
                      </a:r>
                      <a:endParaRPr lang="en-GB" sz="2800" b="1" dirty="0"/>
                    </a:p>
                  </a:txBody>
                  <a:tcPr/>
                </a:tc>
                <a:tc>
                  <a:txBody>
                    <a:bodyPr/>
                    <a:lstStyle/>
                    <a:p>
                      <a:pPr algn="l"/>
                      <a:r>
                        <a:rPr lang="en-US" sz="2800" b="1" kern="1200" dirty="0" smtClean="0">
                          <a:solidFill>
                            <a:schemeClr val="dk1"/>
                          </a:solidFill>
                          <a:latin typeface="+mn-lt"/>
                          <a:ea typeface="+mn-ea"/>
                          <a:cs typeface="+mn-cs"/>
                        </a:rPr>
                        <a:t>Ovulation</a:t>
                      </a:r>
                      <a:endParaRPr lang="en-GB" sz="2800" b="1" dirty="0"/>
                    </a:p>
                  </a:txBody>
                  <a:tcPr/>
                </a:tc>
              </a:tr>
              <a:tr h="864096">
                <a:tc>
                  <a:txBody>
                    <a:bodyPr/>
                    <a:lstStyle/>
                    <a:p>
                      <a:pPr algn="l"/>
                      <a:r>
                        <a:rPr lang="en-US" sz="2800" b="1" kern="1200" dirty="0" smtClean="0">
                          <a:solidFill>
                            <a:schemeClr val="dk1"/>
                          </a:solidFill>
                          <a:latin typeface="+mn-lt"/>
                          <a:ea typeface="+mn-ea"/>
                          <a:cs typeface="+mn-cs"/>
                        </a:rPr>
                        <a:t>Day 14</a:t>
                      </a:r>
                      <a:endParaRPr lang="en-GB" sz="2800" b="1" dirty="0"/>
                    </a:p>
                  </a:txBody>
                  <a:tcPr/>
                </a:tc>
                <a:tc>
                  <a:txBody>
                    <a:bodyPr/>
                    <a:lstStyle/>
                    <a:p>
                      <a:pPr algn="l"/>
                      <a:r>
                        <a:rPr lang="en-US" sz="2800" b="1" kern="1200" dirty="0" smtClean="0">
                          <a:solidFill>
                            <a:schemeClr val="dk1"/>
                          </a:solidFill>
                          <a:latin typeface="+mn-lt"/>
                          <a:ea typeface="+mn-ea"/>
                          <a:cs typeface="+mn-cs"/>
                        </a:rPr>
                        <a:t>Passover</a:t>
                      </a:r>
                      <a:endParaRPr lang="en-GB" sz="2800" b="1" dirty="0"/>
                    </a:p>
                  </a:txBody>
                  <a:tcPr/>
                </a:tc>
                <a:tc>
                  <a:txBody>
                    <a:bodyPr/>
                    <a:lstStyle/>
                    <a:p>
                      <a:pPr algn="l"/>
                      <a:r>
                        <a:rPr lang="en-US" sz="2800" b="1" kern="1200" dirty="0" smtClean="0">
                          <a:solidFill>
                            <a:schemeClr val="dk1"/>
                          </a:solidFill>
                          <a:latin typeface="+mn-lt"/>
                          <a:ea typeface="+mn-ea"/>
                          <a:cs typeface="+mn-cs"/>
                        </a:rPr>
                        <a:t>Maximum Fertility</a:t>
                      </a:r>
                      <a:endParaRPr lang="en-GB" sz="2800" b="1" dirty="0"/>
                    </a:p>
                  </a:txBody>
                  <a:tcPr/>
                </a:tc>
              </a:tr>
            </a:tbl>
          </a:graphicData>
        </a:graphic>
      </p:graphicFrame>
      <p:pic>
        <p:nvPicPr>
          <p:cNvPr id="343042" name="Picture 2" descr="http://www.bio.davidson.edu/Courses/Molbio/MolStudents/spring2005/Champaloux/fertilization.jpg"/>
          <p:cNvPicPr>
            <a:picLocks noChangeAspect="1" noChangeArrowheads="1"/>
          </p:cNvPicPr>
          <p:nvPr/>
        </p:nvPicPr>
        <p:blipFill>
          <a:blip r:embed="rId3" cstate="print"/>
          <a:srcRect/>
          <a:stretch>
            <a:fillRect/>
          </a:stretch>
        </p:blipFill>
        <p:spPr bwMode="auto">
          <a:xfrm>
            <a:off x="6695728" y="2976278"/>
            <a:ext cx="2268760" cy="2468945"/>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14" y="116632"/>
            <a:ext cx="8229600" cy="19092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162</a:t>
            </a:fld>
            <a:endParaRPr lang="en-GB"/>
          </a:p>
        </p:txBody>
      </p:sp>
      <p:sp>
        <p:nvSpPr>
          <p:cNvPr id="4" name="TextBox 3"/>
          <p:cNvSpPr txBox="1"/>
          <p:nvPr/>
        </p:nvSpPr>
        <p:spPr>
          <a:xfrm>
            <a:off x="2627784" y="2031842"/>
            <a:ext cx="63722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(If fertilized, the egg becomes </a:t>
            </a:r>
            <a:r>
              <a:rPr lang="en-US" sz="2800" b="1" i="1" dirty="0" smtClean="0">
                <a:solidFill>
                  <a:srgbClr val="00FFFF"/>
                </a:solidFill>
                <a:effectLst>
                  <a:outerShdw blurRad="38100" dist="38100" dir="2700000" algn="tl">
                    <a:srgbClr val="000000">
                      <a:alpha val="43137"/>
                    </a:srgbClr>
                  </a:outerShdw>
                </a:effectLst>
              </a:rPr>
              <a:t>a zygote within 24 hours, </a:t>
            </a:r>
            <a:r>
              <a:rPr lang="en-US" sz="2800" b="1" i="1" dirty="0" smtClean="0">
                <a:solidFill>
                  <a:srgbClr val="FFC000"/>
                </a:solidFill>
                <a:effectLst>
                  <a:outerShdw blurRad="38100" dist="38100" dir="2700000" algn="tl">
                    <a:srgbClr val="000000">
                      <a:alpha val="43137"/>
                    </a:srgbClr>
                  </a:outerShdw>
                </a:effectLst>
              </a:rPr>
              <a:t>containing the combined DNA of both parents</a:t>
            </a:r>
            <a:r>
              <a:rPr lang="en-US" sz="2800" b="1" dirty="0" smtClean="0">
                <a:solidFill>
                  <a:srgbClr val="FFC000"/>
                </a:solidFill>
                <a:effectLst>
                  <a:outerShdw blurRad="38100" dist="38100" dir="2700000" algn="tl">
                    <a:srgbClr val="000000">
                      <a:alpha val="43137"/>
                    </a:srgbClr>
                  </a:outerShdw>
                </a:effectLst>
              </a:rPr>
              <a:t>. During the next seven days,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zygote must implant itself into the wall of the uterus, where it will be nourished for development and growth.</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Passover is always the day before a Sabbath, </a:t>
            </a:r>
            <a:r>
              <a:rPr lang="en-US" sz="2800" b="1" dirty="0" smtClean="0">
                <a:solidFill>
                  <a:srgbClr val="FFFF00"/>
                </a:solidFill>
                <a:effectLst>
                  <a:outerShdw blurRad="38100" dist="38100" dir="2700000" algn="tl">
                    <a:srgbClr val="000000">
                      <a:alpha val="43137"/>
                    </a:srgbClr>
                  </a:outerShdw>
                </a:effectLst>
              </a:rPr>
              <a:t>so the next day (24 hours) is always the Sabbath of Unleavened Bread.)</a:t>
            </a:r>
            <a:endParaRPr lang="en-GB" dirty="0">
              <a:solidFill>
                <a:srgbClr val="FFFF00"/>
              </a:solidFill>
            </a:endParaRPr>
          </a:p>
        </p:txBody>
      </p:sp>
      <p:pic>
        <p:nvPicPr>
          <p:cNvPr id="345090" name="Picture 2" descr="http://www.uu.nl/EN/faculties/veterinarymedicine/structure/Departments/dbc/research/biochemistry/fertilization/PublishingImages/fertility%207new.jpg"/>
          <p:cNvPicPr>
            <a:picLocks noChangeAspect="1" noChangeArrowheads="1"/>
          </p:cNvPicPr>
          <p:nvPr/>
        </p:nvPicPr>
        <p:blipFill>
          <a:blip r:embed="rId3" cstate="print">
            <a:duotone>
              <a:prstClr val="black"/>
              <a:srgbClr val="FF33CC">
                <a:tint val="45000"/>
                <a:satMod val="400000"/>
              </a:srgbClr>
            </a:duotone>
          </a:blip>
          <a:srcRect r="46127" b="22902"/>
          <a:stretch>
            <a:fillRect/>
          </a:stretch>
        </p:blipFill>
        <p:spPr bwMode="auto">
          <a:xfrm>
            <a:off x="251520" y="3068960"/>
            <a:ext cx="2160240" cy="2321941"/>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339"/>
            <a:ext cx="8229600" cy="193583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163</a:t>
            </a:fld>
            <a:endParaRPr lang="en-GB"/>
          </a:p>
        </p:txBody>
      </p:sp>
      <p:pic>
        <p:nvPicPr>
          <p:cNvPr id="4100" name="Picture 4" descr="http://www.biology.iupui.edu/biocourses/n100/images/9fertilization.gif"/>
          <p:cNvPicPr>
            <a:picLocks noChangeAspect="1" noChangeArrowheads="1"/>
          </p:cNvPicPr>
          <p:nvPr/>
        </p:nvPicPr>
        <p:blipFill>
          <a:blip r:embed="rId3" cstate="print"/>
          <a:srcRect/>
          <a:stretch>
            <a:fillRect/>
          </a:stretch>
        </p:blipFill>
        <p:spPr bwMode="auto">
          <a:xfrm>
            <a:off x="2074317" y="3717032"/>
            <a:ext cx="4995364" cy="2862636"/>
          </a:xfrm>
          <a:prstGeom prst="rect">
            <a:avLst/>
          </a:prstGeom>
          <a:noFill/>
        </p:spPr>
      </p:pic>
      <p:graphicFrame>
        <p:nvGraphicFramePr>
          <p:cNvPr id="7" name="Table 6"/>
          <p:cNvGraphicFramePr>
            <a:graphicFrameLocks noGrp="1"/>
          </p:cNvGraphicFramePr>
          <p:nvPr>
            <p:extLst>
              <p:ext uri="{D42A27DB-BD31-4B8C-83A1-F6EECF244321}">
                <p14:modId xmlns:p14="http://schemas.microsoft.com/office/powerpoint/2010/main" val="3817828636"/>
              </p:ext>
            </p:extLst>
          </p:nvPr>
        </p:nvGraphicFramePr>
        <p:xfrm>
          <a:off x="179511" y="2141258"/>
          <a:ext cx="8784975" cy="1371600"/>
        </p:xfrm>
        <a:graphic>
          <a:graphicData uri="http://schemas.openxmlformats.org/drawingml/2006/table">
            <a:tbl>
              <a:tblPr firstRow="1" bandRow="1">
                <a:tableStyleId>{5C22544A-7EE6-4342-B048-85BDC9FD1C3A}</a:tableStyleId>
              </a:tblPr>
              <a:tblGrid>
                <a:gridCol w="2928325"/>
                <a:gridCol w="2928325"/>
                <a:gridCol w="2928325"/>
              </a:tblGrid>
              <a:tr h="979018">
                <a:tc>
                  <a:txBody>
                    <a:bodyPr/>
                    <a:lstStyle/>
                    <a:p>
                      <a:pPr algn="ctr"/>
                      <a:r>
                        <a:rPr lang="en-US" sz="2800" b="1" kern="1200" dirty="0" smtClean="0">
                          <a:solidFill>
                            <a:srgbClr val="FF0000"/>
                          </a:solidFill>
                          <a:effectLst>
                            <a:outerShdw blurRad="38100" dist="38100" dir="2700000" algn="tl">
                              <a:srgbClr val="000000">
                                <a:alpha val="43137"/>
                              </a:srgbClr>
                            </a:outerShdw>
                          </a:effectLst>
                          <a:latin typeface="+mn-lt"/>
                          <a:ea typeface="+mn-ea"/>
                          <a:cs typeface="+mn-cs"/>
                        </a:rPr>
                        <a:t>Day 15	</a:t>
                      </a:r>
                      <a:endParaRPr lang="en-GB" sz="2800" dirty="0">
                        <a:solidFill>
                          <a:srgbClr val="FF0000"/>
                        </a:solidFill>
                        <a:effectLst>
                          <a:outerShdw blurRad="38100" dist="38100" dir="2700000" algn="tl">
                            <a:srgbClr val="000000">
                              <a:alpha val="43137"/>
                            </a:srgbClr>
                          </a:outerShdw>
                        </a:effectLst>
                      </a:endParaRPr>
                    </a:p>
                  </a:txBody>
                  <a:tcPr/>
                </a:tc>
                <a:tc>
                  <a:txBody>
                    <a:bodyPr/>
                    <a:lstStyle/>
                    <a:p>
                      <a:pPr algn="ctr"/>
                      <a:r>
                        <a:rPr lang="en-US" sz="2800" b="1" kern="1200" dirty="0" smtClean="0">
                          <a:solidFill>
                            <a:srgbClr val="FF0000"/>
                          </a:solidFill>
                          <a:effectLst>
                            <a:outerShdw blurRad="38100" dist="38100" dir="2700000" algn="tl">
                              <a:srgbClr val="000000">
                                <a:alpha val="43137"/>
                              </a:srgbClr>
                            </a:outerShdw>
                          </a:effectLst>
                          <a:latin typeface="+mn-lt"/>
                          <a:ea typeface="+mn-ea"/>
                          <a:cs typeface="+mn-cs"/>
                        </a:rPr>
                        <a:t>Feast of Unleavened Bread</a:t>
                      </a:r>
                      <a:endParaRPr lang="en-GB" sz="2800" dirty="0">
                        <a:solidFill>
                          <a:srgbClr val="FF0000"/>
                        </a:solidFill>
                        <a:effectLst>
                          <a:outerShdw blurRad="38100" dist="38100" dir="2700000" algn="tl">
                            <a:srgbClr val="000000">
                              <a:alpha val="43137"/>
                            </a:srgbClr>
                          </a:outerShdw>
                        </a:effectLst>
                      </a:endParaRPr>
                    </a:p>
                  </a:txBody>
                  <a:tcPr/>
                </a:tc>
                <a:tc>
                  <a:txBody>
                    <a:bodyPr/>
                    <a:lstStyle/>
                    <a:p>
                      <a:pPr algn="ctr"/>
                      <a:r>
                        <a:rPr lang="en-US" sz="2800" b="1" kern="1200" dirty="0" smtClean="0">
                          <a:solidFill>
                            <a:srgbClr val="FF0000"/>
                          </a:solidFill>
                          <a:effectLst>
                            <a:outerShdw blurRad="38100" dist="38100" dir="2700000" algn="tl">
                              <a:srgbClr val="000000">
                                <a:alpha val="43137"/>
                              </a:srgbClr>
                            </a:outerShdw>
                          </a:effectLst>
                          <a:latin typeface="+mn-lt"/>
                          <a:ea typeface="+mn-ea"/>
                          <a:cs typeface="+mn-cs"/>
                        </a:rPr>
                        <a:t>Formation of the zygote</a:t>
                      </a:r>
                      <a:endParaRPr lang="en-GB" sz="2800" dirty="0">
                        <a:solidFill>
                          <a:srgbClr val="FF0000"/>
                        </a:solidFill>
                        <a:effectLst>
                          <a:outerShdw blurRad="38100" dist="38100" dir="2700000" algn="tl">
                            <a:srgbClr val="000000">
                              <a:alpha val="43137"/>
                            </a:srgbClr>
                          </a:outerShdw>
                        </a:effectLst>
                      </a:endParaRPr>
                    </a:p>
                  </a:txBody>
                  <a:tcPr/>
                </a:tc>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98" y="260648"/>
            <a:ext cx="8229600" cy="20162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164</a:t>
            </a:fld>
            <a:endParaRPr lang="en-GB"/>
          </a:p>
        </p:txBody>
      </p:sp>
      <p:sp>
        <p:nvSpPr>
          <p:cNvPr id="6" name="TextBox 5"/>
          <p:cNvSpPr txBox="1"/>
          <p:nvPr/>
        </p:nvSpPr>
        <p:spPr>
          <a:xfrm>
            <a:off x="5004048" y="2458283"/>
            <a:ext cx="3923928"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(In this context, </a:t>
            </a:r>
            <a:r>
              <a:rPr lang="en-US" sz="2800" b="1" dirty="0" smtClean="0">
                <a:solidFill>
                  <a:srgbClr val="FF33CC"/>
                </a:solidFill>
                <a:effectLst>
                  <a:outerShdw blurRad="38100" dist="38100" dir="2700000" algn="tl">
                    <a:srgbClr val="000000">
                      <a:alpha val="43137"/>
                    </a:srgbClr>
                  </a:outerShdw>
                </a:effectLst>
              </a:rPr>
              <a:t>"unleavened" </a:t>
            </a:r>
            <a:r>
              <a:rPr lang="en-US" sz="2800" b="1" dirty="0" smtClean="0">
                <a:solidFill>
                  <a:srgbClr val="00FFFF"/>
                </a:solidFill>
                <a:effectLst>
                  <a:outerShdw blurRad="38100" dist="38100" dir="2700000" algn="tl">
                    <a:srgbClr val="000000">
                      <a:alpha val="43137"/>
                    </a:srgbClr>
                  </a:outerShdw>
                </a:effectLst>
              </a:rPr>
              <a:t>means pure, uncorrupted, </a:t>
            </a:r>
            <a:r>
              <a:rPr lang="en-US" sz="2800" b="1" dirty="0" smtClean="0">
                <a:solidFill>
                  <a:srgbClr val="FFC000"/>
                </a:solidFill>
                <a:effectLst>
                  <a:outerShdw blurRad="38100" dist="38100" dir="2700000" algn="tl">
                    <a:srgbClr val="000000">
                      <a:alpha val="43137"/>
                    </a:srgbClr>
                  </a:outerShdw>
                </a:effectLst>
              </a:rPr>
              <a:t>as Jesus Christ was sinless</a:t>
            </a:r>
            <a:r>
              <a:rPr lang="en-US" sz="2800" b="1" dirty="0" smtClean="0">
                <a:solidFill>
                  <a:srgbClr val="00FF00"/>
                </a:solidFill>
                <a:effectLst>
                  <a:outerShdw blurRad="38100" dist="38100" dir="2700000" algn="tl">
                    <a:srgbClr val="000000">
                      <a:alpha val="43137"/>
                    </a:srgbClr>
                  </a:outerShdw>
                </a:effectLst>
              </a:rPr>
              <a:t>.  Barring complications, </a:t>
            </a:r>
            <a:r>
              <a:rPr lang="en-US" sz="2800" b="1" dirty="0" smtClean="0">
                <a:solidFill>
                  <a:srgbClr val="FFFF00"/>
                </a:solidFill>
                <a:effectLst>
                  <a:outerShdw blurRad="38100" dist="38100" dir="2700000" algn="tl">
                    <a:srgbClr val="000000">
                      <a:alpha val="43137"/>
                    </a:srgbClr>
                  </a:outerShdw>
                </a:effectLst>
              </a:rPr>
              <a:t>the zygote will attach itself to the uterine wall and grow.)</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349186" name="Picture 2" descr="http://www.ldsfamilyfun.com/media/images/fhe/recipes/unleavenedbreadimage.jpg"/>
          <p:cNvPicPr>
            <a:picLocks noChangeAspect="1" noChangeArrowheads="1"/>
          </p:cNvPicPr>
          <p:nvPr/>
        </p:nvPicPr>
        <p:blipFill>
          <a:blip r:embed="rId3" cstate="print"/>
          <a:srcRect/>
          <a:stretch>
            <a:fillRect/>
          </a:stretch>
        </p:blipFill>
        <p:spPr bwMode="auto">
          <a:xfrm>
            <a:off x="251520" y="3177785"/>
            <a:ext cx="4485497" cy="2808312"/>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978"/>
            <a:ext cx="8229600" cy="200864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165</a:t>
            </a:fld>
            <a:endParaRPr lang="en-GB"/>
          </a:p>
        </p:txBody>
      </p:sp>
      <p:pic>
        <p:nvPicPr>
          <p:cNvPr id="5" name="Picture 2" descr="http://www.oakleighminiatures.com/contents/day9.gif"/>
          <p:cNvPicPr>
            <a:picLocks noChangeAspect="1" noChangeArrowheads="1"/>
          </p:cNvPicPr>
          <p:nvPr/>
        </p:nvPicPr>
        <p:blipFill>
          <a:blip r:embed="rId3" cstate="print"/>
          <a:srcRect/>
          <a:stretch>
            <a:fillRect/>
          </a:stretch>
        </p:blipFill>
        <p:spPr bwMode="auto">
          <a:xfrm>
            <a:off x="3131840" y="2276872"/>
            <a:ext cx="2880320" cy="2417886"/>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2418200411"/>
              </p:ext>
            </p:extLst>
          </p:nvPr>
        </p:nvGraphicFramePr>
        <p:xfrm>
          <a:off x="318120" y="4959162"/>
          <a:ext cx="8507760" cy="1656184"/>
        </p:xfrm>
        <a:graphic>
          <a:graphicData uri="http://schemas.openxmlformats.org/drawingml/2006/table">
            <a:tbl>
              <a:tblPr firstRow="1" bandRow="1">
                <a:tableStyleId>{5C22544A-7EE6-4342-B048-85BDC9FD1C3A}</a:tableStyleId>
              </a:tblPr>
              <a:tblGrid>
                <a:gridCol w="2835920"/>
                <a:gridCol w="2835920"/>
                <a:gridCol w="2835920"/>
              </a:tblGrid>
              <a:tr h="1656184">
                <a:tc>
                  <a:txBody>
                    <a:bodyPr/>
                    <a:lstStyle/>
                    <a:p>
                      <a:pPr algn="ctr"/>
                      <a:r>
                        <a:rPr lang="en-US" sz="2800" b="1" kern="1200" dirty="0" smtClean="0">
                          <a:solidFill>
                            <a:srgbClr val="FFFF00"/>
                          </a:solidFill>
                          <a:latin typeface="+mn-lt"/>
                          <a:ea typeface="+mn-ea"/>
                          <a:cs typeface="+mn-cs"/>
                        </a:rPr>
                        <a:t>Day 16</a:t>
                      </a:r>
                      <a:endParaRPr lang="en-GB" sz="2800" dirty="0">
                        <a:solidFill>
                          <a:srgbClr val="FFFF00"/>
                        </a:solidFill>
                      </a:endParaRPr>
                    </a:p>
                  </a:txBody>
                  <a:tcPr/>
                </a:tc>
                <a:tc>
                  <a:txBody>
                    <a:bodyPr/>
                    <a:lstStyle/>
                    <a:p>
                      <a:pPr algn="ctr"/>
                      <a:r>
                        <a:rPr lang="en-US" sz="2800" b="1" kern="1200" dirty="0" smtClean="0">
                          <a:solidFill>
                            <a:srgbClr val="FFFF00"/>
                          </a:solidFill>
                          <a:latin typeface="+mn-lt"/>
                          <a:ea typeface="+mn-ea"/>
                          <a:cs typeface="+mn-cs"/>
                        </a:rPr>
                        <a:t>First Fruits of barley </a:t>
                      </a:r>
                      <a:endParaRPr lang="en-GB" sz="2800" dirty="0">
                        <a:solidFill>
                          <a:srgbClr val="FFFF00"/>
                        </a:solidFill>
                      </a:endParaRPr>
                    </a:p>
                  </a:txBody>
                  <a:tcPr/>
                </a:tc>
                <a:tc>
                  <a:txBody>
                    <a:bodyPr/>
                    <a:lstStyle/>
                    <a:p>
                      <a:pPr algn="ctr"/>
                      <a:r>
                        <a:rPr lang="en-US" sz="2800" b="1" kern="1200" dirty="0" smtClean="0">
                          <a:solidFill>
                            <a:srgbClr val="FFFF00"/>
                          </a:solidFill>
                          <a:latin typeface="+mn-lt"/>
                          <a:ea typeface="+mn-ea"/>
                          <a:cs typeface="+mn-cs"/>
                        </a:rPr>
                        <a:t>Zygote connects with uterus</a:t>
                      </a:r>
                      <a:endParaRPr lang="en-GB" sz="2800" dirty="0">
                        <a:solidFill>
                          <a:srgbClr val="FFFF00"/>
                        </a:solidFill>
                      </a:endParaRPr>
                    </a:p>
                  </a:txBody>
                  <a:tcPr/>
                </a:tc>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77"/>
            <a:ext cx="8229600" cy="187220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166</a:t>
            </a:fld>
            <a:endParaRPr lang="en-GB"/>
          </a:p>
        </p:txBody>
      </p:sp>
      <p:sp>
        <p:nvSpPr>
          <p:cNvPr id="7" name="TextBox 6"/>
          <p:cNvSpPr txBox="1"/>
          <p:nvPr/>
        </p:nvSpPr>
        <p:spPr>
          <a:xfrm>
            <a:off x="2771800" y="2236372"/>
            <a:ext cx="615617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(Also known as Wave Sheaf Day represents the point where the Zygote's outer membrane opens up and physically connects with the mother's uterus, </a:t>
            </a:r>
            <a:r>
              <a:rPr lang="en-US" sz="2800" b="1" dirty="0" smtClean="0">
                <a:solidFill>
                  <a:srgbClr val="FFC000"/>
                </a:solidFill>
                <a:effectLst>
                  <a:outerShdw blurRad="38100" dist="38100" dir="2700000" algn="tl">
                    <a:srgbClr val="000000">
                      <a:alpha val="43137"/>
                    </a:srgbClr>
                  </a:outerShdw>
                </a:effectLst>
              </a:rPr>
              <a:t>beginning the process of developing the </a:t>
            </a:r>
            <a:r>
              <a:rPr lang="en-US" sz="2800" b="1" i="1" dirty="0" smtClean="0">
                <a:solidFill>
                  <a:srgbClr val="FFC000"/>
                </a:solidFill>
                <a:effectLst>
                  <a:outerShdw blurRad="38100" dist="38100" dir="2700000" algn="tl">
                    <a:srgbClr val="000000">
                      <a:alpha val="43137"/>
                    </a:srgbClr>
                  </a:outerShdw>
                </a:effectLst>
              </a:rPr>
              <a:t>umbilical cord</a:t>
            </a:r>
            <a:r>
              <a:rPr lang="en-US" sz="2800" b="1" dirty="0" smtClean="0">
                <a:solidFill>
                  <a:srgbClr val="FFC0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umbilical cord provides the necessary exchange of bodily fluids,</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for the zygote to develop into an </a:t>
            </a:r>
            <a:r>
              <a:rPr lang="en-US" sz="2800" b="1" i="1" dirty="0" smtClean="0">
                <a:solidFill>
                  <a:srgbClr val="FFFF00"/>
                </a:solidFill>
                <a:effectLst>
                  <a:outerShdw blurRad="38100" dist="38100" dir="2700000" algn="tl">
                    <a:srgbClr val="000000">
                      <a:alpha val="43137"/>
                    </a:srgbClr>
                  </a:outerShdw>
                </a:effectLst>
              </a:rPr>
              <a:t>embryo</a:t>
            </a:r>
            <a:r>
              <a:rPr lang="en-US"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pic>
        <p:nvPicPr>
          <p:cNvPr id="351234" name="Picture 2" descr="http://www.bibleinsight.com/firstday/sheaf.gif"/>
          <p:cNvPicPr>
            <a:picLocks noChangeAspect="1" noChangeArrowheads="1"/>
          </p:cNvPicPr>
          <p:nvPr/>
        </p:nvPicPr>
        <p:blipFill>
          <a:blip r:embed="rId3" cstate="print"/>
          <a:srcRect/>
          <a:stretch>
            <a:fillRect/>
          </a:stretch>
        </p:blipFill>
        <p:spPr bwMode="auto">
          <a:xfrm>
            <a:off x="251520" y="3068960"/>
            <a:ext cx="2288468" cy="2347147"/>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9"/>
            <a:ext cx="8229600" cy="201408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167</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1117405997"/>
              </p:ext>
            </p:extLst>
          </p:nvPr>
        </p:nvGraphicFramePr>
        <p:xfrm>
          <a:off x="0" y="2420888"/>
          <a:ext cx="9144000" cy="1371600"/>
        </p:xfrm>
        <a:graphic>
          <a:graphicData uri="http://schemas.openxmlformats.org/drawingml/2006/table">
            <a:tbl>
              <a:tblPr firstRow="1" bandRow="1">
                <a:tableStyleId>{5C22544A-7EE6-4342-B048-85BDC9FD1C3A}</a:tableStyleId>
              </a:tblPr>
              <a:tblGrid>
                <a:gridCol w="3341454"/>
                <a:gridCol w="2754546"/>
                <a:gridCol w="3048000"/>
              </a:tblGrid>
              <a:tr h="7955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rgbClr val="002060"/>
                          </a:solidFill>
                          <a:effectLst>
                            <a:outerShdw blurRad="38100" dist="38100" dir="2700000" algn="tl">
                              <a:srgbClr val="000000">
                                <a:alpha val="43137"/>
                              </a:srgbClr>
                            </a:outerShdw>
                          </a:effectLst>
                          <a:latin typeface="+mn-lt"/>
                          <a:ea typeface="+mn-ea"/>
                          <a:cs typeface="+mn-cs"/>
                        </a:rPr>
                        <a:t>Day 65								</a:t>
                      </a:r>
                      <a:endParaRPr lang="en-GB" sz="2800" dirty="0">
                        <a:solidFill>
                          <a:srgbClr val="002060"/>
                        </a:solidFill>
                        <a:effectLst>
                          <a:outerShdw blurRad="38100" dist="38100" dir="2700000" algn="tl">
                            <a:srgbClr val="000000">
                              <a:alpha val="43137"/>
                            </a:srgbClr>
                          </a:outerShdw>
                        </a:effectLst>
                      </a:endParaRPr>
                    </a:p>
                  </a:txBody>
                  <a:tcPr/>
                </a:tc>
                <a:tc>
                  <a:txBody>
                    <a:bodyPr/>
                    <a:lstStyle/>
                    <a:p>
                      <a:pPr algn="ctr"/>
                      <a:r>
                        <a:rPr lang="en-US" sz="2800" b="1" kern="1200" dirty="0" smtClean="0">
                          <a:solidFill>
                            <a:srgbClr val="002060"/>
                          </a:solidFill>
                          <a:effectLst>
                            <a:outerShdw blurRad="38100" dist="38100" dir="2700000" algn="tl">
                              <a:srgbClr val="000000">
                                <a:alpha val="43137"/>
                              </a:srgbClr>
                            </a:outerShdw>
                          </a:effectLst>
                          <a:latin typeface="+mn-lt"/>
                          <a:ea typeface="+mn-ea"/>
                          <a:cs typeface="+mn-cs"/>
                        </a:rPr>
                        <a:t>Pentecost</a:t>
                      </a:r>
                      <a:endParaRPr lang="en-GB" sz="2800" dirty="0">
                        <a:solidFill>
                          <a:srgbClr val="002060"/>
                        </a:solidFill>
                        <a:effectLst>
                          <a:outerShdw blurRad="38100" dist="38100" dir="2700000" algn="tl">
                            <a:srgbClr val="000000">
                              <a:alpha val="43137"/>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rgbClr val="002060"/>
                          </a:solidFill>
                          <a:effectLst>
                            <a:outerShdw blurRad="38100" dist="38100" dir="2700000" algn="tl">
                              <a:srgbClr val="000000">
                                <a:alpha val="43137"/>
                              </a:srgbClr>
                            </a:outerShdw>
                          </a:effectLst>
                          <a:latin typeface="+mn-lt"/>
                          <a:ea typeface="+mn-ea"/>
                          <a:cs typeface="+mn-cs"/>
                        </a:rPr>
                        <a:t>Embryo becomes a fetus</a:t>
                      </a:r>
                      <a:endParaRPr lang="en-GB" sz="2800" b="1" kern="1200" dirty="0" smtClean="0">
                        <a:solidFill>
                          <a:srgbClr val="002060"/>
                        </a:solidFill>
                        <a:effectLst>
                          <a:outerShdw blurRad="38100" dist="38100" dir="2700000" algn="tl">
                            <a:srgbClr val="000000">
                              <a:alpha val="43137"/>
                            </a:srgbClr>
                          </a:outerShdw>
                        </a:effectLst>
                        <a:latin typeface="+mn-lt"/>
                        <a:ea typeface="+mn-ea"/>
                        <a:cs typeface="+mn-cs"/>
                      </a:endParaRPr>
                    </a:p>
                    <a:p>
                      <a:pPr algn="ctr"/>
                      <a:endParaRPr lang="en-GB" sz="2800" dirty="0">
                        <a:solidFill>
                          <a:srgbClr val="002060"/>
                        </a:solidFill>
                        <a:effectLst>
                          <a:outerShdw blurRad="38100" dist="38100" dir="2700000" algn="tl">
                            <a:srgbClr val="000000">
                              <a:alpha val="43137"/>
                            </a:srgbClr>
                          </a:outerShdw>
                        </a:effectLst>
                      </a:endParaRPr>
                    </a:p>
                  </a:txBody>
                  <a:tcPr/>
                </a:tc>
              </a:tr>
            </a:tbl>
          </a:graphicData>
        </a:graphic>
      </p:graphicFrame>
      <p:pic>
        <p:nvPicPr>
          <p:cNvPr id="353282" name="Picture 2" descr="http://i.treehugger.com/images/2007/10/24/fetus.jpg"/>
          <p:cNvPicPr>
            <a:picLocks noChangeAspect="1" noChangeArrowheads="1"/>
          </p:cNvPicPr>
          <p:nvPr/>
        </p:nvPicPr>
        <p:blipFill>
          <a:blip r:embed="rId3" cstate="print"/>
          <a:srcRect/>
          <a:stretch>
            <a:fillRect/>
          </a:stretch>
        </p:blipFill>
        <p:spPr bwMode="auto">
          <a:xfrm>
            <a:off x="2962164" y="3938643"/>
            <a:ext cx="3240360" cy="2766957"/>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81"/>
            <a:ext cx="8229600" cy="213306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168</a:t>
            </a:fld>
            <a:endParaRPr lang="en-GB"/>
          </a:p>
        </p:txBody>
      </p:sp>
      <p:sp>
        <p:nvSpPr>
          <p:cNvPr id="6" name="TextBox 5"/>
          <p:cNvSpPr txBox="1"/>
          <p:nvPr/>
        </p:nvSpPr>
        <p:spPr>
          <a:xfrm>
            <a:off x="3347864" y="2537732"/>
            <a:ext cx="561662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(Forty-nine days after the Wave Sheaf offering, </a:t>
            </a:r>
            <a:r>
              <a:rPr lang="en-US" sz="2800" b="1" dirty="0" smtClean="0">
                <a:solidFill>
                  <a:srgbClr val="FFC000"/>
                </a:solidFill>
                <a:effectLst>
                  <a:outerShdw blurRad="38100" dist="38100" dir="2700000" algn="tl">
                    <a:srgbClr val="000000">
                      <a:alpha val="43137"/>
                    </a:srgbClr>
                  </a:outerShdw>
                </a:effectLst>
              </a:rPr>
              <a:t>Pentecost (First fruits of wheat) becomes the point where the embryo becomes </a:t>
            </a:r>
            <a:r>
              <a:rPr lang="en-US" sz="2800" b="1" i="1" dirty="0" smtClean="0">
                <a:solidFill>
                  <a:srgbClr val="FFC000"/>
                </a:solidFill>
                <a:effectLst>
                  <a:outerShdw blurRad="38100" dist="38100" dir="2700000" algn="tl">
                    <a:srgbClr val="000000">
                      <a:alpha val="43137"/>
                    </a:srgbClr>
                  </a:outerShdw>
                </a:effectLst>
              </a:rPr>
              <a:t>recognizably human</a:t>
            </a:r>
            <a:r>
              <a:rPr lang="en-US" sz="2800" b="1" dirty="0" smtClean="0">
                <a:solidFill>
                  <a:srgbClr val="FFC0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with appendages, head, eyes, shoulders, etc., all taking shape. </a:t>
            </a:r>
            <a:r>
              <a:rPr lang="en-US" sz="2800" b="1" dirty="0" smtClean="0">
                <a:solidFill>
                  <a:srgbClr val="FFFF00"/>
                </a:solidFill>
                <a:effectLst>
                  <a:outerShdw blurRad="38100" dist="38100" dir="2700000" algn="tl">
                    <a:srgbClr val="000000">
                      <a:alpha val="43137"/>
                    </a:srgbClr>
                  </a:outerShdw>
                </a:effectLst>
              </a:rPr>
              <a:t>This represents the transition from embryo to </a:t>
            </a:r>
            <a:r>
              <a:rPr lang="en-US" sz="2800" b="1" i="1" dirty="0" smtClean="0">
                <a:solidFill>
                  <a:srgbClr val="FFFF00"/>
                </a:solidFill>
                <a:effectLst>
                  <a:outerShdw blurRad="38100" dist="38100" dir="2700000" algn="tl">
                    <a:srgbClr val="000000">
                      <a:alpha val="43137"/>
                    </a:srgbClr>
                  </a:outerShdw>
                </a:effectLst>
              </a:rPr>
              <a:t>fetus</a:t>
            </a:r>
            <a:r>
              <a:rPr lang="en-US" sz="2800" b="1" dirty="0" smtClean="0">
                <a:solidFill>
                  <a:srgbClr val="FFFF00"/>
                </a:solidFill>
                <a:effectLst>
                  <a:outerShdw blurRad="38100" dist="38100" dir="2700000" algn="tl">
                    <a:srgbClr val="000000">
                      <a:alpha val="43137"/>
                    </a:srgbClr>
                  </a:outerShdw>
                </a:effectLst>
              </a:rPr>
              <a:t>. </a:t>
            </a:r>
            <a:endParaRPr lang="en-GB" dirty="0">
              <a:solidFill>
                <a:srgbClr val="FFFF00"/>
              </a:solidFill>
            </a:endParaRPr>
          </a:p>
        </p:txBody>
      </p:sp>
      <p:pic>
        <p:nvPicPr>
          <p:cNvPr id="355330" name="Picture 2" descr="http://www.purcellmountainfarms.com/Soft%20White%20Wheat%20Grain%20crop%20035.jpg"/>
          <p:cNvPicPr>
            <a:picLocks noChangeAspect="1" noChangeArrowheads="1"/>
          </p:cNvPicPr>
          <p:nvPr/>
        </p:nvPicPr>
        <p:blipFill>
          <a:blip r:embed="rId3" cstate="print"/>
          <a:srcRect/>
          <a:stretch>
            <a:fillRect/>
          </a:stretch>
        </p:blipFill>
        <p:spPr bwMode="auto">
          <a:xfrm>
            <a:off x="251520" y="3140968"/>
            <a:ext cx="2888791" cy="2232248"/>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US" b="1" dirty="0" smtClean="0">
                <a:solidFill>
                  <a:srgbClr val="FF33CC"/>
                </a:solidFill>
              </a:rPr>
              <a:t>Prophetic Fulfillment of the First Four Feasts</a:t>
            </a:r>
            <a:r>
              <a:rPr lang="en-GB" b="1" dirty="0" smtClean="0">
                <a:solidFill>
                  <a:srgbClr val="FF33CC"/>
                </a:solidFill>
              </a:rPr>
              <a:t/>
            </a:r>
            <a:br>
              <a:rPr lang="en-GB" b="1" dirty="0" smtClean="0">
                <a:solidFill>
                  <a:srgbClr val="FF33CC"/>
                </a:solidFill>
              </a:rPr>
            </a:br>
            <a:endParaRPr lang="en-GB" b="1" dirty="0">
              <a:solidFill>
                <a:srgbClr val="FF33CC"/>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169</a:t>
            </a:fld>
            <a:endParaRPr lang="en-GB"/>
          </a:p>
        </p:txBody>
      </p:sp>
      <p:sp>
        <p:nvSpPr>
          <p:cNvPr id="7" name="TextBox 6"/>
          <p:cNvSpPr txBox="1"/>
          <p:nvPr/>
        </p:nvSpPr>
        <p:spPr>
          <a:xfrm>
            <a:off x="3562872" y="1340768"/>
            <a:ext cx="5581128" cy="526297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In the Spring of 33 AD, these first four Feast Days were all literally fulfilled by Jesus Christ and the Disciples.  </a:t>
            </a:r>
            <a:r>
              <a:rPr lang="en-US" sz="2800" b="1" dirty="0" smtClean="0">
                <a:solidFill>
                  <a:srgbClr val="FFC000"/>
                </a:solidFill>
                <a:effectLst>
                  <a:outerShdw blurRad="38100" dist="38100" dir="2700000" algn="tl">
                    <a:srgbClr val="000000">
                      <a:alpha val="43137"/>
                    </a:srgbClr>
                  </a:outerShdw>
                </a:effectLst>
              </a:rPr>
              <a:t>Jesus was crucified on Passover Day, </a:t>
            </a:r>
            <a:r>
              <a:rPr lang="en-US" sz="2800" b="1" dirty="0" smtClean="0">
                <a:solidFill>
                  <a:srgbClr val="00FF00"/>
                </a:solidFill>
                <a:effectLst>
                  <a:outerShdw blurRad="38100" dist="38100" dir="2700000" algn="tl">
                    <a:srgbClr val="000000">
                      <a:alpha val="43137"/>
                    </a:srgbClr>
                  </a:outerShdw>
                </a:effectLst>
              </a:rPr>
              <a:t>redeeming Israel fulfilling the </a:t>
            </a:r>
            <a:r>
              <a:rPr lang="en-US" sz="2800" b="1" dirty="0" err="1" smtClean="0">
                <a:solidFill>
                  <a:srgbClr val="00FF00"/>
                </a:solidFill>
                <a:effectLst>
                  <a:outerShdw blurRad="38100" dist="38100" dir="2700000" algn="tl">
                    <a:srgbClr val="000000">
                      <a:alpha val="43137"/>
                    </a:srgbClr>
                  </a:outerShdw>
                </a:effectLst>
              </a:rPr>
              <a:t>Levitical</a:t>
            </a:r>
            <a:r>
              <a:rPr lang="en-US" sz="2800" b="1" dirty="0" smtClean="0">
                <a:solidFill>
                  <a:srgbClr val="00FF00"/>
                </a:solidFill>
                <a:effectLst>
                  <a:outerShdw blurRad="38100" dist="38100" dir="2700000" algn="tl">
                    <a:srgbClr val="000000">
                      <a:alpha val="43137"/>
                    </a:srgbClr>
                  </a:outerShdw>
                </a:effectLst>
              </a:rPr>
              <a:t> sacrificial type.  </a:t>
            </a:r>
            <a:r>
              <a:rPr lang="en-US" sz="2800" b="1" dirty="0" smtClean="0">
                <a:solidFill>
                  <a:srgbClr val="FF33CC"/>
                </a:solidFill>
                <a:effectLst>
                  <a:outerShdw blurRad="38100" dist="38100" dir="2700000" algn="tl">
                    <a:srgbClr val="000000">
                      <a:alpha val="43137"/>
                    </a:srgbClr>
                  </a:outerShdw>
                </a:effectLst>
              </a:rPr>
              <a:t>His purity was maintained even unto death (Unleavened Bread), </a:t>
            </a:r>
            <a:r>
              <a:rPr lang="en-US" sz="2800" b="1" dirty="0" smtClean="0">
                <a:solidFill>
                  <a:srgbClr val="FFFF00"/>
                </a:solidFill>
                <a:effectLst>
                  <a:outerShdw blurRad="38100" dist="38100" dir="2700000" algn="tl">
                    <a:srgbClr val="000000">
                      <a:alpha val="43137"/>
                    </a:srgbClr>
                  </a:outerShdw>
                </a:effectLst>
              </a:rPr>
              <a:t>and it established the New Covenant (Wave Sheaf Offering).</a:t>
            </a:r>
            <a:endParaRPr lang="en-GB" sz="2800" b="1" dirty="0">
              <a:solidFill>
                <a:srgbClr val="FFFF00"/>
              </a:solidFill>
              <a:effectLst>
                <a:outerShdw blurRad="38100" dist="38100" dir="2700000" algn="tl">
                  <a:srgbClr val="000000">
                    <a:alpha val="43137"/>
                  </a:srgbClr>
                </a:outerShdw>
              </a:effectLst>
            </a:endParaRPr>
          </a:p>
        </p:txBody>
      </p:sp>
      <p:pic>
        <p:nvPicPr>
          <p:cNvPr id="365570" name="Picture 2" descr="http://livingwalk.files.wordpress.com/2009/04/wheat.jpg"/>
          <p:cNvPicPr>
            <a:picLocks noChangeAspect="1" noChangeArrowheads="1"/>
          </p:cNvPicPr>
          <p:nvPr/>
        </p:nvPicPr>
        <p:blipFill>
          <a:blip r:embed="rId3" cstate="print"/>
          <a:srcRect/>
          <a:stretch>
            <a:fillRect/>
          </a:stretch>
        </p:blipFill>
        <p:spPr bwMode="auto">
          <a:xfrm>
            <a:off x="179512" y="2060848"/>
            <a:ext cx="3333750" cy="333375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sp>
        <p:nvSpPr>
          <p:cNvPr id="3" name="TextBox 2"/>
          <p:cNvSpPr txBox="1"/>
          <p:nvPr/>
        </p:nvSpPr>
        <p:spPr>
          <a:xfrm>
            <a:off x="2771800" y="2060848"/>
            <a:ext cx="604867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For a duration of time during which 2300 daily sacrifices would ordinarily have been offered, </a:t>
            </a:r>
            <a:r>
              <a:rPr lang="en-US" sz="2800" b="1" i="1" dirty="0" smtClean="0">
                <a:solidFill>
                  <a:srgbClr val="FFC000"/>
                </a:solidFill>
                <a:effectLst>
                  <a:outerShdw blurRad="38100" dist="38100" dir="2700000" algn="tl">
                    <a:srgbClr val="000000">
                      <a:alpha val="43137"/>
                    </a:srgbClr>
                  </a:outerShdw>
                </a:effectLst>
              </a:rPr>
              <a:t>one at evening and one in the morning, as specified in </a:t>
            </a:r>
            <a:r>
              <a:rPr lang="en-US" sz="2800" b="1" i="1" dirty="0" smtClean="0">
                <a:solidFill>
                  <a:srgbClr val="FF33CC"/>
                </a:solidFill>
                <a:effectLst>
                  <a:outerShdw blurRad="38100" dist="38100" dir="2700000" algn="tl">
                    <a:srgbClr val="000000">
                      <a:alpha val="43137"/>
                    </a:srgbClr>
                  </a:outerShdw>
                </a:effectLst>
              </a:rPr>
              <a:t>Exodus 29:38-43. </a:t>
            </a:r>
            <a:r>
              <a:rPr lang="en-US" sz="2800" b="1" i="1" dirty="0" smtClean="0">
                <a:solidFill>
                  <a:srgbClr val="00FF00"/>
                </a:solidFill>
                <a:effectLst>
                  <a:outerShdw blurRad="38100" dist="38100" dir="2700000" algn="tl">
                    <a:srgbClr val="000000">
                      <a:alpha val="43137"/>
                    </a:srgbClr>
                  </a:outerShdw>
                </a:effectLst>
              </a:rPr>
              <a:t>Since there are two of these daily, the actual time period involved is 1150 days, or slightly over three years. </a:t>
            </a:r>
            <a:endParaRPr lang="en-GB" dirty="0"/>
          </a:p>
        </p:txBody>
      </p:sp>
      <p:pic>
        <p:nvPicPr>
          <p:cNvPr id="2050" name="Picture 2" descr="http://img01.static-nextag.com/image/First-and-Second-Book-of-the-Maccabees/0/000/006/354/889/635488949.jpg"/>
          <p:cNvPicPr>
            <a:picLocks noChangeAspect="1" noChangeArrowheads="1"/>
          </p:cNvPicPr>
          <p:nvPr/>
        </p:nvPicPr>
        <p:blipFill>
          <a:blip r:embed="rId3" cstate="print"/>
          <a:srcRect l="19231" r="19231"/>
          <a:stretch>
            <a:fillRect/>
          </a:stretch>
        </p:blipFill>
        <p:spPr bwMode="auto">
          <a:xfrm>
            <a:off x="179511" y="2204864"/>
            <a:ext cx="2259943" cy="3672408"/>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17</a:t>
            </a:fld>
            <a:endParaRPr lang="en-GB"/>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76" y="44019"/>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33CC"/>
                </a:solidFill>
              </a:rPr>
              <a:t>Prophetic Fulfillment of the First Four Feasts</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170</a:t>
            </a:fld>
            <a:endParaRPr lang="en-GB"/>
          </a:p>
        </p:txBody>
      </p:sp>
      <p:sp>
        <p:nvSpPr>
          <p:cNvPr id="4" name="TextBox 3"/>
          <p:cNvSpPr txBox="1"/>
          <p:nvPr/>
        </p:nvSpPr>
        <p:spPr>
          <a:xfrm>
            <a:off x="4159188" y="2163921"/>
            <a:ext cx="478802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Finally, on the Day of Pentecost, </a:t>
            </a:r>
            <a:r>
              <a:rPr lang="en-US" sz="2800" b="1" dirty="0" smtClean="0">
                <a:solidFill>
                  <a:srgbClr val="FFC000"/>
                </a:solidFill>
                <a:effectLst>
                  <a:outerShdw blurRad="38100" dist="38100" dir="2700000" algn="tl">
                    <a:srgbClr val="000000">
                      <a:alpha val="43137"/>
                    </a:srgbClr>
                  </a:outerShdw>
                </a:effectLst>
              </a:rPr>
              <a:t>the Holy Spirit descended on those Disciples who had assembled in Jerusalem, </a:t>
            </a:r>
            <a:r>
              <a:rPr lang="en-US" sz="2800" b="1" dirty="0" smtClean="0">
                <a:solidFill>
                  <a:srgbClr val="00FF00"/>
                </a:solidFill>
                <a:effectLst>
                  <a:outerShdw blurRad="38100" dist="38100" dir="2700000" algn="tl">
                    <a:srgbClr val="000000">
                      <a:alpha val="43137"/>
                    </a:srgbClr>
                  </a:outerShdw>
                </a:effectLst>
              </a:rPr>
              <a:t>symbolizing the first fruits of wheat, </a:t>
            </a:r>
            <a:r>
              <a:rPr lang="en-US" sz="2800" b="1" dirty="0" smtClean="0">
                <a:solidFill>
                  <a:srgbClr val="FFFF00"/>
                </a:solidFill>
                <a:effectLst>
                  <a:outerShdw blurRad="38100" dist="38100" dir="2700000" algn="tl">
                    <a:srgbClr val="000000">
                      <a:alpha val="43137"/>
                    </a:srgbClr>
                  </a:outerShdw>
                </a:effectLst>
              </a:rPr>
              <a:t>with the final harvest of grapes coming in the Fall.</a:t>
            </a:r>
            <a:endParaRPr lang="en-GB" sz="2800" b="1" dirty="0">
              <a:solidFill>
                <a:srgbClr val="FFFF00"/>
              </a:solidFill>
              <a:effectLst>
                <a:outerShdw blurRad="38100" dist="38100" dir="2700000" algn="tl">
                  <a:srgbClr val="000000">
                    <a:alpha val="43137"/>
                  </a:srgbClr>
                </a:outerShdw>
              </a:effectLst>
            </a:endParaRPr>
          </a:p>
        </p:txBody>
      </p:sp>
      <p:pic>
        <p:nvPicPr>
          <p:cNvPr id="363522" name="Picture 2" descr="http://t1.gstatic.com/images?q=tbn:ANd9GcTKFkgGuur1zo7ZxbEqAvbDPtcoLig2M4aV48mWebTV3W9itaE&amp;t=1&amp;usg=__m0hn47EY7iKGyhryxAuM414f7FQ="/>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539552" y="1844824"/>
            <a:ext cx="3364388" cy="4608512"/>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http://kyle-a-christopherson.com/kac/wp-content/uploads/2010/04/Ascension-Clouds.jpg"/>
          <p:cNvPicPr>
            <a:picLocks noChangeAspect="1" noChangeArrowheads="1"/>
          </p:cNvPicPr>
          <p:nvPr/>
        </p:nvPicPr>
        <p:blipFill>
          <a:blip r:embed="rId3" cstate="print"/>
          <a:srcRect/>
          <a:stretch>
            <a:fillRect/>
          </a:stretch>
        </p:blipFill>
        <p:spPr bwMode="auto">
          <a:xfrm>
            <a:off x="0" y="0"/>
            <a:ext cx="9139945" cy="6858000"/>
          </a:xfrm>
          <a:prstGeom prst="rect">
            <a:avLst/>
          </a:prstGeom>
          <a:noFill/>
        </p:spPr>
      </p:pic>
      <p:sp>
        <p:nvSpPr>
          <p:cNvPr id="2" name="Title 1"/>
          <p:cNvSpPr>
            <a:spLocks noGrp="1"/>
          </p:cNvSpPr>
          <p:nvPr>
            <p:ph type="title"/>
          </p:nvPr>
        </p:nvSpPr>
        <p:spPr>
          <a:xfrm>
            <a:off x="467544" y="404664"/>
            <a:ext cx="8229600" cy="1143000"/>
          </a:xfrm>
        </p:spPr>
        <p:txBody>
          <a:bodyPr/>
          <a:lstStyle/>
          <a:p>
            <a:r>
              <a:rPr lang="en-US" b="1" dirty="0" smtClean="0">
                <a:solidFill>
                  <a:srgbClr val="FF33CC"/>
                </a:solidFill>
              </a:rPr>
              <a:t>Prophetic Fulfillment of the First Four Feasts</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171</a:t>
            </a:fld>
            <a:endParaRPr lang="en-GB"/>
          </a:p>
        </p:txBody>
      </p:sp>
      <p:sp>
        <p:nvSpPr>
          <p:cNvPr id="4" name="TextBox 3"/>
          <p:cNvSpPr txBox="1"/>
          <p:nvPr/>
        </p:nvSpPr>
        <p:spPr>
          <a:xfrm>
            <a:off x="0" y="3410902"/>
            <a:ext cx="9144000" cy="2831544"/>
          </a:xfrm>
          <a:prstGeom prst="rect">
            <a:avLst/>
          </a:prstGeom>
          <a:noFill/>
        </p:spPr>
        <p:txBody>
          <a:bodyPr wrap="square" rtlCol="0">
            <a:spAutoFit/>
          </a:bodyPr>
          <a:lstStyle/>
          <a:p>
            <a:pPr algn="ctr"/>
            <a:r>
              <a:rPr lang="en-US" sz="4000" b="1" u="sng" dirty="0" smtClean="0">
                <a:solidFill>
                  <a:srgbClr val="FFC000"/>
                </a:solidFill>
                <a:effectLst>
                  <a:outerShdw blurRad="38100" dist="38100" dir="2700000" algn="tl">
                    <a:srgbClr val="000000">
                      <a:alpha val="43137"/>
                    </a:srgbClr>
                  </a:outerShdw>
                </a:effectLst>
              </a:rPr>
              <a:t>The delay in time between the Spring Feasts and the Fall Feasts is the difference in time between the First Advent and the Second Advent</a:t>
            </a:r>
            <a:r>
              <a:rPr lang="en-US" sz="4000" b="1" dirty="0" smtClean="0">
                <a:solidFill>
                  <a:srgbClr val="FFC000"/>
                </a:solidFill>
                <a:effectLst>
                  <a:outerShdw blurRad="38100" dist="38100" dir="2700000" algn="tl">
                    <a:srgbClr val="000000">
                      <a:alpha val="43137"/>
                    </a:srgbClr>
                  </a:outerShdw>
                </a:effectLst>
              </a:rPr>
              <a:t>!!!</a:t>
            </a:r>
            <a:endParaRPr lang="en-GB" sz="4000" b="1" dirty="0" smtClean="0">
              <a:solidFill>
                <a:srgbClr val="FFC000"/>
              </a:solidFill>
              <a:effectLst>
                <a:outerShdw blurRad="38100" dist="38100" dir="2700000" algn="tl">
                  <a:srgbClr val="000000">
                    <a:alpha val="43137"/>
                  </a:srgbClr>
                </a:outerShdw>
              </a:effectLst>
            </a:endParaRPr>
          </a:p>
          <a:p>
            <a:endParaRPr lang="en-GB"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97574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172</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val="3770595496"/>
              </p:ext>
            </p:extLst>
          </p:nvPr>
        </p:nvGraphicFramePr>
        <p:xfrm>
          <a:off x="0" y="2348880"/>
          <a:ext cx="9144000" cy="1371600"/>
        </p:xfrm>
        <a:graphic>
          <a:graphicData uri="http://schemas.openxmlformats.org/drawingml/2006/table">
            <a:tbl>
              <a:tblPr firstRow="1" bandRow="1">
                <a:tableStyleId>{5C22544A-7EE6-4342-B048-85BDC9FD1C3A}</a:tableStyleId>
              </a:tblPr>
              <a:tblGrid>
                <a:gridCol w="3048000"/>
                <a:gridCol w="3048000"/>
                <a:gridCol w="3048000"/>
              </a:tblGrid>
              <a:tr h="1325633">
                <a:tc>
                  <a:txBody>
                    <a:bodyPr/>
                    <a:lstStyle/>
                    <a:p>
                      <a:pPr algn="ctr"/>
                      <a:r>
                        <a:rPr lang="en-US" sz="2800" b="1" kern="1200" dirty="0" smtClean="0">
                          <a:solidFill>
                            <a:schemeClr val="bg2"/>
                          </a:solidFill>
                          <a:latin typeface="+mn-lt"/>
                          <a:ea typeface="+mn-ea"/>
                          <a:cs typeface="+mn-cs"/>
                        </a:rPr>
                        <a:t>Day 183</a:t>
                      </a:r>
                      <a:endParaRPr lang="en-GB" sz="2800" dirty="0">
                        <a:solidFill>
                          <a:schemeClr val="bg2"/>
                        </a:solidFill>
                      </a:endParaRPr>
                    </a:p>
                  </a:txBody>
                  <a:tcPr>
                    <a:solidFill>
                      <a:srgbClr val="FFC000"/>
                    </a:solidFill>
                  </a:tcPr>
                </a:tc>
                <a:tc>
                  <a:txBody>
                    <a:bodyPr/>
                    <a:lstStyle/>
                    <a:p>
                      <a:pPr algn="ctr"/>
                      <a:r>
                        <a:rPr lang="en-US" sz="2800" b="1" kern="1200" dirty="0" smtClean="0">
                          <a:solidFill>
                            <a:schemeClr val="bg2"/>
                          </a:solidFill>
                          <a:latin typeface="+mn-lt"/>
                          <a:ea typeface="+mn-ea"/>
                          <a:cs typeface="+mn-cs"/>
                        </a:rPr>
                        <a:t>Feast of Trumpets</a:t>
                      </a:r>
                      <a:endParaRPr lang="en-GB" sz="2800" dirty="0">
                        <a:solidFill>
                          <a:schemeClr val="bg2"/>
                        </a:solidFill>
                      </a:endParaRPr>
                    </a:p>
                  </a:txBody>
                  <a:tcPr>
                    <a:solidFill>
                      <a:srgbClr val="00FF00"/>
                    </a:solidFill>
                  </a:tcPr>
                </a:tc>
                <a:tc>
                  <a:txBody>
                    <a:bodyPr/>
                    <a:lstStyle/>
                    <a:p>
                      <a:pPr algn="ctr"/>
                      <a:r>
                        <a:rPr lang="en-US" sz="2800" b="1" kern="1200" dirty="0" smtClean="0">
                          <a:solidFill>
                            <a:schemeClr val="bg2"/>
                          </a:solidFill>
                          <a:latin typeface="+mn-lt"/>
                          <a:ea typeface="+mn-ea"/>
                          <a:cs typeface="+mn-cs"/>
                        </a:rPr>
                        <a:t>Biological functions completed</a:t>
                      </a:r>
                      <a:endParaRPr lang="en-GB" sz="2800" dirty="0">
                        <a:solidFill>
                          <a:schemeClr val="bg2"/>
                        </a:solidFill>
                      </a:endParaRPr>
                    </a:p>
                  </a:txBody>
                  <a:tcPr>
                    <a:solidFill>
                      <a:srgbClr val="FF0000"/>
                    </a:solidFill>
                  </a:tcPr>
                </a:tc>
              </a:tr>
            </a:tbl>
          </a:graphicData>
        </a:graphic>
      </p:graphicFrame>
      <p:pic>
        <p:nvPicPr>
          <p:cNvPr id="4098" name="Picture 2" descr="http://cache-media.britannica.com/eb-media/31/117431-004-FD591591.jpg"/>
          <p:cNvPicPr>
            <a:picLocks noChangeAspect="1" noChangeArrowheads="1"/>
          </p:cNvPicPr>
          <p:nvPr/>
        </p:nvPicPr>
        <p:blipFill>
          <a:blip r:embed="rId3" cstate="print"/>
          <a:srcRect/>
          <a:stretch>
            <a:fillRect/>
          </a:stretch>
        </p:blipFill>
        <p:spPr bwMode="auto">
          <a:xfrm>
            <a:off x="2843808" y="3976984"/>
            <a:ext cx="3456384" cy="2699272"/>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90" y="153700"/>
            <a:ext cx="8229600" cy="187220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1</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173</a:t>
            </a:fld>
            <a:endParaRPr lang="en-GB"/>
          </a:p>
        </p:txBody>
      </p:sp>
      <p:sp>
        <p:nvSpPr>
          <p:cNvPr id="8" name="TextBox 7"/>
          <p:cNvSpPr txBox="1"/>
          <p:nvPr/>
        </p:nvSpPr>
        <p:spPr>
          <a:xfrm>
            <a:off x="3563888" y="2283544"/>
            <a:ext cx="543445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Feast of Trumpets (third trimester) </a:t>
            </a:r>
            <a:r>
              <a:rPr lang="en-US" sz="2800" b="1" dirty="0" smtClean="0">
                <a:solidFill>
                  <a:srgbClr val="FFC000"/>
                </a:solidFill>
                <a:effectLst>
                  <a:outerShdw blurRad="38100" dist="38100" dir="2700000" algn="tl">
                    <a:srgbClr val="000000">
                      <a:alpha val="43137"/>
                    </a:srgbClr>
                  </a:outerShdw>
                </a:effectLst>
              </a:rPr>
              <a:t>represents the point where the fetus has all of its parts </a:t>
            </a:r>
            <a:r>
              <a:rPr lang="en-US" sz="2800" b="1" i="1" dirty="0" smtClean="0">
                <a:solidFill>
                  <a:srgbClr val="FFC000"/>
                </a:solidFill>
                <a:effectLst>
                  <a:outerShdw blurRad="38100" dist="38100" dir="2700000" algn="tl">
                    <a:srgbClr val="000000">
                      <a:alpha val="43137"/>
                    </a:srgbClr>
                  </a:outerShdw>
                </a:effectLst>
              </a:rPr>
              <a:t>fully formed and functioning</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little human being needs now to fully develop and integrate those parts. </a:t>
            </a:r>
            <a:r>
              <a:rPr lang="en-US" sz="2800" b="1" u="sng" dirty="0" smtClean="0">
                <a:solidFill>
                  <a:srgbClr val="00FF00"/>
                </a:solidFill>
                <a:effectLst>
                  <a:outerShdw blurRad="38100" dist="38100" dir="2700000" algn="tl">
                    <a:srgbClr val="000000">
                      <a:alpha val="43137"/>
                    </a:srgbClr>
                  </a:outerShdw>
                </a:effectLst>
              </a:rPr>
              <a:t>Notabl</a:t>
            </a:r>
            <a:r>
              <a:rPr lang="en-US" sz="2800" b="1" u="sng" dirty="0" smtClean="0">
                <a:solidFill>
                  <a:srgbClr val="00FF99"/>
                </a:solidFill>
                <a:effectLst>
                  <a:outerShdw blurRad="38100" dist="38100" dir="2700000" algn="tl">
                    <a:srgbClr val="000000">
                      <a:alpha val="43137"/>
                    </a:srgbClr>
                  </a:outerShdw>
                </a:effectLst>
              </a:rPr>
              <a:t>y, </a:t>
            </a:r>
            <a:r>
              <a:rPr lang="en-US" sz="2800" b="1" u="sng" dirty="0" smtClean="0">
                <a:solidFill>
                  <a:srgbClr val="FFFF00"/>
                </a:solidFill>
                <a:effectLst>
                  <a:outerShdw blurRad="38100" dist="38100" dir="2700000" algn="tl">
                    <a:srgbClr val="000000">
                      <a:alpha val="43137"/>
                    </a:srgbClr>
                  </a:outerShdw>
                </a:effectLst>
              </a:rPr>
              <a:t>its ears are capable of </a:t>
            </a:r>
            <a:r>
              <a:rPr lang="en-US" sz="2800" b="1" i="1" u="sng" dirty="0" smtClean="0">
                <a:solidFill>
                  <a:srgbClr val="FFFF00"/>
                </a:solidFill>
                <a:effectLst>
                  <a:outerShdw blurRad="38100" dist="38100" dir="2700000" algn="tl">
                    <a:srgbClr val="000000">
                      <a:alpha val="43137"/>
                    </a:srgbClr>
                  </a:outerShdw>
                </a:effectLst>
              </a:rPr>
              <a:t>hearing</a:t>
            </a:r>
            <a:r>
              <a:rPr lang="en-US" sz="2800" b="1" u="sng" dirty="0" smtClean="0">
                <a:solidFill>
                  <a:srgbClr val="FFFF00"/>
                </a:solidFill>
                <a:effectLst>
                  <a:outerShdw blurRad="38100" dist="38100" dir="2700000" algn="tl">
                    <a:srgbClr val="000000">
                      <a:alpha val="43137"/>
                    </a:srgbClr>
                  </a:outerShdw>
                </a:effectLst>
              </a:rPr>
              <a:t> (the trumpets) at this point</a:t>
            </a:r>
            <a:r>
              <a:rPr lang="en-US"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pic>
        <p:nvPicPr>
          <p:cNvPr id="2058" name="Picture 10" descr="http://2.bp.blogspot.com/_zRisceVNFk0/SN14xUUFrTI/AAAAAAAAATk/lwoYWkK4Vec/s400/trumpets2.jpg"/>
          <p:cNvPicPr>
            <a:picLocks noChangeAspect="1" noChangeArrowheads="1"/>
          </p:cNvPicPr>
          <p:nvPr/>
        </p:nvPicPr>
        <p:blipFill>
          <a:blip r:embed="rId3" cstate="print"/>
          <a:srcRect/>
          <a:stretch>
            <a:fillRect/>
          </a:stretch>
        </p:blipFill>
        <p:spPr bwMode="auto">
          <a:xfrm>
            <a:off x="179513" y="2852936"/>
            <a:ext cx="3229108" cy="2832390"/>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223224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174</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2644955231"/>
              </p:ext>
            </p:extLst>
          </p:nvPr>
        </p:nvGraphicFramePr>
        <p:xfrm>
          <a:off x="0" y="2492896"/>
          <a:ext cx="9144000" cy="1239912"/>
        </p:xfrm>
        <a:graphic>
          <a:graphicData uri="http://schemas.openxmlformats.org/drawingml/2006/table">
            <a:tbl>
              <a:tblPr firstRow="1" bandRow="1">
                <a:tableStyleId>{5C22544A-7EE6-4342-B048-85BDC9FD1C3A}</a:tableStyleId>
              </a:tblPr>
              <a:tblGrid>
                <a:gridCol w="3048000"/>
                <a:gridCol w="3048000"/>
                <a:gridCol w="3048000"/>
              </a:tblGrid>
              <a:tr h="1239912">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Day 190</a:t>
                      </a:r>
                      <a:endParaRPr lang="en-GB" sz="2800" dirty="0">
                        <a:solidFill>
                          <a:schemeClr val="bg2"/>
                        </a:solidFill>
                        <a:effectLst>
                          <a:outerShdw blurRad="38100" dist="38100" dir="2700000" algn="tl">
                            <a:srgbClr val="000000">
                              <a:alpha val="43137"/>
                            </a:srgbClr>
                          </a:outerShdw>
                        </a:effectLst>
                      </a:endParaRPr>
                    </a:p>
                  </a:txBody>
                  <a:tcPr>
                    <a:solidFill>
                      <a:srgbClr val="FFC000"/>
                    </a:solidFill>
                  </a:tcPr>
                </a:tc>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Day of Atonement</a:t>
                      </a:r>
                      <a:endParaRPr lang="en-GB" sz="2800" dirty="0">
                        <a:solidFill>
                          <a:schemeClr val="bg2"/>
                        </a:solidFill>
                        <a:effectLst>
                          <a:outerShdw blurRad="38100" dist="38100" dir="2700000" algn="tl">
                            <a:srgbClr val="000000">
                              <a:alpha val="43137"/>
                            </a:srgbClr>
                          </a:outerShdw>
                        </a:effectLst>
                      </a:endParaRPr>
                    </a:p>
                  </a:txBody>
                  <a:tcPr>
                    <a:solidFill>
                      <a:srgbClr val="00FFFF"/>
                    </a:solidFill>
                  </a:tcPr>
                </a:tc>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Blood Development</a:t>
                      </a:r>
                      <a:endParaRPr lang="en-GB" sz="2800" dirty="0">
                        <a:solidFill>
                          <a:schemeClr val="bg2"/>
                        </a:solidFill>
                        <a:effectLst>
                          <a:outerShdw blurRad="38100" dist="38100" dir="2700000" algn="tl">
                            <a:srgbClr val="000000">
                              <a:alpha val="43137"/>
                            </a:srgbClr>
                          </a:outerShdw>
                        </a:effectLst>
                      </a:endParaRPr>
                    </a:p>
                  </a:txBody>
                  <a:tcPr>
                    <a:solidFill>
                      <a:srgbClr val="FF33CC"/>
                    </a:solidFill>
                  </a:tcPr>
                </a:tc>
              </a:tr>
            </a:tbl>
          </a:graphicData>
        </a:graphic>
      </p:graphicFrame>
      <p:pic>
        <p:nvPicPr>
          <p:cNvPr id="373762" name="Picture 2" descr="http://www.biologyreference.com/images/biol_02_img0172.jpg"/>
          <p:cNvPicPr>
            <a:picLocks noChangeAspect="1" noChangeArrowheads="1"/>
          </p:cNvPicPr>
          <p:nvPr/>
        </p:nvPicPr>
        <p:blipFill>
          <a:blip r:embed="rId3" cstate="print"/>
          <a:srcRect l="4473" t="1680" r="6060" b="2561"/>
          <a:stretch>
            <a:fillRect/>
          </a:stretch>
        </p:blipFill>
        <p:spPr bwMode="auto">
          <a:xfrm>
            <a:off x="3622237" y="4099417"/>
            <a:ext cx="1920213" cy="2736304"/>
          </a:xfrm>
          <a:prstGeom prst="rect">
            <a:avLst/>
          </a:prstGeom>
          <a:noFill/>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223224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175</a:t>
            </a:fld>
            <a:endParaRPr lang="en-GB"/>
          </a:p>
        </p:txBody>
      </p:sp>
      <p:sp>
        <p:nvSpPr>
          <p:cNvPr id="4" name="TextBox 3"/>
          <p:cNvSpPr txBox="1"/>
          <p:nvPr/>
        </p:nvSpPr>
        <p:spPr>
          <a:xfrm>
            <a:off x="4788024" y="2785430"/>
            <a:ext cx="417646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sixth stage (Day of Atonement) </a:t>
            </a:r>
            <a:r>
              <a:rPr lang="en-US" sz="2800" b="1" dirty="0" smtClean="0">
                <a:solidFill>
                  <a:srgbClr val="FFC000"/>
                </a:solidFill>
                <a:effectLst>
                  <a:outerShdw blurRad="38100" dist="38100" dir="2700000" algn="tl">
                    <a:srgbClr val="000000">
                      <a:alpha val="43137"/>
                    </a:srgbClr>
                  </a:outerShdw>
                </a:effectLst>
              </a:rPr>
              <a:t>is when the fetus starts producing </a:t>
            </a:r>
            <a:r>
              <a:rPr lang="en-US" sz="2800" b="1" i="1" dirty="0" smtClean="0">
                <a:solidFill>
                  <a:srgbClr val="FFC000"/>
                </a:solidFill>
                <a:effectLst>
                  <a:outerShdw blurRad="38100" dist="38100" dir="2700000" algn="tl">
                    <a:srgbClr val="000000">
                      <a:alpha val="43137"/>
                    </a:srgbClr>
                  </a:outerShdw>
                </a:effectLst>
              </a:rPr>
              <a:t>its own blood</a:t>
            </a:r>
            <a:r>
              <a:rPr lang="en-US" sz="2800" b="1" dirty="0" smtClean="0">
                <a:solidFill>
                  <a:srgbClr val="FFC000"/>
                </a:solidFill>
                <a:effectLst>
                  <a:outerShdw blurRad="38100" dist="38100" dir="2700000" algn="tl">
                    <a:srgbClr val="000000">
                      <a:alpha val="43137"/>
                    </a:srgbClr>
                  </a:outerShdw>
                </a:effectLst>
              </a:rPr>
              <a:t>,</a:t>
            </a:r>
            <a:r>
              <a:rPr lang="en-US" sz="2800" b="1" dirty="0" smtClean="0">
                <a:solidFill>
                  <a:srgbClr val="00FF00"/>
                </a:solidFill>
                <a:effectLst>
                  <a:outerShdw blurRad="38100" dist="38100" dir="2700000" algn="tl">
                    <a:srgbClr val="000000">
                      <a:alpha val="43137"/>
                    </a:srgbClr>
                  </a:outerShdw>
                </a:effectLst>
              </a:rPr>
              <a:t> in preparation for the day when it will no longer have the mother's blood available for nutrition.)</a:t>
            </a:r>
            <a:endParaRPr lang="en-GB" dirty="0">
              <a:solidFill>
                <a:srgbClr val="00FF00"/>
              </a:solidFill>
            </a:endParaRPr>
          </a:p>
        </p:txBody>
      </p:sp>
      <p:pic>
        <p:nvPicPr>
          <p:cNvPr id="371714" name="Picture 2" descr="http://www.gallery.oldbookart.com/main.php?g2_view=core.DownloadItem&amp;g2_itemId=11100&amp;g2_serialNumber=1"/>
          <p:cNvPicPr>
            <a:picLocks noChangeAspect="1" noChangeArrowheads="1"/>
          </p:cNvPicPr>
          <p:nvPr/>
        </p:nvPicPr>
        <p:blipFill>
          <a:blip r:embed="rId3" cstate="print"/>
          <a:srcRect/>
          <a:stretch>
            <a:fillRect/>
          </a:stretch>
        </p:blipFill>
        <p:spPr bwMode="auto">
          <a:xfrm>
            <a:off x="226368" y="2891162"/>
            <a:ext cx="4355976" cy="3327967"/>
          </a:xfrm>
          <a:prstGeom prst="rect">
            <a:avLst/>
          </a:prstGeom>
          <a:no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208823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176</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2647838046"/>
              </p:ext>
            </p:extLst>
          </p:nvPr>
        </p:nvGraphicFramePr>
        <p:xfrm>
          <a:off x="-12830" y="2495730"/>
          <a:ext cx="9144000" cy="951880"/>
        </p:xfrm>
        <a:graphic>
          <a:graphicData uri="http://schemas.openxmlformats.org/drawingml/2006/table">
            <a:tbl>
              <a:tblPr firstRow="1" bandRow="1">
                <a:tableStyleId>{5C22544A-7EE6-4342-B048-85BDC9FD1C3A}</a:tableStyleId>
              </a:tblPr>
              <a:tblGrid>
                <a:gridCol w="3048000"/>
                <a:gridCol w="3048000"/>
                <a:gridCol w="3048000"/>
              </a:tblGrid>
              <a:tr h="951880">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Day 197</a:t>
                      </a:r>
                      <a:endParaRPr lang="en-GB" sz="2800" dirty="0">
                        <a:solidFill>
                          <a:schemeClr val="bg2"/>
                        </a:solidFill>
                        <a:effectLst>
                          <a:outerShdw blurRad="38100" dist="38100" dir="2700000" algn="tl">
                            <a:srgbClr val="000000">
                              <a:alpha val="43137"/>
                            </a:srgbClr>
                          </a:outerShdw>
                        </a:effectLst>
                      </a:endParaRPr>
                    </a:p>
                  </a:txBody>
                  <a:tcPr>
                    <a:solidFill>
                      <a:srgbClr val="FF33CC"/>
                    </a:solidFill>
                  </a:tcPr>
                </a:tc>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Feast of Tabernacles	</a:t>
                      </a:r>
                      <a:endParaRPr lang="en-GB" sz="2800" dirty="0">
                        <a:solidFill>
                          <a:schemeClr val="bg2"/>
                        </a:solidFill>
                        <a:effectLst>
                          <a:outerShdw blurRad="38100" dist="38100" dir="2700000" algn="tl">
                            <a:srgbClr val="000000">
                              <a:alpha val="43137"/>
                            </a:srgbClr>
                          </a:outerShdw>
                        </a:effectLst>
                      </a:endParaRPr>
                    </a:p>
                  </a:txBody>
                  <a:tcPr>
                    <a:solidFill>
                      <a:srgbClr val="00FFFF"/>
                    </a:solidFill>
                  </a:tcPr>
                </a:tc>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Viability</a:t>
                      </a:r>
                      <a:endParaRPr lang="en-GB" sz="2800" dirty="0">
                        <a:solidFill>
                          <a:schemeClr val="bg2"/>
                        </a:solidFill>
                        <a:effectLst>
                          <a:outerShdw blurRad="38100" dist="38100" dir="2700000" algn="tl">
                            <a:srgbClr val="000000">
                              <a:alpha val="43137"/>
                            </a:srgbClr>
                          </a:outerShdw>
                        </a:effectLst>
                      </a:endParaRPr>
                    </a:p>
                  </a:txBody>
                  <a:tcPr>
                    <a:solidFill>
                      <a:srgbClr val="FFC000"/>
                    </a:solidFill>
                  </a:tcPr>
                </a:tc>
              </a:tr>
            </a:tbl>
          </a:graphicData>
        </a:graphic>
      </p:graphicFrame>
      <p:pic>
        <p:nvPicPr>
          <p:cNvPr id="369666" name="Picture 2" descr="http://www.thecamreport.com/images/Pregnant%20labor.jpg"/>
          <p:cNvPicPr>
            <a:picLocks noChangeAspect="1" noChangeArrowheads="1"/>
          </p:cNvPicPr>
          <p:nvPr/>
        </p:nvPicPr>
        <p:blipFill>
          <a:blip r:embed="rId3" cstate="print"/>
          <a:srcRect/>
          <a:stretch>
            <a:fillRect/>
          </a:stretch>
        </p:blipFill>
        <p:spPr bwMode="auto">
          <a:xfrm>
            <a:off x="2771800" y="3704832"/>
            <a:ext cx="3574740" cy="3000768"/>
          </a:xfrm>
          <a:prstGeom prst="rect">
            <a:avLst/>
          </a:prstGeom>
          <a:noFill/>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0397"/>
            <a:ext cx="8229600" cy="216024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177</a:t>
            </a:fld>
            <a:endParaRPr lang="en-GB"/>
          </a:p>
        </p:txBody>
      </p:sp>
      <p:sp>
        <p:nvSpPr>
          <p:cNvPr id="5" name="TextBox 4"/>
          <p:cNvSpPr txBox="1"/>
          <p:nvPr/>
        </p:nvSpPr>
        <p:spPr>
          <a:xfrm>
            <a:off x="3923928" y="2564904"/>
            <a:ext cx="4968552"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final stage before birth is the </a:t>
            </a:r>
            <a:r>
              <a:rPr lang="en-US" sz="2800" b="1" i="1" dirty="0" smtClean="0">
                <a:solidFill>
                  <a:srgbClr val="00FFFF"/>
                </a:solidFill>
                <a:effectLst>
                  <a:outerShdw blurRad="38100" dist="38100" dir="2700000" algn="tl">
                    <a:srgbClr val="000000">
                      <a:alpha val="43137"/>
                    </a:srgbClr>
                  </a:outerShdw>
                </a:effectLst>
              </a:rPr>
              <a:t>Viability Stage</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Feast of Tabernacles is also called the Feast of Booths, </a:t>
            </a:r>
            <a:r>
              <a:rPr lang="en-US" sz="2800" b="1" dirty="0" smtClean="0">
                <a:solidFill>
                  <a:srgbClr val="00FF00"/>
                </a:solidFill>
                <a:effectLst>
                  <a:outerShdw blurRad="38100" dist="38100" dir="2700000" algn="tl">
                    <a:srgbClr val="000000">
                      <a:alpha val="43137"/>
                    </a:srgbClr>
                  </a:outerShdw>
                </a:effectLst>
              </a:rPr>
              <a:t>meaning </a:t>
            </a:r>
            <a:r>
              <a:rPr lang="en-US" sz="2800" b="1" i="1" dirty="0" smtClean="0">
                <a:solidFill>
                  <a:srgbClr val="00FF00"/>
                </a:solidFill>
                <a:effectLst>
                  <a:outerShdw blurRad="38100" dist="38100" dir="2700000" algn="tl">
                    <a:srgbClr val="000000">
                      <a:alpha val="43137"/>
                    </a:srgbClr>
                  </a:outerShdw>
                </a:effectLst>
              </a:rPr>
              <a:t>living outside in tents</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It represents the baby's </a:t>
            </a:r>
            <a:r>
              <a:rPr lang="en-US" sz="2800" b="1" i="1" u="sng" dirty="0" smtClean="0">
                <a:solidFill>
                  <a:srgbClr val="FFFF00"/>
                </a:solidFill>
                <a:effectLst>
                  <a:outerShdw blurRad="38100" dist="38100" dir="2700000" algn="tl">
                    <a:srgbClr val="000000">
                      <a:alpha val="43137"/>
                    </a:srgbClr>
                  </a:outerShdw>
                </a:effectLst>
              </a:rPr>
              <a:t>ability to live outside of the womb</a:t>
            </a:r>
            <a:r>
              <a:rPr lang="en-US" sz="2800" b="1" dirty="0" smtClean="0">
                <a:solidFill>
                  <a:srgbClr val="FFFF00"/>
                </a:solidFill>
                <a:effectLst>
                  <a:outerShdw blurRad="38100" dist="38100" dir="2700000" algn="tl">
                    <a:srgbClr val="000000">
                      <a:alpha val="43137"/>
                    </a:srgbClr>
                  </a:outerShdw>
                </a:effectLst>
              </a:rPr>
              <a:t>.)</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367620" name="Picture 4" descr="http://www.ccsaline.org/images/feast_of_tabernacles.png"/>
          <p:cNvPicPr>
            <a:picLocks noChangeAspect="1" noChangeArrowheads="1"/>
          </p:cNvPicPr>
          <p:nvPr/>
        </p:nvPicPr>
        <p:blipFill>
          <a:blip r:embed="rId3" cstate="print"/>
          <a:srcRect/>
          <a:stretch>
            <a:fillRect/>
          </a:stretch>
        </p:blipFill>
        <p:spPr bwMode="auto">
          <a:xfrm>
            <a:off x="251520" y="2708920"/>
            <a:ext cx="3462176" cy="3384376"/>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9442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178</a:t>
            </a:fld>
            <a:endParaRPr lang="en-GB"/>
          </a:p>
        </p:txBody>
      </p:sp>
      <p:pic>
        <p:nvPicPr>
          <p:cNvPr id="367618" name="Picture 2" descr="http://www.isteroids.com/blog/wp-content/uploads/2010/07/factors-behind-disability-of-premature-infants-identified.jpg"/>
          <p:cNvPicPr>
            <a:picLocks noChangeAspect="1" noChangeArrowheads="1"/>
          </p:cNvPicPr>
          <p:nvPr/>
        </p:nvPicPr>
        <p:blipFill>
          <a:blip r:embed="rId3" cstate="print"/>
          <a:srcRect/>
          <a:stretch>
            <a:fillRect/>
          </a:stretch>
        </p:blipFill>
        <p:spPr bwMode="auto">
          <a:xfrm>
            <a:off x="2952800" y="3621364"/>
            <a:ext cx="3600400" cy="3103793"/>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3452510668"/>
              </p:ext>
            </p:extLst>
          </p:nvPr>
        </p:nvGraphicFramePr>
        <p:xfrm>
          <a:off x="0" y="2348880"/>
          <a:ext cx="9144000" cy="944880"/>
        </p:xfrm>
        <a:graphic>
          <a:graphicData uri="http://schemas.openxmlformats.org/drawingml/2006/table">
            <a:tbl>
              <a:tblPr firstRow="1" bandRow="1">
                <a:tableStyleId>{5C22544A-7EE6-4342-B048-85BDC9FD1C3A}</a:tableStyleId>
              </a:tblPr>
              <a:tblGrid>
                <a:gridCol w="3048000"/>
                <a:gridCol w="3048000"/>
                <a:gridCol w="3048000"/>
              </a:tblGrid>
              <a:tr h="807864">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Day 204</a:t>
                      </a:r>
                      <a:endParaRPr lang="en-GB" sz="2800" dirty="0">
                        <a:solidFill>
                          <a:schemeClr val="bg2"/>
                        </a:solidFill>
                        <a:effectLst>
                          <a:outerShdw blurRad="38100" dist="38100" dir="2700000" algn="tl">
                            <a:srgbClr val="000000">
                              <a:alpha val="43137"/>
                            </a:srgbClr>
                          </a:outerShdw>
                        </a:effectLst>
                      </a:endParaRPr>
                    </a:p>
                  </a:txBody>
                  <a:tcPr>
                    <a:solidFill>
                      <a:srgbClr val="FF0000"/>
                    </a:solidFill>
                  </a:tcPr>
                </a:tc>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Last Great Day	</a:t>
                      </a:r>
                      <a:endParaRPr lang="en-GB" sz="2800" dirty="0">
                        <a:solidFill>
                          <a:schemeClr val="bg2"/>
                        </a:solidFill>
                        <a:effectLst>
                          <a:outerShdw blurRad="38100" dist="38100" dir="2700000" algn="tl">
                            <a:srgbClr val="000000">
                              <a:alpha val="43137"/>
                            </a:srgbClr>
                          </a:outerShdw>
                        </a:effectLst>
                      </a:endParaRPr>
                    </a:p>
                  </a:txBody>
                  <a:tcPr>
                    <a:solidFill>
                      <a:srgbClr val="FFC000"/>
                    </a:solidFill>
                  </a:tcPr>
                </a:tc>
                <a:tc>
                  <a:txBody>
                    <a:bodyPr/>
                    <a:lstStyle/>
                    <a:p>
                      <a:pPr algn="ctr"/>
                      <a:r>
                        <a:rPr lang="en-US" sz="2800" b="1" kern="1200" dirty="0" smtClean="0">
                          <a:solidFill>
                            <a:schemeClr val="bg2"/>
                          </a:solidFill>
                          <a:effectLst>
                            <a:outerShdw blurRad="38100" dist="38100" dir="2700000" algn="tl">
                              <a:srgbClr val="000000">
                                <a:alpha val="43137"/>
                              </a:srgbClr>
                            </a:outerShdw>
                          </a:effectLst>
                          <a:latin typeface="+mn-lt"/>
                          <a:ea typeface="+mn-ea"/>
                          <a:cs typeface="+mn-cs"/>
                        </a:rPr>
                        <a:t>Premature Birth Viable</a:t>
                      </a:r>
                      <a:endParaRPr lang="en-GB" sz="2800" dirty="0">
                        <a:solidFill>
                          <a:schemeClr val="bg2"/>
                        </a:solidFill>
                        <a:effectLst>
                          <a:outerShdw blurRad="38100" dist="38100" dir="2700000" algn="tl">
                            <a:srgbClr val="000000">
                              <a:alpha val="43137"/>
                            </a:srgbClr>
                          </a:outerShdw>
                        </a:effectLst>
                      </a:endParaRPr>
                    </a:p>
                  </a:txBody>
                  <a:tcPr>
                    <a:solidFill>
                      <a:srgbClr val="00FF99"/>
                    </a:solidFill>
                  </a:tcPr>
                </a:tc>
              </a:tr>
            </a:tbl>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18"/>
            <a:ext cx="8229600" cy="19442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179</a:t>
            </a:fld>
            <a:endParaRPr lang="en-GB"/>
          </a:p>
        </p:txBody>
      </p:sp>
      <p:sp>
        <p:nvSpPr>
          <p:cNvPr id="5" name="TextBox 4"/>
          <p:cNvSpPr txBox="1"/>
          <p:nvPr/>
        </p:nvSpPr>
        <p:spPr>
          <a:xfrm>
            <a:off x="5148064" y="2304395"/>
            <a:ext cx="367240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u="sng" dirty="0" smtClean="0">
                <a:solidFill>
                  <a:srgbClr val="00FFFF"/>
                </a:solidFill>
                <a:effectLst>
                  <a:outerShdw blurRad="38100" dist="38100" dir="2700000" algn="tl">
                    <a:srgbClr val="000000">
                      <a:alpha val="43137"/>
                    </a:srgbClr>
                  </a:outerShdw>
                </a:effectLst>
              </a:rPr>
              <a:t>Now, given this truly remarkable parallelism,</a:t>
            </a:r>
            <a:r>
              <a:rPr lang="en-US" sz="2800" b="1" u="sng" dirty="0" smtClean="0">
                <a:solidFill>
                  <a:srgbClr val="FFC000"/>
                </a:solidFill>
                <a:effectLst>
                  <a:outerShdw blurRad="38100" dist="38100" dir="2700000" algn="tl">
                    <a:srgbClr val="000000">
                      <a:alpha val="43137"/>
                    </a:srgbClr>
                  </a:outerShdw>
                </a:effectLst>
              </a:rPr>
              <a:t> I would like to carry it one step further.</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human gestation period is </a:t>
            </a:r>
            <a:r>
              <a:rPr lang="en-US" sz="2800" b="1" i="1" dirty="0" smtClean="0">
                <a:solidFill>
                  <a:srgbClr val="00FF00"/>
                </a:solidFill>
                <a:effectLst>
                  <a:outerShdw blurRad="38100" dist="38100" dir="2700000" algn="tl">
                    <a:srgbClr val="000000">
                      <a:alpha val="43137"/>
                    </a:srgbClr>
                  </a:outerShdw>
                </a:effectLst>
              </a:rPr>
              <a:t>approximately</a:t>
            </a:r>
            <a:r>
              <a:rPr lang="en-US" sz="2800" b="1" dirty="0" smtClean="0">
                <a:solidFill>
                  <a:srgbClr val="00FF00"/>
                </a:solidFill>
                <a:effectLst>
                  <a:outerShdw blurRad="38100" dist="38100" dir="2700000" algn="tl">
                    <a:srgbClr val="000000">
                      <a:alpha val="43137"/>
                    </a:srgbClr>
                  </a:outerShdw>
                </a:effectLst>
              </a:rPr>
              <a:t> 9 months,</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or 270 days.</a:t>
            </a:r>
            <a:endParaRPr lang="en-GB" sz="2800" b="1" dirty="0">
              <a:solidFill>
                <a:srgbClr val="FFFF00"/>
              </a:solidFill>
              <a:effectLst>
                <a:outerShdw blurRad="38100" dist="38100" dir="2700000" algn="tl">
                  <a:srgbClr val="000000">
                    <a:alpha val="43137"/>
                  </a:srgbClr>
                </a:outerShdw>
              </a:effectLst>
            </a:endParaRPr>
          </a:p>
        </p:txBody>
      </p:sp>
      <p:pic>
        <p:nvPicPr>
          <p:cNvPr id="375810" name="Picture 2" descr="http://www.healthofchildren.com/images/gech_0001_0003_0_img0218.jpg"/>
          <p:cNvPicPr>
            <a:picLocks noChangeAspect="1" noChangeArrowheads="1"/>
          </p:cNvPicPr>
          <p:nvPr/>
        </p:nvPicPr>
        <p:blipFill>
          <a:blip r:embed="rId3" cstate="print"/>
          <a:srcRect/>
          <a:stretch>
            <a:fillRect/>
          </a:stretch>
        </p:blipFill>
        <p:spPr bwMode="auto">
          <a:xfrm>
            <a:off x="395536" y="2419350"/>
            <a:ext cx="4438650" cy="42862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sp>
        <p:nvSpPr>
          <p:cNvPr id="3" name="TextBox 2"/>
          <p:cNvSpPr txBox="1"/>
          <p:nvPr/>
        </p:nvSpPr>
        <p:spPr>
          <a:xfrm>
            <a:off x="3701389" y="1844824"/>
            <a:ext cx="5004048"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B0F0"/>
                </a:solidFill>
                <a:effectLst>
                  <a:outerShdw blurRad="38100" dist="38100" dir="2700000" algn="tl">
                    <a:srgbClr val="000000">
                      <a:alpha val="43137"/>
                    </a:srgbClr>
                  </a:outerShdw>
                </a:effectLst>
              </a:rPr>
              <a:t>This, in fact, was the time of the Maccabean tribulation, </a:t>
            </a:r>
            <a:r>
              <a:rPr lang="en-US" sz="2800" b="1" i="1" dirty="0" smtClean="0">
                <a:solidFill>
                  <a:srgbClr val="FF33CC"/>
                </a:solidFill>
                <a:effectLst>
                  <a:outerShdw blurRad="38100" dist="38100" dir="2700000" algn="tl">
                    <a:srgbClr val="000000">
                      <a:alpha val="43137"/>
                    </a:srgbClr>
                  </a:outerShdw>
                </a:effectLst>
              </a:rPr>
              <a:t>168-165 </a:t>
            </a:r>
            <a:r>
              <a:rPr lang="en-US" sz="2800" b="1" i="1" cap="all" dirty="0" err="1" smtClean="0">
                <a:solidFill>
                  <a:srgbClr val="FF33CC"/>
                </a:solidFill>
                <a:effectLst>
                  <a:outerShdw blurRad="38100" dist="38100" dir="2700000" algn="tl">
                    <a:srgbClr val="000000">
                      <a:alpha val="43137"/>
                    </a:srgbClr>
                  </a:outerShdw>
                </a:effectLst>
              </a:rPr>
              <a:t>b.c.</a:t>
            </a:r>
            <a:r>
              <a:rPr lang="en-US" sz="2800" b="1" i="1" dirty="0" smtClean="0">
                <a:solidFill>
                  <a:srgbClr val="FF33CC"/>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at the end of which the sanctuary was 'cleansed' by Judas Maccabeus in his restoration of the evening and morning sacrifices </a:t>
            </a:r>
            <a:r>
              <a:rPr lang="en-US" sz="2800" b="1" i="1" dirty="0" smtClean="0">
                <a:solidFill>
                  <a:srgbClr val="FF33CC"/>
                </a:solidFill>
                <a:effectLst>
                  <a:outerShdw blurRad="38100" dist="38100" dir="2700000" algn="tl">
                    <a:srgbClr val="000000">
                      <a:alpha val="43137"/>
                    </a:srgbClr>
                  </a:outerShdw>
                </a:effectLst>
              </a:rPr>
              <a:t>(210:1-5)."</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sp>
        <p:nvSpPr>
          <p:cNvPr id="5" name="Slide Number Placeholder 4"/>
          <p:cNvSpPr>
            <a:spLocks noGrp="1"/>
          </p:cNvSpPr>
          <p:nvPr>
            <p:ph type="sldNum" sz="quarter" idx="12"/>
          </p:nvPr>
        </p:nvSpPr>
        <p:spPr/>
        <p:txBody>
          <a:bodyPr/>
          <a:lstStyle/>
          <a:p>
            <a:fld id="{D274BC00-3AA4-4279-B550-DC6C500F1A36}" type="slidenum">
              <a:rPr lang="en-GB" smtClean="0"/>
              <a:pPr/>
              <a:t>18</a:t>
            </a:fld>
            <a:endParaRPr lang="en-GB"/>
          </a:p>
        </p:txBody>
      </p:sp>
      <p:pic>
        <p:nvPicPr>
          <p:cNvPr id="1026" name="Picture 2" descr="Judas Maccabeus - Wikipedia"/>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11560" y="2060848"/>
            <a:ext cx="2616225" cy="2675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4214" y="5171182"/>
            <a:ext cx="2616225"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Judas Maccabeus</a:t>
            </a:r>
            <a:endParaRPr lang="en-GB" sz="3200" dirty="0">
              <a:solidFill>
                <a:srgbClr val="FFFF00"/>
              </a:solidFill>
            </a:endParaRPr>
          </a:p>
        </p:txBody>
      </p:sp>
    </p:spTree>
    <p:extLst>
      <p:ext uri="{BB962C8B-B14F-4D97-AF65-F5344CB8AC3E}">
        <p14:creationId xmlns:p14="http://schemas.microsoft.com/office/powerpoint/2010/main" val="161584447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http://www.inewscatcher.com/timages/f25ec76d43feb3ed6953eb78bdbd4f17.jpg"/>
          <p:cNvPicPr>
            <a:picLocks noChangeAspect="1" noChangeArrowheads="1"/>
          </p:cNvPicPr>
          <p:nvPr/>
        </p:nvPicPr>
        <p:blipFill>
          <a:blip r:embed="rId3" cstate="print"/>
          <a:srcRect/>
          <a:stretch>
            <a:fillRect/>
          </a:stretch>
        </p:blipFill>
        <p:spPr bwMode="auto">
          <a:xfrm>
            <a:off x="17058" y="1268759"/>
            <a:ext cx="9175296" cy="6537875"/>
          </a:xfrm>
          <a:prstGeom prst="rect">
            <a:avLst/>
          </a:prstGeom>
          <a:noFill/>
        </p:spPr>
      </p:pic>
      <p:sp>
        <p:nvSpPr>
          <p:cNvPr id="2" name="Title 1"/>
          <p:cNvSpPr>
            <a:spLocks noGrp="1"/>
          </p:cNvSpPr>
          <p:nvPr>
            <p:ph type="title"/>
          </p:nvPr>
        </p:nvSpPr>
        <p:spPr>
          <a:xfrm>
            <a:off x="467544" y="404664"/>
            <a:ext cx="8229600" cy="1143000"/>
          </a:xfrm>
        </p:spPr>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180</a:t>
            </a:fld>
            <a:endParaRPr lang="en-GB"/>
          </a:p>
        </p:txBody>
      </p:sp>
      <p:sp>
        <p:nvSpPr>
          <p:cNvPr id="6" name="TextBox 5"/>
          <p:cNvSpPr txBox="1"/>
          <p:nvPr/>
        </p:nvSpPr>
        <p:spPr>
          <a:xfrm>
            <a:off x="0" y="2276872"/>
            <a:ext cx="9144000" cy="3539430"/>
          </a:xfrm>
          <a:prstGeom prst="rect">
            <a:avLst/>
          </a:prstGeom>
          <a:noFill/>
        </p:spPr>
        <p:txBody>
          <a:bodyPr wrap="square" rtlCol="0">
            <a:spAutoFit/>
          </a:bodyPr>
          <a:lstStyle/>
          <a:p>
            <a:pPr algn="ctr"/>
            <a:r>
              <a:rPr lang="en-US" sz="3200" b="1" dirty="0" smtClean="0">
                <a:solidFill>
                  <a:srgbClr val="00FF00"/>
                </a:solidFill>
                <a:effectLst>
                  <a:outerShdw blurRad="38100" dist="38100" dir="2700000" algn="tl">
                    <a:srgbClr val="000000">
                      <a:alpha val="43137"/>
                    </a:srgbClr>
                  </a:outerShdw>
                </a:effectLst>
              </a:rPr>
              <a:t>(9 * 30 = 270. With the Solar Calendar of Enoch and Jubilees, we would add the three 91st Days of the three seasons. 270 + 3 = 273 days.) If we begin this process on the First Sabbath after the Spring Equinox, say March 21 (ovulation), then the </a:t>
            </a:r>
            <a:r>
              <a:rPr lang="en-US" sz="3200" b="1" i="1" dirty="0" smtClean="0">
                <a:solidFill>
                  <a:srgbClr val="00FF00"/>
                </a:solidFill>
                <a:effectLst>
                  <a:outerShdw blurRad="38100" dist="38100" dir="2700000" algn="tl">
                    <a:srgbClr val="000000">
                      <a:alpha val="43137"/>
                    </a:srgbClr>
                  </a:outerShdw>
                </a:effectLst>
              </a:rPr>
              <a:t>birth date</a:t>
            </a:r>
            <a:r>
              <a:rPr lang="en-US" sz="3200" b="1" dirty="0" smtClean="0">
                <a:solidFill>
                  <a:srgbClr val="00FF00"/>
                </a:solidFill>
                <a:effectLst>
                  <a:outerShdw blurRad="38100" dist="38100" dir="2700000" algn="tl">
                    <a:srgbClr val="000000">
                      <a:alpha val="43137"/>
                    </a:srgbClr>
                  </a:outerShdw>
                </a:effectLst>
              </a:rPr>
              <a:t> of the baby would be </a:t>
            </a:r>
            <a:r>
              <a:rPr lang="en-US" sz="3200" b="1" u="sng" dirty="0" smtClean="0">
                <a:solidFill>
                  <a:srgbClr val="00FF00"/>
                </a:solidFill>
                <a:effectLst>
                  <a:outerShdw blurRad="38100" dist="38100" dir="2700000" algn="tl">
                    <a:srgbClr val="000000">
                      <a:alpha val="43137"/>
                    </a:srgbClr>
                  </a:outerShdw>
                </a:effectLst>
              </a:rPr>
              <a:t>December 21, the Winter Solstice</a:t>
            </a:r>
            <a:r>
              <a:rPr lang="en-US" sz="3200" b="1" dirty="0" smtClean="0">
                <a:solidFill>
                  <a:srgbClr val="00FF00"/>
                </a:solidFill>
                <a:effectLst>
                  <a:outerShdw blurRad="38100" dist="38100" dir="2700000" algn="tl">
                    <a:srgbClr val="000000">
                      <a:alpha val="43137"/>
                    </a:srgbClr>
                  </a:outerShdw>
                </a:effectLst>
              </a:rPr>
              <a:t>!!!!</a:t>
            </a:r>
            <a:endParaRPr lang="en-GB" sz="3200" b="1" dirty="0">
              <a:solidFill>
                <a:srgbClr val="00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4"/>
            <a:ext cx="8229600" cy="20162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181</a:t>
            </a:fld>
            <a:endParaRPr lang="en-GB"/>
          </a:p>
        </p:txBody>
      </p:sp>
      <p:sp>
        <p:nvSpPr>
          <p:cNvPr id="4" name="TextBox 3"/>
          <p:cNvSpPr txBox="1"/>
          <p:nvPr/>
        </p:nvSpPr>
        <p:spPr>
          <a:xfrm>
            <a:off x="3635896" y="2293561"/>
            <a:ext cx="532859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Mayans considered the Great Rift to be the "Birth Canal" of the Milky Way Galaxy. </a:t>
            </a:r>
            <a:r>
              <a:rPr lang="en-US" sz="2800" b="1" dirty="0" smtClean="0">
                <a:solidFill>
                  <a:srgbClr val="FFC000"/>
                </a:solidFill>
                <a:effectLst>
                  <a:outerShdw blurRad="38100" dist="38100" dir="2700000" algn="tl">
                    <a:srgbClr val="000000">
                      <a:alpha val="43137"/>
                    </a:srgbClr>
                  </a:outerShdw>
                </a:effectLst>
              </a:rPr>
              <a:t>The Great Rift Nebula will be in perfect position (surrounding the Sun/Galactic Center conjunction) on </a:t>
            </a:r>
            <a:r>
              <a:rPr lang="en-US" sz="2800" b="1" u="sng" dirty="0" smtClean="0">
                <a:solidFill>
                  <a:srgbClr val="FFC000"/>
                </a:solidFill>
                <a:effectLst>
                  <a:outerShdw blurRad="38100" dist="38100" dir="2700000" algn="tl">
                    <a:srgbClr val="000000">
                      <a:alpha val="43137"/>
                    </a:srgbClr>
                  </a:outerShdw>
                </a:effectLst>
              </a:rPr>
              <a:t>Dec. 21, 2012</a:t>
            </a:r>
            <a:r>
              <a:rPr lang="en-US" sz="2800" b="1" dirty="0" smtClean="0">
                <a:solidFill>
                  <a:srgbClr val="FFC0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in perfect position to "</a:t>
            </a:r>
            <a:r>
              <a:rPr lang="en-US" sz="2800" b="1" i="1" dirty="0" smtClean="0">
                <a:solidFill>
                  <a:srgbClr val="FFFF00"/>
                </a:solidFill>
                <a:effectLst>
                  <a:outerShdw blurRad="38100" dist="38100" dir="2700000" algn="tl">
                    <a:srgbClr val="000000">
                      <a:alpha val="43137"/>
                    </a:srgbClr>
                  </a:outerShdw>
                </a:effectLst>
              </a:rPr>
              <a:t>give birth"</a:t>
            </a:r>
            <a:r>
              <a:rPr lang="en-US" sz="2800" b="1" dirty="0" smtClean="0">
                <a:solidFill>
                  <a:srgbClr val="FFFF00"/>
                </a:solidFill>
                <a:effectLst>
                  <a:outerShdw blurRad="38100" dist="38100" dir="2700000" algn="tl">
                    <a:srgbClr val="000000">
                      <a:alpha val="43137"/>
                    </a:srgbClr>
                  </a:outerShdw>
                </a:effectLst>
              </a:rPr>
              <a:t> to a "</a:t>
            </a:r>
            <a:r>
              <a:rPr lang="en-US" sz="2800" b="1" i="1" dirty="0" smtClean="0">
                <a:solidFill>
                  <a:srgbClr val="FFFF00"/>
                </a:solidFill>
                <a:effectLst>
                  <a:outerShdw blurRad="38100" dist="38100" dir="2700000" algn="tl">
                    <a:srgbClr val="000000">
                      <a:alpha val="43137"/>
                    </a:srgbClr>
                  </a:outerShdw>
                </a:effectLst>
              </a:rPr>
              <a:t>new heaven and a new earth</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384002" name="Picture 2" descr="http://xixidu.net/galaxy.gif"/>
          <p:cNvPicPr>
            <a:picLocks noChangeAspect="1" noChangeArrowheads="1"/>
          </p:cNvPicPr>
          <p:nvPr/>
        </p:nvPicPr>
        <p:blipFill>
          <a:blip r:embed="rId3" cstate="print"/>
          <a:srcRect/>
          <a:stretch>
            <a:fillRect/>
          </a:stretch>
        </p:blipFill>
        <p:spPr bwMode="auto">
          <a:xfrm>
            <a:off x="179512" y="3091804"/>
            <a:ext cx="3329915" cy="2497436"/>
          </a:xfrm>
          <a:prstGeom prst="rect">
            <a:avLst/>
          </a:prstGeom>
          <a:noFill/>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60" y="0"/>
            <a:ext cx="8229600" cy="19442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182</a:t>
            </a:fld>
            <a:endParaRPr lang="en-GB"/>
          </a:p>
        </p:txBody>
      </p:sp>
      <p:sp>
        <p:nvSpPr>
          <p:cNvPr id="4" name="TextBox 3"/>
          <p:cNvSpPr txBox="1"/>
          <p:nvPr/>
        </p:nvSpPr>
        <p:spPr>
          <a:xfrm>
            <a:off x="5004048" y="2708920"/>
            <a:ext cx="3682752" cy="338554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solidFill>
                  <a:srgbClr val="00FF00"/>
                </a:solidFill>
                <a:effectLst>
                  <a:outerShdw blurRad="38100" dist="38100" dir="2700000" algn="tl">
                    <a:srgbClr val="000000">
                      <a:alpha val="43137"/>
                    </a:srgbClr>
                  </a:outerShdw>
                </a:effectLst>
              </a:rPr>
              <a:t>Thus the Solar Calendar can be included among the various pointers that focus our attention on Dec. 21, 2012</a:t>
            </a:r>
            <a:r>
              <a:rPr lang="en-US" dirty="0" smtClean="0">
                <a:solidFill>
                  <a:srgbClr val="00FFFF"/>
                </a:solidFill>
              </a:rPr>
              <a:t>.</a:t>
            </a:r>
            <a:endParaRPr lang="en-GB" dirty="0" smtClean="0">
              <a:solidFill>
                <a:srgbClr val="00FFFF"/>
              </a:solidFill>
            </a:endParaRPr>
          </a:p>
          <a:p>
            <a:pPr algn="ctr"/>
            <a:endParaRPr lang="en-GB" dirty="0"/>
          </a:p>
        </p:txBody>
      </p:sp>
      <p:pic>
        <p:nvPicPr>
          <p:cNvPr id="381954" name="Picture 2" descr="http://turbo.inquisitr.com/wp-content/2009/10/2012-1.jpg"/>
          <p:cNvPicPr>
            <a:picLocks noChangeAspect="1" noChangeArrowheads="1"/>
          </p:cNvPicPr>
          <p:nvPr/>
        </p:nvPicPr>
        <p:blipFill>
          <a:blip r:embed="rId3" cstate="print"/>
          <a:srcRect/>
          <a:stretch>
            <a:fillRect/>
          </a:stretch>
        </p:blipFill>
        <p:spPr bwMode="auto">
          <a:xfrm>
            <a:off x="323528" y="2169096"/>
            <a:ext cx="4422776" cy="4536504"/>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183</a:t>
            </a:fld>
            <a:endParaRPr lang="en-GB"/>
          </a:p>
        </p:txBody>
      </p:sp>
      <p:sp>
        <p:nvSpPr>
          <p:cNvPr id="4" name="TextBox 3"/>
          <p:cNvSpPr txBox="1"/>
          <p:nvPr/>
        </p:nvSpPr>
        <p:spPr>
          <a:xfrm>
            <a:off x="3707904" y="2278082"/>
            <a:ext cx="511256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Fascinating, isn't it? The March, 2008 </a:t>
            </a:r>
            <a:r>
              <a:rPr lang="en-US" sz="2800" b="1" dirty="0" smtClean="0">
                <a:solidFill>
                  <a:srgbClr val="FFC000"/>
                </a:solidFill>
                <a:effectLst>
                  <a:outerShdw blurRad="38100" dist="38100" dir="2700000" algn="tl">
                    <a:srgbClr val="000000">
                      <a:alpha val="43137"/>
                    </a:srgbClr>
                  </a:outerShdw>
                </a:effectLst>
              </a:rPr>
              <a:t>issue of America's Promise Newsletter also contains an article on this subject, by </a:t>
            </a:r>
            <a:r>
              <a:rPr lang="en-US" sz="2800" b="1" dirty="0" smtClean="0">
                <a:solidFill>
                  <a:srgbClr val="FFC000"/>
                </a:solidFill>
                <a:effectLst>
                  <a:outerShdw blurRad="38100" dist="38100" dir="2700000" algn="tl">
                    <a:srgbClr val="000000">
                      <a:alpha val="43137"/>
                    </a:srgbClr>
                  </a:outerShdw>
                </a:effectLst>
                <a:hlinkClick r:id="rId3"/>
              </a:rPr>
              <a:t>Mike Vincent. </a:t>
            </a:r>
            <a:r>
              <a:rPr lang="en-US" sz="2800" b="1" dirty="0" smtClean="0">
                <a:solidFill>
                  <a:srgbClr val="FFFF00"/>
                </a:solidFill>
                <a:effectLst>
                  <a:outerShdw blurRad="38100" dist="38100" dir="2700000" algn="tl">
                    <a:srgbClr val="000000">
                      <a:alpha val="43137"/>
                    </a:srgbClr>
                  </a:outerShdw>
                </a:effectLst>
              </a:rPr>
              <a:t>Here is what Pastor Vincent has to say about the Feast of Tabernacles</a:t>
            </a:r>
            <a:r>
              <a:rPr lang="en-US" sz="2800" b="1" dirty="0" smtClean="0">
                <a:effectLst>
                  <a:outerShdw blurRad="38100" dist="38100" dir="2700000" algn="tl">
                    <a:srgbClr val="000000">
                      <a:alpha val="43137"/>
                    </a:srgbClr>
                  </a:outerShdw>
                </a:effectLst>
              </a:rPr>
              <a:t>:</a:t>
            </a:r>
            <a:endParaRPr lang="en-GB" dirty="0"/>
          </a:p>
        </p:txBody>
      </p:sp>
      <p:pic>
        <p:nvPicPr>
          <p:cNvPr id="388098" name="Picture 2" descr="http://www.sheldonemrylibrary.com/images/1stpagefeb85%20-%202.jpg"/>
          <p:cNvPicPr>
            <a:picLocks noChangeAspect="1" noChangeArrowheads="1"/>
          </p:cNvPicPr>
          <p:nvPr/>
        </p:nvPicPr>
        <p:blipFill>
          <a:blip r:embed="rId4" cstate="print"/>
          <a:srcRect/>
          <a:stretch>
            <a:fillRect/>
          </a:stretch>
        </p:blipFill>
        <p:spPr bwMode="auto">
          <a:xfrm>
            <a:off x="467544" y="1855912"/>
            <a:ext cx="2830812" cy="4392488"/>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117"/>
            <a:ext cx="8229600" cy="19442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184</a:t>
            </a:fld>
            <a:endParaRPr lang="en-GB"/>
          </a:p>
        </p:txBody>
      </p:sp>
      <p:sp>
        <p:nvSpPr>
          <p:cNvPr id="4" name="TextBox 3"/>
          <p:cNvSpPr txBox="1"/>
          <p:nvPr/>
        </p:nvSpPr>
        <p:spPr>
          <a:xfrm>
            <a:off x="4139952" y="2204864"/>
            <a:ext cx="500404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The Feast of Tabernacles follows on the 15th day of the seventh month.</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This is the day that the Israelites celebrated God's breathing the breath of life into Adam. </a:t>
            </a:r>
            <a:r>
              <a:rPr lang="en-US" sz="2800" b="1" i="1" dirty="0" smtClean="0">
                <a:solidFill>
                  <a:srgbClr val="00FF99"/>
                </a:solidFill>
                <a:effectLst>
                  <a:outerShdw blurRad="38100" dist="38100" dir="2700000" algn="tl">
                    <a:srgbClr val="000000">
                      <a:alpha val="43137"/>
                    </a:srgbClr>
                  </a:outerShdw>
                </a:effectLst>
              </a:rPr>
              <a:t>Medical Fact: by the 15th day of the 7th month the child is capable of breathing air,</a:t>
            </a:r>
            <a:endParaRPr lang="en-GB" sz="2800" b="1" dirty="0">
              <a:solidFill>
                <a:srgbClr val="00FF99"/>
              </a:solidFill>
              <a:effectLst>
                <a:outerShdw blurRad="38100" dist="38100" dir="2700000" algn="tl">
                  <a:srgbClr val="000000">
                    <a:alpha val="43137"/>
                  </a:srgbClr>
                </a:outerShdw>
              </a:effectLst>
            </a:endParaRPr>
          </a:p>
        </p:txBody>
      </p:sp>
      <p:pic>
        <p:nvPicPr>
          <p:cNvPr id="379906" name="Picture 2" descr="http://www.foundationsforfreedom.net/References/NT/Gospels/John/_resJohn/John07/Biblical_Feasts.gif"/>
          <p:cNvPicPr>
            <a:picLocks noChangeAspect="1" noChangeArrowheads="1"/>
          </p:cNvPicPr>
          <p:nvPr/>
        </p:nvPicPr>
        <p:blipFill>
          <a:blip r:embed="rId3" cstate="print"/>
          <a:srcRect/>
          <a:stretch>
            <a:fillRect/>
          </a:stretch>
        </p:blipFill>
        <p:spPr bwMode="auto">
          <a:xfrm>
            <a:off x="251520" y="2852936"/>
            <a:ext cx="3764589" cy="2808312"/>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185</a:t>
            </a:fld>
            <a:endParaRPr lang="en-GB"/>
          </a:p>
        </p:txBody>
      </p:sp>
      <p:sp>
        <p:nvSpPr>
          <p:cNvPr id="4" name="TextBox 3"/>
          <p:cNvSpPr txBox="1"/>
          <p:nvPr/>
        </p:nvSpPr>
        <p:spPr>
          <a:xfrm>
            <a:off x="4067944" y="2348880"/>
            <a:ext cx="486003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 he or she is a fully developed Tabernacle and can be born. </a:t>
            </a:r>
            <a:r>
              <a:rPr lang="en-US" sz="2800" b="1" i="1" dirty="0" smtClean="0">
                <a:solidFill>
                  <a:srgbClr val="FFC000"/>
                </a:solidFill>
                <a:effectLst>
                  <a:outerShdw blurRad="38100" dist="38100" dir="2700000" algn="tl">
                    <a:srgbClr val="000000">
                      <a:alpha val="43137"/>
                    </a:srgbClr>
                  </a:outerShdw>
                </a:effectLst>
              </a:rPr>
              <a:t>However, to achieve maximum strength the child should continue to grow inside a mother's womb for another 70-80 days.</a:t>
            </a:r>
            <a:endParaRPr lang="en-GB" sz="2800" b="1" dirty="0">
              <a:solidFill>
                <a:srgbClr val="FFC000"/>
              </a:solidFill>
              <a:effectLst>
                <a:outerShdw blurRad="38100" dist="38100" dir="2700000" algn="tl">
                  <a:srgbClr val="000000">
                    <a:alpha val="43137"/>
                  </a:srgbClr>
                </a:outerShdw>
              </a:effectLst>
            </a:endParaRPr>
          </a:p>
        </p:txBody>
      </p:sp>
      <p:pic>
        <p:nvPicPr>
          <p:cNvPr id="390146" name="Picture 2" descr="http://i.telegraph.co.uk/telegraph/multimedia/archive/01014/foetus_1014249i.jpg"/>
          <p:cNvPicPr>
            <a:picLocks noChangeAspect="1" noChangeArrowheads="1"/>
          </p:cNvPicPr>
          <p:nvPr/>
        </p:nvPicPr>
        <p:blipFill>
          <a:blip r:embed="rId3" cstate="print"/>
          <a:srcRect l="28045" r="29278"/>
          <a:stretch>
            <a:fillRect/>
          </a:stretch>
        </p:blipFill>
        <p:spPr bwMode="auto">
          <a:xfrm>
            <a:off x="467544" y="1484784"/>
            <a:ext cx="3240360" cy="4898571"/>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53" y="24481"/>
            <a:ext cx="8229600" cy="216024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Yahweh's Feast Days And The Female Gestation Cycle, Part 2</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186</a:t>
            </a:fld>
            <a:endParaRPr lang="en-GB"/>
          </a:p>
        </p:txBody>
      </p:sp>
      <p:sp>
        <p:nvSpPr>
          <p:cNvPr id="4" name="TextBox 3"/>
          <p:cNvSpPr txBox="1"/>
          <p:nvPr/>
        </p:nvSpPr>
        <p:spPr>
          <a:xfrm>
            <a:off x="4058508" y="2720008"/>
            <a:ext cx="460851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It can thereafter be born and dedicated to God. The feast 80 days later is called the Feast of Dedication.</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(Dec. 21, although it has been changed to Dec. 25.)</a:t>
            </a:r>
            <a:endParaRPr lang="en-GB" sz="2800" b="1" dirty="0">
              <a:solidFill>
                <a:srgbClr val="FFC000"/>
              </a:solidFill>
              <a:effectLst>
                <a:outerShdw blurRad="38100" dist="38100" dir="2700000" algn="tl">
                  <a:srgbClr val="000000">
                    <a:alpha val="43137"/>
                  </a:srgbClr>
                </a:outerShdw>
              </a:effectLst>
            </a:endParaRPr>
          </a:p>
        </p:txBody>
      </p:sp>
      <p:pic>
        <p:nvPicPr>
          <p:cNvPr id="394242" name="Picture 2" descr="http://www.perkydesigns.net/Christening_Baptism_favor_3.jpg"/>
          <p:cNvPicPr>
            <a:picLocks noChangeAspect="1" noChangeArrowheads="1"/>
          </p:cNvPicPr>
          <p:nvPr/>
        </p:nvPicPr>
        <p:blipFill>
          <a:blip r:embed="rId3" cstate="print"/>
          <a:srcRect/>
          <a:stretch>
            <a:fillRect/>
          </a:stretch>
        </p:blipFill>
        <p:spPr bwMode="auto">
          <a:xfrm>
            <a:off x="323528" y="2720008"/>
            <a:ext cx="3415878" cy="3528392"/>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01" y="0"/>
            <a:ext cx="8229600" cy="1512168"/>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187</a:t>
            </a:fld>
            <a:endParaRPr lang="en-GB"/>
          </a:p>
        </p:txBody>
      </p:sp>
      <p:sp>
        <p:nvSpPr>
          <p:cNvPr id="4" name="TextBox 3"/>
          <p:cNvSpPr txBox="1"/>
          <p:nvPr/>
        </p:nvSpPr>
        <p:spPr>
          <a:xfrm>
            <a:off x="4294312" y="2115577"/>
            <a:ext cx="43924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Since the Spring Feasts were all fulfilled in the same year, </a:t>
            </a:r>
            <a:r>
              <a:rPr lang="en-US" sz="2800" b="1" dirty="0" smtClean="0">
                <a:solidFill>
                  <a:srgbClr val="FFC000"/>
                </a:solidFill>
                <a:effectLst>
                  <a:outerShdw blurRad="38100" dist="38100" dir="2700000" algn="tl">
                    <a:srgbClr val="000000">
                      <a:alpha val="43137"/>
                    </a:srgbClr>
                  </a:outerShdw>
                </a:effectLst>
              </a:rPr>
              <a:t>I expect that the Fall Feasts will also be fulfilled in the same year,</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very soon!!!  </a:t>
            </a:r>
            <a:r>
              <a:rPr lang="en-US" sz="2800" b="1" dirty="0" smtClean="0">
                <a:solidFill>
                  <a:srgbClr val="00FF99"/>
                </a:solidFill>
                <a:effectLst>
                  <a:outerShdw blurRad="38100" dist="38100" dir="2700000" algn="tl">
                    <a:srgbClr val="000000">
                      <a:alpha val="43137"/>
                    </a:srgbClr>
                  </a:outerShdw>
                </a:effectLst>
              </a:rPr>
              <a:t>Whatever year this is,</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it will begin with the Feast of Trumpets, </a:t>
            </a:r>
            <a:endParaRPr lang="en-GB" sz="2800" b="1" dirty="0">
              <a:solidFill>
                <a:srgbClr val="FFFF00"/>
              </a:solidFill>
              <a:effectLst>
                <a:outerShdw blurRad="38100" dist="38100" dir="2700000" algn="tl">
                  <a:srgbClr val="000000">
                    <a:alpha val="43137"/>
                  </a:srgbClr>
                </a:outerShdw>
              </a:effectLst>
            </a:endParaRPr>
          </a:p>
        </p:txBody>
      </p:sp>
      <p:pic>
        <p:nvPicPr>
          <p:cNvPr id="396290" name="Picture 2" descr="http://lavistachurchofchrist.org/Pictures/Treasures%20of%20the%20Bible%20(Moses)/images/scan0033.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457781" y="1844824"/>
            <a:ext cx="3419117" cy="4511825"/>
          </a:xfrm>
          <a:prstGeom prst="rect">
            <a:avLst/>
          </a:prstGeom>
          <a:noFill/>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455"/>
            <a:ext cx="8229600" cy="1656184"/>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188</a:t>
            </a:fld>
            <a:endParaRPr lang="en-GB"/>
          </a:p>
        </p:txBody>
      </p:sp>
      <p:sp>
        <p:nvSpPr>
          <p:cNvPr id="4" name="TextBox 3"/>
          <p:cNvSpPr txBox="1"/>
          <p:nvPr/>
        </p:nvSpPr>
        <p:spPr>
          <a:xfrm>
            <a:off x="4284948" y="2088444"/>
            <a:ext cx="453650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 which will probably be announced by the mysterious Seven Thunders of</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Rev. 10:3-4.  </a:t>
            </a:r>
            <a:r>
              <a:rPr lang="en-US" sz="2800" b="1" dirty="0" smtClean="0">
                <a:solidFill>
                  <a:srgbClr val="00FF00"/>
                </a:solidFill>
                <a:effectLst>
                  <a:outerShdw blurRad="38100" dist="38100" dir="2700000" algn="tl">
                    <a:srgbClr val="000000">
                      <a:alpha val="43137"/>
                    </a:srgbClr>
                  </a:outerShdw>
                </a:effectLst>
              </a:rPr>
              <a:t>This will probably be a series of great earthquakes,</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announcing the fulfillment of the Fall Feasts, </a:t>
            </a:r>
            <a:r>
              <a:rPr lang="en-US" sz="2800" b="1" dirty="0" smtClean="0">
                <a:solidFill>
                  <a:srgbClr val="FFFF00"/>
                </a:solidFill>
                <a:effectLst>
                  <a:outerShdw blurRad="38100" dist="38100" dir="2700000" algn="tl">
                    <a:srgbClr val="000000">
                      <a:alpha val="43137"/>
                    </a:srgbClr>
                  </a:outerShdw>
                </a:effectLst>
              </a:rPr>
              <a:t>specifically the Feast of Trumpets.</a:t>
            </a:r>
            <a:endParaRPr lang="en-GB" sz="2800" b="1" dirty="0">
              <a:solidFill>
                <a:srgbClr val="FFFF00"/>
              </a:solidFill>
              <a:effectLst>
                <a:outerShdw blurRad="38100" dist="38100" dir="2700000" algn="tl">
                  <a:srgbClr val="000000">
                    <a:alpha val="43137"/>
                  </a:srgbClr>
                </a:outerShdw>
              </a:effectLst>
            </a:endParaRPr>
          </a:p>
        </p:txBody>
      </p:sp>
      <p:pic>
        <p:nvPicPr>
          <p:cNvPr id="392194" name="Picture 2" descr="http://www.landscapesphotos.com/images/lightnings-wallpapers.jpg"/>
          <p:cNvPicPr>
            <a:picLocks noChangeAspect="1" noChangeArrowheads="1"/>
          </p:cNvPicPr>
          <p:nvPr/>
        </p:nvPicPr>
        <p:blipFill>
          <a:blip r:embed="rId3" cstate="print"/>
          <a:srcRect/>
          <a:stretch>
            <a:fillRect/>
          </a:stretch>
        </p:blipFill>
        <p:spPr bwMode="auto">
          <a:xfrm>
            <a:off x="251520" y="2708920"/>
            <a:ext cx="3810000" cy="2857500"/>
          </a:xfrm>
          <a:prstGeom prst="rect">
            <a:avLst/>
          </a:prstGeom>
          <a:noFill/>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209" y="135911"/>
            <a:ext cx="8229600" cy="1512168"/>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189</a:t>
            </a:fld>
            <a:endParaRPr lang="en-GB"/>
          </a:p>
        </p:txBody>
      </p:sp>
      <p:sp>
        <p:nvSpPr>
          <p:cNvPr id="4" name="TextBox 3"/>
          <p:cNvSpPr txBox="1"/>
          <p:nvPr/>
        </p:nvSpPr>
        <p:spPr>
          <a:xfrm>
            <a:off x="4676357" y="1772816"/>
            <a:ext cx="432048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Then the Day of Atonement, </a:t>
            </a:r>
            <a:r>
              <a:rPr lang="en-US" sz="2800" b="1" dirty="0" smtClean="0">
                <a:solidFill>
                  <a:srgbClr val="FFC000"/>
                </a:solidFill>
                <a:effectLst>
                  <a:outerShdw blurRad="38100" dist="38100" dir="2700000" algn="tl">
                    <a:srgbClr val="000000">
                      <a:alpha val="43137"/>
                    </a:srgbClr>
                  </a:outerShdw>
                </a:effectLst>
              </a:rPr>
              <a:t>on which True Christendom, </a:t>
            </a:r>
            <a:r>
              <a:rPr lang="en-US" sz="2800" b="1" dirty="0" smtClean="0">
                <a:solidFill>
                  <a:srgbClr val="00B0F0"/>
                </a:solidFill>
                <a:effectLst>
                  <a:outerShdw blurRad="38100" dist="38100" dir="2700000" algn="tl">
                    <a:srgbClr val="000000">
                      <a:alpha val="43137"/>
                    </a:srgbClr>
                  </a:outerShdw>
                </a:effectLst>
              </a:rPr>
              <a:t>having made herself acceptable, </a:t>
            </a:r>
            <a:r>
              <a:rPr lang="en-US" sz="2800" b="1" dirty="0" smtClean="0">
                <a:solidFill>
                  <a:srgbClr val="FF33CC"/>
                </a:solidFill>
                <a:effectLst>
                  <a:outerShdw blurRad="38100" dist="38100" dir="2700000" algn="tl">
                    <a:srgbClr val="000000">
                      <a:alpha val="43137"/>
                    </a:srgbClr>
                  </a:outerShdw>
                </a:effectLst>
              </a:rPr>
              <a:t>humbles herself by REPENTANCE, </a:t>
            </a:r>
            <a:r>
              <a:rPr lang="en-US" sz="2800" b="1" dirty="0" smtClean="0">
                <a:solidFill>
                  <a:srgbClr val="00FF00"/>
                </a:solidFill>
                <a:effectLst>
                  <a:outerShdw blurRad="38100" dist="38100" dir="2700000" algn="tl">
                    <a:srgbClr val="000000">
                      <a:alpha val="43137"/>
                    </a:srgbClr>
                  </a:outerShdw>
                </a:effectLst>
              </a:rPr>
              <a:t>PRAYER AND FASTING, </a:t>
            </a:r>
            <a:r>
              <a:rPr lang="en-US" sz="2800" b="1" dirty="0" smtClean="0">
                <a:solidFill>
                  <a:srgbClr val="FFFF00"/>
                </a:solidFill>
                <a:effectLst>
                  <a:outerShdw blurRad="38100" dist="38100" dir="2700000" algn="tl">
                    <a:srgbClr val="000000">
                      <a:alpha val="43137"/>
                    </a:srgbClr>
                  </a:outerShdw>
                </a:effectLst>
              </a:rPr>
              <a:t>will dedicate herself to Jesus Christ has His Bride.</a:t>
            </a:r>
            <a:endParaRPr lang="en-GB" sz="2800" b="1" dirty="0">
              <a:solidFill>
                <a:srgbClr val="FFFF00"/>
              </a:solidFill>
              <a:effectLst>
                <a:outerShdw blurRad="38100" dist="38100" dir="2700000" algn="tl">
                  <a:srgbClr val="000000">
                    <a:alpha val="43137"/>
                  </a:srgbClr>
                </a:outerShdw>
              </a:effectLst>
            </a:endParaRPr>
          </a:p>
        </p:txBody>
      </p:sp>
      <p:pic>
        <p:nvPicPr>
          <p:cNvPr id="6146" name="Picture 2" descr="http://media.nbcaugusta.com/images/new_prayer-day.jpg"/>
          <p:cNvPicPr>
            <a:picLocks noChangeAspect="1" noChangeArrowheads="1"/>
          </p:cNvPicPr>
          <p:nvPr/>
        </p:nvPicPr>
        <p:blipFill>
          <a:blip r:embed="rId3" cstate="print"/>
          <a:srcRect/>
          <a:stretch>
            <a:fillRect/>
          </a:stretch>
        </p:blipFill>
        <p:spPr bwMode="auto">
          <a:xfrm>
            <a:off x="107504" y="2420888"/>
            <a:ext cx="4416489" cy="331236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sp>
        <p:nvSpPr>
          <p:cNvPr id="3" name="TextBox 2"/>
          <p:cNvSpPr txBox="1"/>
          <p:nvPr/>
        </p:nvSpPr>
        <p:spPr>
          <a:xfrm>
            <a:off x="3419872" y="1628800"/>
            <a:ext cx="5256584"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This is the verse that William Miller used  for his 2,300 "year-days" to calculate that Jesus would return in 1844 </a:t>
            </a:r>
            <a:r>
              <a:rPr lang="en-US" sz="2800" b="1" dirty="0" smtClean="0">
                <a:solidFill>
                  <a:srgbClr val="FFC000"/>
                </a:solidFill>
                <a:effectLst>
                  <a:outerShdw blurRad="38100" dist="38100" dir="2700000" algn="tl">
                    <a:srgbClr val="000000">
                      <a:alpha val="43137"/>
                    </a:srgbClr>
                  </a:outerShdw>
                </a:effectLst>
              </a:rPr>
              <a:t>(2,300 years after Cyrus issued the decree to rebuild the temple).</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His movement ended up giving birth to the Seventh-Day Adventists, </a:t>
            </a:r>
            <a:r>
              <a:rPr lang="en-US" sz="2800" b="1" dirty="0" smtClean="0">
                <a:solidFill>
                  <a:srgbClr val="FFFF00"/>
                </a:solidFill>
                <a:effectLst>
                  <a:outerShdw blurRad="38100" dist="38100" dir="2700000" algn="tl">
                    <a:srgbClr val="000000">
                      <a:alpha val="43137"/>
                    </a:srgbClr>
                  </a:outerShdw>
                </a:effectLst>
              </a:rPr>
              <a:t>Jehovah's Witnesses, and several other movements.</a:t>
            </a:r>
            <a:endParaRPr lang="en-GB" sz="2800" b="1" dirty="0" smtClean="0">
              <a:solidFill>
                <a:srgbClr val="FFFF00"/>
              </a:solidFill>
              <a:effectLst>
                <a:outerShdw blurRad="38100" dist="38100" dir="2700000" algn="tl">
                  <a:srgbClr val="000000">
                    <a:alpha val="43137"/>
                  </a:srgbClr>
                </a:outerShdw>
              </a:effectLst>
            </a:endParaRPr>
          </a:p>
          <a:p>
            <a:endParaRPr lang="en-GB" dirty="0">
              <a:solidFill>
                <a:srgbClr val="FFFF00"/>
              </a:solidFill>
            </a:endParaRPr>
          </a:p>
        </p:txBody>
      </p:sp>
      <p:pic>
        <p:nvPicPr>
          <p:cNvPr id="2050" name="Picture 2" descr="http://chiaputra.files.wordpress.com/2010/06/william-miller.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323528" y="1844824"/>
            <a:ext cx="2921532" cy="3960440"/>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19</a:t>
            </a:fld>
            <a:endParaRPr lang="en-GB"/>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brittgillette.com/images/second_coming.jpg"/>
          <p:cNvPicPr>
            <a:picLocks noChangeAspect="1" noChangeArrowheads="1"/>
          </p:cNvPicPr>
          <p:nvPr/>
        </p:nvPicPr>
        <p:blipFill>
          <a:blip r:embed="rId3" cstate="print"/>
          <a:srcRect/>
          <a:stretch>
            <a:fillRect/>
          </a:stretch>
        </p:blipFill>
        <p:spPr bwMode="auto">
          <a:xfrm>
            <a:off x="-22904" y="0"/>
            <a:ext cx="9166904" cy="6858000"/>
          </a:xfrm>
          <a:prstGeom prst="rect">
            <a:avLst/>
          </a:prstGeom>
          <a:noFill/>
        </p:spPr>
      </p:pic>
      <p:sp>
        <p:nvSpPr>
          <p:cNvPr id="2" name="Title 1"/>
          <p:cNvSpPr>
            <a:spLocks noGrp="1"/>
          </p:cNvSpPr>
          <p:nvPr>
            <p:ph type="title"/>
          </p:nvPr>
        </p:nvSpPr>
        <p:spPr>
          <a:xfrm>
            <a:off x="467544" y="404664"/>
            <a:ext cx="8229600" cy="1143000"/>
          </a:xfrm>
        </p:spPr>
        <p:txBody>
          <a:bodyPr/>
          <a:lstStyle/>
          <a:p>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190</a:t>
            </a:fld>
            <a:endParaRPr lang="en-GB"/>
          </a:p>
        </p:txBody>
      </p:sp>
      <p:sp>
        <p:nvSpPr>
          <p:cNvPr id="4" name="TextBox 3"/>
          <p:cNvSpPr txBox="1"/>
          <p:nvPr/>
        </p:nvSpPr>
        <p:spPr>
          <a:xfrm>
            <a:off x="179512" y="1340768"/>
            <a:ext cx="8964488" cy="5509200"/>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Finally: </a:t>
            </a:r>
            <a:r>
              <a:rPr lang="en-US" sz="3200" b="1" dirty="0" smtClean="0">
                <a:solidFill>
                  <a:srgbClr val="00FFFF"/>
                </a:solidFill>
                <a:effectLst>
                  <a:outerShdw blurRad="38100" dist="38100" dir="2700000" algn="tl">
                    <a:srgbClr val="000000">
                      <a:alpha val="43137"/>
                    </a:srgbClr>
                  </a:outerShdw>
                </a:effectLst>
              </a:rPr>
              <a:t>The Second Coming!!  During the Feast of Tabernacles, </a:t>
            </a:r>
            <a:r>
              <a:rPr lang="en-US" sz="3200" b="1" dirty="0" smtClean="0">
                <a:solidFill>
                  <a:srgbClr val="FFC000"/>
                </a:solidFill>
                <a:effectLst>
                  <a:outerShdw blurRad="38100" dist="38100" dir="2700000" algn="tl">
                    <a:srgbClr val="000000">
                      <a:alpha val="43137"/>
                    </a:srgbClr>
                  </a:outerShdw>
                </a:effectLst>
              </a:rPr>
              <a:t>Jesus Christ will return (tabernacle with us!) with His army of angels to vanquish the forces of evil and to claim His Bride. </a:t>
            </a:r>
          </a:p>
          <a:p>
            <a:r>
              <a:rPr lang="en-US" sz="3200" b="1" dirty="0" smtClean="0">
                <a:solidFill>
                  <a:srgbClr val="FF33CC"/>
                </a:solidFill>
                <a:effectLst>
                  <a:outerShdw blurRad="38100" dist="38100" dir="2700000" algn="tl">
                    <a:srgbClr val="000000">
                      <a:alpha val="43137"/>
                    </a:srgbClr>
                  </a:outerShdw>
                </a:effectLst>
              </a:rPr>
              <a:t>(Rev. 21)  </a:t>
            </a:r>
            <a:r>
              <a:rPr lang="en-US" sz="3200" b="1" dirty="0" smtClean="0">
                <a:solidFill>
                  <a:srgbClr val="00FF00"/>
                </a:solidFill>
                <a:effectLst>
                  <a:outerShdw blurRad="38100" dist="38100" dir="2700000" algn="tl">
                    <a:srgbClr val="000000">
                      <a:alpha val="43137"/>
                    </a:srgbClr>
                  </a:outerShdw>
                </a:effectLst>
              </a:rPr>
              <a:t>On the Last Great Day, the Wedding Feast will occur and the New Jerusalem will descend upon the earth.</a:t>
            </a:r>
            <a:endParaRPr lang="en-GB" sz="3200" b="1" dirty="0" smtClean="0">
              <a:solidFill>
                <a:srgbClr val="00FF00"/>
              </a:solidFill>
              <a:effectLst>
                <a:outerShdw blurRad="38100" dist="38100" dir="2700000" algn="tl">
                  <a:srgbClr val="000000">
                    <a:alpha val="43137"/>
                  </a:srgbClr>
                </a:outerShdw>
              </a:effectLst>
            </a:endParaRPr>
          </a:p>
          <a:p>
            <a:r>
              <a:rPr lang="en-US" sz="3200" b="1" dirty="0" smtClean="0">
                <a:solidFill>
                  <a:srgbClr val="FF33CC"/>
                </a:solidFill>
                <a:effectLst>
                  <a:outerShdw blurRad="38100" dist="38100" dir="2700000" algn="tl">
                    <a:srgbClr val="000000">
                      <a:alpha val="43137"/>
                    </a:srgbClr>
                  </a:outerShdw>
                </a:effectLst>
              </a:rPr>
              <a:t>(Rev. 21)  </a:t>
            </a:r>
            <a:r>
              <a:rPr lang="en-US" sz="3200" b="1" dirty="0" smtClean="0">
                <a:solidFill>
                  <a:srgbClr val="FFFF00"/>
                </a:solidFill>
                <a:effectLst>
                  <a:outerShdw blurRad="38100" dist="38100" dir="2700000" algn="tl">
                    <a:srgbClr val="000000">
                      <a:alpha val="43137"/>
                    </a:srgbClr>
                  </a:outerShdw>
                </a:effectLst>
              </a:rPr>
              <a:t>On the Last Great Day, the Wedding Feast will occur and the New Jerusalem will descend upon the earth.</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440160"/>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191</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323528" y="2348880"/>
            <a:ext cx="3810000" cy="2895601"/>
          </a:xfrm>
          <a:prstGeom prst="rect">
            <a:avLst/>
          </a:prstGeom>
          <a:noFill/>
        </p:spPr>
      </p:pic>
      <p:sp>
        <p:nvSpPr>
          <p:cNvPr id="5" name="TextBox 4"/>
          <p:cNvSpPr txBox="1"/>
          <p:nvPr/>
        </p:nvSpPr>
        <p:spPr>
          <a:xfrm>
            <a:off x="4572000" y="2060848"/>
            <a:ext cx="424847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I Corinthians 15:52 </a:t>
            </a:r>
            <a:r>
              <a:rPr lang="en-US" sz="2800" b="1" dirty="0" smtClean="0">
                <a:solidFill>
                  <a:srgbClr val="00FFFF"/>
                </a:solidFill>
                <a:effectLst>
                  <a:outerShdw blurRad="38100" dist="38100" dir="2700000" algn="tl">
                    <a:srgbClr val="000000">
                      <a:alpha val="43137"/>
                    </a:srgbClr>
                  </a:outerShdw>
                </a:effectLst>
              </a:rPr>
              <a:t>In a moment, in the twinkling of an eye, at </a:t>
            </a:r>
            <a:r>
              <a:rPr lang="en-US" sz="2800" b="1" u="sng" dirty="0" smtClean="0">
                <a:solidFill>
                  <a:srgbClr val="00FFFF"/>
                </a:solidFill>
                <a:effectLst>
                  <a:outerShdw blurRad="38100" dist="38100" dir="2700000" algn="tl">
                    <a:srgbClr val="000000">
                      <a:alpha val="43137"/>
                    </a:srgbClr>
                  </a:outerShdw>
                </a:effectLst>
              </a:rPr>
              <a:t>the last trump</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for the trumpet shall </a:t>
            </a:r>
            <a:r>
              <a:rPr lang="en-US" sz="2800" b="1" u="sng" dirty="0" smtClean="0">
                <a:solidFill>
                  <a:srgbClr val="FFC000"/>
                </a:solidFill>
                <a:effectLst>
                  <a:outerShdw blurRad="38100" dist="38100" dir="2700000" algn="tl">
                    <a:srgbClr val="000000">
                      <a:alpha val="43137"/>
                    </a:srgbClr>
                  </a:outerShdw>
                </a:effectLst>
              </a:rPr>
              <a:t>sound</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and the dead shall be raised incorruptible</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and we shall be changed.</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40160"/>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192</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179512" y="2564904"/>
            <a:ext cx="3810000" cy="2895601"/>
          </a:xfrm>
          <a:prstGeom prst="rect">
            <a:avLst/>
          </a:prstGeom>
          <a:noFill/>
        </p:spPr>
      </p:pic>
      <p:sp>
        <p:nvSpPr>
          <p:cNvPr id="5" name="TextBox 4"/>
          <p:cNvSpPr txBox="1"/>
          <p:nvPr/>
        </p:nvSpPr>
        <p:spPr>
          <a:xfrm>
            <a:off x="4356956" y="2348880"/>
            <a:ext cx="43924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Revelation 10:7</a:t>
            </a:r>
            <a:r>
              <a:rPr lang="en-US" sz="2800" b="1" dirty="0" smtClean="0">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But in the days of the voice of the SEVENTH ANGEL, </a:t>
            </a:r>
            <a:r>
              <a:rPr lang="en-US" sz="2800" b="1" dirty="0" smtClean="0">
                <a:solidFill>
                  <a:srgbClr val="FFC000"/>
                </a:solidFill>
                <a:effectLst>
                  <a:outerShdw blurRad="38100" dist="38100" dir="2700000" algn="tl">
                    <a:srgbClr val="000000">
                      <a:alpha val="43137"/>
                    </a:srgbClr>
                  </a:outerShdw>
                </a:effectLst>
              </a:rPr>
              <a:t>when he shall begin to </a:t>
            </a:r>
            <a:r>
              <a:rPr lang="en-US" sz="2800" b="1" u="sng" dirty="0" smtClean="0">
                <a:solidFill>
                  <a:srgbClr val="FFC000"/>
                </a:solidFill>
                <a:effectLst>
                  <a:outerShdw blurRad="38100" dist="38100" dir="2700000" algn="tl">
                    <a:srgbClr val="000000">
                      <a:alpha val="43137"/>
                    </a:srgbClr>
                  </a:outerShdw>
                </a:effectLst>
              </a:rPr>
              <a:t>sound</a:t>
            </a:r>
            <a:r>
              <a:rPr lang="en-US" sz="2800" b="1" dirty="0" smtClean="0">
                <a:solidFill>
                  <a:srgbClr val="FFC000"/>
                </a:solidFill>
                <a:effectLst>
                  <a:outerShdw blurRad="38100" dist="38100" dir="2700000" algn="tl">
                    <a:srgbClr val="000000">
                      <a:alpha val="43137"/>
                    </a:srgbClr>
                  </a:outerShdw>
                </a:effectLst>
              </a:rPr>
              <a:t>, </a:t>
            </a:r>
            <a:r>
              <a:rPr lang="en-US" sz="2800" b="1" u="sng" dirty="0" smtClean="0">
                <a:solidFill>
                  <a:srgbClr val="00FF00"/>
                </a:solidFill>
                <a:effectLst>
                  <a:outerShdw blurRad="38100" dist="38100" dir="2700000" algn="tl">
                    <a:srgbClr val="000000">
                      <a:alpha val="43137"/>
                    </a:srgbClr>
                  </a:outerShdw>
                </a:effectLst>
              </a:rPr>
              <a:t>the mystery of God should be finished</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as he hath declared to his servants the prophets. </a:t>
            </a:r>
            <a:endParaRPr lang="en-GB"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90" y="240874"/>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193</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179512" y="2708920"/>
            <a:ext cx="3810000" cy="2895601"/>
          </a:xfrm>
          <a:prstGeom prst="rect">
            <a:avLst/>
          </a:prstGeom>
          <a:noFill/>
        </p:spPr>
      </p:pic>
      <p:sp>
        <p:nvSpPr>
          <p:cNvPr id="5" name="TextBox 4"/>
          <p:cNvSpPr txBox="1"/>
          <p:nvPr/>
        </p:nvSpPr>
        <p:spPr>
          <a:xfrm>
            <a:off x="4320952" y="2204864"/>
            <a:ext cx="446449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Revelation 11:15 </a:t>
            </a:r>
            <a:r>
              <a:rPr lang="en-US" sz="2800" b="1" dirty="0" smtClean="0">
                <a:solidFill>
                  <a:srgbClr val="00FFFF"/>
                </a:solidFill>
                <a:effectLst>
                  <a:outerShdw blurRad="38100" dist="38100" dir="2700000" algn="tl">
                    <a:srgbClr val="000000">
                      <a:alpha val="43137"/>
                    </a:srgbClr>
                  </a:outerShdw>
                </a:effectLst>
              </a:rPr>
              <a:t>And the SEVENTH ANGEL </a:t>
            </a:r>
            <a:r>
              <a:rPr lang="en-US" sz="2800" b="1" u="sng" dirty="0" smtClean="0">
                <a:solidFill>
                  <a:srgbClr val="00FFFF"/>
                </a:solidFill>
                <a:effectLst>
                  <a:outerShdw blurRad="38100" dist="38100" dir="2700000" algn="tl">
                    <a:srgbClr val="000000">
                      <a:alpha val="43137"/>
                    </a:srgbClr>
                  </a:outerShdw>
                </a:effectLst>
              </a:rPr>
              <a:t>sounded</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and there were great voices in heaven, saying,</a:t>
            </a:r>
            <a:r>
              <a:rPr lang="en-US" sz="2800" b="1" dirty="0" smtClean="0">
                <a:effectLst>
                  <a:outerShdw blurRad="38100" dist="38100" dir="2700000" algn="tl">
                    <a:srgbClr val="000000">
                      <a:alpha val="43137"/>
                    </a:srgbClr>
                  </a:outerShdw>
                </a:effectLst>
              </a:rPr>
              <a:t> </a:t>
            </a:r>
            <a:r>
              <a:rPr lang="en-US" sz="2800" b="1" u="sng" dirty="0" smtClean="0">
                <a:solidFill>
                  <a:srgbClr val="00FF00"/>
                </a:solidFill>
                <a:effectLst>
                  <a:outerShdw blurRad="38100" dist="38100" dir="2700000" algn="tl">
                    <a:srgbClr val="000000">
                      <a:alpha val="43137"/>
                    </a:srgbClr>
                  </a:outerShdw>
                </a:effectLst>
              </a:rPr>
              <a:t>The kingdoms of this world are become the kingdoms of our Lord, and of his Christ</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and he shall reign for ever and ever.</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512168"/>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194</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251520" y="2784498"/>
            <a:ext cx="3810000" cy="2895601"/>
          </a:xfrm>
          <a:prstGeom prst="rect">
            <a:avLst/>
          </a:prstGeom>
          <a:noFill/>
        </p:spPr>
      </p:pic>
      <p:sp>
        <p:nvSpPr>
          <p:cNvPr id="5" name="TextBox 4"/>
          <p:cNvSpPr txBox="1"/>
          <p:nvPr/>
        </p:nvSpPr>
        <p:spPr>
          <a:xfrm>
            <a:off x="4427984" y="2031697"/>
            <a:ext cx="453650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Matthew 24:29 </a:t>
            </a:r>
            <a:r>
              <a:rPr lang="en-US" sz="2800" b="1" dirty="0" smtClean="0">
                <a:solidFill>
                  <a:srgbClr val="00FFFF"/>
                </a:solidFill>
                <a:effectLst>
                  <a:outerShdw blurRad="38100" dist="38100" dir="2700000" algn="tl">
                    <a:srgbClr val="000000">
                      <a:alpha val="43137"/>
                    </a:srgbClr>
                  </a:outerShdw>
                </a:effectLst>
              </a:rPr>
              <a:t>Immediately after the tribulation of those days shall the sun be darkened, </a:t>
            </a:r>
            <a:r>
              <a:rPr lang="en-US" sz="2800" b="1" dirty="0" smtClean="0">
                <a:solidFill>
                  <a:srgbClr val="FFC000"/>
                </a:solidFill>
                <a:effectLst>
                  <a:outerShdw blurRad="38100" dist="38100" dir="2700000" algn="tl">
                    <a:srgbClr val="000000">
                      <a:alpha val="43137"/>
                    </a:srgbClr>
                  </a:outerShdw>
                </a:effectLst>
              </a:rPr>
              <a:t>and the moon shall not give her light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and the stars shall fall from heaven, </a:t>
            </a:r>
            <a:r>
              <a:rPr lang="en-US" sz="2800" b="1" dirty="0" smtClean="0">
                <a:solidFill>
                  <a:srgbClr val="FFFF00"/>
                </a:solidFill>
                <a:effectLst>
                  <a:outerShdw blurRad="38100" dist="38100" dir="2700000" algn="tl">
                    <a:srgbClr val="000000">
                      <a:alpha val="43137"/>
                    </a:srgbClr>
                  </a:outerShdw>
                </a:effectLst>
              </a:rPr>
              <a:t>and </a:t>
            </a:r>
            <a:r>
              <a:rPr lang="en-US" sz="2800" b="1" u="sng" dirty="0" smtClean="0">
                <a:solidFill>
                  <a:srgbClr val="FFFF00"/>
                </a:solidFill>
                <a:effectLst>
                  <a:outerShdw blurRad="38100" dist="38100" dir="2700000" algn="tl">
                    <a:srgbClr val="000000">
                      <a:alpha val="43137"/>
                    </a:srgbClr>
                  </a:outerShdw>
                </a:effectLst>
              </a:rPr>
              <a:t>the powers of the heavens shall be shaken</a:t>
            </a:r>
            <a:r>
              <a:rPr lang="en-US" sz="2800" b="1" dirty="0" smtClean="0">
                <a:solidFill>
                  <a:srgbClr val="FFFF00"/>
                </a:solidFill>
                <a:effectLst>
                  <a:outerShdw blurRad="38100" dist="38100" dir="2700000" algn="tl">
                    <a:srgbClr val="000000">
                      <a:alpha val="43137"/>
                    </a:srgbClr>
                  </a:outerShdw>
                </a:effectLst>
              </a:rPr>
              <a:t>:</a:t>
            </a:r>
            <a:endParaRPr lang="en-GB"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368152"/>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195</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251520" y="2780927"/>
            <a:ext cx="3810000" cy="2895601"/>
          </a:xfrm>
          <a:prstGeom prst="rect">
            <a:avLst/>
          </a:prstGeom>
          <a:noFill/>
        </p:spPr>
      </p:pic>
      <p:sp>
        <p:nvSpPr>
          <p:cNvPr id="5" name="TextBox 4"/>
          <p:cNvSpPr txBox="1"/>
          <p:nvPr/>
        </p:nvSpPr>
        <p:spPr>
          <a:xfrm>
            <a:off x="4320952" y="2535957"/>
            <a:ext cx="4464496" cy="338554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Luke 21:26 </a:t>
            </a:r>
            <a:r>
              <a:rPr lang="en-US" sz="2800" b="1" dirty="0" smtClean="0">
                <a:solidFill>
                  <a:srgbClr val="00FFFF"/>
                </a:solidFill>
                <a:effectLst>
                  <a:outerShdw blurRad="38100" dist="38100" dir="2700000" algn="tl">
                    <a:srgbClr val="000000">
                      <a:alpha val="43137"/>
                    </a:srgbClr>
                  </a:outerShdw>
                </a:effectLst>
              </a:rPr>
              <a:t>Men's hearts failing them for fear, and for looking after those things which are coming on the earth:</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for </a:t>
            </a:r>
            <a:r>
              <a:rPr lang="en-US" sz="2800" b="1" u="sng" dirty="0" smtClean="0">
                <a:solidFill>
                  <a:srgbClr val="FFC000"/>
                </a:solidFill>
                <a:effectLst>
                  <a:outerShdw blurRad="38100" dist="38100" dir="2700000" algn="tl">
                    <a:srgbClr val="000000">
                      <a:alpha val="43137"/>
                    </a:srgbClr>
                  </a:outerShdw>
                </a:effectLst>
              </a:rPr>
              <a:t>the powers of heaven shall be shaken</a:t>
            </a:r>
            <a:r>
              <a:rPr lang="en-US" dirty="0" smtClean="0">
                <a:solidFill>
                  <a:srgbClr val="FFC000"/>
                </a:solidFill>
              </a:rPr>
              <a:t>.</a:t>
            </a:r>
            <a:endParaRPr lang="en-GB" dirty="0" smtClean="0">
              <a:solidFill>
                <a:srgbClr val="FFC000"/>
              </a:solidFill>
            </a:endParaRPr>
          </a:p>
          <a:p>
            <a:pPr algn="ctr"/>
            <a:endParaRPr lang="en-GB"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260648"/>
            <a:ext cx="8229600" cy="1656184"/>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196</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251520" y="2996952"/>
            <a:ext cx="3810000" cy="2895601"/>
          </a:xfrm>
          <a:prstGeom prst="rect">
            <a:avLst/>
          </a:prstGeom>
          <a:noFill/>
        </p:spPr>
      </p:pic>
      <p:sp>
        <p:nvSpPr>
          <p:cNvPr id="5" name="TextBox 4"/>
          <p:cNvSpPr txBox="1"/>
          <p:nvPr/>
        </p:nvSpPr>
        <p:spPr>
          <a:xfrm>
            <a:off x="4499992" y="3275201"/>
            <a:ext cx="4248472" cy="233910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smtClean="0">
                <a:solidFill>
                  <a:srgbClr val="FF33CC"/>
                </a:solidFill>
                <a:effectLst>
                  <a:outerShdw blurRad="38100" dist="38100" dir="2700000" algn="tl">
                    <a:srgbClr val="000000">
                      <a:alpha val="43137"/>
                    </a:srgbClr>
                  </a:outerShdw>
                </a:effectLst>
              </a:rPr>
              <a:t>Hebrews 12:26 </a:t>
            </a:r>
            <a:r>
              <a:rPr lang="en-US" sz="3200" b="1" dirty="0" smtClean="0">
                <a:solidFill>
                  <a:srgbClr val="00FFFF"/>
                </a:solidFill>
                <a:effectLst>
                  <a:outerShdw blurRad="38100" dist="38100" dir="2700000" algn="tl">
                    <a:srgbClr val="000000">
                      <a:alpha val="43137"/>
                    </a:srgbClr>
                  </a:outerShdw>
                </a:effectLst>
              </a:rPr>
              <a:t>Yet once more </a:t>
            </a:r>
            <a:r>
              <a:rPr lang="en-US" sz="3200" b="1" u="sng" dirty="0" smtClean="0">
                <a:solidFill>
                  <a:srgbClr val="00FFFF"/>
                </a:solidFill>
                <a:effectLst>
                  <a:outerShdw blurRad="38100" dist="38100" dir="2700000" algn="tl">
                    <a:srgbClr val="000000">
                      <a:alpha val="43137"/>
                    </a:srgbClr>
                  </a:outerShdw>
                </a:effectLst>
              </a:rPr>
              <a:t>I shake not the earth only, but also heaven</a:t>
            </a:r>
            <a:r>
              <a:rPr lang="en-US" sz="3200" b="1" dirty="0" smtClean="0">
                <a:solidFill>
                  <a:srgbClr val="00FFFF"/>
                </a:solidFill>
                <a:effectLst>
                  <a:outerShdw blurRad="38100" dist="38100" dir="2700000" algn="tl">
                    <a:srgbClr val="000000">
                      <a:alpha val="43137"/>
                    </a:srgbClr>
                  </a:outerShdw>
                </a:effectLst>
              </a:rPr>
              <a:t>.</a:t>
            </a:r>
            <a:endParaRPr lang="en-GB" sz="3200" b="1" dirty="0" smtClean="0">
              <a:solidFill>
                <a:srgbClr val="00FFFF"/>
              </a:solidFill>
              <a:effectLst>
                <a:outerShdw blurRad="38100" dist="38100" dir="2700000" algn="tl">
                  <a:srgbClr val="000000">
                    <a:alpha val="43137"/>
                  </a:srgbClr>
                </a:outerShdw>
              </a:effectLst>
            </a:endParaRPr>
          </a:p>
          <a:p>
            <a:pPr algn="ctr"/>
            <a:endParaRPr lang="en-GB"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19103"/>
            <a:ext cx="8229600" cy="1656184"/>
          </a:xfrm>
        </p:spPr>
        <p:style>
          <a:lnRef idx="0">
            <a:schemeClr val="accent1"/>
          </a:lnRef>
          <a:fillRef idx="3">
            <a:schemeClr val="accent1"/>
          </a:fillRef>
          <a:effectRef idx="3">
            <a:schemeClr val="accent1"/>
          </a:effectRef>
          <a:fontRef idx="minor">
            <a:schemeClr val="lt1"/>
          </a:fontRef>
        </p:style>
        <p:txBody>
          <a:bodyPr/>
          <a:lstStyle/>
          <a:p>
            <a:r>
              <a:rPr lang="en-US" b="1" i="1" dirty="0" smtClean="0">
                <a:solidFill>
                  <a:srgbClr val="FFFF00"/>
                </a:solidFill>
              </a:rPr>
              <a:t/>
            </a:r>
            <a:br>
              <a:rPr lang="en-US" b="1" i="1" dirty="0" smtClean="0">
                <a:solidFill>
                  <a:srgbClr val="FFFF00"/>
                </a:solidFill>
              </a:rPr>
            </a:br>
            <a:r>
              <a:rPr lang="en-US" b="1" i="1" dirty="0" smtClean="0">
                <a:solidFill>
                  <a:srgbClr val="FFFF00"/>
                </a:solidFill>
              </a:rPr>
              <a:t>Prophetic Fulfillment of the Last Three Feasts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197</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251520" y="2594789"/>
            <a:ext cx="3810000" cy="2895601"/>
          </a:xfrm>
          <a:prstGeom prst="rect">
            <a:avLst/>
          </a:prstGeom>
          <a:noFill/>
        </p:spPr>
      </p:pic>
      <p:sp>
        <p:nvSpPr>
          <p:cNvPr id="5" name="TextBox 4"/>
          <p:cNvSpPr txBox="1"/>
          <p:nvPr/>
        </p:nvSpPr>
        <p:spPr>
          <a:xfrm>
            <a:off x="4428964" y="2348880"/>
            <a:ext cx="4248472"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Isaiah 13:13 </a:t>
            </a:r>
            <a:r>
              <a:rPr lang="en-US" sz="2800" b="1" dirty="0" smtClean="0">
                <a:solidFill>
                  <a:srgbClr val="00FFFF"/>
                </a:solidFill>
                <a:effectLst>
                  <a:outerShdw blurRad="38100" dist="38100" dir="2700000" algn="tl">
                    <a:srgbClr val="000000">
                      <a:alpha val="43137"/>
                    </a:srgbClr>
                  </a:outerShdw>
                </a:effectLst>
              </a:rPr>
              <a:t>Therefore </a:t>
            </a:r>
            <a:r>
              <a:rPr lang="en-US" sz="2800" b="1" u="sng" dirty="0" smtClean="0">
                <a:solidFill>
                  <a:srgbClr val="00FFFF"/>
                </a:solidFill>
                <a:effectLst>
                  <a:outerShdw blurRad="38100" dist="38100" dir="2700000" algn="tl">
                    <a:srgbClr val="000000">
                      <a:alpha val="43137"/>
                    </a:srgbClr>
                  </a:outerShdw>
                </a:effectLst>
              </a:rPr>
              <a:t>I will shake the heavens</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and the earth shall remove out of her place,</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in the wrath of the LORD of hosts, </a:t>
            </a:r>
            <a:r>
              <a:rPr lang="en-US" sz="2800" b="1" dirty="0" smtClean="0">
                <a:solidFill>
                  <a:srgbClr val="FFFF00"/>
                </a:solidFill>
                <a:effectLst>
                  <a:outerShdw blurRad="38100" dist="38100" dir="2700000" algn="tl">
                    <a:srgbClr val="000000">
                      <a:alpha val="43137"/>
                    </a:srgbClr>
                  </a:outerShdw>
                </a:effectLst>
              </a:rPr>
              <a:t>and in the day of his fierce anger</a:t>
            </a:r>
            <a:r>
              <a:rPr lang="en-US" sz="2800" dirty="0" smtClean="0">
                <a:solidFill>
                  <a:srgbClr val="FFFF00"/>
                </a:solidFill>
              </a:rPr>
              <a:t>.</a:t>
            </a:r>
            <a:endParaRPr lang="en-GB" sz="2800" dirty="0" smtClean="0">
              <a:solidFill>
                <a:srgbClr val="FFFF00"/>
              </a:solidFill>
            </a:endParaRPr>
          </a:p>
          <a:p>
            <a:pPr algn="ctr"/>
            <a:endParaRPr lang="en-GB"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3993"/>
            <a:ext cx="8229600" cy="165618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198</a:t>
            </a:fld>
            <a:endParaRPr lang="en-GB"/>
          </a:p>
        </p:txBody>
      </p:sp>
      <p:sp>
        <p:nvSpPr>
          <p:cNvPr id="40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3F3F3F"/>
                </a:solidFill>
                <a:effectLst/>
                <a:latin typeface="Times New Roman" pitchFamily="18" charset="0"/>
                <a:ea typeface="Times New Roman" pitchFamily="18" charset="0"/>
                <a:cs typeface="Times New Roman" pitchFamily="18" charset="0"/>
              </a:rPr>
              <a:t>The Sprinkling of the Blood in the New Testament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4304656" y="2291964"/>
            <a:ext cx="453650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Until I found out about Ron Wyatt’s discovery of the Holy Blood on the Mercy Seat, </a:t>
            </a:r>
            <a:r>
              <a:rPr lang="en-US" sz="2800" b="1" dirty="0" smtClean="0">
                <a:solidFill>
                  <a:srgbClr val="FFC000"/>
                </a:solidFill>
                <a:effectLst>
                  <a:outerShdw blurRad="38100" dist="38100" dir="2700000" algn="tl">
                    <a:srgbClr val="000000">
                      <a:alpha val="43137"/>
                    </a:srgbClr>
                  </a:outerShdw>
                </a:effectLst>
              </a:rPr>
              <a:t>I had no idea that Christ’s Blood,</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in addition to being spilled on the ground, </a:t>
            </a:r>
            <a:r>
              <a:rPr lang="en-US" sz="2800" b="1" dirty="0" smtClean="0">
                <a:solidFill>
                  <a:srgbClr val="FFFF00"/>
                </a:solidFill>
                <a:effectLst>
                  <a:outerShdw blurRad="38100" dist="38100" dir="2700000" algn="tl">
                    <a:srgbClr val="000000">
                      <a:alpha val="43137"/>
                    </a:srgbClr>
                  </a:outerShdw>
                </a:effectLst>
              </a:rPr>
              <a:t>was also sprinkled on the Mercy Seat of the Ark of the Covenant.</a:t>
            </a:r>
            <a:endParaRPr lang="en-GB" sz="2800" b="1" dirty="0">
              <a:solidFill>
                <a:srgbClr val="FFFF00"/>
              </a:solidFill>
              <a:effectLst>
                <a:outerShdw blurRad="38100" dist="38100" dir="2700000" algn="tl">
                  <a:srgbClr val="000000">
                    <a:alpha val="43137"/>
                  </a:srgbClr>
                </a:outerShdw>
              </a:effectLst>
            </a:endParaRPr>
          </a:p>
        </p:txBody>
      </p:sp>
      <p:pic>
        <p:nvPicPr>
          <p:cNvPr id="420866" name="Picture 2" descr="http://i.ytimg.com/vi/u0RTZHAuncs/0.jpg"/>
          <p:cNvPicPr>
            <a:picLocks noChangeAspect="1" noChangeArrowheads="1"/>
          </p:cNvPicPr>
          <p:nvPr/>
        </p:nvPicPr>
        <p:blipFill>
          <a:blip r:embed="rId3" cstate="print"/>
          <a:srcRect/>
          <a:stretch>
            <a:fillRect/>
          </a:stretch>
        </p:blipFill>
        <p:spPr bwMode="auto">
          <a:xfrm>
            <a:off x="323528" y="2708920"/>
            <a:ext cx="3744416" cy="2808313"/>
          </a:xfrm>
          <a:prstGeom prst="rect">
            <a:avLst/>
          </a:prstGeom>
          <a:noFill/>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37" y="194683"/>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199</a:t>
            </a:fld>
            <a:endParaRPr lang="en-GB"/>
          </a:p>
        </p:txBody>
      </p:sp>
      <p:sp>
        <p:nvSpPr>
          <p:cNvPr id="6" name="TextBox 5"/>
          <p:cNvSpPr txBox="1"/>
          <p:nvPr/>
        </p:nvSpPr>
        <p:spPr>
          <a:xfrm>
            <a:off x="4788024" y="1894504"/>
            <a:ext cx="410445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most sacred sacrifice in the Feast Day calendar was the Day of Atonement.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All Israel was required to take that day off, </a:t>
            </a:r>
            <a:r>
              <a:rPr lang="en-US" sz="2800" b="1" dirty="0" smtClean="0">
                <a:solidFill>
                  <a:srgbClr val="00FF00"/>
                </a:solidFill>
                <a:effectLst>
                  <a:outerShdw blurRad="38100" dist="38100" dir="2700000" algn="tl">
                    <a:srgbClr val="000000">
                      <a:alpha val="43137"/>
                    </a:srgbClr>
                  </a:outerShdw>
                </a:effectLst>
              </a:rPr>
              <a:t>pray and fast.  </a:t>
            </a:r>
            <a:r>
              <a:rPr lang="en-US" sz="2800" b="1" dirty="0" smtClean="0">
                <a:solidFill>
                  <a:srgbClr val="FFFF00"/>
                </a:solidFill>
                <a:effectLst>
                  <a:outerShdw blurRad="38100" dist="38100" dir="2700000" algn="tl">
                    <a:srgbClr val="000000">
                      <a:alpha val="43137"/>
                    </a:srgbClr>
                  </a:outerShdw>
                </a:effectLst>
              </a:rPr>
              <a:t>The Feast was not complete unless the sacrificial blood was sprinkled on the Mercy Seat. </a:t>
            </a:r>
            <a:endParaRPr lang="en-GB" sz="2800" b="1" dirty="0">
              <a:solidFill>
                <a:srgbClr val="FFFF00"/>
              </a:solidFill>
              <a:effectLst>
                <a:outerShdw blurRad="38100" dist="38100" dir="2700000" algn="tl">
                  <a:srgbClr val="000000">
                    <a:alpha val="43137"/>
                  </a:srgbClr>
                </a:outerShdw>
              </a:effectLst>
            </a:endParaRPr>
          </a:p>
        </p:txBody>
      </p:sp>
      <p:pic>
        <p:nvPicPr>
          <p:cNvPr id="4099" name="Picture 3" descr="http://i.ytimg.com/vi/W0QOnMiSfvQ/0.jpg"/>
          <p:cNvPicPr>
            <a:picLocks noChangeAspect="1" noChangeArrowheads="1"/>
          </p:cNvPicPr>
          <p:nvPr/>
        </p:nvPicPr>
        <p:blipFill>
          <a:blip r:embed="rId3" cstate="print"/>
          <a:srcRect l="19676" t="18900" r="18900" b="20201"/>
          <a:stretch>
            <a:fillRect/>
          </a:stretch>
        </p:blipFill>
        <p:spPr bwMode="auto">
          <a:xfrm>
            <a:off x="251520" y="2726374"/>
            <a:ext cx="4260887" cy="316835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b="1" dirty="0" smtClean="0">
                <a:solidFill>
                  <a:srgbClr val="00FF00"/>
                </a:solidFill>
              </a:rPr>
              <a:t>Introduction</a:t>
            </a:r>
            <a:endParaRPr lang="en-GB" b="1" dirty="0">
              <a:solidFill>
                <a:srgbClr val="00FF00"/>
              </a:solidFill>
            </a:endParaRPr>
          </a:p>
        </p:txBody>
      </p:sp>
      <p:pic>
        <p:nvPicPr>
          <p:cNvPr id="31746" name="Picture 2" descr="http://www.creationism.org/images/DoreBibleIllus/rMat1419Dore_ChristFeedingTheMultitude.jpg"/>
          <p:cNvPicPr>
            <a:picLocks noChangeAspect="1" noChangeArrowheads="1"/>
          </p:cNvPicPr>
          <p:nvPr/>
        </p:nvPicPr>
        <p:blipFill>
          <a:blip r:embed="rId3" cstate="print"/>
          <a:srcRect l="1783" r="3718" b="7401"/>
          <a:stretch>
            <a:fillRect/>
          </a:stretch>
        </p:blipFill>
        <p:spPr bwMode="auto">
          <a:xfrm>
            <a:off x="154360" y="1597171"/>
            <a:ext cx="3816424" cy="5062686"/>
          </a:xfrm>
          <a:prstGeom prst="rect">
            <a:avLst/>
          </a:prstGeom>
          <a:noFill/>
        </p:spPr>
      </p:pic>
      <p:sp>
        <p:nvSpPr>
          <p:cNvPr id="4" name="TextBox 3"/>
          <p:cNvSpPr txBox="1"/>
          <p:nvPr/>
        </p:nvSpPr>
        <p:spPr>
          <a:xfrm>
            <a:off x="4079649" y="1827765"/>
            <a:ext cx="507605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33CC"/>
                </a:solidFill>
                <a:effectLst>
                  <a:outerShdw blurRad="38100" dist="38100" dir="2700000" algn="tl">
                    <a:srgbClr val="000000">
                      <a:alpha val="43137"/>
                    </a:srgbClr>
                  </a:outerShdw>
                </a:effectLst>
              </a:rPr>
              <a:t>At Matt. 14:17, </a:t>
            </a:r>
            <a:r>
              <a:rPr lang="en-US" sz="2800" b="1" dirty="0">
                <a:solidFill>
                  <a:srgbClr val="FFC000"/>
                </a:solidFill>
                <a:effectLst>
                  <a:outerShdw blurRad="38100" dist="38100" dir="2700000" algn="tl">
                    <a:srgbClr val="000000">
                      <a:alpha val="43137"/>
                    </a:srgbClr>
                  </a:outerShdw>
                </a:effectLst>
              </a:rPr>
              <a:t>we are told the story of the miracle of the 5 loaves and 2 fishes. The 5 loaves, </a:t>
            </a:r>
            <a:r>
              <a:rPr lang="en-US" sz="2800" b="1" dirty="0">
                <a:solidFill>
                  <a:srgbClr val="00FF00"/>
                </a:solidFill>
                <a:effectLst>
                  <a:outerShdw blurRad="38100" dist="38100" dir="2700000" algn="tl">
                    <a:srgbClr val="000000">
                      <a:alpha val="43137"/>
                    </a:srgbClr>
                  </a:outerShdw>
                </a:effectLst>
              </a:rPr>
              <a:t>in my opinion, </a:t>
            </a:r>
            <a:r>
              <a:rPr lang="en-US" sz="2800" b="1" dirty="0">
                <a:solidFill>
                  <a:srgbClr val="00FFFF"/>
                </a:solidFill>
                <a:effectLst>
                  <a:outerShdw blurRad="38100" dist="38100" dir="2700000" algn="tl">
                    <a:srgbClr val="000000">
                      <a:alpha val="43137"/>
                    </a:srgbClr>
                  </a:outerShdw>
                </a:effectLst>
              </a:rPr>
              <a:t>represent the 5,000 years from Adam to Christ (Septuagint chronology) and the 2,000 years from the First Advent to the Second Advent.</a:t>
            </a:r>
            <a:r>
              <a:rPr lang="en-US" sz="2800" b="1" dirty="0">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Hosea confirms this imagery when he says</a:t>
            </a:r>
            <a:r>
              <a:rPr lang="en-US" b="1" dirty="0">
                <a:solidFill>
                  <a:srgbClr val="FFFF00"/>
                </a:solidFill>
                <a:effectLst>
                  <a:outerShdw blurRad="38100" dist="38100" dir="2700000" algn="tl">
                    <a:srgbClr val="000000">
                      <a:alpha val="43137"/>
                    </a:srgbClr>
                  </a:outerShdw>
                </a:effectLst>
              </a:rPr>
              <a:t>,</a:t>
            </a:r>
            <a:endParaRPr lang="en-GB" b="1" dirty="0">
              <a:solidFill>
                <a:srgbClr val="FFFF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endParaRPr lang="en-GB" dirty="0"/>
          </a:p>
        </p:txBody>
      </p:sp>
      <p:sp>
        <p:nvSpPr>
          <p:cNvPr id="3" name="TextBox 2"/>
          <p:cNvSpPr txBox="1"/>
          <p:nvPr/>
        </p:nvSpPr>
        <p:spPr>
          <a:xfrm>
            <a:off x="4139952" y="2060848"/>
            <a:ext cx="4536504"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But the actual date of the transgression by Antiochus was 168 BC, </a:t>
            </a:r>
            <a:r>
              <a:rPr lang="en-US" sz="2800" b="1" dirty="0" smtClean="0">
                <a:solidFill>
                  <a:srgbClr val="FF0000"/>
                </a:solidFill>
                <a:effectLst>
                  <a:outerShdw blurRad="38100" dist="38100" dir="2700000" algn="tl">
                    <a:srgbClr val="000000">
                      <a:alpha val="43137"/>
                    </a:srgbClr>
                  </a:outerShdw>
                </a:effectLst>
              </a:rPr>
              <a:t>not 457 BC, </a:t>
            </a:r>
            <a:r>
              <a:rPr lang="en-US" sz="2800" b="1" dirty="0" smtClean="0">
                <a:solidFill>
                  <a:srgbClr val="FFC000"/>
                </a:solidFill>
                <a:effectLst>
                  <a:outerShdw blurRad="38100" dist="38100" dir="2700000" algn="tl">
                    <a:srgbClr val="000000">
                      <a:alpha val="43137"/>
                    </a:srgbClr>
                  </a:outerShdw>
                </a:effectLst>
              </a:rPr>
              <a:t>so Miller was wrong on two counts.  </a:t>
            </a:r>
            <a:r>
              <a:rPr lang="en-US" sz="2800" b="1" dirty="0" smtClean="0">
                <a:solidFill>
                  <a:srgbClr val="00FF00"/>
                </a:solidFill>
                <a:effectLst>
                  <a:outerShdw blurRad="38100" dist="38100" dir="2700000" algn="tl">
                    <a:srgbClr val="000000">
                      <a:alpha val="43137"/>
                    </a:srgbClr>
                  </a:outerShdw>
                </a:effectLst>
              </a:rPr>
              <a:t>Is there another way of reckoning the approximate date of the Second Advent?</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70658" name="Picture 2" descr="http://www.christmas-treasures.com/duncan_royale/duncan/SantaIII/judah.jpg"/>
          <p:cNvPicPr>
            <a:picLocks noChangeAspect="1" noChangeArrowheads="1"/>
          </p:cNvPicPr>
          <p:nvPr/>
        </p:nvPicPr>
        <p:blipFill>
          <a:blip r:embed="rId3" cstate="print"/>
          <a:srcRect/>
          <a:stretch>
            <a:fillRect/>
          </a:stretch>
        </p:blipFill>
        <p:spPr bwMode="auto">
          <a:xfrm>
            <a:off x="323528" y="2060848"/>
            <a:ext cx="3480387" cy="4176464"/>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20</a:t>
            </a:fld>
            <a:endParaRPr lang="en-GB"/>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588387"/>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200</a:t>
            </a:fld>
            <a:endParaRPr lang="en-GB"/>
          </a:p>
        </p:txBody>
      </p:sp>
      <p:sp>
        <p:nvSpPr>
          <p:cNvPr id="5" name="TextBox 4"/>
          <p:cNvSpPr txBox="1"/>
          <p:nvPr/>
        </p:nvSpPr>
        <p:spPr>
          <a:xfrm>
            <a:off x="3419872" y="1867755"/>
            <a:ext cx="556334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And because so few people are aware of Ron Wyatt’s discovery of the blood on the Mercy Seat, </a:t>
            </a:r>
            <a:r>
              <a:rPr lang="en-US" sz="2800" b="1" dirty="0" smtClean="0">
                <a:solidFill>
                  <a:srgbClr val="FFC000"/>
                </a:solidFill>
                <a:effectLst>
                  <a:outerShdw blurRad="38100" dist="38100" dir="2700000" algn="tl">
                    <a:srgbClr val="000000">
                      <a:alpha val="43137"/>
                    </a:srgbClr>
                  </a:outerShdw>
                </a:effectLst>
              </a:rPr>
              <a:t>scholars will use expressions like “</a:t>
            </a:r>
            <a:r>
              <a:rPr lang="en-US" sz="2800" b="1" i="1" dirty="0" smtClean="0">
                <a:solidFill>
                  <a:srgbClr val="FFC000"/>
                </a:solidFill>
                <a:effectLst>
                  <a:outerShdw blurRad="38100" dist="38100" dir="2700000" algn="tl">
                    <a:srgbClr val="000000">
                      <a:alpha val="43137"/>
                    </a:srgbClr>
                  </a:outerShdw>
                </a:effectLst>
              </a:rPr>
              <a:t>Christ’s Blood was shed on the Mercy Seat in heaven</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Up until now, no one could have imagined that His Blood was literally sprinkled on the Mercy Seat in Jeremiah’s Cave!!!</a:t>
            </a:r>
            <a:endParaRPr lang="en-GB" dirty="0">
              <a:solidFill>
                <a:srgbClr val="FFFF00"/>
              </a:solidFill>
            </a:endParaRPr>
          </a:p>
        </p:txBody>
      </p:sp>
      <p:pic>
        <p:nvPicPr>
          <p:cNvPr id="429058" name="Picture 2" descr="http://www.wnd.com/images2/workers1.jpg"/>
          <p:cNvPicPr>
            <a:picLocks noChangeAspect="1" noChangeArrowheads="1"/>
          </p:cNvPicPr>
          <p:nvPr/>
        </p:nvPicPr>
        <p:blipFill>
          <a:blip r:embed="rId3" cstate="print"/>
          <a:srcRect/>
          <a:stretch>
            <a:fillRect/>
          </a:stretch>
        </p:blipFill>
        <p:spPr bwMode="auto">
          <a:xfrm>
            <a:off x="179512" y="2492896"/>
            <a:ext cx="3096344" cy="2570905"/>
          </a:xfrm>
          <a:prstGeom prst="rect">
            <a:avLst/>
          </a:prstGeom>
          <a:noFill/>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703113"/>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201</a:t>
            </a:fld>
            <a:endParaRPr lang="en-GB"/>
          </a:p>
        </p:txBody>
      </p:sp>
      <p:sp>
        <p:nvSpPr>
          <p:cNvPr id="5" name="TextBox 4"/>
          <p:cNvSpPr txBox="1"/>
          <p:nvPr/>
        </p:nvSpPr>
        <p:spPr>
          <a:xfrm>
            <a:off x="4227639" y="2210801"/>
            <a:ext cx="453650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Is there any evidence in the New Testament that recognizes the legal necessity that Christ’s Blood was literally sprinkled on the Mercy Seat?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 I think there is.</a:t>
            </a:r>
          </a:p>
          <a:p>
            <a:pPr algn="ct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dirty="0" smtClean="0">
                <a:solidFill>
                  <a:srgbClr val="00FF00"/>
                </a:solidFill>
                <a:effectLst>
                  <a:outerShdw blurRad="38100" dist="38100" dir="2700000" algn="tl">
                    <a:srgbClr val="000000">
                      <a:alpha val="43137"/>
                    </a:srgbClr>
                  </a:outerShdw>
                </a:effectLst>
              </a:rPr>
              <a:t>Peter opens his first epistle with these words:</a:t>
            </a:r>
            <a:endParaRPr lang="en-GB" dirty="0">
              <a:solidFill>
                <a:srgbClr val="00FF00"/>
              </a:solidFill>
            </a:endParaRPr>
          </a:p>
        </p:txBody>
      </p:sp>
      <p:pic>
        <p:nvPicPr>
          <p:cNvPr id="427010" name="Picture 2" descr="http://fromoldbooks.org/r/1k/cimg0738-geneva-bible-new-testament-titlepage-369x500.jpg"/>
          <p:cNvPicPr>
            <a:picLocks noChangeAspect="1" noChangeArrowheads="1"/>
          </p:cNvPicPr>
          <p:nvPr/>
        </p:nvPicPr>
        <p:blipFill>
          <a:blip r:embed="rId3" cstate="print"/>
          <a:srcRect/>
          <a:stretch>
            <a:fillRect/>
          </a:stretch>
        </p:blipFill>
        <p:spPr bwMode="auto">
          <a:xfrm>
            <a:off x="395536" y="1988840"/>
            <a:ext cx="3411897" cy="4623166"/>
          </a:xfrm>
          <a:prstGeom prst="rect">
            <a:avLst/>
          </a:prstGeom>
          <a:noFill/>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7086"/>
            <a:ext cx="8229600" cy="152251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202</a:t>
            </a:fld>
            <a:endParaRPr lang="en-GB"/>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2764465"/>
            <a:ext cx="3810000" cy="2895601"/>
          </a:xfrm>
          <a:prstGeom prst="rect">
            <a:avLst/>
          </a:prstGeom>
          <a:noFill/>
        </p:spPr>
      </p:pic>
      <p:sp>
        <p:nvSpPr>
          <p:cNvPr id="6" name="TextBox 5"/>
          <p:cNvSpPr txBox="1"/>
          <p:nvPr/>
        </p:nvSpPr>
        <p:spPr>
          <a:xfrm>
            <a:off x="4195192" y="2227107"/>
            <a:ext cx="471601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Peter, an apostle of Jesus Christ, </a:t>
            </a:r>
            <a:r>
              <a:rPr lang="en-US" sz="2800" b="1" i="1" dirty="0" smtClean="0">
                <a:solidFill>
                  <a:srgbClr val="FFC000"/>
                </a:solidFill>
                <a:effectLst>
                  <a:outerShdw blurRad="38100" dist="38100" dir="2700000" algn="tl">
                    <a:srgbClr val="000000">
                      <a:alpha val="43137"/>
                    </a:srgbClr>
                  </a:outerShdw>
                </a:effectLst>
              </a:rPr>
              <a:t>to the strangers scattered throughout Pontus, Galatia, Cappadocia, Asia, and Bithynia, </a:t>
            </a:r>
            <a:r>
              <a:rPr lang="en-US" sz="2800" b="1" i="1" dirty="0" smtClean="0">
                <a:solidFill>
                  <a:srgbClr val="00FF00"/>
                </a:solidFill>
                <a:effectLst>
                  <a:outerShdw blurRad="38100" dist="38100" dir="2700000" algn="tl">
                    <a:srgbClr val="000000">
                      <a:alpha val="43137"/>
                    </a:srgbClr>
                  </a:outerShdw>
                </a:effectLst>
              </a:rPr>
              <a:t>Elect according to the foreknowledge of God the Father, </a:t>
            </a:r>
            <a:r>
              <a:rPr lang="en-US" sz="2800" b="1" i="1" dirty="0" smtClean="0">
                <a:solidFill>
                  <a:srgbClr val="FFFF00"/>
                </a:solidFill>
                <a:effectLst>
                  <a:outerShdw blurRad="38100" dist="38100" dir="2700000" algn="tl">
                    <a:srgbClr val="000000">
                      <a:alpha val="43137"/>
                    </a:srgbClr>
                  </a:outerShdw>
                </a:effectLst>
              </a:rPr>
              <a:t>through sanctification of the Spirit</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43103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203</a:t>
            </a:fld>
            <a:endParaRPr lang="en-GB"/>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2996952"/>
            <a:ext cx="2952328" cy="2243770"/>
          </a:xfrm>
          <a:prstGeom prst="rect">
            <a:avLst/>
          </a:prstGeom>
          <a:noFill/>
        </p:spPr>
      </p:pic>
      <p:sp>
        <p:nvSpPr>
          <p:cNvPr id="6" name="TextBox 5"/>
          <p:cNvSpPr txBox="1"/>
          <p:nvPr/>
        </p:nvSpPr>
        <p:spPr>
          <a:xfrm>
            <a:off x="3347864" y="1873508"/>
            <a:ext cx="565212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 </a:t>
            </a:r>
            <a:r>
              <a:rPr lang="en-US" sz="2800" b="1" i="1" u="sng" dirty="0" smtClean="0">
                <a:solidFill>
                  <a:srgbClr val="00FFFF"/>
                </a:solidFill>
                <a:effectLst>
                  <a:outerShdw blurRad="38100" dist="38100" dir="2700000" algn="tl">
                    <a:srgbClr val="000000">
                      <a:alpha val="43137"/>
                    </a:srgbClr>
                  </a:outerShdw>
                </a:effectLst>
              </a:rPr>
              <a:t>unto obedience and sprinkling of the blood of Jesus Christ</a:t>
            </a:r>
            <a:r>
              <a:rPr lang="en-US" sz="2800" b="1" i="1" dirty="0" smtClean="0">
                <a:solidFill>
                  <a:srgbClr val="00FFFF"/>
                </a:solidFill>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Grace unto you, and peace, be multiplied. </a:t>
            </a:r>
            <a:r>
              <a:rPr lang="en-US" sz="2800" b="1" i="1" dirty="0" smtClean="0">
                <a:solidFill>
                  <a:srgbClr val="00FF00"/>
                </a:solidFill>
                <a:effectLst>
                  <a:outerShdw blurRad="38100" dist="38100" dir="2700000" algn="tl">
                    <a:srgbClr val="000000">
                      <a:alpha val="43137"/>
                    </a:srgbClr>
                  </a:outerShdw>
                </a:effectLst>
              </a:rPr>
              <a:t>Blessed be the God and Father of our Lord Jesus Christ, </a:t>
            </a:r>
            <a:r>
              <a:rPr lang="en-US" sz="2800" b="1" i="1" dirty="0" smtClean="0">
                <a:solidFill>
                  <a:srgbClr val="FFFF00"/>
                </a:solidFill>
                <a:effectLst>
                  <a:outerShdw blurRad="38100" dist="38100" dir="2700000" algn="tl">
                    <a:srgbClr val="000000">
                      <a:alpha val="43137"/>
                    </a:srgbClr>
                  </a:outerShdw>
                </a:effectLst>
              </a:rPr>
              <a:t>which according to his abundant mercy hath begotten us again unto a lively hope by the resurrection of Jesus Christ from the dead,</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9"/>
            <a:ext cx="8229600" cy="144016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204</a:t>
            </a:fld>
            <a:endParaRPr lang="en-GB"/>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6913" y="2852935"/>
            <a:ext cx="3810000" cy="2895601"/>
          </a:xfrm>
          <a:prstGeom prst="rect">
            <a:avLst/>
          </a:prstGeom>
          <a:noFill/>
        </p:spPr>
      </p:pic>
      <p:sp>
        <p:nvSpPr>
          <p:cNvPr id="6" name="TextBox 5"/>
          <p:cNvSpPr txBox="1"/>
          <p:nvPr/>
        </p:nvSpPr>
        <p:spPr>
          <a:xfrm>
            <a:off x="3917504" y="2315577"/>
            <a:ext cx="500404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To an inheritance incorruptible, and undefiled, </a:t>
            </a:r>
            <a:r>
              <a:rPr lang="en-US" sz="2800" b="1" i="1" dirty="0" smtClean="0">
                <a:solidFill>
                  <a:srgbClr val="FFC000"/>
                </a:solidFill>
                <a:effectLst>
                  <a:outerShdw blurRad="38100" dist="38100" dir="2700000" algn="tl">
                    <a:srgbClr val="000000">
                      <a:alpha val="43137"/>
                    </a:srgbClr>
                  </a:outerShdw>
                </a:effectLst>
              </a:rPr>
              <a:t>and that </a:t>
            </a:r>
            <a:r>
              <a:rPr lang="en-US" sz="2800" b="1" i="1" dirty="0" err="1" smtClean="0">
                <a:solidFill>
                  <a:srgbClr val="FFC000"/>
                </a:solidFill>
                <a:effectLst>
                  <a:outerShdw blurRad="38100" dist="38100" dir="2700000" algn="tl">
                    <a:srgbClr val="000000">
                      <a:alpha val="43137"/>
                    </a:srgbClr>
                  </a:outerShdw>
                </a:effectLst>
              </a:rPr>
              <a:t>fadeth</a:t>
            </a:r>
            <a:r>
              <a:rPr lang="en-US" sz="2800" b="1" i="1" dirty="0" smtClean="0">
                <a:solidFill>
                  <a:srgbClr val="FFC000"/>
                </a:solidFill>
                <a:effectLst>
                  <a:outerShdw blurRad="38100" dist="38100" dir="2700000" algn="tl">
                    <a:srgbClr val="000000">
                      <a:alpha val="43137"/>
                    </a:srgbClr>
                  </a:outerShdw>
                </a:effectLst>
              </a:rPr>
              <a:t> not away, reserved in heaven for you,</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Who are kept by the power of God through faith unto salvation ready to be revealed in the last time.</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I Peter 1:1-5.</a:t>
            </a:r>
            <a:endParaRPr lang="en-GB" dirty="0">
              <a:solidFill>
                <a:srgbClr val="FF33CC"/>
              </a:solidFill>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65618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205</a:t>
            </a:fld>
            <a:endParaRPr lang="en-GB"/>
          </a:p>
        </p:txBody>
      </p:sp>
      <p:sp>
        <p:nvSpPr>
          <p:cNvPr id="5" name="TextBox 4"/>
          <p:cNvSpPr txBox="1"/>
          <p:nvPr/>
        </p:nvSpPr>
        <p:spPr>
          <a:xfrm>
            <a:off x="3707904" y="1899549"/>
            <a:ext cx="511256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It is not possible that Peter could have known about the fact that </a:t>
            </a:r>
            <a:r>
              <a:rPr lang="en-US" sz="2800" b="1" dirty="0" err="1" smtClean="0">
                <a:solidFill>
                  <a:srgbClr val="00FFFF"/>
                </a:solidFill>
                <a:effectLst>
                  <a:outerShdw blurRad="38100" dist="38100" dir="2700000" algn="tl">
                    <a:srgbClr val="000000">
                      <a:alpha val="43137"/>
                    </a:srgbClr>
                  </a:outerShdw>
                </a:effectLst>
              </a:rPr>
              <a:t>Yahshua’s</a:t>
            </a:r>
            <a:r>
              <a:rPr lang="en-US" sz="2800" b="1" dirty="0" smtClean="0">
                <a:solidFill>
                  <a:srgbClr val="00FFFF"/>
                </a:solidFill>
                <a:effectLst>
                  <a:outerShdw blurRad="38100" dist="38100" dir="2700000" algn="tl">
                    <a:srgbClr val="000000">
                      <a:alpha val="43137"/>
                    </a:srgbClr>
                  </a:outerShdw>
                </a:effectLst>
              </a:rPr>
              <a:t> Blood was sprinkled on the Mercy Seat. </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Perhaps Peter meant “</a:t>
            </a:r>
            <a:r>
              <a:rPr lang="en-US" sz="2800" b="1" i="1" dirty="0" smtClean="0">
                <a:solidFill>
                  <a:srgbClr val="FFC000"/>
                </a:solidFill>
                <a:effectLst>
                  <a:outerShdw blurRad="38100" dist="38100" dir="2700000" algn="tl">
                    <a:srgbClr val="000000">
                      <a:alpha val="43137"/>
                    </a:srgbClr>
                  </a:outerShdw>
                </a:effectLst>
              </a:rPr>
              <a:t>by the </a:t>
            </a:r>
            <a:r>
              <a:rPr lang="en-US" sz="2800" b="1" dirty="0" smtClean="0">
                <a:solidFill>
                  <a:srgbClr val="FFC000"/>
                </a:solidFill>
                <a:effectLst>
                  <a:outerShdw blurRad="38100" dist="38100" dir="2700000" algn="tl">
                    <a:srgbClr val="000000">
                      <a:alpha val="43137"/>
                    </a:srgbClr>
                  </a:outerShdw>
                </a:effectLst>
              </a:rPr>
              <a:t>shedding</a:t>
            </a:r>
            <a:r>
              <a:rPr lang="en-US" sz="2800" b="1" i="1" dirty="0" smtClean="0">
                <a:solidFill>
                  <a:srgbClr val="FFC000"/>
                </a:solidFill>
                <a:effectLst>
                  <a:outerShdw blurRad="38100" dist="38100" dir="2700000" algn="tl">
                    <a:srgbClr val="000000">
                      <a:alpha val="43137"/>
                    </a:srgbClr>
                  </a:outerShdw>
                </a:effectLst>
              </a:rPr>
              <a:t> of His blood</a:t>
            </a:r>
            <a:r>
              <a:rPr lang="en-US" sz="2800" b="1" dirty="0" smtClean="0">
                <a:solidFill>
                  <a:srgbClr val="FFC0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but he uses the word </a:t>
            </a:r>
            <a:r>
              <a:rPr lang="en-US" sz="2800" b="1" i="1" dirty="0" smtClean="0">
                <a:solidFill>
                  <a:srgbClr val="00FF00"/>
                </a:solidFill>
                <a:effectLst>
                  <a:outerShdw blurRad="38100" dist="38100" dir="2700000" algn="tl">
                    <a:srgbClr val="000000">
                      <a:alpha val="43137"/>
                    </a:srgbClr>
                  </a:outerShdw>
                </a:effectLst>
              </a:rPr>
              <a:t>‘sprinkling’</a:t>
            </a:r>
            <a:r>
              <a:rPr lang="en-US" sz="2800" b="1" dirty="0" smtClean="0">
                <a:solidFill>
                  <a:srgbClr val="00FF00"/>
                </a:solidFill>
                <a:effectLst>
                  <a:outerShdw blurRad="38100" dist="38100" dir="2700000" algn="tl">
                    <a:srgbClr val="000000">
                      <a:alpha val="43137"/>
                    </a:srgbClr>
                  </a:outerShdw>
                </a:effectLst>
              </a:rPr>
              <a:t> [Greek: </a:t>
            </a:r>
            <a:r>
              <a:rPr lang="en-US" sz="2800" b="1" i="1" dirty="0" err="1" smtClean="0">
                <a:solidFill>
                  <a:srgbClr val="00FF00"/>
                </a:solidFill>
                <a:effectLst>
                  <a:outerShdw blurRad="38100" dist="38100" dir="2700000" algn="tl">
                    <a:srgbClr val="000000">
                      <a:alpha val="43137"/>
                    </a:srgbClr>
                  </a:outerShdw>
                </a:effectLst>
              </a:rPr>
              <a:t>raino</a:t>
            </a:r>
            <a:r>
              <a:rPr lang="en-US" sz="2800" b="1" dirty="0" smtClean="0">
                <a:solidFill>
                  <a:srgbClr val="00FF00"/>
                </a:solidFill>
                <a:effectLst>
                  <a:outerShdw blurRad="38100" dist="38100" dir="2700000" algn="tl">
                    <a:srgbClr val="000000">
                      <a:alpha val="43137"/>
                    </a:srgbClr>
                  </a:outerShdw>
                </a:effectLst>
              </a:rPr>
              <a:t>], not ‘</a:t>
            </a:r>
            <a:r>
              <a:rPr lang="en-US" sz="2800" b="1" i="1" dirty="0" smtClean="0">
                <a:solidFill>
                  <a:srgbClr val="00FF00"/>
                </a:solidFill>
                <a:effectLst>
                  <a:outerShdw blurRad="38100" dist="38100" dir="2700000" algn="tl">
                    <a:srgbClr val="000000">
                      <a:alpha val="43137"/>
                    </a:srgbClr>
                  </a:outerShdw>
                </a:effectLst>
              </a:rPr>
              <a:t>shedding</a:t>
            </a:r>
            <a:r>
              <a:rPr lang="en-US" sz="2800" b="1" dirty="0" smtClean="0">
                <a:solidFill>
                  <a:srgbClr val="00FF00"/>
                </a:solidFill>
                <a:effectLst>
                  <a:outerShdw blurRad="38100" dist="38100" dir="2700000" algn="tl">
                    <a:srgbClr val="000000">
                      <a:alpha val="43137"/>
                    </a:srgbClr>
                  </a:outerShdw>
                </a:effectLst>
              </a:rPr>
              <a:t>’ [Greek: </a:t>
            </a:r>
            <a:r>
              <a:rPr lang="en-US" sz="2800" b="1" i="1" dirty="0" err="1" smtClean="0">
                <a:solidFill>
                  <a:srgbClr val="FFFF00"/>
                </a:solidFill>
                <a:effectLst>
                  <a:outerShdw blurRad="38100" dist="38100" dir="2700000" algn="tl">
                    <a:srgbClr val="000000">
                      <a:alpha val="43137"/>
                    </a:srgbClr>
                  </a:outerShdw>
                </a:effectLst>
              </a:rPr>
              <a:t>haimatekchusia</a:t>
            </a:r>
            <a:r>
              <a:rPr lang="en-US" sz="2800" b="1" i="1" dirty="0" smtClean="0">
                <a:solidFill>
                  <a:srgbClr val="FFFF00"/>
                </a:solidFill>
                <a:effectLst>
                  <a:outerShdw blurRad="38100" dist="38100" dir="2700000" algn="tl">
                    <a:srgbClr val="000000">
                      <a:alpha val="43137"/>
                    </a:srgbClr>
                  </a:outerShdw>
                </a:effectLst>
              </a:rPr>
              <a:t> = the shedding of blood</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437250" name="Picture 2" descr="http://www.bibleprobe.com/ark-rep.jpg"/>
          <p:cNvPicPr>
            <a:picLocks noChangeAspect="1" noChangeArrowheads="1"/>
          </p:cNvPicPr>
          <p:nvPr/>
        </p:nvPicPr>
        <p:blipFill>
          <a:blip r:embed="rId3" cstate="print"/>
          <a:srcRect/>
          <a:stretch>
            <a:fillRect/>
          </a:stretch>
        </p:blipFill>
        <p:spPr bwMode="auto">
          <a:xfrm>
            <a:off x="251520" y="2492896"/>
            <a:ext cx="3355210" cy="3600400"/>
          </a:xfrm>
          <a:prstGeom prst="rect">
            <a:avLst/>
          </a:prstGeom>
          <a:noFill/>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6" y="34888"/>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206</a:t>
            </a:fld>
            <a:endParaRPr lang="en-GB"/>
          </a:p>
        </p:txBody>
      </p:sp>
      <p:sp>
        <p:nvSpPr>
          <p:cNvPr id="5" name="TextBox 4"/>
          <p:cNvSpPr txBox="1"/>
          <p:nvPr/>
        </p:nvSpPr>
        <p:spPr>
          <a:xfrm>
            <a:off x="4266692" y="2420888"/>
            <a:ext cx="457301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Perhaps the Holy Spirit inspired him to use this language, </a:t>
            </a:r>
            <a:r>
              <a:rPr lang="en-US" sz="2800" b="1" dirty="0" smtClean="0">
                <a:solidFill>
                  <a:srgbClr val="FFC000"/>
                </a:solidFill>
                <a:effectLst>
                  <a:outerShdw blurRad="38100" dist="38100" dir="2700000" algn="tl">
                    <a:srgbClr val="000000">
                      <a:alpha val="43137"/>
                    </a:srgbClr>
                  </a:outerShdw>
                </a:effectLst>
              </a:rPr>
              <a:t>as he, in his own mind,</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could have been using it metaphorically,</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or in remembrance of the Old Testament ritual.</a:t>
            </a:r>
            <a:endParaRPr lang="en-GB" dirty="0"/>
          </a:p>
        </p:txBody>
      </p:sp>
      <p:pic>
        <p:nvPicPr>
          <p:cNvPr id="435202" name="Picture 2" descr="http://3.bp.blogspot.com/_mSxLFTmqqRs/TDKuxZS9UmI/AAAAAAAABMg/FsyMf-abYXM/s1600/ark_of_covenant.jpg"/>
          <p:cNvPicPr>
            <a:picLocks noChangeAspect="1" noChangeArrowheads="1"/>
          </p:cNvPicPr>
          <p:nvPr/>
        </p:nvPicPr>
        <p:blipFill>
          <a:blip r:embed="rId3" cstate="print"/>
          <a:srcRect/>
          <a:stretch>
            <a:fillRect/>
          </a:stretch>
        </p:blipFill>
        <p:spPr bwMode="auto">
          <a:xfrm>
            <a:off x="395536" y="1875004"/>
            <a:ext cx="3600400" cy="4631197"/>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57769"/>
            <a:ext cx="8229600" cy="144016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207</a:t>
            </a:fld>
            <a:endParaRPr lang="en-GB"/>
          </a:p>
        </p:txBody>
      </p:sp>
      <p:sp>
        <p:nvSpPr>
          <p:cNvPr id="40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3F3F3F"/>
                </a:solidFill>
                <a:effectLst/>
                <a:latin typeface="Times New Roman" pitchFamily="18" charset="0"/>
                <a:ea typeface="Times New Roman" pitchFamily="18" charset="0"/>
                <a:cs typeface="Times New Roman" pitchFamily="18" charset="0"/>
              </a:rPr>
              <a:t>The Sprinkling of the Blood in the New Testament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4654352" y="2442209"/>
            <a:ext cx="4032448" cy="338554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Paul</a:t>
            </a:r>
            <a:r>
              <a:rPr lang="en-US" sz="2800" b="1" dirty="0" smtClean="0">
                <a:solidFill>
                  <a:srgbClr val="00FF00"/>
                </a:solidFill>
                <a:effectLst>
                  <a:outerShdw blurRad="38100" dist="38100" dir="2700000" algn="tl">
                    <a:srgbClr val="000000">
                      <a:alpha val="43137"/>
                    </a:srgbClr>
                  </a:outerShdw>
                </a:effectLst>
              </a:rPr>
              <a:t>,</a:t>
            </a:r>
            <a:r>
              <a:rPr lang="en-US" sz="2800" b="1" dirty="0" smtClean="0">
                <a:solidFill>
                  <a:srgbClr val="FFC000"/>
                </a:solidFill>
                <a:effectLst>
                  <a:outerShdw blurRad="38100" dist="38100" dir="2700000" algn="tl">
                    <a:srgbClr val="000000">
                      <a:alpha val="43137"/>
                    </a:srgbClr>
                  </a:outerShdw>
                </a:effectLst>
              </a:rPr>
              <a:t> in the Ninth Chapter of Hebrews, </a:t>
            </a:r>
            <a:r>
              <a:rPr lang="en-US" sz="2800" b="1" dirty="0" smtClean="0">
                <a:solidFill>
                  <a:srgbClr val="00FF00"/>
                </a:solidFill>
                <a:effectLst>
                  <a:outerShdw blurRad="38100" dist="38100" dir="2700000" algn="tl">
                    <a:srgbClr val="000000">
                      <a:alpha val="43137"/>
                    </a:srgbClr>
                  </a:outerShdw>
                </a:effectLst>
              </a:rPr>
              <a:t>gives us this detailed account of the transition from the Old Covenant to the New Covenant:</a:t>
            </a:r>
            <a:r>
              <a:rPr lang="en-US" dirty="0" smtClean="0"/>
              <a:t/>
            </a:r>
            <a:br>
              <a:rPr lang="en-US" dirty="0" smtClean="0"/>
            </a:br>
            <a:endParaRPr lang="en-GB" dirty="0"/>
          </a:p>
        </p:txBody>
      </p:sp>
      <p:pic>
        <p:nvPicPr>
          <p:cNvPr id="433154" name="Picture 2" descr="http://www.gameo.org/encyclopedia/images/JacobszStPaul.jpg"/>
          <p:cNvPicPr>
            <a:picLocks noChangeAspect="1" noChangeArrowheads="1"/>
          </p:cNvPicPr>
          <p:nvPr/>
        </p:nvPicPr>
        <p:blipFill>
          <a:blip r:embed="rId3" cstate="print">
            <a:lum contrast="40000"/>
          </a:blip>
          <a:srcRect/>
          <a:stretch>
            <a:fillRect/>
          </a:stretch>
        </p:blipFill>
        <p:spPr bwMode="auto">
          <a:xfrm>
            <a:off x="395536" y="1848980"/>
            <a:ext cx="3933825" cy="4572000"/>
          </a:xfrm>
          <a:prstGeom prst="rect">
            <a:avLst/>
          </a:prstGeom>
        </p:spPr>
        <p:style>
          <a:lnRef idx="3">
            <a:schemeClr val="lt1"/>
          </a:lnRef>
          <a:fillRef idx="1">
            <a:schemeClr val="dk1"/>
          </a:fillRef>
          <a:effectRef idx="1">
            <a:schemeClr val="dk1"/>
          </a:effectRef>
          <a:fontRef idx="minor">
            <a:schemeClr val="lt1"/>
          </a:fontRef>
        </p:style>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07"/>
            <a:ext cx="8229600" cy="144016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208</a:t>
            </a:fld>
            <a:endParaRPr lang="en-GB"/>
          </a:p>
        </p:txBody>
      </p:sp>
      <p:sp>
        <p:nvSpPr>
          <p:cNvPr id="5" name="TextBox 4"/>
          <p:cNvSpPr txBox="1"/>
          <p:nvPr/>
        </p:nvSpPr>
        <p:spPr>
          <a:xfrm>
            <a:off x="3923928" y="1700808"/>
            <a:ext cx="493204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But Christ being come an high priest of good things to come,</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by a greater and more perfect tabernacle, not made with hands, </a:t>
            </a:r>
            <a:r>
              <a:rPr lang="en-US" sz="2800" b="1" i="1" dirty="0" smtClean="0">
                <a:solidFill>
                  <a:srgbClr val="FF33CC"/>
                </a:solidFill>
                <a:effectLst>
                  <a:outerShdw blurRad="38100" dist="38100" dir="2700000" algn="tl">
                    <a:srgbClr val="000000">
                      <a:alpha val="43137"/>
                    </a:srgbClr>
                  </a:outerShdw>
                </a:effectLst>
              </a:rPr>
              <a:t>that is to say, not of this building; </a:t>
            </a:r>
            <a:r>
              <a:rPr lang="en-US" sz="2800" b="1" i="1" dirty="0" smtClean="0">
                <a:solidFill>
                  <a:srgbClr val="00FF00"/>
                </a:solidFill>
                <a:effectLst>
                  <a:outerShdw blurRad="38100" dist="38100" dir="2700000" algn="tl">
                    <a:srgbClr val="000000">
                      <a:alpha val="43137"/>
                    </a:srgbClr>
                  </a:outerShdw>
                </a:effectLst>
              </a:rPr>
              <a:t>Neither by the blood of goats and calves, </a:t>
            </a:r>
            <a:r>
              <a:rPr lang="en-US" sz="2800" b="1" u="sng" dirty="0" smtClean="0">
                <a:solidFill>
                  <a:srgbClr val="FFFF00"/>
                </a:solidFill>
                <a:effectLst>
                  <a:outerShdw blurRad="38100" dist="38100" dir="2700000" algn="tl">
                    <a:srgbClr val="000000">
                      <a:alpha val="43137"/>
                    </a:srgbClr>
                  </a:outerShdw>
                </a:effectLst>
              </a:rPr>
              <a:t>but by his own blood he entered in once into the holy place</a:t>
            </a:r>
            <a:endParaRPr lang="en-GB" sz="2800" b="1" dirty="0">
              <a:solidFill>
                <a:srgbClr val="FFFF00"/>
              </a:solidFill>
              <a:effectLst>
                <a:outerShdw blurRad="38100" dist="38100" dir="2700000" algn="tl">
                  <a:srgbClr val="000000">
                    <a:alpha val="43137"/>
                  </a:srgbClr>
                </a:outerShdw>
              </a:effectLst>
            </a:endParaRPr>
          </a:p>
        </p:txBody>
      </p:sp>
      <p:pic>
        <p:nvPicPr>
          <p:cNvPr id="6" name="Picture 2" descr="http://www.evcsj.org/blogs/uploaded_images/bible-766969.gif"/>
          <p:cNvPicPr>
            <a:picLocks noChangeAspect="1" noChangeArrowheads="1"/>
          </p:cNvPicPr>
          <p:nvPr/>
        </p:nvPicPr>
        <p:blipFill>
          <a:blip r:embed="rId3" cstate="print"/>
          <a:srcRect/>
          <a:stretch>
            <a:fillRect/>
          </a:stretch>
        </p:blipFill>
        <p:spPr bwMode="auto">
          <a:xfrm>
            <a:off x="179512" y="2636912"/>
            <a:ext cx="3528392" cy="2681579"/>
          </a:xfrm>
          <a:prstGeom prst="rect">
            <a:avLst/>
          </a:prstGeom>
          <a:noFill/>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35"/>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209</a:t>
            </a:fld>
            <a:endParaRPr lang="en-GB"/>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251520" y="2636912"/>
            <a:ext cx="3810000" cy="2895601"/>
          </a:xfrm>
          <a:prstGeom prst="rect">
            <a:avLst/>
          </a:prstGeom>
          <a:noFill/>
        </p:spPr>
      </p:pic>
      <p:sp>
        <p:nvSpPr>
          <p:cNvPr id="6" name="TextBox 5"/>
          <p:cNvSpPr txBox="1"/>
          <p:nvPr/>
        </p:nvSpPr>
        <p:spPr>
          <a:xfrm>
            <a:off x="4427984" y="2049935"/>
            <a:ext cx="446449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 having obtained eternal redemption for us. </a:t>
            </a:r>
            <a:r>
              <a:rPr lang="en-US" sz="2800" b="1" i="1" dirty="0" smtClean="0">
                <a:solidFill>
                  <a:srgbClr val="FFC000"/>
                </a:solidFill>
                <a:effectLst>
                  <a:outerShdw blurRad="38100" dist="38100" dir="2700000" algn="tl">
                    <a:srgbClr val="000000">
                      <a:alpha val="43137"/>
                    </a:srgbClr>
                  </a:outerShdw>
                </a:effectLst>
              </a:rPr>
              <a:t>For if the blood of bulls and of goats,</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and the ashes of an heifer sprinkling the unclean, </a:t>
            </a:r>
            <a:r>
              <a:rPr lang="en-US" sz="2800" b="1" i="1" dirty="0" err="1" smtClean="0">
                <a:solidFill>
                  <a:srgbClr val="00FF00"/>
                </a:solidFill>
                <a:effectLst>
                  <a:outerShdw blurRad="38100" dist="38100" dir="2700000" algn="tl">
                    <a:srgbClr val="000000">
                      <a:alpha val="43137"/>
                    </a:srgbClr>
                  </a:outerShdw>
                </a:effectLst>
              </a:rPr>
              <a:t>sanctifieth</a:t>
            </a:r>
            <a:r>
              <a:rPr lang="en-US" sz="2800" b="1" i="1" dirty="0" smtClean="0">
                <a:solidFill>
                  <a:srgbClr val="00FF00"/>
                </a:solidFill>
                <a:effectLst>
                  <a:outerShdw blurRad="38100" dist="38100" dir="2700000" algn="tl">
                    <a:srgbClr val="000000">
                      <a:alpha val="43137"/>
                    </a:srgbClr>
                  </a:outerShdw>
                </a:effectLst>
              </a:rPr>
              <a:t> to the purifying of the flesh: </a:t>
            </a:r>
            <a:r>
              <a:rPr lang="en-US" sz="2800" b="1" i="1" dirty="0" smtClean="0">
                <a:solidFill>
                  <a:srgbClr val="FFFF00"/>
                </a:solidFill>
                <a:effectLst>
                  <a:outerShdw blurRad="38100" dist="38100" dir="2700000" algn="tl">
                    <a:srgbClr val="000000">
                      <a:alpha val="43137"/>
                    </a:srgbClr>
                  </a:outerShdw>
                </a:effectLst>
              </a:rPr>
              <a:t>How much more shall the blood of Christ,</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biblelight.net/diagram.gif"/>
          <p:cNvPicPr>
            <a:picLocks noChangeAspect="1" noChangeArrowheads="1"/>
          </p:cNvPicPr>
          <p:nvPr/>
        </p:nvPicPr>
        <p:blipFill>
          <a:blip r:embed="rId3" cstate="print"/>
          <a:srcRect/>
          <a:stretch>
            <a:fillRect/>
          </a:stretch>
        </p:blipFill>
        <p:spPr bwMode="auto">
          <a:xfrm>
            <a:off x="0" y="1484784"/>
            <a:ext cx="9144000" cy="5292588"/>
          </a:xfrm>
          <a:prstGeom prst="rect">
            <a:avLst/>
          </a:prstGeom>
          <a:noFill/>
        </p:spPr>
      </p:pic>
      <p:sp>
        <p:nvSpPr>
          <p:cNvPr id="2" name="Title 1"/>
          <p:cNvSpPr>
            <a:spLocks noGrp="1"/>
          </p:cNvSpPr>
          <p:nvPr>
            <p:ph type="title"/>
          </p:nvPr>
        </p:nvSpPr>
        <p:spPr>
          <a:xfrm>
            <a:off x="467544" y="332656"/>
            <a:ext cx="8229600" cy="1400200"/>
          </a:xfrm>
        </p:spPr>
        <p:txBody>
          <a:bodyPr/>
          <a:lstStyle/>
          <a:p>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539552" y="5157192"/>
            <a:ext cx="3816424"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FFFF00"/>
                </a:solidFill>
              </a:rPr>
              <a:t>What is a prophetic “time”?</a:t>
            </a:r>
            <a:endParaRPr lang="en-GB" sz="2800" b="1" dirty="0" smtClean="0">
              <a:solidFill>
                <a:srgbClr val="FFFF00"/>
              </a:solidFill>
            </a:endParaRPr>
          </a:p>
          <a:p>
            <a:endParaRPr lang="en-GB" sz="2800" b="1" dirty="0"/>
          </a:p>
        </p:txBody>
      </p:sp>
      <p:sp>
        <p:nvSpPr>
          <p:cNvPr id="686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smtClean="0">
                <a:ln>
                  <a:noFill/>
                </a:ln>
                <a:solidFill>
                  <a:srgbClr val="3F3F3F"/>
                </a:solidFill>
                <a:effectLst/>
                <a:latin typeface="Times New Roman" pitchFamily="18" charset="0"/>
                <a:ea typeface="Times New Roman" pitchFamily="18" charset="0"/>
                <a:cs typeface="Times New Roman" pitchFamily="18" charset="0"/>
              </a:rPr>
              <a:t>What is a prophetic “time”?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D274BC00-3AA4-4279-B550-DC6C500F1A36}" type="slidenum">
              <a:rPr lang="en-GB" smtClean="0"/>
              <a:pPr/>
              <a:t>21</a:t>
            </a:fld>
            <a:endParaRPr lang="en-GB"/>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90" y="80603"/>
            <a:ext cx="8229600" cy="144016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210</a:t>
            </a:fld>
            <a:endParaRPr lang="en-GB"/>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2546415"/>
            <a:ext cx="3810000" cy="2895601"/>
          </a:xfrm>
          <a:prstGeom prst="rect">
            <a:avLst/>
          </a:prstGeom>
          <a:noFill/>
        </p:spPr>
      </p:pic>
      <p:sp>
        <p:nvSpPr>
          <p:cNvPr id="6" name="TextBox 5"/>
          <p:cNvSpPr txBox="1"/>
          <p:nvPr/>
        </p:nvSpPr>
        <p:spPr>
          <a:xfrm>
            <a:off x="4248944" y="2348880"/>
            <a:ext cx="460851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 who through the eternal Spirit offered himself without spot to God,</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purge your conscience from dead works to serve the living God?</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Heb. 9:11-14.</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endParaRPr lang="en-GB" sz="2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14" y="40278"/>
            <a:ext cx="8229600" cy="144450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211</a:t>
            </a:fld>
            <a:endParaRPr lang="en-GB"/>
          </a:p>
        </p:txBody>
      </p:sp>
      <p:sp>
        <p:nvSpPr>
          <p:cNvPr id="11" name="TextBox 10"/>
          <p:cNvSpPr txBox="1"/>
          <p:nvPr/>
        </p:nvSpPr>
        <p:spPr>
          <a:xfrm>
            <a:off x="2915816" y="1873508"/>
            <a:ext cx="590465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By His own Blood He entered once into the holy place</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 Is this another metaphorical statement?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Or did the Holy Spirit inspire him to make a statement that was literally true? </a:t>
            </a:r>
            <a:r>
              <a:rPr lang="en-US" sz="2800" b="1" dirty="0" smtClean="0">
                <a:effectLst>
                  <a:outerShdw blurRad="38100" dist="38100" dir="2700000" algn="tl">
                    <a:srgbClr val="000000">
                      <a:alpha val="43137"/>
                    </a:srgbClr>
                  </a:outerShdw>
                </a:effectLst>
              </a:rPr>
              <a:t> </a:t>
            </a:r>
            <a:r>
              <a:rPr lang="en-US" sz="2800" b="1" u="sng" dirty="0" smtClean="0">
                <a:solidFill>
                  <a:srgbClr val="FFFF00"/>
                </a:solidFill>
                <a:effectLst>
                  <a:outerShdw blurRad="38100" dist="38100" dir="2700000" algn="tl">
                    <a:srgbClr val="000000">
                      <a:alpha val="43137"/>
                    </a:srgbClr>
                  </a:outerShdw>
                </a:effectLst>
              </a:rPr>
              <a:t>The only way that this statement can be taken literally is if it is a reference to the fact that Christ’s blood actually dripped on the Mercy Seat</a:t>
            </a:r>
            <a:r>
              <a:rPr lang="en-US" sz="2800" b="1" dirty="0" smtClean="0">
                <a:solidFill>
                  <a:srgbClr val="FFFF00"/>
                </a:solidFill>
                <a:effectLst>
                  <a:outerShdw blurRad="38100" dist="38100" dir="2700000" algn="tl">
                    <a:srgbClr val="000000">
                      <a:alpha val="43137"/>
                    </a:srgbClr>
                  </a:outerShdw>
                </a:effectLst>
              </a:rPr>
              <a:t>!  </a:t>
            </a:r>
            <a:endParaRPr lang="en-GB" sz="2800" b="1" dirty="0">
              <a:solidFill>
                <a:srgbClr val="FFFF00"/>
              </a:solidFill>
              <a:effectLst>
                <a:outerShdw blurRad="38100" dist="38100" dir="2700000" algn="tl">
                  <a:srgbClr val="000000">
                    <a:alpha val="43137"/>
                  </a:srgbClr>
                </a:outerShdw>
              </a:effectLst>
            </a:endParaRPr>
          </a:p>
        </p:txBody>
      </p:sp>
      <p:pic>
        <p:nvPicPr>
          <p:cNvPr id="441346" name="Picture 2" descr="http://www.newscientist.com/data/galleries/dn16665-test-your-bloodstain-analysis-skills/1_drip_vertical.jpg"/>
          <p:cNvPicPr>
            <a:picLocks noChangeAspect="1" noChangeArrowheads="1"/>
          </p:cNvPicPr>
          <p:nvPr/>
        </p:nvPicPr>
        <p:blipFill>
          <a:blip r:embed="rId3" cstate="print"/>
          <a:srcRect l="32497" r="31216"/>
          <a:stretch>
            <a:fillRect/>
          </a:stretch>
        </p:blipFill>
        <p:spPr bwMode="auto">
          <a:xfrm>
            <a:off x="395536" y="2057132"/>
            <a:ext cx="2160240" cy="4464844"/>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212</a:t>
            </a:fld>
            <a:endParaRPr lang="en-GB"/>
          </a:p>
        </p:txBody>
      </p:sp>
      <p:sp>
        <p:nvSpPr>
          <p:cNvPr id="11" name="TextBox 10"/>
          <p:cNvSpPr txBox="1"/>
          <p:nvPr/>
        </p:nvSpPr>
        <p:spPr>
          <a:xfrm>
            <a:off x="3851920" y="2075795"/>
            <a:ext cx="507605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But Paul could not possibly have known about this.</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only explanation would be that he was inspired to make this statement by the Holy Spirit – either that,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or the statement cannot be taken literally.</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He would not have known what he was saying, but he said it anyway!</a:t>
            </a:r>
            <a:endParaRPr lang="en-GB" sz="2800" b="1" dirty="0">
              <a:solidFill>
                <a:srgbClr val="FFFF00"/>
              </a:solidFill>
              <a:effectLst>
                <a:outerShdw blurRad="38100" dist="38100" dir="2700000" algn="tl">
                  <a:srgbClr val="000000">
                    <a:alpha val="43137"/>
                  </a:srgbClr>
                </a:outerShdw>
              </a:effectLst>
            </a:endParaRPr>
          </a:p>
        </p:txBody>
      </p:sp>
      <p:pic>
        <p:nvPicPr>
          <p:cNvPr id="447490" name="Picture 2" descr="http://parish.stceciliacalgary.com/images/StPaulBW.jpg"/>
          <p:cNvPicPr>
            <a:picLocks noChangeAspect="1" noChangeArrowheads="1"/>
          </p:cNvPicPr>
          <p:nvPr/>
        </p:nvPicPr>
        <p:blipFill>
          <a:blip r:embed="rId3" cstate="print"/>
          <a:srcRect/>
          <a:stretch>
            <a:fillRect/>
          </a:stretch>
        </p:blipFill>
        <p:spPr bwMode="auto">
          <a:xfrm>
            <a:off x="220187" y="2000249"/>
            <a:ext cx="3524250" cy="4705351"/>
          </a:xfrm>
          <a:prstGeom prst="rect">
            <a:avLst/>
          </a:prstGeom>
          <a:noFill/>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37" y="6043"/>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213</a:t>
            </a:fld>
            <a:endParaRPr lang="en-GB"/>
          </a:p>
        </p:txBody>
      </p:sp>
      <p:sp>
        <p:nvSpPr>
          <p:cNvPr id="11" name="TextBox 10"/>
          <p:cNvSpPr txBox="1"/>
          <p:nvPr/>
        </p:nvSpPr>
        <p:spPr>
          <a:xfrm>
            <a:off x="3887416" y="1772816"/>
            <a:ext cx="525658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We know for a fact that Christ bled literal blood.</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Does mere shedding of blood qualify for “</a:t>
            </a:r>
            <a:r>
              <a:rPr lang="en-US" sz="2800" b="1" i="1" dirty="0" smtClean="0">
                <a:solidFill>
                  <a:srgbClr val="FFC000"/>
                </a:solidFill>
                <a:effectLst>
                  <a:outerShdw blurRad="38100" dist="38100" dir="2700000" algn="tl">
                    <a:srgbClr val="000000">
                      <a:alpha val="43137"/>
                    </a:srgbClr>
                  </a:outerShdw>
                </a:effectLst>
              </a:rPr>
              <a:t>entering into the holy place</a:t>
            </a:r>
            <a:r>
              <a:rPr lang="en-US" sz="2800" b="1" dirty="0" smtClean="0">
                <a:solidFill>
                  <a:srgbClr val="FFC0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u="sng" dirty="0" smtClean="0">
                <a:solidFill>
                  <a:srgbClr val="FF33CC"/>
                </a:solidFill>
                <a:effectLst>
                  <a:outerShdw blurRad="38100" dist="38100" dir="2700000" algn="tl">
                    <a:srgbClr val="000000">
                      <a:alpha val="43137"/>
                    </a:srgbClr>
                  </a:outerShdw>
                </a:effectLst>
              </a:rPr>
              <a:t>Is it not a requirement, under the sacrificial law, </a:t>
            </a:r>
            <a:r>
              <a:rPr lang="en-US" sz="2800" b="1" u="sng" dirty="0" smtClean="0">
                <a:solidFill>
                  <a:srgbClr val="00FF00"/>
                </a:solidFill>
                <a:effectLst>
                  <a:outerShdw blurRad="38100" dist="38100" dir="2700000" algn="tl">
                    <a:srgbClr val="000000">
                      <a:alpha val="43137"/>
                    </a:srgbClr>
                  </a:outerShdw>
                </a:effectLst>
              </a:rPr>
              <a:t>which was still operative under the Old Covenant at His Crucifixion, </a:t>
            </a:r>
            <a:r>
              <a:rPr lang="en-US" sz="2800" b="1" u="sng" dirty="0" smtClean="0">
                <a:solidFill>
                  <a:srgbClr val="FFFF00"/>
                </a:solidFill>
                <a:effectLst>
                  <a:outerShdw blurRad="38100" dist="38100" dir="2700000" algn="tl">
                    <a:srgbClr val="000000">
                      <a:alpha val="43137"/>
                    </a:srgbClr>
                  </a:outerShdw>
                </a:effectLst>
              </a:rPr>
              <a:t>for the blood to be sprinkled upon the Mercy Seat</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449538" name="Picture 2" descr="http://www.vectorstock.com/assets/preview/57717/crucifixion-sunset-scene-vector.jpg"/>
          <p:cNvPicPr>
            <a:picLocks noChangeAspect="1" noChangeArrowheads="1"/>
          </p:cNvPicPr>
          <p:nvPr/>
        </p:nvPicPr>
        <p:blipFill>
          <a:blip r:embed="rId3" cstate="print"/>
          <a:srcRect t="15120" b="14951"/>
          <a:stretch>
            <a:fillRect/>
          </a:stretch>
        </p:blipFill>
        <p:spPr bwMode="auto">
          <a:xfrm>
            <a:off x="107504" y="2856714"/>
            <a:ext cx="3619500" cy="2664296"/>
          </a:xfrm>
          <a:prstGeom prst="rect">
            <a:avLst/>
          </a:prstGeom>
          <a:noFill/>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603"/>
            <a:ext cx="8229600" cy="144016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214</a:t>
            </a:fld>
            <a:endParaRPr lang="en-GB"/>
          </a:p>
        </p:txBody>
      </p:sp>
      <p:sp>
        <p:nvSpPr>
          <p:cNvPr id="11" name="TextBox 10"/>
          <p:cNvSpPr txBox="1"/>
          <p:nvPr/>
        </p:nvSpPr>
        <p:spPr>
          <a:xfrm>
            <a:off x="4087180" y="2488303"/>
            <a:ext cx="493204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If His body gave up the ghost at the moment that the first drop of His Blood dripped onto the Mercy Seat,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then we have the instantaneous transition from the Old Covenant to the New Covenant.</a:t>
            </a:r>
            <a:endParaRPr lang="en-GB" sz="2800" b="1" dirty="0">
              <a:solidFill>
                <a:srgbClr val="FFC000"/>
              </a:solidFill>
              <a:effectLst>
                <a:outerShdw blurRad="38100" dist="38100" dir="2700000" algn="tl">
                  <a:srgbClr val="000000">
                    <a:alpha val="43137"/>
                  </a:srgbClr>
                </a:outerShdw>
              </a:effectLst>
            </a:endParaRPr>
          </a:p>
        </p:txBody>
      </p:sp>
      <p:pic>
        <p:nvPicPr>
          <p:cNvPr id="453634" name="Picture 2" descr="http://www.family-genealogy-online.com/tucker/bible/amos-mclaughlin-bible1.jpg"/>
          <p:cNvPicPr>
            <a:picLocks noChangeAspect="1" noChangeArrowheads="1"/>
          </p:cNvPicPr>
          <p:nvPr/>
        </p:nvPicPr>
        <p:blipFill>
          <a:blip r:embed="rId3" cstate="print">
            <a:duotone>
              <a:prstClr val="black"/>
              <a:srgbClr val="7030A0">
                <a:tint val="45000"/>
                <a:satMod val="400000"/>
              </a:srgbClr>
            </a:duotone>
          </a:blip>
          <a:srcRect l="4116" t="6431" r="3958" b="5249"/>
          <a:stretch>
            <a:fillRect/>
          </a:stretch>
        </p:blipFill>
        <p:spPr bwMode="auto">
          <a:xfrm>
            <a:off x="179512" y="1917758"/>
            <a:ext cx="3579045" cy="4680520"/>
          </a:xfrm>
          <a:prstGeom prst="rect">
            <a:avLst/>
          </a:prstGeom>
          <a:noFill/>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67" y="6043"/>
            <a:ext cx="8229600" cy="172819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215</a:t>
            </a:fld>
            <a:endParaRPr lang="en-GB"/>
          </a:p>
        </p:txBody>
      </p:sp>
      <p:sp>
        <p:nvSpPr>
          <p:cNvPr id="11" name="TextBox 10"/>
          <p:cNvSpPr txBox="1"/>
          <p:nvPr/>
        </p:nvSpPr>
        <p:spPr>
          <a:xfrm>
            <a:off x="2699792" y="1873508"/>
            <a:ext cx="630019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But you are come to mount Zion …And to Jesus the mediator of the New Covenant, </a:t>
            </a:r>
            <a:r>
              <a:rPr lang="en-US" sz="2800" b="1" i="1" dirty="0" smtClean="0">
                <a:solidFill>
                  <a:srgbClr val="FFC000"/>
                </a:solidFill>
                <a:effectLst>
                  <a:outerShdw blurRad="38100" dist="38100" dir="2700000" algn="tl">
                    <a:srgbClr val="000000">
                      <a:alpha val="43137"/>
                    </a:srgbClr>
                  </a:outerShdw>
                </a:effectLst>
              </a:rPr>
              <a:t>and to </a:t>
            </a:r>
            <a:r>
              <a:rPr lang="en-US" sz="2800" b="1" i="1" u="sng" dirty="0" smtClean="0">
                <a:solidFill>
                  <a:srgbClr val="FFC000"/>
                </a:solidFill>
                <a:effectLst>
                  <a:outerShdw blurRad="38100" dist="38100" dir="2700000" algn="tl">
                    <a:srgbClr val="000000">
                      <a:alpha val="43137"/>
                    </a:srgbClr>
                  </a:outerShdw>
                </a:effectLst>
              </a:rPr>
              <a:t>the blood of sprinkling</a:t>
            </a:r>
            <a:r>
              <a:rPr lang="en-US" sz="2800" b="1" i="1" dirty="0" smtClean="0">
                <a:solidFill>
                  <a:srgbClr val="FFC000"/>
                </a:solidFill>
                <a:effectLst>
                  <a:outerShdw blurRad="38100" dist="38100" dir="2700000" algn="tl">
                    <a:srgbClr val="000000">
                      <a:alpha val="43137"/>
                    </a:srgbClr>
                  </a:outerShdw>
                </a:effectLst>
              </a:rPr>
              <a:t>,</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that </a:t>
            </a:r>
            <a:r>
              <a:rPr lang="en-US" sz="2800" b="1" i="1" dirty="0" err="1" smtClean="0">
                <a:solidFill>
                  <a:srgbClr val="FF33CC"/>
                </a:solidFill>
                <a:effectLst>
                  <a:outerShdw blurRad="38100" dist="38100" dir="2700000" algn="tl">
                    <a:srgbClr val="000000">
                      <a:alpha val="43137"/>
                    </a:srgbClr>
                  </a:outerShdw>
                </a:effectLst>
              </a:rPr>
              <a:t>speaketh</a:t>
            </a:r>
            <a:r>
              <a:rPr lang="en-US" sz="2800" b="1" i="1" dirty="0" smtClean="0">
                <a:solidFill>
                  <a:srgbClr val="FF33CC"/>
                </a:solidFill>
                <a:effectLst>
                  <a:outerShdw blurRad="38100" dist="38100" dir="2700000" algn="tl">
                    <a:srgbClr val="000000">
                      <a:alpha val="43137"/>
                    </a:srgbClr>
                  </a:outerShdw>
                </a:effectLst>
              </a:rPr>
              <a:t> better things than that of Abel. See that ye refuse not him that </a:t>
            </a:r>
            <a:r>
              <a:rPr lang="en-US" sz="2800" b="1" i="1" dirty="0" err="1" smtClean="0">
                <a:solidFill>
                  <a:srgbClr val="FF33CC"/>
                </a:solidFill>
                <a:effectLst>
                  <a:outerShdw blurRad="38100" dist="38100" dir="2700000" algn="tl">
                    <a:srgbClr val="000000">
                      <a:alpha val="43137"/>
                    </a:srgbClr>
                  </a:outerShdw>
                </a:effectLst>
              </a:rPr>
              <a:t>speaketh</a:t>
            </a:r>
            <a:r>
              <a:rPr lang="en-US" sz="2800" b="1" i="1" dirty="0" smtClean="0">
                <a:solidFill>
                  <a:srgbClr val="FF33CC"/>
                </a:solidFill>
                <a:effectLst>
                  <a:outerShdw blurRad="38100" dist="38100" dir="2700000" algn="tl">
                    <a:srgbClr val="000000">
                      <a:alpha val="43137"/>
                    </a:srgbClr>
                  </a:outerShdw>
                </a:effectLst>
              </a:rPr>
              <a:t>. </a:t>
            </a:r>
            <a:r>
              <a:rPr lang="en-US" sz="2800" b="1" i="1" dirty="0" smtClean="0">
                <a:solidFill>
                  <a:srgbClr val="00B0F0"/>
                </a:solidFill>
                <a:effectLst>
                  <a:outerShdw blurRad="38100" dist="38100" dir="2700000" algn="tl">
                    <a:srgbClr val="000000">
                      <a:alpha val="43137"/>
                    </a:srgbClr>
                  </a:outerShdw>
                </a:effectLst>
              </a:rPr>
              <a:t>For if they escaped not who refused him that </a:t>
            </a:r>
            <a:r>
              <a:rPr lang="en-US" sz="2800" b="1" i="1" dirty="0" err="1" smtClean="0">
                <a:solidFill>
                  <a:srgbClr val="00B0F0"/>
                </a:solidFill>
                <a:effectLst>
                  <a:outerShdw blurRad="38100" dist="38100" dir="2700000" algn="tl">
                    <a:srgbClr val="000000">
                      <a:alpha val="43137"/>
                    </a:srgbClr>
                  </a:outerShdw>
                </a:effectLst>
              </a:rPr>
              <a:t>spake</a:t>
            </a:r>
            <a:r>
              <a:rPr lang="en-US" sz="2800" b="1" i="1" dirty="0" smtClean="0">
                <a:solidFill>
                  <a:srgbClr val="00B0F0"/>
                </a:solidFill>
                <a:effectLst>
                  <a:outerShdw blurRad="38100" dist="38100" dir="2700000" algn="tl">
                    <a:srgbClr val="000000">
                      <a:alpha val="43137"/>
                    </a:srgbClr>
                  </a:outerShdw>
                </a:effectLst>
              </a:rPr>
              <a:t> on earth, </a:t>
            </a:r>
            <a:r>
              <a:rPr lang="en-US" sz="2800" b="1" i="1" dirty="0" smtClean="0">
                <a:solidFill>
                  <a:srgbClr val="00FF00"/>
                </a:solidFill>
                <a:effectLst>
                  <a:outerShdw blurRad="38100" dist="38100" dir="2700000" algn="tl">
                    <a:srgbClr val="000000">
                      <a:alpha val="43137"/>
                    </a:srgbClr>
                  </a:outerShdw>
                </a:effectLst>
              </a:rPr>
              <a:t>much more shall not we escape, </a:t>
            </a:r>
            <a:r>
              <a:rPr lang="en-US" sz="2800" b="1" i="1" dirty="0" smtClean="0">
                <a:solidFill>
                  <a:srgbClr val="FFFF00"/>
                </a:solidFill>
                <a:effectLst>
                  <a:outerShdw blurRad="38100" dist="38100" dir="2700000" algn="tl">
                    <a:srgbClr val="000000">
                      <a:alpha val="43137"/>
                    </a:srgbClr>
                  </a:outerShdw>
                </a:effectLst>
              </a:rPr>
              <a:t>if we turn away from him that </a:t>
            </a:r>
            <a:r>
              <a:rPr lang="en-US" sz="2800" b="1" i="1" dirty="0" err="1" smtClean="0">
                <a:solidFill>
                  <a:srgbClr val="FFFF00"/>
                </a:solidFill>
                <a:effectLst>
                  <a:outerShdw blurRad="38100" dist="38100" dir="2700000" algn="tl">
                    <a:srgbClr val="000000">
                      <a:alpha val="43137"/>
                    </a:srgbClr>
                  </a:outerShdw>
                </a:effectLst>
              </a:rPr>
              <a:t>speaketh</a:t>
            </a:r>
            <a:r>
              <a:rPr lang="en-US" sz="2800" b="1" i="1" dirty="0" smtClean="0">
                <a:solidFill>
                  <a:srgbClr val="FFFF00"/>
                </a:solidFill>
                <a:effectLst>
                  <a:outerShdw blurRad="38100" dist="38100" dir="2700000" algn="tl">
                    <a:srgbClr val="000000">
                      <a:alpha val="43137"/>
                    </a:srgbClr>
                  </a:outerShdw>
                </a:effectLst>
              </a:rPr>
              <a:t> from heaven:</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 Heb. 12:22-25.</a:t>
            </a:r>
            <a:endParaRPr lang="en-GB" sz="28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07504" y="3501009"/>
            <a:ext cx="2463431" cy="1872208"/>
          </a:xfrm>
          <a:prstGeom prst="rect">
            <a:avLst/>
          </a:prstGeom>
          <a:noFill/>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0"/>
            <a:ext cx="8229600" cy="152897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216</a:t>
            </a:fld>
            <a:endParaRPr lang="en-GB"/>
          </a:p>
        </p:txBody>
      </p:sp>
      <p:sp>
        <p:nvSpPr>
          <p:cNvPr id="11" name="TextBox 10"/>
          <p:cNvSpPr txBox="1"/>
          <p:nvPr/>
        </p:nvSpPr>
        <p:spPr>
          <a:xfrm>
            <a:off x="3995936" y="1873508"/>
            <a:ext cx="493204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Again, the word is </a:t>
            </a:r>
            <a:r>
              <a:rPr lang="en-US" sz="2800" b="1" i="1" dirty="0" smtClean="0">
                <a:solidFill>
                  <a:srgbClr val="00FFFF"/>
                </a:solidFill>
                <a:effectLst>
                  <a:outerShdw blurRad="38100" dist="38100" dir="2700000" algn="tl">
                    <a:srgbClr val="000000">
                      <a:alpha val="43137"/>
                    </a:srgbClr>
                  </a:outerShdw>
                </a:effectLst>
              </a:rPr>
              <a:t>sprinkling</a:t>
            </a:r>
            <a:r>
              <a:rPr lang="en-US" sz="2800" b="1" dirty="0" smtClean="0">
                <a:solidFill>
                  <a:srgbClr val="00FFFF"/>
                </a:solidFill>
                <a:effectLst>
                  <a:outerShdw blurRad="38100" dist="38100" dir="2700000" algn="tl">
                    <a:srgbClr val="000000">
                      <a:alpha val="43137"/>
                    </a:srgbClr>
                  </a:outerShdw>
                </a:effectLst>
              </a:rPr>
              <a:t>, not </a:t>
            </a:r>
            <a:r>
              <a:rPr lang="en-US" sz="2800" b="1" i="1" dirty="0" smtClean="0">
                <a:solidFill>
                  <a:srgbClr val="00FFFF"/>
                </a:solidFill>
                <a:effectLst>
                  <a:outerShdw blurRad="38100" dist="38100" dir="2700000" algn="tl">
                    <a:srgbClr val="000000">
                      <a:alpha val="43137"/>
                    </a:srgbClr>
                  </a:outerShdw>
                </a:effectLst>
              </a:rPr>
              <a:t>shedding</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Sprinkling is an act performed by the sprinkler. </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The shedding of one’s own blood usually happens by accident, </a:t>
            </a:r>
            <a:r>
              <a:rPr lang="en-US" sz="2800" b="1" dirty="0" smtClean="0">
                <a:solidFill>
                  <a:srgbClr val="00FF00"/>
                </a:solidFill>
                <a:effectLst>
                  <a:outerShdw blurRad="38100" dist="38100" dir="2700000" algn="tl">
                    <a:srgbClr val="000000">
                      <a:alpha val="43137"/>
                    </a:srgbClr>
                  </a:outerShdw>
                </a:effectLst>
              </a:rPr>
              <a:t>or by someone else’s hand; </a:t>
            </a:r>
            <a:r>
              <a:rPr lang="en-US" sz="2800" b="1" dirty="0" smtClean="0">
                <a:solidFill>
                  <a:srgbClr val="FFFF00"/>
                </a:solidFill>
                <a:effectLst>
                  <a:outerShdw blurRad="38100" dist="38100" dir="2700000" algn="tl">
                    <a:srgbClr val="000000">
                      <a:alpha val="43137"/>
                    </a:srgbClr>
                  </a:outerShdw>
                </a:effectLst>
              </a:rPr>
              <a:t>and the one whose blood is being shed is not “sprinkled” by that person.</a:t>
            </a:r>
            <a:r>
              <a:rPr lang="en-US" sz="2800" dirty="0" smtClean="0">
                <a:solidFill>
                  <a:srgbClr val="FFFF00"/>
                </a:solidFill>
              </a:rPr>
              <a:t>  </a:t>
            </a:r>
            <a:endParaRPr lang="en-GB" sz="2800" b="1" dirty="0">
              <a:solidFill>
                <a:srgbClr val="FFFF00"/>
              </a:solidFill>
              <a:effectLst>
                <a:outerShdw blurRad="38100" dist="38100" dir="2700000" algn="tl">
                  <a:srgbClr val="000000">
                    <a:alpha val="43137"/>
                  </a:srgbClr>
                </a:outerShdw>
              </a:effectLst>
            </a:endParaRPr>
          </a:p>
        </p:txBody>
      </p:sp>
      <p:pic>
        <p:nvPicPr>
          <p:cNvPr id="459778" name="Picture 2" descr="http://www.estartwebdesign.com/blog/wp-content/uploads/2002/05/blood_spatter-300x195.jpg"/>
          <p:cNvPicPr>
            <a:picLocks noChangeAspect="1" noChangeArrowheads="1"/>
          </p:cNvPicPr>
          <p:nvPr/>
        </p:nvPicPr>
        <p:blipFill>
          <a:blip r:embed="rId3" cstate="print"/>
          <a:srcRect/>
          <a:stretch>
            <a:fillRect/>
          </a:stretch>
        </p:blipFill>
        <p:spPr bwMode="auto">
          <a:xfrm>
            <a:off x="323528" y="2132856"/>
            <a:ext cx="3382226" cy="3168352"/>
          </a:xfrm>
          <a:prstGeom prst="rect">
            <a:avLst/>
          </a:prstGeom>
          <a:noFill/>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90" y="7713"/>
            <a:ext cx="8229600" cy="1507629"/>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217</a:t>
            </a:fld>
            <a:endParaRPr lang="en-GB"/>
          </a:p>
        </p:txBody>
      </p:sp>
      <p:sp>
        <p:nvSpPr>
          <p:cNvPr id="11" name="TextBox 10"/>
          <p:cNvSpPr txBox="1"/>
          <p:nvPr/>
        </p:nvSpPr>
        <p:spPr>
          <a:xfrm>
            <a:off x="4088632" y="2344341"/>
            <a:ext cx="468052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If His body gave up the ghost at the moment that the first drop of His Blood dripped onto the Mercy Seat,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then we have the instantaneous transition from the Old Covenant to the New Covenant. </a:t>
            </a:r>
            <a:r>
              <a:rPr lang="en-US" sz="2800" b="1" dirty="0" smtClean="0">
                <a:effectLst>
                  <a:outerShdw blurRad="38100" dist="38100" dir="2700000" algn="tl">
                    <a:srgbClr val="000000">
                      <a:alpha val="43137"/>
                    </a:srgbClr>
                  </a:outerShdw>
                </a:effectLst>
              </a:rPr>
              <a:t> </a:t>
            </a:r>
            <a:endParaRPr lang="en-GB" sz="2800" b="1" dirty="0">
              <a:solidFill>
                <a:srgbClr val="FFFF00"/>
              </a:solidFill>
              <a:effectLst>
                <a:outerShdw blurRad="38100" dist="38100" dir="2700000" algn="tl">
                  <a:srgbClr val="000000">
                    <a:alpha val="43137"/>
                  </a:srgbClr>
                </a:outerShdw>
              </a:effectLst>
            </a:endParaRPr>
          </a:p>
        </p:txBody>
      </p:sp>
      <p:pic>
        <p:nvPicPr>
          <p:cNvPr id="455682" name="Picture 2" descr="http://www.aramaicbooks.com/images/NEW%20COVENANT.jpg"/>
          <p:cNvPicPr>
            <a:picLocks noChangeAspect="1" noChangeArrowheads="1"/>
          </p:cNvPicPr>
          <p:nvPr/>
        </p:nvPicPr>
        <p:blipFill>
          <a:blip r:embed="rId3" cstate="print"/>
          <a:srcRect/>
          <a:stretch>
            <a:fillRect/>
          </a:stretch>
        </p:blipFill>
        <p:spPr bwMode="auto">
          <a:xfrm>
            <a:off x="395536" y="1868488"/>
            <a:ext cx="3269163" cy="4608512"/>
          </a:xfrm>
          <a:prstGeom prst="rect">
            <a:avLst/>
          </a:prstGeo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218</a:t>
            </a:fld>
            <a:endParaRPr lang="en-GB"/>
          </a:p>
        </p:txBody>
      </p:sp>
      <p:sp>
        <p:nvSpPr>
          <p:cNvPr id="11" name="TextBox 10"/>
          <p:cNvSpPr txBox="1"/>
          <p:nvPr/>
        </p:nvSpPr>
        <p:spPr>
          <a:xfrm>
            <a:off x="2611162" y="1874470"/>
            <a:ext cx="630019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But you are come to mount Zion… </a:t>
            </a:r>
            <a:r>
              <a:rPr lang="en-US" sz="2800" b="1" i="1" dirty="0" smtClean="0">
                <a:solidFill>
                  <a:srgbClr val="FFC000"/>
                </a:solidFill>
                <a:effectLst>
                  <a:outerShdw blurRad="38100" dist="38100" dir="2700000" algn="tl">
                    <a:srgbClr val="000000">
                      <a:alpha val="43137"/>
                    </a:srgbClr>
                  </a:outerShdw>
                </a:effectLst>
              </a:rPr>
              <a:t>And to Jesus the mediator of the New Covenant, and to </a:t>
            </a:r>
            <a:r>
              <a:rPr lang="en-US" sz="2800" b="1" i="1" u="sng" dirty="0" smtClean="0">
                <a:solidFill>
                  <a:srgbClr val="FFC000"/>
                </a:solidFill>
                <a:effectLst>
                  <a:outerShdw blurRad="38100" dist="38100" dir="2700000" algn="tl">
                    <a:srgbClr val="000000">
                      <a:alpha val="43137"/>
                    </a:srgbClr>
                  </a:outerShdw>
                </a:effectLst>
              </a:rPr>
              <a:t>the blood of sprinkling</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that </a:t>
            </a:r>
            <a:r>
              <a:rPr lang="en-US" sz="2800" b="1" i="1" dirty="0" err="1" smtClean="0">
                <a:solidFill>
                  <a:srgbClr val="FF33CC"/>
                </a:solidFill>
                <a:effectLst>
                  <a:outerShdw blurRad="38100" dist="38100" dir="2700000" algn="tl">
                    <a:srgbClr val="000000">
                      <a:alpha val="43137"/>
                    </a:srgbClr>
                  </a:outerShdw>
                </a:effectLst>
              </a:rPr>
              <a:t>speaketh</a:t>
            </a:r>
            <a:r>
              <a:rPr lang="en-US" sz="2800" b="1" i="1" dirty="0" smtClean="0">
                <a:solidFill>
                  <a:srgbClr val="FF33CC"/>
                </a:solidFill>
                <a:effectLst>
                  <a:outerShdw blurRad="38100" dist="38100" dir="2700000" algn="tl">
                    <a:srgbClr val="000000">
                      <a:alpha val="43137"/>
                    </a:srgbClr>
                  </a:outerShdw>
                </a:effectLst>
              </a:rPr>
              <a:t> better things than that of Abel. See that ye refuse not him that </a:t>
            </a:r>
            <a:r>
              <a:rPr lang="en-US" sz="2800" b="1" i="1" dirty="0" err="1" smtClean="0">
                <a:solidFill>
                  <a:srgbClr val="FF33CC"/>
                </a:solidFill>
                <a:effectLst>
                  <a:outerShdw blurRad="38100" dist="38100" dir="2700000" algn="tl">
                    <a:srgbClr val="000000">
                      <a:alpha val="43137"/>
                    </a:srgbClr>
                  </a:outerShdw>
                </a:effectLst>
              </a:rPr>
              <a:t>speaketh</a:t>
            </a:r>
            <a:r>
              <a:rPr lang="en-US" sz="2800" b="1" i="1" dirty="0" smtClean="0">
                <a:solidFill>
                  <a:srgbClr val="FF33CC"/>
                </a:solidFill>
                <a:effectLst>
                  <a:outerShdw blurRad="38100" dist="38100" dir="2700000" algn="tl">
                    <a:srgbClr val="000000">
                      <a:alpha val="43137"/>
                    </a:srgbClr>
                  </a:outerShdw>
                </a:effectLst>
              </a:rPr>
              <a:t>.</a:t>
            </a:r>
            <a:r>
              <a:rPr lang="en-US" sz="2800" b="1" i="1" dirty="0" smtClean="0">
                <a:effectLst>
                  <a:outerShdw blurRad="38100" dist="38100" dir="2700000" algn="tl">
                    <a:srgbClr val="000000">
                      <a:alpha val="43137"/>
                    </a:srgbClr>
                  </a:outerShdw>
                </a:effectLst>
              </a:rPr>
              <a:t> </a:t>
            </a:r>
            <a:r>
              <a:rPr lang="en-US" sz="2800" b="1" i="1" dirty="0" smtClean="0">
                <a:solidFill>
                  <a:srgbClr val="00B0F0"/>
                </a:solidFill>
                <a:effectLst>
                  <a:outerShdw blurRad="38100" dist="38100" dir="2700000" algn="tl">
                    <a:srgbClr val="000000">
                      <a:alpha val="43137"/>
                    </a:srgbClr>
                  </a:outerShdw>
                </a:effectLst>
              </a:rPr>
              <a:t>For if they escaped not who refused him that </a:t>
            </a:r>
            <a:r>
              <a:rPr lang="en-US" sz="2800" b="1" i="1" dirty="0" err="1" smtClean="0">
                <a:solidFill>
                  <a:srgbClr val="00B0F0"/>
                </a:solidFill>
                <a:effectLst>
                  <a:outerShdw blurRad="38100" dist="38100" dir="2700000" algn="tl">
                    <a:srgbClr val="000000">
                      <a:alpha val="43137"/>
                    </a:srgbClr>
                  </a:outerShdw>
                </a:effectLst>
              </a:rPr>
              <a:t>spake</a:t>
            </a:r>
            <a:r>
              <a:rPr lang="en-US" sz="2800" b="1" i="1" dirty="0" smtClean="0">
                <a:solidFill>
                  <a:srgbClr val="00B0F0"/>
                </a:solidFill>
                <a:effectLst>
                  <a:outerShdw blurRad="38100" dist="38100" dir="2700000" algn="tl">
                    <a:srgbClr val="000000">
                      <a:alpha val="43137"/>
                    </a:srgbClr>
                  </a:outerShdw>
                </a:effectLst>
              </a:rPr>
              <a:t> on earth, </a:t>
            </a:r>
            <a:r>
              <a:rPr lang="en-US" sz="2800" b="1" i="1" dirty="0" smtClean="0">
                <a:solidFill>
                  <a:srgbClr val="00FF00"/>
                </a:solidFill>
                <a:effectLst>
                  <a:outerShdw blurRad="38100" dist="38100" dir="2700000" algn="tl">
                    <a:srgbClr val="000000">
                      <a:alpha val="43137"/>
                    </a:srgbClr>
                  </a:outerShdw>
                </a:effectLst>
              </a:rPr>
              <a:t>much more shall not we escape,</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if we turn away from him that </a:t>
            </a:r>
            <a:r>
              <a:rPr lang="en-US" sz="2800" b="1" i="1" dirty="0" err="1" smtClean="0">
                <a:solidFill>
                  <a:srgbClr val="FFFF00"/>
                </a:solidFill>
                <a:effectLst>
                  <a:outerShdw blurRad="38100" dist="38100" dir="2700000" algn="tl">
                    <a:srgbClr val="000000">
                      <a:alpha val="43137"/>
                    </a:srgbClr>
                  </a:outerShdw>
                </a:effectLst>
              </a:rPr>
              <a:t>speaketh</a:t>
            </a:r>
            <a:r>
              <a:rPr lang="en-US" sz="2800" b="1" i="1" dirty="0" smtClean="0">
                <a:solidFill>
                  <a:srgbClr val="FFFF00"/>
                </a:solidFill>
                <a:effectLst>
                  <a:outerShdw blurRad="38100" dist="38100" dir="2700000" algn="tl">
                    <a:srgbClr val="000000">
                      <a:alpha val="43137"/>
                    </a:srgbClr>
                  </a:outerShdw>
                </a:effectLst>
              </a:rPr>
              <a:t> from heaven:</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Heb. 12:22-25.</a:t>
            </a:r>
            <a:endParaRPr lang="en-GB" sz="28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3175" y="3212976"/>
            <a:ext cx="2520280" cy="1915413"/>
          </a:xfrm>
          <a:prstGeom prst="rect">
            <a:avLst/>
          </a:prstGeom>
          <a:noFill/>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1"/>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219</a:t>
            </a:fld>
            <a:endParaRPr lang="en-GB" dirty="0"/>
          </a:p>
        </p:txBody>
      </p:sp>
      <p:sp>
        <p:nvSpPr>
          <p:cNvPr id="11" name="TextBox 10"/>
          <p:cNvSpPr txBox="1"/>
          <p:nvPr/>
        </p:nvSpPr>
        <p:spPr>
          <a:xfrm>
            <a:off x="3923928" y="1873508"/>
            <a:ext cx="507605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Again, the word is </a:t>
            </a:r>
            <a:r>
              <a:rPr lang="en-US" sz="2800" b="1" i="1" dirty="0" smtClean="0">
                <a:solidFill>
                  <a:srgbClr val="00FFFF"/>
                </a:solidFill>
                <a:effectLst>
                  <a:outerShdw blurRad="38100" dist="38100" dir="2700000" algn="tl">
                    <a:srgbClr val="000000">
                      <a:alpha val="43137"/>
                    </a:srgbClr>
                  </a:outerShdw>
                </a:effectLst>
              </a:rPr>
              <a:t>sprinkling</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not </a:t>
            </a:r>
            <a:r>
              <a:rPr lang="en-US" sz="2800" b="1" i="1" dirty="0" smtClean="0">
                <a:solidFill>
                  <a:srgbClr val="FFC000"/>
                </a:solidFill>
                <a:effectLst>
                  <a:outerShdw blurRad="38100" dist="38100" dir="2700000" algn="tl">
                    <a:srgbClr val="000000">
                      <a:alpha val="43137"/>
                    </a:srgbClr>
                  </a:outerShdw>
                </a:effectLst>
              </a:rPr>
              <a:t>shedding</a:t>
            </a:r>
            <a:r>
              <a:rPr lang="en-US" sz="2800" b="1" dirty="0" smtClean="0">
                <a:solidFill>
                  <a:srgbClr val="FFC000"/>
                </a:solidFill>
                <a:effectLst>
                  <a:outerShdw blurRad="38100" dist="38100" dir="2700000" algn="tl">
                    <a:srgbClr val="000000">
                      <a:alpha val="43137"/>
                    </a:srgbClr>
                  </a:outerShdw>
                </a:effectLst>
              </a:rPr>
              <a:t>.  Sprinkling is an act performed by the sprinkler.</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shedding of one’s own blood usually happens by accident, </a:t>
            </a:r>
            <a:r>
              <a:rPr lang="en-US" sz="2800" b="1" dirty="0" smtClean="0">
                <a:solidFill>
                  <a:srgbClr val="FFFF00"/>
                </a:solidFill>
                <a:effectLst>
                  <a:outerShdw blurRad="38100" dist="38100" dir="2700000" algn="tl">
                    <a:srgbClr val="000000">
                      <a:alpha val="43137"/>
                    </a:srgbClr>
                  </a:outerShdw>
                </a:effectLst>
              </a:rPr>
              <a:t>or by someone else’s hand; and the one whose blood is being shed is not “sprinkled” by that person. </a:t>
            </a:r>
            <a:r>
              <a:rPr lang="en-US" sz="2800" dirty="0" smtClean="0">
                <a:solidFill>
                  <a:srgbClr val="FFFF00"/>
                </a:solidFill>
              </a:rPr>
              <a:t> </a:t>
            </a:r>
            <a:endParaRPr lang="en-GB" sz="2800" b="1" dirty="0">
              <a:solidFill>
                <a:srgbClr val="FFFF00"/>
              </a:solidFill>
              <a:effectLst>
                <a:outerShdw blurRad="38100" dist="38100" dir="2700000" algn="tl">
                  <a:srgbClr val="000000">
                    <a:alpha val="43137"/>
                  </a:srgbClr>
                </a:outerShdw>
              </a:effectLst>
            </a:endParaRPr>
          </a:p>
        </p:txBody>
      </p:sp>
      <p:pic>
        <p:nvPicPr>
          <p:cNvPr id="476162" name="Picture 2" descr="http://ellisctaylor.homestead.com/ark2.jpg"/>
          <p:cNvPicPr>
            <a:picLocks noChangeAspect="1" noChangeArrowheads="1"/>
          </p:cNvPicPr>
          <p:nvPr/>
        </p:nvPicPr>
        <p:blipFill>
          <a:blip r:embed="rId3" cstate="print"/>
          <a:srcRect l="2326" t="3125" r="2292" b="6250"/>
          <a:stretch>
            <a:fillRect/>
          </a:stretch>
        </p:blipFill>
        <p:spPr bwMode="auto">
          <a:xfrm>
            <a:off x="179512" y="2564904"/>
            <a:ext cx="3563155" cy="252028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417024" cy="1584176"/>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r>
              <a:rPr lang="en-GB" dirty="0" smtClean="0">
                <a:solidFill>
                  <a:srgbClr val="00FF00"/>
                </a:solidFill>
              </a:rPr>
              <a:t>                             </a:t>
            </a:r>
            <a:endParaRPr lang="en-GB" dirty="0">
              <a:solidFill>
                <a:srgbClr val="00FF00"/>
              </a:solidFill>
            </a:endParaRPr>
          </a:p>
        </p:txBody>
      </p:sp>
      <p:sp>
        <p:nvSpPr>
          <p:cNvPr id="3" name="TextBox 2"/>
          <p:cNvSpPr txBox="1"/>
          <p:nvPr/>
        </p:nvSpPr>
        <p:spPr>
          <a:xfrm>
            <a:off x="251520" y="1916832"/>
            <a:ext cx="8712968" cy="440120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If the disciples had the key to understanding prophetic calculation, of determining the length of 'seven times punishment' </a:t>
            </a:r>
            <a:r>
              <a:rPr lang="en-US" sz="2800" b="1" i="1" dirty="0" smtClean="0">
                <a:solidFill>
                  <a:srgbClr val="FF33CC"/>
                </a:solidFill>
                <a:effectLst>
                  <a:outerShdw blurRad="38100" dist="38100" dir="2700000" algn="tl">
                    <a:srgbClr val="000000">
                      <a:alpha val="43137"/>
                    </a:srgbClr>
                  </a:outerShdw>
                </a:effectLst>
              </a:rPr>
              <a:t>(as mentioned in Leviticus 26: 18, 21, 24 and 28), </a:t>
            </a:r>
            <a:r>
              <a:rPr lang="en-US" sz="2800" b="1" i="1" dirty="0" smtClean="0">
                <a:solidFill>
                  <a:srgbClr val="FFC000"/>
                </a:solidFill>
                <a:effectLst>
                  <a:outerShdw blurRad="38100" dist="38100" dir="2700000" algn="tl">
                    <a:srgbClr val="000000">
                      <a:alpha val="43137"/>
                    </a:srgbClr>
                  </a:outerShdw>
                </a:effectLst>
              </a:rPr>
              <a:t>then they wouldn't have asked Jesus in Acts 1:6,</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"Lord, wilt thou at this time restore again the Kingdom of Israel?" </a:t>
            </a:r>
            <a:r>
              <a:rPr lang="en-US" sz="2800" b="1" i="1" dirty="0" smtClean="0">
                <a:solidFill>
                  <a:srgbClr val="FFFF00"/>
                </a:solidFill>
                <a:effectLst>
                  <a:outerShdw blurRad="38100" dist="38100" dir="2700000" algn="tl">
                    <a:srgbClr val="000000">
                      <a:alpha val="43137"/>
                    </a:srgbClr>
                  </a:outerShdw>
                </a:effectLst>
              </a:rPr>
              <a:t>The key is found in Revelation. Most </a:t>
            </a:r>
            <a:r>
              <a:rPr lang="en-US" sz="2800" b="1" i="1" dirty="0" err="1" smtClean="0">
                <a:solidFill>
                  <a:srgbClr val="FFFF00"/>
                </a:solidFill>
                <a:effectLst>
                  <a:outerShdw blurRad="38100" dist="38100" dir="2700000" algn="tl">
                    <a:srgbClr val="000000">
                      <a:alpha val="43137"/>
                    </a:srgbClr>
                  </a:outerShdw>
                </a:effectLst>
              </a:rPr>
              <a:t>judeo</a:t>
            </a:r>
            <a:r>
              <a:rPr lang="en-US" sz="2800" b="1" i="1" dirty="0" smtClean="0">
                <a:solidFill>
                  <a:srgbClr val="FFFF00"/>
                </a:solidFill>
                <a:effectLst>
                  <a:outerShdw blurRad="38100" dist="38100" dir="2700000" algn="tl">
                    <a:srgbClr val="000000">
                      <a:alpha val="43137"/>
                    </a:srgbClr>
                  </a:outerShdw>
                </a:effectLst>
              </a:rPr>
              <a:t>-Christian students of the Bible are unaware of the 2,520 year cycle and its importance in Bible prophecy.</a:t>
            </a:r>
            <a:endParaRPr lang="en-GB" sz="2800" b="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274BC00-3AA4-4279-B550-DC6C500F1A36}" type="slidenum">
              <a:rPr lang="en-GB" smtClean="0"/>
              <a:pPr/>
              <a:t>22</a:t>
            </a:fld>
            <a:endParaRPr lang="en-GB"/>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65618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220</a:t>
            </a:fld>
            <a:endParaRPr lang="en-GB" dirty="0"/>
          </a:p>
        </p:txBody>
      </p:sp>
      <p:sp>
        <p:nvSpPr>
          <p:cNvPr id="11" name="TextBox 10"/>
          <p:cNvSpPr txBox="1"/>
          <p:nvPr/>
        </p:nvSpPr>
        <p:spPr>
          <a:xfrm>
            <a:off x="3995936" y="2365673"/>
            <a:ext cx="486003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two concepts, though similar, </a:t>
            </a:r>
            <a:r>
              <a:rPr lang="en-US" sz="2800" b="1" dirty="0" smtClean="0">
                <a:solidFill>
                  <a:srgbClr val="FFC000"/>
                </a:solidFill>
                <a:effectLst>
                  <a:outerShdw blurRad="38100" dist="38100" dir="2700000" algn="tl">
                    <a:srgbClr val="000000">
                      <a:alpha val="43137"/>
                    </a:srgbClr>
                  </a:outerShdw>
                </a:effectLst>
              </a:rPr>
              <a:t>are not the same.  Sprinkling is a ritual act. </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blood has to be shed before it can be sprinkled, </a:t>
            </a:r>
            <a:r>
              <a:rPr lang="en-US" sz="2800" b="1" dirty="0" smtClean="0">
                <a:solidFill>
                  <a:srgbClr val="FFFF00"/>
                </a:solidFill>
                <a:effectLst>
                  <a:outerShdw blurRad="38100" dist="38100" dir="2700000" algn="tl">
                    <a:srgbClr val="000000">
                      <a:alpha val="43137"/>
                    </a:srgbClr>
                  </a:outerShdw>
                </a:effectLst>
              </a:rPr>
              <a:t>so the shedding and the sprinkling are not the same act!</a:t>
            </a:r>
            <a:r>
              <a:rPr lang="en-US" sz="2800" dirty="0" smtClean="0">
                <a:solidFill>
                  <a:srgbClr val="FFFF00"/>
                </a:solidFill>
              </a:rPr>
              <a:t> </a:t>
            </a:r>
            <a:endParaRPr lang="en-GB" sz="2800" b="1" dirty="0">
              <a:solidFill>
                <a:srgbClr val="FFFF00"/>
              </a:solidFill>
              <a:effectLst>
                <a:outerShdw blurRad="38100" dist="38100" dir="2700000" algn="tl">
                  <a:srgbClr val="000000">
                    <a:alpha val="43137"/>
                  </a:srgbClr>
                </a:outerShdw>
              </a:effectLst>
            </a:endParaRPr>
          </a:p>
        </p:txBody>
      </p:sp>
      <p:pic>
        <p:nvPicPr>
          <p:cNvPr id="478210" name="Picture 2" descr="http://static.allbackgrounds.com/bg/blood.jpg"/>
          <p:cNvPicPr>
            <a:picLocks noChangeAspect="1" noChangeArrowheads="1"/>
          </p:cNvPicPr>
          <p:nvPr/>
        </p:nvPicPr>
        <p:blipFill>
          <a:blip r:embed="rId3" cstate="print"/>
          <a:srcRect/>
          <a:stretch>
            <a:fillRect/>
          </a:stretch>
        </p:blipFill>
        <p:spPr bwMode="auto">
          <a:xfrm>
            <a:off x="251520" y="2420888"/>
            <a:ext cx="3429000" cy="3429001"/>
          </a:xfrm>
          <a:prstGeom prst="rect">
            <a:avLst/>
          </a:prstGeom>
          <a:noFill/>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221</a:t>
            </a:fld>
            <a:endParaRPr lang="en-GB" dirty="0"/>
          </a:p>
        </p:txBody>
      </p:sp>
      <p:sp>
        <p:nvSpPr>
          <p:cNvPr id="11" name="TextBox 10"/>
          <p:cNvSpPr txBox="1"/>
          <p:nvPr/>
        </p:nvSpPr>
        <p:spPr>
          <a:xfrm>
            <a:off x="4123184" y="2041551"/>
            <a:ext cx="486003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first thing we think of when our blood is being shed is to stop the bleeding!</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No one ever says, “</a:t>
            </a:r>
            <a:r>
              <a:rPr lang="en-US" sz="2800" b="1" i="1" dirty="0" smtClean="0">
                <a:solidFill>
                  <a:srgbClr val="FFC000"/>
                </a:solidFill>
                <a:effectLst>
                  <a:outerShdw blurRad="38100" dist="38100" dir="2700000" algn="tl">
                    <a:srgbClr val="000000">
                      <a:alpha val="43137"/>
                    </a:srgbClr>
                  </a:outerShdw>
                </a:effectLst>
              </a:rPr>
              <a:t>OK, now let me sprinkle the blood I have just shed</a:t>
            </a:r>
            <a:r>
              <a:rPr lang="en-US" sz="2800" b="1" dirty="0" smtClean="0">
                <a:solidFill>
                  <a:srgbClr val="FFC0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 Only someone performing a ritual would think that way. </a:t>
            </a:r>
            <a:r>
              <a:rPr lang="en-US" sz="2800" dirty="0" smtClean="0"/>
              <a:t/>
            </a:r>
            <a:br>
              <a:rPr lang="en-US" sz="2800" dirty="0" smtClean="0"/>
            </a:br>
            <a:endParaRPr lang="en-GB" sz="2800" b="1" dirty="0">
              <a:solidFill>
                <a:srgbClr val="FFFF00"/>
              </a:solidFill>
              <a:effectLst>
                <a:outerShdw blurRad="38100" dist="38100" dir="2700000" algn="tl">
                  <a:srgbClr val="000000">
                    <a:alpha val="43137"/>
                  </a:srgbClr>
                </a:outerShdw>
              </a:effectLst>
            </a:endParaRPr>
          </a:p>
        </p:txBody>
      </p:sp>
      <p:pic>
        <p:nvPicPr>
          <p:cNvPr id="480258" name="Picture 2" descr="http://pennstatehershey.org/healthinfo/graphics/images/en/19603.jpg"/>
          <p:cNvPicPr>
            <a:picLocks noChangeAspect="1" noChangeArrowheads="1"/>
          </p:cNvPicPr>
          <p:nvPr/>
        </p:nvPicPr>
        <p:blipFill>
          <a:blip r:embed="rId3" cstate="print"/>
          <a:srcRect l="17010" b="5501"/>
          <a:stretch>
            <a:fillRect/>
          </a:stretch>
        </p:blipFill>
        <p:spPr bwMode="auto">
          <a:xfrm>
            <a:off x="179512" y="2569262"/>
            <a:ext cx="3715265" cy="3384376"/>
          </a:xfrm>
          <a:prstGeom prst="rect">
            <a:avLst/>
          </a:prstGeom>
          <a:noFill/>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334373"/>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222</a:t>
            </a:fld>
            <a:endParaRPr lang="en-GB" dirty="0"/>
          </a:p>
        </p:txBody>
      </p:sp>
      <p:sp>
        <p:nvSpPr>
          <p:cNvPr id="11" name="TextBox 10"/>
          <p:cNvSpPr txBox="1"/>
          <p:nvPr/>
        </p:nvSpPr>
        <p:spPr>
          <a:xfrm>
            <a:off x="3826768" y="1859335"/>
            <a:ext cx="51480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Peter and Paul could not have been consciously aware that Christ’s blood was literally sprinkled on the Mercy Seat; </a:t>
            </a:r>
            <a:r>
              <a:rPr lang="en-US" sz="2800" b="1" dirty="0" smtClean="0">
                <a:solidFill>
                  <a:srgbClr val="FFC000"/>
                </a:solidFill>
                <a:effectLst>
                  <a:outerShdw blurRad="38100" dist="38100" dir="2700000" algn="tl">
                    <a:srgbClr val="000000">
                      <a:alpha val="43137"/>
                    </a:srgbClr>
                  </a:outerShdw>
                </a:effectLst>
              </a:rPr>
              <a:t>but this is the language they both chose to use.</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Only now, in hindsight, can we even consider the possibility that these words can be taken literally,</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not just figuratively.</a:t>
            </a:r>
            <a:endParaRPr lang="en-GB" sz="2800" b="1" dirty="0">
              <a:solidFill>
                <a:srgbClr val="FFFF00"/>
              </a:solidFill>
              <a:effectLst>
                <a:outerShdw blurRad="38100" dist="38100" dir="2700000" algn="tl">
                  <a:srgbClr val="000000">
                    <a:alpha val="43137"/>
                  </a:srgbClr>
                </a:outerShdw>
              </a:effectLst>
            </a:endParaRPr>
          </a:p>
        </p:txBody>
      </p:sp>
      <p:pic>
        <p:nvPicPr>
          <p:cNvPr id="482306" name="Picture 2" descr="http://campus.belmont.edu/honors/Ivories/6thGaulPetePaulDiptych.jpg"/>
          <p:cNvPicPr>
            <a:picLocks noChangeAspect="1" noChangeArrowheads="1"/>
          </p:cNvPicPr>
          <p:nvPr/>
        </p:nvPicPr>
        <p:blipFill>
          <a:blip r:embed="rId3" cstate="print"/>
          <a:srcRect/>
          <a:stretch>
            <a:fillRect/>
          </a:stretch>
        </p:blipFill>
        <p:spPr bwMode="auto">
          <a:xfrm>
            <a:off x="211360" y="1866891"/>
            <a:ext cx="3615408" cy="4824536"/>
          </a:xfrm>
          <a:prstGeom prst="rect">
            <a:avLst/>
          </a:prstGeom>
          <a:noFill/>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1"/>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 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223</a:t>
            </a:fld>
            <a:endParaRPr lang="en-GB" dirty="0"/>
          </a:p>
        </p:txBody>
      </p:sp>
      <p:sp>
        <p:nvSpPr>
          <p:cNvPr id="11" name="TextBox 10"/>
          <p:cNvSpPr txBox="1"/>
          <p:nvPr/>
        </p:nvSpPr>
        <p:spPr>
          <a:xfrm>
            <a:off x="3203848" y="1874470"/>
            <a:ext cx="572412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In Acts, Chapter 2, Luke states the following:</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Now, this is what was spoken by the prophet Joel:</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 </a:t>
            </a:r>
            <a:r>
              <a:rPr lang="en-US" sz="2800" b="1" i="1" u="sng" dirty="0" smtClean="0">
                <a:solidFill>
                  <a:srgbClr val="00FF00"/>
                </a:solidFill>
                <a:effectLst>
                  <a:outerShdw blurRad="38100" dist="38100" dir="2700000" algn="tl">
                    <a:srgbClr val="000000">
                      <a:alpha val="43137"/>
                    </a:srgbClr>
                  </a:outerShdw>
                </a:effectLst>
              </a:rPr>
              <a:t>'In the last days</a:t>
            </a:r>
            <a:r>
              <a:rPr lang="en-US" sz="2800" b="1" i="1" dirty="0" smtClean="0">
                <a:solidFill>
                  <a:srgbClr val="00FF00"/>
                </a:solidFill>
                <a:effectLst>
                  <a:outerShdw blurRad="38100" dist="38100" dir="2700000" algn="tl">
                    <a:srgbClr val="000000">
                      <a:alpha val="43137"/>
                    </a:srgbClr>
                  </a:outerShdw>
                </a:effectLst>
              </a:rPr>
              <a:t>, God says, I will pour out my Spirit on all people. Your sons and daughters will prophesy,</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your young men will see visions, your old men will dream dreams.  Even on my servants, both men and women,</a:t>
            </a:r>
            <a:endParaRPr lang="en-GB" sz="2800" b="1" dirty="0">
              <a:solidFill>
                <a:srgbClr val="FFFF00"/>
              </a:solidFill>
              <a:effectLst>
                <a:outerShdw blurRad="38100" dist="38100" dir="2700000" algn="tl">
                  <a:srgbClr val="000000">
                    <a:alpha val="43137"/>
                  </a:srgbClr>
                </a:outerShdw>
              </a:effectLst>
            </a:endParaRPr>
          </a:p>
        </p:txBody>
      </p:sp>
      <p:pic>
        <p:nvPicPr>
          <p:cNvPr id="6" name="Picture 2" descr="http://www.evcsj.org/blogs/uploaded_images/bible-766969.gif"/>
          <p:cNvPicPr>
            <a:picLocks noChangeAspect="1" noChangeArrowheads="1"/>
          </p:cNvPicPr>
          <p:nvPr/>
        </p:nvPicPr>
        <p:blipFill>
          <a:blip r:embed="rId3" cstate="print"/>
          <a:srcRect/>
          <a:stretch>
            <a:fillRect/>
          </a:stretch>
        </p:blipFill>
        <p:spPr bwMode="auto">
          <a:xfrm>
            <a:off x="179512" y="2996952"/>
            <a:ext cx="2862527" cy="2175521"/>
          </a:xfrm>
          <a:prstGeom prst="rect">
            <a:avLst/>
          </a:prstGeom>
          <a:noFill/>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60" y="188640"/>
            <a:ext cx="8229600" cy="1406381"/>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224</a:t>
            </a:fld>
            <a:endParaRPr lang="en-GB" dirty="0"/>
          </a:p>
        </p:txBody>
      </p:sp>
      <p:sp>
        <p:nvSpPr>
          <p:cNvPr id="11" name="TextBox 10"/>
          <p:cNvSpPr txBox="1"/>
          <p:nvPr/>
        </p:nvSpPr>
        <p:spPr>
          <a:xfrm>
            <a:off x="2555776" y="1873508"/>
            <a:ext cx="63722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I will pour out my Spirit in those days, and they will prophesy.</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I will show wonders in the heaven above </a:t>
            </a:r>
            <a:r>
              <a:rPr lang="en-US" sz="2800" b="1" i="1" u="sng" dirty="0" smtClean="0">
                <a:solidFill>
                  <a:srgbClr val="FFC000"/>
                </a:solidFill>
                <a:effectLst>
                  <a:outerShdw blurRad="38100" dist="38100" dir="2700000" algn="tl">
                    <a:srgbClr val="000000">
                      <a:alpha val="43137"/>
                    </a:srgbClr>
                  </a:outerShdw>
                </a:effectLst>
              </a:rPr>
              <a:t>and signs in the earth below, </a:t>
            </a:r>
            <a:r>
              <a:rPr lang="en-US" sz="2800" b="1" u="sng" dirty="0" smtClean="0">
                <a:solidFill>
                  <a:srgbClr val="FFC000"/>
                </a:solidFill>
                <a:effectLst>
                  <a:outerShdw blurRad="38100" dist="38100" dir="2700000" algn="tl">
                    <a:srgbClr val="000000">
                      <a:alpha val="43137"/>
                    </a:srgbClr>
                  </a:outerShdw>
                </a:effectLst>
              </a:rPr>
              <a:t>blood</a:t>
            </a:r>
            <a:r>
              <a:rPr lang="en-US" sz="2800" b="1" i="1" u="sng" dirty="0" smtClean="0">
                <a:solidFill>
                  <a:srgbClr val="FFC000"/>
                </a:solidFill>
                <a:effectLst>
                  <a:outerShdw blurRad="38100" dist="38100" dir="2700000" algn="tl">
                    <a:srgbClr val="000000">
                      <a:alpha val="43137"/>
                    </a:srgbClr>
                  </a:outerShdw>
                </a:effectLst>
              </a:rPr>
              <a:t> and fire and billows of smoke</a:t>
            </a:r>
            <a:r>
              <a:rPr lang="en-US" sz="2800" b="1" i="1" dirty="0" smtClean="0">
                <a:solidFill>
                  <a:srgbClr val="FFC000"/>
                </a:solidFill>
                <a:effectLst>
                  <a:outerShdw blurRad="38100" dist="38100" dir="2700000" algn="tl">
                    <a:srgbClr val="000000">
                      <a:alpha val="43137"/>
                    </a:srgbClr>
                  </a:outerShdw>
                </a:effectLst>
              </a:rPr>
              <a:t>.</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The sun will be turned to darkness and the moon to blood before the coming of the great and glorious day of the Lord.</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And everyone who calls on the name of the Lord will be saved.”</a:t>
            </a:r>
            <a:endParaRPr lang="en-GB" sz="2800" b="1" dirty="0">
              <a:solidFill>
                <a:srgbClr val="FFFF00"/>
              </a:solidFill>
              <a:effectLst>
                <a:outerShdw blurRad="38100" dist="38100" dir="2700000" algn="tl">
                  <a:srgbClr val="000000">
                    <a:alpha val="43137"/>
                  </a:srgbClr>
                </a:outerShdw>
              </a:effectLst>
            </a:endParaRPr>
          </a:p>
        </p:txBody>
      </p:sp>
      <p:pic>
        <p:nvPicPr>
          <p:cNvPr id="6" name="Picture 2" descr="http://www.evcsj.org/blogs/uploaded_images/bible-766969.gif"/>
          <p:cNvPicPr>
            <a:picLocks noChangeAspect="1" noChangeArrowheads="1"/>
          </p:cNvPicPr>
          <p:nvPr/>
        </p:nvPicPr>
        <p:blipFill>
          <a:blip r:embed="rId3" cstate="print"/>
          <a:srcRect/>
          <a:stretch>
            <a:fillRect/>
          </a:stretch>
        </p:blipFill>
        <p:spPr bwMode="auto">
          <a:xfrm>
            <a:off x="107504" y="2996952"/>
            <a:ext cx="2304256" cy="1751235"/>
          </a:xfrm>
          <a:prstGeom prst="rect">
            <a:avLst/>
          </a:prstGeom>
          <a:noFill/>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068"/>
            <a:ext cx="8229600" cy="158417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a:solidFill>
                  <a:srgbClr val="FF0000"/>
                </a:solidFill>
              </a:rPr>
              <a:t/>
            </a:r>
            <a:br>
              <a:rPr lang="en-US" b="1" dirty="0">
                <a:solidFill>
                  <a:srgbClr val="FF0000"/>
                </a:solidFill>
              </a:rPr>
            </a:br>
            <a:r>
              <a:rPr lang="en-US" b="1" dirty="0" smtClean="0">
                <a:solidFill>
                  <a:srgbClr val="FF0000"/>
                </a:solidFill>
              </a:rPr>
              <a:t>The Sprinkling of the Blood in the New Testament</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225</a:t>
            </a:fld>
            <a:endParaRPr lang="en-GB" dirty="0"/>
          </a:p>
        </p:txBody>
      </p:sp>
      <p:sp>
        <p:nvSpPr>
          <p:cNvPr id="11" name="TextBox 10"/>
          <p:cNvSpPr txBox="1"/>
          <p:nvPr/>
        </p:nvSpPr>
        <p:spPr>
          <a:xfrm>
            <a:off x="4123184" y="2218261"/>
            <a:ext cx="4860032" cy="34163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dirty="0" smtClean="0">
                <a:solidFill>
                  <a:srgbClr val="00FFFF"/>
                </a:solidFill>
                <a:effectLst>
                  <a:outerShdw blurRad="38100" dist="38100" dir="2700000" algn="tl">
                    <a:srgbClr val="000000">
                      <a:alpha val="43137"/>
                    </a:srgbClr>
                  </a:outerShdw>
                </a:effectLst>
              </a:rPr>
              <a:t>Ron Wyatt discovered the sign of the Blood beneath the earth.</a:t>
            </a:r>
            <a:r>
              <a:rPr lang="en-US" sz="3600" b="1" dirty="0" smtClean="0">
                <a:effectLst>
                  <a:outerShdw blurRad="38100" dist="38100" dir="2700000" algn="tl">
                    <a:srgbClr val="000000">
                      <a:alpha val="43137"/>
                    </a:srgbClr>
                  </a:outerShdw>
                </a:effectLst>
              </a:rPr>
              <a:t>  </a:t>
            </a:r>
            <a:r>
              <a:rPr lang="en-US" sz="3600" b="1" dirty="0" smtClean="0">
                <a:solidFill>
                  <a:srgbClr val="FFC000"/>
                </a:solidFill>
                <a:effectLst>
                  <a:outerShdw blurRad="38100" dist="38100" dir="2700000" algn="tl">
                    <a:srgbClr val="000000">
                      <a:alpha val="43137"/>
                    </a:srgbClr>
                  </a:outerShdw>
                </a:effectLst>
              </a:rPr>
              <a:t> Fire and brimstone will be next.</a:t>
            </a:r>
            <a:endParaRPr lang="en-GB" sz="3600" b="1" dirty="0">
              <a:solidFill>
                <a:srgbClr val="FFC000"/>
              </a:solidFill>
              <a:effectLst>
                <a:outerShdw blurRad="38100" dist="38100" dir="2700000" algn="tl">
                  <a:srgbClr val="000000">
                    <a:alpha val="43137"/>
                  </a:srgbClr>
                </a:outerShdw>
              </a:effectLst>
            </a:endParaRPr>
          </a:p>
        </p:txBody>
      </p:sp>
      <p:pic>
        <p:nvPicPr>
          <p:cNvPr id="484354" name="Picture 2" descr="http://www.jesus-is-savior.com/Hells_Truth/lake_of_fire.jpg"/>
          <p:cNvPicPr>
            <a:picLocks noChangeAspect="1" noChangeArrowheads="1"/>
          </p:cNvPicPr>
          <p:nvPr/>
        </p:nvPicPr>
        <p:blipFill>
          <a:blip r:embed="rId3" cstate="print"/>
          <a:srcRect/>
          <a:stretch>
            <a:fillRect/>
          </a:stretch>
        </p:blipFill>
        <p:spPr bwMode="auto">
          <a:xfrm>
            <a:off x="251520" y="2564904"/>
            <a:ext cx="3778905" cy="2723035"/>
          </a:xfrm>
          <a:prstGeom prst="rect">
            <a:avLst/>
          </a:prstGeom>
          <a:noFill/>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915"/>
            <a:ext cx="8229600" cy="11430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Final Revelation</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226</a:t>
            </a:fld>
            <a:endParaRPr lang="en-GB"/>
          </a:p>
        </p:txBody>
      </p:sp>
      <p:sp>
        <p:nvSpPr>
          <p:cNvPr id="4" name="TextBox 3"/>
          <p:cNvSpPr txBox="1"/>
          <p:nvPr/>
        </p:nvSpPr>
        <p:spPr>
          <a:xfrm>
            <a:off x="4355976" y="1430190"/>
            <a:ext cx="460851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Blood on the Mercy Seat only contained 24 chromosomes, </a:t>
            </a:r>
            <a:r>
              <a:rPr lang="en-US" sz="2800" b="1" dirty="0" smtClean="0">
                <a:solidFill>
                  <a:srgbClr val="FFC000"/>
                </a:solidFill>
                <a:effectLst>
                  <a:outerShdw blurRad="38100" dist="38100" dir="2700000" algn="tl">
                    <a:srgbClr val="000000">
                      <a:alpha val="43137"/>
                    </a:srgbClr>
                  </a:outerShdw>
                </a:effectLst>
              </a:rPr>
              <a:t>proving that Jesus had no earthly father, for, if He had had an earthly father, </a:t>
            </a:r>
            <a:r>
              <a:rPr lang="en-US" sz="2800" b="1" dirty="0" smtClean="0">
                <a:solidFill>
                  <a:srgbClr val="00FF00"/>
                </a:solidFill>
                <a:effectLst>
                  <a:outerShdw blurRad="38100" dist="38100" dir="2700000" algn="tl">
                    <a:srgbClr val="000000">
                      <a:alpha val="43137"/>
                    </a:srgbClr>
                  </a:outerShdw>
                </a:effectLst>
              </a:rPr>
              <a:t>His Blood would have contained the usual 46 chromosomes.</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It proves that the Y-chromosome could not have come from a human male.  </a:t>
            </a:r>
            <a:endParaRPr lang="en-GB" sz="2800" b="1" dirty="0">
              <a:solidFill>
                <a:srgbClr val="FFFF00"/>
              </a:solidFill>
              <a:effectLst>
                <a:outerShdw blurRad="38100" dist="38100" dir="2700000" algn="tl">
                  <a:srgbClr val="000000">
                    <a:alpha val="43137"/>
                  </a:srgbClr>
                </a:outerShdw>
              </a:effectLst>
            </a:endParaRPr>
          </a:p>
        </p:txBody>
      </p:sp>
      <p:pic>
        <p:nvPicPr>
          <p:cNvPr id="474114" name="Picture 2" descr="http://www.nist.gov/cstl/biochemical/genetics/images/y_chromosome_1.jpg"/>
          <p:cNvPicPr>
            <a:picLocks noChangeAspect="1" noChangeArrowheads="1"/>
          </p:cNvPicPr>
          <p:nvPr/>
        </p:nvPicPr>
        <p:blipFill>
          <a:blip r:embed="rId3" cstate="print"/>
          <a:srcRect/>
          <a:stretch>
            <a:fillRect/>
          </a:stretch>
        </p:blipFill>
        <p:spPr bwMode="auto">
          <a:xfrm>
            <a:off x="251520" y="2132856"/>
            <a:ext cx="3836490" cy="3600400"/>
          </a:xfrm>
          <a:prstGeom prst="rect">
            <a:avLst/>
          </a:prstGeom>
          <a:noFill/>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Final Revelation</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227</a:t>
            </a:fld>
            <a:endParaRPr lang="en-GB"/>
          </a:p>
        </p:txBody>
      </p:sp>
      <p:sp>
        <p:nvSpPr>
          <p:cNvPr id="4" name="TextBox 3"/>
          <p:cNvSpPr txBox="1"/>
          <p:nvPr/>
        </p:nvSpPr>
        <p:spPr>
          <a:xfrm>
            <a:off x="4305233" y="1473743"/>
            <a:ext cx="460851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It also proves that Mary was still a virgin when His blood was formed.</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Like the rest of basic Christian doctrine, the virgin birth story is true.</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Just as amazingly, the Israeli lab told Ron Wyatt that the Blood had come back to life. </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He was as amazed as the lab technicians at this piece of information. </a:t>
            </a:r>
            <a:endParaRPr lang="en-GB" sz="2800" b="1" dirty="0">
              <a:solidFill>
                <a:srgbClr val="FFFF00"/>
              </a:solidFill>
              <a:effectLst>
                <a:outerShdw blurRad="38100" dist="38100" dir="2700000" algn="tl">
                  <a:srgbClr val="000000">
                    <a:alpha val="43137"/>
                  </a:srgbClr>
                </a:outerShdw>
              </a:effectLst>
            </a:endParaRPr>
          </a:p>
        </p:txBody>
      </p:sp>
      <p:pic>
        <p:nvPicPr>
          <p:cNvPr id="12290" name="Picture 2" descr="http://www.waze.com/blog/wp-content/uploads/2010/01/laboratory.jpg"/>
          <p:cNvPicPr>
            <a:picLocks noChangeAspect="1" noChangeArrowheads="1"/>
          </p:cNvPicPr>
          <p:nvPr/>
        </p:nvPicPr>
        <p:blipFill>
          <a:blip r:embed="rId3" cstate="print"/>
          <a:srcRect/>
          <a:stretch>
            <a:fillRect/>
          </a:stretch>
        </p:blipFill>
        <p:spPr bwMode="auto">
          <a:xfrm>
            <a:off x="251520" y="2564904"/>
            <a:ext cx="3889529" cy="2592288"/>
          </a:xfrm>
          <a:prstGeom prst="rect">
            <a:avLst/>
          </a:prstGeom>
          <a:noFill/>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228</a:t>
            </a:fld>
            <a:endParaRPr lang="en-GB"/>
          </a:p>
        </p:txBody>
      </p:sp>
      <p:sp>
        <p:nvSpPr>
          <p:cNvPr id="5" name="TextBox 4"/>
          <p:cNvSpPr txBox="1"/>
          <p:nvPr/>
        </p:nvSpPr>
        <p:spPr>
          <a:xfrm>
            <a:off x="4550223" y="1467065"/>
            <a:ext cx="449999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This is just another of the long line of supernatural events that surround the Passion, </a:t>
            </a:r>
            <a:r>
              <a:rPr lang="en-US" sz="2800" b="1" dirty="0" smtClean="0">
                <a:solidFill>
                  <a:srgbClr val="FFC000"/>
                </a:solidFill>
                <a:effectLst>
                  <a:outerShdw blurRad="38100" dist="38100" dir="2700000" algn="tl">
                    <a:srgbClr val="000000">
                      <a:alpha val="43137"/>
                    </a:srgbClr>
                  </a:outerShdw>
                </a:effectLst>
              </a:rPr>
              <a:t>only this one just happened to occur 2,000 years later.</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dirty="0" smtClean="0">
                <a:solidFill>
                  <a:srgbClr val="FF33CC"/>
                </a:solidFill>
                <a:effectLst>
                  <a:outerShdw blurRad="38100" dist="38100" dir="2700000" algn="tl">
                    <a:srgbClr val="000000">
                      <a:alpha val="43137"/>
                    </a:srgbClr>
                  </a:outerShdw>
                </a:effectLst>
              </a:rPr>
              <a:t>For me, as a Bible scholar specializing in prophecy interpretation, </a:t>
            </a:r>
            <a:r>
              <a:rPr lang="en-US" sz="2800" b="1" dirty="0" smtClean="0">
                <a:solidFill>
                  <a:srgbClr val="00FF00"/>
                </a:solidFill>
                <a:effectLst>
                  <a:outerShdw blurRad="38100" dist="38100" dir="2700000" algn="tl">
                    <a:srgbClr val="000000">
                      <a:alpha val="43137"/>
                    </a:srgbClr>
                  </a:outerShdw>
                </a:effectLst>
              </a:rPr>
              <a:t>1982 WAS THE MYSTERY YEAR, </a:t>
            </a:r>
            <a:endParaRPr lang="en-GB" sz="2800" b="1" dirty="0">
              <a:solidFill>
                <a:srgbClr val="00FF00"/>
              </a:solidFill>
              <a:effectLst>
                <a:outerShdw blurRad="38100" dist="38100" dir="2700000" algn="tl">
                  <a:srgbClr val="000000">
                    <a:alpha val="43137"/>
                  </a:srgbClr>
                </a:outerShdw>
              </a:effectLst>
            </a:endParaRPr>
          </a:p>
        </p:txBody>
      </p:sp>
      <p:sp>
        <p:nvSpPr>
          <p:cNvPr id="10241" name="WordArt 1"/>
          <p:cNvSpPr>
            <a:spLocks noChangeArrowheads="1" noChangeShapeType="1" noTextEdit="1"/>
          </p:cNvSpPr>
          <p:nvPr/>
        </p:nvSpPr>
        <p:spPr bwMode="auto">
          <a:xfrm>
            <a:off x="395536" y="2132856"/>
            <a:ext cx="3888432" cy="2490639"/>
          </a:xfrm>
          <a:prstGeom prst="rect">
            <a:avLst/>
          </a:prstGeom>
        </p:spPr>
        <p:style>
          <a:lnRef idx="3">
            <a:schemeClr val="lt1"/>
          </a:lnRef>
          <a:fillRef idx="1">
            <a:schemeClr val="accent2"/>
          </a:fillRef>
          <a:effectRef idx="1">
            <a:schemeClr val="accent2"/>
          </a:effectRef>
          <a:fontRef idx="minor">
            <a:schemeClr val="lt1"/>
          </a:fontRef>
        </p:style>
        <p:txBody>
          <a:bodyPr wrap="none" fromWordArt="1">
            <a:prstTxWarp prst="textPlain">
              <a:avLst>
                <a:gd name="adj" fmla="val 50000"/>
              </a:avLst>
            </a:prstTxWarp>
          </a:bodyPr>
          <a:lstStyle/>
          <a:p>
            <a:pPr algn="ctr" rtl="0"/>
            <a:r>
              <a:rPr lang="en-GB" sz="3600" kern="10" spc="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1982</a:t>
            </a:r>
            <a:endParaRPr lang="en-GB" sz="3600" kern="10" spc="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229</a:t>
            </a:fld>
            <a:endParaRPr lang="en-GB"/>
          </a:p>
        </p:txBody>
      </p:sp>
      <p:sp>
        <p:nvSpPr>
          <p:cNvPr id="6" name="TextBox 5"/>
          <p:cNvSpPr txBox="1"/>
          <p:nvPr/>
        </p:nvSpPr>
        <p:spPr>
          <a:xfrm>
            <a:off x="3707904" y="1664337"/>
            <a:ext cx="536408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 the year for which I had expected to find a significant development of Israelite prophecy / history.</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reason I didn’t know about Ron Wyatt’s discovery of Christ’s Blood on the Mercy Seat before 2009 </a:t>
            </a:r>
            <a:r>
              <a:rPr lang="en-US" sz="2800" b="1" dirty="0" smtClean="0">
                <a:solidFill>
                  <a:srgbClr val="00FF00"/>
                </a:solidFill>
                <a:effectLst>
                  <a:outerShdw blurRad="38100" dist="38100" dir="2700000" algn="tl">
                    <a:srgbClr val="000000">
                      <a:alpha val="43137"/>
                    </a:srgbClr>
                  </a:outerShdw>
                </a:effectLst>
              </a:rPr>
              <a:t>was because the Jews were covering this story up like the proverbial skeleton in the closet!</a:t>
            </a:r>
            <a:r>
              <a:rPr lang="en-US" sz="2800" b="1" dirty="0" smtClean="0">
                <a:solidFill>
                  <a:srgbClr val="FFC0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8194" name="Picture 2" descr="http://t3.gstatic.com/images?q=tbn:DYe3_pEw5t_MlM:http://i144.photobucket.com/albums/r177/newhorizon_01/jesusblood.gif&amp;t=1"/>
          <p:cNvPicPr>
            <a:picLocks noChangeAspect="1" noChangeArrowheads="1"/>
          </p:cNvPicPr>
          <p:nvPr/>
        </p:nvPicPr>
        <p:blipFill>
          <a:blip r:embed="rId3" cstate="print"/>
          <a:srcRect/>
          <a:stretch>
            <a:fillRect/>
          </a:stretch>
        </p:blipFill>
        <p:spPr bwMode="auto">
          <a:xfrm>
            <a:off x="755576" y="1556792"/>
            <a:ext cx="2376264" cy="4939637"/>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261864" y="2278082"/>
            <a:ext cx="864096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However, most know about the 1,260 day cycle mentioned in</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Revelation 11:3 and 12:6 and verse 14, </a:t>
            </a:r>
            <a:r>
              <a:rPr lang="en-US" sz="2800" b="1" i="1" dirty="0" smtClean="0">
                <a:solidFill>
                  <a:srgbClr val="FFC000"/>
                </a:solidFill>
                <a:effectLst>
                  <a:outerShdw blurRad="38100" dist="38100" dir="2700000" algn="tl">
                    <a:srgbClr val="000000">
                      <a:alpha val="43137"/>
                    </a:srgbClr>
                  </a:outerShdw>
                </a:effectLst>
              </a:rPr>
              <a:t>where it's called a time, and times and half a time. 1,260 is half of 2,520. </a:t>
            </a:r>
            <a:r>
              <a:rPr lang="en-US" sz="2800" b="1" i="1" dirty="0" smtClean="0">
                <a:solidFill>
                  <a:srgbClr val="00FF00"/>
                </a:solidFill>
                <a:effectLst>
                  <a:outerShdw blurRad="38100" dist="38100" dir="2700000" algn="tl">
                    <a:srgbClr val="000000">
                      <a:alpha val="43137"/>
                    </a:srgbClr>
                  </a:outerShdw>
                </a:effectLst>
              </a:rPr>
              <a:t>A prophetic year is 360 days, because it's halfway between a solar year (365 days) and a lunar year (354 days). </a:t>
            </a:r>
            <a:r>
              <a:rPr lang="en-US" sz="2800" b="1" i="1" dirty="0" smtClean="0">
                <a:solidFill>
                  <a:srgbClr val="00FFFF"/>
                </a:solidFill>
                <a:effectLst>
                  <a:outerShdw blurRad="38100" dist="38100" dir="2700000" algn="tl">
                    <a:srgbClr val="000000">
                      <a:alpha val="43137"/>
                    </a:srgbClr>
                  </a:outerShdw>
                </a:effectLst>
              </a:rPr>
              <a:t>3 1/2 prophetic years is thus 1,260 days and a full seven year cycle is 2,520 days.</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In long term prophecy, the days are years.</a:t>
            </a:r>
            <a:endParaRPr lang="en-GB" sz="2800" b="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274BC00-3AA4-4279-B550-DC6C500F1A36}" type="slidenum">
              <a:rPr lang="en-GB" smtClean="0"/>
              <a:pPr/>
              <a:t>23</a:t>
            </a:fld>
            <a:endParaRPr lang="en-GB"/>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230</a:t>
            </a:fld>
            <a:endParaRPr lang="en-GB"/>
          </a:p>
        </p:txBody>
      </p:sp>
      <p:sp>
        <p:nvSpPr>
          <p:cNvPr id="5" name="TextBox 4"/>
          <p:cNvSpPr txBox="1"/>
          <p:nvPr/>
        </p:nvSpPr>
        <p:spPr>
          <a:xfrm>
            <a:off x="2123728" y="2780928"/>
            <a:ext cx="5256584" cy="378565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4000" b="1" dirty="0" smtClean="0">
                <a:solidFill>
                  <a:srgbClr val="00FF00"/>
                </a:solidFill>
                <a:effectLst>
                  <a:outerShdw blurRad="38100" dist="38100" dir="2700000" algn="tl">
                    <a:srgbClr val="000000">
                      <a:alpha val="43137"/>
                    </a:srgbClr>
                  </a:outerShdw>
                </a:effectLst>
              </a:rPr>
              <a:t>1982 was the year of Ron Wyatt’s discovery of the Blood of Jesus Christ on the Mercy Seat.</a:t>
            </a:r>
            <a:endParaRPr lang="en-GB" dirty="0">
              <a:solidFill>
                <a:srgbClr val="00FF00"/>
              </a:solidFill>
            </a:endParaRPr>
          </a:p>
        </p:txBody>
      </p:sp>
      <p:sp>
        <p:nvSpPr>
          <p:cNvPr id="6" name="Rectangle 5"/>
          <p:cNvSpPr/>
          <p:nvPr/>
        </p:nvSpPr>
        <p:spPr>
          <a:xfrm>
            <a:off x="251520" y="1556792"/>
            <a:ext cx="8892480" cy="1077218"/>
          </a:xfrm>
          <a:prstGeom prst="rect">
            <a:avLst/>
          </a:prstGeom>
          <a:noFill/>
        </p:spPr>
        <p:txBody>
          <a:bodyPr wrap="square" lIns="91440" tIns="45720" rIns="91440" bIns="45720">
            <a:spAutoFit/>
          </a:bodyPr>
          <a:lstStyle/>
          <a:p>
            <a:pPr algn="ctr"/>
            <a:r>
              <a:rPr lang="en-US" sz="9600" b="1" cap="none" spc="0" baseline="2000"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539 BC + 2520 = 1982</a:t>
            </a:r>
            <a:endParaRPr lang="en-US" sz="9600" b="1" cap="none" spc="0" baseline="200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231</a:t>
            </a:fld>
            <a:endParaRPr lang="en-GB"/>
          </a:p>
        </p:txBody>
      </p:sp>
      <p:sp>
        <p:nvSpPr>
          <p:cNvPr id="5" name="TextBox 4"/>
          <p:cNvSpPr txBox="1"/>
          <p:nvPr/>
        </p:nvSpPr>
        <p:spPr>
          <a:xfrm>
            <a:off x="1462699" y="1869239"/>
            <a:ext cx="6120680" cy="286232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smtClean="0">
                <a:solidFill>
                  <a:srgbClr val="00FFFF"/>
                </a:solidFill>
                <a:effectLst>
                  <a:outerShdw blurRad="38100" dist="38100" dir="2700000" algn="tl">
                    <a:srgbClr val="000000">
                      <a:alpha val="43137"/>
                    </a:srgbClr>
                  </a:outerShdw>
                </a:effectLst>
              </a:rPr>
              <a:t>(The Seven Times count, resulting in the year 1982, </a:t>
            </a:r>
            <a:r>
              <a:rPr lang="en-US" sz="3600" b="1" dirty="0" smtClean="0">
                <a:solidFill>
                  <a:srgbClr val="FFC000"/>
                </a:solidFill>
                <a:effectLst>
                  <a:outerShdw blurRad="38100" dist="38100" dir="2700000" algn="tl">
                    <a:srgbClr val="000000">
                      <a:alpha val="43137"/>
                    </a:srgbClr>
                  </a:outerShdw>
                </a:effectLst>
              </a:rPr>
              <a:t>is from the overthrow of Babylon by the Medes and Persians in 539 BC.</a:t>
            </a:r>
            <a:r>
              <a:rPr lang="en-US" sz="3600" b="1" dirty="0" smtClean="0">
                <a:effectLst>
                  <a:outerShdw blurRad="38100" dist="38100" dir="2700000" algn="tl">
                    <a:srgbClr val="000000">
                      <a:alpha val="43137"/>
                    </a:srgbClr>
                  </a:outerShdw>
                </a:effectLst>
              </a:rPr>
              <a:t>  </a:t>
            </a:r>
            <a:endParaRPr lang="en-GB" sz="3600" b="1" dirty="0">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494649822"/>
              </p:ext>
            </p:extLst>
          </p:nvPr>
        </p:nvGraphicFramePr>
        <p:xfrm>
          <a:off x="629816" y="5229200"/>
          <a:ext cx="7884368" cy="864096"/>
        </p:xfrm>
        <a:graphic>
          <a:graphicData uri="http://schemas.openxmlformats.org/drawingml/2006/table">
            <a:tbl>
              <a:tblPr firstRow="1" bandRow="1">
                <a:tableStyleId>{5C22544A-7EE6-4342-B048-85BDC9FD1C3A}</a:tableStyleId>
              </a:tblPr>
              <a:tblGrid>
                <a:gridCol w="2248934"/>
                <a:gridCol w="904813"/>
                <a:gridCol w="1576874"/>
                <a:gridCol w="766773"/>
                <a:gridCol w="2386974"/>
              </a:tblGrid>
              <a:tr h="864096">
                <a:tc>
                  <a:txBody>
                    <a:bodyPr/>
                    <a:lstStyle/>
                    <a:p>
                      <a:pPr algn="ctr"/>
                      <a:r>
                        <a:rPr lang="en-US" sz="4000" dirty="0" smtClean="0">
                          <a:solidFill>
                            <a:schemeClr val="bg2"/>
                          </a:solidFill>
                          <a:effectLst>
                            <a:outerShdw blurRad="38100" dist="38100" dir="2700000" algn="tl">
                              <a:srgbClr val="000000">
                                <a:alpha val="43137"/>
                              </a:srgbClr>
                            </a:outerShdw>
                          </a:effectLst>
                        </a:rPr>
                        <a:t>539BC</a:t>
                      </a:r>
                      <a:endParaRPr lang="en-GB" sz="4000" dirty="0">
                        <a:solidFill>
                          <a:schemeClr val="bg2"/>
                        </a:solidFill>
                        <a:effectLst>
                          <a:outerShdw blurRad="38100" dist="38100" dir="2700000" algn="tl">
                            <a:srgbClr val="000000">
                              <a:alpha val="43137"/>
                            </a:srgbClr>
                          </a:outerShdw>
                        </a:effectLst>
                      </a:endParaRPr>
                    </a:p>
                  </a:txBody>
                  <a:tcPr>
                    <a:solidFill>
                      <a:srgbClr val="FFC000"/>
                    </a:solidFill>
                  </a:tcPr>
                </a:tc>
                <a:tc>
                  <a:txBody>
                    <a:bodyPr/>
                    <a:lstStyle/>
                    <a:p>
                      <a:pPr algn="ctr"/>
                      <a:r>
                        <a:rPr lang="en-US" sz="4000" dirty="0" smtClean="0">
                          <a:solidFill>
                            <a:schemeClr val="bg2"/>
                          </a:solidFill>
                          <a:effectLst>
                            <a:outerShdw blurRad="38100" dist="38100" dir="2700000" algn="tl">
                              <a:srgbClr val="000000">
                                <a:alpha val="43137"/>
                              </a:srgbClr>
                            </a:outerShdw>
                          </a:effectLst>
                        </a:rPr>
                        <a:t> + </a:t>
                      </a:r>
                      <a:endParaRPr lang="en-GB" sz="4000" dirty="0">
                        <a:solidFill>
                          <a:schemeClr val="bg2"/>
                        </a:solidFill>
                        <a:effectLst>
                          <a:outerShdw blurRad="38100" dist="38100" dir="2700000" algn="tl">
                            <a:srgbClr val="000000">
                              <a:alpha val="43137"/>
                            </a:srgbClr>
                          </a:outerShdw>
                        </a:effectLst>
                      </a:endParaRPr>
                    </a:p>
                  </a:txBody>
                  <a:tcPr/>
                </a:tc>
                <a:tc>
                  <a:txBody>
                    <a:bodyPr/>
                    <a:lstStyle/>
                    <a:p>
                      <a:pPr algn="ctr"/>
                      <a:r>
                        <a:rPr lang="en-US" sz="4000" dirty="0" smtClean="0">
                          <a:solidFill>
                            <a:schemeClr val="bg2"/>
                          </a:solidFill>
                          <a:effectLst>
                            <a:outerShdw blurRad="38100" dist="38100" dir="2700000" algn="tl">
                              <a:srgbClr val="000000">
                                <a:alpha val="43137"/>
                              </a:srgbClr>
                            </a:outerShdw>
                          </a:effectLst>
                        </a:rPr>
                        <a:t>2520</a:t>
                      </a:r>
                      <a:endParaRPr lang="en-GB" sz="4000" dirty="0">
                        <a:solidFill>
                          <a:schemeClr val="bg2"/>
                        </a:solidFill>
                        <a:effectLst>
                          <a:outerShdw blurRad="38100" dist="38100" dir="2700000" algn="tl">
                            <a:srgbClr val="000000">
                              <a:alpha val="43137"/>
                            </a:srgbClr>
                          </a:outerShdw>
                        </a:effectLst>
                      </a:endParaRPr>
                    </a:p>
                  </a:txBody>
                  <a:tcPr>
                    <a:solidFill>
                      <a:srgbClr val="00FF99"/>
                    </a:solidFill>
                  </a:tcPr>
                </a:tc>
                <a:tc>
                  <a:txBody>
                    <a:bodyPr/>
                    <a:lstStyle/>
                    <a:p>
                      <a:pPr algn="ctr"/>
                      <a:r>
                        <a:rPr lang="en-US" sz="4000" dirty="0" smtClean="0">
                          <a:solidFill>
                            <a:schemeClr val="bg2"/>
                          </a:solidFill>
                          <a:effectLst>
                            <a:outerShdw blurRad="38100" dist="38100" dir="2700000" algn="tl">
                              <a:srgbClr val="000000">
                                <a:alpha val="43137"/>
                              </a:srgbClr>
                            </a:outerShdw>
                          </a:effectLst>
                        </a:rPr>
                        <a:t>=</a:t>
                      </a:r>
                      <a:endParaRPr lang="en-GB" sz="4000" dirty="0">
                        <a:solidFill>
                          <a:schemeClr val="bg2"/>
                        </a:solidFill>
                        <a:effectLst>
                          <a:outerShdw blurRad="38100" dist="38100" dir="2700000" algn="tl">
                            <a:srgbClr val="000000">
                              <a:alpha val="43137"/>
                            </a:srgbClr>
                          </a:outerShdw>
                        </a:effectLst>
                      </a:endParaRPr>
                    </a:p>
                  </a:txBody>
                  <a:tcPr/>
                </a:tc>
                <a:tc>
                  <a:txBody>
                    <a:bodyPr/>
                    <a:lstStyle/>
                    <a:p>
                      <a:pPr algn="ctr"/>
                      <a:r>
                        <a:rPr lang="en-US" sz="4000" dirty="0" smtClean="0">
                          <a:solidFill>
                            <a:schemeClr val="bg2"/>
                          </a:solidFill>
                          <a:effectLst>
                            <a:outerShdw blurRad="38100" dist="38100" dir="2700000" algn="tl">
                              <a:srgbClr val="000000">
                                <a:alpha val="43137"/>
                              </a:srgbClr>
                            </a:outerShdw>
                          </a:effectLst>
                        </a:rPr>
                        <a:t>1982</a:t>
                      </a:r>
                      <a:endParaRPr lang="en-GB" sz="4000" dirty="0">
                        <a:solidFill>
                          <a:schemeClr val="bg2"/>
                        </a:solidFill>
                        <a:effectLst>
                          <a:outerShdw blurRad="38100" dist="38100" dir="2700000" algn="tl">
                            <a:srgbClr val="000000">
                              <a:alpha val="43137"/>
                            </a:srgbClr>
                          </a:outerShdw>
                        </a:effectLst>
                      </a:endParaRPr>
                    </a:p>
                  </a:txBody>
                  <a:tcPr>
                    <a:solidFill>
                      <a:schemeClr val="bg2">
                        <a:lumMod val="50000"/>
                        <a:lumOff val="50000"/>
                      </a:schemeClr>
                    </a:solidFill>
                  </a:tcPr>
                </a:tc>
              </a:tr>
            </a:tbl>
          </a:graphicData>
        </a:graphic>
      </p:graphicFrame>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232</a:t>
            </a:fld>
            <a:endParaRPr lang="en-GB"/>
          </a:p>
        </p:txBody>
      </p:sp>
      <p:sp>
        <p:nvSpPr>
          <p:cNvPr id="4" name="TextBox 3"/>
          <p:cNvSpPr txBox="1"/>
          <p:nvPr/>
        </p:nvSpPr>
        <p:spPr>
          <a:xfrm>
            <a:off x="3815408" y="1484784"/>
            <a:ext cx="532859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Ron Wyatt's discovery of the Holy Blood on the Mercy Seat in 1982 symbolizes the fact that Mystery Babylon will be overthrown by Jesus Christ's Holy Blood at His Second Coming.</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reason why the Israelis must suppress this knowledge at all costs is that it proves the virgin birth doctrine.</a:t>
            </a:r>
            <a:endParaRPr lang="en-GB" sz="2800" b="1" dirty="0">
              <a:solidFill>
                <a:srgbClr val="FFC000"/>
              </a:solidFill>
              <a:effectLst>
                <a:outerShdw blurRad="38100" dist="38100" dir="2700000" algn="tl">
                  <a:srgbClr val="000000">
                    <a:alpha val="43137"/>
                  </a:srgbClr>
                </a:outerShdw>
              </a:effectLst>
            </a:endParaRPr>
          </a:p>
        </p:txBody>
      </p:sp>
      <p:pic>
        <p:nvPicPr>
          <p:cNvPr id="2050" name="Picture 2" descr="http://t3.gstatic.com/images?q=tbn:ANd9GcS2t8KDKLvvO4oVaq7Jl7eiAgc5LY69BtwGAiqTkHTbLgJCIqo&amp;t=1&amp;usg=__meyqOJQKSORaoD0Btr5ZJXTbDWQ="/>
          <p:cNvPicPr>
            <a:picLocks noChangeAspect="1" noChangeArrowheads="1"/>
          </p:cNvPicPr>
          <p:nvPr/>
        </p:nvPicPr>
        <p:blipFill>
          <a:blip r:embed="rId3" cstate="print"/>
          <a:srcRect/>
          <a:stretch>
            <a:fillRect/>
          </a:stretch>
        </p:blipFill>
        <p:spPr bwMode="auto">
          <a:xfrm>
            <a:off x="323528" y="2060848"/>
            <a:ext cx="3309573" cy="3538347"/>
          </a:xfrm>
          <a:prstGeom prst="rect">
            <a:avLst/>
          </a:prstGeom>
          <a:noFill/>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233</a:t>
            </a:fld>
            <a:endParaRPr lang="en-GB"/>
          </a:p>
        </p:txBody>
      </p:sp>
      <p:sp>
        <p:nvSpPr>
          <p:cNvPr id="4" name="TextBox 3"/>
          <p:cNvSpPr txBox="1"/>
          <p:nvPr/>
        </p:nvSpPr>
        <p:spPr>
          <a:xfrm>
            <a:off x="4175448" y="1844824"/>
            <a:ext cx="496855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rPr>
              <a:t>Rev. 21:9-12 </a:t>
            </a:r>
            <a:r>
              <a:rPr lang="en-US" sz="2800" b="1" dirty="0" smtClean="0">
                <a:solidFill>
                  <a:srgbClr val="00FFFF"/>
                </a:solidFill>
              </a:rPr>
              <a:t>states that the New </a:t>
            </a:r>
            <a:r>
              <a:rPr lang="en-US" sz="2800" b="1" dirty="0" err="1" smtClean="0">
                <a:solidFill>
                  <a:srgbClr val="00FFFF"/>
                </a:solidFill>
              </a:rPr>
              <a:t>JerUSAlem</a:t>
            </a:r>
            <a:r>
              <a:rPr lang="en-US" sz="2800" b="1" dirty="0" smtClean="0">
                <a:solidFill>
                  <a:srgbClr val="00FFFF"/>
                </a:solidFill>
              </a:rPr>
              <a:t> will descend down to our planet.</a:t>
            </a:r>
            <a:r>
              <a:rPr lang="en-US" sz="2800" b="1" dirty="0" smtClean="0"/>
              <a:t>  </a:t>
            </a:r>
            <a:r>
              <a:rPr lang="en-US" sz="2800" b="1" dirty="0" smtClean="0">
                <a:solidFill>
                  <a:srgbClr val="FFC000"/>
                </a:solidFill>
              </a:rPr>
              <a:t>The Kingdom will be both physical and spiritual. </a:t>
            </a:r>
            <a:r>
              <a:rPr lang="en-US" sz="2800" b="1" dirty="0" smtClean="0"/>
              <a:t> </a:t>
            </a:r>
            <a:r>
              <a:rPr lang="en-US" sz="2800" b="1" dirty="0" smtClean="0">
                <a:solidFill>
                  <a:srgbClr val="00FF00"/>
                </a:solidFill>
              </a:rPr>
              <a:t>Both Advents play a part in overthrowing Mystery Babylon.</a:t>
            </a:r>
            <a:r>
              <a:rPr lang="en-US" sz="2800" b="1" dirty="0" smtClean="0"/>
              <a:t>  </a:t>
            </a:r>
            <a:r>
              <a:rPr lang="en-US" sz="2800" b="1" dirty="0" smtClean="0">
                <a:solidFill>
                  <a:srgbClr val="FFFF00"/>
                </a:solidFill>
              </a:rPr>
              <a:t>Also, both Advents play a part in the Restoration of Israel.</a:t>
            </a:r>
            <a:r>
              <a:rPr lang="en-US" dirty="0" smtClean="0">
                <a:solidFill>
                  <a:srgbClr val="FFFF00"/>
                </a:solidFill>
              </a:rPr>
              <a:t> </a:t>
            </a:r>
            <a:endParaRPr lang="en-GB" dirty="0">
              <a:solidFill>
                <a:srgbClr val="FFFF00"/>
              </a:solidFill>
            </a:endParaRPr>
          </a:p>
        </p:txBody>
      </p:sp>
      <p:pic>
        <p:nvPicPr>
          <p:cNvPr id="490498" name="Picture 2" descr="http://t0.gstatic.com/images?q=tbn:ANd9GcSUIGgcQ2fitVGEs1l-4C9MaqMkuksZ3ivre-Teuh5TPLueY0M&amp;t=1&amp;usg=__FNXAiMyYblDPK3RqR-rl6ZHQZYY="/>
          <p:cNvPicPr>
            <a:picLocks noChangeAspect="1" noChangeArrowheads="1"/>
          </p:cNvPicPr>
          <p:nvPr/>
        </p:nvPicPr>
        <p:blipFill>
          <a:blip r:embed="rId3" cstate="print"/>
          <a:srcRect/>
          <a:stretch>
            <a:fillRect/>
          </a:stretch>
        </p:blipFill>
        <p:spPr bwMode="auto">
          <a:xfrm>
            <a:off x="323529" y="1628799"/>
            <a:ext cx="3675768" cy="4819759"/>
          </a:xfrm>
          <a:prstGeom prst="rect">
            <a:avLst/>
          </a:prstGeom>
          <a:noFill/>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234</a:t>
            </a:fld>
            <a:endParaRPr lang="en-GB"/>
          </a:p>
        </p:txBody>
      </p:sp>
      <p:sp>
        <p:nvSpPr>
          <p:cNvPr id="4" name="TextBox 3"/>
          <p:cNvSpPr txBox="1"/>
          <p:nvPr/>
        </p:nvSpPr>
        <p:spPr>
          <a:xfrm>
            <a:off x="3563888" y="1442621"/>
            <a:ext cx="543609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first Advent (the Passover sacrifice) redeemed Israel of the past sins of Adam and Eve, </a:t>
            </a:r>
            <a:r>
              <a:rPr lang="en-US" sz="2800" b="1" dirty="0" smtClean="0">
                <a:solidFill>
                  <a:srgbClr val="FFC000"/>
                </a:solidFill>
                <a:effectLst>
                  <a:outerShdw blurRad="38100" dist="38100" dir="2700000" algn="tl">
                    <a:srgbClr val="000000">
                      <a:alpha val="43137"/>
                    </a:srgbClr>
                  </a:outerShdw>
                </a:effectLst>
              </a:rPr>
              <a:t>plus the past sins of national Israel.</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(Romans 3:25 and II Peter 1:9.)</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Second Advent, which is typified by the Fall Feasts, </a:t>
            </a:r>
            <a:r>
              <a:rPr lang="en-US" sz="2800" b="1" dirty="0" smtClean="0">
                <a:solidFill>
                  <a:srgbClr val="00B0F0"/>
                </a:solidFill>
                <a:effectLst>
                  <a:outerShdw blurRad="38100" dist="38100" dir="2700000" algn="tl">
                    <a:srgbClr val="000000">
                      <a:alpha val="43137"/>
                    </a:srgbClr>
                  </a:outerShdw>
                </a:effectLst>
              </a:rPr>
              <a:t>will include the Feast of Trumpets, </a:t>
            </a:r>
            <a:r>
              <a:rPr lang="en-US" sz="2800" b="1" dirty="0" smtClean="0">
                <a:solidFill>
                  <a:srgbClr val="FFFF00"/>
                </a:solidFill>
                <a:effectLst>
                  <a:outerShdw blurRad="38100" dist="38100" dir="2700000" algn="tl">
                    <a:srgbClr val="000000">
                      <a:alpha val="43137"/>
                    </a:srgbClr>
                  </a:outerShdw>
                </a:effectLst>
              </a:rPr>
              <a:t>the Day of Atonement, on which True Israel must repent as a nation, and the Feast of Tabernacles.</a:t>
            </a:r>
            <a:r>
              <a:rPr lang="en-US"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492546" name="Picture 2" descr="http://frmarkdwhite.files.wordpress.com/2009/04/adam-and-eve-in-the-garden-of-eden-giclee-print-c12267346.jpg"/>
          <p:cNvPicPr>
            <a:picLocks noChangeAspect="1" noChangeArrowheads="1"/>
          </p:cNvPicPr>
          <p:nvPr/>
        </p:nvPicPr>
        <p:blipFill>
          <a:blip r:embed="rId3" cstate="print"/>
          <a:srcRect l="11216" t="5040" r="10268" b="5921"/>
          <a:stretch>
            <a:fillRect/>
          </a:stretch>
        </p:blipFill>
        <p:spPr bwMode="auto">
          <a:xfrm>
            <a:off x="251520" y="1699890"/>
            <a:ext cx="3096344" cy="4688749"/>
          </a:xfrm>
          <a:prstGeom prst="rect">
            <a:avLst/>
          </a:prstGeom>
          <a:noFill/>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Final Revelation</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235</a:t>
            </a:fld>
            <a:endParaRPr lang="en-GB"/>
          </a:p>
        </p:txBody>
      </p:sp>
      <p:sp>
        <p:nvSpPr>
          <p:cNvPr id="4" name="TextBox 3"/>
          <p:cNvSpPr txBox="1"/>
          <p:nvPr/>
        </p:nvSpPr>
        <p:spPr>
          <a:xfrm>
            <a:off x="4067944" y="2001083"/>
            <a:ext cx="4752528"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True “Rapture” of the Saints will occur on the Last Great Day of the Feast of Tabernacles.  </a:t>
            </a:r>
            <a:r>
              <a:rPr lang="en-US" sz="2800" b="1" dirty="0" smtClean="0">
                <a:solidFill>
                  <a:srgbClr val="FFC000"/>
                </a:solidFill>
                <a:effectLst>
                  <a:outerShdw blurRad="38100" dist="38100" dir="2700000" algn="tl">
                    <a:srgbClr val="000000">
                      <a:alpha val="43137"/>
                    </a:srgbClr>
                  </a:outerShdw>
                </a:effectLst>
              </a:rPr>
              <a:t>(This is the glorious day on which True Israel will be fully restored to the immortal bodies that Adam and Eve gave up). </a:t>
            </a:r>
            <a:r>
              <a:rPr lang="en-US" dirty="0" smtClean="0"/>
              <a:t/>
            </a:r>
            <a:br>
              <a:rPr lang="en-US" dirty="0" smtClean="0"/>
            </a:br>
            <a:endParaRPr lang="en-GB" dirty="0"/>
          </a:p>
        </p:txBody>
      </p:sp>
      <p:pic>
        <p:nvPicPr>
          <p:cNvPr id="2050" name="Picture 2" descr="http://t1.gstatic.com/images?q=tbn:ANd9GcTNcJMfhaj-iuTanPMJc6PM_EwJQaITZKjdVaTk7gPgGUiLqbc&amp;t=1&amp;usg=__19RsM_eXrFtRDN6zpKZSJqDSVJ0="/>
          <p:cNvPicPr>
            <a:picLocks noChangeAspect="1" noChangeArrowheads="1"/>
          </p:cNvPicPr>
          <p:nvPr/>
        </p:nvPicPr>
        <p:blipFill>
          <a:blip r:embed="rId3" cstate="print"/>
          <a:srcRect/>
          <a:stretch>
            <a:fillRect/>
          </a:stretch>
        </p:blipFill>
        <p:spPr bwMode="auto">
          <a:xfrm>
            <a:off x="323528" y="2492896"/>
            <a:ext cx="3431852" cy="2931324"/>
          </a:xfrm>
          <a:prstGeom prst="rect">
            <a:avLst/>
          </a:prstGeom>
          <a:noFill/>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514"/>
            <a:ext cx="8229600" cy="2118205"/>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FF"/>
                </a:solidFill>
              </a:rPr>
              <a:t/>
            </a:r>
            <a:br>
              <a:rPr lang="en-US" b="1" dirty="0" smtClean="0">
                <a:solidFill>
                  <a:srgbClr val="00FFFF"/>
                </a:solidFill>
              </a:rPr>
            </a:br>
            <a:r>
              <a:rPr lang="en-US" b="1" dirty="0" smtClean="0">
                <a:solidFill>
                  <a:srgbClr val="FFFF00"/>
                </a:solidFill>
              </a:rPr>
              <a:t>The 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236</a:t>
            </a:fld>
            <a:endParaRPr lang="en-GB"/>
          </a:p>
        </p:txBody>
      </p:sp>
      <p:sp>
        <p:nvSpPr>
          <p:cNvPr id="4" name="TextBox 3"/>
          <p:cNvSpPr txBox="1"/>
          <p:nvPr/>
        </p:nvSpPr>
        <p:spPr>
          <a:xfrm>
            <a:off x="2555776" y="2283544"/>
            <a:ext cx="626469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“At the time of Jesus’ death, even the physical environment reverberated with the effects of that death.</a:t>
            </a:r>
            <a:r>
              <a:rPr lang="en-US" sz="2800" b="1" i="1" dirty="0" smtClean="0">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The veil in the Temple, a very heavy linen curtain embroidered with spun gold</a:t>
            </a:r>
            <a:r>
              <a:rPr lang="en-US" sz="2800" b="1" i="1" dirty="0" smtClean="0">
                <a:solidFill>
                  <a:srgbClr val="FF33CC"/>
                </a:solidFill>
                <a:effectLst>
                  <a:outerShdw blurRad="38100" dist="38100" dir="2700000" algn="tl">
                    <a:srgbClr val="000000">
                      <a:alpha val="43137"/>
                    </a:srgbClr>
                  </a:outerShdw>
                </a:effectLst>
              </a:rPr>
              <a:t>, was torn from top to bottom. </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This veil formed the entrance to the Holy of Holies, </a:t>
            </a:r>
            <a:r>
              <a:rPr lang="en-US" sz="2800" b="1" i="1" dirty="0" smtClean="0">
                <a:solidFill>
                  <a:srgbClr val="FFFF00"/>
                </a:solidFill>
                <a:effectLst>
                  <a:outerShdw blurRad="38100" dist="38100" dir="2700000" algn="tl">
                    <a:srgbClr val="000000">
                      <a:alpha val="43137"/>
                    </a:srgbClr>
                  </a:outerShdw>
                </a:effectLst>
              </a:rPr>
              <a:t>the most sacred and the innermost part of the Temple. </a:t>
            </a:r>
            <a:endParaRPr lang="en-GB" sz="2800" b="1" dirty="0">
              <a:solidFill>
                <a:srgbClr val="FFFF00"/>
              </a:solidFill>
              <a:effectLst>
                <a:outerShdw blurRad="38100" dist="38100" dir="2700000" algn="tl">
                  <a:srgbClr val="000000">
                    <a:alpha val="43137"/>
                  </a:srgbClr>
                </a:outerShdw>
              </a:effectLst>
            </a:endParaRPr>
          </a:p>
        </p:txBody>
      </p:sp>
      <p:pic>
        <p:nvPicPr>
          <p:cNvPr id="502786" name="Picture 2" descr="http://t1.gstatic.com/images?q=tbn:ANd9GcT7C5f_5ZIn_VmznVu7u5R6xZlPMUrzXWu-cUpdK0YjkZbr5cA&amp;t=1&amp;usg=__pqGMrYyNVPUa3saBCvCxfRbG0_w="/>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51520" y="3224006"/>
            <a:ext cx="2158975" cy="2520280"/>
          </a:xfrm>
          <a:prstGeom prst="rect">
            <a:avLst/>
          </a:prstGeom>
          <a:noFill/>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4342"/>
            <a:ext cx="8229600" cy="19442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FF"/>
                </a:solidFill>
              </a:rPr>
              <a:t/>
            </a:r>
            <a:br>
              <a:rPr lang="en-US" b="1" dirty="0" smtClean="0">
                <a:solidFill>
                  <a:srgbClr val="00FFFF"/>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solidFill>
                  <a:srgbClr val="FFFF00"/>
                </a:solidFill>
              </a:rPr>
              <a:t/>
            </a:r>
            <a:br>
              <a:rPr lang="en-GB" dirty="0" smtClean="0">
                <a:solidFill>
                  <a:srgbClr val="FFFF00"/>
                </a:solidFill>
              </a:rPr>
            </a:b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237</a:t>
            </a:fld>
            <a:endParaRPr lang="en-GB"/>
          </a:p>
        </p:txBody>
      </p:sp>
      <p:sp>
        <p:nvSpPr>
          <p:cNvPr id="4" name="TextBox 3"/>
          <p:cNvSpPr txBox="1"/>
          <p:nvPr/>
        </p:nvSpPr>
        <p:spPr>
          <a:xfrm>
            <a:off x="3419872" y="2241350"/>
            <a:ext cx="554461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The Holy of Holies represented the presence of God with Israel.</a:t>
            </a:r>
            <a:r>
              <a:rPr lang="en-US" sz="2800" b="1" i="1" dirty="0" smtClean="0">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Only once a year could anyone enter it,</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and that was on the Day of Atonement when the high priest alone, </a:t>
            </a:r>
            <a:r>
              <a:rPr lang="en-US" sz="2800" b="1" i="1" dirty="0" smtClean="0">
                <a:solidFill>
                  <a:srgbClr val="FF33CC"/>
                </a:solidFill>
                <a:effectLst>
                  <a:outerShdw blurRad="38100" dist="38100" dir="2700000" algn="tl">
                    <a:srgbClr val="000000">
                      <a:alpha val="43137"/>
                    </a:srgbClr>
                  </a:outerShdw>
                </a:effectLst>
              </a:rPr>
              <a:t>after a period of cleansing, would enter in through the veil. </a:t>
            </a:r>
            <a:r>
              <a:rPr lang="en-US" sz="2800" b="1" i="1" dirty="0" smtClean="0">
                <a:solidFill>
                  <a:srgbClr val="FFFF00"/>
                </a:solidFill>
                <a:effectLst>
                  <a:outerShdw blurRad="38100" dist="38100" dir="2700000" algn="tl">
                    <a:srgbClr val="000000">
                      <a:alpha val="43137"/>
                    </a:srgbClr>
                  </a:outerShdw>
                </a:effectLst>
              </a:rPr>
              <a:t>Only he could enter into God’s presence.</a:t>
            </a:r>
            <a:endParaRPr lang="en-GB" sz="2800" b="1" dirty="0">
              <a:solidFill>
                <a:srgbClr val="FFFF00"/>
              </a:solidFill>
              <a:effectLst>
                <a:outerShdw blurRad="38100" dist="38100" dir="2700000" algn="tl">
                  <a:srgbClr val="000000">
                    <a:alpha val="43137"/>
                  </a:srgbClr>
                </a:outerShdw>
              </a:effectLst>
            </a:endParaRPr>
          </a:p>
        </p:txBody>
      </p:sp>
      <p:pic>
        <p:nvPicPr>
          <p:cNvPr id="8194" name="Picture 2" descr="http://jerusalem-4thtemple.org/images/temple-maps/Gallery%202/Doc%20Images%203/High%20Priest%20in%20Holy%20of%20Holies.jpg"/>
          <p:cNvPicPr>
            <a:picLocks noChangeAspect="1" noChangeArrowheads="1"/>
          </p:cNvPicPr>
          <p:nvPr/>
        </p:nvPicPr>
        <p:blipFill>
          <a:blip r:embed="rId3" cstate="print"/>
          <a:srcRect/>
          <a:stretch>
            <a:fillRect/>
          </a:stretch>
        </p:blipFill>
        <p:spPr bwMode="auto">
          <a:xfrm>
            <a:off x="200054" y="2266771"/>
            <a:ext cx="3096345" cy="4350365"/>
          </a:xfrm>
          <a:prstGeom prst="rect">
            <a:avLst/>
          </a:prstGeom>
          <a:noFill/>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60" y="74150"/>
            <a:ext cx="8229600" cy="20162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FF"/>
                </a:solidFill>
              </a:rPr>
              <a:t/>
            </a:r>
            <a:br>
              <a:rPr lang="en-US" b="1" dirty="0" smtClean="0">
                <a:solidFill>
                  <a:srgbClr val="00FFFF"/>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solidFill>
                  <a:srgbClr val="FFFF00"/>
                </a:solidFill>
              </a:rPr>
              <a:t/>
            </a:r>
            <a:br>
              <a:rPr lang="en-GB" dirty="0" smtClean="0">
                <a:solidFill>
                  <a:srgbClr val="FFFF00"/>
                </a:solidFill>
              </a:rPr>
            </a:b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238</a:t>
            </a:fld>
            <a:endParaRPr lang="en-GB"/>
          </a:p>
        </p:txBody>
      </p:sp>
      <p:sp>
        <p:nvSpPr>
          <p:cNvPr id="4" name="TextBox 3"/>
          <p:cNvSpPr txBox="1"/>
          <p:nvPr/>
        </p:nvSpPr>
        <p:spPr>
          <a:xfrm>
            <a:off x="3275856" y="2283544"/>
            <a:ext cx="572412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i="1" dirty="0" smtClean="0">
                <a:solidFill>
                  <a:srgbClr val="FFC000"/>
                </a:solidFill>
                <a:effectLst>
                  <a:outerShdw blurRad="38100" dist="38100" dir="2700000" algn="tl">
                    <a:srgbClr val="000000">
                      <a:alpha val="43137"/>
                    </a:srgbClr>
                  </a:outerShdw>
                </a:effectLst>
              </a:rPr>
              <a:t>There, he, as the representative of Israel would intercede with God for Israel.</a:t>
            </a:r>
            <a:r>
              <a:rPr lang="en-US" sz="2800" b="1" i="1" dirty="0" smtClean="0">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For this reason the veil represented the separation between God and Israel.</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At the moment of Jesus Christ’s death, this separation was done away with.”</a:t>
            </a:r>
            <a:r>
              <a:rPr lang="en-US" sz="2800" b="1" i="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Victor Paul </a:t>
            </a:r>
            <a:r>
              <a:rPr lang="en-US" sz="2800" b="1" dirty="0" err="1" smtClean="0">
                <a:solidFill>
                  <a:srgbClr val="FFFF00"/>
                </a:solidFill>
                <a:effectLst>
                  <a:outerShdw blurRad="38100" dist="38100" dir="2700000" algn="tl">
                    <a:srgbClr val="000000">
                      <a:alpha val="43137"/>
                    </a:srgbClr>
                  </a:outerShdw>
                </a:effectLst>
              </a:rPr>
              <a:t>Wierwille</a:t>
            </a:r>
            <a:r>
              <a:rPr lang="en-US" sz="2800" b="1" dirty="0" smtClean="0">
                <a:solidFill>
                  <a:srgbClr val="FFFF00"/>
                </a:solidFill>
                <a:effectLst>
                  <a:outerShdw blurRad="38100" dist="38100" dir="2700000" algn="tl">
                    <a:srgbClr val="000000">
                      <a:alpha val="43137"/>
                    </a:srgbClr>
                  </a:outerShdw>
                </a:effectLst>
              </a:rPr>
              <a:t> (left), Jesus Christ Our Passover, p. 256-257</a:t>
            </a:r>
            <a:r>
              <a:rPr lang="en-US" dirty="0" smtClean="0">
                <a:solidFill>
                  <a:srgbClr val="FFFF00"/>
                </a:solidFill>
              </a:rPr>
              <a:t>.</a:t>
            </a:r>
            <a:endParaRPr lang="en-GB" dirty="0"/>
          </a:p>
        </p:txBody>
      </p:sp>
      <p:pic>
        <p:nvPicPr>
          <p:cNvPr id="6146" name="Picture 2" descr="http://t1.gstatic.com/images?q=tbn:ANd9GcQqOJD8cnf01JyH_wL8T0QBBUZ1vCtxnqYEbQLpPFekWE2-fpo&amp;t=1&amp;usg=__DMFYjx15o6zXtGGaClggOA_23YU="/>
          <p:cNvPicPr>
            <a:picLocks noChangeAspect="1" noChangeArrowheads="1"/>
          </p:cNvPicPr>
          <p:nvPr/>
        </p:nvPicPr>
        <p:blipFill>
          <a:blip r:embed="rId3" cstate="print"/>
          <a:srcRect/>
          <a:stretch>
            <a:fillRect/>
          </a:stretch>
        </p:blipFill>
        <p:spPr bwMode="auto">
          <a:xfrm>
            <a:off x="208965" y="2564904"/>
            <a:ext cx="2880320" cy="3792423"/>
          </a:xfrm>
          <a:prstGeom prst="rect">
            <a:avLst/>
          </a:prstGeom>
          <a:noFill/>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749"/>
            <a:ext cx="8229600" cy="223224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FF"/>
                </a:solidFill>
              </a:rPr>
              <a:t/>
            </a:r>
            <a:br>
              <a:rPr lang="en-US" b="1" dirty="0" smtClean="0">
                <a:solidFill>
                  <a:srgbClr val="00FFFF"/>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239</a:t>
            </a:fld>
            <a:endParaRPr lang="en-GB"/>
          </a:p>
        </p:txBody>
      </p:sp>
      <p:sp>
        <p:nvSpPr>
          <p:cNvPr id="4" name="TextBox 3"/>
          <p:cNvSpPr txBox="1"/>
          <p:nvPr/>
        </p:nvSpPr>
        <p:spPr>
          <a:xfrm>
            <a:off x="3826768" y="2636959"/>
            <a:ext cx="486003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In addition to Christ’s blood being shed for our redemption at Passover, </a:t>
            </a:r>
            <a:r>
              <a:rPr lang="en-US" sz="2800" b="1" dirty="0" smtClean="0">
                <a:solidFill>
                  <a:srgbClr val="00FFFF"/>
                </a:solidFill>
                <a:effectLst>
                  <a:outerShdw blurRad="38100" dist="38100" dir="2700000" algn="tl">
                    <a:srgbClr val="000000">
                      <a:alpha val="43137"/>
                    </a:srgbClr>
                  </a:outerShdw>
                </a:effectLst>
              </a:rPr>
              <a:t>His Blood had to have been sprinkled on the Mercy Seat as well, </a:t>
            </a:r>
            <a:r>
              <a:rPr lang="en-US" sz="2800" b="1" dirty="0" smtClean="0">
                <a:solidFill>
                  <a:srgbClr val="00FF00"/>
                </a:solidFill>
                <a:effectLst>
                  <a:outerShdw blurRad="38100" dist="38100" dir="2700000" algn="tl">
                    <a:srgbClr val="000000">
                      <a:alpha val="43137"/>
                    </a:srgbClr>
                  </a:outerShdw>
                </a:effectLst>
              </a:rPr>
              <a:t>otherwise, the </a:t>
            </a:r>
            <a:r>
              <a:rPr lang="en-US" sz="2800" b="1" dirty="0" err="1" smtClean="0">
                <a:solidFill>
                  <a:srgbClr val="00FF00"/>
                </a:solidFill>
                <a:effectLst>
                  <a:outerShdw blurRad="38100" dist="38100" dir="2700000" algn="tl">
                    <a:srgbClr val="000000">
                      <a:alpha val="43137"/>
                    </a:srgbClr>
                  </a:outerShdw>
                </a:effectLst>
              </a:rPr>
              <a:t>Levitical</a:t>
            </a:r>
            <a:r>
              <a:rPr lang="en-US" sz="2800" b="1" dirty="0" smtClean="0">
                <a:solidFill>
                  <a:srgbClr val="00FF00"/>
                </a:solidFill>
                <a:effectLst>
                  <a:outerShdw blurRad="38100" dist="38100" dir="2700000" algn="tl">
                    <a:srgbClr val="000000">
                      <a:alpha val="43137"/>
                    </a:srgbClr>
                  </a:outerShdw>
                </a:effectLst>
              </a:rPr>
              <a:t> Type of Atonement ritual could never be literally fulfilled.</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jerusalem-4thtemple.org/images/temple-maps/Gallery%202/Doc%20Images%203/Holy%20of%20Holies.jpg"/>
          <p:cNvPicPr>
            <a:picLocks noChangeAspect="1" noChangeArrowheads="1"/>
          </p:cNvPicPr>
          <p:nvPr/>
        </p:nvPicPr>
        <p:blipFill>
          <a:blip r:embed="rId3" cstate="print"/>
          <a:srcRect/>
          <a:stretch>
            <a:fillRect/>
          </a:stretch>
        </p:blipFill>
        <p:spPr bwMode="auto">
          <a:xfrm>
            <a:off x="563216" y="2708920"/>
            <a:ext cx="2670824" cy="382639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77" y="0"/>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3707904" y="1772816"/>
            <a:ext cx="529208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We get the confirmation of this conversion in Numbers 14:34,</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"after the number of the days in which ye searched the land ...</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each day for a year, shall ye bear your iniquities" and in Ezekiel 4:6, </a:t>
            </a:r>
            <a:r>
              <a:rPr lang="en-US" sz="2800" b="1" i="1" dirty="0" smtClean="0">
                <a:solidFill>
                  <a:srgbClr val="FFFF00"/>
                </a:solidFill>
                <a:effectLst>
                  <a:outerShdw blurRad="38100" dist="38100" dir="2700000" algn="tl">
                    <a:srgbClr val="000000">
                      <a:alpha val="43137"/>
                    </a:srgbClr>
                  </a:outerShdw>
                </a:effectLst>
              </a:rPr>
              <a:t>"and thou </a:t>
            </a:r>
            <a:r>
              <a:rPr lang="en-US" sz="2800" b="1" i="1" dirty="0" err="1" smtClean="0">
                <a:solidFill>
                  <a:srgbClr val="FFFF00"/>
                </a:solidFill>
                <a:effectLst>
                  <a:outerShdw blurRad="38100" dist="38100" dir="2700000" algn="tl">
                    <a:srgbClr val="000000">
                      <a:alpha val="43137"/>
                    </a:srgbClr>
                  </a:outerShdw>
                </a:effectLst>
              </a:rPr>
              <a:t>shalt</a:t>
            </a:r>
            <a:r>
              <a:rPr lang="en-US" sz="2800" b="1" i="1" dirty="0" smtClean="0">
                <a:solidFill>
                  <a:srgbClr val="FFFF00"/>
                </a:solidFill>
                <a:effectLst>
                  <a:outerShdw blurRad="38100" dist="38100" dir="2700000" algn="tl">
                    <a:srgbClr val="000000">
                      <a:alpha val="43137"/>
                    </a:srgbClr>
                  </a:outerShdw>
                </a:effectLst>
              </a:rPr>
              <a:t> bear the iniquity ... I have appointed thee each day for a year." </a:t>
            </a:r>
            <a:endParaRPr lang="en-GB" sz="2800" b="1" dirty="0" smtClean="0">
              <a:solidFill>
                <a:srgbClr val="FFFF00"/>
              </a:solidFill>
              <a:effectLst>
                <a:outerShdw blurRad="38100" dist="38100" dir="2700000" algn="tl">
                  <a:srgbClr val="000000">
                    <a:alpha val="43137"/>
                  </a:srgbClr>
                </a:outerShdw>
              </a:effectLst>
            </a:endParaRPr>
          </a:p>
          <a:p>
            <a:endParaRPr lang="en-GB" sz="2800" dirty="0"/>
          </a:p>
        </p:txBody>
      </p:sp>
      <p:pic>
        <p:nvPicPr>
          <p:cNvPr id="62466" name="Picture 2" descr="http://blog.eteacherbiblical.com/wp-content/uploads/2009/11/clip_image001_thumb.jpg"/>
          <p:cNvPicPr>
            <a:picLocks noChangeAspect="1" noChangeArrowheads="1"/>
          </p:cNvPicPr>
          <p:nvPr/>
        </p:nvPicPr>
        <p:blipFill>
          <a:blip r:embed="rId3" cstate="print"/>
          <a:srcRect/>
          <a:stretch>
            <a:fillRect/>
          </a:stretch>
        </p:blipFill>
        <p:spPr bwMode="auto">
          <a:xfrm>
            <a:off x="179512" y="2276872"/>
            <a:ext cx="3384376" cy="3168351"/>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24</a:t>
            </a:fld>
            <a:endParaRPr lang="en-GB"/>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90" y="2704"/>
            <a:ext cx="8229600" cy="208823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240</a:t>
            </a:fld>
            <a:endParaRPr lang="en-GB"/>
          </a:p>
        </p:txBody>
      </p:sp>
      <p:sp>
        <p:nvSpPr>
          <p:cNvPr id="4" name="TextBox 3"/>
          <p:cNvSpPr txBox="1"/>
          <p:nvPr/>
        </p:nvSpPr>
        <p:spPr>
          <a:xfrm>
            <a:off x="3203848" y="2304395"/>
            <a:ext cx="568863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u="sng" dirty="0" smtClean="0">
                <a:solidFill>
                  <a:srgbClr val="00FFFF"/>
                </a:solidFill>
                <a:effectLst>
                  <a:outerShdw blurRad="38100" dist="38100" dir="2700000" algn="tl">
                    <a:srgbClr val="000000">
                      <a:alpha val="43137"/>
                    </a:srgbClr>
                  </a:outerShdw>
                </a:effectLst>
              </a:rPr>
              <a:t>Yahweh would have broken His Own rules had not Christ’s Blood actually been sprinkled on the Mercy Seat</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err="1" smtClean="0">
                <a:solidFill>
                  <a:srgbClr val="FFC000"/>
                </a:solidFill>
                <a:effectLst>
                  <a:outerShdw blurRad="38100" dist="38100" dir="2700000" algn="tl">
                    <a:srgbClr val="000000">
                      <a:alpha val="43137"/>
                    </a:srgbClr>
                  </a:outerShdw>
                </a:effectLst>
              </a:rPr>
              <a:t>Yahshua’s</a:t>
            </a:r>
            <a:r>
              <a:rPr lang="en-US" sz="2800" b="1" dirty="0" smtClean="0">
                <a:solidFill>
                  <a:srgbClr val="FFC000"/>
                </a:solidFill>
                <a:effectLst>
                  <a:outerShdw blurRad="38100" dist="38100" dir="2700000" algn="tl">
                    <a:srgbClr val="000000">
                      <a:alpha val="43137"/>
                    </a:srgbClr>
                  </a:outerShdw>
                </a:effectLst>
              </a:rPr>
              <a:t> atoning sacrifice could not have been fulfilled to the letter of the Law unless this sprinkling </a:t>
            </a:r>
            <a:r>
              <a:rPr lang="en-US" sz="2800" b="1" dirty="0" smtClean="0">
                <a:solidFill>
                  <a:srgbClr val="00FF00"/>
                </a:solidFill>
                <a:effectLst>
                  <a:outerShdw blurRad="38100" dist="38100" dir="2700000" algn="tl">
                    <a:srgbClr val="000000">
                      <a:alpha val="43137"/>
                    </a:srgbClr>
                  </a:outerShdw>
                </a:effectLst>
              </a:rPr>
              <a:t>– the very last element of the atoning sacrifice of the High Priest – was accomplished</a:t>
            </a:r>
            <a:r>
              <a:rPr lang="en-US" sz="2800" b="1" dirty="0" smtClean="0">
                <a:solidFill>
                  <a:srgbClr val="00FF00"/>
                </a:solidFill>
                <a:effectLst>
                  <a:outerShdw blurRad="38100" dist="38100" dir="2700000" algn="tl">
                    <a:srgbClr val="000000">
                      <a:alpha val="43137"/>
                    </a:srgbClr>
                  </a:outerShdw>
                </a:effectLst>
              </a:rPr>
              <a:t>.</a:t>
            </a:r>
            <a:endParaRPr lang="en-GB" b="1" dirty="0">
              <a:effectLst>
                <a:outerShdw blurRad="38100" dist="38100" dir="2700000" algn="tl">
                  <a:srgbClr val="000000">
                    <a:alpha val="43137"/>
                  </a:srgbClr>
                </a:outerShdw>
              </a:effectLst>
            </a:endParaRPr>
          </a:p>
        </p:txBody>
      </p:sp>
      <p:pic>
        <p:nvPicPr>
          <p:cNvPr id="506882" name="Picture 2" descr="http://www.downtherabbithole.us/g33.jpg"/>
          <p:cNvPicPr>
            <a:picLocks noChangeAspect="1" noChangeArrowheads="1"/>
          </p:cNvPicPr>
          <p:nvPr/>
        </p:nvPicPr>
        <p:blipFill>
          <a:blip r:embed="rId3" cstate="print"/>
          <a:srcRect/>
          <a:stretch>
            <a:fillRect/>
          </a:stretch>
        </p:blipFill>
        <p:spPr bwMode="auto">
          <a:xfrm>
            <a:off x="251521" y="2780929"/>
            <a:ext cx="2722342" cy="2808312"/>
          </a:xfrm>
          <a:prstGeom prst="rect">
            <a:avLst/>
          </a:prstGeom>
          <a:noFill/>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164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FF"/>
                </a:solidFill>
              </a:rPr>
              <a:t/>
            </a:r>
            <a:br>
              <a:rPr lang="en-US" b="1" dirty="0" smtClean="0">
                <a:solidFill>
                  <a:srgbClr val="00FFFF"/>
                </a:solidFill>
              </a:rPr>
            </a:br>
            <a:r>
              <a:rPr lang="en-US" b="1" dirty="0">
                <a:solidFill>
                  <a:srgbClr val="00FFFF"/>
                </a:solidFill>
              </a:rPr>
              <a:t>T</a:t>
            </a:r>
            <a:r>
              <a:rPr lang="en-US" b="1" dirty="0" smtClean="0">
                <a:solidFill>
                  <a:srgbClr val="00FFFF"/>
                </a:solidFill>
              </a:rPr>
              <a:t>he </a:t>
            </a:r>
            <a:r>
              <a:rPr lang="en-US" b="1" dirty="0" smtClean="0">
                <a:solidFill>
                  <a:srgbClr val="00FFFF"/>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241</a:t>
            </a:fld>
            <a:endParaRPr lang="en-GB"/>
          </a:p>
        </p:txBody>
      </p:sp>
      <p:sp>
        <p:nvSpPr>
          <p:cNvPr id="4" name="TextBox 3"/>
          <p:cNvSpPr txBox="1"/>
          <p:nvPr/>
        </p:nvSpPr>
        <p:spPr>
          <a:xfrm>
            <a:off x="3635896" y="2756975"/>
            <a:ext cx="529208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Therefore, </a:t>
            </a:r>
            <a:r>
              <a:rPr lang="en-US" sz="2800" b="1" dirty="0" smtClean="0">
                <a:solidFill>
                  <a:srgbClr val="00FF00"/>
                </a:solidFill>
                <a:effectLst>
                  <a:outerShdw blurRad="38100" dist="38100" dir="2700000" algn="tl">
                    <a:srgbClr val="000000">
                      <a:alpha val="43137"/>
                    </a:srgbClr>
                  </a:outerShdw>
                </a:effectLst>
              </a:rPr>
              <a:t>I must consider that Daniel 9:24 is speaking of that very sprinkling, </a:t>
            </a:r>
            <a:r>
              <a:rPr lang="en-US" sz="2800" b="1" dirty="0" smtClean="0">
                <a:solidFill>
                  <a:srgbClr val="FF33CC"/>
                </a:solidFill>
                <a:effectLst>
                  <a:outerShdw blurRad="38100" dist="38100" dir="2700000" algn="tl">
                    <a:srgbClr val="000000">
                      <a:alpha val="43137"/>
                    </a:srgbClr>
                  </a:outerShdw>
                </a:effectLst>
              </a:rPr>
              <a:t>which Yahweh Himself had arranged for on Mt. Calvary that fateful year.</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In the Spring, Christ’s Passover Blood was shed for our redemption,</a:t>
            </a:r>
            <a:r>
              <a:rPr lang="en-US" dirty="0" smtClean="0">
                <a:solidFill>
                  <a:srgbClr val="FFFF00"/>
                </a:solidFill>
              </a:rPr>
              <a:t>. </a:t>
            </a:r>
            <a:endParaRPr lang="en-GB" dirty="0">
              <a:solidFill>
                <a:srgbClr val="FFFF00"/>
              </a:solidFill>
            </a:endParaRPr>
          </a:p>
        </p:txBody>
      </p:sp>
      <p:pic>
        <p:nvPicPr>
          <p:cNvPr id="504834" name="Picture 2" descr="http://t0.gstatic.com/images?q=tbn:ANd9GcQ7MnJOZgsHqpShcMGuHrAEZF_NXOH74cVzLf88fU98bbGeUEU&amp;t=1&amp;usg=__JaSzqQl0RlvY_KdVuWMydzQV0d0="/>
          <p:cNvPicPr>
            <a:picLocks noChangeAspect="1" noChangeArrowheads="1"/>
          </p:cNvPicPr>
          <p:nvPr/>
        </p:nvPicPr>
        <p:blipFill>
          <a:blip r:embed="rId3" cstate="print"/>
          <a:srcRect/>
          <a:stretch>
            <a:fillRect/>
          </a:stretch>
        </p:blipFill>
        <p:spPr bwMode="auto">
          <a:xfrm>
            <a:off x="298376" y="2347781"/>
            <a:ext cx="3096344" cy="4357819"/>
          </a:xfrm>
          <a:prstGeom prst="rect">
            <a:avLst/>
          </a:prstGeom>
          <a:noFill/>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14" y="14427"/>
            <a:ext cx="8229600" cy="20162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242</a:t>
            </a:fld>
            <a:endParaRPr lang="en-GB"/>
          </a:p>
        </p:txBody>
      </p:sp>
      <p:sp>
        <p:nvSpPr>
          <p:cNvPr id="4" name="TextBox 3"/>
          <p:cNvSpPr txBox="1"/>
          <p:nvPr/>
        </p:nvSpPr>
        <p:spPr>
          <a:xfrm>
            <a:off x="3995936" y="2924944"/>
            <a:ext cx="4896544"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Some of that Blood washed down into the crack under the cross,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just above Jeremiah’s grotto, where Yahweh had arranged to place the Ark of the Covenant. </a:t>
            </a:r>
            <a:endParaRPr lang="en-GB" sz="2800" b="1" dirty="0">
              <a:solidFill>
                <a:srgbClr val="00FF00"/>
              </a:solidFill>
              <a:effectLst>
                <a:outerShdw blurRad="38100" dist="38100" dir="2700000" algn="tl">
                  <a:srgbClr val="000000">
                    <a:alpha val="43137"/>
                  </a:srgbClr>
                </a:outerShdw>
              </a:effectLst>
            </a:endParaRPr>
          </a:p>
        </p:txBody>
      </p:sp>
      <p:pic>
        <p:nvPicPr>
          <p:cNvPr id="510978" name="Picture 2" descr="http://t3.gstatic.com/images?q=tbn:ANd9GcTSR1oVSAZULHmJ6SYhQJgXLziCOMq0akbJuohFVBD3wMnu9og&amp;t=1&amp;usg=__sI-IwqIl_-8ka1W7yeoPpbT9B6Y="/>
          <p:cNvPicPr>
            <a:picLocks noChangeAspect="1" noChangeArrowheads="1"/>
          </p:cNvPicPr>
          <p:nvPr/>
        </p:nvPicPr>
        <p:blipFill>
          <a:blip r:embed="rId3" cstate="print"/>
          <a:srcRect/>
          <a:stretch>
            <a:fillRect/>
          </a:stretch>
        </p:blipFill>
        <p:spPr bwMode="auto">
          <a:xfrm>
            <a:off x="251520" y="2492896"/>
            <a:ext cx="3633899" cy="3816424"/>
          </a:xfrm>
          <a:prstGeom prst="rect">
            <a:avLst/>
          </a:prstGeom>
          <a:noFill/>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0425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243</a:t>
            </a:fld>
            <a:endParaRPr lang="en-GB"/>
          </a:p>
        </p:txBody>
      </p:sp>
      <p:sp>
        <p:nvSpPr>
          <p:cNvPr id="4" name="TextBox 3"/>
          <p:cNvSpPr txBox="1"/>
          <p:nvPr/>
        </p:nvSpPr>
        <p:spPr>
          <a:xfrm>
            <a:off x="2843808" y="2527642"/>
            <a:ext cx="601216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According to Ron Wyatt, the earthquake not only split the rock of Mt. Calvary, </a:t>
            </a:r>
            <a:r>
              <a:rPr lang="en-US" sz="2800" b="1" dirty="0" smtClean="0">
                <a:solidFill>
                  <a:srgbClr val="00FFFF"/>
                </a:solidFill>
                <a:effectLst>
                  <a:outerShdw blurRad="38100" dist="38100" dir="2700000" algn="tl">
                    <a:srgbClr val="000000">
                      <a:alpha val="43137"/>
                    </a:srgbClr>
                  </a:outerShdw>
                </a:effectLst>
              </a:rPr>
              <a:t>it also split the stone lid which held the Ark of the Covenant,</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exposing the Mercy Seat.  Then, in the Fall of that year, </a:t>
            </a:r>
            <a:r>
              <a:rPr lang="en-US" sz="2800" b="1" dirty="0" smtClean="0">
                <a:solidFill>
                  <a:srgbClr val="00FF00"/>
                </a:solidFill>
                <a:effectLst>
                  <a:outerShdw blurRad="38100" dist="38100" dir="2700000" algn="tl">
                    <a:srgbClr val="000000">
                      <a:alpha val="43137"/>
                    </a:srgbClr>
                  </a:outerShdw>
                </a:effectLst>
              </a:rPr>
              <a:t>on the Day of Atonement, when the rainy season begins in Palestine, </a:t>
            </a:r>
            <a:endParaRPr lang="en-GB" sz="2800" b="1" dirty="0">
              <a:solidFill>
                <a:srgbClr val="00FF00"/>
              </a:solidFill>
              <a:effectLst>
                <a:outerShdw blurRad="38100" dist="38100" dir="2700000" algn="tl">
                  <a:srgbClr val="000000">
                    <a:alpha val="43137"/>
                  </a:srgbClr>
                </a:outerShdw>
              </a:effectLst>
            </a:endParaRPr>
          </a:p>
        </p:txBody>
      </p:sp>
      <p:pic>
        <p:nvPicPr>
          <p:cNvPr id="508930" name="Picture 2" descr="http://i.ytimg.com/vi/NrR0HYoV4sc/0.jpg"/>
          <p:cNvPicPr>
            <a:picLocks noChangeAspect="1" noChangeArrowheads="1"/>
          </p:cNvPicPr>
          <p:nvPr/>
        </p:nvPicPr>
        <p:blipFill rotWithShape="1">
          <a:blip r:embed="rId3" cstate="print"/>
          <a:srcRect r="21003"/>
          <a:stretch/>
        </p:blipFill>
        <p:spPr bwMode="auto">
          <a:xfrm>
            <a:off x="179512" y="3573016"/>
            <a:ext cx="2411760" cy="2164400"/>
          </a:xfrm>
          <a:prstGeom prst="rect">
            <a:avLst/>
          </a:prstGeom>
          <a:noFill/>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60" y="4410"/>
            <a:ext cx="8229600" cy="20162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244</a:t>
            </a:fld>
            <a:endParaRPr lang="en-GB"/>
          </a:p>
        </p:txBody>
      </p:sp>
      <p:sp>
        <p:nvSpPr>
          <p:cNvPr id="4" name="TextBox 3"/>
          <p:cNvSpPr txBox="1"/>
          <p:nvPr/>
        </p:nvSpPr>
        <p:spPr>
          <a:xfrm>
            <a:off x="4248944" y="2506682"/>
            <a:ext cx="460851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Yahweh sent the rains to wash that Blood down through the rock, </a:t>
            </a:r>
            <a:r>
              <a:rPr lang="en-US" sz="2800" b="1" dirty="0" smtClean="0">
                <a:solidFill>
                  <a:srgbClr val="00FFFF"/>
                </a:solidFill>
                <a:effectLst>
                  <a:outerShdw blurRad="38100" dist="38100" dir="2700000" algn="tl">
                    <a:srgbClr val="000000">
                      <a:alpha val="43137"/>
                    </a:srgbClr>
                  </a:outerShdw>
                </a:effectLst>
              </a:rPr>
              <a:t>to be sprinkled onto the Mercy Seat</a:t>
            </a:r>
            <a:r>
              <a:rPr lang="en-US" sz="2800" b="1" dirty="0" smtClean="0">
                <a:solidFill>
                  <a:srgbClr val="00FF00"/>
                </a:solidFill>
                <a:effectLst>
                  <a:outerShdw blurRad="38100" dist="38100" dir="2700000" algn="tl">
                    <a:srgbClr val="000000">
                      <a:alpha val="43137"/>
                    </a:srgbClr>
                  </a:outerShdw>
                </a:effectLst>
              </a:rPr>
              <a:t>, so that the Day of Atonement ritual might be fulfilled as well! Again, </a:t>
            </a:r>
            <a:r>
              <a:rPr lang="en-US" sz="2800" b="1" dirty="0" smtClean="0">
                <a:solidFill>
                  <a:srgbClr val="FFFF00"/>
                </a:solidFill>
                <a:effectLst>
                  <a:outerShdw blurRad="38100" dist="38100" dir="2700000" algn="tl">
                    <a:srgbClr val="000000">
                      <a:alpha val="43137"/>
                    </a:srgbClr>
                  </a:outerShdw>
                </a:effectLst>
              </a:rPr>
              <a:t>in the words of the prophet, Daniel:</a:t>
            </a:r>
            <a:endParaRPr lang="en-GB" sz="2800" dirty="0">
              <a:solidFill>
                <a:srgbClr val="FFFF00"/>
              </a:solidFill>
            </a:endParaRPr>
          </a:p>
        </p:txBody>
      </p:sp>
      <p:pic>
        <p:nvPicPr>
          <p:cNvPr id="515074" name="Picture 2" descr="http://www.finalfrontier.org.uk/images/archeology/05_01_01.jpg"/>
          <p:cNvPicPr>
            <a:picLocks noChangeAspect="1" noChangeArrowheads="1"/>
          </p:cNvPicPr>
          <p:nvPr/>
        </p:nvPicPr>
        <p:blipFill>
          <a:blip r:embed="rId3" cstate="print"/>
          <a:srcRect/>
          <a:stretch>
            <a:fillRect/>
          </a:stretch>
        </p:blipFill>
        <p:spPr bwMode="auto">
          <a:xfrm>
            <a:off x="323528" y="3212975"/>
            <a:ext cx="3689595" cy="2042455"/>
          </a:xfrm>
          <a:prstGeom prst="rect">
            <a:avLst/>
          </a:prstGeom>
          <a:noFill/>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846"/>
            <a:ext cx="8229600" cy="20162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245</a:t>
            </a:fld>
            <a:endParaRPr lang="en-GB"/>
          </a:p>
        </p:txBody>
      </p:sp>
      <p:sp>
        <p:nvSpPr>
          <p:cNvPr id="4" name="TextBox 3"/>
          <p:cNvSpPr txBox="1"/>
          <p:nvPr/>
        </p:nvSpPr>
        <p:spPr>
          <a:xfrm>
            <a:off x="2699792" y="2304395"/>
            <a:ext cx="619268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Seventy weeks are determined upon your people and upon your holy city, </a:t>
            </a:r>
            <a:r>
              <a:rPr lang="en-US" sz="2800" b="1" i="1" dirty="0" smtClean="0">
                <a:solidFill>
                  <a:srgbClr val="00FFFF"/>
                </a:solidFill>
                <a:effectLst>
                  <a:outerShdw blurRad="38100" dist="38100" dir="2700000" algn="tl">
                    <a:srgbClr val="000000">
                      <a:alpha val="43137"/>
                    </a:srgbClr>
                  </a:outerShdw>
                </a:effectLst>
              </a:rPr>
              <a:t>to finish the transgression, and to make an end of sins,</a:t>
            </a:r>
            <a:r>
              <a:rPr lang="en-US" sz="2800" b="1" i="1" dirty="0" smtClean="0">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and to make reconciliation for iniquity, </a:t>
            </a:r>
            <a:r>
              <a:rPr lang="en-US" sz="2800" b="1" i="1" dirty="0" smtClean="0">
                <a:solidFill>
                  <a:srgbClr val="00FF00"/>
                </a:solidFill>
                <a:effectLst>
                  <a:outerShdw blurRad="38100" dist="38100" dir="2700000" algn="tl">
                    <a:srgbClr val="000000">
                      <a:alpha val="43137"/>
                    </a:srgbClr>
                  </a:outerShdw>
                </a:effectLst>
              </a:rPr>
              <a:t>and to bring in everlasting righteousness, </a:t>
            </a:r>
            <a:r>
              <a:rPr lang="en-US" sz="2800" b="1" i="1" dirty="0" smtClean="0">
                <a:solidFill>
                  <a:srgbClr val="FFFF00"/>
                </a:solidFill>
                <a:effectLst>
                  <a:outerShdw blurRad="38100" dist="38100" dir="2700000" algn="tl">
                    <a:srgbClr val="000000">
                      <a:alpha val="43137"/>
                    </a:srgbClr>
                  </a:outerShdw>
                </a:effectLst>
              </a:rPr>
              <a:t>and to seal up the vision and the prophecy, </a:t>
            </a:r>
            <a:r>
              <a:rPr lang="en-US" sz="2800" b="1" u="sng" dirty="0" smtClean="0">
                <a:solidFill>
                  <a:srgbClr val="FFFF00"/>
                </a:solidFill>
                <a:effectLst>
                  <a:outerShdw blurRad="38100" dist="38100" dir="2700000" algn="tl">
                    <a:srgbClr val="000000">
                      <a:alpha val="43137"/>
                    </a:srgbClr>
                  </a:outerShdw>
                </a:effectLst>
              </a:rPr>
              <a:t>and to anoint the Most Holy</a:t>
            </a:r>
            <a:r>
              <a:rPr lang="en-US" sz="2800" b="1" i="1" dirty="0" smtClean="0">
                <a:solidFill>
                  <a:srgbClr val="FFFF00"/>
                </a:solidFill>
                <a:effectLst>
                  <a:outerShdw blurRad="38100" dist="38100" dir="2700000" algn="tl">
                    <a:srgbClr val="000000">
                      <a:alpha val="43137"/>
                    </a:srgbClr>
                  </a:outerShdw>
                </a:effectLst>
              </a:rPr>
              <a:t>. – </a:t>
            </a:r>
            <a:r>
              <a:rPr lang="en-US" sz="2800" b="1" i="1" dirty="0" smtClean="0">
                <a:solidFill>
                  <a:srgbClr val="FF33CC"/>
                </a:solidFill>
                <a:effectLst>
                  <a:outerShdw blurRad="38100" dist="38100" dir="2700000" algn="tl">
                    <a:srgbClr val="000000">
                      <a:alpha val="43137"/>
                    </a:srgbClr>
                  </a:outerShdw>
                </a:effectLst>
              </a:rPr>
              <a:t>Daniel 9:24.</a:t>
            </a:r>
            <a:endParaRPr lang="en-GB" sz="28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3284984"/>
            <a:ext cx="2232248" cy="1696509"/>
          </a:xfrm>
          <a:prstGeom prst="rect">
            <a:avLst/>
          </a:prstGeom>
          <a:noFill/>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4"/>
            <a:ext cx="8229600" cy="20162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246</a:t>
            </a:fld>
            <a:endParaRPr lang="en-GB"/>
          </a:p>
        </p:txBody>
      </p:sp>
      <p:sp>
        <p:nvSpPr>
          <p:cNvPr id="4" name="TextBox 3"/>
          <p:cNvSpPr txBox="1"/>
          <p:nvPr/>
        </p:nvSpPr>
        <p:spPr>
          <a:xfrm>
            <a:off x="3995936" y="2278082"/>
            <a:ext cx="496855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Were it not for Ron Wyatt’s discovery of the Ark of the Covenant in 1982, </a:t>
            </a:r>
            <a:r>
              <a:rPr lang="en-US" sz="2800" b="1" dirty="0" smtClean="0">
                <a:solidFill>
                  <a:srgbClr val="00FFFF"/>
                </a:solidFill>
                <a:effectLst>
                  <a:outerShdw blurRad="38100" dist="38100" dir="2700000" algn="tl">
                    <a:srgbClr val="000000">
                      <a:alpha val="43137"/>
                    </a:srgbClr>
                  </a:outerShdw>
                </a:effectLst>
              </a:rPr>
              <a:t>we would never have known that Christ’s own Blood was sprinkled on the Mercy Seat, </a:t>
            </a:r>
            <a:r>
              <a:rPr lang="en-US" sz="2800" b="1" i="1" u="sng" dirty="0" smtClean="0">
                <a:solidFill>
                  <a:srgbClr val="00FF00"/>
                </a:solidFill>
                <a:effectLst>
                  <a:outerShdw blurRad="38100" dist="38100" dir="2700000" algn="tl">
                    <a:srgbClr val="000000">
                      <a:alpha val="43137"/>
                    </a:srgbClr>
                  </a:outerShdw>
                </a:effectLst>
              </a:rPr>
              <a:t>thus literally anointing the Most Holy</a:t>
            </a:r>
            <a:r>
              <a:rPr lang="en-US" sz="2800" b="1" dirty="0" smtClean="0">
                <a:solidFill>
                  <a:srgbClr val="00FF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What an incredible story!</a:t>
            </a:r>
            <a:endParaRPr lang="en-GB" sz="2800" b="1" dirty="0">
              <a:solidFill>
                <a:srgbClr val="FFFF00"/>
              </a:solidFill>
              <a:effectLst>
                <a:outerShdw blurRad="38100" dist="38100" dir="2700000" algn="tl">
                  <a:srgbClr val="000000">
                    <a:alpha val="43137"/>
                  </a:srgbClr>
                </a:outerShdw>
              </a:effectLst>
            </a:endParaRPr>
          </a:p>
        </p:txBody>
      </p:sp>
      <p:pic>
        <p:nvPicPr>
          <p:cNvPr id="517122" name="Picture 2" descr="http://www.discoveryupdate.com/images/ronexcav.jpg"/>
          <p:cNvPicPr>
            <a:picLocks noChangeAspect="1" noChangeArrowheads="1"/>
          </p:cNvPicPr>
          <p:nvPr/>
        </p:nvPicPr>
        <p:blipFill>
          <a:blip r:embed="rId3" cstate="print"/>
          <a:srcRect/>
          <a:stretch>
            <a:fillRect/>
          </a:stretch>
        </p:blipFill>
        <p:spPr bwMode="auto">
          <a:xfrm>
            <a:off x="179512" y="2852936"/>
            <a:ext cx="3600397" cy="2952328"/>
          </a:xfrm>
          <a:prstGeom prst="rect">
            <a:avLst/>
          </a:prstGeom>
          <a:noFill/>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67" y="116632"/>
            <a:ext cx="8229600" cy="223224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247</a:t>
            </a:fld>
            <a:endParaRPr lang="en-GB"/>
          </a:p>
        </p:txBody>
      </p:sp>
      <p:sp>
        <p:nvSpPr>
          <p:cNvPr id="4" name="TextBox 3"/>
          <p:cNvSpPr txBox="1"/>
          <p:nvPr/>
        </p:nvSpPr>
        <p:spPr>
          <a:xfrm>
            <a:off x="3491880" y="2515992"/>
            <a:ext cx="532859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For those Christians who remain skeptical of this analysis,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all I can say is that it is no more improbable than Lazarus being raised from the dead or Yahweh’s angel killing 185,000</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of Sennacherib’s Assyrian soldiers in one night! </a:t>
            </a:r>
            <a:endParaRPr lang="en-GB" sz="2800" b="1" dirty="0">
              <a:solidFill>
                <a:srgbClr val="FFFF00"/>
              </a:solidFill>
              <a:effectLst>
                <a:outerShdw blurRad="38100" dist="38100" dir="2700000" algn="tl">
                  <a:srgbClr val="000000">
                    <a:alpha val="43137"/>
                  </a:srgbClr>
                </a:outerShdw>
              </a:effectLst>
            </a:endParaRPr>
          </a:p>
        </p:txBody>
      </p:sp>
      <p:pic>
        <p:nvPicPr>
          <p:cNvPr id="513026" name="Picture 2" descr="http://t2.gstatic.com/images?q=tbn:ANd9GcSGL6gI8Vn5xC7snAO9NIr8QrXGQvZlbJvin8nGpse3kSol4ro&amp;t=1&amp;usg=__KGOcdObFaLM6Iq8TE73utKa5sDw="/>
          <p:cNvPicPr>
            <a:picLocks noChangeAspect="1" noChangeArrowheads="1"/>
          </p:cNvPicPr>
          <p:nvPr/>
        </p:nvPicPr>
        <p:blipFill>
          <a:blip r:embed="rId3" cstate="print"/>
          <a:srcRect/>
          <a:stretch>
            <a:fillRect/>
          </a:stretch>
        </p:blipFill>
        <p:spPr bwMode="auto">
          <a:xfrm>
            <a:off x="323528" y="3037651"/>
            <a:ext cx="2880320" cy="3381245"/>
          </a:xfrm>
          <a:prstGeom prst="rect">
            <a:avLst/>
          </a:prstGeom>
          <a:noFill/>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68486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The 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248</a:t>
            </a:fld>
            <a:endParaRPr lang="en-GB"/>
          </a:p>
        </p:txBody>
      </p:sp>
      <p:sp>
        <p:nvSpPr>
          <p:cNvPr id="4" name="TextBox 3"/>
          <p:cNvSpPr txBox="1"/>
          <p:nvPr/>
        </p:nvSpPr>
        <p:spPr>
          <a:xfrm>
            <a:off x="2339752" y="2046904"/>
            <a:ext cx="662473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The only difference is that the latter two haven’t been deliberately suppressed by all parties: </a:t>
            </a:r>
            <a:r>
              <a:rPr lang="en-US" sz="2800" b="1" dirty="0" smtClean="0">
                <a:solidFill>
                  <a:srgbClr val="00FFFF"/>
                </a:solidFill>
                <a:effectLst>
                  <a:outerShdw blurRad="38100" dist="38100" dir="2700000" algn="tl">
                    <a:srgbClr val="000000">
                      <a:alpha val="43137"/>
                    </a:srgbClr>
                  </a:outerShdw>
                </a:effectLst>
              </a:rPr>
              <a:t>Christians, Jews and atheists alike!  </a:t>
            </a:r>
            <a:r>
              <a:rPr lang="en-US" sz="2800" b="1" dirty="0" smtClean="0">
                <a:solidFill>
                  <a:srgbClr val="FF33CC"/>
                </a:solidFill>
                <a:effectLst>
                  <a:outerShdw blurRad="38100" dist="38100" dir="2700000" algn="tl">
                    <a:srgbClr val="000000">
                      <a:alpha val="43137"/>
                    </a:srgbClr>
                  </a:outerShdw>
                </a:effectLst>
              </a:rPr>
              <a:t>The potential of this story to create a Christian revival is enormous; </a:t>
            </a:r>
            <a:r>
              <a:rPr lang="en-US" sz="2800" b="1" dirty="0" smtClean="0">
                <a:solidFill>
                  <a:srgbClr val="00FF00"/>
                </a:solidFill>
                <a:effectLst>
                  <a:outerShdw blurRad="38100" dist="38100" dir="2700000" algn="tl">
                    <a:srgbClr val="000000">
                      <a:alpha val="43137"/>
                    </a:srgbClr>
                  </a:outerShdw>
                </a:effectLst>
              </a:rPr>
              <a:t>but I also know that none of the existing denominations want to offend the Jews by demanding access to the Ark, </a:t>
            </a:r>
            <a:r>
              <a:rPr lang="en-US" sz="2800" b="1" dirty="0" smtClean="0">
                <a:solidFill>
                  <a:srgbClr val="FFFF00"/>
                </a:solidFill>
                <a:effectLst>
                  <a:outerShdw blurRad="38100" dist="38100" dir="2700000" algn="tl">
                    <a:srgbClr val="000000">
                      <a:alpha val="43137"/>
                    </a:srgbClr>
                  </a:outerShdw>
                </a:effectLst>
              </a:rPr>
              <a:t>if only to have the Blood tested again.</a:t>
            </a:r>
            <a:r>
              <a:rPr lang="en-US"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523266" name="Picture 2" descr="http://t3.gstatic.com/images?q=tbn:ANd9GcSzBhLBgm0ORQm--dW80eEv5bjaIme4WCG4jspMrruvY3lvStk&amp;t=1&amp;usg=__Tq7zh3Lr39GxAjkTLo3xG79lBrg="/>
          <p:cNvPicPr>
            <a:picLocks noChangeAspect="1" noChangeArrowheads="1"/>
          </p:cNvPicPr>
          <p:nvPr/>
        </p:nvPicPr>
        <p:blipFill>
          <a:blip r:embed="rId3" cstate="print"/>
          <a:srcRect/>
          <a:stretch>
            <a:fillRect/>
          </a:stretch>
        </p:blipFill>
        <p:spPr bwMode="auto">
          <a:xfrm>
            <a:off x="107504" y="3649285"/>
            <a:ext cx="2016224" cy="2016224"/>
          </a:xfrm>
          <a:prstGeom prst="rect">
            <a:avLst/>
          </a:prstGeom>
          <a:noFill/>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02"/>
            <a:ext cx="9144000" cy="157504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FF"/>
                </a:solidFill>
              </a:rPr>
              <a:t/>
            </a:r>
            <a:br>
              <a:rPr lang="en-US" b="1" dirty="0" smtClean="0">
                <a:solidFill>
                  <a:srgbClr val="00FFFF"/>
                </a:solidFill>
              </a:rPr>
            </a:br>
            <a:r>
              <a:rPr lang="en-US" b="1" dirty="0" smtClean="0">
                <a:solidFill>
                  <a:srgbClr val="FFFF00"/>
                </a:solidFill>
              </a:rPr>
              <a:t>The </a:t>
            </a:r>
            <a:r>
              <a:rPr lang="en-US" b="1" dirty="0" smtClean="0">
                <a:solidFill>
                  <a:srgbClr val="FFFF00"/>
                </a:solidFill>
              </a:rPr>
              <a:t>Completion of the Sacrifice Under the Old Covenant</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249</a:t>
            </a:fld>
            <a:endParaRPr lang="en-GB"/>
          </a:p>
        </p:txBody>
      </p:sp>
      <p:sp>
        <p:nvSpPr>
          <p:cNvPr id="4" name="TextBox 3"/>
          <p:cNvSpPr txBox="1"/>
          <p:nvPr/>
        </p:nvSpPr>
        <p:spPr>
          <a:xfrm>
            <a:off x="2051720" y="1844824"/>
            <a:ext cx="691276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The last thing the Israeli State wants is to have that Blood tested again, </a:t>
            </a:r>
            <a:r>
              <a:rPr lang="en-US" sz="2800" b="1" dirty="0" smtClean="0">
                <a:solidFill>
                  <a:srgbClr val="00FFFF"/>
                </a:solidFill>
                <a:effectLst>
                  <a:outerShdw blurRad="38100" dist="38100" dir="2700000" algn="tl">
                    <a:srgbClr val="000000">
                      <a:alpha val="43137"/>
                    </a:srgbClr>
                  </a:outerShdw>
                </a:effectLst>
              </a:rPr>
              <a:t>because a DNA test will show that Jesus was NOT a Jew, </a:t>
            </a:r>
            <a:r>
              <a:rPr lang="en-US" sz="2800" b="1" dirty="0" smtClean="0">
                <a:solidFill>
                  <a:srgbClr val="FF33CC"/>
                </a:solidFill>
                <a:effectLst>
                  <a:outerShdw blurRad="38100" dist="38100" dir="2700000" algn="tl">
                    <a:srgbClr val="000000">
                      <a:alpha val="43137"/>
                    </a:srgbClr>
                  </a:outerShdw>
                </a:effectLst>
              </a:rPr>
              <a:t>because Mary’s DNA is purely </a:t>
            </a:r>
            <a:r>
              <a:rPr lang="en-US" sz="2800" b="1" dirty="0" err="1" smtClean="0">
                <a:solidFill>
                  <a:srgbClr val="FF33CC"/>
                </a:solidFill>
                <a:effectLst>
                  <a:outerShdw blurRad="38100" dist="38100" dir="2700000" algn="tl">
                    <a:srgbClr val="000000">
                      <a:alpha val="43137"/>
                    </a:srgbClr>
                  </a:outerShdw>
                </a:effectLst>
              </a:rPr>
              <a:t>Adamic</a:t>
            </a:r>
            <a:r>
              <a:rPr lang="en-US" sz="2800" b="1" dirty="0" smtClean="0">
                <a:solidFill>
                  <a:srgbClr val="FF33CC"/>
                </a:solidFill>
                <a:effectLst>
                  <a:outerShdw blurRad="38100" dist="38100" dir="2700000" algn="tl">
                    <a:srgbClr val="000000">
                      <a:alpha val="43137"/>
                    </a:srgbClr>
                  </a:outerShdw>
                </a:effectLst>
              </a:rPr>
              <a:t>, not mixed with </a:t>
            </a:r>
            <a:r>
              <a:rPr lang="en-US" sz="2800" b="1" dirty="0" err="1" smtClean="0">
                <a:solidFill>
                  <a:srgbClr val="FF33CC"/>
                </a:solidFill>
                <a:effectLst>
                  <a:outerShdw blurRad="38100" dist="38100" dir="2700000" algn="tl">
                    <a:srgbClr val="000000">
                      <a:alpha val="43137"/>
                    </a:srgbClr>
                  </a:outerShdw>
                </a:effectLst>
              </a:rPr>
              <a:t>Edomite</a:t>
            </a:r>
            <a:r>
              <a:rPr lang="en-US" sz="2800" b="1" dirty="0" smtClean="0">
                <a:solidFill>
                  <a:srgbClr val="FF33CC"/>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Jewry cannot afford to have this Blood tested again, because of two factors: 1.) </a:t>
            </a:r>
            <a:r>
              <a:rPr lang="en-US" sz="2800" b="1" dirty="0" smtClean="0">
                <a:solidFill>
                  <a:srgbClr val="00FF00"/>
                </a:solidFill>
                <a:effectLst>
                  <a:outerShdw blurRad="38100" dist="38100" dir="2700000" algn="tl">
                    <a:srgbClr val="000000">
                      <a:alpha val="43137"/>
                    </a:srgbClr>
                  </a:outerShdw>
                </a:effectLst>
              </a:rPr>
              <a:t>If the Blood is confirmed to have only 24 chromosomes, </a:t>
            </a:r>
            <a:r>
              <a:rPr lang="en-US" sz="2800" b="1" dirty="0" smtClean="0">
                <a:solidFill>
                  <a:srgbClr val="FFFF00"/>
                </a:solidFill>
                <a:effectLst>
                  <a:outerShdw blurRad="38100" dist="38100" dir="2700000" algn="tl">
                    <a:srgbClr val="000000">
                      <a:alpha val="43137"/>
                    </a:srgbClr>
                  </a:outerShdw>
                </a:effectLst>
              </a:rPr>
              <a:t>then this would provide scientific proof of the Virgin Birth.</a:t>
            </a:r>
            <a:endParaRPr lang="en-GB" dirty="0">
              <a:solidFill>
                <a:srgbClr val="FFFF00"/>
              </a:solidFill>
            </a:endParaRPr>
          </a:p>
        </p:txBody>
      </p:sp>
      <p:pic>
        <p:nvPicPr>
          <p:cNvPr id="521218" name="Picture 2" descr="http://www.pbs.org/wgbh/nova/sciencenow/3214/images/01-coll-dna-knoll-l.jpg"/>
          <p:cNvPicPr>
            <a:picLocks noChangeAspect="1" noChangeArrowheads="1"/>
          </p:cNvPicPr>
          <p:nvPr/>
        </p:nvPicPr>
        <p:blipFill>
          <a:blip r:embed="rId3" cstate="print"/>
          <a:srcRect/>
          <a:stretch>
            <a:fillRect/>
          </a:stretch>
        </p:blipFill>
        <p:spPr bwMode="auto">
          <a:xfrm>
            <a:off x="179512" y="2132856"/>
            <a:ext cx="1835696" cy="432048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gettoknowyourbible.org/images/DanielPart16Web.jpg"/>
          <p:cNvPicPr>
            <a:picLocks noChangeAspect="1" noChangeArrowheads="1"/>
          </p:cNvPicPr>
          <p:nvPr/>
        </p:nvPicPr>
        <p:blipFill>
          <a:blip r:embed="rId3" cstate="print"/>
          <a:srcRect/>
          <a:stretch>
            <a:fillRect/>
          </a:stretch>
        </p:blipFill>
        <p:spPr bwMode="auto">
          <a:xfrm>
            <a:off x="168414" y="1613162"/>
            <a:ext cx="4257675" cy="3086101"/>
          </a:xfrm>
          <a:prstGeom prst="rect">
            <a:avLst/>
          </a:prstGeom>
          <a:noFill/>
        </p:spPr>
      </p:pic>
      <p:sp>
        <p:nvSpPr>
          <p:cNvPr id="2" name="Title 1"/>
          <p:cNvSpPr>
            <a:spLocks noGrp="1"/>
          </p:cNvSpPr>
          <p:nvPr>
            <p:ph type="title"/>
          </p:nvPr>
        </p:nvSpPr>
        <p:spPr>
          <a:xfrm>
            <a:off x="467544" y="332656"/>
            <a:ext cx="8229600" cy="1400200"/>
          </a:xfrm>
        </p:spPr>
        <p:txBody>
          <a:bodyPr/>
          <a:lstStyle/>
          <a:p>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Rectangle 2"/>
          <p:cNvSpPr/>
          <p:nvPr/>
        </p:nvSpPr>
        <p:spPr>
          <a:xfrm>
            <a:off x="4572000" y="1484784"/>
            <a:ext cx="4572000" cy="353943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800" b="1" i="1" dirty="0" smtClean="0">
                <a:solidFill>
                  <a:srgbClr val="FF33CC"/>
                </a:solidFill>
                <a:effectLst>
                  <a:outerShdw blurRad="38100" dist="38100" dir="2700000" algn="tl">
                    <a:srgbClr val="000000">
                      <a:alpha val="43137"/>
                    </a:srgbClr>
                  </a:outerShdw>
                </a:effectLst>
              </a:rPr>
              <a:t>Daniel 12:7 </a:t>
            </a:r>
            <a:r>
              <a:rPr lang="en-US" sz="2800" b="1" i="1" dirty="0" smtClean="0">
                <a:solidFill>
                  <a:srgbClr val="00FFFF"/>
                </a:solidFill>
                <a:effectLst>
                  <a:outerShdw blurRad="38100" dist="38100" dir="2700000" algn="tl">
                    <a:srgbClr val="000000">
                      <a:alpha val="43137"/>
                    </a:srgbClr>
                  </a:outerShdw>
                </a:effectLst>
              </a:rPr>
              <a:t>repeats the expression 'a time,</a:t>
            </a:r>
            <a:r>
              <a:rPr lang="en-US" sz="2800" b="1" i="1" dirty="0" smtClean="0">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times and an half'.</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Although he does not mention 1,260 specifically,</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it is generally accepted that a 'time' refers to 360 days or years.</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Therefore, 'times</a:t>
            </a:r>
            <a:r>
              <a:rPr lang="en-US" sz="2800" b="1" i="1" dirty="0" smtClean="0">
                <a:solidFill>
                  <a:srgbClr val="00FF99"/>
                </a:solidFill>
                <a:effectLst>
                  <a:outerShdw blurRad="38100" dist="38100" dir="2700000" algn="tl">
                    <a:srgbClr val="000000">
                      <a:alpha val="43137"/>
                    </a:srgbClr>
                  </a:outerShdw>
                </a:effectLst>
              </a:rPr>
              <a:t>’</a:t>
            </a:r>
            <a:endParaRPr lang="en-GB" sz="2800" b="1" dirty="0">
              <a:solidFill>
                <a:srgbClr val="00FF99"/>
              </a:solidFill>
              <a:effectLst>
                <a:outerShdw blurRad="38100" dist="38100" dir="2700000" algn="tl">
                  <a:srgbClr val="000000">
                    <a:alpha val="43137"/>
                  </a:srgbClr>
                </a:outerShdw>
              </a:effectLst>
            </a:endParaRPr>
          </a:p>
        </p:txBody>
      </p:sp>
      <p:sp>
        <p:nvSpPr>
          <p:cNvPr id="5" name="TextBox 4"/>
          <p:cNvSpPr txBox="1"/>
          <p:nvPr/>
        </p:nvSpPr>
        <p:spPr>
          <a:xfrm>
            <a:off x="0" y="4869160"/>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i="1" dirty="0" smtClean="0">
                <a:solidFill>
                  <a:srgbClr val="00FF00"/>
                </a:solidFill>
                <a:effectLst>
                  <a:outerShdw blurRad="38100" dist="38100" dir="2700000" algn="tl">
                    <a:srgbClr val="000000">
                      <a:alpha val="43137"/>
                    </a:srgbClr>
                  </a:outerShdw>
                </a:effectLst>
              </a:rPr>
              <a:t>would be a doubling, or 720, and 'half a time' would be 180.</a:t>
            </a:r>
            <a:r>
              <a:rPr lang="en-US" sz="2800" b="1" i="1" dirty="0" smtClean="0">
                <a:solidFill>
                  <a:srgbClr val="FFFFFF"/>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Add them up: 360+720+180 and you get 1,260.</a:t>
            </a:r>
            <a:endParaRPr lang="en-GB" dirty="0">
              <a:solidFill>
                <a:srgbClr val="FFFF00"/>
              </a:solidFill>
            </a:endParaRPr>
          </a:p>
        </p:txBody>
      </p:sp>
      <p:sp>
        <p:nvSpPr>
          <p:cNvPr id="6" name="Slide Number Placeholder 5"/>
          <p:cNvSpPr>
            <a:spLocks noGrp="1"/>
          </p:cNvSpPr>
          <p:nvPr>
            <p:ph type="sldNum" sz="quarter" idx="12"/>
          </p:nvPr>
        </p:nvSpPr>
        <p:spPr/>
        <p:txBody>
          <a:bodyPr/>
          <a:lstStyle/>
          <a:p>
            <a:fld id="{D274BC00-3AA4-4279-B550-DC6C500F1A36}" type="slidenum">
              <a:rPr lang="en-GB" smtClean="0"/>
              <a:pPr/>
              <a:t>25</a:t>
            </a:fld>
            <a:endParaRPr lang="en-GB"/>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style>
          <a:lnRef idx="0">
            <a:schemeClr val="accent1"/>
          </a:lnRef>
          <a:fillRef idx="3">
            <a:schemeClr val="accent1"/>
          </a:fillRef>
          <a:effectRef idx="3">
            <a:schemeClr val="accent1"/>
          </a:effectRef>
          <a:fontRef idx="minor">
            <a:schemeClr val="lt1"/>
          </a:fontRef>
        </p:style>
        <p:txBody>
          <a:bodyPr/>
          <a:lstStyle/>
          <a:p>
            <a:r>
              <a:rPr lang="en-GB" dirty="0" smtClean="0"/>
              <a:t/>
            </a:r>
            <a:br>
              <a:rPr lang="en-GB" dirty="0" smtClean="0"/>
            </a:br>
            <a:r>
              <a:rPr lang="en-US" b="1" dirty="0" smtClean="0">
                <a:solidFill>
                  <a:srgbClr val="FFFF00"/>
                </a:solidFill>
              </a:rPr>
              <a:t>Conclusion</a:t>
            </a:r>
            <a:r>
              <a:rPr lang="en-GB" dirty="0" smtClean="0">
                <a:solidFill>
                  <a:srgbClr val="FFFF00"/>
                </a:solidFill>
              </a:rPr>
              <a:t/>
            </a:r>
            <a:br>
              <a:rPr lang="en-GB" dirty="0" smtClean="0">
                <a:solidFill>
                  <a:srgbClr val="FFFF00"/>
                </a:solidFill>
              </a:rPr>
            </a:b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250</a:t>
            </a:fld>
            <a:endParaRPr lang="en-GB"/>
          </a:p>
        </p:txBody>
      </p:sp>
      <p:sp>
        <p:nvSpPr>
          <p:cNvPr id="4" name="TextBox 3"/>
          <p:cNvSpPr txBox="1"/>
          <p:nvPr/>
        </p:nvSpPr>
        <p:spPr>
          <a:xfrm>
            <a:off x="4067944" y="1700808"/>
            <a:ext cx="475252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there are three that bear witness in earth: the spirit, </a:t>
            </a:r>
            <a:r>
              <a:rPr lang="en-US" sz="2800" b="1" i="1" dirty="0" smtClean="0">
                <a:solidFill>
                  <a:srgbClr val="FFC000"/>
                </a:solidFill>
                <a:effectLst>
                  <a:outerShdw blurRad="38100" dist="38100" dir="2700000" algn="tl">
                    <a:srgbClr val="000000">
                      <a:alpha val="43137"/>
                    </a:srgbClr>
                  </a:outerShdw>
                </a:effectLst>
              </a:rPr>
              <a:t>and the water, and the blood; </a:t>
            </a:r>
            <a:r>
              <a:rPr lang="en-US" sz="2800" b="1" i="1" u="sng" dirty="0" smtClean="0">
                <a:solidFill>
                  <a:srgbClr val="FFC000"/>
                </a:solidFill>
                <a:effectLst>
                  <a:outerShdw blurRad="38100" dist="38100" dir="2700000" algn="tl">
                    <a:srgbClr val="000000">
                      <a:alpha val="43137"/>
                    </a:srgbClr>
                  </a:outerShdw>
                </a:effectLst>
              </a:rPr>
              <a:t>and these three agree in one</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He that believes on the Son of God has the witness in himself: </a:t>
            </a:r>
            <a:r>
              <a:rPr lang="en-US" sz="2800" b="1" i="1" dirty="0" smtClean="0">
                <a:solidFill>
                  <a:srgbClr val="FFFF00"/>
                </a:solidFill>
                <a:effectLst>
                  <a:outerShdw blurRad="38100" dist="38100" dir="2700000" algn="tl">
                    <a:srgbClr val="000000">
                      <a:alpha val="43137"/>
                    </a:srgbClr>
                  </a:outerShdw>
                </a:effectLst>
              </a:rPr>
              <a:t>he that believes not God has made him a liar; </a:t>
            </a:r>
            <a:endParaRPr lang="en-GB" sz="2800" b="1" dirty="0">
              <a:solidFill>
                <a:srgbClr val="FFFF00"/>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07504" y="2708920"/>
            <a:ext cx="3789894" cy="2880320"/>
          </a:xfrm>
          <a:prstGeom prst="rect">
            <a:avLst/>
          </a:prstGeom>
          <a:noFill/>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style>
          <a:lnRef idx="0">
            <a:schemeClr val="accent1"/>
          </a:lnRef>
          <a:fillRef idx="3">
            <a:schemeClr val="accent1"/>
          </a:fillRef>
          <a:effectRef idx="3">
            <a:schemeClr val="accent1"/>
          </a:effectRef>
          <a:fontRef idx="minor">
            <a:schemeClr val="lt1"/>
          </a:fontRef>
        </p:style>
        <p:txBody>
          <a:bodyPr/>
          <a:lstStyle/>
          <a:p>
            <a:r>
              <a:rPr lang="en-GB" dirty="0" smtClean="0"/>
              <a:t/>
            </a:r>
            <a:br>
              <a:rPr lang="en-GB" dirty="0" smtClean="0"/>
            </a:br>
            <a:r>
              <a:rPr lang="en-US" b="1" dirty="0" smtClean="0">
                <a:solidFill>
                  <a:srgbClr val="FFFF00"/>
                </a:solidFill>
              </a:rPr>
              <a:t>Conclusion</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251</a:t>
            </a:fld>
            <a:endParaRPr lang="en-GB"/>
          </a:p>
        </p:txBody>
      </p:sp>
      <p:sp>
        <p:nvSpPr>
          <p:cNvPr id="4" name="TextBox 3"/>
          <p:cNvSpPr txBox="1"/>
          <p:nvPr/>
        </p:nvSpPr>
        <p:spPr>
          <a:xfrm>
            <a:off x="4067944" y="1700808"/>
            <a:ext cx="475252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…because he believes not the record that God gave of His Son. </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And this is the record that God has given to us eternal life,</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and this life is in His Son. </a:t>
            </a:r>
            <a:r>
              <a:rPr lang="en-US" sz="2800" b="1" i="1" dirty="0" smtClean="0">
                <a:solidFill>
                  <a:srgbClr val="00FF00"/>
                </a:solidFill>
                <a:effectLst>
                  <a:outerShdw blurRad="38100" dist="38100" dir="2700000" algn="tl">
                    <a:srgbClr val="000000">
                      <a:alpha val="43137"/>
                    </a:srgbClr>
                  </a:outerShdw>
                </a:effectLst>
              </a:rPr>
              <a:t> He that has the Son has life; </a:t>
            </a:r>
            <a:r>
              <a:rPr lang="en-US" sz="2800" b="1" i="1" dirty="0" smtClean="0">
                <a:solidFill>
                  <a:srgbClr val="FFFF00"/>
                </a:solidFill>
                <a:effectLst>
                  <a:outerShdw blurRad="38100" dist="38100" dir="2700000" algn="tl">
                    <a:srgbClr val="000000">
                      <a:alpha val="43137"/>
                    </a:srgbClr>
                  </a:outerShdw>
                </a:effectLst>
              </a:rPr>
              <a:t>he that has not the Son of God has not life.”</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I John 5:11-12.           </a:t>
            </a:r>
            <a:r>
              <a:rPr lang="en-US" sz="2800" dirty="0" smtClean="0">
                <a:solidFill>
                  <a:srgbClr val="FF33CC"/>
                </a:solidFill>
              </a:rPr>
              <a:t> </a:t>
            </a:r>
            <a:endParaRPr lang="en-GB" sz="28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07504" y="2708920"/>
            <a:ext cx="3789894" cy="2880320"/>
          </a:xfrm>
          <a:prstGeom prst="rect">
            <a:avLst/>
          </a:prstGeom>
          <a:noFill/>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style>
          <a:lnRef idx="0">
            <a:schemeClr val="accent1"/>
          </a:lnRef>
          <a:fillRef idx="3">
            <a:schemeClr val="accent1"/>
          </a:fillRef>
          <a:effectRef idx="3">
            <a:schemeClr val="accent1"/>
          </a:effectRef>
          <a:fontRef idx="minor">
            <a:schemeClr val="lt1"/>
          </a:fontRef>
        </p:style>
        <p:txBody>
          <a:bodyPr/>
          <a:lstStyle/>
          <a:p>
            <a:r>
              <a:rPr lang="en-GB" dirty="0" smtClean="0"/>
              <a:t/>
            </a:r>
            <a:br>
              <a:rPr lang="en-GB" dirty="0" smtClean="0"/>
            </a:br>
            <a:r>
              <a:rPr lang="en-US" b="1" dirty="0" smtClean="0">
                <a:solidFill>
                  <a:srgbClr val="FFFF00"/>
                </a:solidFill>
              </a:rPr>
              <a:t>Conclusion</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252</a:t>
            </a:fld>
            <a:endParaRPr lang="en-GB"/>
          </a:p>
        </p:txBody>
      </p:sp>
      <p:sp>
        <p:nvSpPr>
          <p:cNvPr id="4" name="TextBox 3"/>
          <p:cNvSpPr txBox="1"/>
          <p:nvPr/>
        </p:nvSpPr>
        <p:spPr>
          <a:xfrm>
            <a:off x="4438328" y="1947897"/>
            <a:ext cx="424847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Psalm 85:10: </a:t>
            </a:r>
            <a:r>
              <a:rPr lang="en-US" sz="2800" b="1" i="1" dirty="0" smtClean="0">
                <a:solidFill>
                  <a:srgbClr val="00FFFF"/>
                </a:solidFill>
                <a:effectLst>
                  <a:outerShdw blurRad="38100" dist="38100" dir="2700000" algn="tl">
                    <a:srgbClr val="000000">
                      <a:alpha val="43137"/>
                    </a:srgbClr>
                  </a:outerShdw>
                </a:effectLst>
              </a:rPr>
              <a:t>Mercy and truth are met together; </a:t>
            </a:r>
            <a:r>
              <a:rPr lang="en-US" sz="2800" b="1" i="1" dirty="0" smtClean="0">
                <a:solidFill>
                  <a:srgbClr val="FFC000"/>
                </a:solidFill>
                <a:effectLst>
                  <a:outerShdw blurRad="38100" dist="38100" dir="2700000" algn="tl">
                    <a:srgbClr val="000000">
                      <a:alpha val="43137"/>
                    </a:srgbClr>
                  </a:outerShdw>
                </a:effectLst>
              </a:rPr>
              <a:t>righteousness and peace have kissed each other. </a:t>
            </a:r>
            <a:r>
              <a:rPr lang="en-US" sz="2800" b="1" i="1" u="sng" dirty="0" smtClean="0">
                <a:solidFill>
                  <a:srgbClr val="00FF00"/>
                </a:solidFill>
                <a:effectLst>
                  <a:outerShdw blurRad="38100" dist="38100" dir="2700000" algn="tl">
                    <a:srgbClr val="000000">
                      <a:alpha val="43137"/>
                    </a:srgbClr>
                  </a:outerShdw>
                </a:effectLst>
              </a:rPr>
              <a:t>Truth shall spring out of the earth; </a:t>
            </a:r>
            <a:r>
              <a:rPr lang="en-US" sz="2800" b="1" i="1" u="sng" dirty="0" smtClean="0">
                <a:solidFill>
                  <a:srgbClr val="FFFF00"/>
                </a:solidFill>
                <a:effectLst>
                  <a:outerShdw blurRad="38100" dist="38100" dir="2700000" algn="tl">
                    <a:srgbClr val="000000">
                      <a:alpha val="43137"/>
                    </a:srgbClr>
                  </a:outerShdw>
                </a:effectLst>
              </a:rPr>
              <a:t>and righteousness shall look down from heaven</a:t>
            </a:r>
            <a:r>
              <a:rPr lang="en-US" sz="2800" b="1" i="1" u="sng" dirty="0" smtClean="0">
                <a:solidFill>
                  <a:srgbClr val="FFFF00"/>
                </a:solidFill>
                <a:effectLst>
                  <a:outerShdw blurRad="38100" dist="38100" dir="2700000" algn="tl">
                    <a:srgbClr val="000000">
                      <a:alpha val="43137"/>
                    </a:srgbClr>
                  </a:outerShdw>
                </a:effectLst>
              </a:rPr>
              <a:t>.</a:t>
            </a:r>
            <a:endParaRPr lang="en-GB" sz="28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2636912"/>
            <a:ext cx="3789894" cy="2880320"/>
          </a:xfrm>
          <a:prstGeom prst="rect">
            <a:avLst/>
          </a:prstGeom>
          <a:noFill/>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style>
          <a:lnRef idx="0">
            <a:schemeClr val="accent1"/>
          </a:lnRef>
          <a:fillRef idx="3">
            <a:schemeClr val="accent1"/>
          </a:fillRef>
          <a:effectRef idx="3">
            <a:schemeClr val="accent1"/>
          </a:effectRef>
          <a:fontRef idx="minor">
            <a:schemeClr val="lt1"/>
          </a:fontRef>
        </p:style>
        <p:txBody>
          <a:bodyPr/>
          <a:lstStyle/>
          <a:p>
            <a:r>
              <a:rPr lang="en-GB" dirty="0" smtClean="0"/>
              <a:t/>
            </a:r>
            <a:br>
              <a:rPr lang="en-GB" dirty="0" smtClean="0"/>
            </a:br>
            <a:r>
              <a:rPr lang="en-US" b="1" dirty="0" smtClean="0">
                <a:solidFill>
                  <a:srgbClr val="FFFF00"/>
                </a:solidFill>
              </a:rPr>
              <a:t>Conclusion</a:t>
            </a:r>
            <a:r>
              <a:rPr lang="en-GB" dirty="0" smtClean="0">
                <a:solidFill>
                  <a:srgbClr val="FFFF00"/>
                </a:solidFill>
              </a:rPr>
              <a:t/>
            </a:r>
            <a:br>
              <a:rPr lang="en-GB" dirty="0" smtClean="0">
                <a:solidFill>
                  <a:srgbClr val="FFFF00"/>
                </a:solidFill>
              </a:rPr>
            </a:b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253</a:t>
            </a:fld>
            <a:endParaRPr lang="en-GB"/>
          </a:p>
        </p:txBody>
      </p:sp>
      <p:sp>
        <p:nvSpPr>
          <p:cNvPr id="4" name="TextBox 3"/>
          <p:cNvSpPr txBox="1"/>
          <p:nvPr/>
        </p:nvSpPr>
        <p:spPr>
          <a:xfrm>
            <a:off x="3779912" y="1517010"/>
            <a:ext cx="506124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“And shall not God avenge His own elect, which cry day and night to Him, </a:t>
            </a:r>
            <a:r>
              <a:rPr lang="en-US" sz="2800" b="1" i="1" dirty="0" smtClean="0">
                <a:solidFill>
                  <a:srgbClr val="FFC000"/>
                </a:solidFill>
                <a:effectLst>
                  <a:outerShdw blurRad="38100" dist="38100" dir="2700000" algn="tl">
                    <a:srgbClr val="000000">
                      <a:alpha val="43137"/>
                    </a:srgbClr>
                  </a:outerShdw>
                </a:effectLst>
              </a:rPr>
              <a:t>though He bear long with them?</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I tell you that He will avenge them speedily. </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Nevertheless when the Son of Man comes, shall He find faith in the earth?” </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Luke 18:7-8</a:t>
            </a:r>
            <a:r>
              <a:rPr lang="en-US" sz="2800" b="1" dirty="0" smtClean="0">
                <a:solidFill>
                  <a:srgbClr val="FF33CC"/>
                </a:solidFill>
                <a:effectLst>
                  <a:outerShdw blurRad="38100" dist="38100" dir="2700000" algn="tl">
                    <a:srgbClr val="000000">
                      <a:alpha val="43137"/>
                    </a:srgbClr>
                  </a:outerShdw>
                </a:effectLst>
              </a:rPr>
              <a:t>.</a:t>
            </a:r>
            <a:endParaRPr lang="en-GB" sz="2800" b="1" dirty="0">
              <a:solidFill>
                <a:srgbClr val="FF33CC"/>
              </a:solidFill>
              <a:effectLst>
                <a:outerShdw blurRad="38100" dist="38100" dir="2700000" algn="tl">
                  <a:srgbClr val="000000">
                    <a:alpha val="43137"/>
                  </a:srgbClr>
                </a:outerShdw>
              </a:effectLst>
            </a:endParaRPr>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179512" y="2780928"/>
            <a:ext cx="3031915" cy="2304256"/>
          </a:xfrm>
          <a:prstGeom prst="rect">
            <a:avLst/>
          </a:prstGeom>
          <a:noFill/>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style>
          <a:lnRef idx="0">
            <a:schemeClr val="accent1"/>
          </a:lnRef>
          <a:fillRef idx="3">
            <a:schemeClr val="accent1"/>
          </a:fillRef>
          <a:effectRef idx="3">
            <a:schemeClr val="accent1"/>
          </a:effectRef>
          <a:fontRef idx="minor">
            <a:schemeClr val="lt1"/>
          </a:fontRef>
        </p:style>
        <p:txBody>
          <a:bodyPr/>
          <a:lstStyle/>
          <a:p>
            <a:r>
              <a:rPr lang="en-GB" dirty="0" smtClean="0"/>
              <a:t/>
            </a:r>
            <a:br>
              <a:rPr lang="en-GB" dirty="0" smtClean="0"/>
            </a:br>
            <a:r>
              <a:rPr lang="en-US" b="1" dirty="0" smtClean="0">
                <a:solidFill>
                  <a:srgbClr val="FFFF00"/>
                </a:solidFill>
              </a:rPr>
              <a:t>Conclusion</a:t>
            </a:r>
            <a:r>
              <a:rPr lang="en-GB" dirty="0" smtClean="0">
                <a:solidFill>
                  <a:srgbClr val="FFFF00"/>
                </a:solidFill>
              </a:rPr>
              <a:t/>
            </a:r>
            <a:br>
              <a:rPr lang="en-GB" dirty="0" smtClean="0">
                <a:solidFill>
                  <a:srgbClr val="FFFF00"/>
                </a:solidFill>
              </a:rPr>
            </a:b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254</a:t>
            </a:fld>
            <a:endParaRPr lang="en-GB"/>
          </a:p>
        </p:txBody>
      </p:sp>
      <p:sp>
        <p:nvSpPr>
          <p:cNvPr id="4" name="TextBox 3"/>
          <p:cNvSpPr txBox="1"/>
          <p:nvPr/>
        </p:nvSpPr>
        <p:spPr>
          <a:xfrm>
            <a:off x="4058508" y="2342200"/>
            <a:ext cx="4752528"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Video of Ron Wyatt Describing the Lab Test.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At the end, Ron Wyatt says to the Israeli lab technicians, </a:t>
            </a:r>
            <a:r>
              <a:rPr lang="en-US" sz="2800" b="1" dirty="0" smtClean="0">
                <a:solidFill>
                  <a:srgbClr val="00FF00"/>
                </a:solidFill>
                <a:effectLst>
                  <a:outerShdw blurRad="38100" dist="38100" dir="2700000" algn="tl">
                    <a:srgbClr val="000000">
                      <a:alpha val="43137"/>
                    </a:srgbClr>
                  </a:outerShdw>
                </a:effectLst>
              </a:rPr>
              <a:t>“</a:t>
            </a:r>
            <a:r>
              <a:rPr lang="en-US" sz="2800" b="1" i="1" dirty="0" smtClean="0">
                <a:solidFill>
                  <a:srgbClr val="00FF00"/>
                </a:solidFill>
                <a:effectLst>
                  <a:outerShdw blurRad="38100" dist="38100" dir="2700000" algn="tl">
                    <a:srgbClr val="000000">
                      <a:alpha val="43137"/>
                    </a:srgbClr>
                  </a:outerShdw>
                </a:effectLst>
              </a:rPr>
              <a:t>It’s the blood of YOUR Messiah</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FF33CC"/>
              </a:solidFill>
              <a:effectLst>
                <a:outerShdw blurRad="38100" dist="38100" dir="2700000" algn="tl">
                  <a:srgbClr val="000000">
                    <a:alpha val="43137"/>
                  </a:srgbClr>
                </a:outerShdw>
              </a:effectLst>
            </a:endParaRPr>
          </a:p>
        </p:txBody>
      </p:sp>
      <p:pic>
        <p:nvPicPr>
          <p:cNvPr id="527362" name="Picture 2" descr="http://www.arkdiscovery.com/_borders/DVD-Rev-Gods-Treas-1.JPG">
            <a:hlinkClick r:id="rId3"/>
          </p:cNvPr>
          <p:cNvPicPr>
            <a:picLocks noChangeAspect="1" noChangeArrowheads="1"/>
          </p:cNvPicPr>
          <p:nvPr/>
        </p:nvPicPr>
        <p:blipFill>
          <a:blip r:embed="rId4" cstate="print"/>
          <a:srcRect/>
          <a:stretch>
            <a:fillRect/>
          </a:stretch>
        </p:blipFill>
        <p:spPr bwMode="auto">
          <a:xfrm>
            <a:off x="323528" y="1988840"/>
            <a:ext cx="3462354" cy="3384376"/>
          </a:xfrm>
          <a:prstGeom prst="rect">
            <a:avLst/>
          </a:prstGeom>
          <a:noFill/>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4704"/>
            <a:ext cx="8229600" cy="606896"/>
          </a:xfrm>
        </p:spPr>
        <p:txBody>
          <a:bodyPr/>
          <a:lstStyle/>
          <a:p>
            <a:r>
              <a:rPr lang="en-GB" dirty="0" smtClean="0"/>
              <a:t/>
            </a:r>
            <a:br>
              <a:rPr lang="en-GB" dirty="0" smtClean="0"/>
            </a:br>
            <a:endParaRPr lang="en-GB" dirty="0">
              <a:solidFill>
                <a:srgbClr val="FFFF00"/>
              </a:solidFill>
            </a:endParaRPr>
          </a:p>
        </p:txBody>
      </p:sp>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solidFill>
                <a:srgbClr val="FFFFFF"/>
              </a:solidFill>
            </a:endParaRPr>
          </a:p>
        </p:txBody>
      </p:sp>
      <p:sp>
        <p:nvSpPr>
          <p:cNvPr id="276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solidFill>
                <a:srgbClr val="FFFFFF"/>
              </a:solidFill>
            </a:endParaRPr>
          </a:p>
        </p:txBody>
      </p:sp>
      <p:sp>
        <p:nvSpPr>
          <p:cNvPr id="27651" name="WordArt 3"/>
          <p:cNvSpPr>
            <a:spLocks noChangeArrowheads="1" noChangeShapeType="1" noTextEdit="1"/>
          </p:cNvSpPr>
          <p:nvPr/>
        </p:nvSpPr>
        <p:spPr bwMode="auto">
          <a:xfrm>
            <a:off x="539552" y="764704"/>
            <a:ext cx="8136904" cy="3913584"/>
          </a:xfrm>
          <a:prstGeom prst="rect">
            <a:avLst/>
          </a:prstGeom>
        </p:spPr>
        <p:txBody>
          <a:bodyPr wrap="none" fromWordArt="1">
            <a:prstTxWarp prst="textPlain">
              <a:avLst>
                <a:gd name="adj" fmla="val 50142"/>
              </a:avLst>
            </a:prstTxWarp>
          </a:bodyPr>
          <a:lstStyle/>
          <a:p>
            <a:pPr algn="ctr"/>
            <a:r>
              <a:rPr lang="en-GB" sz="3600" kern="1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Feast Day Calendar</a:t>
            </a:r>
          </a:p>
          <a:p>
            <a:pPr algn="ctr"/>
            <a:r>
              <a:rPr lang="en-GB" sz="3600" kern="1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 and </a:t>
            </a:r>
          </a:p>
          <a:p>
            <a:pPr algn="ctr"/>
            <a:r>
              <a:rPr lang="en-GB"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T</a:t>
            </a:r>
            <a:r>
              <a:rPr lang="en-GB" sz="3600" kern="1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he Second Coming</a:t>
            </a:r>
            <a:endParaRPr lang="en-GB"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9" name="TextBox 8"/>
          <p:cNvSpPr txBox="1"/>
          <p:nvPr/>
        </p:nvSpPr>
        <p:spPr>
          <a:xfrm>
            <a:off x="755576" y="4941168"/>
            <a:ext cx="7776864" cy="1200329"/>
          </a:xfrm>
          <a:prstGeom prst="rect">
            <a:avLst/>
          </a:prstGeom>
          <a:noFill/>
        </p:spPr>
        <p:txBody>
          <a:bodyPr wrap="square" rtlCol="0">
            <a:spAutoFit/>
          </a:bodyPr>
          <a:lstStyle/>
          <a:p>
            <a:pPr algn="ctr"/>
            <a:r>
              <a:rPr lang="en-GB" sz="3600" b="1" dirty="0" smtClean="0">
                <a:solidFill>
                  <a:srgbClr val="00FF00"/>
                </a:solidFill>
              </a:rPr>
              <a:t>By </a:t>
            </a:r>
          </a:p>
          <a:p>
            <a:pPr algn="ctr"/>
            <a:r>
              <a:rPr lang="en-GB" sz="3600" b="1" dirty="0" smtClean="0">
                <a:solidFill>
                  <a:srgbClr val="00FF00"/>
                </a:solidFill>
              </a:rPr>
              <a:t>Pastor Eli James</a:t>
            </a:r>
            <a:endParaRPr lang="en-GB" sz="3600" b="1" dirty="0">
              <a:solidFill>
                <a:srgbClr val="00FF00"/>
              </a:solidFill>
            </a:endParaRPr>
          </a:p>
        </p:txBody>
      </p:sp>
      <p:sp>
        <p:nvSpPr>
          <p:cNvPr id="7" name="Slide Number Placeholder 6"/>
          <p:cNvSpPr>
            <a:spLocks noGrp="1"/>
          </p:cNvSpPr>
          <p:nvPr>
            <p:ph type="sldNum" sz="quarter" idx="12"/>
          </p:nvPr>
        </p:nvSpPr>
        <p:spPr/>
        <p:txBody>
          <a:bodyPr/>
          <a:lstStyle/>
          <a:p>
            <a:fld id="{D274BC00-3AA4-4279-B550-DC6C500F1A36}" type="slidenum">
              <a:rPr lang="en-GB" smtClean="0">
                <a:solidFill>
                  <a:srgbClr val="FFFFFF"/>
                </a:solidFill>
              </a:rPr>
              <a:pPr/>
              <a:t>255</a:t>
            </a:fld>
            <a:endParaRPr lang="en-GB">
              <a:solidFill>
                <a:srgbClr val="FFFFFF"/>
              </a:solidFill>
            </a:endParaRPr>
          </a:p>
        </p:txBody>
      </p:sp>
    </p:spTree>
    <p:extLst>
      <p:ext uri="{BB962C8B-B14F-4D97-AF65-F5344CB8AC3E}">
        <p14:creationId xmlns:p14="http://schemas.microsoft.com/office/powerpoint/2010/main" val="404059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20000"/>
                                  </p:iterate>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Pct val="23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9"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74BC00-3AA4-4279-B550-DC6C500F1A36}" type="slidenum">
              <a:rPr lang="en-GB" smtClean="0"/>
              <a:pPr/>
              <a:t>256</a:t>
            </a:fld>
            <a:endParaRPr lang="en-GB"/>
          </a:p>
        </p:txBody>
      </p:sp>
      <p:sp>
        <p:nvSpPr>
          <p:cNvPr id="2049" name="WordArt 1"/>
          <p:cNvSpPr>
            <a:spLocks noChangeArrowheads="1" noChangeShapeType="1" noTextEdit="1"/>
          </p:cNvSpPr>
          <p:nvPr/>
        </p:nvSpPr>
        <p:spPr bwMode="auto">
          <a:xfrm>
            <a:off x="395536" y="1772816"/>
            <a:ext cx="8532440" cy="3312368"/>
          </a:xfrm>
          <a:prstGeom prst="rect">
            <a:avLst/>
          </a:prstGeom>
        </p:spPr>
        <p:txBody>
          <a:bodyPr wrap="none" fromWordArt="1">
            <a:prstTxWarp prst="textPlain">
              <a:avLst>
                <a:gd name="adj" fmla="val 50000"/>
              </a:avLst>
            </a:prstTxWarp>
          </a:bodyPr>
          <a:lstStyle/>
          <a:p>
            <a:pPr algn="ctr" rtl="0"/>
            <a:r>
              <a:rPr lang="en-GB" sz="3600" kern="10" spc="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The End</a:t>
            </a:r>
            <a:endParaRPr lang="en-GB" sz="3600" kern="10" spc="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30000"/>
                                  </p:iterate>
                                  <p:childTnLst>
                                    <p:set>
                                      <p:cBhvr>
                                        <p:cTn id="6" dur="1" fill="hold">
                                          <p:stCondLst>
                                            <p:cond delay="0"/>
                                          </p:stCondLst>
                                        </p:cTn>
                                        <p:tgtEl>
                                          <p:spTgt spid="2049"/>
                                        </p:tgtEl>
                                        <p:attrNameLst>
                                          <p:attrName>style.visibility</p:attrName>
                                        </p:attrNameLst>
                                      </p:cBhvr>
                                      <p:to>
                                        <p:strVal val="visible"/>
                                      </p:to>
                                    </p:set>
                                    <p:anim calcmode="lin" valueType="num">
                                      <p:cBhvr additive="base">
                                        <p:cTn id="7" dur="500" fill="hold"/>
                                        <p:tgtEl>
                                          <p:spTgt spid="2049"/>
                                        </p:tgtEl>
                                        <p:attrNameLst>
                                          <p:attrName>ppt_x</p:attrName>
                                        </p:attrNameLst>
                                      </p:cBhvr>
                                      <p:tavLst>
                                        <p:tav tm="0">
                                          <p:val>
                                            <p:strVal val="#ppt_x"/>
                                          </p:val>
                                        </p:tav>
                                        <p:tav tm="100000">
                                          <p:val>
                                            <p:strVal val="#ppt_x"/>
                                          </p:val>
                                        </p:tav>
                                      </p:tavLst>
                                    </p:anim>
                                    <p:anim calcmode="lin" valueType="num">
                                      <p:cBhvr additive="base">
                                        <p:cTn id="8" dur="500" fill="hold"/>
                                        <p:tgtEl>
                                          <p:spTgt spid="20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35" y="12576"/>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Rectangle 2"/>
          <p:cNvSpPr/>
          <p:nvPr/>
        </p:nvSpPr>
        <p:spPr>
          <a:xfrm>
            <a:off x="2771800" y="1515173"/>
            <a:ext cx="6228184" cy="526297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800" b="1" i="1" dirty="0" smtClean="0">
                <a:solidFill>
                  <a:srgbClr val="00FFFF"/>
                </a:solidFill>
                <a:effectLst>
                  <a:outerShdw blurRad="38100" dist="38100" dir="2700000" algn="tl">
                    <a:srgbClr val="000000">
                      <a:alpha val="43137"/>
                    </a:srgbClr>
                  </a:outerShdw>
                </a:effectLst>
              </a:rPr>
              <a:t>This calculation verifies that a 'time' is indeed 360 years. </a:t>
            </a:r>
            <a:r>
              <a:rPr lang="en-US" sz="2800" b="1" i="1" dirty="0" smtClean="0">
                <a:solidFill>
                  <a:srgbClr val="FFC000"/>
                </a:solidFill>
                <a:effectLst>
                  <a:outerShdw blurRad="38100" dist="38100" dir="2700000" algn="tl">
                    <a:srgbClr val="000000">
                      <a:alpha val="43137"/>
                    </a:srgbClr>
                  </a:outerShdw>
                </a:effectLst>
              </a:rPr>
              <a:t>So, 'seven times' is seven multiplied by 360, which equals 2,520.</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'Seven times' is mentioned seven times as such in the Bible,</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and remarkably the '3 1/2 times' is also referred to seven times.</a:t>
            </a:r>
            <a:r>
              <a:rPr lang="en-US" sz="2800" b="1" i="1" dirty="0" smtClean="0">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Additional proof that these periods of time are synonymous is found in Revelation 3:2 and 13:5,</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where it is 42 months (i.e. 1,260). </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t1.gstatic.com/images?q=tbn:UaX5uhNLi6Yx8M:http://i189.photobucket.com/albums/z278/pskiff/seven.jpg&amp;t=1"/>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467544" y="2564904"/>
            <a:ext cx="1790700" cy="2552700"/>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26</a:t>
            </a:fld>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50" y="0"/>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16550" y="1688842"/>
            <a:ext cx="9144000" cy="501675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4000" b="1" i="1" dirty="0" smtClean="0">
                <a:solidFill>
                  <a:srgbClr val="FF33CC"/>
                </a:solidFill>
                <a:effectLst>
                  <a:outerShdw blurRad="38100" dist="38100" dir="2700000" algn="tl">
                    <a:srgbClr val="000000">
                      <a:alpha val="43137"/>
                    </a:srgbClr>
                  </a:outerShdw>
                </a:effectLst>
              </a:rPr>
              <a:t>Confirmed in II Samuel 7:10, </a:t>
            </a:r>
            <a:r>
              <a:rPr lang="en-US" sz="4000" b="1" i="1" dirty="0" smtClean="0">
                <a:solidFill>
                  <a:srgbClr val="00FFFF"/>
                </a:solidFill>
                <a:effectLst>
                  <a:outerShdw blurRad="38100" dist="38100" dir="2700000" algn="tl">
                    <a:srgbClr val="000000">
                      <a:alpha val="43137"/>
                    </a:srgbClr>
                  </a:outerShdw>
                </a:effectLst>
              </a:rPr>
              <a:t>we read: "Moreover I will appoint a place for my people Israel,</a:t>
            </a:r>
            <a:r>
              <a:rPr lang="en-US" sz="40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C000"/>
                </a:solidFill>
                <a:effectLst>
                  <a:outerShdw blurRad="38100" dist="38100" dir="2700000" algn="tl">
                    <a:srgbClr val="000000">
                      <a:alpha val="43137"/>
                    </a:srgbClr>
                  </a:outerShdw>
                </a:effectLst>
              </a:rPr>
              <a:t>and will plant them, that they may dwell in a place of their own, </a:t>
            </a:r>
            <a:r>
              <a:rPr lang="en-US" sz="4000" b="1" i="1" dirty="0" smtClean="0">
                <a:solidFill>
                  <a:srgbClr val="00FF99"/>
                </a:solidFill>
                <a:effectLst>
                  <a:outerShdw blurRad="38100" dist="38100" dir="2700000" algn="tl">
                    <a:srgbClr val="000000">
                      <a:alpha val="43137"/>
                    </a:srgbClr>
                  </a:outerShdw>
                </a:effectLst>
              </a:rPr>
              <a:t>and move no more; neither shall the children of wickedness afflict them anymore,</a:t>
            </a:r>
            <a:r>
              <a:rPr lang="en-US" sz="4000" b="1" i="1" dirty="0" smtClean="0">
                <a:solidFill>
                  <a:srgbClr val="FFFF00"/>
                </a:solidFill>
                <a:effectLst>
                  <a:outerShdw blurRad="38100" dist="38100" dir="2700000" algn="tl">
                    <a:srgbClr val="000000">
                      <a:alpha val="43137"/>
                    </a:srgbClr>
                  </a:outerShdw>
                </a:effectLst>
              </a:rPr>
              <a:t> as beforetime.”</a:t>
            </a:r>
            <a:endParaRPr lang="en-GB" sz="4000" b="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274BC00-3AA4-4279-B550-DC6C500F1A36}" type="slidenum">
              <a:rPr lang="en-GB" smtClean="0"/>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12195"/>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755576" y="1847195"/>
            <a:ext cx="777686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Because of their national sins, </a:t>
            </a:r>
            <a:r>
              <a:rPr lang="en-US" sz="2800" b="1" i="1" dirty="0" smtClean="0">
                <a:solidFill>
                  <a:srgbClr val="FF33CC"/>
                </a:solidFill>
                <a:effectLst>
                  <a:outerShdw blurRad="38100" dist="38100" dir="2700000" algn="tl">
                    <a:srgbClr val="000000">
                      <a:alpha val="43137"/>
                    </a:srgbClr>
                  </a:outerShdw>
                </a:effectLst>
              </a:rPr>
              <a:t>God would drive them out and into a new land.</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If you look at some good biblical maps,</a:t>
            </a:r>
            <a:r>
              <a:rPr lang="en-US" sz="2800" b="1" i="1" dirty="0" smtClean="0">
                <a:effectLst>
                  <a:outerShdw blurRad="38100" dist="38100" dir="2700000" algn="tl">
                    <a:srgbClr val="000000">
                      <a:alpha val="43137"/>
                    </a:srgbClr>
                  </a:outerShdw>
                </a:effectLst>
              </a:rPr>
              <a:t> </a:t>
            </a:r>
            <a:r>
              <a:rPr lang="en-US" sz="2800" b="1" i="1" dirty="0" smtClean="0">
                <a:solidFill>
                  <a:srgbClr val="00FF99"/>
                </a:solidFill>
                <a:effectLst>
                  <a:outerShdw blurRad="38100" dist="38100" dir="2700000" algn="tl">
                    <a:srgbClr val="000000">
                      <a:alpha val="43137"/>
                    </a:srgbClr>
                  </a:outerShdw>
                </a:effectLst>
              </a:rPr>
              <a:t>you'll get an idea of the migratory routes that our ancestors took when they left Assyria (modern Syria and Turkey) and traveled north and west. </a:t>
            </a:r>
            <a:r>
              <a:rPr lang="en-US" sz="2800" b="1" i="1" dirty="0" smtClean="0">
                <a:solidFill>
                  <a:srgbClr val="FF33CC"/>
                </a:solidFill>
                <a:effectLst>
                  <a:outerShdw blurRad="38100" dist="38100" dir="2700000" algn="tl">
                    <a:srgbClr val="000000">
                      <a:alpha val="43137"/>
                    </a:srgbClr>
                  </a:outerShdw>
                </a:effectLst>
              </a:rPr>
              <a:t>John 7:35 </a:t>
            </a:r>
            <a:r>
              <a:rPr lang="en-US" sz="2800" b="1" i="1" dirty="0" smtClean="0">
                <a:solidFill>
                  <a:srgbClr val="FF0000"/>
                </a:solidFill>
                <a:effectLst>
                  <a:outerShdw blurRad="38100" dist="38100" dir="2700000" algn="tl">
                    <a:srgbClr val="000000">
                      <a:alpha val="43137"/>
                    </a:srgbClr>
                  </a:outerShdw>
                </a:effectLst>
              </a:rPr>
              <a:t>refers to them as 'the dispersed',</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and Jesus knew where the lost sheep of Israel were and commanded His disciples to go to them. </a:t>
            </a:r>
            <a:endParaRPr lang="en-GB" sz="2800" b="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274BC00-3AA4-4279-B550-DC6C500F1A36}" type="slidenum">
              <a:rPr lang="en-GB" smtClean="0"/>
              <a:pPr/>
              <a:t>28</a:t>
            </a:fld>
            <a:endParaRPr lang="en-GB"/>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europeword.com/images/europe-map_jpg.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2" name="Title 1"/>
          <p:cNvSpPr>
            <a:spLocks noGrp="1"/>
          </p:cNvSpPr>
          <p:nvPr>
            <p:ph type="title"/>
          </p:nvPr>
        </p:nvSpPr>
        <p:spPr>
          <a:xfrm>
            <a:off x="416859" y="332656"/>
            <a:ext cx="8229600" cy="1400200"/>
          </a:xfrm>
        </p:spPr>
        <p:txBody>
          <a:bodyPr/>
          <a:lstStyle/>
          <a:p>
            <a:r>
              <a:rPr lang="en-US" b="1" dirty="0" smtClean="0">
                <a:solidFill>
                  <a:schemeClr val="bg2"/>
                </a:solidFill>
              </a:rPr>
              <a:t>The Seven Times Prophecy  (Lev. 26)</a:t>
            </a:r>
            <a:r>
              <a:rPr lang="en-GB" dirty="0" smtClean="0">
                <a:solidFill>
                  <a:schemeClr val="bg2"/>
                </a:solidFill>
              </a:rPr>
              <a:t/>
            </a:r>
            <a:br>
              <a:rPr lang="en-GB" dirty="0" smtClean="0">
                <a:solidFill>
                  <a:schemeClr val="bg2"/>
                </a:solidFill>
              </a:rPr>
            </a:br>
            <a:endParaRPr lang="en-GB" dirty="0">
              <a:solidFill>
                <a:schemeClr val="bg2"/>
              </a:solidFill>
            </a:endParaRPr>
          </a:p>
        </p:txBody>
      </p:sp>
      <p:sp>
        <p:nvSpPr>
          <p:cNvPr id="3" name="TextBox 2"/>
          <p:cNvSpPr txBox="1"/>
          <p:nvPr/>
        </p:nvSpPr>
        <p:spPr>
          <a:xfrm>
            <a:off x="359024" y="1732856"/>
            <a:ext cx="8784976" cy="5016758"/>
          </a:xfrm>
          <a:prstGeom prst="rect">
            <a:avLst/>
          </a:prstGeom>
          <a:noFill/>
        </p:spPr>
        <p:txBody>
          <a:bodyPr wrap="square" rtlCol="0">
            <a:spAutoFit/>
          </a:bodyPr>
          <a:lstStyle/>
          <a:p>
            <a:r>
              <a:rPr lang="en-US" sz="3200" b="1" i="1" dirty="0" smtClean="0">
                <a:solidFill>
                  <a:srgbClr val="C00000"/>
                </a:solidFill>
                <a:effectLst>
                  <a:outerShdw blurRad="38100" dist="38100" dir="2700000" algn="tl">
                    <a:srgbClr val="000000">
                      <a:alpha val="43137"/>
                    </a:srgbClr>
                  </a:outerShdw>
                </a:effectLst>
              </a:rPr>
              <a:t>What followed was the Christianization of Europe. </a:t>
            </a:r>
            <a:r>
              <a:rPr lang="en-US" sz="3200" b="1" i="1" dirty="0" smtClean="0">
                <a:solidFill>
                  <a:srgbClr val="002060"/>
                </a:solidFill>
                <a:effectLst>
                  <a:outerShdw blurRad="38100" dist="38100" dir="2700000" algn="tl">
                    <a:srgbClr val="000000">
                      <a:alpha val="43137"/>
                    </a:srgbClr>
                  </a:outerShdw>
                </a:effectLst>
              </a:rPr>
              <a:t>Israel would occupy Isles or islands, and coastlines</a:t>
            </a:r>
            <a:r>
              <a:rPr lang="en-US" sz="3200" b="1" i="1" dirty="0" smtClean="0">
                <a:solidFill>
                  <a:srgbClr val="00FFFF"/>
                </a:solidFill>
                <a:effectLst>
                  <a:outerShdw blurRad="38100" dist="38100" dir="2700000" algn="tl">
                    <a:srgbClr val="000000">
                      <a:alpha val="43137"/>
                    </a:srgbClr>
                  </a:outerShdw>
                </a:effectLst>
              </a:rPr>
              <a:t>, </a:t>
            </a:r>
            <a:r>
              <a:rPr lang="en-US" sz="3200" b="1" i="1" dirty="0" smtClean="0">
                <a:solidFill>
                  <a:srgbClr val="C00000"/>
                </a:solidFill>
                <a:effectLst>
                  <a:outerShdw blurRad="38100" dist="38100" dir="2700000" algn="tl">
                    <a:srgbClr val="000000">
                      <a:alpha val="43137"/>
                    </a:srgbClr>
                  </a:outerShdw>
                </a:effectLst>
              </a:rPr>
              <a:t>wilderness and uncultivated land their fathers never knew. </a:t>
            </a:r>
            <a:r>
              <a:rPr lang="en-US" sz="3200" b="1" i="1" dirty="0" smtClean="0">
                <a:solidFill>
                  <a:srgbClr val="002060"/>
                </a:solidFill>
                <a:effectLst>
                  <a:outerShdw blurRad="38100" dist="38100" dir="2700000" algn="tl">
                    <a:srgbClr val="000000">
                      <a:alpha val="43137"/>
                    </a:srgbClr>
                  </a:outerShdw>
                </a:effectLst>
              </a:rPr>
              <a:t>God was to scatter and sift them among nations, </a:t>
            </a:r>
            <a:r>
              <a:rPr lang="en-US" sz="3200" b="1" i="1" dirty="0" smtClean="0">
                <a:solidFill>
                  <a:srgbClr val="C00000"/>
                </a:solidFill>
                <a:effectLst>
                  <a:outerShdw blurRad="38100" dist="38100" dir="2700000" algn="tl">
                    <a:srgbClr val="000000">
                      <a:alpha val="43137"/>
                    </a:srgbClr>
                  </a:outerShdw>
                </a:effectLst>
              </a:rPr>
              <a:t>and then would </a:t>
            </a:r>
            <a:r>
              <a:rPr lang="en-US" sz="3200" b="1" i="1" dirty="0" err="1" smtClean="0">
                <a:solidFill>
                  <a:srgbClr val="C00000"/>
                </a:solidFill>
                <a:effectLst>
                  <a:outerShdw blurRad="38100" dist="38100" dir="2700000" algn="tl">
                    <a:srgbClr val="000000">
                      <a:alpha val="43137"/>
                    </a:srgbClr>
                  </a:outerShdw>
                </a:effectLst>
              </a:rPr>
              <a:t>regather</a:t>
            </a:r>
            <a:r>
              <a:rPr lang="en-US" sz="3200" b="1" i="1" dirty="0" smtClean="0">
                <a:solidFill>
                  <a:srgbClr val="C00000"/>
                </a:solidFill>
                <a:effectLst>
                  <a:outerShdw blurRad="38100" dist="38100" dir="2700000" algn="tl">
                    <a:srgbClr val="000000">
                      <a:alpha val="43137"/>
                    </a:srgbClr>
                  </a:outerShdw>
                </a:effectLst>
              </a:rPr>
              <a:t> the twelve tribes and again, give them a land to possess in the Kingdom Age</a:t>
            </a:r>
            <a:r>
              <a:rPr lang="en-US" sz="3200" b="1" i="1" dirty="0" smtClean="0">
                <a:solidFill>
                  <a:srgbClr val="002060"/>
                </a:solidFill>
                <a:effectLst>
                  <a:outerShdw blurRad="38100" dist="38100" dir="2700000" algn="tl">
                    <a:srgbClr val="000000">
                      <a:alpha val="43137"/>
                    </a:srgbClr>
                  </a:outerShdw>
                </a:effectLst>
              </a:rPr>
              <a:t>. It would not be in the old Jerusalem; thus it would be a prophetic new Jerusalem.</a:t>
            </a:r>
            <a:endParaRPr lang="en-GB" sz="3200" b="1" dirty="0">
              <a:solidFill>
                <a:srgbClr val="00206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29</a:t>
            </a:fld>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n-GB" b="1" dirty="0" smtClean="0">
                <a:solidFill>
                  <a:srgbClr val="00FF00"/>
                </a:solidFill>
              </a:rPr>
              <a:t>Introduction</a:t>
            </a:r>
            <a:endParaRPr lang="en-GB" dirty="0"/>
          </a:p>
        </p:txBody>
      </p:sp>
      <p:sp>
        <p:nvSpPr>
          <p:cNvPr id="3" name="TextBox 2"/>
          <p:cNvSpPr txBox="1"/>
          <p:nvPr/>
        </p:nvSpPr>
        <p:spPr>
          <a:xfrm>
            <a:off x="3491880" y="1443648"/>
            <a:ext cx="540060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After </a:t>
            </a:r>
            <a:r>
              <a:rPr lang="en-US" sz="2800" b="1" dirty="0">
                <a:solidFill>
                  <a:srgbClr val="00FFFF"/>
                </a:solidFill>
                <a:effectLst>
                  <a:outerShdw blurRad="38100" dist="38100" dir="2700000" algn="tl">
                    <a:srgbClr val="000000">
                      <a:alpha val="43137"/>
                    </a:srgbClr>
                  </a:outerShdw>
                </a:effectLst>
              </a:rPr>
              <a:t>two</a:t>
            </a:r>
            <a:r>
              <a:rPr lang="en-US" sz="2800" b="1" i="1" dirty="0">
                <a:solidFill>
                  <a:srgbClr val="00FFFF"/>
                </a:solidFill>
                <a:effectLst>
                  <a:outerShdw blurRad="38100" dist="38100" dir="2700000" algn="tl">
                    <a:srgbClr val="000000">
                      <a:alpha val="43137"/>
                    </a:srgbClr>
                  </a:outerShdw>
                </a:effectLst>
              </a:rPr>
              <a:t> </a:t>
            </a:r>
            <a:r>
              <a:rPr lang="en-US" sz="2800" b="1" dirty="0">
                <a:solidFill>
                  <a:srgbClr val="00FFFF"/>
                </a:solidFill>
                <a:effectLst>
                  <a:outerShdw blurRad="38100" dist="38100" dir="2700000" algn="tl">
                    <a:srgbClr val="000000">
                      <a:alpha val="43137"/>
                    </a:srgbClr>
                  </a:outerShdw>
                </a:effectLst>
              </a:rPr>
              <a:t>days</a:t>
            </a:r>
            <a:r>
              <a:rPr lang="en-US" sz="2800" b="1" i="1" dirty="0">
                <a:solidFill>
                  <a:srgbClr val="00FFFF"/>
                </a:solidFill>
                <a:effectLst>
                  <a:outerShdw blurRad="38100" dist="38100" dir="2700000" algn="tl">
                    <a:srgbClr val="000000">
                      <a:alpha val="43137"/>
                    </a:srgbClr>
                  </a:outerShdw>
                </a:effectLst>
              </a:rPr>
              <a:t> will he revive us: </a:t>
            </a:r>
            <a:r>
              <a:rPr lang="en-US" sz="2800" b="1" i="1" dirty="0">
                <a:solidFill>
                  <a:srgbClr val="FFC000"/>
                </a:solidFill>
                <a:effectLst>
                  <a:outerShdw blurRad="38100" dist="38100" dir="2700000" algn="tl">
                    <a:srgbClr val="000000">
                      <a:alpha val="43137"/>
                    </a:srgbClr>
                  </a:outerShdw>
                </a:effectLst>
              </a:rPr>
              <a:t>in the third day he will raise us up, and we shall live in his sight</a:t>
            </a:r>
            <a:r>
              <a:rPr lang="en-US" sz="2800" b="1" dirty="0">
                <a:solidFill>
                  <a:srgbClr val="FFC000"/>
                </a:solidFill>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a:solidFill>
                  <a:srgbClr val="FF33CC"/>
                </a:solidFill>
                <a:effectLst>
                  <a:outerShdw blurRad="38100" dist="38100" dir="2700000" algn="tl">
                    <a:srgbClr val="000000">
                      <a:alpha val="43137"/>
                    </a:srgbClr>
                  </a:outerShdw>
                </a:effectLst>
              </a:rPr>
              <a:t>- Hos. 6:2. </a:t>
            </a:r>
            <a:r>
              <a:rPr lang="en-US" sz="2800" b="1" dirty="0">
                <a:solidFill>
                  <a:srgbClr val="00FF00"/>
                </a:solidFill>
                <a:effectLst>
                  <a:outerShdw blurRad="38100" dist="38100" dir="2700000" algn="tl">
                    <a:srgbClr val="000000">
                      <a:alpha val="43137"/>
                    </a:srgbClr>
                  </a:outerShdw>
                </a:effectLst>
              </a:rPr>
              <a:t>These two "days" actually represent a period of a thousand years each, as per</a:t>
            </a:r>
            <a:r>
              <a:rPr lang="en-US" sz="2800" b="1" dirty="0">
                <a:effectLst>
                  <a:outerShdw blurRad="38100" dist="38100" dir="2700000" algn="tl">
                    <a:srgbClr val="000000">
                      <a:alpha val="43137"/>
                    </a:srgbClr>
                  </a:outerShdw>
                </a:effectLst>
              </a:rPr>
              <a:t> </a:t>
            </a:r>
            <a:r>
              <a:rPr lang="en-US" sz="2800" b="1" dirty="0">
                <a:solidFill>
                  <a:srgbClr val="FF33CC"/>
                </a:solidFill>
                <a:effectLst>
                  <a:outerShdw blurRad="38100" dist="38100" dir="2700000" algn="tl">
                    <a:srgbClr val="000000">
                      <a:alpha val="43137"/>
                    </a:srgbClr>
                  </a:outerShdw>
                </a:effectLst>
              </a:rPr>
              <a:t>2 Peter 3:8: </a:t>
            </a:r>
            <a:r>
              <a:rPr lang="en-US" sz="2800" b="1" i="1" dirty="0">
                <a:solidFill>
                  <a:srgbClr val="FFFF00"/>
                </a:solidFill>
                <a:effectLst>
                  <a:outerShdw blurRad="38100" dist="38100" dir="2700000" algn="tl">
                    <a:srgbClr val="000000">
                      <a:alpha val="43137"/>
                    </a:srgbClr>
                  </a:outerShdw>
                </a:effectLst>
              </a:rPr>
              <a:t>“Beloved, be not ignorant of this one thing, that one day with Yahweh is as a thousand years, and a thousand years as one day.”</a:t>
            </a:r>
            <a:endParaRPr lang="en-GB" sz="2800" b="1" dirty="0">
              <a:solidFill>
                <a:srgbClr val="FFFF00"/>
              </a:solidFill>
              <a:effectLst>
                <a:outerShdw blurRad="38100" dist="38100" dir="2700000" algn="tl">
                  <a:srgbClr val="000000">
                    <a:alpha val="43137"/>
                  </a:srgbClr>
                </a:outerShdw>
              </a:effectLst>
            </a:endParaRPr>
          </a:p>
        </p:txBody>
      </p:sp>
      <p:sp>
        <p:nvSpPr>
          <p:cNvPr id="33794" name="AutoShape 2" descr="http://t0.gstatic.com/images?q=tbn:8hlUCqu4TiNCiM:http://jaykat.tripod.com/Bible.gif&amp;t=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3796" name="Picture 4" descr="http://t0.gstatic.com/images?q=tbn:8hlUCqu4TiNCiM:http://jaykat.tripod.com/Bible.gif&amp;t=1"/>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175918" y="2341905"/>
            <a:ext cx="3052082" cy="3240360"/>
          </a:xfrm>
          <a:prstGeom prst="rect">
            <a:avLst/>
          </a:prstGeom>
          <a:noFill/>
        </p:spPr>
      </p:pic>
      <p:sp>
        <p:nvSpPr>
          <p:cNvPr id="6" name="Slide Number Placeholder 5"/>
          <p:cNvSpPr>
            <a:spLocks noGrp="1"/>
          </p:cNvSpPr>
          <p:nvPr>
            <p:ph type="sldNum" sz="quarter" idx="12"/>
          </p:nvPr>
        </p:nvSpPr>
        <p:spPr/>
        <p:txBody>
          <a:bodyPr/>
          <a:lstStyle/>
          <a:p>
            <a:fld id="{D274BC00-3AA4-4279-B550-DC6C500F1A36}" type="slidenum">
              <a:rPr lang="en-GB" smtClean="0"/>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827584" y="1993298"/>
            <a:ext cx="770485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Let's get to the punch line! The conquest of the ten-</a:t>
            </a:r>
            <a:r>
              <a:rPr lang="en-US" sz="2800" b="1" i="1" dirty="0" err="1" smtClean="0">
                <a:solidFill>
                  <a:srgbClr val="00FFFF"/>
                </a:solidFill>
                <a:effectLst>
                  <a:outerShdw blurRad="38100" dist="38100" dir="2700000" algn="tl">
                    <a:srgbClr val="000000">
                      <a:alpha val="43137"/>
                    </a:srgbClr>
                  </a:outerShdw>
                </a:effectLst>
              </a:rPr>
              <a:t>tribed</a:t>
            </a:r>
            <a:r>
              <a:rPr lang="en-US" sz="2800" b="1" i="1" dirty="0" smtClean="0">
                <a:solidFill>
                  <a:srgbClr val="00FFFF"/>
                </a:solidFill>
                <a:effectLst>
                  <a:outerShdw blurRad="38100" dist="38100" dir="2700000" algn="tl">
                    <a:srgbClr val="000000">
                      <a:alpha val="43137"/>
                    </a:srgbClr>
                  </a:outerShdw>
                </a:effectLst>
              </a:rPr>
              <a:t> northern house of Israel took about 25 years to complete. </a:t>
            </a:r>
            <a:r>
              <a:rPr lang="en-US" sz="2800" b="1" i="1" dirty="0" smtClean="0">
                <a:solidFill>
                  <a:srgbClr val="FF0000"/>
                </a:solidFill>
                <a:effectLst>
                  <a:outerShdw blurRad="38100" dist="38100" dir="2700000" algn="tl">
                    <a:srgbClr val="000000">
                      <a:alpha val="43137"/>
                    </a:srgbClr>
                  </a:outerShdw>
                </a:effectLst>
              </a:rPr>
              <a:t>The logistics were monumental, as some two million people were transported hundreds of miles away from their homeland.</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As near as can be determined through archaeology, </a:t>
            </a:r>
            <a:r>
              <a:rPr lang="en-US" sz="2800" b="1" i="1" dirty="0" smtClean="0">
                <a:solidFill>
                  <a:srgbClr val="00FF00"/>
                </a:solidFill>
                <a:effectLst>
                  <a:outerShdw blurRad="38100" dist="38100" dir="2700000" algn="tl">
                    <a:srgbClr val="000000">
                      <a:alpha val="43137"/>
                    </a:srgbClr>
                  </a:outerShdw>
                </a:effectLst>
              </a:rPr>
              <a:t>the historical record and the Bible itself, </a:t>
            </a:r>
            <a:r>
              <a:rPr lang="en-US" sz="2800" b="1" i="1" dirty="0" smtClean="0">
                <a:solidFill>
                  <a:srgbClr val="FFFF00"/>
                </a:solidFill>
                <a:effectLst>
                  <a:outerShdw blurRad="38100" dist="38100" dir="2700000" algn="tl">
                    <a:srgbClr val="000000">
                      <a:alpha val="43137"/>
                    </a:srgbClr>
                  </a:outerShdw>
                </a:effectLst>
              </a:rPr>
              <a:t>the first campaign against Israel began in 745 BC on the east side of the Jordan River.</a:t>
            </a:r>
            <a:endParaRPr lang="en-GB" sz="2800" b="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274BC00-3AA4-4279-B550-DC6C500F1A36}" type="slidenum">
              <a:rPr lang="en-GB" smtClean="0"/>
              <a:pPr/>
              <a:t>30</a:t>
            </a:fld>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400200"/>
          </a:xfrm>
        </p:spPr>
        <p:txBody>
          <a:bodyPr/>
          <a:lstStyle/>
          <a:p>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539552" y="1916832"/>
            <a:ext cx="8208912" cy="4401205"/>
          </a:xfrm>
          <a:prstGeom prst="rect">
            <a:avLst/>
          </a:prstGeom>
          <a:noFill/>
        </p:spPr>
        <p:txBody>
          <a:bodyPr wrap="square" rtlCol="0">
            <a:spAutoFit/>
          </a:bodyPr>
          <a:lstStyle/>
          <a:p>
            <a:r>
              <a:rPr lang="en-US" sz="2800" b="1" i="1" dirty="0" smtClean="0">
                <a:solidFill>
                  <a:srgbClr val="00FFFF"/>
                </a:solidFill>
                <a:effectLst>
                  <a:outerShdw blurRad="38100" dist="38100" dir="2700000" algn="tl">
                    <a:srgbClr val="000000">
                      <a:alpha val="43137"/>
                    </a:srgbClr>
                  </a:outerShdw>
                </a:effectLst>
              </a:rPr>
              <a:t>Precisely 2,520 years from 745 BC is the final date where the 'seven times punishment' expires upon the nation of Israel. </a:t>
            </a:r>
            <a:r>
              <a:rPr lang="en-US" sz="2800" b="1" i="1" dirty="0" smtClean="0">
                <a:solidFill>
                  <a:srgbClr val="FFC000"/>
                </a:solidFill>
                <a:effectLst>
                  <a:outerShdw blurRad="38100" dist="38100" dir="2700000" algn="tl">
                    <a:srgbClr val="000000">
                      <a:alpha val="43137"/>
                    </a:srgbClr>
                  </a:outerShdw>
                </a:effectLst>
              </a:rPr>
              <a:t>On this date, a nation was born in a day, just as Isaiah 66:7-9 had prophesied,</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which I think also corresponds to Revelation 12, </a:t>
            </a:r>
            <a:r>
              <a:rPr lang="en-US" sz="2800" b="1" i="1" dirty="0" smtClean="0">
                <a:solidFill>
                  <a:srgbClr val="00FF99"/>
                </a:solidFill>
                <a:effectLst>
                  <a:outerShdw blurRad="38100" dist="38100" dir="2700000" algn="tl">
                    <a:srgbClr val="000000">
                      <a:alpha val="43137"/>
                    </a:srgbClr>
                  </a:outerShdw>
                </a:effectLst>
              </a:rPr>
              <a:t>when it speaks of a woman travailing in birth,</a:t>
            </a:r>
            <a:r>
              <a:rPr lang="en-US" sz="2800" b="1" i="1" dirty="0" smtClean="0">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in pain to deliver, bringing forth a man child. </a:t>
            </a:r>
            <a:r>
              <a:rPr lang="en-US" sz="2800" b="1" i="1" dirty="0" smtClean="0">
                <a:solidFill>
                  <a:srgbClr val="FFFF00"/>
                </a:solidFill>
                <a:effectLst>
                  <a:outerShdw blurRad="38100" dist="38100" dir="2700000" algn="tl">
                    <a:srgbClr val="000000">
                      <a:alpha val="43137"/>
                    </a:srgbClr>
                  </a:outerShdw>
                </a:effectLst>
              </a:rPr>
              <a:t>This was speaking of Israel becoming a new nation. Verse 8 in the </a:t>
            </a:r>
            <a:r>
              <a:rPr lang="en-US" sz="2800" b="1" i="1" dirty="0" err="1" smtClean="0">
                <a:solidFill>
                  <a:srgbClr val="FFFF00"/>
                </a:solidFill>
                <a:effectLst>
                  <a:outerShdw blurRad="38100" dist="38100" dir="2700000" algn="tl">
                    <a:srgbClr val="000000">
                      <a:alpha val="43137"/>
                    </a:srgbClr>
                  </a:outerShdw>
                </a:effectLst>
              </a:rPr>
              <a:t>Ferrar</a:t>
            </a:r>
            <a:r>
              <a:rPr lang="en-US" sz="2800" b="1" i="1" dirty="0" smtClean="0">
                <a:solidFill>
                  <a:srgbClr val="FFFF00"/>
                </a:solidFill>
                <a:effectLst>
                  <a:outerShdw blurRad="38100" dist="38100" dir="2700000" algn="tl">
                    <a:srgbClr val="000000">
                      <a:alpha val="43137"/>
                    </a:srgbClr>
                  </a:outerShdw>
                </a:effectLst>
              </a:rPr>
              <a:t> Fenton says,</a:t>
            </a:r>
            <a:endParaRPr lang="en-GB" sz="2800" b="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274BC00-3AA4-4279-B550-DC6C500F1A36}" type="slidenum">
              <a:rPr lang="en-GB" smtClean="0"/>
              <a:pPr/>
              <a:t>31</a:t>
            </a:fld>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united-states-map.com/usa-map.gi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67544" y="332656"/>
            <a:ext cx="8229600" cy="1400200"/>
          </a:xfrm>
        </p:spPr>
        <p:txBody>
          <a:bodyPr/>
          <a:lstStyle/>
          <a:p>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395536" y="2060848"/>
            <a:ext cx="8496944" cy="4401205"/>
          </a:xfrm>
          <a:prstGeom prst="rect">
            <a:avLst/>
          </a:prstGeom>
          <a:noFill/>
        </p:spPr>
        <p:txBody>
          <a:bodyPr wrap="square" rtlCol="0">
            <a:spAutoFit/>
          </a:bodyPr>
          <a:lstStyle/>
          <a:p>
            <a:r>
              <a:rPr lang="en-US" sz="2800" b="1" i="1" dirty="0" smtClean="0">
                <a:solidFill>
                  <a:schemeClr val="bg2"/>
                </a:solidFill>
                <a:effectLst>
                  <a:outerShdw blurRad="38100" dist="38100" dir="2700000" algn="tl">
                    <a:srgbClr val="000000">
                      <a:alpha val="43137"/>
                    </a:srgbClr>
                  </a:outerShdw>
                </a:effectLst>
              </a:rPr>
              <a:t>"Who has heard such a thing? Who has seen it like that? For the earth to produce in a day! In a moment a nation be born?" And if I can paraphrase God in verse 9, He is saying "should I restrain this birth which I have produced?" </a:t>
            </a:r>
            <a:r>
              <a:rPr lang="en-US" sz="2800" b="1" i="1" u="sng" dirty="0" smtClean="0">
                <a:solidFill>
                  <a:srgbClr val="00FF00"/>
                </a:solidFill>
                <a:effectLst>
                  <a:outerShdw blurRad="38100" dist="38100" dir="2700000" algn="tl">
                    <a:srgbClr val="000000">
                      <a:alpha val="43137"/>
                    </a:srgbClr>
                  </a:outerShdw>
                </a:effectLst>
              </a:rPr>
              <a:t>This glorious moment in history; the conclusion of the chastisement upon God's Israel people and the restoration of their birthright blessings was none other than July 4, 1776</a:t>
            </a:r>
            <a:r>
              <a:rPr lang="en-US" sz="2800" b="1" i="1" dirty="0" smtClean="0">
                <a:solidFill>
                  <a:srgbClr val="00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Seven Times Punishment</a:t>
            </a:r>
            <a:r>
              <a:rPr lang="en-US" sz="2800" b="1" dirty="0" smtClean="0">
                <a:solidFill>
                  <a:srgbClr val="FFFF00"/>
                </a:solidFill>
                <a:effectLst>
                  <a:outerShdw blurRad="38100" dist="38100" dir="2700000" algn="tl">
                    <a:srgbClr val="000000">
                      <a:alpha val="43137"/>
                    </a:srgbClr>
                  </a:outerShdw>
                </a:effectLst>
              </a:rPr>
              <a:t>, by Pastor Mark Downey </a:t>
            </a:r>
            <a:r>
              <a:rPr lang="en-US" dirty="0" smtClean="0"/>
              <a:t>	</a:t>
            </a:r>
            <a:endParaRPr lang="en-GB" dirty="0"/>
          </a:p>
        </p:txBody>
      </p:sp>
      <p:sp>
        <p:nvSpPr>
          <p:cNvPr id="5" name="Slide Number Placeholder 4"/>
          <p:cNvSpPr>
            <a:spLocks noGrp="1"/>
          </p:cNvSpPr>
          <p:nvPr>
            <p:ph type="sldNum" sz="quarter" idx="12"/>
          </p:nvPr>
        </p:nvSpPr>
        <p:spPr/>
        <p:txBody>
          <a:bodyPr/>
          <a:lstStyle/>
          <a:p>
            <a:fld id="{D274BC00-3AA4-4279-B550-DC6C500F1A36}" type="slidenum">
              <a:rPr lang="en-GB" smtClean="0"/>
              <a:pPr/>
              <a:t>32</a:t>
            </a:fld>
            <a:endParaRPr lang="en-GB"/>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3491880" y="2132856"/>
            <a:ext cx="5400600" cy="39703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From the foregoing, </a:t>
            </a:r>
            <a:r>
              <a:rPr lang="en-US" sz="2800" b="1" dirty="0" smtClean="0">
                <a:solidFill>
                  <a:srgbClr val="FFC000"/>
                </a:solidFill>
                <a:effectLst>
                  <a:outerShdw blurRad="38100" dist="38100" dir="2700000" algn="tl">
                    <a:srgbClr val="000000">
                      <a:alpha val="43137"/>
                    </a:srgbClr>
                  </a:outerShdw>
                </a:effectLst>
              </a:rPr>
              <a:t>we see that a prophetic time equals 360 years.</a:t>
            </a:r>
          </a:p>
          <a:p>
            <a:endParaRPr lang="en-GB" sz="2800" b="1" dirty="0" smtClean="0">
              <a:effectLst>
                <a:outerShdw blurRad="38100" dist="38100" dir="2700000" algn="tl">
                  <a:srgbClr val="000000">
                    <a:alpha val="43137"/>
                  </a:srgbClr>
                </a:outerShdw>
              </a:effectLst>
            </a:endParaRPr>
          </a:p>
          <a:p>
            <a:r>
              <a:rPr lang="en-US" sz="2800" b="1" dirty="0" smtClean="0">
                <a:solidFill>
                  <a:srgbClr val="00FF00"/>
                </a:solidFill>
                <a:effectLst>
                  <a:outerShdw blurRad="38100" dist="38100" dir="2700000" algn="tl">
                    <a:srgbClr val="000000">
                      <a:alpha val="43137"/>
                    </a:srgbClr>
                  </a:outerShdw>
                </a:effectLst>
              </a:rPr>
              <a:t>In 745 B.C., </a:t>
            </a:r>
            <a:r>
              <a:rPr lang="en-US" sz="2800" b="1" dirty="0" err="1" smtClean="0">
                <a:solidFill>
                  <a:srgbClr val="00FF00"/>
                </a:solidFill>
                <a:effectLst>
                  <a:outerShdw blurRad="38100" dist="38100" dir="2700000" algn="tl">
                    <a:srgbClr val="000000">
                      <a:alpha val="43137"/>
                    </a:srgbClr>
                  </a:outerShdw>
                </a:effectLst>
              </a:rPr>
              <a:t>Tiglath-Pileser</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the king of Assyria,</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began the first invasion against Israel in the reign of </a:t>
            </a:r>
            <a:r>
              <a:rPr lang="en-US" sz="2800" b="1" dirty="0" err="1" smtClean="0">
                <a:solidFill>
                  <a:srgbClr val="FFFF00"/>
                </a:solidFill>
                <a:effectLst>
                  <a:outerShdw blurRad="38100" dist="38100" dir="2700000" algn="tl">
                    <a:srgbClr val="000000">
                      <a:alpha val="43137"/>
                    </a:srgbClr>
                  </a:outerShdw>
                </a:effectLst>
              </a:rPr>
              <a:t>Menahem</a:t>
            </a:r>
            <a:r>
              <a:rPr lang="en-US" sz="2800" b="1" dirty="0" smtClean="0">
                <a:solidFill>
                  <a:srgbClr val="FFFF00"/>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(2 Ki.15:19-20). </a:t>
            </a:r>
            <a:endParaRPr lang="en-GB" sz="2800" b="1" dirty="0">
              <a:solidFill>
                <a:srgbClr val="FF33CC"/>
              </a:solidFill>
              <a:effectLst>
                <a:outerShdw blurRad="38100" dist="38100" dir="2700000" algn="tl">
                  <a:srgbClr val="000000">
                    <a:alpha val="43137"/>
                  </a:srgbClr>
                </a:outerShdw>
              </a:effectLst>
            </a:endParaRPr>
          </a:p>
        </p:txBody>
      </p:sp>
      <p:pic>
        <p:nvPicPr>
          <p:cNvPr id="4098" name="Picture 2" descr="http://www.bible-history.com/assyria_archaeology/assyrian_head.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611559" y="1844824"/>
            <a:ext cx="2534127" cy="4392488"/>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33</a:t>
            </a:fld>
            <a:endParaRPr lang="en-GB"/>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400200"/>
          </a:xfrm>
        </p:spPr>
        <p:txBody>
          <a:bodyPr/>
          <a:lstStyle/>
          <a:p>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3995936" y="1916832"/>
            <a:ext cx="4752528"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In this year, the Assyrians captured and deported half the Tribe of Manasseh, </a:t>
            </a:r>
            <a:r>
              <a:rPr lang="en-US" sz="2800" b="1" dirty="0" smtClean="0">
                <a:solidFill>
                  <a:srgbClr val="FFC000"/>
                </a:solidFill>
                <a:effectLst>
                  <a:outerShdw blurRad="38100" dist="38100" dir="2700000" algn="tl">
                    <a:srgbClr val="000000">
                      <a:alpha val="43137"/>
                    </a:srgbClr>
                  </a:outerShdw>
                </a:effectLst>
              </a:rPr>
              <a:t>the half which lived on the eastern side of the Jordan River. </a:t>
            </a:r>
            <a:r>
              <a:rPr lang="en-US" sz="2800" b="1" dirty="0" smtClean="0">
                <a:solidFill>
                  <a:srgbClr val="00FF00"/>
                </a:solidFill>
                <a:effectLst>
                  <a:outerShdw blurRad="38100" dist="38100" dir="2700000" algn="tl">
                    <a:srgbClr val="000000">
                      <a:alpha val="43137"/>
                    </a:srgbClr>
                  </a:outerShdw>
                </a:effectLst>
              </a:rPr>
              <a:t>This event began the process of deporting the ten northern tribes away from Palestine</a:t>
            </a:r>
            <a:r>
              <a:rPr lang="en-US" dirty="0" smtClean="0">
                <a:solidFill>
                  <a:srgbClr val="00FF00"/>
                </a:solidFill>
              </a:rPr>
              <a:t>,</a:t>
            </a:r>
            <a:endParaRPr lang="en-GB" dirty="0">
              <a:solidFill>
                <a:srgbClr val="00FF00"/>
              </a:solidFill>
            </a:endParaRPr>
          </a:p>
        </p:txBody>
      </p:sp>
      <p:pic>
        <p:nvPicPr>
          <p:cNvPr id="84994" name="Picture 2" descr="http://www.workersforjesus.com/tribes-manasseh.gif"/>
          <p:cNvPicPr>
            <a:picLocks noChangeAspect="1" noChangeArrowheads="1"/>
          </p:cNvPicPr>
          <p:nvPr/>
        </p:nvPicPr>
        <p:blipFill>
          <a:blip r:embed="rId3" cstate="print"/>
          <a:srcRect/>
          <a:stretch>
            <a:fillRect/>
          </a:stretch>
        </p:blipFill>
        <p:spPr bwMode="auto">
          <a:xfrm>
            <a:off x="467544" y="1916832"/>
            <a:ext cx="3312368" cy="4202879"/>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34</a:t>
            </a:fld>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3851920" y="2068198"/>
            <a:ext cx="496855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who were then resettled in northern Media, </a:t>
            </a:r>
            <a:r>
              <a:rPr lang="en-US" sz="2800" b="1" dirty="0" smtClean="0">
                <a:solidFill>
                  <a:srgbClr val="FFC000"/>
                </a:solidFill>
                <a:effectLst>
                  <a:outerShdw blurRad="38100" dist="38100" dir="2700000" algn="tl">
                    <a:srgbClr val="000000">
                      <a:alpha val="43137"/>
                    </a:srgbClr>
                  </a:outerShdw>
                </a:effectLst>
              </a:rPr>
              <a:t>just south of the Caucasus Mountain Range. From there, </a:t>
            </a:r>
            <a:r>
              <a:rPr lang="en-US" sz="2800" b="1" dirty="0" smtClean="0">
                <a:solidFill>
                  <a:srgbClr val="66FF33"/>
                </a:solidFill>
                <a:effectLst>
                  <a:outerShdw blurRad="38100" dist="38100" dir="2700000" algn="tl">
                    <a:srgbClr val="000000">
                      <a:alpha val="43137"/>
                    </a:srgbClr>
                  </a:outerShdw>
                </a:effectLst>
              </a:rPr>
              <a:t>they eventually migrated through these mountains into Europe and became known as the Caucasian People. </a:t>
            </a:r>
            <a:endParaRPr lang="en-GB" sz="2800" b="1" dirty="0">
              <a:solidFill>
                <a:srgbClr val="66FF33"/>
              </a:solidFill>
              <a:effectLst>
                <a:outerShdw blurRad="38100" dist="38100" dir="2700000" algn="tl">
                  <a:srgbClr val="000000">
                    <a:alpha val="43137"/>
                  </a:srgbClr>
                </a:outerShdw>
              </a:effectLst>
            </a:endParaRPr>
          </a:p>
        </p:txBody>
      </p:sp>
      <p:pic>
        <p:nvPicPr>
          <p:cNvPr id="82946" name="Picture 2" descr="http://www.ahuntingworld.com/images/kuban/Russia-Caucus-Mountains-1.jpg"/>
          <p:cNvPicPr>
            <a:picLocks noChangeAspect="1" noChangeArrowheads="1"/>
          </p:cNvPicPr>
          <p:nvPr/>
        </p:nvPicPr>
        <p:blipFill>
          <a:blip r:embed="rId3" cstate="print"/>
          <a:srcRect/>
          <a:stretch>
            <a:fillRect/>
          </a:stretch>
        </p:blipFill>
        <p:spPr bwMode="auto">
          <a:xfrm>
            <a:off x="251519" y="2068197"/>
            <a:ext cx="3291507" cy="4385139"/>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35</a:t>
            </a:fld>
            <a:endParaRPr lang="en-GB"/>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o-ventures.com/images/Declaration_independence.jpg"/>
          <p:cNvPicPr>
            <a:picLocks noChangeAspect="1" noChangeArrowheads="1"/>
          </p:cNvPicPr>
          <p:nvPr/>
        </p:nvPicPr>
        <p:blipFill>
          <a:blip r:embed="rId3" cstate="print"/>
          <a:srcRect/>
          <a:stretch>
            <a:fillRect/>
          </a:stretch>
        </p:blipFill>
        <p:spPr bwMode="auto">
          <a:xfrm>
            <a:off x="0" y="0"/>
            <a:ext cx="9182020" cy="6858000"/>
          </a:xfrm>
          <a:prstGeom prst="rect">
            <a:avLst/>
          </a:prstGeom>
          <a:noFill/>
        </p:spPr>
      </p:pic>
      <p:sp>
        <p:nvSpPr>
          <p:cNvPr id="2" name="Title 1"/>
          <p:cNvSpPr>
            <a:spLocks noGrp="1"/>
          </p:cNvSpPr>
          <p:nvPr>
            <p:ph type="title"/>
          </p:nvPr>
        </p:nvSpPr>
        <p:spPr>
          <a:xfrm>
            <a:off x="457200" y="97411"/>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243980" y="1595022"/>
            <a:ext cx="8900020" cy="5262979"/>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Putnam's Dictionary Of Events, copyright 1927, page 6, states, "</a:t>
            </a:r>
            <a:r>
              <a:rPr lang="en-US" sz="2800" b="1" i="1" dirty="0" smtClean="0">
                <a:solidFill>
                  <a:srgbClr val="FFFF00"/>
                </a:solidFill>
                <a:effectLst>
                  <a:outerShdw blurRad="38100" dist="38100" dir="2700000" algn="tl">
                    <a:srgbClr val="000000">
                      <a:alpha val="43137"/>
                    </a:srgbClr>
                  </a:outerShdw>
                </a:effectLst>
              </a:rPr>
              <a:t>745, Accession of </a:t>
            </a:r>
            <a:r>
              <a:rPr lang="en-US" sz="2800" b="1" i="1" dirty="0" err="1" smtClean="0">
                <a:solidFill>
                  <a:srgbClr val="FFFF00"/>
                </a:solidFill>
                <a:effectLst>
                  <a:outerShdw blurRad="38100" dist="38100" dir="2700000" algn="tl">
                    <a:srgbClr val="000000">
                      <a:alpha val="43137"/>
                    </a:srgbClr>
                  </a:outerShdw>
                </a:effectLst>
              </a:rPr>
              <a:t>Tiglath-pileser</a:t>
            </a:r>
            <a:r>
              <a:rPr lang="en-US" sz="2800" b="1" i="1" dirty="0" smtClean="0">
                <a:solidFill>
                  <a:srgbClr val="FFFF00"/>
                </a:solidFill>
                <a:effectLst>
                  <a:outerShdw blurRad="38100" dist="38100" dir="2700000" algn="tl">
                    <a:srgbClr val="000000">
                      <a:alpha val="43137"/>
                    </a:srgbClr>
                  </a:outerShdw>
                </a:effectLst>
              </a:rPr>
              <a:t> III of Assyria, who wages war against Chaldea, Syria, and the kingdom of Israel</a:t>
            </a:r>
            <a:r>
              <a:rPr lang="en-US" sz="2800" b="1" dirty="0" smtClean="0">
                <a:solidFill>
                  <a:srgbClr val="FFFF00"/>
                </a:solidFill>
                <a:effectLst>
                  <a:outerShdw blurRad="38100" dist="38100" dir="2700000" algn="tl">
                    <a:srgbClr val="000000">
                      <a:alpha val="43137"/>
                    </a:srgbClr>
                  </a:outerShdw>
                </a:effectLst>
              </a:rPr>
              <a:t>." (</a:t>
            </a:r>
            <a:r>
              <a:rPr lang="en-US" sz="2800" b="1" dirty="0" err="1" smtClean="0">
                <a:solidFill>
                  <a:srgbClr val="FFFF00"/>
                </a:solidFill>
                <a:effectLst>
                  <a:outerShdw blurRad="38100" dist="38100" dir="2700000" algn="tl">
                    <a:srgbClr val="000000">
                      <a:alpha val="43137"/>
                    </a:srgbClr>
                  </a:outerShdw>
                </a:effectLst>
              </a:rPr>
              <a:t>Tiglath-Pileser</a:t>
            </a:r>
            <a:r>
              <a:rPr lang="en-US" sz="2800" b="1" dirty="0" smtClean="0">
                <a:solidFill>
                  <a:srgbClr val="FFFF00"/>
                </a:solidFill>
                <a:effectLst>
                  <a:outerShdw blurRad="38100" dist="38100" dir="2700000" algn="tl">
                    <a:srgbClr val="000000">
                      <a:alpha val="43137"/>
                    </a:srgbClr>
                  </a:outerShdw>
                </a:effectLst>
              </a:rPr>
              <a:t> is called "</a:t>
            </a:r>
            <a:r>
              <a:rPr lang="en-US" sz="2800" b="1" dirty="0" err="1" smtClean="0">
                <a:solidFill>
                  <a:srgbClr val="FFFF00"/>
                </a:solidFill>
                <a:effectLst>
                  <a:outerShdw blurRad="38100" dist="38100" dir="2700000" algn="tl">
                    <a:srgbClr val="000000">
                      <a:alpha val="43137"/>
                    </a:srgbClr>
                  </a:outerShdw>
                </a:effectLst>
              </a:rPr>
              <a:t>Pul</a:t>
            </a:r>
            <a:r>
              <a:rPr lang="en-US" sz="2800" b="1" dirty="0" smtClean="0">
                <a:solidFill>
                  <a:srgbClr val="FFFF00"/>
                </a:solidFill>
                <a:effectLst>
                  <a:outerShdw blurRad="38100" dist="38100" dir="2700000" algn="tl">
                    <a:srgbClr val="000000">
                      <a:alpha val="43137"/>
                    </a:srgbClr>
                  </a:outerShdw>
                </a:effectLst>
              </a:rPr>
              <a:t>" in the Bible -- 2 Kings 15:19; 1 Chr.5:26). As Pastor Downey explained, from 745 B.C. we add 2520 YEARS (Seven Times) to get 1775 plus one (compensating for the </a:t>
            </a:r>
            <a:r>
              <a:rPr lang="en-US" sz="2800" b="1" dirty="0" err="1" smtClean="0">
                <a:solidFill>
                  <a:srgbClr val="FFFF00"/>
                </a:solidFill>
                <a:effectLst>
                  <a:outerShdw blurRad="38100" dist="38100" dir="2700000" algn="tl">
                    <a:srgbClr val="000000">
                      <a:alpha val="43137"/>
                    </a:srgbClr>
                  </a:outerShdw>
                </a:effectLst>
              </a:rPr>
              <a:t>calendrical</a:t>
            </a:r>
            <a:r>
              <a:rPr lang="en-US" sz="2800" b="1" dirty="0" smtClean="0">
                <a:solidFill>
                  <a:srgbClr val="FFFF00"/>
                </a:solidFill>
                <a:effectLst>
                  <a:outerShdw blurRad="38100" dist="38100" dir="2700000" algn="tl">
                    <a:srgbClr val="000000">
                      <a:alpha val="43137"/>
                    </a:srgbClr>
                  </a:outerShdw>
                </a:effectLst>
              </a:rPr>
              <a:t> fact that there is no year "zero") is 1776 A.D.</a:t>
            </a:r>
            <a:r>
              <a:rPr lang="en-US" sz="2800" b="1" dirty="0" smtClean="0">
                <a:solidFill>
                  <a:srgbClr val="FF33CC"/>
                </a:solidFill>
                <a:effectLst>
                  <a:outerShdw blurRad="38100" dist="38100" dir="2700000" algn="tl">
                    <a:srgbClr val="000000">
                      <a:alpha val="43137"/>
                    </a:srgbClr>
                  </a:outerShdw>
                </a:effectLst>
              </a:rPr>
              <a:t>,</a:t>
            </a:r>
            <a:r>
              <a:rPr lang="en-US" sz="2800" b="1" dirty="0" smtClean="0">
                <a:solidFill>
                  <a:srgbClr val="FFFF00"/>
                </a:solidFill>
                <a:effectLst>
                  <a:outerShdw blurRad="38100" dist="38100" dir="2700000" algn="tl">
                    <a:srgbClr val="000000">
                      <a:alpha val="43137"/>
                    </a:srgbClr>
                  </a:outerShdw>
                </a:effectLst>
              </a:rPr>
              <a:t> </a:t>
            </a:r>
            <a:r>
              <a:rPr lang="en-US" sz="2800" b="1" u="sng" dirty="0" smtClean="0">
                <a:solidFill>
                  <a:srgbClr val="00FFFF"/>
                </a:solidFill>
                <a:effectLst>
                  <a:outerShdw blurRad="38100" dist="38100" dir="2700000" algn="tl">
                    <a:srgbClr val="000000">
                      <a:alpha val="43137"/>
                    </a:srgbClr>
                  </a:outerShdw>
                </a:effectLst>
              </a:rPr>
              <a:t>the very year the American Declaration of Independence was signed.</a:t>
            </a:r>
            <a:endParaRPr lang="en-GB" sz="2800" b="1" dirty="0" smtClean="0">
              <a:solidFill>
                <a:srgbClr val="00FFFF"/>
              </a:solidFill>
              <a:effectLst>
                <a:outerShdw blurRad="38100" dist="38100" dir="2700000" algn="tl">
                  <a:srgbClr val="000000">
                    <a:alpha val="43137"/>
                  </a:srgbClr>
                </a:outerShdw>
              </a:effectLst>
            </a:endParaRPr>
          </a:p>
          <a:p>
            <a:endParaRPr lang="en-GB" sz="2800" b="1" dirty="0">
              <a:solidFill>
                <a:srgbClr val="00FFFF"/>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36</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ebshop.d-daykleding.nl/images/usa_flag.jpg"/>
          <p:cNvPicPr>
            <a:picLocks noChangeAspect="1" noChangeArrowheads="1"/>
          </p:cNvPicPr>
          <p:nvPr/>
        </p:nvPicPr>
        <p:blipFill>
          <a:blip r:embed="rId3" cstate="print"/>
          <a:srcRect/>
          <a:stretch>
            <a:fillRect/>
          </a:stretch>
        </p:blipFill>
        <p:spPr bwMode="auto">
          <a:xfrm>
            <a:off x="0" y="0"/>
            <a:ext cx="9135482" cy="6858000"/>
          </a:xfrm>
          <a:prstGeom prst="rect">
            <a:avLst/>
          </a:prstGeom>
          <a:noFill/>
        </p:spPr>
      </p:pic>
      <p:sp>
        <p:nvSpPr>
          <p:cNvPr id="2" name="Title 1"/>
          <p:cNvSpPr>
            <a:spLocks noGrp="1"/>
          </p:cNvSpPr>
          <p:nvPr>
            <p:ph type="title"/>
          </p:nvPr>
        </p:nvSpPr>
        <p:spPr>
          <a:xfrm>
            <a:off x="467544" y="332656"/>
            <a:ext cx="8229600" cy="1400200"/>
          </a:xfrm>
        </p:spPr>
        <p:txBody>
          <a:bodyPr/>
          <a:lstStyle/>
          <a:p>
            <a:r>
              <a:rPr lang="en-US" b="1" dirty="0" smtClean="0">
                <a:solidFill>
                  <a:srgbClr val="00FF00"/>
                </a:solidFill>
              </a:rPr>
              <a:t>The Seven Times Prophecy  (Lev. 26)</a:t>
            </a:r>
            <a:r>
              <a:rPr lang="en-GB" dirty="0" smtClean="0">
                <a:solidFill>
                  <a:srgbClr val="00FF00"/>
                </a:solidFill>
              </a:rPr>
              <a:t/>
            </a:r>
            <a:br>
              <a:rPr lang="en-GB" dirty="0" smtClean="0">
                <a:solidFill>
                  <a:srgbClr val="00FF00"/>
                </a:solidFill>
              </a:rPr>
            </a:br>
            <a:endParaRPr lang="en-GB" dirty="0">
              <a:solidFill>
                <a:srgbClr val="00FF00"/>
              </a:solidFill>
            </a:endParaRPr>
          </a:p>
        </p:txBody>
      </p:sp>
      <p:sp>
        <p:nvSpPr>
          <p:cNvPr id="3" name="TextBox 2"/>
          <p:cNvSpPr txBox="1"/>
          <p:nvPr/>
        </p:nvSpPr>
        <p:spPr>
          <a:xfrm>
            <a:off x="0" y="1556792"/>
            <a:ext cx="9144000" cy="4801314"/>
          </a:xfrm>
          <a:prstGeom prst="rect">
            <a:avLst/>
          </a:prstGeom>
          <a:noFill/>
        </p:spPr>
        <p:txBody>
          <a:bodyPr wrap="square" rtlCol="0">
            <a:spAutoFit/>
          </a:bodyPr>
          <a:lstStyle/>
          <a:p>
            <a:pPr algn="ctr"/>
            <a:r>
              <a:rPr lang="en-US" sz="3200" b="1" u="sng" dirty="0" smtClean="0">
                <a:solidFill>
                  <a:srgbClr val="FFFF00"/>
                </a:solidFill>
                <a:effectLst>
                  <a:outerShdw blurRad="38100" dist="38100" dir="2700000" algn="tl">
                    <a:srgbClr val="000000">
                      <a:alpha val="43137"/>
                    </a:srgbClr>
                  </a:outerShdw>
                </a:effectLst>
              </a:rPr>
              <a:t>From this prophecy, we know that America represents the </a:t>
            </a:r>
            <a:r>
              <a:rPr lang="en-US" sz="3200" b="1" u="sng" dirty="0" err="1" smtClean="0">
                <a:solidFill>
                  <a:srgbClr val="FFFF00"/>
                </a:solidFill>
                <a:effectLst>
                  <a:outerShdw blurRad="38100" dist="38100" dir="2700000" algn="tl">
                    <a:srgbClr val="000000">
                      <a:alpha val="43137"/>
                    </a:srgbClr>
                  </a:outerShdw>
                </a:effectLst>
              </a:rPr>
              <a:t>regathering</a:t>
            </a:r>
            <a:r>
              <a:rPr lang="en-US" sz="3200" b="1" u="sng" dirty="0" smtClean="0">
                <a:solidFill>
                  <a:srgbClr val="FFFF00"/>
                </a:solidFill>
                <a:effectLst>
                  <a:outerShdw blurRad="38100" dist="38100" dir="2700000" algn="tl">
                    <a:srgbClr val="000000">
                      <a:alpha val="43137"/>
                    </a:srgbClr>
                  </a:outerShdw>
                </a:effectLst>
              </a:rPr>
              <a:t> of the Twelve Tribes of Israel, according to the 7 Times prophecy of Leviticus 26.  We, along with our Christian Israelite brethren around the world, are the New </a:t>
            </a:r>
            <a:r>
              <a:rPr lang="en-US" sz="3200" b="1" u="sng" dirty="0" err="1" smtClean="0">
                <a:solidFill>
                  <a:srgbClr val="FFFF00"/>
                </a:solidFill>
                <a:effectLst>
                  <a:outerShdw blurRad="38100" dist="38100" dir="2700000" algn="tl">
                    <a:srgbClr val="000000">
                      <a:alpha val="43137"/>
                    </a:srgbClr>
                  </a:outerShdw>
                </a:effectLst>
              </a:rPr>
              <a:t>JerUSAlem</a:t>
            </a:r>
            <a:r>
              <a:rPr lang="en-US" sz="3200" b="1" u="sng" dirty="0" smtClean="0">
                <a:solidFill>
                  <a:srgbClr val="FFFF00"/>
                </a:solidFill>
                <a:effectLst>
                  <a:outerShdw blurRad="38100" dist="38100" dir="2700000" algn="tl">
                    <a:srgbClr val="000000">
                      <a:alpha val="43137"/>
                    </a:srgbClr>
                  </a:outerShdw>
                </a:effectLst>
              </a:rPr>
              <a:t>.  </a:t>
            </a:r>
            <a:r>
              <a:rPr lang="en-US" sz="3200" b="1" u="sng" dirty="0" smtClean="0">
                <a:solidFill>
                  <a:srgbClr val="002060"/>
                </a:solidFill>
                <a:effectLst>
                  <a:outerShdw blurRad="38100" dist="38100" dir="2700000" algn="tl">
                    <a:srgbClr val="000000">
                      <a:alpha val="43137"/>
                    </a:srgbClr>
                  </a:outerShdw>
                </a:effectLst>
              </a:rPr>
              <a:t>But America, which is still the world’s only Christian Republic, will be the seat of God’s government, after the Judgment Day.</a:t>
            </a:r>
            <a:endParaRPr lang="en-GB" sz="3200" b="1" dirty="0" smtClean="0">
              <a:solidFill>
                <a:srgbClr val="002060"/>
              </a:solidFill>
              <a:effectLst>
                <a:outerShdw blurRad="38100" dist="38100" dir="2700000" algn="tl">
                  <a:srgbClr val="000000">
                    <a:alpha val="43137"/>
                  </a:srgbClr>
                </a:outerShdw>
              </a:effectLst>
            </a:endParaRPr>
          </a:p>
          <a:p>
            <a:endParaRPr lang="en-GB" dirty="0"/>
          </a:p>
        </p:txBody>
      </p:sp>
      <p:sp>
        <p:nvSpPr>
          <p:cNvPr id="5" name="Slide Number Placeholder 4"/>
          <p:cNvSpPr>
            <a:spLocks noGrp="1"/>
          </p:cNvSpPr>
          <p:nvPr>
            <p:ph type="sldNum" sz="quarter" idx="12"/>
          </p:nvPr>
        </p:nvSpPr>
        <p:spPr/>
        <p:txBody>
          <a:bodyPr/>
          <a:lstStyle/>
          <a:p>
            <a:fld id="{D274BC00-3AA4-4279-B550-DC6C500F1A36}" type="slidenum">
              <a:rPr lang="en-GB" smtClean="0"/>
              <a:pPr/>
              <a:t>37</a:t>
            </a:fld>
            <a:endParaRPr lang="en-GB"/>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TextBox 2"/>
          <p:cNvSpPr txBox="1"/>
          <p:nvPr/>
        </p:nvSpPr>
        <p:spPr>
          <a:xfrm>
            <a:off x="5148064" y="2348880"/>
            <a:ext cx="3600400"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After two days He will revive us. In the third day He will raise us up and we shall live in His sight.”</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Hosea 6:2.</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pic>
        <p:nvPicPr>
          <p:cNvPr id="95234" name="Picture 2" descr="http://www.evcsj.org/blogs/uploaded_images/bible-766969.gif"/>
          <p:cNvPicPr>
            <a:picLocks noChangeAspect="1" noChangeArrowheads="1"/>
          </p:cNvPicPr>
          <p:nvPr/>
        </p:nvPicPr>
        <p:blipFill>
          <a:blip r:embed="rId3" cstate="print">
            <a:lum bright="30000"/>
          </a:blip>
          <a:srcRect/>
          <a:stretch>
            <a:fillRect/>
          </a:stretch>
        </p:blipFill>
        <p:spPr bwMode="auto">
          <a:xfrm>
            <a:off x="179512" y="2060848"/>
            <a:ext cx="4566284" cy="3600400"/>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38</a:t>
            </a:fld>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txBody>
          <a:bodyPr/>
          <a:lstStyle/>
          <a:p>
            <a:r>
              <a:rPr lang="en-US" b="1" dirty="0" smtClean="0">
                <a:solidFill>
                  <a:srgbClr val="FFFF00"/>
                </a:solidFill>
              </a:rPr>
              <a:t>The Significance of the Year, 1982.</a:t>
            </a:r>
            <a:endParaRPr lang="en-GB" dirty="0">
              <a:solidFill>
                <a:srgbClr val="FFFF00"/>
              </a:solidFill>
            </a:endParaRPr>
          </a:p>
        </p:txBody>
      </p:sp>
      <p:sp>
        <p:nvSpPr>
          <p:cNvPr id="3" name="TextBox 2"/>
          <p:cNvSpPr txBox="1"/>
          <p:nvPr/>
        </p:nvSpPr>
        <p:spPr>
          <a:xfrm>
            <a:off x="2843808" y="1916832"/>
            <a:ext cx="5832648" cy="452431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u="sng" dirty="0" smtClean="0">
                <a:solidFill>
                  <a:srgbClr val="00FFFF"/>
                </a:solidFill>
                <a:effectLst>
                  <a:outerShdw blurRad="38100" dist="38100" dir="2700000" algn="tl">
                    <a:srgbClr val="000000">
                      <a:alpha val="43137"/>
                    </a:srgbClr>
                  </a:outerShdw>
                </a:effectLst>
              </a:rPr>
              <a:t>In order to understand Bible prophecy, you must be able to identify the Babylonians in the world today</a:t>
            </a:r>
            <a:r>
              <a:rPr lang="en-US" sz="3600" b="1" dirty="0" smtClean="0">
                <a:solidFill>
                  <a:srgbClr val="00FFFF"/>
                </a:solidFill>
                <a:effectLst>
                  <a:outerShdw blurRad="38100" dist="38100" dir="2700000" algn="tl">
                    <a:srgbClr val="000000">
                      <a:alpha val="43137"/>
                    </a:srgbClr>
                  </a:outerShdw>
                </a:effectLst>
              </a:rPr>
              <a:t>; </a:t>
            </a:r>
            <a:r>
              <a:rPr lang="en-US" sz="3600" b="1" dirty="0" smtClean="0">
                <a:solidFill>
                  <a:srgbClr val="FFC000"/>
                </a:solidFill>
                <a:effectLst>
                  <a:outerShdw blurRad="38100" dist="38100" dir="2700000" algn="tl">
                    <a:srgbClr val="000000">
                      <a:alpha val="43137"/>
                    </a:srgbClr>
                  </a:outerShdw>
                </a:effectLst>
              </a:rPr>
              <a:t>and it’s NOT the Iraqis or the Muslims.  Nor is it America.</a:t>
            </a:r>
            <a:r>
              <a:rPr lang="en-US" sz="3600" b="1" dirty="0" smtClean="0">
                <a:effectLst>
                  <a:outerShdw blurRad="38100" dist="38100" dir="2700000" algn="tl">
                    <a:srgbClr val="000000">
                      <a:alpha val="43137"/>
                    </a:srgbClr>
                  </a:outerShdw>
                </a:effectLst>
              </a:rPr>
              <a:t>  </a:t>
            </a:r>
            <a:r>
              <a:rPr lang="en-US" sz="3600" b="1" dirty="0" smtClean="0">
                <a:solidFill>
                  <a:srgbClr val="66FF33"/>
                </a:solidFill>
                <a:effectLst>
                  <a:outerShdw blurRad="38100" dist="38100" dir="2700000" algn="tl">
                    <a:srgbClr val="000000">
                      <a:alpha val="43137"/>
                    </a:srgbClr>
                  </a:outerShdw>
                </a:effectLst>
              </a:rPr>
              <a:t>Nor is it the Catholic Church!</a:t>
            </a:r>
            <a:endParaRPr lang="en-GB" sz="3600" b="1" dirty="0">
              <a:solidFill>
                <a:srgbClr val="66FF33"/>
              </a:solidFill>
              <a:effectLst>
                <a:outerShdw blurRad="38100" dist="38100" dir="2700000" algn="tl">
                  <a:srgbClr val="000000">
                    <a:alpha val="43137"/>
                  </a:srgbClr>
                </a:outerShdw>
              </a:effectLst>
            </a:endParaRPr>
          </a:p>
        </p:txBody>
      </p:sp>
      <p:pic>
        <p:nvPicPr>
          <p:cNvPr id="6146" name="Picture 2" descr="http://t1.gstatic.com/images?q=tbn:nabl7YpcoGZTcM:http://www.scottburns.co.uk/images/blog/hijab.jpg&amp;t=1"/>
          <p:cNvPicPr>
            <a:picLocks noChangeAspect="1" noChangeArrowheads="1"/>
          </p:cNvPicPr>
          <p:nvPr/>
        </p:nvPicPr>
        <p:blipFill>
          <a:blip r:embed="rId3" cstate="print"/>
          <a:srcRect/>
          <a:stretch>
            <a:fillRect/>
          </a:stretch>
        </p:blipFill>
        <p:spPr bwMode="auto">
          <a:xfrm>
            <a:off x="755576" y="1556792"/>
            <a:ext cx="1368152" cy="1449739"/>
          </a:xfrm>
          <a:prstGeom prst="rect">
            <a:avLst/>
          </a:prstGeom>
          <a:noFill/>
        </p:spPr>
      </p:pic>
      <p:pic>
        <p:nvPicPr>
          <p:cNvPr id="6148" name="Picture 4" descr="http://www.international-job-search.com/usa%20flag%20reduced.jpg"/>
          <p:cNvPicPr>
            <a:picLocks noChangeAspect="1" noChangeArrowheads="1"/>
          </p:cNvPicPr>
          <p:nvPr/>
        </p:nvPicPr>
        <p:blipFill>
          <a:blip r:embed="rId4" cstate="print"/>
          <a:srcRect/>
          <a:stretch>
            <a:fillRect/>
          </a:stretch>
        </p:blipFill>
        <p:spPr bwMode="auto">
          <a:xfrm>
            <a:off x="683568" y="3284984"/>
            <a:ext cx="1440160" cy="1440160"/>
          </a:xfrm>
          <a:prstGeom prst="rect">
            <a:avLst/>
          </a:prstGeom>
          <a:noFill/>
        </p:spPr>
      </p:pic>
      <p:pic>
        <p:nvPicPr>
          <p:cNvPr id="6150" name="Picture 6" descr="http://www.hotelmorgana.com/images/italy-vatican-museum.jpg"/>
          <p:cNvPicPr>
            <a:picLocks noChangeAspect="1" noChangeArrowheads="1"/>
          </p:cNvPicPr>
          <p:nvPr/>
        </p:nvPicPr>
        <p:blipFill>
          <a:blip r:embed="rId5" cstate="print"/>
          <a:srcRect/>
          <a:stretch>
            <a:fillRect/>
          </a:stretch>
        </p:blipFill>
        <p:spPr bwMode="auto">
          <a:xfrm>
            <a:off x="467544" y="5013176"/>
            <a:ext cx="1882646" cy="1506117"/>
          </a:xfrm>
          <a:prstGeom prst="rect">
            <a:avLst/>
          </a:prstGeom>
          <a:noFill/>
        </p:spPr>
      </p:pic>
      <p:sp>
        <p:nvSpPr>
          <p:cNvPr id="7" name="Slide Number Placeholder 6"/>
          <p:cNvSpPr>
            <a:spLocks noGrp="1"/>
          </p:cNvSpPr>
          <p:nvPr>
            <p:ph type="sldNum" sz="quarter" idx="12"/>
          </p:nvPr>
        </p:nvSpPr>
        <p:spPr/>
        <p:txBody>
          <a:bodyPr/>
          <a:lstStyle/>
          <a:p>
            <a:fld id="{D274BC00-3AA4-4279-B550-DC6C500F1A36}" type="slidenum">
              <a:rPr lang="en-GB" smtClean="0"/>
              <a:pPr/>
              <a:t>39</a:t>
            </a:fld>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n-GB" b="1" dirty="0" smtClean="0">
                <a:solidFill>
                  <a:srgbClr val="00FF00"/>
                </a:solidFill>
              </a:rPr>
              <a:t>Introduction</a:t>
            </a:r>
            <a:endParaRPr lang="en-GB" dirty="0"/>
          </a:p>
        </p:txBody>
      </p:sp>
      <p:sp>
        <p:nvSpPr>
          <p:cNvPr id="3" name="TextBox 2"/>
          <p:cNvSpPr txBox="1"/>
          <p:nvPr/>
        </p:nvSpPr>
        <p:spPr>
          <a:xfrm>
            <a:off x="3707904" y="1628800"/>
            <a:ext cx="5112568"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The two fishes represent the 2,000-year Grace Period from the Sacrifice on the Cross to the Judgment Day. </a:t>
            </a:r>
            <a:r>
              <a:rPr lang="en-US" sz="2800" b="1" dirty="0">
                <a:solidFill>
                  <a:srgbClr val="FFC000"/>
                </a:solidFill>
                <a:effectLst>
                  <a:outerShdw blurRad="38100" dist="38100" dir="2700000" algn="tl">
                    <a:srgbClr val="000000">
                      <a:alpha val="43137"/>
                    </a:srgbClr>
                  </a:outerShdw>
                </a:effectLst>
              </a:rPr>
              <a:t>As you know, </a:t>
            </a:r>
            <a:r>
              <a:rPr lang="en-US" sz="2800" b="1" dirty="0">
                <a:solidFill>
                  <a:srgbClr val="00FF00"/>
                </a:solidFill>
                <a:effectLst>
                  <a:outerShdw blurRad="38100" dist="38100" dir="2700000" algn="tl">
                    <a:srgbClr val="000000">
                      <a:alpha val="43137"/>
                    </a:srgbClr>
                  </a:outerShdw>
                </a:effectLst>
              </a:rPr>
              <a:t>the symbol of the fish has been the symbol of Christianity for these last two thousand years.</a:t>
            </a:r>
            <a:r>
              <a:rPr lang="en-US" sz="2800" b="1" dirty="0">
                <a:effectLst>
                  <a:outerShdw blurRad="38100" dist="38100" dir="2700000" algn="tl">
                    <a:srgbClr val="000000">
                      <a:alpha val="43137"/>
                    </a:srgbClr>
                  </a:outerShdw>
                </a:effectLst>
              </a:rPr>
              <a:t> </a:t>
            </a:r>
            <a:r>
              <a:rPr lang="en-US" sz="2800" b="1" i="1" dirty="0">
                <a:solidFill>
                  <a:srgbClr val="FFFF00"/>
                </a:solidFill>
                <a:effectLst>
                  <a:outerShdw blurRad="38100" dist="38100" dir="2700000" algn="tl">
                    <a:srgbClr val="000000">
                      <a:alpha val="43137"/>
                    </a:srgbClr>
                  </a:outerShdw>
                </a:effectLst>
              </a:rPr>
              <a:t>I will make you fishers of men</a:t>
            </a:r>
            <a:r>
              <a:rPr lang="en-US" sz="2800" b="1" dirty="0">
                <a:solidFill>
                  <a:srgbClr val="FFFF00"/>
                </a:solidFill>
                <a:effectLst>
                  <a:outerShdw blurRad="38100" dist="38100" dir="2700000" algn="tl">
                    <a:srgbClr val="000000">
                      <a:alpha val="43137"/>
                    </a:srgbClr>
                  </a:outerShdw>
                </a:effectLst>
              </a:rPr>
              <a:t>. </a:t>
            </a:r>
            <a:r>
              <a:rPr lang="en-US" sz="2800" b="1" dirty="0">
                <a:solidFill>
                  <a:srgbClr val="FF33CC"/>
                </a:solidFill>
                <a:effectLst>
                  <a:outerShdw blurRad="38100" dist="38100" dir="2700000" algn="tl">
                    <a:srgbClr val="000000">
                      <a:alpha val="43137"/>
                    </a:srgbClr>
                  </a:outerShdw>
                </a:effectLst>
              </a:rPr>
              <a:t>(Mark 1:17.)</a:t>
            </a:r>
            <a:endParaRPr lang="en-GB" sz="2800" b="1" dirty="0">
              <a:solidFill>
                <a:srgbClr val="FF33CC"/>
              </a:solidFill>
              <a:effectLst>
                <a:outerShdw blurRad="38100" dist="38100" dir="2700000" algn="tl">
                  <a:srgbClr val="000000">
                    <a:alpha val="43137"/>
                  </a:srgbClr>
                </a:outerShdw>
              </a:effectLst>
            </a:endParaRPr>
          </a:p>
          <a:p>
            <a:endParaRPr lang="en-GB" dirty="0"/>
          </a:p>
        </p:txBody>
      </p:sp>
      <p:pic>
        <p:nvPicPr>
          <p:cNvPr id="41986" name="Picture 2" descr="http://www.2lilfishes.org/images/fishes2.png"/>
          <p:cNvPicPr>
            <a:picLocks noChangeAspect="1" noChangeArrowheads="1"/>
          </p:cNvPicPr>
          <p:nvPr/>
        </p:nvPicPr>
        <p:blipFill>
          <a:blip r:embed="rId3" cstate="print"/>
          <a:srcRect/>
          <a:stretch>
            <a:fillRect/>
          </a:stretch>
        </p:blipFill>
        <p:spPr bwMode="auto">
          <a:xfrm>
            <a:off x="316742" y="2276872"/>
            <a:ext cx="3166842" cy="3312368"/>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TextBox 2"/>
          <p:cNvSpPr txBox="1"/>
          <p:nvPr/>
        </p:nvSpPr>
        <p:spPr>
          <a:xfrm>
            <a:off x="5076056" y="2204864"/>
            <a:ext cx="360040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Dan. 5:30 </a:t>
            </a:r>
            <a:r>
              <a:rPr lang="en-US" sz="2800" b="1" dirty="0" smtClean="0">
                <a:solidFill>
                  <a:srgbClr val="00FFFF"/>
                </a:solidFill>
                <a:effectLst>
                  <a:outerShdw blurRad="38100" dist="38100" dir="2700000" algn="tl">
                    <a:srgbClr val="000000">
                      <a:alpha val="43137"/>
                    </a:srgbClr>
                  </a:outerShdw>
                </a:effectLst>
              </a:rPr>
              <a:t>tells us that Belshazzar, King of Babylon, </a:t>
            </a:r>
            <a:r>
              <a:rPr lang="en-US" sz="2800" b="1" dirty="0" smtClean="0">
                <a:solidFill>
                  <a:srgbClr val="FFC000"/>
                </a:solidFill>
                <a:effectLst>
                  <a:outerShdw blurRad="38100" dist="38100" dir="2700000" algn="tl">
                    <a:srgbClr val="000000">
                      <a:alpha val="43137"/>
                    </a:srgbClr>
                  </a:outerShdw>
                </a:effectLst>
              </a:rPr>
              <a:t>was slain by Darius on the very night that the handwriting appeared on the wall.  </a:t>
            </a:r>
            <a:endParaRPr lang="en-GB" sz="2800" b="1" dirty="0">
              <a:solidFill>
                <a:srgbClr val="FFC000"/>
              </a:solidFill>
              <a:effectLst>
                <a:outerShdw blurRad="38100" dist="38100" dir="2700000" algn="tl">
                  <a:srgbClr val="000000">
                    <a:alpha val="43137"/>
                  </a:srgbClr>
                </a:outerShdw>
              </a:effectLst>
            </a:endParaRPr>
          </a:p>
        </p:txBody>
      </p:sp>
      <p:pic>
        <p:nvPicPr>
          <p:cNvPr id="6146" name="Picture 2" descr="http://4.bp.blogspot.com/_7dGlV9tiPQM/Sc1TJryC2II/AAAAAAAAAIE/prsBUc9UCCA/s320/Stephanie+Goldman+the+hand+writing+on+the+wall.jpg"/>
          <p:cNvPicPr>
            <a:picLocks noChangeAspect="1" noChangeArrowheads="1"/>
          </p:cNvPicPr>
          <p:nvPr/>
        </p:nvPicPr>
        <p:blipFill>
          <a:blip r:embed="rId3" cstate="print"/>
          <a:srcRect/>
          <a:stretch>
            <a:fillRect/>
          </a:stretch>
        </p:blipFill>
        <p:spPr bwMode="auto">
          <a:xfrm>
            <a:off x="323528" y="2276872"/>
            <a:ext cx="4384204" cy="3312368"/>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40</a:t>
            </a:fld>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txBody>
          <a:bodyPr/>
          <a:lstStyle/>
          <a:p>
            <a:r>
              <a:rPr lang="en-US" b="1" dirty="0" smtClean="0">
                <a:solidFill>
                  <a:srgbClr val="FFFF00"/>
                </a:solidFill>
              </a:rPr>
              <a:t>The Significance of the Year, 1982.</a:t>
            </a:r>
            <a:endParaRPr lang="en-GB" dirty="0">
              <a:solidFill>
                <a:srgbClr val="FFFF00"/>
              </a:solidFill>
            </a:endParaRPr>
          </a:p>
        </p:txBody>
      </p:sp>
      <p:sp>
        <p:nvSpPr>
          <p:cNvPr id="3" name="TextBox 2"/>
          <p:cNvSpPr txBox="1"/>
          <p:nvPr/>
        </p:nvSpPr>
        <p:spPr>
          <a:xfrm>
            <a:off x="2915816" y="1619429"/>
            <a:ext cx="608416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Babylonians had presumed their walls to be impenetrable, </a:t>
            </a:r>
            <a:r>
              <a:rPr lang="en-US" sz="2800" b="1" dirty="0" smtClean="0">
                <a:solidFill>
                  <a:srgbClr val="FFC000"/>
                </a:solidFill>
                <a:effectLst>
                  <a:outerShdw blurRad="38100" dist="38100" dir="2700000" algn="tl">
                    <a:srgbClr val="000000">
                      <a:alpha val="43137"/>
                    </a:srgbClr>
                  </a:outerShdw>
                </a:effectLst>
              </a:rPr>
              <a:t>so they were busy partying, </a:t>
            </a:r>
            <a:r>
              <a:rPr lang="en-US" sz="2800" b="1" dirty="0" smtClean="0">
                <a:solidFill>
                  <a:srgbClr val="FF33CC"/>
                </a:solidFill>
                <a:effectLst>
                  <a:outerShdw blurRad="38100" dist="38100" dir="2700000" algn="tl">
                    <a:srgbClr val="000000">
                      <a:alpha val="43137"/>
                    </a:srgbClr>
                  </a:outerShdw>
                </a:effectLst>
              </a:rPr>
              <a:t>completely unconcerned with what the Median army might be doing outside the walls of the great city. </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According to historians,</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Belshazzar was beheaded by Darius the Mede, using a ceremonial sword.</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This event occurred in the year, 539 BC</a:t>
            </a:r>
            <a:r>
              <a:rPr lang="en-US" sz="2800" dirty="0" smtClean="0">
                <a:solidFill>
                  <a:srgbClr val="FFFF00"/>
                </a:solidFill>
              </a:rPr>
              <a:t>. </a:t>
            </a:r>
            <a:endParaRPr lang="en-GB" sz="2800" dirty="0">
              <a:solidFill>
                <a:srgbClr val="FFFF00"/>
              </a:solidFill>
            </a:endParaRPr>
          </a:p>
        </p:txBody>
      </p:sp>
      <p:pic>
        <p:nvPicPr>
          <p:cNvPr id="4098" name="Picture 2" descr="http://www.ordination.org/Belshazzer.jpg"/>
          <p:cNvPicPr>
            <a:picLocks noChangeAspect="1" noChangeArrowheads="1"/>
          </p:cNvPicPr>
          <p:nvPr/>
        </p:nvPicPr>
        <p:blipFill>
          <a:blip r:embed="rId3" cstate="print"/>
          <a:srcRect/>
          <a:stretch>
            <a:fillRect/>
          </a:stretch>
        </p:blipFill>
        <p:spPr bwMode="auto">
          <a:xfrm>
            <a:off x="164704" y="1619429"/>
            <a:ext cx="2592288" cy="3441677"/>
          </a:xfrm>
          <a:prstGeom prst="rect">
            <a:avLst/>
          </a:prstGeom>
          <a:noFill/>
        </p:spPr>
      </p:pic>
      <p:sp>
        <p:nvSpPr>
          <p:cNvPr id="5" name="TextBox 4"/>
          <p:cNvSpPr txBox="1"/>
          <p:nvPr/>
        </p:nvSpPr>
        <p:spPr>
          <a:xfrm>
            <a:off x="251520" y="5301208"/>
            <a:ext cx="259228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Belshazzar</a:t>
            </a:r>
            <a:endParaRPr lang="en-GB" sz="3600" dirty="0">
              <a:solidFill>
                <a:srgbClr val="FFFF00"/>
              </a:solidFill>
            </a:endParaRPr>
          </a:p>
        </p:txBody>
      </p:sp>
      <p:sp>
        <p:nvSpPr>
          <p:cNvPr id="7" name="Slide Number Placeholder 6"/>
          <p:cNvSpPr>
            <a:spLocks noGrp="1"/>
          </p:cNvSpPr>
          <p:nvPr>
            <p:ph type="sldNum" sz="quarter" idx="12"/>
          </p:nvPr>
        </p:nvSpPr>
        <p:spPr/>
        <p:txBody>
          <a:bodyPr/>
          <a:lstStyle/>
          <a:p>
            <a:fld id="{D274BC00-3AA4-4279-B550-DC6C500F1A36}" type="slidenum">
              <a:rPr lang="en-GB" smtClean="0"/>
              <a:pPr/>
              <a:t>41</a:t>
            </a:fld>
            <a:endParaRPr lang="en-GB"/>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home.halden.net/rolf/merian/m12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67544" y="404664"/>
            <a:ext cx="8229600" cy="1400200"/>
          </a:xfrm>
        </p:spPr>
        <p:txBody>
          <a:bodyPr/>
          <a:lstStyle/>
          <a:p>
            <a:r>
              <a:rPr lang="en-US" b="1" dirty="0" smtClean="0">
                <a:solidFill>
                  <a:srgbClr val="FFFF00"/>
                </a:solidFill>
              </a:rPr>
              <a:t>The Significance of the Year, 1982.</a:t>
            </a:r>
            <a:endParaRPr lang="en-GB" dirty="0">
              <a:solidFill>
                <a:srgbClr val="FFFF00"/>
              </a:solidFill>
            </a:endParaRPr>
          </a:p>
        </p:txBody>
      </p:sp>
      <p:sp>
        <p:nvSpPr>
          <p:cNvPr id="3" name="TextBox 2"/>
          <p:cNvSpPr txBox="1"/>
          <p:nvPr/>
        </p:nvSpPr>
        <p:spPr>
          <a:xfrm>
            <a:off x="0" y="2060848"/>
            <a:ext cx="9144000" cy="4524315"/>
          </a:xfrm>
          <a:prstGeom prst="rect">
            <a:avLst/>
          </a:prstGeom>
          <a:noFill/>
        </p:spPr>
        <p:txBody>
          <a:bodyPr wrap="square" rtlCol="0">
            <a:spAutoFit/>
          </a:bodyPr>
          <a:lstStyle/>
          <a:p>
            <a:pPr algn="ctr"/>
            <a:r>
              <a:rPr lang="en-US" sz="3200" b="1" dirty="0" smtClean="0">
                <a:solidFill>
                  <a:srgbClr val="00FFFF"/>
                </a:solidFill>
                <a:effectLst>
                  <a:outerShdw blurRad="38100" dist="38100" dir="2700000" algn="tl">
                    <a:srgbClr val="000000">
                      <a:alpha val="43137"/>
                    </a:srgbClr>
                  </a:outerShdw>
                </a:effectLst>
              </a:rPr>
              <a:t>Here is William G. Fowler’s account, as given in his book, End Time Revelation:</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i="1" dirty="0" smtClean="0">
                <a:effectLst>
                  <a:outerShdw blurRad="38100" dist="38100" dir="2700000" algn="tl">
                    <a:srgbClr val="000000">
                      <a:alpha val="43137"/>
                    </a:srgbClr>
                  </a:outerShdw>
                </a:effectLst>
              </a:rPr>
              <a:t>	</a:t>
            </a:r>
            <a:r>
              <a:rPr lang="en-US" sz="3200" b="1" i="1" dirty="0" smtClean="0">
                <a:solidFill>
                  <a:srgbClr val="FF33CC"/>
                </a:solidFill>
                <a:effectLst>
                  <a:outerShdw blurRad="38100" dist="38100" dir="2700000" algn="tl">
                    <a:srgbClr val="000000">
                      <a:alpha val="43137"/>
                    </a:srgbClr>
                  </a:outerShdw>
                </a:effectLst>
              </a:rPr>
              <a:t>The fifth chapter of Daniel gives an account of what took place in Babylon on the night when the city fell.</a:t>
            </a:r>
            <a:r>
              <a:rPr lang="en-US" sz="3200" b="1" i="1" dirty="0" smtClean="0">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Belshazzar, the king’s son, and co-regent in Babylon, was holding a feast, blasphemously using the gold and silver vessels taken from the temple of Jerusalem.</a:t>
            </a:r>
            <a:r>
              <a:rPr lang="en-US" sz="2800" b="1" i="1" dirty="0" smtClean="0">
                <a:solidFill>
                  <a:srgbClr val="FFFF00"/>
                </a:solidFill>
                <a:effectLst>
                  <a:outerShdw blurRad="38100" dist="38100" dir="2700000" algn="tl">
                    <a:srgbClr val="000000">
                      <a:alpha val="43137"/>
                    </a:srgbClr>
                  </a:outerShdw>
                </a:effectLst>
              </a:rPr>
              <a:t> </a:t>
            </a:r>
            <a:endParaRPr lang="en-GB" sz="2800" b="1" dirty="0">
              <a:solidFill>
                <a:srgbClr val="FFFF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42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TextBox 2"/>
          <p:cNvSpPr txBox="1"/>
          <p:nvPr/>
        </p:nvSpPr>
        <p:spPr>
          <a:xfrm>
            <a:off x="297868" y="2095371"/>
            <a:ext cx="856895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Suddenly, writing appeared on the wall, </a:t>
            </a:r>
            <a:r>
              <a:rPr lang="en-US" sz="2800" b="1" i="1" dirty="0" smtClean="0">
                <a:solidFill>
                  <a:srgbClr val="FFFF00"/>
                </a:solidFill>
                <a:effectLst>
                  <a:outerShdw blurRad="38100" dist="38100" dir="2700000" algn="tl">
                    <a:srgbClr val="000000">
                      <a:alpha val="43137"/>
                    </a:srgbClr>
                  </a:outerShdw>
                </a:effectLst>
              </a:rPr>
              <a:t>“</a:t>
            </a:r>
            <a:r>
              <a:rPr lang="en-US" sz="2800" b="1" i="1" dirty="0" err="1" smtClean="0">
                <a:solidFill>
                  <a:srgbClr val="FFFF00"/>
                </a:solidFill>
                <a:effectLst>
                  <a:outerShdw blurRad="38100" dist="38100" dir="2700000" algn="tl">
                    <a:srgbClr val="000000">
                      <a:alpha val="43137"/>
                    </a:srgbClr>
                  </a:outerShdw>
                </a:effectLst>
              </a:rPr>
              <a:t>Mene</a:t>
            </a:r>
            <a:r>
              <a:rPr lang="en-US" sz="2800" b="1" i="1" dirty="0" smtClean="0">
                <a:solidFill>
                  <a:srgbClr val="FFFF00"/>
                </a:solidFill>
                <a:effectLst>
                  <a:outerShdw blurRad="38100" dist="38100" dir="2700000" algn="tl">
                    <a:srgbClr val="000000">
                      <a:alpha val="43137"/>
                    </a:srgbClr>
                  </a:outerShdw>
                </a:effectLst>
              </a:rPr>
              <a:t>, </a:t>
            </a:r>
            <a:r>
              <a:rPr lang="en-US" sz="2800" b="1" i="1" dirty="0" err="1" smtClean="0">
                <a:solidFill>
                  <a:srgbClr val="FFFF00"/>
                </a:solidFill>
                <a:effectLst>
                  <a:outerShdw blurRad="38100" dist="38100" dir="2700000" algn="tl">
                    <a:srgbClr val="000000">
                      <a:alpha val="43137"/>
                    </a:srgbClr>
                  </a:outerShdw>
                </a:effectLst>
              </a:rPr>
              <a:t>Mene</a:t>
            </a:r>
            <a:r>
              <a:rPr lang="en-US" sz="2800" b="1" i="1" dirty="0" smtClean="0">
                <a:solidFill>
                  <a:srgbClr val="FFFF00"/>
                </a:solidFill>
                <a:effectLst>
                  <a:outerShdw blurRad="38100" dist="38100" dir="2700000" algn="tl">
                    <a:srgbClr val="000000">
                      <a:alpha val="43137"/>
                    </a:srgbClr>
                  </a:outerShdw>
                </a:effectLst>
              </a:rPr>
              <a:t>, </a:t>
            </a:r>
            <a:r>
              <a:rPr lang="en-US" sz="2800" b="1" i="1" dirty="0" err="1" smtClean="0">
                <a:solidFill>
                  <a:srgbClr val="FFFF00"/>
                </a:solidFill>
                <a:effectLst>
                  <a:outerShdw blurRad="38100" dist="38100" dir="2700000" algn="tl">
                    <a:srgbClr val="000000">
                      <a:alpha val="43137"/>
                    </a:srgbClr>
                  </a:outerShdw>
                </a:effectLst>
              </a:rPr>
              <a:t>Tekel</a:t>
            </a:r>
            <a:r>
              <a:rPr lang="en-US" sz="2800" b="1" i="1" dirty="0" smtClean="0">
                <a:solidFill>
                  <a:srgbClr val="FFFF00"/>
                </a:solidFill>
                <a:effectLst>
                  <a:outerShdw blurRad="38100" dist="38100" dir="2700000" algn="tl">
                    <a:srgbClr val="000000">
                      <a:alpha val="43137"/>
                    </a:srgbClr>
                  </a:outerShdw>
                </a:effectLst>
              </a:rPr>
              <a:t>, </a:t>
            </a:r>
            <a:r>
              <a:rPr lang="en-US" sz="2800" b="1" i="1" dirty="0" err="1" smtClean="0">
                <a:solidFill>
                  <a:srgbClr val="FFFF00"/>
                </a:solidFill>
                <a:effectLst>
                  <a:outerShdw blurRad="38100" dist="38100" dir="2700000" algn="tl">
                    <a:srgbClr val="000000">
                      <a:alpha val="43137"/>
                    </a:srgbClr>
                  </a:outerShdw>
                </a:effectLst>
              </a:rPr>
              <a:t>Upharsim</a:t>
            </a:r>
            <a:r>
              <a:rPr lang="en-US" sz="2800" b="1" i="1" dirty="0" smtClean="0">
                <a:solidFill>
                  <a:srgbClr val="FFFF00"/>
                </a:solidFill>
                <a:effectLst>
                  <a:outerShdw blurRad="38100" dist="38100" dir="2700000" algn="tl">
                    <a:srgbClr val="000000">
                      <a:alpha val="43137"/>
                    </a:srgbClr>
                  </a:outerShdw>
                </a:effectLst>
              </a:rPr>
              <a:t>,”</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which Daniel interpreted, “God hath numbered thy kingdom and finished it.</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Thou art weighed in the balances and art found wanting.” </a:t>
            </a:r>
            <a:r>
              <a:rPr lang="en-US" sz="2800" b="1" i="1" dirty="0" smtClean="0">
                <a:solidFill>
                  <a:srgbClr val="00FF99"/>
                </a:solidFill>
                <a:effectLst>
                  <a:outerShdw blurRad="38100" dist="38100" dir="2700000" algn="tl">
                    <a:srgbClr val="000000">
                      <a:alpha val="43137"/>
                    </a:srgbClr>
                  </a:outerShdw>
                </a:effectLst>
              </a:rPr>
              <a:t>Thy kingdom is divided and given to the Medes and Persians.”</a:t>
            </a:r>
            <a:r>
              <a:rPr lang="en-US" sz="2800" b="1" i="1" dirty="0" smtClean="0">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History records that the Medes and Persians gained entrance into the city by diverting the river Euphrates, </a:t>
            </a:r>
            <a:r>
              <a:rPr lang="en-US" sz="2800" b="1" i="1" dirty="0" smtClean="0">
                <a:solidFill>
                  <a:srgbClr val="FFFF00"/>
                </a:solidFill>
                <a:effectLst>
                  <a:outerShdw blurRad="38100" dist="38100" dir="2700000" algn="tl">
                    <a:srgbClr val="000000">
                      <a:alpha val="43137"/>
                    </a:srgbClr>
                  </a:outerShdw>
                </a:effectLst>
              </a:rPr>
              <a:t>so that the river bed became dry where it ran through the walls.</a:t>
            </a:r>
            <a:endParaRPr lang="en-GB" sz="2800" b="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274BC00-3AA4-4279-B550-DC6C500F1A36}" type="slidenum">
              <a:rPr lang="en-GB" smtClean="0"/>
              <a:pPr/>
              <a:t>43</a:t>
            </a:fld>
            <a:endParaRPr lang="en-GB"/>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44</a:t>
            </a:fld>
            <a:endParaRPr lang="en-GB"/>
          </a:p>
        </p:txBody>
      </p:sp>
      <p:sp>
        <p:nvSpPr>
          <p:cNvPr id="4" name="TextBox 3"/>
          <p:cNvSpPr txBox="1"/>
          <p:nvPr/>
        </p:nvSpPr>
        <p:spPr>
          <a:xfrm>
            <a:off x="3347864" y="1877050"/>
            <a:ext cx="558011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effectLst>
                  <a:outerShdw blurRad="38100" dist="38100" dir="2700000" algn="tl">
                    <a:srgbClr val="000000">
                      <a:alpha val="43137"/>
                    </a:srgbClr>
                  </a:outerShdw>
                </a:effectLst>
              </a:rPr>
              <a:t>Now, it is interesting to note that the four words, </a:t>
            </a:r>
            <a:r>
              <a:rPr lang="en-US" sz="2800" b="1" i="1" dirty="0" smtClean="0">
                <a:solidFill>
                  <a:srgbClr val="FFC000"/>
                </a:solidFill>
                <a:effectLst>
                  <a:outerShdw blurRad="38100" dist="38100" dir="2700000" algn="tl">
                    <a:srgbClr val="000000">
                      <a:alpha val="43137"/>
                    </a:srgbClr>
                  </a:outerShdw>
                </a:effectLst>
              </a:rPr>
              <a:t>written in </a:t>
            </a:r>
            <a:r>
              <a:rPr lang="en-US" sz="2800" b="1" i="1" dirty="0" err="1" smtClean="0">
                <a:solidFill>
                  <a:srgbClr val="FFC000"/>
                </a:solidFill>
                <a:effectLst>
                  <a:outerShdw blurRad="38100" dist="38100" dir="2700000" algn="tl">
                    <a:srgbClr val="000000">
                      <a:alpha val="43137"/>
                    </a:srgbClr>
                  </a:outerShdw>
                </a:effectLst>
              </a:rPr>
              <a:t>Chaldaic</a:t>
            </a:r>
            <a:r>
              <a:rPr lang="en-US" sz="2800" b="1" i="1" dirty="0" smtClean="0">
                <a:solidFill>
                  <a:srgbClr val="FFC000"/>
                </a:solidFill>
                <a:effectLst>
                  <a:outerShdw blurRad="38100" dist="38100" dir="2700000" algn="tl">
                    <a:srgbClr val="000000">
                      <a:alpha val="43137"/>
                    </a:srgbClr>
                  </a:outerShdw>
                </a:effectLst>
              </a:rPr>
              <a:t> (Aramaic),</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when translated into Hebrew, would read “</a:t>
            </a:r>
            <a:r>
              <a:rPr lang="en-US" sz="2800" b="1" i="1" dirty="0" err="1" smtClean="0">
                <a:solidFill>
                  <a:srgbClr val="FF33CC"/>
                </a:solidFill>
                <a:effectLst>
                  <a:outerShdw blurRad="38100" dist="38100" dir="2700000" algn="tl">
                    <a:srgbClr val="000000">
                      <a:alpha val="43137"/>
                    </a:srgbClr>
                  </a:outerShdw>
                </a:effectLst>
              </a:rPr>
              <a:t>Minah</a:t>
            </a:r>
            <a:r>
              <a:rPr lang="en-US" sz="2800" b="1" i="1" dirty="0" smtClean="0">
                <a:solidFill>
                  <a:srgbClr val="FF33CC"/>
                </a:solidFill>
                <a:effectLst>
                  <a:outerShdw blurRad="38100" dist="38100" dir="2700000" algn="tl">
                    <a:srgbClr val="000000">
                      <a:alpha val="43137"/>
                    </a:srgbClr>
                  </a:outerShdw>
                </a:effectLst>
              </a:rPr>
              <a:t>, </a:t>
            </a:r>
            <a:r>
              <a:rPr lang="en-US" sz="2800" b="1" i="1" dirty="0" err="1" smtClean="0">
                <a:solidFill>
                  <a:srgbClr val="FF33CC"/>
                </a:solidFill>
                <a:effectLst>
                  <a:outerShdw blurRad="38100" dist="38100" dir="2700000" algn="tl">
                    <a:srgbClr val="000000">
                      <a:alpha val="43137"/>
                    </a:srgbClr>
                  </a:outerShdw>
                </a:effectLst>
              </a:rPr>
              <a:t>Minah</a:t>
            </a:r>
            <a:r>
              <a:rPr lang="en-US" sz="2800" b="1" i="1" dirty="0" smtClean="0">
                <a:solidFill>
                  <a:srgbClr val="FF33CC"/>
                </a:solidFill>
                <a:effectLst>
                  <a:outerShdw blurRad="38100" dist="38100" dir="2700000" algn="tl">
                    <a:srgbClr val="000000">
                      <a:alpha val="43137"/>
                    </a:srgbClr>
                  </a:outerShdw>
                </a:effectLst>
              </a:rPr>
              <a:t>, Shekel, Peres,” </a:t>
            </a:r>
            <a:r>
              <a:rPr lang="en-US" sz="2800" b="1" i="1" dirty="0" smtClean="0">
                <a:solidFill>
                  <a:srgbClr val="FFFF00"/>
                </a:solidFill>
                <a:effectLst>
                  <a:outerShdw blurRad="38100" dist="38100" dir="2700000" algn="tl">
                    <a:srgbClr val="000000">
                      <a:alpha val="43137"/>
                    </a:srgbClr>
                  </a:outerShdw>
                </a:effectLst>
              </a:rPr>
              <a:t>which were Hebrew weights. </a:t>
            </a:r>
            <a:r>
              <a:rPr lang="en-US" sz="2800" b="1" i="1" dirty="0" smtClean="0">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The </a:t>
            </a:r>
            <a:r>
              <a:rPr lang="en-US" sz="2800" b="1" i="1" dirty="0" err="1" smtClean="0">
                <a:solidFill>
                  <a:srgbClr val="FF0000"/>
                </a:solidFill>
                <a:effectLst>
                  <a:outerShdw blurRad="38100" dist="38100" dir="2700000" algn="tl">
                    <a:srgbClr val="000000">
                      <a:alpha val="43137"/>
                    </a:srgbClr>
                  </a:outerShdw>
                </a:effectLst>
              </a:rPr>
              <a:t>gerah</a:t>
            </a:r>
            <a:r>
              <a:rPr lang="en-US" sz="2800" b="1" i="1" dirty="0" smtClean="0">
                <a:solidFill>
                  <a:srgbClr val="FF0000"/>
                </a:solidFill>
                <a:effectLst>
                  <a:outerShdw blurRad="38100" dist="38100" dir="2700000" algn="tl">
                    <a:srgbClr val="000000">
                      <a:alpha val="43137"/>
                    </a:srgbClr>
                  </a:outerShdw>
                </a:effectLst>
              </a:rPr>
              <a:t> was the smallest weight, </a:t>
            </a:r>
            <a:r>
              <a:rPr lang="en-US" sz="2800" b="1" i="1" dirty="0" smtClean="0">
                <a:solidFill>
                  <a:srgbClr val="00FF00"/>
                </a:solidFill>
                <a:effectLst>
                  <a:outerShdw blurRad="38100" dist="38100" dir="2700000" algn="tl">
                    <a:srgbClr val="000000">
                      <a:alpha val="43137"/>
                    </a:srgbClr>
                  </a:outerShdw>
                </a:effectLst>
              </a:rPr>
              <a:t>and the total of the above weights, expressed in </a:t>
            </a:r>
            <a:r>
              <a:rPr lang="en-US" sz="2800" b="1" i="1" dirty="0" err="1" smtClean="0">
                <a:solidFill>
                  <a:srgbClr val="00FF00"/>
                </a:solidFill>
                <a:effectLst>
                  <a:outerShdw blurRad="38100" dist="38100" dir="2700000" algn="tl">
                    <a:srgbClr val="000000">
                      <a:alpha val="43137"/>
                    </a:srgbClr>
                  </a:outerShdw>
                </a:effectLst>
              </a:rPr>
              <a:t>gerahs</a:t>
            </a:r>
            <a:r>
              <a:rPr lang="en-US" sz="2800" b="1" i="1" dirty="0" smtClean="0">
                <a:solidFill>
                  <a:srgbClr val="00FF00"/>
                </a:solidFill>
                <a:effectLst>
                  <a:outerShdw blurRad="38100" dist="38100" dir="2700000" algn="tl">
                    <a:srgbClr val="000000">
                      <a:alpha val="43137"/>
                    </a:srgbClr>
                  </a:outerShdw>
                </a:effectLst>
              </a:rPr>
              <a:t>, is 2520.”  - </a:t>
            </a:r>
            <a:r>
              <a:rPr lang="en-US" sz="2800" b="1" dirty="0" smtClean="0">
                <a:solidFill>
                  <a:srgbClr val="00FF00"/>
                </a:solidFill>
                <a:effectLst>
                  <a:outerShdw blurRad="38100" dist="38100" dir="2700000" algn="tl">
                    <a:srgbClr val="000000">
                      <a:alpha val="43137"/>
                    </a:srgbClr>
                  </a:outerShdw>
                </a:effectLst>
              </a:rPr>
              <a:t>p. 125</a:t>
            </a:r>
            <a:r>
              <a:rPr lang="en-US" sz="2800" b="1" i="1" dirty="0" smtClean="0">
                <a:solidFill>
                  <a:srgbClr val="00FF00"/>
                </a:solidFill>
                <a:effectLst>
                  <a:outerShdw blurRad="38100" dist="38100" dir="2700000" algn="tl">
                    <a:srgbClr val="000000">
                      <a:alpha val="43137"/>
                    </a:srgbClr>
                  </a:outerShdw>
                </a:effectLst>
              </a:rPr>
              <a:t>. </a:t>
            </a:r>
            <a:endParaRPr lang="en-GB" dirty="0">
              <a:solidFill>
                <a:srgbClr val="00FF00"/>
              </a:solidFill>
            </a:endParaRPr>
          </a:p>
        </p:txBody>
      </p:sp>
      <p:pic>
        <p:nvPicPr>
          <p:cNvPr id="6146" name="Picture 2" descr="http://upload.wikimedia.org/wikipedia/commons/thumb/3/3c/YehudObverse.jpg/150px-YehudObverse.jpg"/>
          <p:cNvPicPr>
            <a:picLocks noChangeAspect="1" noChangeArrowheads="1"/>
          </p:cNvPicPr>
          <p:nvPr/>
        </p:nvPicPr>
        <p:blipFill>
          <a:blip r:embed="rId3" cstate="print"/>
          <a:srcRect/>
          <a:stretch>
            <a:fillRect/>
          </a:stretch>
        </p:blipFill>
        <p:spPr bwMode="auto">
          <a:xfrm>
            <a:off x="450165" y="1877050"/>
            <a:ext cx="2681675" cy="2592288"/>
          </a:xfrm>
          <a:prstGeom prst="rect">
            <a:avLst/>
          </a:prstGeom>
          <a:noFill/>
        </p:spPr>
      </p:pic>
      <p:sp>
        <p:nvSpPr>
          <p:cNvPr id="6" name="TextBox 5"/>
          <p:cNvSpPr txBox="1"/>
          <p:nvPr/>
        </p:nvSpPr>
        <p:spPr>
          <a:xfrm>
            <a:off x="467544" y="4653136"/>
            <a:ext cx="2664296"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i="1" dirty="0" err="1" smtClean="0">
                <a:solidFill>
                  <a:srgbClr val="FFFF00"/>
                </a:solidFill>
                <a:effectLst>
                  <a:outerShdw blurRad="38100" dist="38100" dir="2700000" algn="tl">
                    <a:srgbClr val="000000">
                      <a:alpha val="43137"/>
                    </a:srgbClr>
                  </a:outerShdw>
                </a:effectLst>
              </a:rPr>
              <a:t>Gerah</a:t>
            </a:r>
            <a:r>
              <a:rPr lang="en-US" sz="3600" b="1" i="1" dirty="0" smtClean="0">
                <a:solidFill>
                  <a:srgbClr val="FFFF00"/>
                </a:solidFill>
                <a:effectLst>
                  <a:outerShdw blurRad="38100" dist="38100" dir="2700000" algn="tl">
                    <a:srgbClr val="000000">
                      <a:alpha val="43137"/>
                    </a:srgbClr>
                  </a:outerShdw>
                </a:effectLst>
              </a:rPr>
              <a:t> </a:t>
            </a:r>
            <a:r>
              <a:rPr lang="en-GB" sz="3600" b="1" dirty="0" smtClean="0">
                <a:solidFill>
                  <a:srgbClr val="FFFF00"/>
                </a:solidFill>
                <a:effectLst>
                  <a:outerShdw blurRad="38100" dist="38100" dir="2700000" algn="tl">
                    <a:srgbClr val="000000">
                      <a:alpha val="43137"/>
                    </a:srgbClr>
                  </a:outerShdw>
                </a:effectLst>
              </a:rPr>
              <a:t> coin = 1/20 of a shekel</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45</a:t>
            </a:fld>
            <a:endParaRPr lang="en-GB"/>
          </a:p>
        </p:txBody>
      </p:sp>
      <p:sp>
        <p:nvSpPr>
          <p:cNvPr id="4" name="TextBox 3"/>
          <p:cNvSpPr txBox="1"/>
          <p:nvPr/>
        </p:nvSpPr>
        <p:spPr>
          <a:xfrm>
            <a:off x="4176936" y="2034768"/>
            <a:ext cx="4752528"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Babylon was overthrown by the year, </a:t>
            </a:r>
            <a:r>
              <a:rPr lang="en-US" sz="2800" b="1" dirty="0" smtClean="0">
                <a:solidFill>
                  <a:srgbClr val="FFC000"/>
                </a:solidFill>
                <a:effectLst>
                  <a:outerShdw blurRad="38100" dist="38100" dir="2700000" algn="tl">
                    <a:srgbClr val="000000">
                      <a:alpha val="43137"/>
                    </a:srgbClr>
                  </a:outerShdw>
                </a:effectLst>
              </a:rPr>
              <a:t>539 BC.  Now, </a:t>
            </a:r>
            <a:r>
              <a:rPr lang="en-US" sz="2800" b="1" dirty="0" smtClean="0">
                <a:solidFill>
                  <a:srgbClr val="00FF99"/>
                </a:solidFill>
                <a:effectLst>
                  <a:outerShdw blurRad="38100" dist="38100" dir="2700000" algn="tl">
                    <a:srgbClr val="000000">
                      <a:alpha val="43137"/>
                    </a:srgbClr>
                  </a:outerShdw>
                </a:effectLst>
              </a:rPr>
              <a:t>given what we have learned about the prophetic significance of the number 2520, </a:t>
            </a:r>
            <a:r>
              <a:rPr lang="en-US" sz="2800" b="1" dirty="0" smtClean="0">
                <a:solidFill>
                  <a:srgbClr val="FF0000"/>
                </a:solidFill>
                <a:effectLst>
                  <a:outerShdw blurRad="38100" dist="38100" dir="2700000" algn="tl">
                    <a:srgbClr val="000000">
                      <a:alpha val="43137"/>
                    </a:srgbClr>
                  </a:outerShdw>
                </a:effectLst>
              </a:rPr>
              <a:t>let’s do the math:</a:t>
            </a:r>
            <a:endParaRPr lang="en-GB" dirty="0"/>
          </a:p>
        </p:txBody>
      </p:sp>
      <p:pic>
        <p:nvPicPr>
          <p:cNvPr id="4098" name="Picture 2" descr="http://davidhornor.com/wp-content/uploads/2010/03/344578636_52cad189f0-300x225.jpg"/>
          <p:cNvPicPr>
            <a:picLocks noChangeAspect="1" noChangeArrowheads="1"/>
          </p:cNvPicPr>
          <p:nvPr/>
        </p:nvPicPr>
        <p:blipFill>
          <a:blip r:embed="rId3" cstate="print"/>
          <a:srcRect/>
          <a:stretch>
            <a:fillRect/>
          </a:stretch>
        </p:blipFill>
        <p:spPr bwMode="auto">
          <a:xfrm>
            <a:off x="179512" y="2204864"/>
            <a:ext cx="3744416" cy="2808312"/>
          </a:xfrm>
          <a:prstGeom prst="rect">
            <a:avLst/>
          </a:prstGeom>
          <a:noFill/>
        </p:spPr>
      </p:pic>
      <p:sp>
        <p:nvSpPr>
          <p:cNvPr id="6" name="TextBox 5"/>
          <p:cNvSpPr txBox="1"/>
          <p:nvPr/>
        </p:nvSpPr>
        <p:spPr>
          <a:xfrm>
            <a:off x="1918832" y="5320311"/>
            <a:ext cx="5688632" cy="98488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lvl="0"/>
            <a:r>
              <a:rPr lang="en-US" sz="4000" b="1" u="sng" dirty="0" smtClean="0">
                <a:solidFill>
                  <a:srgbClr val="FFFF00"/>
                </a:solidFill>
                <a:effectLst>
                  <a:outerShdw blurRad="38100" dist="38100" dir="2700000" algn="tl">
                    <a:srgbClr val="000000">
                      <a:alpha val="43137"/>
                    </a:srgbClr>
                  </a:outerShdw>
                </a:effectLst>
              </a:rPr>
              <a:t>539 BC + 2520 = 1982</a:t>
            </a:r>
            <a:r>
              <a:rPr lang="en-US" sz="4000" b="1" dirty="0" smtClean="0">
                <a:solidFill>
                  <a:srgbClr val="FFFF00"/>
                </a:solidFill>
                <a:effectLst>
                  <a:outerShdw blurRad="38100" dist="38100" dir="2700000" algn="tl">
                    <a:srgbClr val="000000">
                      <a:alpha val="43137"/>
                    </a:srgbClr>
                  </a:outerShdw>
                </a:effectLst>
              </a:rPr>
              <a:t>.</a:t>
            </a:r>
            <a:endParaRPr lang="en-GB" sz="4000" b="1" dirty="0" smtClean="0">
              <a:solidFill>
                <a:srgbClr val="FFFF00"/>
              </a:solidFill>
              <a:effectLst>
                <a:outerShdw blurRad="38100" dist="38100" dir="2700000" algn="tl">
                  <a:srgbClr val="000000">
                    <a:alpha val="43137"/>
                  </a:srgbClr>
                </a:outerShdw>
              </a:effectLst>
            </a:endParaRPr>
          </a:p>
          <a:p>
            <a:endParaRPr lang="en-GB"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46</a:t>
            </a:fld>
            <a:endParaRPr lang="en-GB"/>
          </a:p>
        </p:txBody>
      </p:sp>
      <p:sp>
        <p:nvSpPr>
          <p:cNvPr id="4" name="TextBox 3"/>
          <p:cNvSpPr txBox="1"/>
          <p:nvPr/>
        </p:nvSpPr>
        <p:spPr>
          <a:xfrm>
            <a:off x="4355976" y="1901468"/>
            <a:ext cx="460851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 happened to be doing some research on the Hebrew calendar, </a:t>
            </a:r>
            <a:r>
              <a:rPr lang="en-US" sz="2800" b="1" dirty="0" smtClean="0">
                <a:solidFill>
                  <a:srgbClr val="FFC000"/>
                </a:solidFill>
                <a:effectLst>
                  <a:outerShdw blurRad="38100" dist="38100" dir="2700000" algn="tl">
                    <a:srgbClr val="000000">
                      <a:alpha val="43137"/>
                    </a:srgbClr>
                  </a:outerShdw>
                </a:effectLst>
              </a:rPr>
              <a:t>when the internet search I was doing listed a seemingly unrelated item, </a:t>
            </a:r>
            <a:r>
              <a:rPr lang="en-US" sz="2800" b="1" dirty="0" smtClean="0">
                <a:solidFill>
                  <a:srgbClr val="00FF00"/>
                </a:solidFill>
                <a:effectLst>
                  <a:outerShdw blurRad="38100" dist="38100" dir="2700000" algn="tl">
                    <a:srgbClr val="000000">
                      <a:alpha val="43137"/>
                    </a:srgbClr>
                  </a:outerShdw>
                </a:effectLst>
              </a:rPr>
              <a:t>something about Ron Wyatt finding the in Jerusalem. </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 checked it out and the video just blew me away</a:t>
            </a:r>
            <a:r>
              <a:rPr lang="en-US" sz="2800" dirty="0" smtClean="0">
                <a:solidFill>
                  <a:srgbClr val="FFFF00"/>
                </a:solidFill>
              </a:rPr>
              <a:t>. </a:t>
            </a:r>
            <a:endParaRPr lang="en-GB" sz="2800" dirty="0">
              <a:solidFill>
                <a:srgbClr val="FFFF00"/>
              </a:solidFill>
            </a:endParaRPr>
          </a:p>
        </p:txBody>
      </p:sp>
      <p:pic>
        <p:nvPicPr>
          <p:cNvPr id="107522" name="Picture 2" descr="http://themanyfacesofspaces.com/Ark_of_the_Covenant_2.jpg"/>
          <p:cNvPicPr>
            <a:picLocks noChangeAspect="1" noChangeArrowheads="1"/>
          </p:cNvPicPr>
          <p:nvPr/>
        </p:nvPicPr>
        <p:blipFill>
          <a:blip r:embed="rId3" cstate="print"/>
          <a:srcRect/>
          <a:stretch>
            <a:fillRect/>
          </a:stretch>
        </p:blipFill>
        <p:spPr bwMode="auto">
          <a:xfrm>
            <a:off x="226368" y="2305287"/>
            <a:ext cx="3851920" cy="415242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47</a:t>
            </a:fld>
            <a:endParaRPr lang="en-GB"/>
          </a:p>
        </p:txBody>
      </p:sp>
      <p:sp>
        <p:nvSpPr>
          <p:cNvPr id="4" name="TextBox 3"/>
          <p:cNvSpPr txBox="1"/>
          <p:nvPr/>
        </p:nvSpPr>
        <p:spPr>
          <a:xfrm>
            <a:off x="3527376" y="1902356"/>
            <a:ext cx="561662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Ron Wyatt’s description of how he found the blood on the Mercy Seat and the lab analysis took my breath away. </a:t>
            </a:r>
            <a:r>
              <a:rPr lang="en-US" sz="2800" b="1" dirty="0" smtClean="0">
                <a:solidFill>
                  <a:srgbClr val="FFC000"/>
                </a:solidFill>
                <a:effectLst>
                  <a:outerShdw blurRad="38100" dist="38100" dir="2700000" algn="tl">
                    <a:srgbClr val="000000">
                      <a:alpha val="43137"/>
                    </a:srgbClr>
                  </a:outerShdw>
                </a:effectLst>
              </a:rPr>
              <a:t>23 chromosomes from His mother, Mary, plus one y-chromosome provided by the Holy Spirit.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fact that the blood only had 24 chromosomes could only be accounted for by the fact that Jesus had no earthly father: </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2.bp.blogspot.com/_mSxLFTmqqRs/TDKu38ey4JI/AAAAAAAABMo/UfSSh5zuEu8/s1600/Ron_Wyatt-249x260.jpg"/>
          <p:cNvPicPr>
            <a:picLocks noChangeAspect="1" noChangeArrowheads="1"/>
          </p:cNvPicPr>
          <p:nvPr/>
        </p:nvPicPr>
        <p:blipFill>
          <a:blip r:embed="rId3" cstate="print"/>
          <a:srcRect/>
          <a:stretch>
            <a:fillRect/>
          </a:stretch>
        </p:blipFill>
        <p:spPr bwMode="auto">
          <a:xfrm>
            <a:off x="323528" y="2291422"/>
            <a:ext cx="2965344" cy="3096344"/>
          </a:xfrm>
          <a:prstGeom prst="rect">
            <a:avLst/>
          </a:prstGeom>
          <a:noFill/>
        </p:spPr>
      </p:pic>
      <p:sp>
        <p:nvSpPr>
          <p:cNvPr id="6" name="TextBox 5"/>
          <p:cNvSpPr txBox="1"/>
          <p:nvPr/>
        </p:nvSpPr>
        <p:spPr>
          <a:xfrm>
            <a:off x="222024" y="5818197"/>
            <a:ext cx="316835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Ron Wyatt</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FF00"/>
                </a:solidFill>
              </a:rPr>
              <a:t>The Significance of the Year, 1982.</a:t>
            </a: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48</a:t>
            </a:fld>
            <a:endParaRPr lang="en-GB"/>
          </a:p>
        </p:txBody>
      </p:sp>
      <p:sp>
        <p:nvSpPr>
          <p:cNvPr id="4" name="TextBox 3"/>
          <p:cNvSpPr txBox="1"/>
          <p:nvPr/>
        </p:nvSpPr>
        <p:spPr>
          <a:xfrm>
            <a:off x="4016624" y="2003068"/>
            <a:ext cx="468052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This was mind-boggling stuff!! I immediately notified my entire mailing list (of about 1,000 people) to inform them of this remarkable find.   </a:t>
            </a:r>
            <a:r>
              <a:rPr lang="en-US" sz="2800" b="1" dirty="0" smtClean="0">
                <a:solidFill>
                  <a:srgbClr val="FFC000"/>
                </a:solidFill>
                <a:effectLst>
                  <a:outerShdw blurRad="38100" dist="38100" dir="2700000" algn="tl">
                    <a:srgbClr val="000000">
                      <a:alpha val="43137"/>
                    </a:srgbClr>
                  </a:outerShdw>
                </a:effectLst>
              </a:rPr>
              <a:t>The prophetic significance of the year 1982 had finally been revealed; </a:t>
            </a:r>
            <a:r>
              <a:rPr lang="en-US" sz="2800" b="1" dirty="0" smtClean="0">
                <a:solidFill>
                  <a:srgbClr val="00FF00"/>
                </a:solidFill>
                <a:effectLst>
                  <a:outerShdw blurRad="38100" dist="38100" dir="2700000" algn="tl">
                    <a:srgbClr val="000000">
                      <a:alpha val="43137"/>
                    </a:srgbClr>
                  </a:outerShdw>
                </a:effectLst>
              </a:rPr>
              <a:t>and it relates to the Atoning Blood of Jesus Christ!!</a:t>
            </a:r>
            <a:endParaRPr lang="en-GB" sz="2800" b="1" dirty="0">
              <a:solidFill>
                <a:srgbClr val="00FF00"/>
              </a:solidFill>
              <a:effectLst>
                <a:outerShdw blurRad="38100" dist="38100" dir="2700000" algn="tl">
                  <a:srgbClr val="000000">
                    <a:alpha val="43137"/>
                  </a:srgbClr>
                </a:outerShdw>
              </a:effectLst>
            </a:endParaRPr>
          </a:p>
        </p:txBody>
      </p:sp>
      <p:pic>
        <p:nvPicPr>
          <p:cNvPr id="109570" name="Picture 2" descr="http://www.bibleplus.org/images/ronintunnel.jpg"/>
          <p:cNvPicPr>
            <a:picLocks noChangeAspect="1" noChangeArrowheads="1"/>
          </p:cNvPicPr>
          <p:nvPr/>
        </p:nvPicPr>
        <p:blipFill>
          <a:blip r:embed="rId3" cstate="print"/>
          <a:srcRect/>
          <a:stretch>
            <a:fillRect/>
          </a:stretch>
        </p:blipFill>
        <p:spPr bwMode="auto">
          <a:xfrm>
            <a:off x="323528" y="2852936"/>
            <a:ext cx="3385226" cy="252028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351981"/>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49</a:t>
            </a:fld>
            <a:endParaRPr lang="en-GB"/>
          </a:p>
        </p:txBody>
      </p:sp>
      <p:pic>
        <p:nvPicPr>
          <p:cNvPr id="111618" name="Picture 2" descr="http://www.bibleuniversity.com/images/CourseID2/afsg23-5a.jpg"/>
          <p:cNvPicPr>
            <a:picLocks noChangeAspect="1" noChangeArrowheads="1"/>
          </p:cNvPicPr>
          <p:nvPr/>
        </p:nvPicPr>
        <p:blipFill>
          <a:blip r:embed="rId3" cstate="print"/>
          <a:srcRect/>
          <a:stretch>
            <a:fillRect/>
          </a:stretch>
        </p:blipFill>
        <p:spPr bwMode="auto">
          <a:xfrm>
            <a:off x="639371" y="1789370"/>
            <a:ext cx="7741929" cy="494895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b="1" dirty="0" smtClean="0">
                <a:solidFill>
                  <a:srgbClr val="00FF00"/>
                </a:solidFill>
              </a:rPr>
              <a:t>Introduction</a:t>
            </a:r>
            <a:endParaRPr lang="en-GB" dirty="0"/>
          </a:p>
        </p:txBody>
      </p:sp>
      <p:sp>
        <p:nvSpPr>
          <p:cNvPr id="3" name="TextBox 2"/>
          <p:cNvSpPr txBox="1"/>
          <p:nvPr/>
        </p:nvSpPr>
        <p:spPr>
          <a:xfrm>
            <a:off x="0" y="1628800"/>
            <a:ext cx="9144000" cy="147732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dirty="0">
                <a:solidFill>
                  <a:srgbClr val="00FF99"/>
                </a:solidFill>
                <a:effectLst>
                  <a:outerShdw blurRad="38100" dist="38100" dir="2700000" algn="tl">
                    <a:srgbClr val="000000">
                      <a:alpha val="43137"/>
                    </a:srgbClr>
                  </a:outerShdw>
                </a:effectLst>
              </a:rPr>
              <a:t>The 7,000 year timeline of God’s plan of salvation looks like this:</a:t>
            </a:r>
            <a:endParaRPr lang="en-GB" sz="3600" b="1" dirty="0">
              <a:solidFill>
                <a:srgbClr val="00FF99"/>
              </a:solidFill>
              <a:effectLst>
                <a:outerShdw blurRad="38100" dist="38100" dir="2700000" algn="tl">
                  <a:srgbClr val="000000">
                    <a:alpha val="43137"/>
                  </a:srgbClr>
                </a:outerShdw>
              </a:effectLst>
            </a:endParaRPr>
          </a:p>
          <a:p>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586529404"/>
              </p:ext>
            </p:extLst>
          </p:nvPr>
        </p:nvGraphicFramePr>
        <p:xfrm>
          <a:off x="457199" y="3501008"/>
          <a:ext cx="8219259" cy="3108960"/>
        </p:xfrm>
        <a:graphic>
          <a:graphicData uri="http://schemas.openxmlformats.org/drawingml/2006/table">
            <a:tbl>
              <a:tblPr firstRow="1" bandRow="1">
                <a:tableStyleId>{5C22544A-7EE6-4342-B048-85BDC9FD1C3A}</a:tableStyleId>
              </a:tblPr>
              <a:tblGrid>
                <a:gridCol w="2739753"/>
                <a:gridCol w="2739753"/>
                <a:gridCol w="2739753"/>
              </a:tblGrid>
              <a:tr h="1697862">
                <a:tc>
                  <a:txBody>
                    <a:bodyPr/>
                    <a:lstStyle/>
                    <a:p>
                      <a:pPr algn="ctr"/>
                      <a:r>
                        <a:rPr lang="en-US" sz="4000" dirty="0" smtClean="0">
                          <a:solidFill>
                            <a:srgbClr val="C00000"/>
                          </a:solidFill>
                        </a:rPr>
                        <a:t>Adam</a:t>
                      </a:r>
                      <a:endParaRPr lang="en-GB" sz="4000" dirty="0">
                        <a:solidFill>
                          <a:srgbClr val="C0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rgbClr val="C00000"/>
                          </a:solidFill>
                        </a:rPr>
                        <a:t>First Advent</a:t>
                      </a:r>
                      <a:endParaRPr lang="en-GB" sz="4000" dirty="0" smtClean="0">
                        <a:solidFill>
                          <a:srgbClr val="C0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rgbClr val="C00000"/>
                          </a:solidFill>
                        </a:rPr>
                        <a:t>Second Advent</a:t>
                      </a:r>
                      <a:endParaRPr lang="en-GB" sz="4000" dirty="0" smtClean="0">
                        <a:solidFill>
                          <a:srgbClr val="C00000"/>
                        </a:solidFill>
                      </a:endParaRPr>
                    </a:p>
                    <a:p>
                      <a:pPr algn="ctr"/>
                      <a:endParaRPr lang="en-GB" sz="4000" dirty="0">
                        <a:solidFill>
                          <a:srgbClr val="C00000"/>
                        </a:solidFill>
                      </a:endParaRPr>
                    </a:p>
                  </a:txBody>
                  <a:tcPr/>
                </a:tc>
              </a:tr>
              <a:tr h="1051058">
                <a:tc>
                  <a:txBody>
                    <a:bodyPr/>
                    <a:lstStyle/>
                    <a:p>
                      <a:pPr algn="ctr"/>
                      <a:r>
                        <a:rPr lang="en-US" sz="3600" b="1" dirty="0" smtClean="0">
                          <a:solidFill>
                            <a:srgbClr val="002060"/>
                          </a:solidFill>
                        </a:rPr>
                        <a:t>5,000 BC</a:t>
                      </a:r>
                      <a:endParaRPr lang="en-GB" sz="3600" b="1"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002060"/>
                          </a:solidFill>
                        </a:rPr>
                        <a:t>2 BC – 33</a:t>
                      </a:r>
                      <a:endParaRPr lang="en-GB" sz="3600" b="1" dirty="0" smtClean="0">
                        <a:solidFill>
                          <a:srgbClr val="002060"/>
                        </a:solidFill>
                      </a:endParaRPr>
                    </a:p>
                    <a:p>
                      <a:pPr algn="ctr"/>
                      <a:r>
                        <a:rPr lang="en-US" sz="3600" b="1" dirty="0" smtClean="0">
                          <a:solidFill>
                            <a:srgbClr val="002060"/>
                          </a:solidFill>
                        </a:rPr>
                        <a:t>AD</a:t>
                      </a:r>
                      <a:endParaRPr lang="en-GB" sz="3600" b="1" dirty="0">
                        <a:solidFill>
                          <a:srgbClr val="002060"/>
                        </a:solidFill>
                      </a:endParaRPr>
                    </a:p>
                  </a:txBody>
                  <a:tcPr/>
                </a:tc>
                <a:tc>
                  <a:txBody>
                    <a:bodyPr/>
                    <a:lstStyle/>
                    <a:p>
                      <a:pPr algn="ctr"/>
                      <a:r>
                        <a:rPr lang="en-US" sz="3600" b="1" dirty="0" smtClean="0">
                          <a:solidFill>
                            <a:srgbClr val="002060"/>
                          </a:solidFill>
                        </a:rPr>
                        <a:t>1998-2033AD </a:t>
                      </a:r>
                      <a:endParaRPr lang="en-GB" sz="3600" b="1" dirty="0">
                        <a:solidFill>
                          <a:srgbClr val="002060"/>
                        </a:solidFill>
                      </a:endParaRPr>
                    </a:p>
                  </a:txBody>
                  <a:tcPr/>
                </a:tc>
              </a:tr>
            </a:tbl>
          </a:graphicData>
        </a:graphic>
      </p:graphicFrame>
      <p:sp>
        <p:nvSpPr>
          <p:cNvPr id="6" name="Slide Number Placeholder 5"/>
          <p:cNvSpPr>
            <a:spLocks noGrp="1"/>
          </p:cNvSpPr>
          <p:nvPr>
            <p:ph type="sldNum" sz="quarter" idx="12"/>
          </p:nvPr>
        </p:nvSpPr>
        <p:spPr/>
        <p:txBody>
          <a:bodyPr/>
          <a:lstStyle/>
          <a:p>
            <a:fld id="{D274BC00-3AA4-4279-B550-DC6C500F1A36}" type="slidenum">
              <a:rPr lang="en-GB" smtClean="0"/>
              <a:pPr/>
              <a:t>5</a:t>
            </a:fld>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3" y="332656"/>
            <a:ext cx="8229600" cy="129614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50</a:t>
            </a:fld>
            <a:endParaRPr lang="en-GB"/>
          </a:p>
        </p:txBody>
      </p:sp>
      <p:sp>
        <p:nvSpPr>
          <p:cNvPr id="5" name="TextBox 4"/>
          <p:cNvSpPr txBox="1"/>
          <p:nvPr/>
        </p:nvSpPr>
        <p:spPr>
          <a:xfrm>
            <a:off x="4150296" y="2197823"/>
            <a:ext cx="4536504" cy="338554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Before continuing with the subject of the Atoning Blood, </a:t>
            </a:r>
            <a:r>
              <a:rPr lang="en-US" sz="2800" b="1" dirty="0" smtClean="0">
                <a:solidFill>
                  <a:srgbClr val="FFC000"/>
                </a:solidFill>
                <a:effectLst>
                  <a:outerShdw blurRad="38100" dist="38100" dir="2700000" algn="tl">
                    <a:srgbClr val="000000">
                      <a:alpha val="43137"/>
                    </a:srgbClr>
                  </a:outerShdw>
                </a:effectLst>
              </a:rPr>
              <a:t>we must understand that, at the Second Coming, </a:t>
            </a:r>
            <a:r>
              <a:rPr lang="en-US" sz="2800" b="1" dirty="0" err="1" smtClean="0">
                <a:solidFill>
                  <a:srgbClr val="00FF00"/>
                </a:solidFill>
                <a:effectLst>
                  <a:outerShdw blurRad="38100" dist="38100" dir="2700000" algn="tl">
                    <a:srgbClr val="000000">
                      <a:alpha val="43137"/>
                    </a:srgbClr>
                  </a:outerShdw>
                </a:effectLst>
              </a:rPr>
              <a:t>Yahshua</a:t>
            </a:r>
            <a:r>
              <a:rPr lang="en-US" sz="2800" b="1" dirty="0" smtClean="0">
                <a:solidFill>
                  <a:srgbClr val="00FF00"/>
                </a:solidFill>
                <a:effectLst>
                  <a:outerShdw blurRad="38100" dist="38100" dir="2700000" algn="tl">
                    <a:srgbClr val="000000">
                      <a:alpha val="43137"/>
                    </a:srgbClr>
                  </a:outerShdw>
                </a:effectLst>
              </a:rPr>
              <a:t> will accomplish two purposes:</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40290" name="Picture 2" descr="http://www.peliculas-bajada-gratuita.com/imagenes/second_coming_poster.jpg"/>
          <p:cNvPicPr>
            <a:picLocks noChangeAspect="1" noChangeArrowheads="1"/>
          </p:cNvPicPr>
          <p:nvPr/>
        </p:nvPicPr>
        <p:blipFill>
          <a:blip r:embed="rId3" cstate="print"/>
          <a:srcRect/>
          <a:stretch>
            <a:fillRect/>
          </a:stretch>
        </p:blipFill>
        <p:spPr bwMode="auto">
          <a:xfrm>
            <a:off x="611560" y="1772816"/>
            <a:ext cx="3084612" cy="439248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590"/>
            <a:ext cx="8229600" cy="1288201"/>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51</a:t>
            </a:fld>
            <a:endParaRPr lang="en-GB"/>
          </a:p>
        </p:txBody>
      </p:sp>
      <p:sp>
        <p:nvSpPr>
          <p:cNvPr id="4" name="TextBox 3"/>
          <p:cNvSpPr txBox="1"/>
          <p:nvPr/>
        </p:nvSpPr>
        <p:spPr>
          <a:xfrm>
            <a:off x="3189175" y="1704630"/>
            <a:ext cx="547260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1.) the destruction of all evil in this world, and</a:t>
            </a:r>
          </a:p>
          <a:p>
            <a:endParaRPr lang="en-US" sz="2800" b="1" dirty="0" smtClean="0">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2.) the Restoration of Christian Israel. </a:t>
            </a:r>
          </a:p>
          <a:p>
            <a:r>
              <a:rPr lang="en-US" sz="2800" b="1" dirty="0" smtClean="0">
                <a:effectLst>
                  <a:outerShdw blurRad="38100" dist="38100" dir="2700000" algn="tl">
                    <a:srgbClr val="000000">
                      <a:alpha val="43137"/>
                    </a:srgbClr>
                  </a:outerShdw>
                </a:effectLst>
              </a:rPr>
              <a:t> </a:t>
            </a:r>
          </a:p>
          <a:p>
            <a:pPr algn="ctr"/>
            <a:r>
              <a:rPr lang="en-US" sz="2800" b="1" dirty="0" smtClean="0">
                <a:solidFill>
                  <a:srgbClr val="00FF00"/>
                </a:solidFill>
                <a:effectLst>
                  <a:outerShdw blurRad="38100" dist="38100" dir="2700000" algn="tl">
                    <a:srgbClr val="000000">
                      <a:alpha val="43137"/>
                    </a:srgbClr>
                  </a:outerShdw>
                </a:effectLst>
              </a:rPr>
              <a:t>#1 must happen before </a:t>
            </a:r>
            <a:r>
              <a:rPr lang="en-US" sz="2800" b="1" dirty="0" smtClean="0">
                <a:solidFill>
                  <a:srgbClr val="FF0000"/>
                </a:solidFill>
                <a:effectLst>
                  <a:outerShdw blurRad="38100" dist="38100" dir="2700000" algn="tl">
                    <a:srgbClr val="000000">
                      <a:alpha val="43137"/>
                    </a:srgbClr>
                  </a:outerShdw>
                </a:effectLst>
              </a:rPr>
              <a:t>#2 can be accomplished</a:t>
            </a:r>
            <a:r>
              <a:rPr lang="en-US" sz="2800" b="1" dirty="0" smtClean="0">
                <a:solidFill>
                  <a:srgbClr val="FFFF00"/>
                </a:solidFill>
                <a:effectLst>
                  <a:outerShdw blurRad="38100" dist="38100" dir="2700000" algn="tl">
                    <a:srgbClr val="000000">
                      <a:alpha val="43137"/>
                    </a:srgbClr>
                  </a:outerShdw>
                </a:effectLst>
              </a:rPr>
              <a:t>, so let’s analyze some Scriptures relevant to the Judgment Day:</a:t>
            </a:r>
            <a:endParaRPr lang="en-GB" sz="2800" dirty="0">
              <a:solidFill>
                <a:srgbClr val="FFFF00"/>
              </a:solidFill>
            </a:endParaRPr>
          </a:p>
        </p:txBody>
      </p:sp>
      <p:pic>
        <p:nvPicPr>
          <p:cNvPr id="138242" name="Picture 2" descr="http://www.corbisimages.com/images/67/6017253B-90D7-4148-A120-50171E1B9F6B/AH001263.jpg"/>
          <p:cNvPicPr>
            <a:picLocks noChangeAspect="1" noChangeArrowheads="1"/>
          </p:cNvPicPr>
          <p:nvPr/>
        </p:nvPicPr>
        <p:blipFill>
          <a:blip r:embed="rId3" cstate="print"/>
          <a:srcRect/>
          <a:stretch>
            <a:fillRect/>
          </a:stretch>
        </p:blipFill>
        <p:spPr bwMode="auto">
          <a:xfrm>
            <a:off x="323528" y="2336675"/>
            <a:ext cx="2498947" cy="313184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570"/>
            <a:ext cx="8229600" cy="132664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52</a:t>
            </a:fld>
            <a:endParaRPr lang="en-GB"/>
          </a:p>
        </p:txBody>
      </p:sp>
      <p:sp>
        <p:nvSpPr>
          <p:cNvPr id="4" name="TextBox 3"/>
          <p:cNvSpPr txBox="1"/>
          <p:nvPr/>
        </p:nvSpPr>
        <p:spPr>
          <a:xfrm>
            <a:off x="251520" y="1689862"/>
            <a:ext cx="878497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sz="2800" b="1" dirty="0" smtClean="0">
              <a:effectLst>
                <a:outerShdw blurRad="38100" dist="38100" dir="2700000" algn="tl">
                  <a:srgbClr val="000000">
                    <a:alpha val="43137"/>
                  </a:srgbClr>
                </a:outerShdw>
              </a:effectLst>
            </a:endParaRPr>
          </a:p>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And there came one of the seven angels which had the seven vials, </a:t>
            </a:r>
            <a:r>
              <a:rPr lang="en-US" sz="2800" b="1" i="1" dirty="0" smtClean="0">
                <a:solidFill>
                  <a:srgbClr val="FFC000"/>
                </a:solidFill>
                <a:effectLst>
                  <a:outerShdw blurRad="38100" dist="38100" dir="2700000" algn="tl">
                    <a:srgbClr val="000000">
                      <a:alpha val="43137"/>
                    </a:srgbClr>
                  </a:outerShdw>
                </a:effectLst>
              </a:rPr>
              <a:t>and talked with me, saying unto me, Come hither;</a:t>
            </a:r>
            <a:r>
              <a:rPr lang="en-US" sz="2800" b="1" i="1" dirty="0" smtClean="0">
                <a:effectLst>
                  <a:outerShdw blurRad="38100" dist="38100" dir="2700000" algn="tl">
                    <a:srgbClr val="000000">
                      <a:alpha val="43137"/>
                    </a:srgbClr>
                  </a:outerShdw>
                </a:effectLst>
              </a:rPr>
              <a:t> </a:t>
            </a:r>
            <a:r>
              <a:rPr lang="en-US" sz="2800" b="1" i="1" dirty="0" smtClean="0">
                <a:solidFill>
                  <a:srgbClr val="00B0F0"/>
                </a:solidFill>
                <a:effectLst>
                  <a:outerShdw blurRad="38100" dist="38100" dir="2700000" algn="tl">
                    <a:srgbClr val="000000">
                      <a:alpha val="43137"/>
                    </a:srgbClr>
                  </a:outerShdw>
                </a:effectLst>
              </a:rPr>
              <a:t>I will show unto thee the judgment of the great whore that </a:t>
            </a:r>
            <a:r>
              <a:rPr lang="en-US" sz="2800" b="1" i="1" dirty="0" err="1" smtClean="0">
                <a:solidFill>
                  <a:srgbClr val="00B0F0"/>
                </a:solidFill>
                <a:effectLst>
                  <a:outerShdw blurRad="38100" dist="38100" dir="2700000" algn="tl">
                    <a:srgbClr val="000000">
                      <a:alpha val="43137"/>
                    </a:srgbClr>
                  </a:outerShdw>
                </a:effectLst>
              </a:rPr>
              <a:t>sitteth</a:t>
            </a:r>
            <a:r>
              <a:rPr lang="en-US" sz="2800" b="1" i="1" dirty="0" smtClean="0">
                <a:solidFill>
                  <a:srgbClr val="00B0F0"/>
                </a:solidFill>
                <a:effectLst>
                  <a:outerShdw blurRad="38100" dist="38100" dir="2700000" algn="tl">
                    <a:srgbClr val="000000">
                      <a:alpha val="43137"/>
                    </a:srgbClr>
                  </a:outerShdw>
                </a:effectLst>
              </a:rPr>
              <a:t> upon the many waters:...</a:t>
            </a:r>
            <a:r>
              <a:rPr lang="en-US" sz="2800" b="1" i="1" dirty="0" smtClean="0">
                <a:solidFill>
                  <a:srgbClr val="00FF00"/>
                </a:solidFill>
                <a:effectLst>
                  <a:outerShdw blurRad="38100" dist="38100" dir="2700000" algn="tl">
                    <a:srgbClr val="000000">
                      <a:alpha val="43137"/>
                    </a:srgbClr>
                  </a:outerShdw>
                </a:effectLst>
              </a:rPr>
              <a:t> So he carried me away in the spirit into the wilderness: </a:t>
            </a:r>
            <a:r>
              <a:rPr lang="en-US" sz="2800" b="1" i="1" dirty="0" smtClean="0">
                <a:solidFill>
                  <a:srgbClr val="FF0000"/>
                </a:solidFill>
                <a:effectLst>
                  <a:outerShdw blurRad="38100" dist="38100" dir="2700000" algn="tl">
                    <a:srgbClr val="000000">
                      <a:alpha val="43137"/>
                    </a:srgbClr>
                  </a:outerShdw>
                </a:effectLst>
              </a:rPr>
              <a:t>and I saw a woman sit upon a scarlet </a:t>
            </a:r>
            <a:r>
              <a:rPr lang="en-US" sz="2800" b="1" i="1" dirty="0" err="1" smtClean="0">
                <a:solidFill>
                  <a:srgbClr val="FF0000"/>
                </a:solidFill>
                <a:effectLst>
                  <a:outerShdw blurRad="38100" dist="38100" dir="2700000" algn="tl">
                    <a:srgbClr val="000000">
                      <a:alpha val="43137"/>
                    </a:srgbClr>
                  </a:outerShdw>
                </a:effectLst>
              </a:rPr>
              <a:t>coloured</a:t>
            </a:r>
            <a:r>
              <a:rPr lang="en-US" sz="2800" b="1" i="1" dirty="0" smtClean="0">
                <a:solidFill>
                  <a:srgbClr val="FF0000"/>
                </a:solidFill>
                <a:effectLst>
                  <a:outerShdw blurRad="38100" dist="38100" dir="2700000" algn="tl">
                    <a:srgbClr val="000000">
                      <a:alpha val="43137"/>
                    </a:srgbClr>
                  </a:outerShdw>
                </a:effectLst>
              </a:rPr>
              <a:t> beast, </a:t>
            </a:r>
            <a:r>
              <a:rPr lang="en-US" sz="2800" b="1" i="1" dirty="0" smtClean="0">
                <a:solidFill>
                  <a:srgbClr val="FF33CC"/>
                </a:solidFill>
                <a:effectLst>
                  <a:outerShdw blurRad="38100" dist="38100" dir="2700000" algn="tl">
                    <a:srgbClr val="000000">
                      <a:alpha val="43137"/>
                    </a:srgbClr>
                  </a:outerShdw>
                </a:effectLst>
              </a:rPr>
              <a:t>full of names of blasphemy, having seven heads and ten horns... </a:t>
            </a:r>
            <a:r>
              <a:rPr lang="en-US" sz="2800" b="1" i="1" dirty="0" smtClean="0">
                <a:solidFill>
                  <a:srgbClr val="FFFF00"/>
                </a:solidFill>
                <a:effectLst>
                  <a:outerShdw blurRad="38100" dist="38100" dir="2700000" algn="tl">
                    <a:srgbClr val="000000">
                      <a:alpha val="43137"/>
                    </a:srgbClr>
                  </a:outerShdw>
                </a:effectLst>
              </a:rPr>
              <a:t>And upon her head was a name written, Mystery Babylon..."</a:t>
            </a:r>
            <a:r>
              <a:rPr lang="en-US" sz="2800" b="1" dirty="0" smtClean="0">
                <a:solidFill>
                  <a:srgbClr val="FFFF00"/>
                </a:solidFill>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 Rev. 17:15.</a:t>
            </a:r>
            <a:endParaRPr lang="en-GB" sz="2800" b="1" dirty="0">
              <a:solidFill>
                <a:srgbClr val="00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136"/>
            <a:ext cx="8229600" cy="127863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53</a:t>
            </a:fld>
            <a:endParaRPr lang="en-GB"/>
          </a:p>
        </p:txBody>
      </p:sp>
      <p:pic>
        <p:nvPicPr>
          <p:cNvPr id="134148" name="Picture 4" descr="http://www.666man.net/files/Woman_On_Scarlet_Beasts_Heads_In_Desert.jpg"/>
          <p:cNvPicPr>
            <a:picLocks noChangeAspect="1" noChangeArrowheads="1"/>
          </p:cNvPicPr>
          <p:nvPr/>
        </p:nvPicPr>
        <p:blipFill>
          <a:blip r:embed="rId3" cstate="print"/>
          <a:srcRect/>
          <a:stretch>
            <a:fillRect/>
          </a:stretch>
        </p:blipFill>
        <p:spPr bwMode="auto">
          <a:xfrm>
            <a:off x="323528" y="1628800"/>
            <a:ext cx="3888432" cy="2995533"/>
          </a:xfrm>
          <a:prstGeom prst="rect">
            <a:avLst/>
          </a:prstGeom>
          <a:noFill/>
        </p:spPr>
      </p:pic>
      <p:sp>
        <p:nvSpPr>
          <p:cNvPr id="6" name="TextBox 5"/>
          <p:cNvSpPr txBox="1"/>
          <p:nvPr/>
        </p:nvSpPr>
        <p:spPr>
          <a:xfrm>
            <a:off x="4355976" y="1340768"/>
            <a:ext cx="468052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angel further explains to John the meaning of the image of the Scarlet Woman: </a:t>
            </a:r>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And here is the mind which hath wisdom. The seven heads are seven mountains, </a:t>
            </a:r>
            <a:r>
              <a:rPr lang="en-US" sz="2800" b="1" i="1" dirty="0" smtClean="0">
                <a:solidFill>
                  <a:srgbClr val="00FF99"/>
                </a:solidFill>
                <a:effectLst>
                  <a:outerShdw blurRad="38100" dist="38100" dir="2700000" algn="tl">
                    <a:srgbClr val="000000">
                      <a:alpha val="43137"/>
                    </a:srgbClr>
                  </a:outerShdw>
                </a:effectLst>
              </a:rPr>
              <a:t>on which the woman </a:t>
            </a:r>
            <a:r>
              <a:rPr lang="en-US" sz="2800" b="1" i="1" dirty="0" err="1" smtClean="0">
                <a:solidFill>
                  <a:srgbClr val="00FF99"/>
                </a:solidFill>
                <a:effectLst>
                  <a:outerShdw blurRad="38100" dist="38100" dir="2700000" algn="tl">
                    <a:srgbClr val="000000">
                      <a:alpha val="43137"/>
                    </a:srgbClr>
                  </a:outerShdw>
                </a:effectLst>
              </a:rPr>
              <a:t>sitteth</a:t>
            </a:r>
            <a:r>
              <a:rPr lang="en-US" sz="2800" b="1" i="1" dirty="0" smtClean="0">
                <a:solidFill>
                  <a:srgbClr val="00FF99"/>
                </a:solidFill>
                <a:effectLst>
                  <a:outerShdw blurRad="38100" dist="38100" dir="2700000" algn="tl">
                    <a:srgbClr val="000000">
                      <a:alpha val="43137"/>
                    </a:srgbClr>
                  </a:outerShdw>
                </a:effectLst>
              </a:rPr>
              <a:t>. </a:t>
            </a:r>
            <a:endParaRPr lang="en-GB" sz="2800" b="1" dirty="0">
              <a:solidFill>
                <a:srgbClr val="00FF99"/>
              </a:solidFill>
              <a:effectLst>
                <a:outerShdw blurRad="38100" dist="38100" dir="2700000" algn="tl">
                  <a:srgbClr val="000000">
                    <a:alpha val="43137"/>
                  </a:srgbClr>
                </a:outerShdw>
              </a:effectLst>
            </a:endParaRPr>
          </a:p>
        </p:txBody>
      </p:sp>
      <p:sp>
        <p:nvSpPr>
          <p:cNvPr id="7" name="TextBox 6"/>
          <p:cNvSpPr txBox="1"/>
          <p:nvPr/>
        </p:nvSpPr>
        <p:spPr>
          <a:xfrm>
            <a:off x="0" y="4765119"/>
            <a:ext cx="9144000" cy="209288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lvl="0" algn="ctr"/>
            <a:r>
              <a:rPr lang="en-US" sz="2800" b="1" i="1" dirty="0" smtClean="0">
                <a:solidFill>
                  <a:srgbClr val="00FF99"/>
                </a:solidFill>
                <a:effectLst>
                  <a:outerShdw blurRad="38100" dist="38100" dir="2700000" algn="tl">
                    <a:srgbClr val="000000">
                      <a:alpha val="43137"/>
                    </a:srgbClr>
                  </a:outerShdw>
                </a:effectLst>
              </a:rPr>
              <a:t>And there are seven kings: </a:t>
            </a:r>
            <a:r>
              <a:rPr lang="en-US" sz="2800" b="1" i="1" dirty="0" smtClean="0">
                <a:solidFill>
                  <a:srgbClr val="FF0000"/>
                </a:solidFill>
                <a:effectLst>
                  <a:outerShdw blurRad="38100" dist="38100" dir="2700000" algn="tl">
                    <a:srgbClr val="000000">
                      <a:alpha val="43137"/>
                    </a:srgbClr>
                  </a:outerShdw>
                </a:effectLst>
              </a:rPr>
              <a:t>five are fallen, and one is, and the other is not yet come</a:t>
            </a:r>
            <a:r>
              <a:rPr lang="en-US" sz="2800" b="1" i="1" dirty="0" smtClean="0">
                <a:solidFill>
                  <a:srgbClr val="FF33CC"/>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and when he cometh, he must continue a short space.</a:t>
            </a:r>
            <a:r>
              <a:rPr lang="en-US" sz="2800" b="1" dirty="0" smtClean="0">
                <a:solidFill>
                  <a:srgbClr val="FFFF00"/>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Rev. 17:9,10.</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546"/>
            <a:ext cx="8229600" cy="124122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54</a:t>
            </a:fld>
            <a:endParaRPr lang="en-GB"/>
          </a:p>
        </p:txBody>
      </p:sp>
      <p:sp>
        <p:nvSpPr>
          <p:cNvPr id="4" name="TextBox 3"/>
          <p:cNvSpPr txBox="1"/>
          <p:nvPr/>
        </p:nvSpPr>
        <p:spPr>
          <a:xfrm>
            <a:off x="4068924" y="1457834"/>
            <a:ext cx="496855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image of the Scarlet Woman refers to Seven Kings upon whom she sits, that is, </a:t>
            </a:r>
            <a:r>
              <a:rPr lang="en-US" sz="2800" b="1" dirty="0" smtClean="0">
                <a:solidFill>
                  <a:srgbClr val="FFC000"/>
                </a:solidFill>
                <a:effectLst>
                  <a:outerShdw blurRad="38100" dist="38100" dir="2700000" algn="tl">
                    <a:srgbClr val="000000">
                      <a:alpha val="43137"/>
                    </a:srgbClr>
                  </a:outerShdw>
                </a:effectLst>
              </a:rPr>
              <a:t>over whom she has power and control. </a:t>
            </a:r>
            <a:r>
              <a:rPr lang="en-US" sz="2800" b="1" dirty="0" smtClean="0">
                <a:solidFill>
                  <a:srgbClr val="00B0F0"/>
                </a:solidFill>
                <a:effectLst>
                  <a:outerShdw blurRad="38100" dist="38100" dir="2700000" algn="tl">
                    <a:srgbClr val="000000">
                      <a:alpha val="43137"/>
                    </a:srgbClr>
                  </a:outerShdw>
                </a:effectLst>
              </a:rPr>
              <a:t>Five are fallen and one is. </a:t>
            </a:r>
            <a:r>
              <a:rPr lang="en-US" sz="2800" b="1" dirty="0" smtClean="0">
                <a:solidFill>
                  <a:srgbClr val="00FF00"/>
                </a:solidFill>
                <a:effectLst>
                  <a:outerShdw blurRad="38100" dist="38100" dir="2700000" algn="tl">
                    <a:srgbClr val="000000">
                      <a:alpha val="43137"/>
                    </a:srgbClr>
                  </a:outerShdw>
                </a:effectLst>
              </a:rPr>
              <a:t>The one that obviously is the Roman Empire because John,</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the author of the Book of Revelation (Apocalypse to Catholics) lived in Roman times. </a:t>
            </a:r>
            <a:endParaRPr lang="en-GB" sz="2800" b="1" dirty="0">
              <a:solidFill>
                <a:srgbClr val="FF33CC"/>
              </a:solidFill>
              <a:effectLst>
                <a:outerShdw blurRad="38100" dist="38100" dir="2700000" algn="tl">
                  <a:srgbClr val="000000">
                    <a:alpha val="43137"/>
                  </a:srgbClr>
                </a:outerShdw>
              </a:effectLst>
            </a:endParaRPr>
          </a:p>
        </p:txBody>
      </p:sp>
      <p:pic>
        <p:nvPicPr>
          <p:cNvPr id="132098" name="Picture 2" descr="http://library.thinkquest.org/C005121/data/romans1_files/image003.jpg"/>
          <p:cNvPicPr>
            <a:picLocks noChangeAspect="1" noChangeArrowheads="1"/>
          </p:cNvPicPr>
          <p:nvPr/>
        </p:nvPicPr>
        <p:blipFill>
          <a:blip r:embed="rId3" cstate="print"/>
          <a:srcRect/>
          <a:stretch>
            <a:fillRect/>
          </a:stretch>
        </p:blipFill>
        <p:spPr bwMode="auto">
          <a:xfrm>
            <a:off x="251520" y="1772816"/>
            <a:ext cx="3600400" cy="2566074"/>
          </a:xfrm>
          <a:prstGeom prst="rect">
            <a:avLst/>
          </a:prstGeom>
          <a:noFill/>
        </p:spPr>
      </p:pic>
      <p:sp>
        <p:nvSpPr>
          <p:cNvPr id="6" name="TextBox 5"/>
          <p:cNvSpPr txBox="1"/>
          <p:nvPr/>
        </p:nvSpPr>
        <p:spPr>
          <a:xfrm>
            <a:off x="251520" y="4869160"/>
            <a:ext cx="36724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Roman Empire</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65" y="50876"/>
            <a:ext cx="8229600" cy="121788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55</a:t>
            </a:fld>
            <a:endParaRPr lang="en-GB"/>
          </a:p>
        </p:txBody>
      </p:sp>
      <p:sp>
        <p:nvSpPr>
          <p:cNvPr id="4" name="TextBox 3"/>
          <p:cNvSpPr txBox="1"/>
          <p:nvPr/>
        </p:nvSpPr>
        <p:spPr>
          <a:xfrm>
            <a:off x="4582344" y="1582214"/>
            <a:ext cx="410445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Tracing backward in time, we know that previous to Rome were Greece, </a:t>
            </a:r>
            <a:r>
              <a:rPr lang="en-US" sz="2800" b="1" dirty="0" err="1" smtClean="0">
                <a:solidFill>
                  <a:srgbClr val="FF33CC"/>
                </a:solidFill>
                <a:effectLst>
                  <a:outerShdw blurRad="38100" dist="38100" dir="2700000" algn="tl">
                    <a:srgbClr val="000000">
                      <a:alpha val="43137"/>
                    </a:srgbClr>
                  </a:outerShdw>
                </a:effectLst>
              </a:rPr>
              <a:t>Medo</a:t>
            </a:r>
            <a:r>
              <a:rPr lang="en-US" sz="2800" b="1" dirty="0" smtClean="0">
                <a:solidFill>
                  <a:srgbClr val="FF33CC"/>
                </a:solidFill>
                <a:effectLst>
                  <a:outerShdw blurRad="38100" dist="38100" dir="2700000" algn="tl">
                    <a:srgbClr val="000000">
                      <a:alpha val="43137"/>
                    </a:srgbClr>
                  </a:outerShdw>
                </a:effectLst>
              </a:rPr>
              <a:t>-Persia, and Babylon,</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three empires which were also mentioned in Daniel as part of Nebuchadnezzar's image.</a:t>
            </a:r>
            <a:endParaRPr lang="en-GB" sz="2800" b="1" dirty="0">
              <a:solidFill>
                <a:srgbClr val="FFC000"/>
              </a:solidFill>
              <a:effectLst>
                <a:outerShdw blurRad="38100" dist="38100" dir="2700000" algn="tl">
                  <a:srgbClr val="000000">
                    <a:alpha val="43137"/>
                  </a:srgbClr>
                </a:outerShdw>
              </a:effectLst>
            </a:endParaRPr>
          </a:p>
        </p:txBody>
      </p:sp>
      <p:pic>
        <p:nvPicPr>
          <p:cNvPr id="130050" name="Picture 2" descr="http://www.revelationofjohn.com/PART26_files/image027.jpg"/>
          <p:cNvPicPr>
            <a:picLocks noChangeAspect="1" noChangeArrowheads="1"/>
          </p:cNvPicPr>
          <p:nvPr/>
        </p:nvPicPr>
        <p:blipFill>
          <a:blip r:embed="rId3" cstate="print"/>
          <a:srcRect/>
          <a:stretch>
            <a:fillRect/>
          </a:stretch>
        </p:blipFill>
        <p:spPr bwMode="auto">
          <a:xfrm>
            <a:off x="467747" y="1556880"/>
            <a:ext cx="3672408" cy="468732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838"/>
            <a:ext cx="8229600" cy="132560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56</a:t>
            </a:fld>
            <a:endParaRPr lang="en-GB" dirty="0"/>
          </a:p>
        </p:txBody>
      </p:sp>
      <p:sp>
        <p:nvSpPr>
          <p:cNvPr id="4" name="TextBox 3"/>
          <p:cNvSpPr txBox="1"/>
          <p:nvPr/>
        </p:nvSpPr>
        <p:spPr>
          <a:xfrm>
            <a:off x="3491880" y="1912873"/>
            <a:ext cx="543609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But there were two empires before Babylon which were also great. </a:t>
            </a:r>
            <a:r>
              <a:rPr lang="en-US" sz="2800" b="1" dirty="0" smtClean="0">
                <a:solidFill>
                  <a:srgbClr val="FFC000"/>
                </a:solidFill>
                <a:effectLst>
                  <a:outerShdw blurRad="38100" dist="38100" dir="2700000" algn="tl">
                    <a:srgbClr val="000000">
                      <a:alpha val="43137"/>
                    </a:srgbClr>
                  </a:outerShdw>
                </a:effectLst>
              </a:rPr>
              <a:t>These were Egypt and  Assyria. So, in chronological order, </a:t>
            </a:r>
            <a:r>
              <a:rPr lang="en-US" sz="2800" b="1" dirty="0" smtClean="0">
                <a:solidFill>
                  <a:srgbClr val="00FF99"/>
                </a:solidFill>
                <a:effectLst>
                  <a:outerShdw blurRad="38100" dist="38100" dir="2700000" algn="tl">
                    <a:srgbClr val="000000">
                      <a:alpha val="43137"/>
                    </a:srgbClr>
                  </a:outerShdw>
                </a:effectLst>
              </a:rPr>
              <a:t>we have six great empires who are directly under the control of the Scarlet Woman of Revelatio</a:t>
            </a:r>
            <a:r>
              <a:rPr lang="en-US" sz="2800" b="1" dirty="0" smtClean="0">
                <a:solidFill>
                  <a:srgbClr val="00FFFF"/>
                </a:solidFill>
                <a:effectLst>
                  <a:outerShdw blurRad="38100" dist="38100" dir="2700000" algn="tl">
                    <a:srgbClr val="000000">
                      <a:alpha val="43137"/>
                    </a:srgbClr>
                  </a:outerShdw>
                </a:effectLst>
              </a:rPr>
              <a:t>n. </a:t>
            </a:r>
            <a:r>
              <a:rPr lang="en-US" sz="2800" b="1" dirty="0" smtClean="0">
                <a:solidFill>
                  <a:srgbClr val="FF33CC"/>
                </a:solidFill>
                <a:effectLst>
                  <a:outerShdw blurRad="38100" dist="38100" dir="2700000" algn="tl">
                    <a:srgbClr val="000000">
                      <a:alpha val="43137"/>
                    </a:srgbClr>
                  </a:outerShdw>
                </a:effectLst>
              </a:rPr>
              <a:t>These are:</a:t>
            </a:r>
            <a:endParaRPr lang="en-GB" dirty="0">
              <a:solidFill>
                <a:srgbClr val="FF33CC"/>
              </a:solidFill>
            </a:endParaRPr>
          </a:p>
        </p:txBody>
      </p:sp>
      <p:pic>
        <p:nvPicPr>
          <p:cNvPr id="128002" name="Picture 2" descr="http://t0.gstatic.com/images?q=tbn:KP44xdFIWBOYYM:http://karenswhimsy.com/public-domain-images/assyria/images/assyria-4.jpg&amp;t=1"/>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764530" y="4190999"/>
            <a:ext cx="2219325" cy="2057401"/>
          </a:xfrm>
          <a:prstGeom prst="rect">
            <a:avLst/>
          </a:prstGeom>
          <a:noFill/>
        </p:spPr>
      </p:pic>
      <p:pic>
        <p:nvPicPr>
          <p:cNvPr id="128004" name="Picture 4" descr="http://t3.gstatic.com/images?q=tbn:3KAD94jrArNUDM:http://i278.photobucket.com/albums/kk115/shoguncdn/Ancient-Egypt-Pyramids.jpg&amp;t=1"/>
          <p:cNvPicPr>
            <a:picLocks noChangeAspect="1" noChangeArrowheads="1"/>
          </p:cNvPicPr>
          <p:nvPr/>
        </p:nvPicPr>
        <p:blipFill>
          <a:blip r:embed="rId4" cstate="print"/>
          <a:srcRect/>
          <a:stretch>
            <a:fillRect/>
          </a:stretch>
        </p:blipFill>
        <p:spPr bwMode="auto">
          <a:xfrm>
            <a:off x="683567" y="1896172"/>
            <a:ext cx="2381250" cy="19145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744"/>
            <a:ext cx="8229600" cy="134804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57</a:t>
            </a:fld>
            <a:endParaRPr lang="en-GB"/>
          </a:p>
        </p:txBody>
      </p:sp>
      <p:sp>
        <p:nvSpPr>
          <p:cNvPr id="5" name="TextBox 4"/>
          <p:cNvSpPr txBox="1"/>
          <p:nvPr/>
        </p:nvSpPr>
        <p:spPr>
          <a:xfrm>
            <a:off x="4932040" y="2132856"/>
            <a:ext cx="4032448" cy="32624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1: </a:t>
            </a:r>
            <a:r>
              <a:rPr lang="en-US" sz="3200" b="1" dirty="0" smtClean="0">
                <a:solidFill>
                  <a:srgbClr val="00FFFF"/>
                </a:solidFill>
                <a:effectLst>
                  <a:outerShdw blurRad="38100" dist="38100" dir="2700000" algn="tl">
                    <a:srgbClr val="000000">
                      <a:alpha val="43137"/>
                    </a:srgbClr>
                  </a:outerShdw>
                </a:effectLst>
              </a:rPr>
              <a:t>Egypt, </a:t>
            </a:r>
            <a:r>
              <a:rPr lang="en-US" sz="3200" b="1" dirty="0" smtClean="0">
                <a:solidFill>
                  <a:srgbClr val="FFFF00"/>
                </a:solidFill>
                <a:effectLst>
                  <a:outerShdw blurRad="38100" dist="38100" dir="2700000" algn="tl">
                    <a:srgbClr val="000000">
                      <a:alpha val="43137"/>
                    </a:srgbClr>
                  </a:outerShdw>
                </a:effectLst>
              </a:rPr>
              <a:t>dating from approximately 3100 BC, which was conquered by…..</a:t>
            </a:r>
            <a:endParaRPr lang="en-GB" sz="3200" b="1" dirty="0" smtClean="0">
              <a:solidFill>
                <a:srgbClr val="FFFF00"/>
              </a:solidFill>
              <a:effectLst>
                <a:outerShdw blurRad="38100" dist="38100" dir="2700000" algn="tl">
                  <a:srgbClr val="000000">
                    <a:alpha val="43137"/>
                  </a:srgbClr>
                </a:outerShdw>
              </a:effectLst>
            </a:endParaRPr>
          </a:p>
          <a:p>
            <a:endParaRPr lang="en-GB" dirty="0"/>
          </a:p>
        </p:txBody>
      </p:sp>
      <p:pic>
        <p:nvPicPr>
          <p:cNvPr id="14339" name="Picture 3" descr="http://t2.gstatic.com/images?q=tbn:vWK2O7YXqS0VYM:http://forums.heavengames.com/redir/http%3A//www.iziko.org.za/sh/resources/egypt/images/map_e3_l.gif&amp;t=1"/>
          <p:cNvPicPr>
            <a:picLocks noChangeAspect="1" noChangeArrowheads="1"/>
          </p:cNvPicPr>
          <p:nvPr/>
        </p:nvPicPr>
        <p:blipFill>
          <a:blip r:embed="rId3" cstate="print"/>
          <a:srcRect/>
          <a:stretch>
            <a:fillRect/>
          </a:stretch>
        </p:blipFill>
        <p:spPr bwMode="auto">
          <a:xfrm>
            <a:off x="467544" y="1646144"/>
            <a:ext cx="4104456" cy="505945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36815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58</a:t>
            </a:fld>
            <a:endParaRPr lang="en-GB"/>
          </a:p>
        </p:txBody>
      </p:sp>
      <p:sp>
        <p:nvSpPr>
          <p:cNvPr id="4" name="TextBox 3"/>
          <p:cNvSpPr txBox="1"/>
          <p:nvPr/>
        </p:nvSpPr>
        <p:spPr>
          <a:xfrm>
            <a:off x="5796136" y="2276872"/>
            <a:ext cx="3096344" cy="32624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2: </a:t>
            </a:r>
            <a:r>
              <a:rPr lang="en-US" sz="3200" b="1" dirty="0" smtClean="0">
                <a:solidFill>
                  <a:srgbClr val="00FFFF"/>
                </a:solidFill>
                <a:effectLst>
                  <a:outerShdw blurRad="38100" dist="38100" dir="2700000" algn="tl">
                    <a:srgbClr val="000000">
                      <a:alpha val="43137"/>
                    </a:srgbClr>
                  </a:outerShdw>
                </a:effectLst>
              </a:rPr>
              <a:t>the Assyrian Empire,</a:t>
            </a:r>
            <a:r>
              <a:rPr lang="en-US" sz="3200" b="1" dirty="0" smtClean="0">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which was replaced by the</a:t>
            </a:r>
            <a:endParaRPr lang="en-GB" sz="3200" b="1" dirty="0" smtClean="0">
              <a:solidFill>
                <a:srgbClr val="FFFF00"/>
              </a:solidFill>
              <a:effectLst>
                <a:outerShdw blurRad="38100" dist="38100" dir="2700000" algn="tl">
                  <a:srgbClr val="000000">
                    <a:alpha val="43137"/>
                  </a:srgbClr>
                </a:outerShdw>
              </a:effectLst>
            </a:endParaRPr>
          </a:p>
          <a:p>
            <a:endParaRPr lang="en-GB" dirty="0"/>
          </a:p>
        </p:txBody>
      </p:sp>
      <p:pic>
        <p:nvPicPr>
          <p:cNvPr id="12290" name="Picture 2" descr="http://www.katapi.org.uk/images/Maps/EmpireAssyriaHR.jpg"/>
          <p:cNvPicPr>
            <a:picLocks noChangeAspect="1" noChangeArrowheads="1"/>
          </p:cNvPicPr>
          <p:nvPr/>
        </p:nvPicPr>
        <p:blipFill>
          <a:blip r:embed="rId3" cstate="print"/>
          <a:srcRect/>
          <a:stretch>
            <a:fillRect/>
          </a:stretch>
        </p:blipFill>
        <p:spPr bwMode="auto">
          <a:xfrm>
            <a:off x="251520" y="2204864"/>
            <a:ext cx="5343729" cy="367240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51216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59</a:t>
            </a:fld>
            <a:endParaRPr lang="en-GB"/>
          </a:p>
        </p:txBody>
      </p:sp>
      <p:sp>
        <p:nvSpPr>
          <p:cNvPr id="4" name="TextBox 3"/>
          <p:cNvSpPr txBox="1"/>
          <p:nvPr/>
        </p:nvSpPr>
        <p:spPr>
          <a:xfrm>
            <a:off x="5580112" y="2897758"/>
            <a:ext cx="3384376" cy="200054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3: </a:t>
            </a:r>
            <a:r>
              <a:rPr lang="en-US" sz="3200" b="1" dirty="0" smtClean="0">
                <a:solidFill>
                  <a:srgbClr val="00FFFF"/>
                </a:solidFill>
                <a:effectLst>
                  <a:outerShdw blurRad="38100" dist="38100" dir="2700000" algn="tl">
                    <a:srgbClr val="000000">
                      <a:alpha val="43137"/>
                    </a:srgbClr>
                  </a:outerShdw>
                </a:effectLst>
              </a:rPr>
              <a:t>Babylonian Empire </a:t>
            </a:r>
            <a:r>
              <a:rPr lang="en-US" sz="3200" b="1" dirty="0" smtClean="0">
                <a:solidFill>
                  <a:srgbClr val="FFC000"/>
                </a:solidFill>
                <a:effectLst>
                  <a:outerShdw blurRad="38100" dist="38100" dir="2700000" algn="tl">
                    <a:srgbClr val="000000">
                      <a:alpha val="43137"/>
                    </a:srgbClr>
                  </a:outerShdw>
                </a:effectLst>
              </a:rPr>
              <a:t>in 609 BC. Then,</a:t>
            </a:r>
            <a:endParaRPr lang="en-GB" sz="3200" b="1" dirty="0">
              <a:solidFill>
                <a:srgbClr val="FFC000"/>
              </a:solidFill>
              <a:effectLst>
                <a:outerShdw blurRad="38100" dist="38100" dir="2700000" algn="tl">
                  <a:srgbClr val="000000">
                    <a:alpha val="43137"/>
                  </a:srgbClr>
                </a:outerShdw>
              </a:effectLst>
            </a:endParaRPr>
          </a:p>
        </p:txBody>
      </p:sp>
      <p:pic>
        <p:nvPicPr>
          <p:cNvPr id="10242" name="Picture 2" descr="http://heavenawaits.files.wordpress.com/2008/03/macedonian-empire.gif"/>
          <p:cNvPicPr>
            <a:picLocks noChangeAspect="1" noChangeArrowheads="1"/>
          </p:cNvPicPr>
          <p:nvPr/>
        </p:nvPicPr>
        <p:blipFill>
          <a:blip r:embed="rId3" cstate="print"/>
          <a:srcRect/>
          <a:stretch>
            <a:fillRect/>
          </a:stretch>
        </p:blipFill>
        <p:spPr bwMode="auto">
          <a:xfrm>
            <a:off x="323528" y="2132856"/>
            <a:ext cx="5154950" cy="38884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b="1" dirty="0" smtClean="0">
                <a:solidFill>
                  <a:srgbClr val="00FF00"/>
                </a:solidFill>
              </a:rPr>
              <a:t>Introduction</a:t>
            </a:r>
            <a:endParaRPr lang="en-GB" dirty="0"/>
          </a:p>
        </p:txBody>
      </p:sp>
      <p:sp>
        <p:nvSpPr>
          <p:cNvPr id="3" name="TextBox 2"/>
          <p:cNvSpPr txBox="1"/>
          <p:nvPr/>
        </p:nvSpPr>
        <p:spPr>
          <a:xfrm>
            <a:off x="4140932" y="1596509"/>
            <a:ext cx="4824536"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But Jesus tells us that the days of Tribulation would be shortened for the elect’s sake </a:t>
            </a:r>
            <a:r>
              <a:rPr lang="en-US" sz="2800" b="1" dirty="0">
                <a:solidFill>
                  <a:srgbClr val="FF33CC"/>
                </a:solidFill>
                <a:effectLst>
                  <a:outerShdw blurRad="38100" dist="38100" dir="2700000" algn="tl">
                    <a:srgbClr val="000000">
                      <a:alpha val="43137"/>
                    </a:srgbClr>
                  </a:outerShdw>
                </a:effectLst>
              </a:rPr>
              <a:t>(Mark 13:20), </a:t>
            </a:r>
            <a:r>
              <a:rPr lang="en-US" sz="2800" b="1" dirty="0">
                <a:solidFill>
                  <a:srgbClr val="FFC000"/>
                </a:solidFill>
                <a:effectLst>
                  <a:outerShdw blurRad="38100" dist="38100" dir="2700000" algn="tl">
                    <a:srgbClr val="000000">
                      <a:alpha val="43137"/>
                    </a:srgbClr>
                  </a:outerShdw>
                </a:effectLst>
              </a:rPr>
              <a:t>so we can expect Him to return some time before 2033.   </a:t>
            </a:r>
            <a:r>
              <a:rPr lang="en-US" sz="2800" b="1" dirty="0">
                <a:solidFill>
                  <a:srgbClr val="00FF00"/>
                </a:solidFill>
                <a:effectLst>
                  <a:outerShdw blurRad="38100" dist="38100" dir="2700000" algn="tl">
                    <a:srgbClr val="000000">
                      <a:alpha val="43137"/>
                    </a:srgbClr>
                  </a:outerShdw>
                </a:effectLst>
              </a:rPr>
              <a:t>The Lord’s judgment will be brought upon the Last Days Church of </a:t>
            </a:r>
            <a:r>
              <a:rPr lang="en-US" sz="2800" b="1" dirty="0" err="1">
                <a:solidFill>
                  <a:srgbClr val="00FF00"/>
                </a:solidFill>
                <a:effectLst>
                  <a:outerShdw blurRad="38100" dist="38100" dir="2700000" algn="tl">
                    <a:srgbClr val="000000">
                      <a:alpha val="43137"/>
                    </a:srgbClr>
                  </a:outerShdw>
                </a:effectLst>
              </a:rPr>
              <a:t>Laodecia</a:t>
            </a:r>
            <a:r>
              <a:rPr lang="en-US" sz="2800" b="1" dirty="0">
                <a:solidFill>
                  <a:srgbClr val="00FF00"/>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which has grown fat and pompous:</a:t>
            </a:r>
            <a:endParaRPr lang="en-GB" sz="2800" b="1" dirty="0">
              <a:solidFill>
                <a:srgbClr val="FFFF00"/>
              </a:solidFill>
              <a:effectLst>
                <a:outerShdw blurRad="38100" dist="38100" dir="2700000" algn="tl">
                  <a:srgbClr val="000000">
                    <a:alpha val="43137"/>
                  </a:srgbClr>
                </a:outerShdw>
              </a:effectLst>
            </a:endParaRPr>
          </a:p>
          <a:p>
            <a:endParaRPr lang="en-GB" dirty="0"/>
          </a:p>
        </p:txBody>
      </p:sp>
      <p:pic>
        <p:nvPicPr>
          <p:cNvPr id="37890" name="Picture 2" descr="http://t1.gstatic.com/images?q=tbn:DAHFTLhkM05DZM:http://i70.photobucket.com/albums/i83/randallrussell/Blog/Rex84.jpg&amp;t=1"/>
          <p:cNvPicPr>
            <a:picLocks noChangeAspect="1" noChangeArrowheads="1"/>
          </p:cNvPicPr>
          <p:nvPr/>
        </p:nvPicPr>
        <p:blipFill>
          <a:blip r:embed="rId3" cstate="print"/>
          <a:srcRect/>
          <a:stretch>
            <a:fillRect/>
          </a:stretch>
        </p:blipFill>
        <p:spPr bwMode="auto">
          <a:xfrm>
            <a:off x="179512" y="2492896"/>
            <a:ext cx="3860531" cy="2880320"/>
          </a:xfrm>
          <a:prstGeom prst="rect">
            <a:avLst/>
          </a:prstGeom>
          <a:noFill/>
        </p:spPr>
      </p:pic>
      <p:sp>
        <p:nvSpPr>
          <p:cNvPr id="5" name="Slide Number Placeholder 4"/>
          <p:cNvSpPr>
            <a:spLocks noGrp="1"/>
          </p:cNvSpPr>
          <p:nvPr>
            <p:ph type="sldNum" sz="quarter" idx="12"/>
          </p:nvPr>
        </p:nvSpPr>
        <p:spPr/>
        <p:txBody>
          <a:bodyPr/>
          <a:lstStyle/>
          <a:p>
            <a:fld id="{D274BC00-3AA4-4279-B550-DC6C500F1A36}" type="slidenum">
              <a:rPr lang="en-GB" smtClean="0"/>
              <a:pPr/>
              <a:t>6</a:t>
            </a:fld>
            <a:endParaRPr lang="en-GB"/>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29614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60</a:t>
            </a:fld>
            <a:endParaRPr lang="en-GB"/>
          </a:p>
        </p:txBody>
      </p:sp>
      <p:sp>
        <p:nvSpPr>
          <p:cNvPr id="4" name="TextBox 3"/>
          <p:cNvSpPr txBox="1"/>
          <p:nvPr/>
        </p:nvSpPr>
        <p:spPr>
          <a:xfrm>
            <a:off x="6084168" y="2650557"/>
            <a:ext cx="2880320" cy="249299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4: </a:t>
            </a:r>
            <a:r>
              <a:rPr lang="en-US" sz="3200" b="1" dirty="0" smtClean="0">
                <a:solidFill>
                  <a:srgbClr val="00FFFF"/>
                </a:solidFill>
                <a:effectLst>
                  <a:outerShdw blurRad="38100" dist="38100" dir="2700000" algn="tl">
                    <a:srgbClr val="000000">
                      <a:alpha val="43137"/>
                    </a:srgbClr>
                  </a:outerShdw>
                </a:effectLst>
              </a:rPr>
              <a:t>the </a:t>
            </a:r>
            <a:r>
              <a:rPr lang="en-US" sz="3200" b="1" dirty="0" err="1" smtClean="0">
                <a:solidFill>
                  <a:srgbClr val="00FFFF"/>
                </a:solidFill>
                <a:effectLst>
                  <a:outerShdw blurRad="38100" dist="38100" dir="2700000" algn="tl">
                    <a:srgbClr val="000000">
                      <a:alpha val="43137"/>
                    </a:srgbClr>
                  </a:outerShdw>
                </a:effectLst>
              </a:rPr>
              <a:t>Medo</a:t>
            </a:r>
            <a:r>
              <a:rPr lang="en-US" sz="3200" b="1" dirty="0" smtClean="0">
                <a:solidFill>
                  <a:srgbClr val="00FFFF"/>
                </a:solidFill>
                <a:effectLst>
                  <a:outerShdw blurRad="38100" dist="38100" dir="2700000" algn="tl">
                    <a:srgbClr val="000000">
                      <a:alpha val="43137"/>
                    </a:srgbClr>
                  </a:outerShdw>
                </a:effectLst>
              </a:rPr>
              <a:t>-Persian Empire, </a:t>
            </a:r>
            <a:r>
              <a:rPr lang="en-US" sz="3200" b="1" dirty="0" smtClean="0">
                <a:solidFill>
                  <a:srgbClr val="FFC000"/>
                </a:solidFill>
                <a:effectLst>
                  <a:outerShdw blurRad="38100" dist="38100" dir="2700000" algn="tl">
                    <a:srgbClr val="000000">
                      <a:alpha val="43137"/>
                    </a:srgbClr>
                  </a:outerShdw>
                </a:effectLst>
              </a:rPr>
              <a:t>followed by</a:t>
            </a:r>
            <a:endParaRPr lang="en-GB" sz="3200" b="1" dirty="0">
              <a:solidFill>
                <a:srgbClr val="FFC000"/>
              </a:solidFill>
              <a:effectLst>
                <a:outerShdw blurRad="38100" dist="38100" dir="2700000" algn="tl">
                  <a:srgbClr val="000000">
                    <a:alpha val="43137"/>
                  </a:srgbClr>
                </a:outerShdw>
              </a:effectLst>
            </a:endParaRPr>
          </a:p>
        </p:txBody>
      </p:sp>
      <p:pic>
        <p:nvPicPr>
          <p:cNvPr id="8194" name="Picture 2" descr="http://christiankonnections.com/assets/images/autogen/a_Empire__Medo-Persian__T72.gif"/>
          <p:cNvPicPr>
            <a:picLocks noChangeAspect="1" noChangeArrowheads="1"/>
          </p:cNvPicPr>
          <p:nvPr/>
        </p:nvPicPr>
        <p:blipFill>
          <a:blip r:embed="rId3" cstate="print"/>
          <a:srcRect/>
          <a:stretch>
            <a:fillRect/>
          </a:stretch>
        </p:blipFill>
        <p:spPr bwMode="auto">
          <a:xfrm>
            <a:off x="251520" y="1916832"/>
            <a:ext cx="5717885" cy="396044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832"/>
            <a:ext cx="8229600" cy="1433911"/>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61</a:t>
            </a:fld>
            <a:endParaRPr lang="en-GB" dirty="0"/>
          </a:p>
        </p:txBody>
      </p:sp>
      <p:sp>
        <p:nvSpPr>
          <p:cNvPr id="4" name="TextBox 3"/>
          <p:cNvSpPr txBox="1"/>
          <p:nvPr/>
        </p:nvSpPr>
        <p:spPr>
          <a:xfrm>
            <a:off x="1799692" y="5631356"/>
            <a:ext cx="5544616"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5:</a:t>
            </a:r>
            <a:r>
              <a:rPr lang="en-US" sz="6000" b="1" dirty="0" smtClean="0">
                <a:effectLst>
                  <a:outerShdw blurRad="38100" dist="38100" dir="2700000" algn="tl">
                    <a:srgbClr val="000000">
                      <a:alpha val="43137"/>
                    </a:srgbClr>
                  </a:outerShdw>
                </a:effectLst>
              </a:rPr>
              <a:t> </a:t>
            </a:r>
            <a:r>
              <a:rPr lang="en-US" sz="3200" b="1" dirty="0" smtClean="0">
                <a:solidFill>
                  <a:srgbClr val="00FFFF"/>
                </a:solidFill>
                <a:effectLst>
                  <a:outerShdw blurRad="38100" dist="38100" dir="2700000" algn="tl">
                    <a:srgbClr val="000000">
                      <a:alpha val="43137"/>
                    </a:srgbClr>
                  </a:outerShdw>
                </a:effectLst>
              </a:rPr>
              <a:t>Greece.</a:t>
            </a:r>
            <a:endParaRPr lang="en-GB" sz="3200" b="1" dirty="0">
              <a:solidFill>
                <a:srgbClr val="00FFFF"/>
              </a:solidFill>
              <a:effectLst>
                <a:outerShdw blurRad="38100" dist="38100" dir="2700000" algn="tl">
                  <a:srgbClr val="000000">
                    <a:alpha val="43137"/>
                  </a:srgbClr>
                </a:outerShdw>
              </a:effectLst>
            </a:endParaRPr>
          </a:p>
        </p:txBody>
      </p:sp>
      <p:pic>
        <p:nvPicPr>
          <p:cNvPr id="6146" name="Picture 2" descr="http://www.teachinghearts.org/dr0imapgreece.gif"/>
          <p:cNvPicPr>
            <a:picLocks noChangeAspect="1" noChangeArrowheads="1"/>
          </p:cNvPicPr>
          <p:nvPr/>
        </p:nvPicPr>
        <p:blipFill>
          <a:blip r:embed="rId3" cstate="print"/>
          <a:srcRect/>
          <a:stretch>
            <a:fillRect/>
          </a:stretch>
        </p:blipFill>
        <p:spPr bwMode="auto">
          <a:xfrm>
            <a:off x="1403648" y="1772816"/>
            <a:ext cx="6218348" cy="373101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30" y="52772"/>
            <a:ext cx="8229600" cy="128799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62</a:t>
            </a:fld>
            <a:endParaRPr lang="en-GB"/>
          </a:p>
        </p:txBody>
      </p:sp>
      <p:sp>
        <p:nvSpPr>
          <p:cNvPr id="4" name="TextBox 3"/>
          <p:cNvSpPr txBox="1"/>
          <p:nvPr/>
        </p:nvSpPr>
        <p:spPr>
          <a:xfrm>
            <a:off x="251520" y="1442621"/>
            <a:ext cx="403244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These five had already fallen by the time of John the Revelator who lived in the first century AD.</a:t>
            </a:r>
            <a:endParaRPr lang="en-GB" sz="2800" b="1" dirty="0" smtClean="0">
              <a:solidFill>
                <a:srgbClr val="00FFFF"/>
              </a:solidFill>
              <a:effectLst>
                <a:outerShdw blurRad="38100" dist="38100" dir="2700000" algn="tl">
                  <a:srgbClr val="000000">
                    <a:alpha val="43137"/>
                  </a:srgbClr>
                </a:outerShdw>
              </a:effectLst>
            </a:endParaRPr>
          </a:p>
          <a:p>
            <a:pPr algn="ctr"/>
            <a:r>
              <a:rPr lang="en-US" sz="2800" b="1" dirty="0" smtClean="0">
                <a:solidFill>
                  <a:srgbClr val="FFC000"/>
                </a:solidFill>
                <a:effectLst>
                  <a:outerShdw blurRad="38100" dist="38100" dir="2700000" algn="tl">
                    <a:srgbClr val="000000">
                      <a:alpha val="43137"/>
                    </a:srgbClr>
                  </a:outerShdw>
                </a:effectLst>
              </a:rPr>
              <a:t>According to the angel in John’s vision, one</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a:t>
            </a:r>
            <a:r>
              <a:rPr lang="en-US" sz="2800" b="1" i="1" dirty="0" smtClean="0">
                <a:solidFill>
                  <a:srgbClr val="FF33CC"/>
                </a:solidFill>
                <a:effectLst>
                  <a:outerShdw blurRad="38100" dist="38100" dir="2700000" algn="tl">
                    <a:srgbClr val="000000">
                      <a:alpha val="43137"/>
                    </a:srgbClr>
                  </a:outerShdw>
                </a:effectLst>
              </a:rPr>
              <a:t>is</a:t>
            </a:r>
            <a:r>
              <a:rPr lang="en-US" sz="2800" b="1" dirty="0" smtClean="0">
                <a:solidFill>
                  <a:srgbClr val="FF33CC"/>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That is, one kingdom is contemporary with John.</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That empire is, obviously, </a:t>
            </a:r>
            <a:endParaRPr lang="en-GB" dirty="0">
              <a:solidFill>
                <a:srgbClr val="FFFF00"/>
              </a:solidFill>
            </a:endParaRPr>
          </a:p>
        </p:txBody>
      </p:sp>
      <p:sp>
        <p:nvSpPr>
          <p:cNvPr id="5" name="Rectangle 4"/>
          <p:cNvSpPr/>
          <p:nvPr/>
        </p:nvSpPr>
        <p:spPr>
          <a:xfrm>
            <a:off x="5580112" y="1772816"/>
            <a:ext cx="2108269" cy="646331"/>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3600" b="1" dirty="0" smtClean="0">
                <a:solidFill>
                  <a:srgbClr val="00FF00"/>
                </a:solidFill>
                <a:effectLst>
                  <a:outerShdw blurRad="38100" dist="38100" dir="2700000" algn="tl">
                    <a:srgbClr val="000000">
                      <a:alpha val="43137"/>
                    </a:srgbClr>
                  </a:outerShdw>
                </a:effectLst>
              </a:rPr>
              <a:t>6. Rome.</a:t>
            </a:r>
            <a:endParaRPr lang="en-GB" sz="3600" dirty="0">
              <a:solidFill>
                <a:srgbClr val="00FF00"/>
              </a:solidFill>
            </a:endParaRPr>
          </a:p>
        </p:txBody>
      </p:sp>
      <p:pic>
        <p:nvPicPr>
          <p:cNvPr id="4098" name="Picture 2" descr="http://www.armhistory.com/images/maps/ancient_maps/Roman_Empire/Roman-Empire.jpg"/>
          <p:cNvPicPr>
            <a:picLocks noChangeAspect="1" noChangeArrowheads="1"/>
          </p:cNvPicPr>
          <p:nvPr/>
        </p:nvPicPr>
        <p:blipFill>
          <a:blip r:embed="rId3" cstate="print"/>
          <a:srcRect/>
          <a:stretch>
            <a:fillRect/>
          </a:stretch>
        </p:blipFill>
        <p:spPr bwMode="auto">
          <a:xfrm>
            <a:off x="4572000" y="2708920"/>
            <a:ext cx="4322685" cy="3528392"/>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67" y="380224"/>
            <a:ext cx="8229600" cy="136815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63</a:t>
            </a:fld>
            <a:endParaRPr lang="en-GB"/>
          </a:p>
        </p:txBody>
      </p:sp>
      <p:sp>
        <p:nvSpPr>
          <p:cNvPr id="4" name="TextBox 3"/>
          <p:cNvSpPr txBox="1"/>
          <p:nvPr/>
        </p:nvSpPr>
        <p:spPr>
          <a:xfrm>
            <a:off x="4355976" y="2636912"/>
            <a:ext cx="4536504" cy="304698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smtClean="0">
                <a:solidFill>
                  <a:srgbClr val="FF33CC"/>
                </a:solidFill>
                <a:effectLst>
                  <a:outerShdw blurRad="38100" dist="38100" dir="2700000" algn="tl">
                    <a:srgbClr val="000000">
                      <a:alpha val="43137"/>
                    </a:srgbClr>
                  </a:outerShdw>
                </a:effectLst>
              </a:rPr>
              <a:t>Revelation 17:10 </a:t>
            </a:r>
            <a:r>
              <a:rPr lang="en-US" sz="3200" b="1" dirty="0" smtClean="0">
                <a:solidFill>
                  <a:srgbClr val="00FFFF"/>
                </a:solidFill>
                <a:effectLst>
                  <a:outerShdw blurRad="38100" dist="38100" dir="2700000" algn="tl">
                    <a:srgbClr val="000000">
                      <a:alpha val="43137"/>
                    </a:srgbClr>
                  </a:outerShdw>
                </a:effectLst>
              </a:rPr>
              <a:t>says that</a:t>
            </a:r>
            <a:r>
              <a:rPr lang="en-US" sz="3200" b="1" dirty="0" smtClean="0">
                <a:effectLst>
                  <a:outerShdw blurRad="38100" dist="38100" dir="2700000" algn="tl">
                    <a:srgbClr val="000000">
                      <a:alpha val="43137"/>
                    </a:srgbClr>
                  </a:outerShdw>
                </a:effectLst>
              </a:rPr>
              <a:t> </a:t>
            </a:r>
            <a:r>
              <a:rPr lang="en-US" sz="3200" b="1" dirty="0" smtClean="0">
                <a:solidFill>
                  <a:srgbClr val="FFC000"/>
                </a:solidFill>
                <a:effectLst>
                  <a:outerShdw blurRad="38100" dist="38100" dir="2700000" algn="tl">
                    <a:srgbClr val="000000">
                      <a:alpha val="43137"/>
                    </a:srgbClr>
                  </a:outerShdw>
                </a:effectLst>
              </a:rPr>
              <a:t>"</a:t>
            </a:r>
            <a:r>
              <a:rPr lang="en-US" sz="3200" b="1" i="1" dirty="0" smtClean="0">
                <a:solidFill>
                  <a:srgbClr val="FFC000"/>
                </a:solidFill>
                <a:effectLst>
                  <a:outerShdw blurRad="38100" dist="38100" dir="2700000" algn="tl">
                    <a:srgbClr val="000000">
                      <a:alpha val="43137"/>
                    </a:srgbClr>
                  </a:outerShdw>
                </a:effectLst>
              </a:rPr>
              <a:t>the other is not yet come; and when he cometh, he must continue a short space.</a:t>
            </a:r>
            <a:r>
              <a:rPr lang="en-US" sz="3200" b="1" dirty="0" smtClean="0">
                <a:solidFill>
                  <a:srgbClr val="FFC000"/>
                </a:solidFill>
                <a:effectLst>
                  <a:outerShdw blurRad="38100" dist="38100" dir="2700000" algn="tl">
                    <a:srgbClr val="000000">
                      <a:alpha val="43137"/>
                    </a:srgbClr>
                  </a:outerShdw>
                </a:effectLst>
              </a:rPr>
              <a:t>”</a:t>
            </a:r>
            <a:endParaRPr lang="en-GB" sz="3200" b="1" dirty="0">
              <a:solidFill>
                <a:srgbClr val="FFC000"/>
              </a:solidFill>
              <a:effectLst>
                <a:outerShdw blurRad="38100" dist="38100" dir="2700000" algn="tl">
                  <a:srgbClr val="000000">
                    <a:alpha val="43137"/>
                  </a:srgbClr>
                </a:outerShdw>
              </a:effectLst>
            </a:endParaRPr>
          </a:p>
        </p:txBody>
      </p:sp>
      <p:pic>
        <p:nvPicPr>
          <p:cNvPr id="2050" name="Picture 2" descr="http://www.evcsj.org/blogs/uploaded_images/bible-766969.gif"/>
          <p:cNvPicPr>
            <a:picLocks noChangeAspect="1" noChangeArrowheads="1"/>
          </p:cNvPicPr>
          <p:nvPr/>
        </p:nvPicPr>
        <p:blipFill>
          <a:blip r:embed="rId3" cstate="print"/>
          <a:srcRect/>
          <a:stretch>
            <a:fillRect/>
          </a:stretch>
        </p:blipFill>
        <p:spPr bwMode="auto">
          <a:xfrm>
            <a:off x="251520" y="2492896"/>
            <a:ext cx="3810000" cy="289560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35902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64</a:t>
            </a:fld>
            <a:endParaRPr lang="en-GB"/>
          </a:p>
        </p:txBody>
      </p:sp>
      <p:sp>
        <p:nvSpPr>
          <p:cNvPr id="4" name="TextBox 3"/>
          <p:cNvSpPr txBox="1"/>
          <p:nvPr/>
        </p:nvSpPr>
        <p:spPr>
          <a:xfrm>
            <a:off x="3131840" y="2242169"/>
            <a:ext cx="572412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Some people might here object and say that </a:t>
            </a:r>
            <a:r>
              <a:rPr lang="en-US" sz="2800" b="1" dirty="0" smtClean="0">
                <a:solidFill>
                  <a:srgbClr val="FF0000"/>
                </a:solidFill>
                <a:effectLst>
                  <a:outerShdw blurRad="38100" dist="38100" dir="2700000" algn="tl">
                    <a:srgbClr val="000000">
                      <a:alpha val="43137"/>
                    </a:srgbClr>
                  </a:outerShdw>
                </a:effectLst>
              </a:rPr>
              <a:t>Secular Rome and Papal Rome are two different entities</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which are not to be considered as a continuous empire, </a:t>
            </a:r>
            <a:r>
              <a:rPr lang="en-US" sz="2800" b="1" dirty="0" smtClean="0">
                <a:solidFill>
                  <a:srgbClr val="00FF00"/>
                </a:solidFill>
                <a:effectLst>
                  <a:outerShdw blurRad="38100" dist="38100" dir="2700000" algn="tl">
                    <a:srgbClr val="000000">
                      <a:alpha val="43137"/>
                    </a:srgbClr>
                  </a:outerShdw>
                </a:effectLst>
              </a:rPr>
              <a:t>so that the Rome of the Caesars should be considered as one empire and the Rome of the Popes another.</a:t>
            </a:r>
            <a:endParaRPr lang="en-GB" sz="2800" b="1" dirty="0">
              <a:solidFill>
                <a:srgbClr val="00FF00"/>
              </a:solidFill>
              <a:effectLst>
                <a:outerShdw blurRad="38100" dist="38100" dir="2700000" algn="tl">
                  <a:srgbClr val="000000">
                    <a:alpha val="43137"/>
                  </a:srgbClr>
                </a:outerShdw>
              </a:effectLst>
            </a:endParaRPr>
          </a:p>
        </p:txBody>
      </p:sp>
      <p:pic>
        <p:nvPicPr>
          <p:cNvPr id="150530" name="Picture 2" descr="http://www.didyouknow.it/wp-content/uploads/2008/11/vatican.jpg"/>
          <p:cNvPicPr>
            <a:picLocks noChangeAspect="1" noChangeArrowheads="1"/>
          </p:cNvPicPr>
          <p:nvPr/>
        </p:nvPicPr>
        <p:blipFill>
          <a:blip r:embed="rId3" cstate="print"/>
          <a:srcRect/>
          <a:stretch>
            <a:fillRect/>
          </a:stretch>
        </p:blipFill>
        <p:spPr bwMode="auto">
          <a:xfrm>
            <a:off x="720027" y="1822430"/>
            <a:ext cx="2139534" cy="2160240"/>
          </a:xfrm>
          <a:prstGeom prst="rect">
            <a:avLst/>
          </a:prstGeom>
          <a:noFill/>
        </p:spPr>
      </p:pic>
      <p:pic>
        <p:nvPicPr>
          <p:cNvPr id="150532" name="Picture 4" descr="http://users.stlcc.edu/mfuller/aia/ceasar.jpeg"/>
          <p:cNvPicPr>
            <a:picLocks noChangeAspect="1" noChangeArrowheads="1"/>
          </p:cNvPicPr>
          <p:nvPr/>
        </p:nvPicPr>
        <p:blipFill>
          <a:blip r:embed="rId4" cstate="print"/>
          <a:srcRect/>
          <a:stretch>
            <a:fillRect/>
          </a:stretch>
        </p:blipFill>
        <p:spPr bwMode="auto">
          <a:xfrm>
            <a:off x="779882" y="4329336"/>
            <a:ext cx="2019824" cy="2376264"/>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5" y="218166"/>
            <a:ext cx="8229600" cy="1408439"/>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65</a:t>
            </a:fld>
            <a:endParaRPr lang="en-GB"/>
          </a:p>
        </p:txBody>
      </p:sp>
      <p:sp>
        <p:nvSpPr>
          <p:cNvPr id="4" name="TextBox 3"/>
          <p:cNvSpPr txBox="1"/>
          <p:nvPr/>
        </p:nvSpPr>
        <p:spPr>
          <a:xfrm>
            <a:off x="4510336" y="2056650"/>
            <a:ext cx="432048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fact is, however, that Papal Rome was still a secular power. </a:t>
            </a:r>
            <a:r>
              <a:rPr lang="en-US" sz="2800" b="1" dirty="0" smtClean="0">
                <a:solidFill>
                  <a:srgbClr val="FFC000"/>
                </a:solidFill>
                <a:effectLst>
                  <a:outerShdw blurRad="38100" dist="38100" dir="2700000" algn="tl">
                    <a:srgbClr val="000000">
                      <a:alpha val="43137"/>
                    </a:srgbClr>
                  </a:outerShdw>
                </a:effectLst>
              </a:rPr>
              <a:t>It adopted Christianity merely as a matter of convenience to both placate and deceive the early Christians into thinking that it was becoming</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"holy".</a:t>
            </a:r>
            <a:endParaRPr lang="en-GB" sz="2800" b="1" dirty="0">
              <a:solidFill>
                <a:srgbClr val="00FF00"/>
              </a:solidFill>
              <a:effectLst>
                <a:outerShdw blurRad="38100" dist="38100" dir="2700000" algn="tl">
                  <a:srgbClr val="000000">
                    <a:alpha val="43137"/>
                  </a:srgbClr>
                </a:outerShdw>
              </a:effectLst>
            </a:endParaRPr>
          </a:p>
        </p:txBody>
      </p:sp>
      <p:pic>
        <p:nvPicPr>
          <p:cNvPr id="148482" name="Picture 2" descr="http://www.famous-people.info/pictures/Pope-Julius-II.jpg"/>
          <p:cNvPicPr>
            <a:picLocks noChangeAspect="1" noChangeArrowheads="1"/>
          </p:cNvPicPr>
          <p:nvPr/>
        </p:nvPicPr>
        <p:blipFill>
          <a:blip r:embed="rId3" cstate="print"/>
          <a:srcRect/>
          <a:stretch>
            <a:fillRect/>
          </a:stretch>
        </p:blipFill>
        <p:spPr bwMode="auto">
          <a:xfrm>
            <a:off x="467545" y="1844824"/>
            <a:ext cx="3552552" cy="4696595"/>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1"/>
            <a:ext cx="8229600" cy="1325989"/>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66</a:t>
            </a:fld>
            <a:endParaRPr lang="en-GB"/>
          </a:p>
        </p:txBody>
      </p:sp>
      <p:sp>
        <p:nvSpPr>
          <p:cNvPr id="4" name="TextBox 3"/>
          <p:cNvSpPr txBox="1"/>
          <p:nvPr/>
        </p:nvSpPr>
        <p:spPr>
          <a:xfrm>
            <a:off x="3851920" y="1547664"/>
            <a:ext cx="496855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Although Constantine put an end to the martyrdom of Christians during his reign when he issued his Edict of Toleration, </a:t>
            </a:r>
            <a:r>
              <a:rPr lang="en-US" sz="2800" b="1" dirty="0" smtClean="0">
                <a:solidFill>
                  <a:srgbClr val="FFC000"/>
                </a:solidFill>
                <a:effectLst>
                  <a:outerShdw blurRad="38100" dist="38100" dir="2700000" algn="tl">
                    <a:srgbClr val="000000">
                      <a:alpha val="43137"/>
                    </a:srgbClr>
                  </a:outerShdw>
                </a:effectLst>
              </a:rPr>
              <a:t>it is a recorded fact that he did not personally convert to Christianity until he was on his deathbed. </a:t>
            </a:r>
            <a:r>
              <a:rPr lang="en-US" sz="2800" b="1" dirty="0" smtClean="0">
                <a:solidFill>
                  <a:srgbClr val="66FF33"/>
                </a:solidFill>
                <a:effectLst>
                  <a:outerShdw blurRad="38100" dist="38100" dir="2700000" algn="tl">
                    <a:srgbClr val="000000">
                      <a:alpha val="43137"/>
                    </a:srgbClr>
                  </a:outerShdw>
                </a:effectLst>
              </a:rPr>
              <a:t>Perhaps the then-current Bishop of Rome talked him into an attempt to save his soul.</a:t>
            </a:r>
            <a:endParaRPr lang="en-GB" sz="2800" b="1" dirty="0">
              <a:solidFill>
                <a:srgbClr val="66FF33"/>
              </a:solidFill>
              <a:effectLst>
                <a:outerShdw blurRad="38100" dist="38100" dir="2700000" algn="tl">
                  <a:srgbClr val="000000">
                    <a:alpha val="43137"/>
                  </a:srgbClr>
                </a:outerShdw>
              </a:effectLst>
            </a:endParaRPr>
          </a:p>
        </p:txBody>
      </p:sp>
      <p:pic>
        <p:nvPicPr>
          <p:cNvPr id="146434" name="Picture 2" descr="http://daroom.info/wordpress/wp-content/uploads/2009/04/constantine_1.jpg"/>
          <p:cNvPicPr>
            <a:picLocks noChangeAspect="1" noChangeArrowheads="1"/>
          </p:cNvPicPr>
          <p:nvPr/>
        </p:nvPicPr>
        <p:blipFill>
          <a:blip r:embed="rId3" cstate="print"/>
          <a:srcRect/>
          <a:stretch>
            <a:fillRect/>
          </a:stretch>
        </p:blipFill>
        <p:spPr bwMode="auto">
          <a:xfrm>
            <a:off x="247877" y="1889171"/>
            <a:ext cx="3336150" cy="4816429"/>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1" y="105018"/>
            <a:ext cx="8229600" cy="135482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67</a:t>
            </a:fld>
            <a:endParaRPr lang="en-GB"/>
          </a:p>
        </p:txBody>
      </p:sp>
      <p:sp>
        <p:nvSpPr>
          <p:cNvPr id="4" name="TextBox 3"/>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In addition, he retained the pagan title of</a:t>
            </a:r>
            <a:r>
              <a:rPr lang="en-US" sz="2800" b="1" dirty="0" smtClean="0">
                <a:effectLst>
                  <a:outerShdw blurRad="38100" dist="38100" dir="2700000" algn="tl">
                    <a:srgbClr val="000000">
                      <a:alpha val="43137"/>
                    </a:srgbClr>
                  </a:outerShdw>
                </a:effectLst>
              </a:rPr>
              <a:t> </a:t>
            </a:r>
            <a:r>
              <a:rPr lang="en-US" sz="2800" b="1" i="1" dirty="0" err="1" smtClean="0">
                <a:solidFill>
                  <a:srgbClr val="FF0000"/>
                </a:solidFill>
                <a:effectLst>
                  <a:outerShdw blurRad="38100" dist="38100" dir="2700000" algn="tl">
                    <a:srgbClr val="000000">
                      <a:alpha val="43137"/>
                    </a:srgbClr>
                  </a:outerShdw>
                </a:effectLst>
              </a:rPr>
              <a:t>Pontifex</a:t>
            </a:r>
            <a:r>
              <a:rPr lang="en-US" sz="2800" b="1" i="1" dirty="0" smtClean="0">
                <a:solidFill>
                  <a:srgbClr val="FF0000"/>
                </a:solidFill>
                <a:effectLst>
                  <a:outerShdw blurRad="38100" dist="38100" dir="2700000" algn="tl">
                    <a:srgbClr val="000000">
                      <a:alpha val="43137"/>
                    </a:srgbClr>
                  </a:outerShdw>
                </a:effectLst>
              </a:rPr>
              <a:t> </a:t>
            </a:r>
            <a:r>
              <a:rPr lang="en-US" sz="2800" b="1" i="1" dirty="0" err="1" smtClean="0">
                <a:solidFill>
                  <a:srgbClr val="FF0000"/>
                </a:solidFill>
                <a:effectLst>
                  <a:outerShdw blurRad="38100" dist="38100" dir="2700000" algn="tl">
                    <a:srgbClr val="000000">
                      <a:alpha val="43137"/>
                    </a:srgbClr>
                  </a:outerShdw>
                </a:effectLst>
              </a:rPr>
              <a:t>Maximus</a:t>
            </a:r>
            <a:r>
              <a:rPr lang="en-US" sz="2800" b="1" dirty="0" smtClean="0">
                <a:solidFill>
                  <a:srgbClr val="FF0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even while he presided over the Council of </a:t>
            </a:r>
            <a:r>
              <a:rPr lang="en-US" sz="2800" b="1" dirty="0" err="1" smtClean="0">
                <a:solidFill>
                  <a:srgbClr val="00FF00"/>
                </a:solidFill>
                <a:effectLst>
                  <a:outerShdw blurRad="38100" dist="38100" dir="2700000" algn="tl">
                    <a:srgbClr val="000000">
                      <a:alpha val="43137"/>
                    </a:srgbClr>
                  </a:outerShdw>
                </a:effectLst>
              </a:rPr>
              <a:t>Nicea</a:t>
            </a:r>
            <a:r>
              <a:rPr lang="en-US" sz="2800" b="1" dirty="0" smtClean="0">
                <a:solidFill>
                  <a:srgbClr val="00FF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where the books of the Bible were decided upon. </a:t>
            </a:r>
            <a:endParaRPr lang="en-GB" dirty="0">
              <a:solidFill>
                <a:srgbClr val="FFFF00"/>
              </a:solidFill>
            </a:endParaRPr>
          </a:p>
        </p:txBody>
      </p:sp>
      <p:pic>
        <p:nvPicPr>
          <p:cNvPr id="144386" name="Picture 2" descr="http://www.life.illinois.edu/crofts/papers/Life_information_entropy_and_time_files/image025.jpg"/>
          <p:cNvPicPr>
            <a:picLocks noChangeAspect="1" noChangeArrowheads="1"/>
          </p:cNvPicPr>
          <p:nvPr/>
        </p:nvPicPr>
        <p:blipFill>
          <a:blip r:embed="rId3" cstate="print"/>
          <a:srcRect/>
          <a:stretch>
            <a:fillRect/>
          </a:stretch>
        </p:blipFill>
        <p:spPr bwMode="auto">
          <a:xfrm>
            <a:off x="1763688" y="1568343"/>
            <a:ext cx="5403726" cy="337046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22" y="85948"/>
            <a:ext cx="8229600" cy="133002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Beast With Seven Heads And Ten Horns</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68</a:t>
            </a:fld>
            <a:endParaRPr lang="en-GB"/>
          </a:p>
        </p:txBody>
      </p:sp>
      <p:sp>
        <p:nvSpPr>
          <p:cNvPr id="5" name="TextBox 4"/>
          <p:cNvSpPr txBox="1"/>
          <p:nvPr/>
        </p:nvSpPr>
        <p:spPr>
          <a:xfrm>
            <a:off x="5076056" y="2130164"/>
            <a:ext cx="3851920" cy="411433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title of </a:t>
            </a:r>
            <a:r>
              <a:rPr lang="en-US" sz="2800" b="1" i="1" dirty="0" err="1" smtClean="0">
                <a:solidFill>
                  <a:srgbClr val="FF0000"/>
                </a:solidFill>
                <a:effectLst>
                  <a:outerShdw blurRad="38100" dist="38100" dir="2700000" algn="tl">
                    <a:srgbClr val="000000">
                      <a:alpha val="43137"/>
                    </a:srgbClr>
                  </a:outerShdw>
                </a:effectLst>
              </a:rPr>
              <a:t>Pontifex</a:t>
            </a:r>
            <a:r>
              <a:rPr lang="en-US" sz="2800" b="1" i="1" dirty="0" smtClean="0">
                <a:solidFill>
                  <a:srgbClr val="FF0000"/>
                </a:solidFill>
                <a:effectLst>
                  <a:outerShdw blurRad="38100" dist="38100" dir="2700000" algn="tl">
                    <a:srgbClr val="000000">
                      <a:alpha val="43137"/>
                    </a:srgbClr>
                  </a:outerShdw>
                </a:effectLst>
              </a:rPr>
              <a:t> </a:t>
            </a:r>
            <a:r>
              <a:rPr lang="en-US" sz="2800" b="1" i="1" dirty="0" err="1" smtClean="0">
                <a:solidFill>
                  <a:srgbClr val="FF0000"/>
                </a:solidFill>
                <a:effectLst>
                  <a:outerShdw blurRad="38100" dist="38100" dir="2700000" algn="tl">
                    <a:srgbClr val="000000">
                      <a:alpha val="43137"/>
                    </a:srgbClr>
                  </a:outerShdw>
                </a:effectLst>
              </a:rPr>
              <a:t>Maximus</a:t>
            </a:r>
            <a:r>
              <a:rPr lang="en-US" sz="2800" b="1" dirty="0" smtClean="0">
                <a:solidFill>
                  <a:srgbClr val="00FFFF"/>
                </a:solidFill>
                <a:effectLst>
                  <a:outerShdw blurRad="38100" dist="38100" dir="2700000" algn="tl">
                    <a:srgbClr val="000000">
                      <a:alpha val="43137"/>
                    </a:srgbClr>
                  </a:outerShdw>
                </a:effectLst>
              </a:rPr>
              <a:t> was used by all of the previous Roman Emperors and it signified the High Priest of Jupiter, </a:t>
            </a:r>
            <a:r>
              <a:rPr lang="en-US" sz="2800" b="1" dirty="0" smtClean="0">
                <a:solidFill>
                  <a:srgbClr val="FFC000"/>
                </a:solidFill>
                <a:effectLst>
                  <a:outerShdw blurRad="38100" dist="38100" dir="2700000" algn="tl">
                    <a:srgbClr val="000000">
                      <a:alpha val="43137"/>
                    </a:srgbClr>
                  </a:outerShdw>
                </a:effectLst>
              </a:rPr>
              <a:t>the ruling god of the Roman pantheon.</a:t>
            </a:r>
            <a:endParaRPr lang="en-GB" sz="2800" dirty="0">
              <a:solidFill>
                <a:srgbClr val="FFC000"/>
              </a:solidFill>
            </a:endParaRPr>
          </a:p>
        </p:txBody>
      </p:sp>
      <p:pic>
        <p:nvPicPr>
          <p:cNvPr id="142338" name="Picture 2" descr="http://1.bp.blogspot.com/_IqM53hCQmrc/R_fhLLkj2aI/AAAAAAAAB-c/QDp5cASXSPA/s400/Pontifex%2BMaximus%2BCoin.jpg"/>
          <p:cNvPicPr>
            <a:picLocks noChangeAspect="1" noChangeArrowheads="1"/>
          </p:cNvPicPr>
          <p:nvPr/>
        </p:nvPicPr>
        <p:blipFill>
          <a:blip r:embed="rId3" cstate="print"/>
          <a:srcRect/>
          <a:stretch>
            <a:fillRect/>
          </a:stretch>
        </p:blipFill>
        <p:spPr bwMode="auto">
          <a:xfrm>
            <a:off x="397351" y="1942129"/>
            <a:ext cx="4450277" cy="432048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2819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Beast With Seven Heads And Ten Horns</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69</a:t>
            </a:fld>
            <a:endParaRPr lang="en-GB"/>
          </a:p>
        </p:txBody>
      </p:sp>
      <p:sp>
        <p:nvSpPr>
          <p:cNvPr id="6" name="TextBox 5"/>
          <p:cNvSpPr txBox="1"/>
          <p:nvPr/>
        </p:nvSpPr>
        <p:spPr>
          <a:xfrm>
            <a:off x="4540170" y="2107625"/>
            <a:ext cx="4355976"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And I stood upon the sand of the sea, </a:t>
            </a:r>
            <a:r>
              <a:rPr lang="en-US" sz="2800" b="1" i="1" dirty="0" smtClean="0">
                <a:solidFill>
                  <a:srgbClr val="FFC000"/>
                </a:solidFill>
                <a:effectLst>
                  <a:outerShdw blurRad="38100" dist="38100" dir="2700000" algn="tl">
                    <a:srgbClr val="000000">
                      <a:alpha val="43137"/>
                    </a:srgbClr>
                  </a:outerShdw>
                </a:effectLst>
              </a:rPr>
              <a:t>and saw a beast rise up out of the sea,</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having seven heads and ten horns, </a:t>
            </a:r>
            <a:r>
              <a:rPr lang="en-US" sz="2800" b="1" i="1" dirty="0" smtClean="0">
                <a:solidFill>
                  <a:srgbClr val="00B0F0"/>
                </a:solidFill>
                <a:effectLst>
                  <a:outerShdw blurRad="38100" dist="38100" dir="2700000" algn="tl">
                    <a:srgbClr val="000000">
                      <a:alpha val="43137"/>
                    </a:srgbClr>
                  </a:outerShdw>
                </a:effectLst>
              </a:rPr>
              <a:t>and upon his horns ten crowns, </a:t>
            </a:r>
            <a:r>
              <a:rPr lang="en-US" sz="2800" b="1" i="1" dirty="0" smtClean="0">
                <a:solidFill>
                  <a:srgbClr val="FFFF00"/>
                </a:solidFill>
                <a:effectLst>
                  <a:outerShdw blurRad="38100" dist="38100" dir="2700000" algn="tl">
                    <a:srgbClr val="000000">
                      <a:alpha val="43137"/>
                    </a:srgbClr>
                  </a:outerShdw>
                </a:effectLst>
              </a:rPr>
              <a:t>and upon his heads the name of blasphemy</a:t>
            </a:r>
            <a:r>
              <a:rPr lang="en-US" sz="2800" b="1" dirty="0" smtClean="0">
                <a:solidFill>
                  <a:srgbClr val="FFFF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Rev. 13:1</a:t>
            </a:r>
            <a:r>
              <a:rPr lang="en-US" dirty="0" smtClean="0"/>
              <a:t>. </a:t>
            </a:r>
            <a:endParaRPr lang="en-GB" dirty="0" smtClean="0"/>
          </a:p>
          <a:p>
            <a:endParaRPr lang="en-GB" dirty="0"/>
          </a:p>
        </p:txBody>
      </p:sp>
      <p:pic>
        <p:nvPicPr>
          <p:cNvPr id="8194" name="Picture 2" descr="http://www.whoistheantichrist.co.uk/userimages/seabeast.jpg"/>
          <p:cNvPicPr>
            <a:picLocks noChangeAspect="1" noChangeArrowheads="1"/>
          </p:cNvPicPr>
          <p:nvPr/>
        </p:nvPicPr>
        <p:blipFill>
          <a:blip r:embed="rId3" cstate="print"/>
          <a:srcRect/>
          <a:stretch>
            <a:fillRect/>
          </a:stretch>
        </p:blipFill>
        <p:spPr bwMode="auto">
          <a:xfrm>
            <a:off x="323528" y="1844822"/>
            <a:ext cx="3888432" cy="477292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itiswrittenoceania.tv/images/bibleInfo003.jpg"/>
          <p:cNvPicPr>
            <a:picLocks noChangeAspect="1" noChangeArrowheads="1"/>
          </p:cNvPicPr>
          <p:nvPr/>
        </p:nvPicPr>
        <p:blipFill>
          <a:blip r:embed="rId3" cstate="print"/>
          <a:srcRect/>
          <a:stretch>
            <a:fillRect/>
          </a:stretch>
        </p:blipFill>
        <p:spPr bwMode="auto">
          <a:xfrm>
            <a:off x="-12119" y="0"/>
            <a:ext cx="9156119" cy="6858000"/>
          </a:xfrm>
          <a:prstGeom prst="rect">
            <a:avLst/>
          </a:prstGeom>
          <a:noFill/>
        </p:spPr>
      </p:pic>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b="1" dirty="0" smtClean="0">
                <a:solidFill>
                  <a:srgbClr val="00FF00"/>
                </a:solidFill>
              </a:rPr>
              <a:t>Introduction</a:t>
            </a:r>
            <a:endParaRPr lang="en-GB" dirty="0"/>
          </a:p>
        </p:txBody>
      </p:sp>
      <p:sp>
        <p:nvSpPr>
          <p:cNvPr id="3" name="TextBox 2"/>
          <p:cNvSpPr txBox="1"/>
          <p:nvPr/>
        </p:nvSpPr>
        <p:spPr>
          <a:xfrm>
            <a:off x="0" y="1484784"/>
            <a:ext cx="9144000" cy="5078313"/>
          </a:xfrm>
          <a:prstGeom prst="rect">
            <a:avLst/>
          </a:prstGeom>
          <a:noFill/>
        </p:spPr>
        <p:txBody>
          <a:bodyPr wrap="square" rtlCol="0">
            <a:spAutoFit/>
          </a:bodyPr>
          <a:lstStyle/>
          <a:p>
            <a:pPr algn="ctr"/>
            <a:r>
              <a:rPr lang="en-US" sz="3600" b="1" i="1" dirty="0">
                <a:solidFill>
                  <a:srgbClr val="002060"/>
                </a:solidFill>
                <a:effectLst>
                  <a:outerShdw blurRad="38100" dist="38100" dir="2700000" algn="tl">
                    <a:srgbClr val="000000">
                      <a:alpha val="43137"/>
                    </a:srgbClr>
                  </a:outerShdw>
                </a:effectLst>
              </a:rPr>
              <a:t>And to the angel of the church of Laodicea write: The words of the Amen, the faithful and true witness, the beginning of God's creation: I know your works</a:t>
            </a:r>
            <a:r>
              <a:rPr lang="en-US" sz="3600" b="1" i="1" u="sng" dirty="0">
                <a:solidFill>
                  <a:srgbClr val="002060"/>
                </a:solidFill>
                <a:effectLst>
                  <a:outerShdw blurRad="38100" dist="38100" dir="2700000" algn="tl">
                    <a:srgbClr val="000000">
                      <a:alpha val="43137"/>
                    </a:srgbClr>
                  </a:outerShdw>
                </a:effectLst>
              </a:rPr>
              <a:t>: </a:t>
            </a:r>
            <a:r>
              <a:rPr lang="en-US" sz="3600" b="1" i="1" u="sng" dirty="0">
                <a:solidFill>
                  <a:srgbClr val="C00000"/>
                </a:solidFill>
                <a:effectLst>
                  <a:outerShdw blurRad="38100" dist="38100" dir="2700000" algn="tl">
                    <a:srgbClr val="000000">
                      <a:alpha val="43137"/>
                    </a:srgbClr>
                  </a:outerShdw>
                </a:effectLst>
              </a:rPr>
              <a:t>you are neither cold nor hot</a:t>
            </a:r>
            <a:r>
              <a:rPr lang="en-US" sz="3600" b="1" i="1" dirty="0">
                <a:solidFill>
                  <a:srgbClr val="C00000"/>
                </a:solidFill>
                <a:effectLst>
                  <a:outerShdw blurRad="38100" dist="38100" dir="2700000" algn="tl">
                    <a:srgbClr val="000000">
                      <a:alpha val="43137"/>
                    </a:srgbClr>
                  </a:outerShdw>
                </a:effectLst>
              </a:rPr>
              <a:t>. </a:t>
            </a:r>
            <a:r>
              <a:rPr lang="en-US" sz="3600" b="1" i="1" dirty="0">
                <a:solidFill>
                  <a:srgbClr val="002060"/>
                </a:solidFill>
                <a:effectLst>
                  <a:outerShdw blurRad="38100" dist="38100" dir="2700000" algn="tl">
                    <a:srgbClr val="000000">
                      <a:alpha val="43137"/>
                    </a:srgbClr>
                  </a:outerShdw>
                </a:effectLst>
              </a:rPr>
              <a:t>Would that you were cold or hot! So</a:t>
            </a:r>
            <a:r>
              <a:rPr lang="en-US" sz="3600" b="1" i="1" dirty="0">
                <a:solidFill>
                  <a:schemeClr val="bg1">
                    <a:lumMod val="60000"/>
                    <a:lumOff val="40000"/>
                  </a:schemeClr>
                </a:solidFill>
                <a:effectLst>
                  <a:outerShdw blurRad="38100" dist="38100" dir="2700000" algn="tl">
                    <a:srgbClr val="000000">
                      <a:alpha val="43137"/>
                    </a:srgbClr>
                  </a:outerShdw>
                </a:effectLst>
              </a:rPr>
              <a:t>, </a:t>
            </a:r>
            <a:r>
              <a:rPr lang="en-US" sz="3600" b="1" i="1" u="sng" dirty="0">
                <a:solidFill>
                  <a:srgbClr val="C00000"/>
                </a:solidFill>
                <a:effectLst>
                  <a:outerShdw blurRad="38100" dist="38100" dir="2700000" algn="tl">
                    <a:srgbClr val="000000">
                      <a:alpha val="43137"/>
                    </a:srgbClr>
                  </a:outerShdw>
                </a:effectLst>
              </a:rPr>
              <a:t>because you are lukewarm</a:t>
            </a:r>
            <a:r>
              <a:rPr lang="en-US" sz="3600" b="1" i="1" dirty="0">
                <a:solidFill>
                  <a:srgbClr val="C00000"/>
                </a:solidFill>
                <a:effectLst>
                  <a:outerShdw blurRad="38100" dist="38100" dir="2700000" algn="tl">
                    <a:srgbClr val="000000">
                      <a:alpha val="43137"/>
                    </a:srgbClr>
                  </a:outerShdw>
                </a:effectLst>
              </a:rPr>
              <a:t>,</a:t>
            </a:r>
            <a:r>
              <a:rPr lang="en-US" sz="3600" b="1" i="1" u="sng" dirty="0">
                <a:solidFill>
                  <a:srgbClr val="C00000"/>
                </a:solidFill>
                <a:effectLst>
                  <a:outerShdw blurRad="38100" dist="38100" dir="2700000" algn="tl">
                    <a:srgbClr val="000000">
                      <a:alpha val="43137"/>
                    </a:srgbClr>
                  </a:outerShdw>
                </a:effectLst>
              </a:rPr>
              <a:t> and neither cold nor hot, I will spew thee out of my mouth.</a:t>
            </a:r>
            <a:r>
              <a:rPr lang="en-US" sz="3600" b="1" i="1" u="sng" dirty="0">
                <a:solidFill>
                  <a:schemeClr val="bg1">
                    <a:lumMod val="60000"/>
                    <a:lumOff val="40000"/>
                  </a:schemeClr>
                </a:solidFill>
                <a:effectLst>
                  <a:outerShdw blurRad="38100" dist="38100" dir="2700000" algn="tl">
                    <a:srgbClr val="000000">
                      <a:alpha val="43137"/>
                    </a:srgbClr>
                  </a:outerShdw>
                </a:effectLst>
              </a:rPr>
              <a:t> </a:t>
            </a:r>
            <a:r>
              <a:rPr lang="en-US" sz="3600" b="1" i="1" dirty="0">
                <a:solidFill>
                  <a:srgbClr val="002060"/>
                </a:solidFill>
                <a:effectLst>
                  <a:outerShdw blurRad="38100" dist="38100" dir="2700000" algn="tl">
                    <a:srgbClr val="000000">
                      <a:alpha val="43137"/>
                    </a:srgbClr>
                  </a:outerShdw>
                </a:effectLst>
              </a:rPr>
              <a:t>For you say "I am rich,</a:t>
            </a:r>
            <a:r>
              <a:rPr lang="en-US" sz="3600" b="1" i="1" dirty="0">
                <a:solidFill>
                  <a:schemeClr val="bg1">
                    <a:lumMod val="60000"/>
                    <a:lumOff val="40000"/>
                  </a:schemeClr>
                </a:solidFill>
                <a:effectLst>
                  <a:outerShdw blurRad="38100" dist="38100" dir="2700000" algn="tl">
                    <a:srgbClr val="000000">
                      <a:alpha val="43137"/>
                    </a:srgbClr>
                  </a:outerShdw>
                </a:effectLst>
              </a:rPr>
              <a:t> </a:t>
            </a:r>
            <a:endParaRPr lang="en-GB" sz="3600" b="1" dirty="0">
              <a:solidFill>
                <a:schemeClr val="bg1">
                  <a:lumMod val="60000"/>
                  <a:lumOff val="40000"/>
                </a:schemeClr>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7</a:t>
            </a:fld>
            <a:endParaRPr lang="en-GB"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56184"/>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The Beast With Seven Heads And Ten Horns</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70</a:t>
            </a:fld>
            <a:endParaRPr lang="en-GB"/>
          </a:p>
        </p:txBody>
      </p:sp>
      <p:sp>
        <p:nvSpPr>
          <p:cNvPr id="4" name="TextBox 3"/>
          <p:cNvSpPr txBox="1"/>
          <p:nvPr/>
        </p:nvSpPr>
        <p:spPr>
          <a:xfrm>
            <a:off x="3923928" y="1645870"/>
            <a:ext cx="522007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Many Bible prophecy scholars have interpreted the seven heads to be the seven hills upon which the city of Rome is built.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But, these seven heads are the same as the seven beasts of </a:t>
            </a:r>
            <a:r>
              <a:rPr lang="en-US" sz="2800" b="1" dirty="0" smtClean="0">
                <a:solidFill>
                  <a:srgbClr val="66FF33"/>
                </a:solidFill>
                <a:effectLst>
                  <a:outerShdw blurRad="38100" dist="38100" dir="2700000" algn="tl">
                    <a:srgbClr val="000000">
                      <a:alpha val="43137"/>
                    </a:srgbClr>
                  </a:outerShdw>
                </a:effectLst>
              </a:rPr>
              <a:t>Rev. 17. In this particular vision,</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the beast with seven heads is seen as one entity having seven heads and ten horns. </a:t>
            </a:r>
            <a:endParaRPr lang="en-GB" sz="2800" b="1" dirty="0">
              <a:solidFill>
                <a:srgbClr val="FF33CC"/>
              </a:solidFill>
              <a:effectLst>
                <a:outerShdw blurRad="38100" dist="38100" dir="2700000" algn="tl">
                  <a:srgbClr val="000000">
                    <a:alpha val="43137"/>
                  </a:srgbClr>
                </a:outerShdw>
              </a:effectLst>
            </a:endParaRPr>
          </a:p>
        </p:txBody>
      </p:sp>
      <p:pic>
        <p:nvPicPr>
          <p:cNvPr id="6146" name="Picture 2" descr="http://davidderrick.files.wordpress.com/2008/10/seven-hills.png"/>
          <p:cNvPicPr>
            <a:picLocks noChangeAspect="1" noChangeArrowheads="1"/>
          </p:cNvPicPr>
          <p:nvPr/>
        </p:nvPicPr>
        <p:blipFill>
          <a:blip r:embed="rId3" cstate="print"/>
          <a:srcRect/>
          <a:stretch>
            <a:fillRect/>
          </a:stretch>
        </p:blipFill>
        <p:spPr bwMode="auto">
          <a:xfrm>
            <a:off x="323528" y="1556792"/>
            <a:ext cx="3472732" cy="3312368"/>
          </a:xfrm>
          <a:prstGeom prst="rect">
            <a:avLst/>
          </a:prstGeom>
          <a:noFill/>
        </p:spPr>
      </p:pic>
      <p:sp>
        <p:nvSpPr>
          <p:cNvPr id="6" name="TextBox 5"/>
          <p:cNvSpPr txBox="1"/>
          <p:nvPr/>
        </p:nvSpPr>
        <p:spPr>
          <a:xfrm>
            <a:off x="395536" y="4941168"/>
            <a:ext cx="3240360"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Map of the seven hills of Rome</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lxtralarge.com/wp-content/uploads/2009/09/photo_11_hires.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
        <p:nvSpPr>
          <p:cNvPr id="2" name="Title 1"/>
          <p:cNvSpPr>
            <a:spLocks noGrp="1"/>
          </p:cNvSpPr>
          <p:nvPr>
            <p:ph type="title"/>
          </p:nvPr>
        </p:nvSpPr>
        <p:spPr/>
        <p:txBody>
          <a:bodyPr/>
          <a:lstStyle/>
          <a:p>
            <a:r>
              <a:rPr lang="en-US" b="1" dirty="0" smtClean="0">
                <a:solidFill>
                  <a:srgbClr val="FF0000"/>
                </a:solidFill>
              </a:rPr>
              <a:t>The Beast With Seven Heads And Ten Horns</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71</a:t>
            </a:fld>
            <a:endParaRPr lang="en-GB"/>
          </a:p>
        </p:txBody>
      </p:sp>
      <p:sp>
        <p:nvSpPr>
          <p:cNvPr id="4" name="TextBox 3"/>
          <p:cNvSpPr txBox="1"/>
          <p:nvPr/>
        </p:nvSpPr>
        <p:spPr>
          <a:xfrm>
            <a:off x="0" y="1988840"/>
            <a:ext cx="9144000" cy="4154984"/>
          </a:xfrm>
          <a:prstGeom prst="rect">
            <a:avLst/>
          </a:prstGeom>
          <a:noFill/>
        </p:spPr>
        <p:txBody>
          <a:bodyPr wrap="square" rtlCol="0">
            <a:spAutoFit/>
          </a:bodyPr>
          <a:lstStyle/>
          <a:p>
            <a:pPr algn="ctr"/>
            <a:r>
              <a:rPr lang="en-US" sz="4400" b="1" dirty="0" smtClean="0">
                <a:solidFill>
                  <a:srgbClr val="00FFFF"/>
                </a:solidFill>
                <a:effectLst>
                  <a:outerShdw blurRad="38100" dist="38100" dir="2700000" algn="tl">
                    <a:srgbClr val="000000">
                      <a:alpha val="43137"/>
                    </a:srgbClr>
                  </a:outerShdw>
                </a:effectLst>
              </a:rPr>
              <a:t>Then, what are the ten horns? </a:t>
            </a:r>
            <a:r>
              <a:rPr lang="en-US" sz="4400" b="1" dirty="0" smtClean="0">
                <a:solidFill>
                  <a:srgbClr val="FF33CC"/>
                </a:solidFill>
                <a:effectLst>
                  <a:outerShdw blurRad="38100" dist="38100" dir="2700000" algn="tl">
                    <a:srgbClr val="000000">
                      <a:alpha val="43137"/>
                    </a:srgbClr>
                  </a:outerShdw>
                </a:effectLst>
              </a:rPr>
              <a:t>Most likely, </a:t>
            </a:r>
            <a:r>
              <a:rPr lang="en-US" sz="4400" b="1" dirty="0" smtClean="0">
                <a:solidFill>
                  <a:srgbClr val="FFFF00"/>
                </a:solidFill>
                <a:effectLst>
                  <a:outerShdw blurRad="38100" dist="38100" dir="2700000" algn="tl">
                    <a:srgbClr val="000000">
                      <a:alpha val="43137"/>
                    </a:srgbClr>
                  </a:outerShdw>
                </a:effectLst>
              </a:rPr>
              <a:t>the ten horns are the ten European nation-states which eventually formed a league with Rome after the city of Rome was sacked by the Germanic tribes. </a:t>
            </a:r>
            <a:endParaRPr lang="en-GB" sz="4400" dirty="0">
              <a:solidFill>
                <a:srgbClr val="FFFF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euroheritage.net/europe3.gif"/>
          <p:cNvPicPr>
            <a:picLocks noChangeAspect="1" noChangeArrowheads="1"/>
          </p:cNvPicPr>
          <p:nvPr/>
        </p:nvPicPr>
        <p:blipFill>
          <a:blip r:embed="rId3" cstate="print"/>
          <a:srcRect/>
          <a:stretch>
            <a:fillRect/>
          </a:stretch>
        </p:blipFill>
        <p:spPr bwMode="auto">
          <a:xfrm>
            <a:off x="0" y="0"/>
            <a:ext cx="9111732" cy="6858000"/>
          </a:xfrm>
          <a:prstGeom prst="rect">
            <a:avLst/>
          </a:prstGeom>
          <a:noFill/>
        </p:spPr>
      </p:pic>
      <p:sp>
        <p:nvSpPr>
          <p:cNvPr id="2" name="Title 1"/>
          <p:cNvSpPr>
            <a:spLocks noGrp="1"/>
          </p:cNvSpPr>
          <p:nvPr>
            <p:ph type="title"/>
          </p:nvPr>
        </p:nvSpPr>
        <p:spPr/>
        <p:txBody>
          <a:bodyPr/>
          <a:lstStyle/>
          <a:p>
            <a:r>
              <a:rPr lang="en-US" b="1" dirty="0" smtClean="0">
                <a:solidFill>
                  <a:srgbClr val="FFFF00"/>
                </a:solidFill>
              </a:rPr>
              <a:t>The Beast With Seven Heads And Ten Horns</a:t>
            </a:r>
            <a:endParaRPr lang="en-GB" dirty="0">
              <a:solidFill>
                <a:srgbClr val="FF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72</a:t>
            </a:fld>
            <a:endParaRPr lang="en-GB"/>
          </a:p>
        </p:txBody>
      </p:sp>
      <p:sp>
        <p:nvSpPr>
          <p:cNvPr id="4" name="TextBox 3"/>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00"/>
                </a:solidFill>
                <a:effectLst>
                  <a:outerShdw blurRad="38100" dist="38100" dir="2700000" algn="tl">
                    <a:srgbClr val="000000">
                      <a:alpha val="43137"/>
                    </a:srgbClr>
                  </a:outerShdw>
                </a:effectLst>
              </a:rPr>
              <a:t>These ten nations or tribes were the </a:t>
            </a:r>
            <a:r>
              <a:rPr lang="en-US" sz="2800" b="1" dirty="0" smtClean="0">
                <a:solidFill>
                  <a:srgbClr val="FF0000"/>
                </a:solidFill>
                <a:effectLst>
                  <a:outerShdw blurRad="38100" dist="38100" dir="2700000" algn="tl">
                    <a:srgbClr val="000000">
                      <a:alpha val="43137"/>
                    </a:srgbClr>
                  </a:outerShdw>
                </a:effectLst>
              </a:rPr>
              <a:t>1. Franks,</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2. Huns, </a:t>
            </a:r>
            <a:r>
              <a:rPr lang="en-US" sz="2800" b="1" dirty="0" smtClean="0">
                <a:solidFill>
                  <a:srgbClr val="FF33CC"/>
                </a:solidFill>
                <a:effectLst>
                  <a:outerShdw blurRad="38100" dist="38100" dir="2700000" algn="tl">
                    <a:srgbClr val="000000">
                      <a:alpha val="43137"/>
                    </a:srgbClr>
                  </a:outerShdw>
                </a:effectLst>
              </a:rPr>
              <a:t>3. Vandals, </a:t>
            </a:r>
            <a:r>
              <a:rPr lang="en-US" sz="2800" b="1" dirty="0" smtClean="0">
                <a:solidFill>
                  <a:srgbClr val="FFFF00"/>
                </a:solidFill>
                <a:effectLst>
                  <a:outerShdw blurRad="38100" dist="38100" dir="2700000" algn="tl">
                    <a:srgbClr val="000000">
                      <a:alpha val="43137"/>
                    </a:srgbClr>
                  </a:outerShdw>
                </a:effectLst>
              </a:rPr>
              <a:t>4. Visigoths, </a:t>
            </a:r>
            <a:r>
              <a:rPr lang="en-US" sz="2800" b="1" dirty="0" smtClean="0">
                <a:solidFill>
                  <a:srgbClr val="00B0F0"/>
                </a:solidFill>
                <a:effectLst>
                  <a:outerShdw blurRad="38100" dist="38100" dir="2700000" algn="tl">
                    <a:srgbClr val="000000">
                      <a:alpha val="43137"/>
                    </a:srgbClr>
                  </a:outerShdw>
                </a:effectLst>
              </a:rPr>
              <a:t>5. </a:t>
            </a:r>
            <a:r>
              <a:rPr lang="en-US" sz="2800" b="1" dirty="0" err="1" smtClean="0">
                <a:solidFill>
                  <a:srgbClr val="00B0F0"/>
                </a:solidFill>
                <a:effectLst>
                  <a:outerShdw blurRad="38100" dist="38100" dir="2700000" algn="tl">
                    <a:srgbClr val="000000">
                      <a:alpha val="43137"/>
                    </a:srgbClr>
                  </a:outerShdw>
                </a:effectLst>
              </a:rPr>
              <a:t>Ostrogoths</a:t>
            </a:r>
            <a:r>
              <a:rPr lang="en-US" sz="2800" b="1" dirty="0" smtClean="0">
                <a:solidFill>
                  <a:srgbClr val="00B0F0"/>
                </a:solidFill>
                <a:effectLst>
                  <a:outerShdw blurRad="38100" dist="38100" dir="2700000" algn="tl">
                    <a:srgbClr val="000000">
                      <a:alpha val="43137"/>
                    </a:srgbClr>
                  </a:outerShdw>
                </a:effectLst>
              </a:rPr>
              <a:t>, </a:t>
            </a:r>
            <a:r>
              <a:rPr lang="en-US" sz="2800" b="1" dirty="0" smtClean="0">
                <a:solidFill>
                  <a:srgbClr val="00FFFF"/>
                </a:solidFill>
                <a:effectLst>
                  <a:outerShdw blurRad="38100" dist="38100" dir="2700000" algn="tl">
                    <a:srgbClr val="000000">
                      <a:alpha val="43137"/>
                    </a:srgbClr>
                  </a:outerShdw>
                </a:effectLst>
              </a:rPr>
              <a:t>6. </a:t>
            </a:r>
            <a:r>
              <a:rPr lang="en-US" sz="2800" b="1" dirty="0" err="1" smtClean="0">
                <a:solidFill>
                  <a:srgbClr val="00FFFF"/>
                </a:solidFill>
                <a:effectLst>
                  <a:outerShdw blurRad="38100" dist="38100" dir="2700000" algn="tl">
                    <a:srgbClr val="000000">
                      <a:alpha val="43137"/>
                    </a:srgbClr>
                  </a:outerShdw>
                </a:effectLst>
              </a:rPr>
              <a:t>Alans</a:t>
            </a:r>
            <a:r>
              <a:rPr lang="en-US" sz="2800" b="1" dirty="0" smtClean="0">
                <a:solidFill>
                  <a:srgbClr val="00FFFF"/>
                </a:solidFill>
                <a:effectLst>
                  <a:outerShdw blurRad="38100" dist="38100" dir="2700000" algn="tl">
                    <a:srgbClr val="000000">
                      <a:alpha val="43137"/>
                    </a:srgbClr>
                  </a:outerShdw>
                </a:effectLst>
              </a:rPr>
              <a:t> (and </a:t>
            </a:r>
            <a:r>
              <a:rPr lang="en-US" sz="2800" b="1" dirty="0" err="1" smtClean="0">
                <a:solidFill>
                  <a:srgbClr val="00FFFF"/>
                </a:solidFill>
                <a:effectLst>
                  <a:outerShdw blurRad="38100" dist="38100" dir="2700000" algn="tl">
                    <a:srgbClr val="000000">
                      <a:alpha val="43137"/>
                    </a:srgbClr>
                  </a:outerShdw>
                </a:effectLst>
              </a:rPr>
              <a:t>Sueves</a:t>
            </a:r>
            <a:r>
              <a:rPr lang="en-US" sz="2800" b="1" dirty="0" smtClean="0">
                <a:solidFill>
                  <a:srgbClr val="00FFFF"/>
                </a:solidFill>
                <a:effectLst>
                  <a:outerShdw blurRad="38100" dist="38100" dir="2700000" algn="tl">
                    <a:srgbClr val="000000">
                      <a:alpha val="43137"/>
                    </a:srgbClr>
                  </a:outerShdw>
                </a:effectLst>
              </a:rPr>
              <a:t>),</a:t>
            </a:r>
            <a:r>
              <a:rPr lang="en-US" sz="2800" b="1" dirty="0" smtClean="0">
                <a:solidFill>
                  <a:srgbClr val="00FF00"/>
                </a:solidFill>
                <a:effectLst>
                  <a:outerShdw blurRad="38100" dist="38100" dir="2700000" algn="tl">
                    <a:srgbClr val="000000">
                      <a:alpha val="43137"/>
                    </a:srgbClr>
                  </a:outerShdw>
                </a:effectLst>
              </a:rPr>
              <a:t> 7. </a:t>
            </a:r>
            <a:r>
              <a:rPr lang="en-US" sz="2800" b="1" dirty="0" err="1" smtClean="0">
                <a:solidFill>
                  <a:srgbClr val="00FF00"/>
                </a:solidFill>
                <a:effectLst>
                  <a:outerShdw blurRad="38100" dist="38100" dir="2700000" algn="tl">
                    <a:srgbClr val="000000">
                      <a:alpha val="43137"/>
                    </a:srgbClr>
                  </a:outerShdw>
                </a:effectLst>
              </a:rPr>
              <a:t>Burgundians</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chemeClr val="bg2">
                    <a:lumMod val="50000"/>
                    <a:lumOff val="50000"/>
                  </a:schemeClr>
                </a:solidFill>
                <a:effectLst>
                  <a:outerShdw blurRad="38100" dist="38100" dir="2700000" algn="tl">
                    <a:srgbClr val="000000">
                      <a:alpha val="43137"/>
                    </a:srgbClr>
                  </a:outerShdw>
                </a:effectLst>
              </a:rPr>
              <a:t>8. Odoacer’s Italian kingdom of several tribes, </a:t>
            </a:r>
            <a:r>
              <a:rPr lang="en-US" sz="2800" b="1" dirty="0" smtClean="0">
                <a:solidFill>
                  <a:schemeClr val="accent3">
                    <a:lumMod val="60000"/>
                    <a:lumOff val="40000"/>
                  </a:schemeClr>
                </a:solidFill>
                <a:effectLst>
                  <a:outerShdw blurRad="38100" dist="38100" dir="2700000" algn="tl">
                    <a:srgbClr val="000000">
                      <a:alpha val="43137"/>
                    </a:srgbClr>
                  </a:outerShdw>
                </a:effectLst>
              </a:rPr>
              <a:t>9. Saxons,</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00FF99"/>
                </a:solidFill>
                <a:effectLst>
                  <a:outerShdw blurRad="38100" dist="38100" dir="2700000" algn="tl">
                    <a:srgbClr val="000000">
                      <a:alpha val="43137"/>
                    </a:srgbClr>
                  </a:outerShdw>
                </a:effectLst>
              </a:rPr>
              <a:t>10. </a:t>
            </a:r>
            <a:r>
              <a:rPr lang="en-US" sz="2800" b="1" dirty="0" err="1" smtClean="0">
                <a:solidFill>
                  <a:srgbClr val="00FF99"/>
                </a:solidFill>
                <a:effectLst>
                  <a:outerShdw blurRad="38100" dist="38100" dir="2700000" algn="tl">
                    <a:srgbClr val="000000">
                      <a:alpha val="43137"/>
                    </a:srgbClr>
                  </a:outerShdw>
                </a:effectLst>
              </a:rPr>
              <a:t>Lombards</a:t>
            </a:r>
            <a:r>
              <a:rPr lang="en-US" dirty="0" smtClean="0">
                <a:solidFill>
                  <a:srgbClr val="00FF99"/>
                </a:solidFill>
              </a:rPr>
              <a:t>.</a:t>
            </a:r>
            <a:endParaRPr lang="en-GB" dirty="0">
              <a:solidFill>
                <a:srgbClr val="00FF99"/>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36815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HEALING OF THE DEADLY WOUND</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73</a:t>
            </a:fld>
            <a:endParaRPr lang="en-GB"/>
          </a:p>
        </p:txBody>
      </p:sp>
      <p:pic>
        <p:nvPicPr>
          <p:cNvPr id="179202" name="Picture 2" descr="http://www.revelationspeaks.org/pix/dan7/rev13_beast.jpg"/>
          <p:cNvPicPr>
            <a:picLocks noChangeAspect="1" noChangeArrowheads="1"/>
          </p:cNvPicPr>
          <p:nvPr/>
        </p:nvPicPr>
        <p:blipFill>
          <a:blip r:embed="rId3" cstate="print"/>
          <a:srcRect l="3488" t="2326" r="5814" b="9302"/>
          <a:stretch>
            <a:fillRect/>
          </a:stretch>
        </p:blipFill>
        <p:spPr bwMode="auto">
          <a:xfrm>
            <a:off x="439162" y="2564904"/>
            <a:ext cx="4434177" cy="3240360"/>
          </a:xfrm>
          <a:prstGeom prst="rect">
            <a:avLst/>
          </a:prstGeom>
          <a:noFill/>
        </p:spPr>
      </p:pic>
      <p:sp>
        <p:nvSpPr>
          <p:cNvPr id="5" name="TextBox 4"/>
          <p:cNvSpPr txBox="1"/>
          <p:nvPr/>
        </p:nvSpPr>
        <p:spPr>
          <a:xfrm>
            <a:off x="5076056" y="2182998"/>
            <a:ext cx="3816424" cy="452431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smtClean="0">
                <a:solidFill>
                  <a:srgbClr val="00FFFF"/>
                </a:solidFill>
                <a:effectLst>
                  <a:outerShdw blurRad="38100" dist="38100" dir="2700000" algn="tl">
                    <a:srgbClr val="000000">
                      <a:alpha val="43137"/>
                    </a:srgbClr>
                  </a:outerShdw>
                </a:effectLst>
              </a:rPr>
              <a:t>"</a:t>
            </a:r>
            <a:r>
              <a:rPr lang="en-US" sz="3200" b="1" i="1" dirty="0" smtClean="0">
                <a:solidFill>
                  <a:srgbClr val="00FFFF"/>
                </a:solidFill>
                <a:effectLst>
                  <a:outerShdw blurRad="38100" dist="38100" dir="2700000" algn="tl">
                    <a:srgbClr val="000000">
                      <a:alpha val="43137"/>
                    </a:srgbClr>
                  </a:outerShdw>
                </a:effectLst>
              </a:rPr>
              <a:t>And I saw one of its heads, </a:t>
            </a:r>
            <a:r>
              <a:rPr lang="en-US" sz="3200" b="1" i="1" dirty="0" smtClean="0">
                <a:solidFill>
                  <a:srgbClr val="FFC000"/>
                </a:solidFill>
                <a:effectLst>
                  <a:outerShdw blurRad="38100" dist="38100" dir="2700000" algn="tl">
                    <a:srgbClr val="000000">
                      <a:alpha val="43137"/>
                    </a:srgbClr>
                  </a:outerShdw>
                </a:effectLst>
              </a:rPr>
              <a:t>as it were, wounded to death;</a:t>
            </a:r>
            <a:r>
              <a:rPr lang="en-US" sz="3200" b="1" i="1" dirty="0" smtClean="0">
                <a:effectLst>
                  <a:outerShdw blurRad="38100" dist="38100" dir="2700000" algn="tl">
                    <a:srgbClr val="000000">
                      <a:alpha val="43137"/>
                    </a:srgbClr>
                  </a:outerShdw>
                </a:effectLst>
              </a:rPr>
              <a:t> </a:t>
            </a:r>
            <a:r>
              <a:rPr lang="en-US" sz="3200" b="1" i="1" dirty="0" smtClean="0">
                <a:solidFill>
                  <a:srgbClr val="FF0000"/>
                </a:solidFill>
                <a:effectLst>
                  <a:outerShdw blurRad="38100" dist="38100" dir="2700000" algn="tl">
                    <a:srgbClr val="000000">
                      <a:alpha val="43137"/>
                    </a:srgbClr>
                  </a:outerShdw>
                </a:effectLst>
              </a:rPr>
              <a:t>and his deadly wound was healed: </a:t>
            </a:r>
            <a:r>
              <a:rPr lang="en-US" sz="3200" b="1" i="1" dirty="0" smtClean="0">
                <a:solidFill>
                  <a:srgbClr val="FFFF00"/>
                </a:solidFill>
                <a:effectLst>
                  <a:outerShdw blurRad="38100" dist="38100" dir="2700000" algn="tl">
                    <a:srgbClr val="000000">
                      <a:alpha val="43137"/>
                    </a:srgbClr>
                  </a:outerShdw>
                </a:effectLst>
              </a:rPr>
              <a:t>and all the world wondered after the beast</a:t>
            </a:r>
            <a:r>
              <a:rPr lang="en-US" sz="3200" b="1" dirty="0" smtClean="0">
                <a:solidFill>
                  <a:srgbClr val="FFFF00"/>
                </a:solidFill>
                <a:effectLst>
                  <a:outerShdw blurRad="38100" dist="38100" dir="2700000" algn="tl">
                    <a:srgbClr val="000000">
                      <a:alpha val="43137"/>
                    </a:srgbClr>
                  </a:outerShdw>
                </a:effectLst>
              </a:rPr>
              <a:t>."</a:t>
            </a:r>
            <a:r>
              <a:rPr lang="en-US" sz="3200" b="1" dirty="0" smtClean="0">
                <a:solidFill>
                  <a:srgbClr val="FF33CC"/>
                </a:solidFill>
                <a:effectLst>
                  <a:outerShdw blurRad="38100" dist="38100" dir="2700000" algn="tl">
                    <a:srgbClr val="000000">
                      <a:alpha val="43137"/>
                    </a:srgbClr>
                  </a:outerShdw>
                </a:effectLst>
              </a:rPr>
              <a:t> – Rev. 13:3</a:t>
            </a:r>
            <a:r>
              <a:rPr lang="en-US" sz="3200" dirty="0" smtClean="0">
                <a:solidFill>
                  <a:srgbClr val="FF33CC"/>
                </a:solidFill>
              </a:rPr>
              <a:t>.</a:t>
            </a:r>
            <a:endParaRPr lang="en-GB" sz="3200" dirty="0">
              <a:solidFill>
                <a:srgbClr val="FF33CC"/>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36815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HEALING OF THE DEADLY WOUND</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74</a:t>
            </a:fld>
            <a:endParaRPr lang="en-GB"/>
          </a:p>
        </p:txBody>
      </p:sp>
      <p:sp>
        <p:nvSpPr>
          <p:cNvPr id="4" name="TextBox 3"/>
          <p:cNvSpPr txBox="1"/>
          <p:nvPr/>
        </p:nvSpPr>
        <p:spPr>
          <a:xfrm>
            <a:off x="5076056" y="2480429"/>
            <a:ext cx="388843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a:t>
            </a:r>
            <a:r>
              <a:rPr lang="en-US" sz="2800" b="1" i="1" dirty="0" smtClean="0">
                <a:solidFill>
                  <a:srgbClr val="00FFFF"/>
                </a:solidFill>
                <a:effectLst>
                  <a:outerShdw blurRad="38100" dist="38100" dir="2700000" algn="tl">
                    <a:srgbClr val="000000">
                      <a:alpha val="43137"/>
                    </a:srgbClr>
                  </a:outerShdw>
                </a:effectLst>
              </a:rPr>
              <a:t>deadly wound</a:t>
            </a:r>
            <a:r>
              <a:rPr lang="en-US" sz="2800" b="1" dirty="0" smtClean="0">
                <a:solidFill>
                  <a:srgbClr val="00FFFF"/>
                </a:solidFill>
                <a:effectLst>
                  <a:outerShdw blurRad="38100" dist="38100" dir="2700000" algn="tl">
                    <a:srgbClr val="000000">
                      <a:alpha val="43137"/>
                    </a:srgbClr>
                  </a:outerShdw>
                </a:effectLst>
              </a:rPr>
              <a:t>" was the sacking of Rome by the Germanic tribes</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which led to the demise of the emperors, </a:t>
            </a:r>
            <a:r>
              <a:rPr lang="en-US" sz="2800" b="1" dirty="0" smtClean="0">
                <a:solidFill>
                  <a:srgbClr val="FFFF00"/>
                </a:solidFill>
                <a:effectLst>
                  <a:outerShdw blurRad="38100" dist="38100" dir="2700000" algn="tl">
                    <a:srgbClr val="000000">
                      <a:alpha val="43137"/>
                    </a:srgbClr>
                  </a:outerShdw>
                </a:effectLst>
              </a:rPr>
              <a:t>who had all taken the title "</a:t>
            </a:r>
            <a:r>
              <a:rPr lang="en-US" sz="2800" b="1" i="1" dirty="0" err="1" smtClean="0">
                <a:solidFill>
                  <a:srgbClr val="FFFF00"/>
                </a:solidFill>
                <a:effectLst>
                  <a:outerShdw blurRad="38100" dist="38100" dir="2700000" algn="tl">
                    <a:srgbClr val="000000">
                      <a:alpha val="43137"/>
                    </a:srgbClr>
                  </a:outerShdw>
                </a:effectLst>
              </a:rPr>
              <a:t>Pontifex</a:t>
            </a:r>
            <a:r>
              <a:rPr lang="en-US" sz="2800" b="1" i="1" dirty="0" smtClean="0">
                <a:solidFill>
                  <a:srgbClr val="FFFF00"/>
                </a:solidFill>
                <a:effectLst>
                  <a:outerShdw blurRad="38100" dist="38100" dir="2700000" algn="tl">
                    <a:srgbClr val="000000">
                      <a:alpha val="43137"/>
                    </a:srgbClr>
                  </a:outerShdw>
                </a:effectLst>
              </a:rPr>
              <a:t> </a:t>
            </a:r>
            <a:r>
              <a:rPr lang="en-US" sz="2800" b="1" i="1" dirty="0" err="1" smtClean="0">
                <a:solidFill>
                  <a:srgbClr val="FFFF00"/>
                </a:solidFill>
                <a:effectLst>
                  <a:outerShdw blurRad="38100" dist="38100" dir="2700000" algn="tl">
                    <a:srgbClr val="000000">
                      <a:alpha val="43137"/>
                    </a:srgbClr>
                  </a:outerShdw>
                </a:effectLst>
              </a:rPr>
              <a:t>Maximus</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177154" name="Picture 2" descr="http://image.absoluteastronomy.com/images/encyclopediaimages/g/ge/genseric_sacking_rome_455.jpg"/>
          <p:cNvPicPr>
            <a:picLocks noChangeAspect="1" noChangeArrowheads="1"/>
          </p:cNvPicPr>
          <p:nvPr/>
        </p:nvPicPr>
        <p:blipFill>
          <a:blip r:embed="rId3" cstate="print"/>
          <a:srcRect/>
          <a:stretch>
            <a:fillRect/>
          </a:stretch>
        </p:blipFill>
        <p:spPr bwMode="auto">
          <a:xfrm>
            <a:off x="179512" y="2564904"/>
            <a:ext cx="4685319" cy="3456384"/>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287016"/>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HEALING OF THE DEADLY WOUND</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75</a:t>
            </a:fld>
            <a:endParaRPr lang="en-GB"/>
          </a:p>
        </p:txBody>
      </p:sp>
      <p:sp>
        <p:nvSpPr>
          <p:cNvPr id="4" name="TextBox 3"/>
          <p:cNvSpPr txBox="1"/>
          <p:nvPr/>
        </p:nvSpPr>
        <p:spPr>
          <a:xfrm>
            <a:off x="4104928" y="1680295"/>
            <a:ext cx="489654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After a period of utter turmoil in which leadership was up for grabs, Rome miraculously reappeared as the Holy Roman Empire. </a:t>
            </a:r>
            <a:r>
              <a:rPr lang="en-US" sz="2800" b="1" dirty="0" smtClean="0">
                <a:solidFill>
                  <a:srgbClr val="FFC000"/>
                </a:solidFill>
                <a:effectLst>
                  <a:outerShdw blurRad="38100" dist="38100" dir="2700000" algn="tl">
                    <a:srgbClr val="000000">
                      <a:alpha val="43137"/>
                    </a:srgbClr>
                  </a:outerShdw>
                </a:effectLst>
              </a:rPr>
              <a:t>While the secular emperors were disappearing, </a:t>
            </a:r>
            <a:r>
              <a:rPr lang="en-US" sz="2800" b="1" dirty="0" smtClean="0">
                <a:solidFill>
                  <a:srgbClr val="00FF00"/>
                </a:solidFill>
                <a:effectLst>
                  <a:outerShdw blurRad="38100" dist="38100" dir="2700000" algn="tl">
                    <a:srgbClr val="000000">
                      <a:alpha val="43137"/>
                    </a:srgbClr>
                  </a:outerShdw>
                </a:effectLst>
              </a:rPr>
              <a:t>the groundwork was being laid for the emergence of the popes, </a:t>
            </a:r>
            <a:r>
              <a:rPr lang="en-US" sz="2800" b="1" dirty="0" smtClean="0">
                <a:solidFill>
                  <a:srgbClr val="FFFF00"/>
                </a:solidFill>
                <a:effectLst>
                  <a:outerShdw blurRad="38100" dist="38100" dir="2700000" algn="tl">
                    <a:srgbClr val="000000">
                      <a:alpha val="43137"/>
                    </a:srgbClr>
                  </a:outerShdw>
                </a:effectLst>
              </a:rPr>
              <a:t>who claimed to be the </a:t>
            </a:r>
            <a:r>
              <a:rPr lang="en-US" sz="2800" b="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rPr>
              <a:t>vicars of Christ</a:t>
            </a:r>
            <a:r>
              <a:rPr lang="en-US" sz="2800" b="1" dirty="0" smtClean="0">
                <a:solidFill>
                  <a:srgbClr val="FF0000"/>
                </a:solidFill>
                <a:effectLst>
                  <a:outerShdw blurRad="38100" dist="38100" dir="2700000" algn="tl">
                    <a:srgbClr val="000000">
                      <a:alpha val="43137"/>
                    </a:srgbClr>
                  </a:outerShdw>
                </a:effectLst>
              </a:rPr>
              <a:t>". </a:t>
            </a:r>
            <a:endParaRPr lang="en-GB" sz="2800" dirty="0">
              <a:solidFill>
                <a:srgbClr val="FF0000"/>
              </a:solidFill>
            </a:endParaRPr>
          </a:p>
        </p:txBody>
      </p:sp>
      <p:pic>
        <p:nvPicPr>
          <p:cNvPr id="175106" name="Picture 2" descr="http://www.remnantnewspaper.com/images/wyd6.jpg"/>
          <p:cNvPicPr>
            <a:picLocks noChangeAspect="1" noChangeArrowheads="1"/>
          </p:cNvPicPr>
          <p:nvPr/>
        </p:nvPicPr>
        <p:blipFill>
          <a:blip r:embed="rId3" cstate="print"/>
          <a:srcRect/>
          <a:stretch>
            <a:fillRect/>
          </a:stretch>
        </p:blipFill>
        <p:spPr bwMode="auto">
          <a:xfrm>
            <a:off x="290669" y="1628800"/>
            <a:ext cx="3513011" cy="4824536"/>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43103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THE NUMBER OF THE BEAST: 666 </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76</a:t>
            </a:fld>
            <a:endParaRPr lang="en-GB"/>
          </a:p>
        </p:txBody>
      </p:sp>
      <p:sp>
        <p:nvSpPr>
          <p:cNvPr id="4" name="TextBox 3"/>
          <p:cNvSpPr txBox="1"/>
          <p:nvPr/>
        </p:nvSpPr>
        <p:spPr>
          <a:xfrm>
            <a:off x="0" y="1619672"/>
            <a:ext cx="9144000"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 title for the Pope, in Latin, is </a:t>
            </a:r>
            <a:r>
              <a:rPr lang="en-US" sz="2800" b="1" dirty="0" smtClean="0">
                <a:solidFill>
                  <a:srgbClr val="FF33CC"/>
                </a:solidFill>
                <a:effectLst>
                  <a:outerShdw blurRad="38100" dist="38100" dir="2700000" algn="tl">
                    <a:srgbClr val="000000">
                      <a:alpha val="43137"/>
                    </a:srgbClr>
                  </a:outerShdw>
                </a:effectLst>
              </a:rPr>
              <a:t>"</a:t>
            </a:r>
            <a:r>
              <a:rPr lang="en-US" sz="2800" b="1" i="1" dirty="0" err="1" smtClean="0">
                <a:solidFill>
                  <a:srgbClr val="FF33CC"/>
                </a:solidFill>
                <a:effectLst>
                  <a:outerShdw blurRad="38100" dist="38100" dir="2700000" algn="tl">
                    <a:srgbClr val="000000">
                      <a:alpha val="43137"/>
                    </a:srgbClr>
                  </a:outerShdw>
                </a:effectLst>
              </a:rPr>
              <a:t>Vicarius</a:t>
            </a:r>
            <a:r>
              <a:rPr lang="en-US" sz="2800" b="1" i="1" dirty="0" smtClean="0">
                <a:solidFill>
                  <a:srgbClr val="FF33CC"/>
                </a:solidFill>
                <a:effectLst>
                  <a:outerShdw blurRad="38100" dist="38100" dir="2700000" algn="tl">
                    <a:srgbClr val="000000">
                      <a:alpha val="43137"/>
                    </a:srgbClr>
                  </a:outerShdw>
                </a:effectLst>
              </a:rPr>
              <a:t> </a:t>
            </a:r>
            <a:r>
              <a:rPr lang="en-US" sz="2800" b="1" i="1" dirty="0" err="1" smtClean="0">
                <a:solidFill>
                  <a:srgbClr val="FF33CC"/>
                </a:solidFill>
                <a:effectLst>
                  <a:outerShdw blurRad="38100" dist="38100" dir="2700000" algn="tl">
                    <a:srgbClr val="000000">
                      <a:alpha val="43137"/>
                    </a:srgbClr>
                  </a:outerShdw>
                </a:effectLst>
              </a:rPr>
              <a:t>Filii</a:t>
            </a:r>
            <a:r>
              <a:rPr lang="en-US" sz="2800" b="1" i="1" dirty="0" smtClean="0">
                <a:solidFill>
                  <a:srgbClr val="FF33CC"/>
                </a:solidFill>
                <a:effectLst>
                  <a:outerShdw blurRad="38100" dist="38100" dir="2700000" algn="tl">
                    <a:srgbClr val="000000">
                      <a:alpha val="43137"/>
                    </a:srgbClr>
                  </a:outerShdw>
                </a:effectLst>
              </a:rPr>
              <a:t> Dei</a:t>
            </a:r>
            <a:r>
              <a:rPr lang="en-US" sz="2800" b="1" dirty="0" smtClean="0">
                <a:solidFill>
                  <a:srgbClr val="FF33CC"/>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This title is engraved on the Papal </a:t>
            </a:r>
            <a:r>
              <a:rPr lang="en-US" sz="2800" b="1" dirty="0" err="1" smtClean="0">
                <a:solidFill>
                  <a:srgbClr val="FFC000"/>
                </a:solidFill>
                <a:effectLst>
                  <a:outerShdw blurRad="38100" dist="38100" dir="2700000" algn="tl">
                    <a:srgbClr val="000000">
                      <a:alpha val="43137"/>
                    </a:srgbClr>
                  </a:outerShdw>
                </a:effectLst>
              </a:rPr>
              <a:t>mitre</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It means "</a:t>
            </a:r>
            <a:r>
              <a:rPr lang="en-US" sz="2800" b="1" i="1" dirty="0" smtClean="0">
                <a:solidFill>
                  <a:srgbClr val="00FF00"/>
                </a:solidFill>
                <a:effectLst>
                  <a:outerShdw blurRad="38100" dist="38100" dir="2700000" algn="tl">
                    <a:srgbClr val="000000">
                      <a:alpha val="43137"/>
                    </a:srgbClr>
                  </a:outerShdw>
                </a:effectLst>
              </a:rPr>
              <a:t>Vicar of the Son of God</a:t>
            </a:r>
            <a:r>
              <a:rPr lang="en-US" sz="2800" b="1" dirty="0" smtClean="0">
                <a:solidFill>
                  <a:srgbClr val="00FF00"/>
                </a:solidFill>
                <a:effectLst>
                  <a:outerShdw blurRad="38100" dist="38100" dir="2700000" algn="tl">
                    <a:srgbClr val="000000">
                      <a:alpha val="43137"/>
                    </a:srgbClr>
                  </a:outerShdw>
                </a:effectLst>
              </a:rPr>
              <a:t>." According to the Roman Numeral System, </a:t>
            </a:r>
            <a:r>
              <a:rPr lang="en-US" sz="2800" b="1" dirty="0" smtClean="0">
                <a:solidFill>
                  <a:srgbClr val="00B0F0"/>
                </a:solidFill>
                <a:effectLst>
                  <a:outerShdw blurRad="38100" dist="38100" dir="2700000" algn="tl">
                    <a:srgbClr val="000000">
                      <a:alpha val="43137"/>
                    </a:srgbClr>
                  </a:outerShdw>
                </a:effectLst>
              </a:rPr>
              <a:t>V=5, I=1, C=100, A=0, R=0, I=1, U=5</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(U and V have the same value), </a:t>
            </a:r>
            <a:r>
              <a:rPr lang="en-US" sz="2800" b="1" dirty="0" smtClean="0">
                <a:solidFill>
                  <a:srgbClr val="00B0F0"/>
                </a:solidFill>
                <a:effectLst>
                  <a:outerShdw blurRad="38100" dist="38100" dir="2700000" algn="tl">
                    <a:srgbClr val="000000">
                      <a:alpha val="43137"/>
                    </a:srgbClr>
                  </a:outerShdw>
                </a:effectLst>
              </a:rPr>
              <a:t>F=0, I=1, L=50, I=1, I=1, D=500, E=0, I=1.</a:t>
            </a:r>
            <a:endParaRPr lang="en-GB" sz="2800" b="1" dirty="0" smtClean="0">
              <a:solidFill>
                <a:srgbClr val="00B0F0"/>
              </a:solidFill>
              <a:effectLst>
                <a:outerShdw blurRad="38100" dist="38100" dir="2700000" algn="tl">
                  <a:srgbClr val="000000">
                    <a:alpha val="43137"/>
                  </a:srgbClr>
                </a:outerShdw>
              </a:effectLst>
            </a:endParaRPr>
          </a:p>
          <a:p>
            <a:r>
              <a:rPr lang="en-US" sz="2800" b="1" dirty="0" smtClean="0">
                <a:solidFill>
                  <a:srgbClr val="FF33CC"/>
                </a:solidFill>
                <a:effectLst>
                  <a:outerShdw blurRad="38100" dist="38100" dir="2700000" algn="tl">
                    <a:srgbClr val="000000">
                      <a:alpha val="43137"/>
                    </a:srgbClr>
                  </a:outerShdw>
                </a:effectLst>
              </a:rPr>
              <a:t>Adding these numbers, we get: </a:t>
            </a:r>
            <a:r>
              <a:rPr lang="en-US" sz="2800" b="1" dirty="0" smtClean="0">
                <a:solidFill>
                  <a:srgbClr val="FFFF00"/>
                </a:solidFill>
                <a:effectLst>
                  <a:outerShdw blurRad="38100" dist="38100" dir="2700000" algn="tl">
                    <a:srgbClr val="000000">
                      <a:alpha val="43137"/>
                    </a:srgbClr>
                  </a:outerShdw>
                </a:effectLst>
              </a:rPr>
              <a:t>5+1+100+1+5+1+50+1+1+500+1=</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185346" name="Picture 2" descr="http://fatpenguinblog.com/wp-content/uploads/2006/06/666-b.jpg"/>
          <p:cNvPicPr>
            <a:picLocks noChangeAspect="1" noChangeArrowheads="1"/>
          </p:cNvPicPr>
          <p:nvPr/>
        </p:nvPicPr>
        <p:blipFill>
          <a:blip r:embed="rId3" cstate="print"/>
          <a:srcRect/>
          <a:stretch>
            <a:fillRect/>
          </a:stretch>
        </p:blipFill>
        <p:spPr bwMode="auto">
          <a:xfrm>
            <a:off x="6179840" y="3977680"/>
            <a:ext cx="2880320" cy="288032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lstStyle/>
          <a:p>
            <a:r>
              <a:rPr lang="en-GB" dirty="0" smtClean="0"/>
              <a:t/>
            </a:r>
            <a:br>
              <a:rPr lang="en-GB" dirty="0" smtClean="0"/>
            </a:br>
            <a:r>
              <a:rPr lang="en-US" dirty="0" smtClean="0"/>
              <a:t> </a:t>
            </a:r>
            <a:r>
              <a:rPr lang="en-US" b="1" dirty="0" smtClean="0">
                <a:solidFill>
                  <a:srgbClr val="FF0000"/>
                </a:solidFill>
              </a:rPr>
              <a:t>THE NUMBER OF THE BEAST: 666 </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77</a:t>
            </a:fld>
            <a:endParaRPr lang="en-GB"/>
          </a:p>
        </p:txBody>
      </p:sp>
      <p:sp>
        <p:nvSpPr>
          <p:cNvPr id="4" name="TextBox 3"/>
          <p:cNvSpPr txBox="1"/>
          <p:nvPr/>
        </p:nvSpPr>
        <p:spPr>
          <a:xfrm>
            <a:off x="3635896" y="1792112"/>
            <a:ext cx="5292080"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some point, the title, </a:t>
            </a:r>
            <a:r>
              <a:rPr lang="en-US" sz="2800" b="1" dirty="0" err="1" smtClean="0">
                <a:solidFill>
                  <a:srgbClr val="FF0000"/>
                </a:solidFill>
                <a:effectLst>
                  <a:outerShdw blurRad="38100" dist="38100" dir="2700000" algn="tl">
                    <a:srgbClr val="000000">
                      <a:alpha val="43137"/>
                    </a:srgbClr>
                  </a:outerShdw>
                </a:effectLst>
              </a:rPr>
              <a:t>Pontifex</a:t>
            </a:r>
            <a:r>
              <a:rPr lang="en-US" sz="2800" b="1" dirty="0" smtClean="0">
                <a:solidFill>
                  <a:srgbClr val="FF0000"/>
                </a:solidFill>
                <a:effectLst>
                  <a:outerShdw blurRad="38100" dist="38100" dir="2700000" algn="tl">
                    <a:srgbClr val="000000">
                      <a:alpha val="43137"/>
                    </a:srgbClr>
                  </a:outerShdw>
                </a:effectLst>
              </a:rPr>
              <a:t> </a:t>
            </a:r>
            <a:r>
              <a:rPr lang="en-US" sz="2800" b="1" dirty="0" err="1" smtClean="0">
                <a:solidFill>
                  <a:srgbClr val="FF0000"/>
                </a:solidFill>
                <a:effectLst>
                  <a:outerShdw blurRad="38100" dist="38100" dir="2700000" algn="tl">
                    <a:srgbClr val="000000">
                      <a:alpha val="43137"/>
                    </a:srgbClr>
                  </a:outerShdw>
                </a:effectLst>
              </a:rPr>
              <a:t>Maximus</a:t>
            </a:r>
            <a:r>
              <a:rPr lang="en-US" sz="2800" b="1" dirty="0" smtClean="0">
                <a:solidFill>
                  <a:srgbClr val="00FFFF"/>
                </a:solidFill>
                <a:effectLst>
                  <a:outerShdw blurRad="38100" dist="38100" dir="2700000" algn="tl">
                    <a:srgbClr val="000000">
                      <a:alpha val="43137"/>
                    </a:srgbClr>
                  </a:outerShdw>
                </a:effectLst>
              </a:rPr>
              <a:t>, was assumed by the popes, who are still known as </a:t>
            </a:r>
            <a:r>
              <a:rPr lang="en-US" sz="2800" b="1" dirty="0" smtClean="0">
                <a:solidFill>
                  <a:srgbClr val="FF0000"/>
                </a:solidFill>
                <a:effectLst>
                  <a:outerShdw blurRad="38100" dist="38100" dir="2700000" algn="tl">
                    <a:srgbClr val="000000">
                      <a:alpha val="43137"/>
                    </a:srgbClr>
                  </a:outerShdw>
                </a:effectLst>
              </a:rPr>
              <a:t>"Pontiffs" </a:t>
            </a:r>
            <a:r>
              <a:rPr lang="en-US" sz="2800" b="1" dirty="0" smtClean="0">
                <a:solidFill>
                  <a:srgbClr val="00FFFF"/>
                </a:solidFill>
                <a:effectLst>
                  <a:outerShdw blurRad="38100" dist="38100" dir="2700000" algn="tl">
                    <a:srgbClr val="000000">
                      <a:alpha val="43137"/>
                    </a:srgbClr>
                  </a:outerShdw>
                </a:effectLst>
              </a:rPr>
              <a:t>today. </a:t>
            </a:r>
            <a:r>
              <a:rPr lang="en-US" sz="2800" b="1" dirty="0" smtClean="0">
                <a:solidFill>
                  <a:srgbClr val="FFFF00"/>
                </a:solidFill>
                <a:effectLst>
                  <a:outerShdw blurRad="38100" dist="38100" dir="2700000" algn="tl">
                    <a:srgbClr val="000000">
                      <a:alpha val="43137"/>
                    </a:srgbClr>
                  </a:outerShdw>
                </a:effectLst>
              </a:rPr>
              <a:t>Thus, the deadly wound which was administered to the pagan emperors of Rome was healed and the popes took their place.</a:t>
            </a:r>
            <a:endParaRPr lang="en-GB" sz="2800" b="1" dirty="0" smtClean="0">
              <a:effectLst>
                <a:outerShdw blurRad="38100" dist="38100" dir="2700000" algn="tl">
                  <a:srgbClr val="000000">
                    <a:alpha val="43137"/>
                  </a:srgbClr>
                </a:outerShdw>
              </a:effectLst>
            </a:endParaRPr>
          </a:p>
          <a:p>
            <a:endParaRPr lang="en-GB" dirty="0"/>
          </a:p>
        </p:txBody>
      </p:sp>
      <p:pic>
        <p:nvPicPr>
          <p:cNvPr id="10242" name="Picture 2" descr="http://www.sanctamissa.org/en/missale-romanum-1962/pope-benedict-throne.jpg"/>
          <p:cNvPicPr>
            <a:picLocks noChangeAspect="1" noChangeArrowheads="1"/>
          </p:cNvPicPr>
          <p:nvPr/>
        </p:nvPicPr>
        <p:blipFill>
          <a:blip r:embed="rId3" cstate="print"/>
          <a:srcRect/>
          <a:stretch>
            <a:fillRect/>
          </a:stretch>
        </p:blipFill>
        <p:spPr bwMode="auto">
          <a:xfrm>
            <a:off x="339139" y="1484784"/>
            <a:ext cx="3055581" cy="5112568"/>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431032"/>
          </a:xfrm>
        </p:spPr>
        <p:style>
          <a:lnRef idx="0">
            <a:schemeClr val="accent1"/>
          </a:lnRef>
          <a:fillRef idx="3">
            <a:schemeClr val="accent1"/>
          </a:fillRef>
          <a:effectRef idx="3">
            <a:schemeClr val="accent1"/>
          </a:effectRef>
          <a:fontRef idx="minor">
            <a:schemeClr val="lt1"/>
          </a:fontRef>
        </p:style>
        <p:txBody>
          <a:bodyPr/>
          <a:lstStyle/>
          <a:p>
            <a:r>
              <a:rPr lang="en-GB" dirty="0" smtClean="0"/>
              <a:t/>
            </a:r>
            <a:br>
              <a:rPr lang="en-GB" dirty="0" smtClean="0"/>
            </a:br>
            <a:r>
              <a:rPr lang="en-US" dirty="0" smtClean="0"/>
              <a:t> </a:t>
            </a:r>
            <a:br>
              <a:rPr lang="en-US" dirty="0" smtClean="0"/>
            </a:br>
            <a:r>
              <a:rPr lang="en-US" b="1" dirty="0" smtClean="0">
                <a:solidFill>
                  <a:srgbClr val="FF0000"/>
                </a:solidFill>
              </a:rPr>
              <a:t>THE NUMBER OF THE BEAST: 666 </a:t>
            </a:r>
            <a:r>
              <a:rPr lang="en-GB" dirty="0" smtClean="0"/>
              <a:t/>
            </a:r>
            <a:br>
              <a:rPr lang="en-GB" dirty="0" smtClean="0"/>
            </a:b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78</a:t>
            </a:fld>
            <a:endParaRPr lang="en-GB"/>
          </a:p>
        </p:txBody>
      </p:sp>
      <p:sp>
        <p:nvSpPr>
          <p:cNvPr id="4" name="TextBox 3"/>
          <p:cNvSpPr txBox="1"/>
          <p:nvPr/>
        </p:nvSpPr>
        <p:spPr>
          <a:xfrm>
            <a:off x="3131840" y="2276872"/>
            <a:ext cx="5688632"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Imperial Rome and Papal Rome are one continuous entity symbolized by the number 666. </a:t>
            </a:r>
            <a:r>
              <a:rPr lang="en-US" sz="2800" b="1" u="sng" dirty="0" smtClean="0">
                <a:solidFill>
                  <a:srgbClr val="FFFF00"/>
                </a:solidFill>
                <a:effectLst>
                  <a:outerShdw blurRad="38100" dist="38100" dir="2700000" algn="tl">
                    <a:srgbClr val="000000">
                      <a:alpha val="43137"/>
                    </a:srgbClr>
                  </a:outerShdw>
                </a:effectLst>
              </a:rPr>
              <a:t>This combined beast is, therefore, the sixth beast of the Apocalypse</a:t>
            </a:r>
            <a:r>
              <a:rPr lang="en-US" sz="2800" b="1" dirty="0" smtClean="0">
                <a:solidFill>
                  <a:srgbClr val="FFFF00"/>
                </a:solidFill>
                <a:effectLst>
                  <a:outerShdw blurRad="38100" dist="38100" dir="2700000" algn="tl">
                    <a:srgbClr val="000000">
                      <a:alpha val="43137"/>
                    </a:srgbClr>
                  </a:outerShdw>
                </a:effectLst>
              </a:rPr>
              <a:t>.  </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2050" name="Picture 2" descr="http://plasticpumpkin.files.wordpress.com/2009/12/augustus-of-prima-porta.jpg"/>
          <p:cNvPicPr>
            <a:picLocks noChangeAspect="1" noChangeArrowheads="1"/>
          </p:cNvPicPr>
          <p:nvPr/>
        </p:nvPicPr>
        <p:blipFill>
          <a:blip r:embed="rId3" cstate="print"/>
          <a:srcRect/>
          <a:stretch>
            <a:fillRect/>
          </a:stretch>
        </p:blipFill>
        <p:spPr bwMode="auto">
          <a:xfrm>
            <a:off x="1076707" y="1900411"/>
            <a:ext cx="1265020" cy="2039938"/>
          </a:xfrm>
          <a:prstGeom prst="rect">
            <a:avLst/>
          </a:prstGeom>
          <a:noFill/>
        </p:spPr>
      </p:pic>
      <p:pic>
        <p:nvPicPr>
          <p:cNvPr id="2052" name="Picture 4" descr="http://upload.wikimedia.org/wikipedia/commons/thumb/d/d1/Clement_VIII_mosaic.jpg/170px-Clement_VIII_mosaic.jpg"/>
          <p:cNvPicPr>
            <a:picLocks noChangeAspect="1" noChangeArrowheads="1"/>
          </p:cNvPicPr>
          <p:nvPr/>
        </p:nvPicPr>
        <p:blipFill>
          <a:blip r:embed="rId4" cstate="print"/>
          <a:srcRect/>
          <a:stretch>
            <a:fillRect/>
          </a:stretch>
        </p:blipFill>
        <p:spPr bwMode="auto">
          <a:xfrm>
            <a:off x="899592" y="4221088"/>
            <a:ext cx="1619250" cy="225742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811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SEVENTH BEAST</a:t>
            </a:r>
            <a:r>
              <a:rPr lang="en-GB" b="1" dirty="0" smtClean="0">
                <a:solidFill>
                  <a:srgbClr val="00FF00"/>
                </a:solidFill>
              </a:rPr>
              <a:t/>
            </a:r>
            <a:br>
              <a:rPr lang="en-GB" b="1" dirty="0" smtClean="0">
                <a:solidFill>
                  <a:srgbClr val="00FF00"/>
                </a:solidFill>
              </a:rPr>
            </a:br>
            <a:endParaRPr lang="en-GB" b="1" dirty="0">
              <a:solidFill>
                <a:srgbClr val="00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79</a:t>
            </a:fld>
            <a:endParaRPr lang="en-GB"/>
          </a:p>
        </p:txBody>
      </p:sp>
      <p:sp>
        <p:nvSpPr>
          <p:cNvPr id="4" name="TextBox 3"/>
          <p:cNvSpPr txBox="1"/>
          <p:nvPr/>
        </p:nvSpPr>
        <p:spPr>
          <a:xfrm>
            <a:off x="4283968" y="980728"/>
            <a:ext cx="4680520"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fact is that the sixth beast was dethroned by a seventh beast, </a:t>
            </a:r>
            <a:r>
              <a:rPr lang="en-US" sz="2800" b="1" dirty="0" smtClean="0">
                <a:solidFill>
                  <a:srgbClr val="FFC000"/>
                </a:solidFill>
                <a:effectLst>
                  <a:outerShdw blurRad="38100" dist="38100" dir="2700000" algn="tl">
                    <a:srgbClr val="000000">
                      <a:alpha val="43137"/>
                    </a:srgbClr>
                  </a:outerShdw>
                </a:effectLst>
              </a:rPr>
              <a:t>just as the Bible prophesied. </a:t>
            </a:r>
            <a:r>
              <a:rPr lang="en-US" sz="2800" b="1" dirty="0" smtClean="0">
                <a:solidFill>
                  <a:srgbClr val="00FF99"/>
                </a:solidFill>
                <a:effectLst>
                  <a:outerShdw blurRad="38100" dist="38100" dir="2700000" algn="tl">
                    <a:srgbClr val="000000">
                      <a:alpha val="43137"/>
                    </a:srgbClr>
                  </a:outerShdw>
                </a:effectLst>
              </a:rPr>
              <a:t>Papal Rome was ultimately relieved of power by none other than Napoleon Bonaparte in 1798 as commander of the French army.</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In May of 1804, </a:t>
            </a:r>
            <a:r>
              <a:rPr lang="en-US" sz="2800" b="1" dirty="0" smtClean="0">
                <a:solidFill>
                  <a:srgbClr val="FFFF00"/>
                </a:solidFill>
                <a:effectLst>
                  <a:outerShdw blurRad="38100" dist="38100" dir="2700000" algn="tl">
                    <a:srgbClr val="000000">
                      <a:alpha val="43137"/>
                    </a:srgbClr>
                  </a:outerShdw>
                </a:effectLst>
              </a:rPr>
              <a:t>Napoleon was declared Emperor of France by the French senate. </a:t>
            </a:r>
            <a:endParaRPr lang="en-GB" sz="2800" b="1" dirty="0">
              <a:solidFill>
                <a:srgbClr val="FFFF00"/>
              </a:solidFill>
              <a:effectLst>
                <a:outerShdw blurRad="38100" dist="38100" dir="2700000" algn="tl">
                  <a:srgbClr val="000000">
                    <a:alpha val="43137"/>
                  </a:srgbClr>
                </a:outerShdw>
              </a:effectLst>
            </a:endParaRPr>
          </a:p>
        </p:txBody>
      </p:sp>
      <p:pic>
        <p:nvPicPr>
          <p:cNvPr id="179202" name="Picture 2" descr="http://www.mwctoys.com/images/review_napoleon_1.jpg"/>
          <p:cNvPicPr>
            <a:picLocks noChangeAspect="1" noChangeArrowheads="1"/>
          </p:cNvPicPr>
          <p:nvPr/>
        </p:nvPicPr>
        <p:blipFill>
          <a:blip r:embed="rId3" cstate="print"/>
          <a:srcRect/>
          <a:stretch>
            <a:fillRect/>
          </a:stretch>
        </p:blipFill>
        <p:spPr bwMode="auto">
          <a:xfrm>
            <a:off x="467544" y="1124744"/>
            <a:ext cx="3448719" cy="518457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itiswrittenoceania.tv/images/bibleInfo003.jpg"/>
          <p:cNvPicPr>
            <a:picLocks noChangeAspect="1" noChangeArrowheads="1"/>
          </p:cNvPicPr>
          <p:nvPr/>
        </p:nvPicPr>
        <p:blipFill>
          <a:blip r:embed="rId3" cstate="print"/>
          <a:srcRect/>
          <a:stretch>
            <a:fillRect/>
          </a:stretch>
        </p:blipFill>
        <p:spPr bwMode="auto">
          <a:xfrm>
            <a:off x="-12119" y="0"/>
            <a:ext cx="9156119" cy="6858000"/>
          </a:xfrm>
          <a:prstGeom prst="rect">
            <a:avLst/>
          </a:prstGeom>
          <a:noFill/>
        </p:spPr>
      </p:pic>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GB" b="1" dirty="0" smtClean="0">
                <a:solidFill>
                  <a:srgbClr val="00FF00"/>
                </a:solidFill>
              </a:rPr>
              <a:t>Introduction</a:t>
            </a:r>
            <a:endParaRPr lang="en-GB" dirty="0"/>
          </a:p>
        </p:txBody>
      </p:sp>
      <p:sp>
        <p:nvSpPr>
          <p:cNvPr id="3" name="TextBox 2"/>
          <p:cNvSpPr txBox="1"/>
          <p:nvPr/>
        </p:nvSpPr>
        <p:spPr>
          <a:xfrm>
            <a:off x="0" y="1340768"/>
            <a:ext cx="9144000" cy="5293757"/>
          </a:xfrm>
          <a:prstGeom prst="rect">
            <a:avLst/>
          </a:prstGeom>
          <a:noFill/>
        </p:spPr>
        <p:txBody>
          <a:bodyPr wrap="square" rtlCol="0">
            <a:spAutoFit/>
          </a:bodyPr>
          <a:lstStyle/>
          <a:p>
            <a:pPr algn="ctr"/>
            <a:r>
              <a:rPr lang="en-US" sz="3200" b="1" i="1" dirty="0" smtClean="0">
                <a:solidFill>
                  <a:srgbClr val="002060"/>
                </a:solidFill>
                <a:effectLst>
                  <a:outerShdw blurRad="38100" dist="38100" dir="2700000" algn="tl">
                    <a:srgbClr val="000000">
                      <a:alpha val="43137"/>
                    </a:srgbClr>
                  </a:outerShdw>
                </a:effectLst>
              </a:rPr>
              <a:t>I </a:t>
            </a:r>
            <a:r>
              <a:rPr lang="en-US" sz="3200" b="1" i="1" dirty="0">
                <a:solidFill>
                  <a:srgbClr val="002060"/>
                </a:solidFill>
                <a:effectLst>
                  <a:outerShdw blurRad="38100" dist="38100" dir="2700000" algn="tl">
                    <a:srgbClr val="000000">
                      <a:alpha val="43137"/>
                    </a:srgbClr>
                  </a:outerShdw>
                </a:effectLst>
              </a:rPr>
              <a:t>have prospered and I need nothing," not knowing that you are wretched, pitiable, poor, blind and naked. Therefore</a:t>
            </a:r>
            <a:r>
              <a:rPr lang="en-US" sz="3200" b="1" i="1" dirty="0">
                <a:solidFill>
                  <a:schemeClr val="bg1">
                    <a:lumMod val="60000"/>
                    <a:lumOff val="40000"/>
                  </a:schemeClr>
                </a:solidFill>
                <a:effectLst>
                  <a:outerShdw blurRad="38100" dist="38100" dir="2700000" algn="tl">
                    <a:srgbClr val="000000">
                      <a:alpha val="43137"/>
                    </a:srgbClr>
                  </a:outerShdw>
                </a:effectLst>
              </a:rPr>
              <a:t>, </a:t>
            </a:r>
            <a:r>
              <a:rPr lang="en-US" sz="3200" b="1" i="1" u="sng" dirty="0">
                <a:solidFill>
                  <a:srgbClr val="C00000"/>
                </a:solidFill>
                <a:effectLst>
                  <a:outerShdw blurRad="38100" dist="38100" dir="2700000" algn="tl">
                    <a:srgbClr val="000000">
                      <a:alpha val="43137"/>
                    </a:srgbClr>
                  </a:outerShdw>
                </a:effectLst>
              </a:rPr>
              <a:t>I counsel you to buy from me gold refined by fire</a:t>
            </a:r>
            <a:r>
              <a:rPr lang="en-US" sz="3200" b="1" i="1" dirty="0">
                <a:solidFill>
                  <a:srgbClr val="002060"/>
                </a:solidFill>
                <a:effectLst>
                  <a:outerShdw blurRad="38100" dist="38100" dir="2700000" algn="tl">
                    <a:srgbClr val="000000">
                      <a:alpha val="43137"/>
                    </a:srgbClr>
                  </a:outerShdw>
                </a:effectLst>
              </a:rPr>
              <a:t>, that you may be rich, and white garments to clothe you and to keep the shame of your nakedness from being seen, and salve to anoint your eyes, that you may see.</a:t>
            </a:r>
            <a:r>
              <a:rPr lang="en-US" sz="3200" b="1" i="1" dirty="0">
                <a:solidFill>
                  <a:schemeClr val="bg1">
                    <a:lumMod val="60000"/>
                    <a:lumOff val="40000"/>
                  </a:schemeClr>
                </a:solidFill>
                <a:effectLst>
                  <a:outerShdw blurRad="38100" dist="38100" dir="2700000" algn="tl">
                    <a:srgbClr val="000000">
                      <a:alpha val="43137"/>
                    </a:srgbClr>
                  </a:outerShdw>
                </a:effectLst>
              </a:rPr>
              <a:t> </a:t>
            </a:r>
            <a:r>
              <a:rPr lang="en-US" sz="3200" b="1" i="1" u="sng" dirty="0">
                <a:solidFill>
                  <a:srgbClr val="C00000"/>
                </a:solidFill>
                <a:effectLst>
                  <a:outerShdw blurRad="38100" dist="38100" dir="2700000" algn="tl">
                    <a:srgbClr val="000000">
                      <a:alpha val="43137"/>
                    </a:srgbClr>
                  </a:outerShdw>
                </a:effectLst>
              </a:rPr>
              <a:t>Those whom I love, I reprove and chasten; so be zealous and repent</a:t>
            </a:r>
            <a:r>
              <a:rPr lang="en-US" sz="3200" b="1" i="1" dirty="0">
                <a:solidFill>
                  <a:srgbClr val="C00000"/>
                </a:solidFill>
                <a:effectLst>
                  <a:outerShdw blurRad="38100" dist="38100" dir="2700000" algn="tl">
                    <a:srgbClr val="000000">
                      <a:alpha val="43137"/>
                    </a:srgbClr>
                  </a:outerShdw>
                </a:effectLst>
              </a:rPr>
              <a:t>.</a:t>
            </a:r>
            <a:r>
              <a:rPr lang="en-US" sz="3200" b="1" dirty="0">
                <a:solidFill>
                  <a:schemeClr val="bg1">
                    <a:lumMod val="60000"/>
                    <a:lumOff val="40000"/>
                  </a:schemeClr>
                </a:solidFill>
                <a:effectLst>
                  <a:outerShdw blurRad="38100" dist="38100" dir="2700000" algn="tl">
                    <a:srgbClr val="000000">
                      <a:alpha val="43137"/>
                    </a:srgbClr>
                  </a:outerShdw>
                </a:effectLst>
              </a:rPr>
              <a:t> </a:t>
            </a:r>
            <a:r>
              <a:rPr lang="en-US" sz="3200" b="1" dirty="0">
                <a:solidFill>
                  <a:srgbClr val="FF0000"/>
                </a:solidFill>
                <a:effectLst>
                  <a:outerShdw blurRad="38100" dist="38100" dir="2700000" algn="tl">
                    <a:srgbClr val="000000">
                      <a:alpha val="43137"/>
                    </a:srgbClr>
                  </a:outerShdw>
                </a:effectLst>
              </a:rPr>
              <a:t>- Rev. 3:14-19.</a:t>
            </a:r>
            <a:endParaRPr lang="en-GB" sz="3200" b="1" dirty="0">
              <a:solidFill>
                <a:srgbClr val="FF0000"/>
              </a:solidFill>
              <a:effectLst>
                <a:outerShdw blurRad="38100" dist="38100" dir="2700000" algn="tl">
                  <a:srgbClr val="000000">
                    <a:alpha val="43137"/>
                  </a:srgbClr>
                </a:outerShdw>
              </a:effectLst>
            </a:endParaRPr>
          </a:p>
          <a:p>
            <a:pPr algn="ctr"/>
            <a:endParaRPr lang="en-GB" b="1"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8</a:t>
            </a:fld>
            <a:endParaRPr lang="en-GB"/>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012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SEVENTH BEAST</a:t>
            </a:r>
            <a:r>
              <a:rPr lang="en-GB" b="1" dirty="0" smtClean="0">
                <a:solidFill>
                  <a:srgbClr val="00FF00"/>
                </a:solidFill>
              </a:rPr>
              <a:t/>
            </a:r>
            <a:br>
              <a:rPr lang="en-GB" b="1" dirty="0" smtClean="0">
                <a:solidFill>
                  <a:srgbClr val="00FF00"/>
                </a:solidFill>
              </a:rPr>
            </a:br>
            <a:endParaRPr lang="en-GB" b="1" dirty="0">
              <a:solidFill>
                <a:srgbClr val="00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80</a:t>
            </a:fld>
            <a:endParaRPr lang="en-GB"/>
          </a:p>
        </p:txBody>
      </p:sp>
      <p:sp>
        <p:nvSpPr>
          <p:cNvPr id="4" name="TextBox 3"/>
          <p:cNvSpPr txBox="1"/>
          <p:nvPr/>
        </p:nvSpPr>
        <p:spPr>
          <a:xfrm>
            <a:off x="4176936" y="1748477"/>
            <a:ext cx="475252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00FFFF"/>
                </a:solidFill>
              </a:rPr>
              <a:t>In December of the same year, </a:t>
            </a:r>
            <a:r>
              <a:rPr lang="en-US" sz="2800" b="1" i="1" dirty="0" smtClean="0">
                <a:solidFill>
                  <a:srgbClr val="FFC000"/>
                </a:solidFill>
              </a:rPr>
              <a:t>the still acting Pope was to crown him Emperor in an official rite. </a:t>
            </a:r>
            <a:r>
              <a:rPr lang="en-US" sz="2800" b="1" i="1" dirty="0" smtClean="0">
                <a:solidFill>
                  <a:srgbClr val="FF33CC"/>
                </a:solidFill>
              </a:rPr>
              <a:t>As a symbol of Rome’s power over all of Europe,</a:t>
            </a:r>
            <a:r>
              <a:rPr lang="en-US" sz="2800" b="1" i="1" dirty="0" smtClean="0">
                <a:solidFill>
                  <a:srgbClr val="00FF99"/>
                </a:solidFill>
              </a:rPr>
              <a:t> the reigning Popes had crowned the kings and queens of the European monarchies for centuries.</a:t>
            </a:r>
            <a:endParaRPr lang="en-GB" sz="2800" b="1" i="1" dirty="0">
              <a:solidFill>
                <a:srgbClr val="00FF99"/>
              </a:solidFill>
            </a:endParaRPr>
          </a:p>
        </p:txBody>
      </p:sp>
      <p:pic>
        <p:nvPicPr>
          <p:cNvPr id="187394" name="Picture 2" descr="http://images.worldtop.org/uploads/2009/03/05/Napoleon-Bonaparte--10540454751.jpg"/>
          <p:cNvPicPr>
            <a:picLocks noChangeAspect="1" noChangeArrowheads="1"/>
          </p:cNvPicPr>
          <p:nvPr/>
        </p:nvPicPr>
        <p:blipFill>
          <a:blip r:embed="rId3" cstate="print"/>
          <a:srcRect/>
          <a:stretch>
            <a:fillRect/>
          </a:stretch>
        </p:blipFill>
        <p:spPr bwMode="auto">
          <a:xfrm>
            <a:off x="179512" y="1284784"/>
            <a:ext cx="3791196" cy="5328592"/>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FF00"/>
                </a:solidFill>
              </a:rPr>
              <a:t>THE SEVENTH BEAST</a:t>
            </a:r>
            <a:r>
              <a:rPr lang="en-GB" b="1" dirty="0" smtClean="0">
                <a:solidFill>
                  <a:srgbClr val="00FF00"/>
                </a:solidFill>
              </a:rPr>
              <a:t/>
            </a:r>
            <a:br>
              <a:rPr lang="en-GB" b="1" dirty="0" smtClean="0">
                <a:solidFill>
                  <a:srgbClr val="00FF00"/>
                </a:solidFill>
              </a:rPr>
            </a:br>
            <a:endParaRPr lang="en-GB" b="1" dirty="0">
              <a:solidFill>
                <a:srgbClr val="00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81</a:t>
            </a:fld>
            <a:endParaRPr lang="en-GB"/>
          </a:p>
        </p:txBody>
      </p:sp>
      <p:sp>
        <p:nvSpPr>
          <p:cNvPr id="4" name="TextBox 3"/>
          <p:cNvSpPr txBox="1"/>
          <p:nvPr/>
        </p:nvSpPr>
        <p:spPr>
          <a:xfrm>
            <a:off x="4438328" y="1182739"/>
            <a:ext cx="424847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This was an established rite which was begun by Pope Leo III when he crowned Charlemagne in the year 800; </a:t>
            </a:r>
            <a:r>
              <a:rPr lang="en-US" sz="2800" b="1" dirty="0" smtClean="0">
                <a:solidFill>
                  <a:srgbClr val="FFC000"/>
                </a:solidFill>
                <a:effectLst>
                  <a:outerShdw blurRad="38100" dist="38100" dir="2700000" algn="tl">
                    <a:srgbClr val="000000">
                      <a:alpha val="43137"/>
                    </a:srgbClr>
                  </a:outerShdw>
                </a:effectLst>
              </a:rPr>
              <a:t>and Napoleon, a thousand years later,</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was expected to adhere to this tradition.</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The site was the Cathedral of Notre Dame.</a:t>
            </a:r>
            <a:endParaRPr lang="en-GB" sz="2800" b="1" dirty="0">
              <a:solidFill>
                <a:srgbClr val="FFFF00"/>
              </a:solidFill>
              <a:effectLst>
                <a:outerShdw blurRad="38100" dist="38100" dir="2700000" algn="tl">
                  <a:srgbClr val="000000">
                    <a:alpha val="43137"/>
                  </a:srgbClr>
                </a:outerShdw>
              </a:effectLst>
            </a:endParaRPr>
          </a:p>
        </p:txBody>
      </p:sp>
      <p:pic>
        <p:nvPicPr>
          <p:cNvPr id="185346" name="Picture 2" descr="http://www.traditioninaction.org/OrganicSociety/Images_1-100/A_011_CoronationCM.jpg"/>
          <p:cNvPicPr>
            <a:picLocks noChangeAspect="1" noChangeArrowheads="1"/>
          </p:cNvPicPr>
          <p:nvPr/>
        </p:nvPicPr>
        <p:blipFill>
          <a:blip r:embed="rId3" cstate="print"/>
          <a:srcRect/>
          <a:stretch>
            <a:fillRect/>
          </a:stretch>
        </p:blipFill>
        <p:spPr bwMode="auto">
          <a:xfrm>
            <a:off x="323528" y="1568399"/>
            <a:ext cx="3744416" cy="468052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http://lh6.ggpht.com/_XNJTz6hdBSw/R_b2VD9DgMI/AAAAAAAAA_M/EqNJA4G-ROY/coronation.jpg"/>
          <p:cNvPicPr>
            <a:picLocks noChangeAspect="1" noChangeArrowheads="1"/>
          </p:cNvPicPr>
          <p:nvPr/>
        </p:nvPicPr>
        <p:blipFill>
          <a:blip r:embed="rId3" cstate="print"/>
          <a:srcRect/>
          <a:stretch>
            <a:fillRect/>
          </a:stretch>
        </p:blipFill>
        <p:spPr bwMode="auto">
          <a:xfrm>
            <a:off x="1" y="0"/>
            <a:ext cx="9206396" cy="7200800"/>
          </a:xfrm>
          <a:prstGeom prst="rect">
            <a:avLst/>
          </a:prstGeom>
          <a:noFill/>
        </p:spPr>
      </p:pic>
      <p:sp>
        <p:nvSpPr>
          <p:cNvPr id="2" name="Title 1"/>
          <p:cNvSpPr>
            <a:spLocks noGrp="1"/>
          </p:cNvSpPr>
          <p:nvPr>
            <p:ph type="title"/>
          </p:nvPr>
        </p:nvSpPr>
        <p:spPr/>
        <p:txBody>
          <a:bodyPr/>
          <a:lstStyle/>
          <a:p>
            <a:r>
              <a:rPr lang="en-US" b="1" dirty="0" smtClean="0">
                <a:solidFill>
                  <a:srgbClr val="00FF00"/>
                </a:solidFill>
              </a:rPr>
              <a:t>THE SEVENTH BEAST</a:t>
            </a:r>
            <a:r>
              <a:rPr lang="en-GB" b="1" dirty="0" smtClean="0">
                <a:solidFill>
                  <a:srgbClr val="00FF00"/>
                </a:solidFill>
              </a:rPr>
              <a:t/>
            </a:r>
            <a:br>
              <a:rPr lang="en-GB" b="1" dirty="0" smtClean="0">
                <a:solidFill>
                  <a:srgbClr val="00FF00"/>
                </a:solidFill>
              </a:rPr>
            </a:br>
            <a:endParaRPr lang="en-GB" b="1" dirty="0">
              <a:solidFill>
                <a:srgbClr val="00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82</a:t>
            </a:fld>
            <a:endParaRPr lang="en-GB"/>
          </a:p>
        </p:txBody>
      </p:sp>
      <p:sp>
        <p:nvSpPr>
          <p:cNvPr id="7" name="TextBox 6"/>
          <p:cNvSpPr txBox="1"/>
          <p:nvPr/>
        </p:nvSpPr>
        <p:spPr>
          <a:xfrm>
            <a:off x="0" y="836712"/>
            <a:ext cx="9144000" cy="2862322"/>
          </a:xfrm>
          <a:prstGeom prst="rect">
            <a:avLst/>
          </a:prstGeom>
          <a:noFill/>
        </p:spPr>
        <p:txBody>
          <a:bodyPr wrap="square" rtlCol="0">
            <a:spAutoFit/>
          </a:bodyPr>
          <a:lstStyle/>
          <a:p>
            <a:pPr algn="ctr"/>
            <a:r>
              <a:rPr lang="en-US" sz="3600" b="1" dirty="0" smtClean="0">
                <a:solidFill>
                  <a:srgbClr val="00FFFF"/>
                </a:solidFill>
                <a:effectLst>
                  <a:outerShdw blurRad="38100" dist="38100" dir="2700000" algn="tl">
                    <a:srgbClr val="000000">
                      <a:alpha val="43137"/>
                    </a:srgbClr>
                  </a:outerShdw>
                </a:effectLst>
              </a:rPr>
              <a:t>As Pope Pius VII was preparing to crown him, </a:t>
            </a:r>
            <a:r>
              <a:rPr lang="en-US" sz="3600" b="1" dirty="0" smtClean="0">
                <a:solidFill>
                  <a:srgbClr val="FFC000"/>
                </a:solidFill>
                <a:effectLst>
                  <a:outerShdw blurRad="38100" dist="38100" dir="2700000" algn="tl">
                    <a:srgbClr val="000000">
                      <a:alpha val="43137"/>
                    </a:srgbClr>
                  </a:outerShdw>
                </a:effectLst>
              </a:rPr>
              <a:t>Napoleon grabbed the crown from the Pope’s hands and crowned himself, </a:t>
            </a:r>
            <a:r>
              <a:rPr lang="en-US" sz="3600" b="1" dirty="0" smtClean="0">
                <a:solidFill>
                  <a:srgbClr val="FFFF00"/>
                </a:solidFill>
                <a:effectLst>
                  <a:outerShdw blurRad="38100" dist="38100" dir="2700000" algn="tl">
                    <a:srgbClr val="000000">
                      <a:alpha val="43137"/>
                    </a:srgbClr>
                  </a:outerShdw>
                </a:effectLst>
              </a:rPr>
              <a:t>thus signifying that he, and not the Papacy, was the true power.</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8112"/>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
            </a:r>
            <a:br>
              <a:rPr lang="en-US" b="1" dirty="0" smtClean="0">
                <a:solidFill>
                  <a:srgbClr val="00FF00"/>
                </a:solidFill>
              </a:rPr>
            </a:br>
            <a:r>
              <a:rPr lang="en-US" b="1" dirty="0" smtClean="0">
                <a:solidFill>
                  <a:srgbClr val="00FF00"/>
                </a:solidFill>
              </a:rPr>
              <a:t>THE SEVENTH BEAST</a:t>
            </a:r>
            <a:r>
              <a:rPr lang="en-GB" b="1" dirty="0" smtClean="0">
                <a:solidFill>
                  <a:srgbClr val="00FF00"/>
                </a:solidFill>
              </a:rPr>
              <a:t/>
            </a:r>
            <a:br>
              <a:rPr lang="en-GB" b="1" dirty="0" smtClean="0">
                <a:solidFill>
                  <a:srgbClr val="00FF00"/>
                </a:solidFill>
              </a:rPr>
            </a:br>
            <a:endParaRPr lang="en-GB" b="1" dirty="0">
              <a:solidFill>
                <a:srgbClr val="00FF00"/>
              </a:solidFill>
            </a:endParaRPr>
          </a:p>
        </p:txBody>
      </p:sp>
      <p:sp>
        <p:nvSpPr>
          <p:cNvPr id="3" name="Slide Number Placeholder 2"/>
          <p:cNvSpPr>
            <a:spLocks noGrp="1"/>
          </p:cNvSpPr>
          <p:nvPr>
            <p:ph type="sldNum" sz="quarter" idx="12"/>
          </p:nvPr>
        </p:nvSpPr>
        <p:spPr/>
        <p:txBody>
          <a:bodyPr/>
          <a:lstStyle/>
          <a:p>
            <a:fld id="{D274BC00-3AA4-4279-B550-DC6C500F1A36}" type="slidenum">
              <a:rPr lang="en-GB" smtClean="0"/>
              <a:pPr/>
              <a:t>83</a:t>
            </a:fld>
            <a:endParaRPr lang="en-GB"/>
          </a:p>
        </p:txBody>
      </p:sp>
      <p:sp>
        <p:nvSpPr>
          <p:cNvPr id="4" name="TextBox 3"/>
          <p:cNvSpPr txBox="1"/>
          <p:nvPr/>
        </p:nvSpPr>
        <p:spPr>
          <a:xfrm>
            <a:off x="3707904" y="1011734"/>
            <a:ext cx="5184576" cy="569386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When Napoleon came to power in France, </a:t>
            </a:r>
            <a:r>
              <a:rPr lang="en-US" sz="2800" b="1" dirty="0" smtClean="0">
                <a:solidFill>
                  <a:srgbClr val="FFC000"/>
                </a:solidFill>
                <a:effectLst>
                  <a:outerShdw blurRad="38100" dist="38100" dir="2700000" algn="tl">
                    <a:srgbClr val="000000">
                      <a:alpha val="43137"/>
                    </a:srgbClr>
                  </a:outerShdw>
                </a:effectLst>
              </a:rPr>
              <a:t>he relieved the Papacy of its real estate holdings in that country, </a:t>
            </a:r>
            <a:r>
              <a:rPr lang="en-US" sz="2800" b="1" dirty="0" smtClean="0">
                <a:solidFill>
                  <a:srgbClr val="FF0000"/>
                </a:solidFill>
                <a:effectLst>
                  <a:outerShdw blurRad="38100" dist="38100" dir="2700000" algn="tl">
                    <a:srgbClr val="000000">
                      <a:alpha val="43137"/>
                    </a:srgbClr>
                  </a:outerShdw>
                </a:effectLst>
              </a:rPr>
              <a:t>namely the monasteries. </a:t>
            </a:r>
            <a:r>
              <a:rPr lang="en-US" sz="2800" b="1" dirty="0" smtClean="0">
                <a:solidFill>
                  <a:srgbClr val="00FF00"/>
                </a:solidFill>
                <a:effectLst>
                  <a:outerShdw blurRad="38100" dist="38100" dir="2700000" algn="tl">
                    <a:srgbClr val="000000">
                      <a:alpha val="43137"/>
                    </a:srgbClr>
                  </a:outerShdw>
                </a:effectLst>
              </a:rPr>
              <a:t>This was about 25% of the land in France. In 1809, </a:t>
            </a:r>
            <a:r>
              <a:rPr lang="en-US" sz="2800" b="1" dirty="0" smtClean="0">
                <a:solidFill>
                  <a:srgbClr val="FF33CC"/>
                </a:solidFill>
                <a:effectLst>
                  <a:outerShdw blurRad="38100" dist="38100" dir="2700000" algn="tl">
                    <a:srgbClr val="000000">
                      <a:alpha val="43137"/>
                    </a:srgbClr>
                  </a:outerShdw>
                </a:effectLst>
              </a:rPr>
              <a:t>Napoleon completed the takeover by annexing the Papal States. </a:t>
            </a:r>
            <a:r>
              <a:rPr lang="en-US" sz="2800" b="1" dirty="0" smtClean="0">
                <a:solidFill>
                  <a:srgbClr val="FFFF00"/>
                </a:solidFill>
                <a:effectLst>
                  <a:outerShdw blurRad="38100" dist="38100" dir="2700000" algn="tl">
                    <a:srgbClr val="000000">
                      <a:alpha val="43137"/>
                    </a:srgbClr>
                  </a:outerShdw>
                </a:effectLst>
              </a:rPr>
              <a:t>The Papacy was stripped of both its military and political might, but never its spiritual might. </a:t>
            </a:r>
            <a:endParaRPr lang="en-GB" dirty="0"/>
          </a:p>
        </p:txBody>
      </p:sp>
      <p:pic>
        <p:nvPicPr>
          <p:cNvPr id="2050" name="Picture 2" descr="http://www.reformation.org/papal-states1.jpg"/>
          <p:cNvPicPr>
            <a:picLocks noChangeAspect="1" noChangeArrowheads="1"/>
          </p:cNvPicPr>
          <p:nvPr/>
        </p:nvPicPr>
        <p:blipFill>
          <a:blip r:embed="rId3" cstate="print"/>
          <a:srcRect t="7560"/>
          <a:stretch>
            <a:fillRect/>
          </a:stretch>
        </p:blipFill>
        <p:spPr bwMode="auto">
          <a:xfrm>
            <a:off x="395536" y="1518407"/>
            <a:ext cx="3027594" cy="468052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56"/>
            <a:ext cx="8229600" cy="11430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84</a:t>
            </a:fld>
            <a:endParaRPr lang="en-GB"/>
          </a:p>
        </p:txBody>
      </p:sp>
      <p:sp>
        <p:nvSpPr>
          <p:cNvPr id="4" name="TextBox 3"/>
          <p:cNvSpPr txBox="1"/>
          <p:nvPr/>
        </p:nvSpPr>
        <p:spPr>
          <a:xfrm>
            <a:off x="4499992" y="1700808"/>
            <a:ext cx="410445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this point, Napoleon’s power was at its height. </a:t>
            </a:r>
            <a:r>
              <a:rPr lang="en-US" sz="2800" b="1" dirty="0" smtClean="0">
                <a:solidFill>
                  <a:srgbClr val="FFC000"/>
                </a:solidFill>
                <a:effectLst>
                  <a:outerShdw blurRad="38100" dist="38100" dir="2700000" algn="tl">
                    <a:srgbClr val="000000">
                      <a:alpha val="43137"/>
                    </a:srgbClr>
                  </a:outerShdw>
                </a:effectLst>
              </a:rPr>
              <a:t>But in 1815, only six years later, </a:t>
            </a:r>
            <a:r>
              <a:rPr lang="en-US" sz="2800" b="1" dirty="0" smtClean="0">
                <a:solidFill>
                  <a:srgbClr val="FF33CC"/>
                </a:solidFill>
                <a:effectLst>
                  <a:outerShdw blurRad="38100" dist="38100" dir="2700000" algn="tl">
                    <a:srgbClr val="000000">
                      <a:alpha val="43137"/>
                    </a:srgbClr>
                  </a:outerShdw>
                </a:effectLst>
              </a:rPr>
              <a:t>his empire was defeated by Wellington at Waterloo.</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Regarding the seventh beast, </a:t>
            </a:r>
            <a:r>
              <a:rPr lang="en-US" sz="2800" b="1" dirty="0" smtClean="0">
                <a:solidFill>
                  <a:srgbClr val="FFFF00"/>
                </a:solidFill>
                <a:effectLst>
                  <a:outerShdw blurRad="38100" dist="38100" dir="2700000" algn="tl">
                    <a:srgbClr val="000000">
                      <a:alpha val="43137"/>
                    </a:srgbClr>
                  </a:outerShdw>
                </a:effectLst>
              </a:rPr>
              <a:t>the Bible says</a:t>
            </a:r>
            <a:r>
              <a:rPr lang="en-US" sz="2800" b="1" dirty="0" smtClean="0">
                <a:effectLst>
                  <a:outerShdw blurRad="38100" dist="38100" dir="2700000" algn="tl">
                    <a:srgbClr val="000000">
                      <a:alpha val="43137"/>
                    </a:srgbClr>
                  </a:outerShdw>
                </a:effectLst>
              </a:rPr>
              <a:t>:</a:t>
            </a:r>
            <a:endParaRPr lang="en-GB" sz="2800" b="1" dirty="0">
              <a:effectLst>
                <a:outerShdw blurRad="38100" dist="38100" dir="2700000" algn="tl">
                  <a:srgbClr val="000000">
                    <a:alpha val="43137"/>
                  </a:srgbClr>
                </a:outerShdw>
              </a:effectLst>
            </a:endParaRPr>
          </a:p>
        </p:txBody>
      </p:sp>
      <p:pic>
        <p:nvPicPr>
          <p:cNvPr id="183298" name="Picture 2" descr="http://www.kcl.ac.uk/depsta/iss/archives/wellington/image/wellington04.jpg"/>
          <p:cNvPicPr>
            <a:picLocks noChangeAspect="1" noChangeArrowheads="1"/>
          </p:cNvPicPr>
          <p:nvPr/>
        </p:nvPicPr>
        <p:blipFill>
          <a:blip r:embed="rId3" cstate="print"/>
          <a:srcRect/>
          <a:stretch>
            <a:fillRect/>
          </a:stretch>
        </p:blipFill>
        <p:spPr bwMode="auto">
          <a:xfrm>
            <a:off x="611560" y="1359097"/>
            <a:ext cx="3096344" cy="4125129"/>
          </a:xfrm>
          <a:prstGeom prst="rect">
            <a:avLst/>
          </a:prstGeom>
          <a:noFill/>
        </p:spPr>
      </p:pic>
      <p:sp>
        <p:nvSpPr>
          <p:cNvPr id="6" name="TextBox 5"/>
          <p:cNvSpPr txBox="1"/>
          <p:nvPr/>
        </p:nvSpPr>
        <p:spPr>
          <a:xfrm>
            <a:off x="107504" y="5626512"/>
            <a:ext cx="410445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Duke of Wellington</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85</a:t>
            </a:fld>
            <a:endParaRPr lang="en-GB"/>
          </a:p>
        </p:txBody>
      </p:sp>
      <p:pic>
        <p:nvPicPr>
          <p:cNvPr id="4" name="Picture 2" descr="http://www.evcsj.org/blogs/uploaded_images/bible-766969.gif"/>
          <p:cNvPicPr>
            <a:picLocks noChangeAspect="1" noChangeArrowheads="1"/>
          </p:cNvPicPr>
          <p:nvPr/>
        </p:nvPicPr>
        <p:blipFill>
          <a:blip r:embed="rId3" cstate="print"/>
          <a:srcRect/>
          <a:stretch>
            <a:fillRect/>
          </a:stretch>
        </p:blipFill>
        <p:spPr bwMode="auto">
          <a:xfrm>
            <a:off x="251520" y="2276872"/>
            <a:ext cx="3810000" cy="2895601"/>
          </a:xfrm>
          <a:prstGeom prst="rect">
            <a:avLst/>
          </a:prstGeom>
          <a:noFill/>
        </p:spPr>
      </p:pic>
      <p:sp>
        <p:nvSpPr>
          <p:cNvPr id="5" name="TextBox 4"/>
          <p:cNvSpPr txBox="1"/>
          <p:nvPr/>
        </p:nvSpPr>
        <p:spPr>
          <a:xfrm>
            <a:off x="4572000" y="1700808"/>
            <a:ext cx="4392488"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"...and when he cometh, he must continue a short space." </a:t>
            </a:r>
            <a:r>
              <a:rPr lang="en-US" sz="2800" b="1" dirty="0" smtClean="0">
                <a:solidFill>
                  <a:srgbClr val="FFC000"/>
                </a:solidFill>
                <a:effectLst>
                  <a:outerShdw blurRad="38100" dist="38100" dir="2700000" algn="tl">
                    <a:srgbClr val="000000">
                      <a:alpha val="43137"/>
                    </a:srgbClr>
                  </a:outerShdw>
                </a:effectLst>
              </a:rPr>
              <a:t>Indeed, Napoleon’s reign of 17 years was the shortest of any of the 7 beasts. </a:t>
            </a:r>
            <a:r>
              <a:rPr lang="en-US" sz="2800" b="1" dirty="0" smtClean="0">
                <a:solidFill>
                  <a:srgbClr val="00FF00"/>
                </a:solidFill>
                <a:effectLst>
                  <a:outerShdw blurRad="38100" dist="38100" dir="2700000" algn="tl">
                    <a:srgbClr val="000000">
                      <a:alpha val="43137"/>
                    </a:srgbClr>
                  </a:outerShdw>
                </a:effectLst>
              </a:rPr>
              <a:t>The last beast of the prophecy, then, </a:t>
            </a:r>
            <a:r>
              <a:rPr lang="en-US" sz="2800" b="1" dirty="0" smtClean="0">
                <a:solidFill>
                  <a:srgbClr val="FF0000"/>
                </a:solidFill>
                <a:effectLst>
                  <a:outerShdw blurRad="38100" dist="38100" dir="2700000" algn="tl">
                    <a:srgbClr val="000000">
                      <a:alpha val="43137"/>
                    </a:srgbClr>
                  </a:outerShdw>
                </a:effectLst>
              </a:rPr>
              <a:t>is</a:t>
            </a:r>
            <a:endParaRPr lang="en-GB" sz="2800" b="1" dirty="0" smtClean="0">
              <a:solidFill>
                <a:srgbClr val="FF0000"/>
              </a:solidFill>
              <a:effectLst>
                <a:outerShdw blurRad="38100" dist="38100" dir="2700000" algn="tl">
                  <a:srgbClr val="000000">
                    <a:alpha val="43137"/>
                  </a:srgbClr>
                </a:outerShdw>
              </a:effectLst>
            </a:endParaRPr>
          </a:p>
          <a:p>
            <a:endParaRPr lang="en-GB" dirty="0"/>
          </a:p>
        </p:txBody>
      </p:sp>
      <p:sp>
        <p:nvSpPr>
          <p:cNvPr id="6" name="TextBox 5"/>
          <p:cNvSpPr txBox="1"/>
          <p:nvPr/>
        </p:nvSpPr>
        <p:spPr>
          <a:xfrm>
            <a:off x="1799692" y="5689937"/>
            <a:ext cx="4968552"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7: Napoleon</a:t>
            </a:r>
            <a:endParaRPr lang="en-GB" sz="6000" dirty="0">
              <a:solidFill>
                <a:srgbClr val="FF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86</a:t>
            </a:fld>
            <a:endParaRPr lang="en-GB"/>
          </a:p>
        </p:txBody>
      </p:sp>
      <p:sp>
        <p:nvSpPr>
          <p:cNvPr id="4" name="TextBox 3"/>
          <p:cNvSpPr txBox="1"/>
          <p:nvPr/>
        </p:nvSpPr>
        <p:spPr>
          <a:xfrm>
            <a:off x="4355976" y="1628800"/>
            <a:ext cx="432048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This brings us up to the year 1815. </a:t>
            </a:r>
            <a:r>
              <a:rPr lang="en-US" sz="2800" b="1" dirty="0" smtClean="0">
                <a:solidFill>
                  <a:srgbClr val="FFC000"/>
                </a:solidFill>
                <a:effectLst>
                  <a:outerShdw blurRad="38100" dist="38100" dir="2700000" algn="tl">
                    <a:srgbClr val="000000">
                      <a:alpha val="43137"/>
                    </a:srgbClr>
                  </a:outerShdw>
                </a:effectLst>
              </a:rPr>
              <a:t>History records no clear successor to Napoleon</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yet the Bible tells us that there is to be another beast, </a:t>
            </a:r>
            <a:r>
              <a:rPr lang="en-US" sz="2800" b="1" u="sng" dirty="0" smtClean="0">
                <a:solidFill>
                  <a:srgbClr val="FF0000"/>
                </a:solidFill>
                <a:effectLst>
                  <a:outerShdw blurRad="38100" dist="38100" dir="2700000" algn="tl">
                    <a:srgbClr val="000000">
                      <a:alpha val="43137"/>
                    </a:srgbClr>
                  </a:outerShdw>
                </a:effectLst>
              </a:rPr>
              <a:t>the 8th Beast</a:t>
            </a:r>
            <a:r>
              <a:rPr lang="en-US" sz="2800" b="1" dirty="0" smtClean="0">
                <a:solidFill>
                  <a:srgbClr val="FF0000"/>
                </a:solidFill>
                <a:effectLst>
                  <a:outerShdw blurRad="38100" dist="38100" dir="2700000" algn="tl">
                    <a:srgbClr val="000000">
                      <a:alpha val="43137"/>
                    </a:srgbClr>
                  </a:outerShdw>
                </a:effectLst>
              </a:rPr>
              <a:t>!</a:t>
            </a:r>
            <a:endParaRPr lang="en-GB" sz="2800" b="1" dirty="0">
              <a:solidFill>
                <a:srgbClr val="FF0000"/>
              </a:solidFill>
              <a:effectLst>
                <a:outerShdw blurRad="38100" dist="38100" dir="2700000" algn="tl">
                  <a:srgbClr val="000000">
                    <a:alpha val="43137"/>
                  </a:srgbClr>
                </a:outerShdw>
              </a:effectLst>
            </a:endParaRPr>
          </a:p>
        </p:txBody>
      </p:sp>
      <p:pic>
        <p:nvPicPr>
          <p:cNvPr id="191490" name="Picture 2" descr="http://napoleonic-literature.com/Death.JPG"/>
          <p:cNvPicPr>
            <a:picLocks noChangeAspect="1" noChangeArrowheads="1"/>
          </p:cNvPicPr>
          <p:nvPr/>
        </p:nvPicPr>
        <p:blipFill>
          <a:blip r:embed="rId3" cstate="print">
            <a:duotone>
              <a:prstClr val="black"/>
              <a:srgbClr val="C00000">
                <a:tint val="45000"/>
                <a:satMod val="400000"/>
              </a:srgbClr>
            </a:duotone>
          </a:blip>
          <a:srcRect/>
          <a:stretch>
            <a:fillRect/>
          </a:stretch>
        </p:blipFill>
        <p:spPr bwMode="auto">
          <a:xfrm>
            <a:off x="492514" y="1621233"/>
            <a:ext cx="3466822" cy="5068344"/>
          </a:xfrm>
          <a:prstGeom prst="rect">
            <a:avLst/>
          </a:prstGeom>
          <a:noFill/>
        </p:spPr>
      </p:pic>
      <p:sp>
        <p:nvSpPr>
          <p:cNvPr id="6" name="TextBox 5"/>
          <p:cNvSpPr txBox="1"/>
          <p:nvPr/>
        </p:nvSpPr>
        <p:spPr>
          <a:xfrm>
            <a:off x="4355976" y="5373216"/>
            <a:ext cx="3960440"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Left: Napoleon’s Deathbed </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87</a:t>
            </a:fld>
            <a:endParaRPr lang="en-GB"/>
          </a:p>
        </p:txBody>
      </p:sp>
      <p:sp>
        <p:nvSpPr>
          <p:cNvPr id="4" name="TextBox 3"/>
          <p:cNvSpPr txBox="1"/>
          <p:nvPr/>
        </p:nvSpPr>
        <p:spPr>
          <a:xfrm>
            <a:off x="4356956" y="1798796"/>
            <a:ext cx="4392488"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Rev.17:11: </a:t>
            </a: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And the beast that was, is not, even he is the eighth, and is of the seven, and </a:t>
            </a:r>
            <a:r>
              <a:rPr lang="en-US" sz="2800" b="1" i="1" dirty="0" err="1" smtClean="0">
                <a:solidFill>
                  <a:srgbClr val="00FFFF"/>
                </a:solidFill>
                <a:effectLst>
                  <a:outerShdw blurRad="38100" dist="38100" dir="2700000" algn="tl">
                    <a:srgbClr val="000000">
                      <a:alpha val="43137"/>
                    </a:srgbClr>
                  </a:outerShdw>
                </a:effectLst>
              </a:rPr>
              <a:t>goeth</a:t>
            </a:r>
            <a:r>
              <a:rPr lang="en-US" sz="2800" b="1" i="1" dirty="0" smtClean="0">
                <a:solidFill>
                  <a:srgbClr val="00FFFF"/>
                </a:solidFill>
                <a:effectLst>
                  <a:outerShdw blurRad="38100" dist="38100" dir="2700000" algn="tl">
                    <a:srgbClr val="000000">
                      <a:alpha val="43137"/>
                    </a:srgbClr>
                  </a:outerShdw>
                </a:effectLst>
              </a:rPr>
              <a:t> into perdition</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beast that </a:t>
            </a:r>
            <a:r>
              <a:rPr lang="en-US" sz="2800" b="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rPr>
              <a:t>was, is not</a:t>
            </a:r>
            <a:r>
              <a:rPr lang="en-US" sz="2800" b="1" dirty="0" smtClean="0">
                <a:solidFill>
                  <a:srgbClr val="FF0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and yet "</a:t>
            </a:r>
            <a:r>
              <a:rPr lang="en-US" sz="2800" b="1" i="1" dirty="0" smtClean="0">
                <a:solidFill>
                  <a:srgbClr val="FF0000"/>
                </a:solidFill>
                <a:effectLst>
                  <a:outerShdw blurRad="38100" dist="38100" dir="2700000" algn="tl">
                    <a:srgbClr val="000000">
                      <a:alpha val="43137"/>
                    </a:srgbClr>
                  </a:outerShdw>
                </a:effectLst>
              </a:rPr>
              <a:t>is the eighth</a:t>
            </a:r>
            <a:r>
              <a:rPr lang="en-US" sz="2800" b="1" dirty="0" smtClean="0">
                <a:solidFill>
                  <a:srgbClr val="FF00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is to be one of the five previous to Rome.</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Why is this true? </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251520" y="2420888"/>
            <a:ext cx="3810000" cy="2895601"/>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88</a:t>
            </a:fld>
            <a:endParaRPr lang="en-GB"/>
          </a:p>
        </p:txBody>
      </p:sp>
      <p:sp>
        <p:nvSpPr>
          <p:cNvPr id="4" name="TextBox 3"/>
          <p:cNvSpPr txBox="1"/>
          <p:nvPr/>
        </p:nvSpPr>
        <p:spPr>
          <a:xfrm>
            <a:off x="4211960" y="1484784"/>
            <a:ext cx="4680520" cy="489364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1. </a:t>
            </a:r>
            <a:r>
              <a:rPr lang="en-US" sz="2800" b="1" dirty="0" smtClean="0">
                <a:solidFill>
                  <a:srgbClr val="00FFFF"/>
                </a:solidFill>
                <a:effectLst>
                  <a:outerShdw blurRad="38100" dist="38100" dir="2700000" algn="tl">
                    <a:srgbClr val="000000">
                      <a:alpha val="43137"/>
                    </a:srgbClr>
                  </a:outerShdw>
                </a:effectLst>
              </a:rPr>
              <a:t>It cannot be Rome that is to be resurrected. </a:t>
            </a:r>
            <a:r>
              <a:rPr lang="en-US" sz="2800" b="1" dirty="0" smtClean="0">
                <a:solidFill>
                  <a:srgbClr val="FFC000"/>
                </a:solidFill>
                <a:effectLst>
                  <a:outerShdw blurRad="38100" dist="38100" dir="2700000" algn="tl">
                    <a:srgbClr val="000000">
                      <a:alpha val="43137"/>
                    </a:srgbClr>
                  </a:outerShdw>
                </a:effectLst>
              </a:rPr>
              <a:t>The angel clearly tells John that it, the 8th beast, </a:t>
            </a:r>
            <a:r>
              <a:rPr lang="en-US" sz="2800" b="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rPr>
              <a:t>is not,</a:t>
            </a:r>
            <a:r>
              <a:rPr lang="en-US" sz="2800" b="1" dirty="0" smtClean="0">
                <a:solidFill>
                  <a:srgbClr val="FF0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meaning it is not in power at the time of John the Revelator</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Logically, therefore, it cannot be Rome because Rome</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rPr>
              <a:t>is</a:t>
            </a:r>
            <a:r>
              <a:rPr lang="en-US" sz="2800" b="1" dirty="0" smtClean="0">
                <a:solidFill>
                  <a:srgbClr val="FF0000"/>
                </a:solidFill>
                <a:effectLst>
                  <a:outerShdw blurRad="38100" dist="38100" dir="2700000" algn="tl">
                    <a:srgbClr val="000000">
                      <a:alpha val="43137"/>
                    </a:srgbClr>
                  </a:outerShdw>
                </a:effectLst>
              </a:rPr>
              <a:t>."</a:t>
            </a:r>
            <a:endParaRPr lang="en-GB" sz="2800" b="1" dirty="0">
              <a:solidFill>
                <a:srgbClr val="FF0000"/>
              </a:solidFill>
              <a:effectLst>
                <a:outerShdw blurRad="38100" dist="38100" dir="2700000" algn="tl">
                  <a:srgbClr val="000000">
                    <a:alpha val="43137"/>
                  </a:srgbClr>
                </a:outerShdw>
              </a:effectLst>
            </a:endParaRPr>
          </a:p>
        </p:txBody>
      </p:sp>
      <p:pic>
        <p:nvPicPr>
          <p:cNvPr id="4098" name="Picture 2" descr="http://www.solarnavigator.net/geography/geography_images/Rome_Roman_Colosseum.jpg"/>
          <p:cNvPicPr>
            <a:picLocks noChangeAspect="1" noChangeArrowheads="1"/>
          </p:cNvPicPr>
          <p:nvPr/>
        </p:nvPicPr>
        <p:blipFill>
          <a:blip r:embed="rId3" cstate="print"/>
          <a:srcRect/>
          <a:stretch>
            <a:fillRect/>
          </a:stretch>
        </p:blipFill>
        <p:spPr bwMode="auto">
          <a:xfrm>
            <a:off x="467544" y="2204864"/>
            <a:ext cx="3384376" cy="2764163"/>
          </a:xfrm>
          <a:prstGeom prst="rect">
            <a:avLst/>
          </a:prstGeom>
          <a:noFill/>
        </p:spPr>
      </p:pic>
      <p:sp>
        <p:nvSpPr>
          <p:cNvPr id="6" name="TextBox 5"/>
          <p:cNvSpPr txBox="1"/>
          <p:nvPr/>
        </p:nvSpPr>
        <p:spPr>
          <a:xfrm>
            <a:off x="395536" y="5229200"/>
            <a:ext cx="345638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rPr>
              <a:t>Roman </a:t>
            </a:r>
            <a:r>
              <a:rPr lang="en-GB" sz="3600" b="1" dirty="0" err="1" smtClean="0">
                <a:solidFill>
                  <a:srgbClr val="FFFF00"/>
                </a:solidFill>
              </a:rPr>
              <a:t>Coloseum</a:t>
            </a:r>
            <a:endParaRPr lang="en-GB" sz="3600" dirty="0">
              <a:solidFill>
                <a:srgbClr val="FFFF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89</a:t>
            </a:fld>
            <a:endParaRPr lang="en-GB"/>
          </a:p>
        </p:txBody>
      </p:sp>
      <p:sp>
        <p:nvSpPr>
          <p:cNvPr id="4" name="TextBox 3"/>
          <p:cNvSpPr txBox="1"/>
          <p:nvPr/>
        </p:nvSpPr>
        <p:spPr>
          <a:xfrm>
            <a:off x="4355976" y="1484784"/>
            <a:ext cx="4536504" cy="532453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2. </a:t>
            </a:r>
            <a:r>
              <a:rPr lang="en-US" sz="2800" b="1" dirty="0" smtClean="0">
                <a:solidFill>
                  <a:srgbClr val="00FFFF"/>
                </a:solidFill>
                <a:effectLst>
                  <a:outerShdw blurRad="38100" dist="38100" dir="2700000" algn="tl">
                    <a:srgbClr val="000000">
                      <a:alpha val="43137"/>
                    </a:srgbClr>
                  </a:outerShdw>
                </a:effectLst>
              </a:rPr>
              <a:t>Although the verse says that the 8th beast is </a:t>
            </a:r>
            <a:r>
              <a:rPr lang="en-US" sz="2800" b="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rPr>
              <a:t>of the seven</a:t>
            </a:r>
            <a:r>
              <a:rPr lang="en-US" sz="2800" b="1" dirty="0" smtClean="0">
                <a:solidFill>
                  <a:srgbClr val="FF0000"/>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it cannot be number seven because the verse says to John that the 8th beast already </a:t>
            </a:r>
            <a:r>
              <a:rPr lang="en-US" sz="2800" b="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rPr>
              <a:t>was</a:t>
            </a:r>
            <a:r>
              <a:rPr lang="en-US" sz="2800" b="1" dirty="0" smtClean="0">
                <a:solidFill>
                  <a:srgbClr val="FF0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That is, the 8th Beast is one which existed previously to Rome but is to be reincarnated later.</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Picture"/>
          <p:cNvPicPr>
            <a:picLocks noChangeAspect="1" noChangeArrowheads="1"/>
          </p:cNvPicPr>
          <p:nvPr/>
        </p:nvPicPr>
        <p:blipFill>
          <a:blip r:embed="rId3" cstate="print"/>
          <a:srcRect/>
          <a:stretch>
            <a:fillRect/>
          </a:stretch>
        </p:blipFill>
        <p:spPr bwMode="auto">
          <a:xfrm>
            <a:off x="179512" y="2708920"/>
            <a:ext cx="3977514" cy="273630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FFFF00"/>
                </a:solidFill>
              </a:rPr>
              <a:t>Jesus is Coming Soon</a:t>
            </a:r>
            <a:r>
              <a:rPr lang="en-GB" dirty="0" smtClean="0">
                <a:solidFill>
                  <a:srgbClr val="FFFF00"/>
                </a:solidFill>
              </a:rPr>
              <a:t/>
            </a:r>
            <a:br>
              <a:rPr lang="en-GB" dirty="0" smtClean="0">
                <a:solidFill>
                  <a:srgbClr val="FFFF00"/>
                </a:solidFill>
              </a:rPr>
            </a:br>
            <a:endParaRPr lang="en-GB" dirty="0">
              <a:solidFill>
                <a:srgbClr val="FFFF00"/>
              </a:solidFill>
            </a:endParaRPr>
          </a:p>
        </p:txBody>
      </p:sp>
      <p:pic>
        <p:nvPicPr>
          <p:cNvPr id="35842" name="Picture 2" descr="http://kcm.kr/dic_image/8c48d4b5ab2df9efd211eb743e2fc0c9.gif"/>
          <p:cNvPicPr>
            <a:picLocks noChangeAspect="1" noChangeArrowheads="1"/>
          </p:cNvPicPr>
          <p:nvPr/>
        </p:nvPicPr>
        <p:blipFill>
          <a:blip r:embed="rId3" cstate="print"/>
          <a:srcRect/>
          <a:stretch>
            <a:fillRect/>
          </a:stretch>
        </p:blipFill>
        <p:spPr bwMode="auto">
          <a:xfrm>
            <a:off x="467545" y="1772816"/>
            <a:ext cx="4104455" cy="4104456"/>
          </a:xfrm>
          <a:prstGeom prst="rect">
            <a:avLst/>
          </a:prstGeom>
          <a:noFill/>
        </p:spPr>
      </p:pic>
      <p:sp>
        <p:nvSpPr>
          <p:cNvPr id="4" name="TextBox 3"/>
          <p:cNvSpPr txBox="1"/>
          <p:nvPr/>
        </p:nvSpPr>
        <p:spPr>
          <a:xfrm>
            <a:off x="5076056" y="2060848"/>
            <a:ext cx="3744416" cy="267765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dirty="0">
                <a:solidFill>
                  <a:srgbClr val="FFC000"/>
                </a:solidFill>
                <a:effectLst>
                  <a:outerShdw blurRad="38100" dist="38100" dir="2700000" algn="tl">
                    <a:srgbClr val="000000">
                      <a:alpha val="43137"/>
                    </a:srgbClr>
                  </a:outerShdw>
                </a:effectLst>
              </a:rPr>
              <a:t>The SDA Church was founded upon the idea that Jesus would return in 1844</a:t>
            </a:r>
            <a:r>
              <a:rPr lang="en-US" sz="2800" b="1" dirty="0">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Obviously, that did not happen.</a:t>
            </a:r>
            <a:endParaRPr lang="en-GB" sz="2800" b="1"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274BC00-3AA4-4279-B550-DC6C500F1A36}" type="slidenum">
              <a:rPr lang="en-GB" smtClean="0"/>
              <a:pPr/>
              <a:t>9</a:t>
            </a:fld>
            <a:endParaRPr lang="en-GB"/>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90</a:t>
            </a:fld>
            <a:endParaRPr lang="en-GB"/>
          </a:p>
        </p:txBody>
      </p:sp>
      <p:sp>
        <p:nvSpPr>
          <p:cNvPr id="4" name="TextBox 3"/>
          <p:cNvSpPr txBox="1"/>
          <p:nvPr/>
        </p:nvSpPr>
        <p:spPr>
          <a:xfrm>
            <a:off x="4572000" y="1556792"/>
            <a:ext cx="4176464" cy="489364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2. </a:t>
            </a:r>
            <a:r>
              <a:rPr lang="en-US" sz="2800" b="1" dirty="0" smtClean="0">
                <a:solidFill>
                  <a:srgbClr val="00FFFF"/>
                </a:solidFill>
                <a:effectLst>
                  <a:outerShdw blurRad="38100" dist="38100" dir="2700000" algn="tl">
                    <a:srgbClr val="000000">
                      <a:alpha val="43137"/>
                    </a:srgbClr>
                  </a:outerShdw>
                </a:effectLst>
              </a:rPr>
              <a:t>So, we have ruled out beasts six and seven as possible candidates for the resurrected eighth beast. </a:t>
            </a:r>
            <a:r>
              <a:rPr lang="en-US" sz="2800" b="1" dirty="0" smtClean="0">
                <a:solidFill>
                  <a:srgbClr val="FFC000"/>
                </a:solidFill>
                <a:effectLst>
                  <a:outerShdw blurRad="38100" dist="38100" dir="2700000" algn="tl">
                    <a:srgbClr val="000000">
                      <a:alpha val="43137"/>
                    </a:srgbClr>
                  </a:outerShdw>
                </a:effectLst>
              </a:rPr>
              <a:t>Although many Bible prophecy interpreters teach that Rome is to be revived, </a:t>
            </a:r>
            <a:r>
              <a:rPr lang="en-US" sz="2800" b="1" dirty="0" smtClean="0">
                <a:solidFill>
                  <a:srgbClr val="FFFF00"/>
                </a:solidFill>
                <a:effectLst>
                  <a:outerShdw blurRad="38100" dist="38100" dir="2700000" algn="tl">
                    <a:srgbClr val="000000">
                      <a:alpha val="43137"/>
                    </a:srgbClr>
                  </a:outerShdw>
                </a:effectLst>
              </a:rPr>
              <a:t>they are clearly wrong</a:t>
            </a:r>
            <a:r>
              <a:rPr lang="en-US"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195586" name="Picture 2" descr="http://www.according2prophecy.org/Preterism-70ad.gif"/>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450631" y="2035986"/>
            <a:ext cx="3810000" cy="417646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91</a:t>
            </a:fld>
            <a:endParaRPr lang="en-GB"/>
          </a:p>
        </p:txBody>
      </p:sp>
      <p:sp>
        <p:nvSpPr>
          <p:cNvPr id="4" name="TextBox 3"/>
          <p:cNvSpPr txBox="1"/>
          <p:nvPr/>
        </p:nvSpPr>
        <p:spPr>
          <a:xfrm>
            <a:off x="4644008" y="1450808"/>
            <a:ext cx="4248472" cy="532453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2. </a:t>
            </a:r>
            <a:r>
              <a:rPr lang="en-US" sz="2800" b="1" dirty="0" smtClean="0">
                <a:solidFill>
                  <a:srgbClr val="00FFFF"/>
                </a:solidFill>
                <a:effectLst>
                  <a:outerShdw blurRad="38100" dist="38100" dir="2700000" algn="tl">
                    <a:srgbClr val="000000">
                      <a:alpha val="43137"/>
                    </a:srgbClr>
                  </a:outerShdw>
                </a:effectLst>
              </a:rPr>
              <a:t>The language of the Bible is so clear on this fact that it can be categorically stated that the Papacy is not a candidate for the 8th Beast.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Papacy will, however,</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fulfill another prophetic role entirely, </a:t>
            </a:r>
            <a:r>
              <a:rPr lang="en-US" sz="2800" b="1" dirty="0" smtClean="0">
                <a:solidFill>
                  <a:srgbClr val="FF0000"/>
                </a:solidFill>
                <a:effectLst>
                  <a:outerShdw blurRad="38100" dist="38100" dir="2700000" algn="tl">
                    <a:srgbClr val="000000">
                      <a:alpha val="43137"/>
                    </a:srgbClr>
                  </a:outerShdw>
                </a:effectLst>
              </a:rPr>
              <a:t>that of the False Prophet.</a:t>
            </a:r>
            <a:r>
              <a:rPr lang="en-US" dirty="0" smtClean="0">
                <a:solidFill>
                  <a:srgbClr val="FF0000"/>
                </a:solidFill>
              </a:rPr>
              <a:t>.</a:t>
            </a:r>
            <a:endParaRPr lang="en-GB" dirty="0">
              <a:solidFill>
                <a:srgbClr val="FF0000"/>
              </a:solidFill>
            </a:endParaRPr>
          </a:p>
        </p:txBody>
      </p:sp>
      <p:pic>
        <p:nvPicPr>
          <p:cNvPr id="197634" name="Picture 2" descr="http://www.ngw.nl/int/oveur/images/vaticanc.jpg"/>
          <p:cNvPicPr>
            <a:picLocks noChangeAspect="1" noChangeArrowheads="1"/>
          </p:cNvPicPr>
          <p:nvPr/>
        </p:nvPicPr>
        <p:blipFill>
          <a:blip r:embed="rId3" cstate="print"/>
          <a:srcRect/>
          <a:stretch>
            <a:fillRect/>
          </a:stretch>
        </p:blipFill>
        <p:spPr bwMode="auto">
          <a:xfrm>
            <a:off x="251520" y="1772816"/>
            <a:ext cx="4095455" cy="468052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00FF00"/>
                </a:solidFill>
              </a:rPr>
              <a:t>THE SEVENTH BEAST</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92</a:t>
            </a:fld>
            <a:endParaRPr lang="en-GB"/>
          </a:p>
        </p:txBody>
      </p:sp>
      <p:sp>
        <p:nvSpPr>
          <p:cNvPr id="4" name="TextBox 3"/>
          <p:cNvSpPr txBox="1"/>
          <p:nvPr/>
        </p:nvSpPr>
        <p:spPr>
          <a:xfrm>
            <a:off x="4644008" y="1844824"/>
            <a:ext cx="4032448"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dirty="0" smtClean="0">
                <a:solidFill>
                  <a:srgbClr val="00FFFF"/>
                </a:solidFill>
                <a:effectLst>
                  <a:outerShdw blurRad="38100" dist="38100" dir="2700000" algn="tl">
                    <a:srgbClr val="000000">
                      <a:alpha val="43137"/>
                    </a:srgbClr>
                  </a:outerShdw>
                </a:effectLst>
              </a:rPr>
              <a:t>Obviously, </a:t>
            </a:r>
            <a:r>
              <a:rPr lang="en-US" sz="3600" b="1" dirty="0" smtClean="0">
                <a:solidFill>
                  <a:srgbClr val="FFC000"/>
                </a:solidFill>
                <a:effectLst>
                  <a:outerShdw blurRad="38100" dist="38100" dir="2700000" algn="tl">
                    <a:srgbClr val="000000">
                      <a:alpha val="43137"/>
                    </a:srgbClr>
                  </a:outerShdw>
                </a:effectLst>
              </a:rPr>
              <a:t>the 8th beast is one of the previous five.</a:t>
            </a:r>
            <a:r>
              <a:rPr lang="en-US" sz="3600" b="1" dirty="0" smtClean="0">
                <a:effectLst>
                  <a:outerShdw blurRad="38100" dist="38100" dir="2700000" algn="tl">
                    <a:srgbClr val="000000">
                      <a:alpha val="43137"/>
                    </a:srgbClr>
                  </a:outerShdw>
                </a:effectLst>
              </a:rPr>
              <a:t> </a:t>
            </a:r>
            <a:r>
              <a:rPr lang="en-US" sz="3600" b="1" dirty="0" smtClean="0">
                <a:solidFill>
                  <a:srgbClr val="FF33CC"/>
                </a:solidFill>
                <a:effectLst>
                  <a:outerShdw blurRad="38100" dist="38100" dir="2700000" algn="tl">
                    <a:srgbClr val="000000">
                      <a:alpha val="43137"/>
                    </a:srgbClr>
                  </a:outerShdw>
                </a:effectLst>
              </a:rPr>
              <a:t>But which one?</a:t>
            </a:r>
            <a:r>
              <a:rPr lang="en-US" sz="3600" b="1" dirty="0" smtClean="0">
                <a:effectLst>
                  <a:outerShdw blurRad="38100" dist="38100" dir="2700000" algn="tl">
                    <a:srgbClr val="000000">
                      <a:alpha val="43137"/>
                    </a:srgbClr>
                  </a:outerShdw>
                </a:effectLst>
              </a:rPr>
              <a:t> </a:t>
            </a:r>
            <a:r>
              <a:rPr lang="en-US" sz="3600" b="1" dirty="0" smtClean="0">
                <a:solidFill>
                  <a:srgbClr val="00FF00"/>
                </a:solidFill>
                <a:effectLst>
                  <a:outerShdw blurRad="38100" dist="38100" dir="2700000" algn="tl">
                    <a:srgbClr val="000000">
                      <a:alpha val="43137"/>
                    </a:srgbClr>
                  </a:outerShdw>
                </a:effectLst>
              </a:rPr>
              <a:t>Let us go back to the Book of Daniel</a:t>
            </a:r>
            <a:r>
              <a:rPr lang="en-US" dirty="0" smtClean="0">
                <a:solidFill>
                  <a:srgbClr val="00FF00"/>
                </a:solidFill>
              </a:rPr>
              <a:t>. </a:t>
            </a:r>
            <a:endParaRPr lang="en-GB" dirty="0" smtClean="0">
              <a:solidFill>
                <a:srgbClr val="00FF00"/>
              </a:solidFill>
            </a:endParaRPr>
          </a:p>
          <a:p>
            <a:endParaRPr lang="en-GB" dirty="0"/>
          </a:p>
        </p:txBody>
      </p:sp>
      <p:pic>
        <p:nvPicPr>
          <p:cNvPr id="199682" name="Picture 2" descr="http://www.actsoftheword.com/acts_store/images/book_of_daniel_dvd.jpg"/>
          <p:cNvPicPr>
            <a:picLocks noChangeAspect="1" noChangeArrowheads="1"/>
          </p:cNvPicPr>
          <p:nvPr/>
        </p:nvPicPr>
        <p:blipFill>
          <a:blip r:embed="rId3" cstate="print"/>
          <a:srcRect/>
          <a:stretch>
            <a:fillRect/>
          </a:stretch>
        </p:blipFill>
        <p:spPr bwMode="auto">
          <a:xfrm>
            <a:off x="611560" y="1628800"/>
            <a:ext cx="3571875" cy="5029201"/>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1"/>
            <a:ext cx="8229600" cy="1365781"/>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NEBUCHADNEZZAR’S SECOND DREAM</a:t>
            </a:r>
            <a:r>
              <a:rPr lang="en-GB" dirty="0" smtClean="0"/>
              <a:t/>
            </a:r>
            <a:br>
              <a:rPr lang="en-GB" dirty="0" smtClean="0"/>
            </a:b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93</a:t>
            </a:fld>
            <a:endParaRPr lang="en-GB"/>
          </a:p>
        </p:txBody>
      </p:sp>
      <p:pic>
        <p:nvPicPr>
          <p:cNvPr id="201730" name="Picture 2" descr="http://theplaintruth.dnn.appros.net/WEB/Portals/ThePlainTruth/Images/babylon_nebuchadnezzar_dream.jpg"/>
          <p:cNvPicPr>
            <a:picLocks noChangeAspect="1" noChangeArrowheads="1"/>
          </p:cNvPicPr>
          <p:nvPr/>
        </p:nvPicPr>
        <p:blipFill>
          <a:blip r:embed="rId3" cstate="print"/>
          <a:srcRect/>
          <a:stretch>
            <a:fillRect/>
          </a:stretch>
        </p:blipFill>
        <p:spPr bwMode="auto">
          <a:xfrm>
            <a:off x="536394" y="2107250"/>
            <a:ext cx="3710186" cy="4584141"/>
          </a:xfrm>
          <a:prstGeom prst="rect">
            <a:avLst/>
          </a:prstGeom>
          <a:noFill/>
        </p:spPr>
      </p:pic>
      <p:sp>
        <p:nvSpPr>
          <p:cNvPr id="5" name="TextBox 4"/>
          <p:cNvSpPr txBox="1"/>
          <p:nvPr/>
        </p:nvSpPr>
        <p:spPr>
          <a:xfrm>
            <a:off x="4726360" y="2198717"/>
            <a:ext cx="396044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Daniel 4:4,5</a:t>
            </a:r>
            <a:r>
              <a:rPr lang="en-US" sz="2800" b="1" dirty="0" smtClean="0">
                <a:solidFill>
                  <a:srgbClr val="00FFFF"/>
                </a:solidFill>
                <a:effectLst>
                  <a:outerShdw blurRad="38100" dist="38100" dir="2700000" algn="tl">
                    <a:srgbClr val="000000">
                      <a:alpha val="43137"/>
                    </a:srgbClr>
                  </a:outerShdw>
                </a:effectLst>
              </a:rPr>
              <a:t>: "</a:t>
            </a:r>
            <a:r>
              <a:rPr lang="en-US" sz="2800" b="1" i="1" dirty="0" smtClean="0">
                <a:solidFill>
                  <a:srgbClr val="00FFFF"/>
                </a:solidFill>
                <a:effectLst>
                  <a:outerShdw blurRad="38100" dist="38100" dir="2700000" algn="tl">
                    <a:srgbClr val="000000">
                      <a:alpha val="43137"/>
                    </a:srgbClr>
                  </a:outerShdw>
                </a:effectLst>
              </a:rPr>
              <a:t>I, Nebuchadnezzar was at rest in mine house, </a:t>
            </a:r>
            <a:r>
              <a:rPr lang="en-US" sz="2800" b="1" i="1" dirty="0" smtClean="0">
                <a:solidFill>
                  <a:srgbClr val="FFC000"/>
                </a:solidFill>
                <a:effectLst>
                  <a:outerShdw blurRad="38100" dist="38100" dir="2700000" algn="tl">
                    <a:srgbClr val="000000">
                      <a:alpha val="43137"/>
                    </a:srgbClr>
                  </a:outerShdw>
                </a:effectLst>
              </a:rPr>
              <a:t>and flourishing in my palace: </a:t>
            </a:r>
            <a:r>
              <a:rPr lang="en-US" sz="2800" b="1" i="1" dirty="0" smtClean="0">
                <a:solidFill>
                  <a:srgbClr val="00FF00"/>
                </a:solidFill>
                <a:effectLst>
                  <a:outerShdw blurRad="38100" dist="38100" dir="2700000" algn="tl">
                    <a:srgbClr val="000000">
                      <a:alpha val="43137"/>
                    </a:srgbClr>
                  </a:outerShdw>
                </a:effectLst>
              </a:rPr>
              <a:t>I saw a dream which made me afraid,</a:t>
            </a:r>
            <a:r>
              <a:rPr lang="en-US" sz="2800" b="1" i="1" dirty="0" smtClean="0">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and the thoughts upon and the visions of my head troubled me</a:t>
            </a:r>
            <a:r>
              <a:rPr lang="en-US"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NEBUCHADNEZZAR’S SECOND DREAM</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94</a:t>
            </a:fld>
            <a:endParaRPr lang="en-GB"/>
          </a:p>
        </p:txBody>
      </p:sp>
      <p:sp>
        <p:nvSpPr>
          <p:cNvPr id="4" name="TextBox 3"/>
          <p:cNvSpPr txBox="1"/>
          <p:nvPr/>
        </p:nvSpPr>
        <p:spPr>
          <a:xfrm>
            <a:off x="4679504" y="1556792"/>
            <a:ext cx="446449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As with the previous vision, </a:t>
            </a:r>
            <a:r>
              <a:rPr lang="en-US" sz="2800" b="1" dirty="0" smtClean="0">
                <a:solidFill>
                  <a:srgbClr val="FFC000"/>
                </a:solidFill>
                <a:effectLst>
                  <a:outerShdw blurRad="38100" dist="38100" dir="2700000" algn="tl">
                    <a:srgbClr val="000000">
                      <a:alpha val="43137"/>
                    </a:srgbClr>
                  </a:outerShdw>
                </a:effectLst>
              </a:rPr>
              <a:t>the Babylonian priests had failed to reveal the meaning of the dream, </a:t>
            </a:r>
            <a:r>
              <a:rPr lang="en-US" sz="2800" b="1" dirty="0" smtClean="0">
                <a:solidFill>
                  <a:srgbClr val="FF33CC"/>
                </a:solidFill>
                <a:effectLst>
                  <a:outerShdw blurRad="38100" dist="38100" dir="2700000" algn="tl">
                    <a:srgbClr val="000000">
                      <a:alpha val="43137"/>
                    </a:srgbClr>
                  </a:outerShdw>
                </a:effectLst>
              </a:rPr>
              <a:t>so Nebuchadnezzar was forced to turn to Daniel again.</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But before Daniel began his interpretation, the king revealed a few </a:t>
            </a:r>
            <a:r>
              <a:rPr lang="en-US" sz="2800" b="1" dirty="0" smtClean="0">
                <a:solidFill>
                  <a:srgbClr val="00FF00"/>
                </a:solidFill>
                <a:effectLst>
                  <a:outerShdw blurRad="38100" dist="38100" dir="2700000" algn="tl">
                    <a:srgbClr val="000000">
                      <a:alpha val="43137"/>
                    </a:srgbClr>
                  </a:outerShdw>
                </a:effectLst>
              </a:rPr>
              <a:t>more details of the dream.</a:t>
            </a:r>
            <a:endParaRPr lang="en-GB" dirty="0"/>
          </a:p>
        </p:txBody>
      </p:sp>
      <p:pic>
        <p:nvPicPr>
          <p:cNvPr id="234498" name="Picture 2" descr="http://www.web-books.com/Classics/Books/B0/B897/OPS/images/p039.jpg"/>
          <p:cNvPicPr>
            <a:picLocks noChangeAspect="1" noChangeArrowheads="1"/>
          </p:cNvPicPr>
          <p:nvPr/>
        </p:nvPicPr>
        <p:blipFill>
          <a:blip r:embed="rId3" cstate="print"/>
          <a:srcRect/>
          <a:stretch>
            <a:fillRect/>
          </a:stretch>
        </p:blipFill>
        <p:spPr bwMode="auto">
          <a:xfrm>
            <a:off x="179512" y="1988840"/>
            <a:ext cx="4267200" cy="2771776"/>
          </a:xfrm>
          <a:prstGeom prst="rect">
            <a:avLst/>
          </a:prstGeom>
          <a:noFill/>
        </p:spPr>
      </p:pic>
      <p:sp>
        <p:nvSpPr>
          <p:cNvPr id="6" name="TextBox 5"/>
          <p:cNvSpPr txBox="1"/>
          <p:nvPr/>
        </p:nvSpPr>
        <p:spPr>
          <a:xfrm>
            <a:off x="181472" y="5276671"/>
            <a:ext cx="432048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Daniel Interprets The Dream</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NEBUCHADNEZZAR’S SECOND DREAM</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95</a:t>
            </a:fld>
            <a:endParaRPr lang="en-GB"/>
          </a:p>
        </p:txBody>
      </p:sp>
      <p:sp>
        <p:nvSpPr>
          <p:cNvPr id="4" name="TextBox 3"/>
          <p:cNvSpPr txBox="1"/>
          <p:nvPr/>
        </p:nvSpPr>
        <p:spPr>
          <a:xfrm>
            <a:off x="3563888" y="1484784"/>
            <a:ext cx="5580112" cy="3385542"/>
          </a:xfrm>
          <a:prstGeom prst="rect">
            <a:avLst/>
          </a:prstGeom>
          <a:noFill/>
        </p:spPr>
        <p:txBody>
          <a:bodyPr wrap="square" rtlCol="0">
            <a:spAutoFit/>
          </a:bodyPr>
          <a:lstStyle/>
          <a:p>
            <a:r>
              <a:rPr lang="en-US" sz="2800" b="1" dirty="0" smtClean="0">
                <a:solidFill>
                  <a:srgbClr val="FF33CC"/>
                </a:solidFill>
                <a:effectLst>
                  <a:outerShdw blurRad="38100" dist="38100" dir="2700000" algn="tl">
                    <a:srgbClr val="000000">
                      <a:alpha val="43137"/>
                    </a:srgbClr>
                  </a:outerShdw>
                </a:effectLst>
              </a:rPr>
              <a:t>Daniel 4:10-15: </a:t>
            </a: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Thus were the visions of my head upon my bed; </a:t>
            </a:r>
            <a:r>
              <a:rPr lang="en-US" sz="2800" b="1" i="1" dirty="0" smtClean="0">
                <a:solidFill>
                  <a:srgbClr val="FFC000"/>
                </a:solidFill>
                <a:effectLst>
                  <a:outerShdw blurRad="38100" dist="38100" dir="2700000" algn="tl">
                    <a:srgbClr val="000000">
                      <a:alpha val="43137"/>
                    </a:srgbClr>
                  </a:outerShdw>
                </a:effectLst>
              </a:rPr>
              <a:t>I saw, and behold, a tree in the midst of the earth...</a:t>
            </a:r>
            <a:r>
              <a:rPr lang="en-US" sz="2800" b="1" i="1" dirty="0" smtClean="0">
                <a:effectLst>
                  <a:outerShdw blurRad="38100" dist="38100" dir="2700000" algn="tl">
                    <a:srgbClr val="000000">
                      <a:alpha val="43137"/>
                    </a:srgbClr>
                  </a:outerShdw>
                </a:effectLst>
              </a:rPr>
              <a:t> </a:t>
            </a:r>
            <a:r>
              <a:rPr lang="en-US" sz="2800" b="1" i="1" dirty="0" smtClean="0">
                <a:solidFill>
                  <a:srgbClr val="00B0F0"/>
                </a:solidFill>
                <a:effectLst>
                  <a:outerShdw blurRad="38100" dist="38100" dir="2700000" algn="tl">
                    <a:srgbClr val="000000">
                      <a:alpha val="43137"/>
                    </a:srgbClr>
                  </a:outerShdw>
                </a:effectLst>
              </a:rPr>
              <a:t>The tree grew, and the height thereof was great...</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And, behold, a watcher and an holy</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0" y="1700808"/>
            <a:ext cx="3525758" cy="2679577"/>
          </a:xfrm>
          <a:prstGeom prst="rect">
            <a:avLst/>
          </a:prstGeom>
          <a:noFill/>
        </p:spPr>
      </p:pic>
      <p:sp>
        <p:nvSpPr>
          <p:cNvPr id="6" name="TextBox 5"/>
          <p:cNvSpPr txBox="1"/>
          <p:nvPr/>
        </p:nvSpPr>
        <p:spPr>
          <a:xfrm>
            <a:off x="0" y="4437112"/>
            <a:ext cx="9144000" cy="2246769"/>
          </a:xfrm>
          <a:prstGeom prst="rect">
            <a:avLst/>
          </a:prstGeom>
          <a:noFill/>
        </p:spPr>
        <p:txBody>
          <a:bodyPr wrap="square" rtlCol="0">
            <a:spAutoFit/>
          </a:bodyPr>
          <a:lstStyle/>
          <a:p>
            <a:r>
              <a:rPr lang="en-US" sz="2800" b="1" i="1" dirty="0" smtClean="0">
                <a:solidFill>
                  <a:srgbClr val="00FF00"/>
                </a:solidFill>
                <a:effectLst>
                  <a:outerShdw blurRad="38100" dist="38100" dir="2700000" algn="tl">
                    <a:srgbClr val="000000">
                      <a:alpha val="43137"/>
                    </a:srgbClr>
                  </a:outerShdw>
                </a:effectLst>
              </a:rPr>
              <a:t>one came down from heaven; </a:t>
            </a:r>
            <a:r>
              <a:rPr lang="en-US" sz="2800" b="1" i="1" dirty="0" smtClean="0">
                <a:solidFill>
                  <a:srgbClr val="FF33CC"/>
                </a:solidFill>
                <a:effectLst>
                  <a:outerShdw blurRad="38100" dist="38100" dir="2700000" algn="tl">
                    <a:srgbClr val="000000">
                      <a:alpha val="43137"/>
                    </a:srgbClr>
                  </a:outerShdw>
                </a:effectLst>
              </a:rPr>
              <a:t>He cried aloud and said thus, Hew down the tree, and cut off his branches...</a:t>
            </a:r>
            <a:r>
              <a:rPr lang="en-US" sz="2800" b="1" i="1" dirty="0" smtClean="0">
                <a:solidFill>
                  <a:srgbClr val="FFFFFF"/>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Nevertheless leave the stump of his roots in the earth, even with a band of iron and brass."</a:t>
            </a:r>
            <a:endParaRPr lang="en-GB" dirty="0">
              <a:solidFill>
                <a:srgbClr val="FFFF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70998"/>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NEBUCHADNEZZAR’S SECOND DREAM</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96</a:t>
            </a:fld>
            <a:endParaRPr lang="en-GB"/>
          </a:p>
        </p:txBody>
      </p:sp>
      <p:sp>
        <p:nvSpPr>
          <p:cNvPr id="4" name="TextBox 3"/>
          <p:cNvSpPr txBox="1"/>
          <p:nvPr/>
        </p:nvSpPr>
        <p:spPr>
          <a:xfrm>
            <a:off x="3743693" y="2253892"/>
            <a:ext cx="522007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Daniel then told him that the tree is Nebuchadnezzar’s empire, </a:t>
            </a:r>
            <a:r>
              <a:rPr lang="en-US" sz="2800" b="1" dirty="0" smtClean="0">
                <a:solidFill>
                  <a:srgbClr val="FF0000"/>
                </a:solidFill>
                <a:effectLst>
                  <a:outerShdw blurRad="38100" dist="38100" dir="2700000" algn="tl">
                    <a:srgbClr val="000000">
                      <a:alpha val="43137"/>
                    </a:srgbClr>
                  </a:outerShdw>
                </a:effectLst>
              </a:rPr>
              <a:t>Babylon. </a:t>
            </a:r>
            <a:r>
              <a:rPr lang="en-US" sz="2800" b="1" dirty="0" smtClean="0">
                <a:solidFill>
                  <a:srgbClr val="FFC000"/>
                </a:solidFill>
                <a:effectLst>
                  <a:outerShdw blurRad="38100" dist="38100" dir="2700000" algn="tl">
                    <a:srgbClr val="000000">
                      <a:alpha val="43137"/>
                    </a:srgbClr>
                  </a:outerShdw>
                </a:effectLst>
              </a:rPr>
              <a:t>The cutting of the tree is the vanquishing of Babylon at the hands of the Medes and Persians, </a:t>
            </a:r>
            <a:r>
              <a:rPr lang="en-US" sz="2800" b="1" dirty="0" smtClean="0">
                <a:solidFill>
                  <a:srgbClr val="00FF00"/>
                </a:solidFill>
                <a:effectLst>
                  <a:outerShdw blurRad="38100" dist="38100" dir="2700000" algn="tl">
                    <a:srgbClr val="000000">
                      <a:alpha val="43137"/>
                    </a:srgbClr>
                  </a:outerShdw>
                </a:effectLst>
              </a:rPr>
              <a:t>and the banding of the tree stump refers to a future rebirth of Babylon.</a:t>
            </a:r>
            <a:endParaRPr lang="en-GB" sz="2800" b="1" dirty="0">
              <a:solidFill>
                <a:srgbClr val="00FF00"/>
              </a:solidFill>
              <a:effectLst>
                <a:outerShdw blurRad="38100" dist="38100" dir="2700000" algn="tl">
                  <a:srgbClr val="000000">
                    <a:alpha val="43137"/>
                  </a:srgbClr>
                </a:outerShdw>
              </a:effectLst>
            </a:endParaRPr>
          </a:p>
        </p:txBody>
      </p:sp>
      <p:pic>
        <p:nvPicPr>
          <p:cNvPr id="230402" name="Picture 2" descr="http://www.bibleexplained.com/prophets/daniel/stump.jpg"/>
          <p:cNvPicPr>
            <a:picLocks noChangeAspect="1" noChangeArrowheads="1"/>
          </p:cNvPicPr>
          <p:nvPr/>
        </p:nvPicPr>
        <p:blipFill>
          <a:blip r:embed="rId3" cstate="print">
            <a:duotone>
              <a:prstClr val="black"/>
              <a:srgbClr val="FFC000">
                <a:tint val="45000"/>
                <a:satMod val="400000"/>
              </a:srgbClr>
            </a:duotone>
          </a:blip>
          <a:srcRect/>
          <a:stretch>
            <a:fillRect/>
          </a:stretch>
        </p:blipFill>
        <p:spPr bwMode="auto">
          <a:xfrm>
            <a:off x="179512" y="2780928"/>
            <a:ext cx="3564181" cy="252028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605141"/>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NEBUCHADNEZZAR’S SECOND DREAM</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97</a:t>
            </a:fld>
            <a:endParaRPr lang="en-GB"/>
          </a:p>
        </p:txBody>
      </p:sp>
      <p:sp>
        <p:nvSpPr>
          <p:cNvPr id="4" name="TextBox 3"/>
          <p:cNvSpPr txBox="1"/>
          <p:nvPr/>
        </p:nvSpPr>
        <p:spPr>
          <a:xfrm>
            <a:off x="4499992" y="2132856"/>
            <a:ext cx="4392488"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And whereas they commanded to leave the stump of the tree roots, </a:t>
            </a:r>
            <a:r>
              <a:rPr lang="en-US" sz="2800" b="1" i="1" dirty="0" smtClean="0">
                <a:solidFill>
                  <a:srgbClr val="FFC000"/>
                </a:solidFill>
                <a:effectLst>
                  <a:outerShdw blurRad="38100" dist="38100" dir="2700000" algn="tl">
                    <a:srgbClr val="000000">
                      <a:alpha val="43137"/>
                    </a:srgbClr>
                  </a:outerShdw>
                </a:effectLst>
              </a:rPr>
              <a:t>thy kingdom shall be sure unto thee,</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after that thou </a:t>
            </a:r>
            <a:r>
              <a:rPr lang="en-US" sz="2800" b="1" i="1" dirty="0" err="1" smtClean="0">
                <a:solidFill>
                  <a:srgbClr val="00FF00"/>
                </a:solidFill>
                <a:effectLst>
                  <a:outerShdw blurRad="38100" dist="38100" dir="2700000" algn="tl">
                    <a:srgbClr val="000000">
                      <a:alpha val="43137"/>
                    </a:srgbClr>
                  </a:outerShdw>
                </a:effectLst>
              </a:rPr>
              <a:t>shalt</a:t>
            </a:r>
            <a:r>
              <a:rPr lang="en-US" sz="2800" b="1" i="1" dirty="0" smtClean="0">
                <a:solidFill>
                  <a:srgbClr val="00FF00"/>
                </a:solidFill>
                <a:effectLst>
                  <a:outerShdw blurRad="38100" dist="38100" dir="2700000" algn="tl">
                    <a:srgbClr val="000000">
                      <a:alpha val="43137"/>
                    </a:srgbClr>
                  </a:outerShdw>
                </a:effectLst>
              </a:rPr>
              <a:t> have known that the heavens do rule</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Dan. 4:26</a:t>
            </a:r>
            <a:r>
              <a:rPr lang="en-US" dirty="0" smtClean="0">
                <a:solidFill>
                  <a:srgbClr val="FF33CC"/>
                </a:solidFill>
              </a:rPr>
              <a:t>.</a:t>
            </a:r>
            <a:endParaRPr lang="en-GB" dirty="0" smtClean="0">
              <a:solidFill>
                <a:srgbClr val="FF33CC"/>
              </a:solidFill>
            </a:endParaRPr>
          </a:p>
          <a:p>
            <a:endParaRPr lang="en-GB" dirty="0"/>
          </a:p>
        </p:txBody>
      </p:sp>
      <p:pic>
        <p:nvPicPr>
          <p:cNvPr id="5" name="Picture 2" descr="http://www.evcsj.org/blogs/uploaded_images/bible-766969.gif"/>
          <p:cNvPicPr>
            <a:picLocks noChangeAspect="1" noChangeArrowheads="1"/>
          </p:cNvPicPr>
          <p:nvPr/>
        </p:nvPicPr>
        <p:blipFill>
          <a:blip r:embed="rId3" cstate="print"/>
          <a:srcRect/>
          <a:stretch>
            <a:fillRect/>
          </a:stretch>
        </p:blipFill>
        <p:spPr bwMode="auto">
          <a:xfrm>
            <a:off x="251520" y="2708920"/>
            <a:ext cx="3810000" cy="2895601"/>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002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NEBUCHADNEZZAR’S SECOND DREAM</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98</a:t>
            </a:fld>
            <a:endParaRPr lang="en-GB" dirty="0"/>
          </a:p>
        </p:txBody>
      </p:sp>
      <p:sp>
        <p:nvSpPr>
          <p:cNvPr id="4" name="TextBox 3"/>
          <p:cNvSpPr txBox="1"/>
          <p:nvPr/>
        </p:nvSpPr>
        <p:spPr>
          <a:xfrm>
            <a:off x="3908902" y="1840970"/>
            <a:ext cx="504056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Now this dream had a personal meaning for Nebuchadnezzar in that he was driven insane for seven years, </a:t>
            </a:r>
            <a:r>
              <a:rPr lang="en-US" sz="2800" b="1" dirty="0" smtClean="0">
                <a:solidFill>
                  <a:srgbClr val="FFC000"/>
                </a:solidFill>
                <a:effectLst>
                  <a:outerShdw blurRad="38100" dist="38100" dir="2700000" algn="tl">
                    <a:srgbClr val="000000">
                      <a:alpha val="43137"/>
                    </a:srgbClr>
                  </a:outerShdw>
                </a:effectLst>
              </a:rPr>
              <a:t>after which he regained his sense and declared the God of Israel to be the One, </a:t>
            </a:r>
            <a:r>
              <a:rPr lang="en-US" sz="2800" b="1" dirty="0" smtClean="0">
                <a:solidFill>
                  <a:srgbClr val="FF33CC"/>
                </a:solidFill>
                <a:effectLst>
                  <a:outerShdw blurRad="38100" dist="38100" dir="2700000" algn="tl">
                    <a:srgbClr val="000000">
                      <a:alpha val="43137"/>
                    </a:srgbClr>
                  </a:outerShdw>
                </a:effectLst>
              </a:rPr>
              <a:t>True God</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But in those days, the king and his empire were considered one; so,</a:t>
            </a:r>
            <a:endParaRPr lang="en-GB" sz="2800" b="1" dirty="0">
              <a:solidFill>
                <a:srgbClr val="00FF00"/>
              </a:solidFill>
              <a:effectLst>
                <a:outerShdw blurRad="38100" dist="38100" dir="2700000" algn="tl">
                  <a:srgbClr val="000000">
                    <a:alpha val="43137"/>
                  </a:srgbClr>
                </a:outerShdw>
              </a:effectLst>
            </a:endParaRPr>
          </a:p>
        </p:txBody>
      </p:sp>
      <p:pic>
        <p:nvPicPr>
          <p:cNvPr id="226306" name="Picture 2" descr="http://the2520.com/images/cm201715.jpg"/>
          <p:cNvPicPr>
            <a:picLocks noChangeAspect="1" noChangeArrowheads="1"/>
          </p:cNvPicPr>
          <p:nvPr/>
        </p:nvPicPr>
        <p:blipFill>
          <a:blip r:embed="rId3" cstate="print"/>
          <a:srcRect/>
          <a:stretch>
            <a:fillRect/>
          </a:stretch>
        </p:blipFill>
        <p:spPr bwMode="auto">
          <a:xfrm>
            <a:off x="223449" y="2204864"/>
            <a:ext cx="3602839" cy="2592288"/>
          </a:xfrm>
          <a:prstGeom prst="rect">
            <a:avLst/>
          </a:prstGeom>
          <a:noFill/>
        </p:spPr>
      </p:pic>
      <p:sp>
        <p:nvSpPr>
          <p:cNvPr id="6" name="TextBox 5"/>
          <p:cNvSpPr txBox="1"/>
          <p:nvPr/>
        </p:nvSpPr>
        <p:spPr>
          <a:xfrm>
            <a:off x="0" y="5157192"/>
            <a:ext cx="392392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err="1" smtClean="0">
                <a:solidFill>
                  <a:srgbClr val="FFFF00"/>
                </a:solidFill>
                <a:effectLst>
                  <a:outerShdw blurRad="38100" dist="38100" dir="2700000" algn="tl">
                    <a:srgbClr val="000000">
                      <a:alpha val="43137"/>
                    </a:srgbClr>
                  </a:outerShdw>
                </a:effectLst>
              </a:rPr>
              <a:t>Nebuchadnezza</a:t>
            </a:r>
            <a:r>
              <a:rPr lang="en-US" sz="3600" b="1" dirty="0" smtClean="0">
                <a:solidFill>
                  <a:srgbClr val="FFFF00"/>
                </a:solidFill>
                <a:effectLst>
                  <a:outerShdw blurRad="38100" dist="38100" dir="2700000" algn="tl">
                    <a:srgbClr val="000000">
                      <a:alpha val="43137"/>
                    </a:srgbClr>
                  </a:outerShdw>
                </a:effectLst>
              </a:rPr>
              <a:t> - Insane</a:t>
            </a:r>
            <a:endParaRPr lang="en-GB" sz="3600" dirty="0">
              <a:solidFill>
                <a:srgbClr val="FFFF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style>
          <a:lnRef idx="0">
            <a:schemeClr val="accent1"/>
          </a:lnRef>
          <a:fillRef idx="3">
            <a:schemeClr val="accent1"/>
          </a:fillRef>
          <a:effectRef idx="3">
            <a:schemeClr val="accent1"/>
          </a:effectRef>
          <a:fontRef idx="minor">
            <a:schemeClr val="lt1"/>
          </a:fontRef>
        </p:style>
        <p:txBody>
          <a:bodyPr/>
          <a:lstStyle/>
          <a:p>
            <a:r>
              <a:rPr lang="en-US" b="1" dirty="0" smtClean="0">
                <a:solidFill>
                  <a:srgbClr val="FF0000"/>
                </a:solidFill>
              </a:rPr>
              <a:t>NEBUCHADNEZZAR’S SECOND DREAM</a:t>
            </a:r>
            <a:endParaRPr lang="en-GB" dirty="0"/>
          </a:p>
        </p:txBody>
      </p:sp>
      <p:sp>
        <p:nvSpPr>
          <p:cNvPr id="3" name="Slide Number Placeholder 2"/>
          <p:cNvSpPr>
            <a:spLocks noGrp="1"/>
          </p:cNvSpPr>
          <p:nvPr>
            <p:ph type="sldNum" sz="quarter" idx="12"/>
          </p:nvPr>
        </p:nvSpPr>
        <p:spPr/>
        <p:txBody>
          <a:bodyPr/>
          <a:lstStyle/>
          <a:p>
            <a:fld id="{D274BC00-3AA4-4279-B550-DC6C500F1A36}" type="slidenum">
              <a:rPr lang="en-GB" smtClean="0"/>
              <a:pPr/>
              <a:t>99</a:t>
            </a:fld>
            <a:endParaRPr lang="en-GB"/>
          </a:p>
        </p:txBody>
      </p:sp>
      <p:sp>
        <p:nvSpPr>
          <p:cNvPr id="4" name="TextBox 3"/>
          <p:cNvSpPr txBox="1"/>
          <p:nvPr/>
        </p:nvSpPr>
        <p:spPr>
          <a:xfrm>
            <a:off x="3707904" y="1484784"/>
            <a:ext cx="532859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 there is a secondary meaning which involves the empire, Babylon. </a:t>
            </a:r>
            <a:r>
              <a:rPr lang="en-US" sz="2800" b="1" dirty="0" smtClean="0">
                <a:solidFill>
                  <a:srgbClr val="FFC000"/>
                </a:solidFill>
                <a:effectLst>
                  <a:outerShdw blurRad="38100" dist="38100" dir="2700000" algn="tl">
                    <a:srgbClr val="000000">
                      <a:alpha val="43137"/>
                    </a:srgbClr>
                  </a:outerShdw>
                </a:effectLst>
              </a:rPr>
              <a:t>As his empire was cut down as a tree, </a:t>
            </a:r>
            <a:r>
              <a:rPr lang="en-US" sz="2800" b="1" dirty="0" smtClean="0">
                <a:solidFill>
                  <a:srgbClr val="FF33CC"/>
                </a:solidFill>
                <a:effectLst>
                  <a:outerShdw blurRad="38100" dist="38100" dir="2700000" algn="tl">
                    <a:srgbClr val="000000">
                      <a:alpha val="43137"/>
                    </a:srgbClr>
                  </a:outerShdw>
                </a:effectLst>
              </a:rPr>
              <a:t>so was the stump of that tree banded. </a:t>
            </a:r>
            <a:r>
              <a:rPr lang="en-US" sz="2800" b="1" dirty="0" smtClean="0">
                <a:solidFill>
                  <a:srgbClr val="00FF00"/>
                </a:solidFill>
                <a:effectLst>
                  <a:outerShdw blurRad="38100" dist="38100" dir="2700000" algn="tl">
                    <a:srgbClr val="000000">
                      <a:alpha val="43137"/>
                    </a:srgbClr>
                  </a:outerShdw>
                </a:effectLst>
              </a:rPr>
              <a:t>(This banding of a tree stump to prevent the dying of the roots is still practiced today.)</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And since the stump represents the empire as well as the king, Babylon is to be reborn.</a:t>
            </a:r>
            <a:endParaRPr lang="en-GB" dirty="0"/>
          </a:p>
        </p:txBody>
      </p:sp>
      <p:pic>
        <p:nvPicPr>
          <p:cNvPr id="224258" name="Picture 2" descr="http://07.danielsprophecyonline.info/myPictures/stump.png"/>
          <p:cNvPicPr>
            <a:picLocks noChangeAspect="1" noChangeArrowheads="1"/>
          </p:cNvPicPr>
          <p:nvPr/>
        </p:nvPicPr>
        <p:blipFill>
          <a:blip r:embed="rId3" cstate="print"/>
          <a:srcRect/>
          <a:stretch>
            <a:fillRect/>
          </a:stretch>
        </p:blipFill>
        <p:spPr bwMode="auto">
          <a:xfrm>
            <a:off x="179512" y="2420888"/>
            <a:ext cx="3366111" cy="2664296"/>
          </a:xfrm>
          <a:prstGeom prst="rect">
            <a:avLst/>
          </a:prstGeom>
          <a:noFill/>
        </p:spPr>
      </p:pic>
    </p:spTree>
  </p:cSld>
  <p:clrMapOvr>
    <a:masterClrMapping/>
  </p:clrMapOvr>
</p:sld>
</file>

<file path=ppt/theme/theme1.xml><?xml version="1.0" encoding="utf-8"?>
<a:theme xmlns:a="http://schemas.openxmlformats.org/drawingml/2006/main" name="gog">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gog</Template>
  <TotalTime>8911</TotalTime>
  <Words>11760</Words>
  <Application>Microsoft Office PowerPoint</Application>
  <PresentationFormat>On-screen Show (4:3)</PresentationFormat>
  <Paragraphs>1121</Paragraphs>
  <Slides>256</Slides>
  <Notes>256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256</vt:i4>
      </vt:variant>
    </vt:vector>
  </HeadingPairs>
  <TitlesOfParts>
    <vt:vector size="261" baseType="lpstr">
      <vt:lpstr>Arial</vt:lpstr>
      <vt:lpstr>Calibri</vt:lpstr>
      <vt:lpstr>Impact</vt:lpstr>
      <vt:lpstr>Times New Roman</vt:lpstr>
      <vt:lpstr>gog</vt:lpstr>
      <vt:lpstr>The Seven Times</vt:lpstr>
      <vt:lpstr>Introduction</vt:lpstr>
      <vt:lpstr>Introduction</vt:lpstr>
      <vt:lpstr>Introduction</vt:lpstr>
      <vt:lpstr>Introduction</vt:lpstr>
      <vt:lpstr>Introduction</vt:lpstr>
      <vt:lpstr>Introduction</vt:lpstr>
      <vt:lpstr>Introduction</vt:lpstr>
      <vt:lpstr>Jesus is Coming Soon </vt:lpstr>
      <vt:lpstr>Jesus is Coming Soon</vt:lpstr>
      <vt:lpstr>Jesus is Coming Soon</vt:lpstr>
      <vt:lpstr>Jesus is Coming Soon</vt:lpstr>
      <vt:lpstr>Jesus is Coming Soon</vt:lpstr>
      <vt:lpstr>Jesus is Coming Soon</vt:lpstr>
      <vt:lpstr>Jesus is Coming Soon</vt:lpstr>
      <vt:lpstr>Jesus is Coming Soon</vt:lpstr>
      <vt:lpstr>Jesus is Coming Soon</vt:lpstr>
      <vt:lpstr>Jesus is Coming Soon</vt:lpstr>
      <vt:lpstr>Jesus is Coming Soon</vt:lpstr>
      <vt:lpstr>Jesus is Coming Soon</vt:lpstr>
      <vt:lpstr>The Seven Times Prophecy  (Lev. 26) </vt:lpstr>
      <vt:lpstr> The Seven Times Prophecy  (Lev. 26)                              </vt:lpstr>
      <vt:lpstr> The Seven Times Prophecy  (Lev. 26) </vt:lpstr>
      <vt:lpstr> The Seven Times Prophecy  (Lev. 26) </vt:lpstr>
      <vt:lpstr>The Seven Times Prophecy  (Lev. 26) </vt:lpstr>
      <vt:lpstr> The Seven Times Prophecy  (Lev. 26) </vt:lpstr>
      <vt:lpstr> The Seven Times Prophecy  (Lev. 26) </vt:lpstr>
      <vt:lpstr> The Seven Times Prophecy  (Lev. 26) </vt:lpstr>
      <vt:lpstr>The Seven Times Prophecy  (Lev. 26) </vt:lpstr>
      <vt:lpstr> The Seven Times Prophecy  (Lev. 26) </vt:lpstr>
      <vt:lpstr>The Seven Times Prophecy  (Lev. 26) </vt:lpstr>
      <vt:lpstr>The Seven Times Prophecy  (Lev. 26) </vt:lpstr>
      <vt:lpstr> The Seven Times Prophecy  (Lev. 26) </vt:lpstr>
      <vt:lpstr>The Seven Times Prophecy  (Lev. 26) </vt:lpstr>
      <vt:lpstr> The Seven Times Prophecy  (Lev. 26) </vt:lpstr>
      <vt:lpstr> The Seven Times Prophecy  (Lev. 26) </vt:lpstr>
      <vt:lpstr>The Seven Times Prophecy  (Lev. 26) </vt:lpstr>
      <vt:lpstr>The Significance of the Year, 1982.</vt:lpstr>
      <vt:lpstr>The Significance of the Year, 1982.</vt:lpstr>
      <vt:lpstr>The Significance of the Year, 1982.</vt:lpstr>
      <vt:lpstr>The Significance of the Year, 1982.</vt:lpstr>
      <vt:lpstr>The Significance of the Year, 1982.</vt:lpstr>
      <vt:lpstr>The Significance of the Year, 1982.</vt:lpstr>
      <vt:lpstr>The Significance of the Year, 1982.</vt:lpstr>
      <vt:lpstr>The Significance of the Year, 1982.</vt:lpstr>
      <vt:lpstr>The Significance of the Year, 1982.</vt:lpstr>
      <vt:lpstr>The Significance of the Year, 1982.</vt:lpstr>
      <vt:lpstr>The Significance of the Year, 1982.</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 The Beast With Seven Heads And Ten Horns </vt:lpstr>
      <vt:lpstr>The Beast With Seven Heads And Ten Horns</vt:lpstr>
      <vt:lpstr>The Beast With Seven Heads And Ten Horns</vt:lpstr>
      <vt:lpstr>The Beast With Seven Heads And Ten Horns</vt:lpstr>
      <vt:lpstr>The Beast With Seven Heads And Ten Horns</vt:lpstr>
      <vt:lpstr> THE HEALING OF THE DEADLY WOUND </vt:lpstr>
      <vt:lpstr> THE HEALING OF THE DEADLY WOUND </vt:lpstr>
      <vt:lpstr> THE HEALING OF THE DEADLY WOUND </vt:lpstr>
      <vt:lpstr> THE NUMBER OF THE BEAST: 666  </vt:lpstr>
      <vt:lpstr>  THE NUMBER OF THE BEAST: 666   </vt:lpstr>
      <vt:lpstr>   THE NUMBER OF THE BEAST: 666   </vt:lpstr>
      <vt:lpstr> THE SEVENTH BEAST </vt:lpstr>
      <vt:lpstr> THE SEVENTH BEAST </vt:lpstr>
      <vt:lpstr>THE SEVENTH BEAST </vt:lpstr>
      <vt:lpstr>THE SEVENTH BEAST </vt:lpstr>
      <vt:lpstr> THE SEVENTH BEAST </vt:lpstr>
      <vt:lpstr>THE SEVENTH BEAST</vt:lpstr>
      <vt:lpstr>THE SEVENTH BEAST</vt:lpstr>
      <vt:lpstr>THE SEVENTH BEAST</vt:lpstr>
      <vt:lpstr>THE SEVENTH BEAST</vt:lpstr>
      <vt:lpstr>THE SEVENTH BEAST</vt:lpstr>
      <vt:lpstr>THE SEVENTH BEAST</vt:lpstr>
      <vt:lpstr>THE SEVENTH BEAST</vt:lpstr>
      <vt:lpstr>THE SEVENTH BEAST</vt:lpstr>
      <vt:lpstr>THE SEVENTH BEAST</vt:lpstr>
      <vt:lpstr> NEBUCHADNEZZAR’S SECOND DREAM </vt:lpstr>
      <vt:lpstr>NEBUCHADNEZZAR’S SECOND DREAM</vt:lpstr>
      <vt:lpstr>NEBUCHADNEZZAR’S SECOND DREAM</vt:lpstr>
      <vt:lpstr>NEBUCHADNEZZAR’S SECOND DREAM</vt:lpstr>
      <vt:lpstr>NEBUCHADNEZZAR’S SECOND DREAM</vt:lpstr>
      <vt:lpstr>NEBUCHADNEZZAR’S SECOND DREAM</vt:lpstr>
      <vt:lpstr>NEBUCHADNEZZAR’S SECOND DREAM</vt:lpstr>
      <vt:lpstr>NEBUCHADNEZZAR’S SECOND DREAM</vt:lpstr>
      <vt:lpstr>MYSTERY BABYLON: THE 8TH BEAST</vt:lpstr>
      <vt:lpstr>MYSTERY BABYLON: THE 8TH BEAST</vt:lpstr>
      <vt:lpstr>MYSTERY BABYLON: THE 8TH BEAST</vt:lpstr>
      <vt:lpstr>MYSTERY BABYLON: THE 8TH BEAST</vt:lpstr>
      <vt:lpstr>MYSTERY BABYLON: THE 8TH BEAST</vt:lpstr>
      <vt:lpstr>MYSTERY BABYLON: THE 8TH BEAST</vt:lpstr>
      <vt:lpstr>MYSTERY BABYLON: THE 8TH BEAST</vt:lpstr>
      <vt:lpstr>THE HOUSE OF ROTHSCHILD</vt:lpstr>
      <vt:lpstr> THE HOUSE OF ROTHSCHILD </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THE HOUSE OF ROTHSCHILD</vt:lpstr>
      <vt:lpstr> The Divine Sacrifice </vt:lpstr>
      <vt:lpstr>The Divine Sacrifice </vt:lpstr>
      <vt:lpstr> The Divine Sacrifice </vt:lpstr>
      <vt:lpstr> The Divine Sacrifice </vt:lpstr>
      <vt:lpstr> The Divine Sacrifice </vt:lpstr>
      <vt:lpstr>The Divine Sacrifice </vt:lpstr>
      <vt:lpstr> The Divine Sacrifice </vt:lpstr>
      <vt:lpstr> The Divine Sacrifice </vt:lpstr>
      <vt:lpstr> The Divine Sacrifice </vt:lpstr>
      <vt:lpstr> The Divine Sacrifice </vt:lpstr>
      <vt:lpstr> The Divine Sacrifice </vt:lpstr>
      <vt:lpstr> The Divine Sacrifice </vt:lpstr>
      <vt:lpstr> The Divine Sacrifice </vt:lpstr>
      <vt:lpstr> The Divine Sacrifice </vt:lpstr>
      <vt:lpstr> The Divine Sacrifice </vt:lpstr>
      <vt:lpstr> The Divine Sacrifice </vt:lpstr>
      <vt:lpstr> The Divine Sacrifice </vt:lpstr>
      <vt:lpstr> The Divine Sacrifice </vt:lpstr>
      <vt:lpstr>The Divine Sacrifice</vt:lpstr>
      <vt:lpstr>The Divine Sacrifice</vt:lpstr>
      <vt:lpstr>The Divine Sacrifice</vt:lpstr>
      <vt:lpstr>The Divine Sacrifice</vt:lpstr>
      <vt:lpstr>The Divine Sacrifice</vt:lpstr>
      <vt:lpstr>The Divine Sacrifice</vt:lpstr>
      <vt:lpstr>Yahweh's Feast Days And The Female Gestation Cycle, Part 1</vt:lpstr>
      <vt:lpstr> Yahweh's Feast Days And The Female Gestation Cycle, Part 1 </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Yahweh's Feast Days And The Female Gestation Cycle, Part 1</vt:lpstr>
      <vt:lpstr>Prophetic Fulfillment of the First Four Feasts </vt:lpstr>
      <vt:lpstr>Prophetic Fulfillment of the First Four Feasts</vt:lpstr>
      <vt:lpstr>Prophetic Fulfillment of the First Four Feasts</vt:lpstr>
      <vt:lpstr>Yahweh's Feast Days And The Female Gestation Cycle, Part 2</vt:lpstr>
      <vt:lpstr>Yahweh's Feast Days And The Female Gestation Cycle, Part 1</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Yahweh's Feast Days And The Female Gestation Cycle, Part 2</vt:lpstr>
      <vt:lpstr> Prophetic Fulfillment of the Last Three Feasts </vt:lpstr>
      <vt:lpstr> Prophetic Fulfillment of the Last Three Feasts </vt:lpstr>
      <vt:lpstr> Prophetic Fulfillment of the Last Three Feasts </vt:lpstr>
      <vt:lpstr>Prophetic Fulfillment of the Last Three Feasts </vt:lpstr>
      <vt:lpstr> Prophetic Fulfillment of the Last Three Feasts </vt:lpstr>
      <vt:lpstr> Prophetic Fulfillment of the Last Three Feasts </vt:lpstr>
      <vt:lpstr> Prophetic Fulfillment of the Last Three Feasts </vt:lpstr>
      <vt:lpstr> Prophetic Fulfillment of the Last Three Feasts </vt:lpstr>
      <vt:lpstr> Prophetic Fulfillment of the Last Three Feasts </vt:lpstr>
      <vt:lpstr> Prophetic Fulfillment of the Last Three Feasts </vt:lpstr>
      <vt:lpstr> Prophetic Fulfillment of the Last Three Feasts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Sprinkling of the Blood in the New Testament  </vt:lpstr>
      <vt:lpstr> The Final Revelation </vt:lpstr>
      <vt:lpstr> The Final Revelation </vt:lpstr>
      <vt:lpstr>The Final Revelation </vt:lpstr>
      <vt:lpstr>The Final Revelation</vt:lpstr>
      <vt:lpstr>The Final Revelation</vt:lpstr>
      <vt:lpstr>The Final Revelation</vt:lpstr>
      <vt:lpstr>The Final Revelation</vt:lpstr>
      <vt:lpstr>The Final Revelation</vt:lpstr>
      <vt:lpstr>The Final Revelation</vt:lpstr>
      <vt:lpstr>The Final Revelation</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The Completion of the Sacrifice Under the Old Covenant </vt:lpstr>
      <vt:lpstr> Conclusion </vt:lpstr>
      <vt:lpstr> Conclusion </vt:lpstr>
      <vt:lpstr> Conclusion </vt:lpstr>
      <vt:lpstr> Conclusion </vt:lpstr>
      <vt:lpstr> Conclusion </vt:lpstr>
      <vt:lpstr> </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Chris Pead</dc:creator>
  <cp:lastModifiedBy>User</cp:lastModifiedBy>
  <cp:revision>598</cp:revision>
  <dcterms:created xsi:type="dcterms:W3CDTF">2010-08-12T19:05:44Z</dcterms:created>
  <dcterms:modified xsi:type="dcterms:W3CDTF">2021-05-04T13:27:42Z</dcterms:modified>
</cp:coreProperties>
</file>