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9"/>
  </p:notesMasterIdLst>
  <p:sldIdLst>
    <p:sldId id="257" r:id="rId2"/>
    <p:sldId id="258" r:id="rId3"/>
    <p:sldId id="259" r:id="rId4"/>
    <p:sldId id="278" r:id="rId5"/>
    <p:sldId id="279" r:id="rId6"/>
    <p:sldId id="256" r:id="rId7"/>
    <p:sldId id="260" r:id="rId8"/>
    <p:sldId id="261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81" r:id="rId17"/>
    <p:sldId id="268" r:id="rId18"/>
    <p:sldId id="269" r:id="rId19"/>
    <p:sldId id="270" r:id="rId20"/>
    <p:sldId id="271" r:id="rId21"/>
    <p:sldId id="273" r:id="rId22"/>
    <p:sldId id="282" r:id="rId23"/>
    <p:sldId id="274" r:id="rId24"/>
    <p:sldId id="275" r:id="rId25"/>
    <p:sldId id="283" r:id="rId26"/>
    <p:sldId id="276" r:id="rId27"/>
    <p:sldId id="277" r:id="rId28"/>
    <p:sldId id="314" r:id="rId29"/>
    <p:sldId id="284" r:id="rId30"/>
    <p:sldId id="353" r:id="rId31"/>
    <p:sldId id="315" r:id="rId32"/>
    <p:sldId id="285" r:id="rId33"/>
    <p:sldId id="286" r:id="rId34"/>
    <p:sldId id="287" r:id="rId35"/>
    <p:sldId id="289" r:id="rId36"/>
    <p:sldId id="288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16" r:id="rId50"/>
    <p:sldId id="302" r:id="rId51"/>
    <p:sldId id="303" r:id="rId52"/>
    <p:sldId id="317" r:id="rId53"/>
    <p:sldId id="304" r:id="rId54"/>
    <p:sldId id="305" r:id="rId55"/>
    <p:sldId id="318" r:id="rId56"/>
    <p:sldId id="320" r:id="rId57"/>
    <p:sldId id="306" r:id="rId58"/>
    <p:sldId id="319" r:id="rId59"/>
    <p:sldId id="307" r:id="rId60"/>
    <p:sldId id="321" r:id="rId61"/>
    <p:sldId id="308" r:id="rId62"/>
    <p:sldId id="322" r:id="rId63"/>
    <p:sldId id="323" r:id="rId64"/>
    <p:sldId id="309" r:id="rId65"/>
    <p:sldId id="324" r:id="rId66"/>
    <p:sldId id="310" r:id="rId67"/>
    <p:sldId id="311" r:id="rId68"/>
    <p:sldId id="312" r:id="rId69"/>
    <p:sldId id="328" r:id="rId70"/>
    <p:sldId id="336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7" r:id="rId79"/>
    <p:sldId id="338" r:id="rId80"/>
    <p:sldId id="339" r:id="rId81"/>
    <p:sldId id="327" r:id="rId82"/>
    <p:sldId id="313" r:id="rId83"/>
    <p:sldId id="325" r:id="rId84"/>
    <p:sldId id="326" r:id="rId85"/>
    <p:sldId id="346" r:id="rId86"/>
    <p:sldId id="347" r:id="rId87"/>
    <p:sldId id="348" r:id="rId88"/>
    <p:sldId id="350" r:id="rId89"/>
    <p:sldId id="349" r:id="rId90"/>
    <p:sldId id="354" r:id="rId91"/>
    <p:sldId id="355" r:id="rId92"/>
    <p:sldId id="352" r:id="rId93"/>
    <p:sldId id="340" r:id="rId94"/>
    <p:sldId id="341" r:id="rId95"/>
    <p:sldId id="342" r:id="rId96"/>
    <p:sldId id="343" r:id="rId97"/>
    <p:sldId id="351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FFFF"/>
    <a:srgbClr val="0033CC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0" autoAdjust="0"/>
  </p:normalViewPr>
  <p:slideViewPr>
    <p:cSldViewPr>
      <p:cViewPr varScale="1">
        <p:scale>
          <a:sx n="63" d="100"/>
          <a:sy n="63" d="100"/>
        </p:scale>
        <p:origin x="-58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7B705-5403-4424-AAD8-81705982C034}" type="datetimeFigureOut">
              <a:rPr lang="en-US" smtClean="0"/>
              <a:pPr/>
              <a:t>8/20/2009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5C116-C868-4DFB-AD58-56356889BE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99967-A8D8-4E19-9178-3643AD40C909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99475-E505-491B-96EF-5524FCEF60E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5C116-C868-4DFB-AD58-56356889BE8D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5C116-C868-4DFB-AD58-56356889BE8D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is the relevant excerpt from the Book of Judges. The full account is in Chapter 12, verses 1-15.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12, 4 Then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Jephthah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gathered together all the men of Gilead, and fought with Ephraim: and the men of Gilead smote Ephraim, because they said, Ye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Gileadites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fugitives of Ephraim among 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Ephraimites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among 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Manassites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And 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Gileadites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took the passages of Jordan before 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Ephraimites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and it was so, that when those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Ephraimites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were escaped said, Let me go over; that the men of Gilead said unto him, art thou an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Ephraimite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If he say Nay;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Then said they unto him, Say now Shibboleth: and he said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Sibboleth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for he could not frame to pronounce it right. Then they took him, and slew him at the passages of Jordan: and there fell at that time of 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Ephraimites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forty and two thousand.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5C116-C868-4DFB-AD58-56356889BE8D}" type="slidenum">
              <a:rPr lang="en-GB" smtClean="0"/>
              <a:pPr/>
              <a:t>89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B587F-6FB1-4467-8CA3-CEC67F80EC7C}" type="slidenum">
              <a:rPr lang="en-GB"/>
              <a:pPr/>
              <a:t>97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E528F5-2FE3-45DF-AFDB-3AD0E0160032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72960-BC2E-46C8-8463-D8945A59C365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AB0E1-23DC-4FB7-84D2-9BA6721A4050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44DC1-6D49-4C6E-9302-806ADA85BC27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C9F74-E74E-4FA5-B3FA-C70ED0907131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38378-928B-4349-9935-7A2BB2762945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BA8D5-E7FC-48D9-8348-5BFB9ED6CD08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B4128-D5C8-4A2E-A873-61E0DDF4A150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B861D-C1BC-4B7C-A8B2-12C55D6AB348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FD417-65EF-4C17-9177-93F1A28DF356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12763-1C68-4C12-BC3D-FF6A217D26D7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C666B3D-7C57-4DDF-9684-E5D7DA8DE9B2}" type="datetime1">
              <a:rPr lang="en-US" smtClean="0"/>
              <a:pPr/>
              <a:t>8/20/2009</a:t>
            </a:fld>
            <a:endParaRPr lang="en-GB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867993F-315A-4FD1-B088-A5867186E8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File:Alamannien_Hochburgund_ca_1000.pn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apedia.mobi/en/File:U_240,_Lingsberg.JPG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militarymodelling.com/sites/1/images/member_albums/35329/08%20suebian.jp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armenianhighland.com/images/illustration130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ssia-Caucus-Mountain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408737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Chronicles Of The </a:t>
            </a:r>
          </a:p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Migrations Of The </a:t>
            </a:r>
          </a:p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Twelve Tribes Of Israel </a:t>
            </a:r>
          </a:p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From The Caucasus </a:t>
            </a:r>
          </a:p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Mountains Into Europe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23938" y="5032375"/>
            <a:ext cx="498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479742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                                                       Pastor Eli James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077F2-3773-41BA-B5CF-105A38DB700D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14810" y="1428736"/>
            <a:ext cx="4929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also possible that the word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GB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Teut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from the Latin word,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‘Deus,’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means “God.” 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the word, </a:t>
            </a:r>
            <a:r>
              <a:rPr lang="en-GB" sz="28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Deutschevolk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actually means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8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People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what the Israelites traditionally called themselves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6386" name="Picture 2" descr="http://image44.webshots.com/44/6/2/46/324560246EFiqrK_ph.jpg"/>
          <p:cNvPicPr>
            <a:picLocks noChangeAspect="1" noChangeArrowheads="1"/>
          </p:cNvPicPr>
          <p:nvPr/>
        </p:nvPicPr>
        <p:blipFill>
          <a:blip r:embed="rId2" cstate="print"/>
          <a:srcRect r="2173" b="27812"/>
          <a:stretch>
            <a:fillRect/>
          </a:stretch>
        </p:blipFill>
        <p:spPr bwMode="auto">
          <a:xfrm>
            <a:off x="428596" y="1500174"/>
            <a:ext cx="339284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21495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Reichstag</a:t>
            </a:r>
          </a:p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(German Parliament)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86314" y="1357298"/>
            <a:ext cx="35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</a:t>
            </a:r>
            <a:r>
              <a:rPr lang="en-GB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GB" sz="32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Goth’</a:t>
            </a:r>
            <a:r>
              <a:rPr lang="en-GB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means </a:t>
            </a:r>
            <a:r>
              <a:rPr lang="en-GB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“God,” </a:t>
            </a:r>
            <a:r>
              <a:rPr lang="en-GB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does the Germanic </a:t>
            </a:r>
            <a:r>
              <a:rPr lang="en-GB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</a:t>
            </a:r>
            <a:r>
              <a:rPr lang="en-GB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 </a:t>
            </a:r>
            <a:r>
              <a:rPr lang="en-GB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the word </a:t>
            </a:r>
            <a:r>
              <a:rPr lang="en-GB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Goth</a:t>
            </a:r>
            <a:r>
              <a:rPr lang="en-GB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GB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also a reference to </a:t>
            </a:r>
            <a:r>
              <a:rPr lang="en-GB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“God’s </a:t>
            </a:r>
            <a:r>
              <a:rPr lang="en-GB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people.”</a:t>
            </a:r>
            <a:endParaRPr lang="en-GB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bonavita5.jpg (107599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322422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633478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of Gothic architecture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0562" y="1428736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 Israelites ever referred to themselves as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“God’s people.”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these migrated north and west through Europe, their tribal names often informed the territories where they settled.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http://gorod.crimea.edu/librari/greki/small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273739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14942" y="2214554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these tribal names actually recall their Israelite heritage.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Jutland was named after the Jutes (Tribe of Judah).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www.arthistoryclub.com/art_history/upload/f/f5/Da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78131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00628" y="1928802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Denmark (Dan-Mark) was named after the Tribe of Dan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www.abc.net.au/science/greenland/img/denmark_map.gif"/>
          <p:cNvPicPr>
            <a:picLocks noChangeAspect="1" noChangeArrowheads="1"/>
          </p:cNvPicPr>
          <p:nvPr/>
        </p:nvPicPr>
        <p:blipFill>
          <a:blip r:embed="rId2" cstate="print"/>
          <a:srcRect l="1790" t="1269" r="3341"/>
          <a:stretch>
            <a:fillRect/>
          </a:stretch>
        </p:blipFill>
        <p:spPr bwMode="auto">
          <a:xfrm>
            <a:off x="500034" y="1142984"/>
            <a:ext cx="3786214" cy="555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14942" y="1285860"/>
            <a:ext cx="36433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is probably named after Rosh, the son of Benjamin. 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the word "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is from "Rosh" of Ezekiel 38:2.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Mesopotamia was a valley called "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land of </a:t>
            </a:r>
            <a:r>
              <a:rPr lang="en-US" sz="2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Rashu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591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5429264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– coloured blue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43438" y="1285860"/>
            <a:ext cx="42148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"</a:t>
            </a:r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or "</a:t>
            </a:r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Rosh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means blonde. And in ancient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Mesopotamia lived the blonde children of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Keturah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Abraham mentioned in Genesis 25:1-6.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founded the Kingdom of Mitanni,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named after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Midian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Medan.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tbn3.google.com/images?q=tbn:Hu2z_Ru66R1etM:http://mdaniels.info/Daniels/Mesopotamia/MES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569251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92919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Mesopotamian Worker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0562" y="1643050"/>
            <a:ext cx="4214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Scythian/Gothic Israelites,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with other Aryan descendants of Abraham,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constantly driven north and west by Asiatic tribes,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the Huns,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Avars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Turks, Mongols, and Khazars.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ikibiddle.wikispaces.com/file/view/mongol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630607" cy="5320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285860"/>
            <a:ext cx="32147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Mongol Warriors</a:t>
            </a:r>
            <a:endParaRPr lang="en-GB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azi.org.uk/maps/Karte_v%25C3%25B6lkerwander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68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4357694"/>
            <a:ext cx="9144000" cy="267765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easternmost of the Gothic Tribes had to fight against these invaders, </a:t>
            </a:r>
            <a:r>
              <a:rPr lang="en-GB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preventing them from moving further west.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invasions constantly propelled the Scythian Israelites northward and westward.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these invasions finally ended, central Europe began to thrive.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194" name="Picture 2" descr="Holy Roman Empire: C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872684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571612"/>
            <a:ext cx="4214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major development occurred in 800 AD, </a:t>
            </a:r>
            <a:r>
              <a:rPr lang="en-GB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Charlemagne unified most of the German states into the Holy Roman Empire.</a:t>
            </a:r>
            <a:endParaRPr lang="en-GB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Roman Empire Crown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ussia-Caucus-Mountain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23938" y="5032375"/>
            <a:ext cx="498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072074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                                                       Pastor Eli James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DE6DE-2B5B-48F4-BC68-6EF88BD35B98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Chapter Six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 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1571612"/>
            <a:ext cx="835824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Israelites In Europe </a:t>
            </a:r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Origin Of The Germanic Tribes In The Scythian Israelites</a:t>
            </a:r>
            <a:endParaRPr lang="en-US" sz="5400" b="1" dirty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ribwatch.com/mapGau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867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4334232"/>
            <a:ext cx="9144000" cy="252376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HRE included what was left of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Ostrogoths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Visigoths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Goths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Vandals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Saxons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Ultimately, the Vikings and Normans became the nations of Sweden, Norway, Finland, Estonia, Lithuania, etc.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1000108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early distribution of tribes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122" name="Picture 2" descr="http://www.louis-liljedahl.se/ariovist%2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5292602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00760" y="1643050"/>
            <a:ext cx="3143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Left: </a:t>
            </a:r>
            <a:r>
              <a:rPr lang="en-GB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chieftain of the </a:t>
            </a:r>
            <a:r>
              <a:rPr lang="en-GB" sz="36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GB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</a:t>
            </a:r>
            <a:endParaRPr lang="en-GB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5782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mention of the </a:t>
            </a:r>
            <a:r>
              <a:rPr lang="en-US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occurs in the first century BC.</a:t>
            </a:r>
            <a:endParaRPr lang="en-GB" sz="32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1357298"/>
            <a:ext cx="5214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Tacitus, in his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Annales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fter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BC, Augustus divided the Germans by making a separate peace with the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Sugambri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their king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Maroboduus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first mention of any permanent king of the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dirty="0"/>
          </a:p>
        </p:txBody>
      </p:sp>
      <p:pic>
        <p:nvPicPr>
          <p:cNvPr id="2" name="Picture 2" descr="http://bp2.blogger.com/_6gCcdgxN5pQ/RasTCu0bbbI/AAAAAAAAAAM/HcS1CIxttso/s320/tacitu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321866" cy="4286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500702"/>
            <a:ext cx="400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Tacitus</a:t>
            </a:r>
          </a:p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 56 – AD 120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doubt that 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a branch of the Germans.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Alans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Sueves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part of the Migrations of the Twelve Tribes,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known to have traveled together for a good part of their history.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rozanehmagazine.com/NoveDec05/Pic29-Sa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715000" cy="36671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857232"/>
            <a:ext cx="5786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Sueves</a:t>
            </a:r>
            <a:endParaRPr lang="en-GB" sz="24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214311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Left:  The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86314" y="1571612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Closely related to the </a:t>
            </a:r>
            <a:r>
              <a:rPr lang="en-GB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Alamanni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often working in concert with them, the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most part stayed on the right bank of the </a:t>
            </a:r>
            <a:r>
              <a:rPr lang="en-GB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Rhine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until </a:t>
            </a:r>
            <a:r>
              <a:rPr lang="en-GB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31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406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commons/thumb/9/9b/Alamannien_Hochburgund_ca_1000.png/250px-Alamannien_Hochburgund_ca_1000.png">
            <a:hlinkClick r:id="rId2" tooltip="Alemannia (yellow) and Upper Burgundy (green) around 1000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977796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21495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Alamanni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(Coloured buff )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right bank of the Rhine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92867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FF00"/>
                </a:solidFill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</a:rPr>
              <a:t>Sueves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when much of the tribe joined the </a:t>
            </a:r>
            <a:r>
              <a:rPr lang="en-GB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Vandals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Alans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breaching the Roman frontier by </a:t>
            </a:r>
            <a:r>
              <a:rPr lang="en-GB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Rhine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 at </a:t>
            </a:r>
            <a:r>
              <a:rPr lang="en-GB" sz="2800" b="1" u="sng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Mainz</a:t>
            </a:r>
            <a:r>
              <a:rPr lang="en-GB" sz="2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launching an invasion of northern </a:t>
            </a:r>
            <a:r>
              <a:rPr lang="en-GB" sz="28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Gaul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lvb.net/media/1/20061231-Invasions_of_the_Roman_Emp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595942" cy="387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29092" y="1164134"/>
            <a:ext cx="47149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"northern 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were mentioned in 569 under Frankish king 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Sigebert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in areas of today's Saxony-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Anhalt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were known as 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Schwabengau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Suebengau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least until the 12th century.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connection to the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Saxons and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Lombards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from the Italian Peninsula in 573, are also mentioned.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thumb/b/ba/Mariage_de_Sigebert_Ier_et_Brunehaut.jpg/180px-Mariage_de_Sigebert_Ier_et_Bruneh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618955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786322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of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Sigebert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Brunhilda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857232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</a:rPr>
              <a:t>Sueves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357686" y="2214554"/>
            <a:ext cx="45720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the Vandals and 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Alans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clashed with the Roman-allied Franks for supremacy in Gaul,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their king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Hermeric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worked their way to the south,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285860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</a:rPr>
              <a:t>Sueves</a:t>
            </a:r>
            <a:endParaRPr lang="en-GB" sz="24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pic>
        <p:nvPicPr>
          <p:cNvPr id="1028" name="Picture 4" descr="http://images.absoluteastronomy.com/images/topicimages/v/va/vanda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641074" cy="4572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600076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Vandals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357686" y="2357430"/>
            <a:ext cx="45720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eventually crossing the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Pyrenees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entering the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Iberian Peninsula 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was out of Imperial rule since the rebellion of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Gerontius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409.</a:t>
            </a:r>
          </a:p>
          <a:p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428736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</a:rPr>
              <a:t>Sueves</a:t>
            </a:r>
            <a:endParaRPr lang="en-GB" sz="24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Spain 560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970471" cy="30003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71488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Iberian Peninsular </a:t>
            </a:r>
          </a:p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409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74754" name="Picture 2" descr="Saxons Inv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12"/>
            <a:ext cx="9144000" cy="29059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000108"/>
            <a:ext cx="4429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</a:rPr>
              <a:t>Sueves</a:t>
            </a:r>
            <a:endParaRPr lang="en-GB" sz="24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29198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(from Proto-Germanic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swēbaz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Proto-Germanic root </a:t>
            </a:r>
            <a:r>
              <a:rPr lang="en-US" sz="2800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swē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meaning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"one's own"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people, from an Indo-European root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the third person reflexive pronoun)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86388"/>
            <a:ext cx="91440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episode of the Migration Chronicles, we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going to trace the Israelite Scythians across the European Continent.  </a:t>
            </a:r>
            <a:endParaRPr lang="en-GB" dirty="0">
              <a:solidFill>
                <a:srgbClr val="00FFFF"/>
              </a:solidFill>
            </a:endParaRPr>
          </a:p>
        </p:txBody>
      </p:sp>
      <p:pic>
        <p:nvPicPr>
          <p:cNvPr id="7" name="Picture 6" descr="migration-10-tri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6000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115714" name="Picture 2" descr="http://freepages.genealogy.rootsweb.ancestry.com/~tqpeiffer/Documents/Locations%20-%20Euro/Germany/Bavaria%20Webpage_files/image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859177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2143116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Bavarian province of Swabia (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Swaben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formerly an independent  principality retains the proto-German </a:t>
            </a:r>
            <a:r>
              <a:rPr lang="en-US" sz="2800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swēbaz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of the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this day!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928662" y="4357694"/>
            <a:ext cx="785818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14942" y="1214422"/>
            <a:ext cx="2818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</a:rPr>
              <a:t>Sueves</a:t>
            </a:r>
            <a:endParaRPr lang="en-GB" sz="24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86248" y="1285860"/>
            <a:ext cx="4429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</a:rPr>
              <a:t>Sueves</a:t>
            </a:r>
            <a:endParaRPr lang="en-GB" sz="24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2571744"/>
            <a:ext cx="521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were a group of Germanic peoples who were first mentioned by Julius Caesar in connection with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Ariovistus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campaign, circa 58 BC; 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2" name="Picture 2" descr="http://www.bible-history.com/archaeology/rome/julius-caesar-general-dictator-bust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285860"/>
            <a:ext cx="3609975" cy="4286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557214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Julius Caesar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86248" y="1500174"/>
            <a:ext cx="4857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Ariovistus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defeated by Caesar.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remained a periodic threat against the Romans on the Rhine,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until, toward the end of the empire,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Alamanni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including elements of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brushed aside Roman defenses and occupied Alsace, and from there Bavaria and Switzerland. 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29698" name="Picture 2" descr="caesarblog.jpg caesar image by karenciav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lumOff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000108"/>
            <a:ext cx="3929090" cy="5269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6211669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Ariovistus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1071546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</a:rPr>
              <a:t>Alans</a:t>
            </a:r>
            <a:r>
              <a:rPr lang="en-US" sz="2400" b="1" dirty="0" smtClean="0">
                <a:solidFill>
                  <a:srgbClr val="00FF00"/>
                </a:solidFill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</a:rPr>
              <a:t>Sueves</a:t>
            </a:r>
            <a:endParaRPr lang="en-GB" sz="24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28674" name="Picture 2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756398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357299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2071678"/>
            <a:ext cx="4286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his </a:t>
            </a:r>
            <a:r>
              <a:rPr lang="en-GB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(2.10) presents a somewhat more complex view.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Saxons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placed around the lower </a:t>
            </a:r>
            <a:r>
              <a:rPr lang="en-GB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Elbe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area they could have reached merely by an extension of the Saxon alliance.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71501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of them are the </a:t>
            </a:r>
            <a:r>
              <a:rPr lang="en-GB" sz="2800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Teutones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also a dissimilation of them, the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Teutonoari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denotes "men" (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i.e., "the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Teuton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men."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GB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Teutons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GB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Teuton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 appear to have been in </a:t>
            </a:r>
            <a:r>
              <a:rPr lang="en-GB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Angeln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land around it.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upload.wikimedia.org/wikipedia/en/0/03/Teutonic_order_ch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214422"/>
            <a:ext cx="5302613" cy="3214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98" y="2500306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00694" y="1571612"/>
            <a:ext cx="3429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Angles, as such,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 listed at all.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there are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Syeboi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Angeilloi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Latinized to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Angili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south of the middle Elbe.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285860"/>
            <a:ext cx="4429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pic>
        <p:nvPicPr>
          <p:cNvPr id="25606" name="Picture 6" descr="http://www.twip.org/photo/europe/germany/photo-14182-11-04-08-16-52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4572032" cy="34290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542926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River Elbe -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0" y="1643050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has been much speculation regarding the original home of the 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appears that the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Angles,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derived from the 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Angles continued west towards England.</a:t>
            </a:r>
          </a:p>
          <a:p>
            <a:endParaRPr lang="en-GB" dirty="0"/>
          </a:p>
        </p:txBody>
      </p:sp>
      <p:pic>
        <p:nvPicPr>
          <p:cNvPr id="26626" name="Picture 2" descr="http://media.nowpublic.net/images/c0/e/c0ed36b7ecdbf028014a8dd8279931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227018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50017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</a:t>
            </a:r>
            <a:r>
              <a:rPr lang="en-GB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35782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White Cliffs Of Dover England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2071678"/>
            <a:ext cx="49291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of 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appears in Norse mythology and in early Scandinavian sources.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earliest attestation is the 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Proto-Norse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Swabaharjaz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warrior")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and in the place name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Svogerslev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pic.srv5.wapedia.mobi/thumb/111914473/en/fixed/230/306/U_240%252C_Lingsberg.JPG?format=jpg,png,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3"/>
            <a:ext cx="3633066" cy="48335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12858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Alemanni</a:t>
            </a:r>
            <a:endParaRPr lang="en-GB" sz="2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00628" y="2786058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Sváfa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name means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</a:t>
            </a: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Valkyrie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appears in 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eddic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poem </a:t>
            </a:r>
            <a:r>
              <a:rPr lang="en-US" sz="2800" b="1" i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Helgakviða</a:t>
            </a:r>
            <a:r>
              <a:rPr lang="en-US" sz="2800" b="1" i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Hjörvarðssonar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www.militarymodelling.com/sites/1/images/member_albums/35329/08%20sueb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3897572" cy="37862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92933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Suebian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Knott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643050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Alemanni</a:t>
            </a:r>
            <a:endParaRPr lang="en-GB" sz="24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785786" y="1285860"/>
            <a:ext cx="857256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43372" y="2071678"/>
            <a:ext cx="464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Ariovistus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a native of 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spoke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Gaulish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fluently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He had two wives, one of whom he had brought from home.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second, who was the sister of King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Vocion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Noricum,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acquired in an arranged political marriage.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22530" name="Picture 2" descr="http://z.about.com/d/ancienthistory/1/G/b/L/Caesar.jpg"/>
          <p:cNvPicPr>
            <a:picLocks noChangeAspect="1" noChangeArrowheads="1"/>
          </p:cNvPicPr>
          <p:nvPr/>
        </p:nvPicPr>
        <p:blipFill>
          <a:blip r:embed="rId2" cstate="print"/>
          <a:srcRect l="4166" t="4585" r="4167" b="3711"/>
          <a:stretch>
            <a:fillRect/>
          </a:stretch>
        </p:blipFill>
        <p:spPr bwMode="auto">
          <a:xfrm>
            <a:off x="642910" y="1142984"/>
            <a:ext cx="3143272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550070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Ariovistus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12858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Alemanni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began in 745 BC and did not end until Europe was settled by various tribes,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whom descended from the Twelve Tribes of Israel.  </a:t>
            </a:r>
            <a:endParaRPr lang="en-GB" dirty="0">
              <a:solidFill>
                <a:srgbClr val="00FFFF"/>
              </a:solidFill>
            </a:endParaRPr>
          </a:p>
        </p:txBody>
      </p:sp>
      <p:pic>
        <p:nvPicPr>
          <p:cNvPr id="5" name="Picture 2" descr="A representation of one possible route of the 'Aryan Invasion'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858048" cy="416055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0530" y="2000240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Ariovistus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described by Caesar as </a:t>
            </a:r>
            <a:r>
              <a:rPr lang="en-US" sz="2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rex</a:t>
            </a:r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Germanorum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likely that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Ariovistus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authority only extended over those Germans who had settled in Gaul.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recognized as a king by the Roman Senate</a:t>
            </a:r>
            <a:r>
              <a:rPr lang="en-US" dirty="0" smtClean="0">
                <a:solidFill>
                  <a:srgbClr val="00FF00"/>
                </a:solidFill>
              </a:rPr>
              <a:t>. 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28586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Alemanni</a:t>
            </a:r>
            <a:endParaRPr lang="en-GB" dirty="0"/>
          </a:p>
        </p:txBody>
      </p:sp>
      <p:pic>
        <p:nvPicPr>
          <p:cNvPr id="21506" name="Picture 2" descr="http://www.utexas.edu/courses/lat311moore/LAT311images/lat311images2/senat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1785926"/>
            <a:ext cx="3844274" cy="2990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507207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Roman Senate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0" y="2214554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Tacitus says that the Germans made a distinction between kings,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chosen by birth, and military leaders,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chosen by ability,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kings did not have absolute power.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50017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Alemanni</a:t>
            </a:r>
            <a:endParaRPr lang="en-GB" dirty="0"/>
          </a:p>
        </p:txBody>
      </p:sp>
      <p:pic>
        <p:nvPicPr>
          <p:cNvPr id="20482" name="Picture 2" descr="http://agnosticus.files.wordpress.com/2008/05/tacitus_germania_aesin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2898546" cy="4643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578645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Tacitus’ writing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00496" y="121442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sz="2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TRACKING LADON GOG and the HEBREW ROSE part 2"/>
          <p:cNvPicPr>
            <a:picLocks noChangeAspect="1" noChangeArrowheads="1"/>
          </p:cNvPicPr>
          <p:nvPr/>
        </p:nvPicPr>
        <p:blipFill>
          <a:blip r:embed="rId2" cstate="print"/>
          <a:srcRect l="18750" t="3125" r="18749"/>
          <a:stretch>
            <a:fillRect/>
          </a:stretch>
        </p:blipFill>
        <p:spPr bwMode="auto">
          <a:xfrm>
            <a:off x="714348" y="2071678"/>
            <a:ext cx="2571768" cy="39862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2143116"/>
            <a:ext cx="41434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slides are quotations form the book,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LADON GOG AND THE HEBREW ROSE,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John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Anonymous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Mythbuster</a:t>
            </a:r>
            <a:endParaRPr lang="en-GB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also a good theory to view the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the vehicle between the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Maeonians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Meons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the understanding that it may have been 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the </a:t>
            </a:r>
            <a:r>
              <a:rPr lang="en-US" sz="2800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making an alliance with the </a:t>
            </a:r>
            <a:r>
              <a:rPr lang="en-US" sz="2800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Allens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which time they were simply a hypothetical "</a:t>
            </a:r>
            <a:r>
              <a:rPr lang="en-US" sz="2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Manni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,”……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21442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sz="2400" dirty="0"/>
          </a:p>
        </p:txBody>
      </p:sp>
      <p:pic>
        <p:nvPicPr>
          <p:cNvPr id="18434" name="Picture 2" descr="http://www.romancoins.info/Claudius-Victor-German-Rauch-200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1857364"/>
            <a:ext cx="44386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214311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Left: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coins depicting victory over the </a:t>
            </a:r>
            <a:r>
              <a:rPr lang="en-GB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72034" y="2143116"/>
            <a:ext cx="4071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….."but perhaps the historical </a:t>
            </a:r>
            <a:r>
              <a:rPr lang="en-US" sz="2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among whom were the </a:t>
            </a:r>
            <a:r>
              <a:rPr lang="en-US" sz="2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Quadi</a:t>
            </a:r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Quadi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then have been the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joined the peoples (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Hirpini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 of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Abellinum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Avellino in forming the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Catuvellauni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Celts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www.1st-art-gallery.com/thumbnail/202028/1/Ancient-Celts-Or-Gauls-Sacrificing-A-Cow,-C.1800-18.jpg"/>
          <p:cNvPicPr>
            <a:picLocks noChangeAspect="1" noChangeArrowheads="1"/>
          </p:cNvPicPr>
          <p:nvPr/>
        </p:nvPicPr>
        <p:blipFill>
          <a:blip r:embed="rId2" cstate="print"/>
          <a:srcRect r="12500"/>
          <a:stretch>
            <a:fillRect/>
          </a:stretch>
        </p:blipFill>
        <p:spPr bwMode="auto">
          <a:xfrm>
            <a:off x="357158" y="1214422"/>
            <a:ext cx="4572000" cy="36837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114298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14351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Catuvellauni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Celts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1785926"/>
            <a:ext cx="45005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Wassa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clan (which I'm assuming was Saxon) that began in Cornwall may thereby have become a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Saxo-Cati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mix,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mix smacking of the  entity of Thuringia (that put forth the modern British royals).” </a:t>
            </a:r>
            <a:endParaRPr lang="en-GB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16386" name="Picture 2" descr="http://www.pickelhauben.net/map/cresdts/S_Saxe_Cobourg_Goth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346971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786322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 of Arms of The Duchy of Saxe-Coburg-Gotha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000108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46</a:t>
            </a:fld>
            <a:endParaRPr lang="en-GB"/>
          </a:p>
        </p:txBody>
      </p:sp>
      <p:pic>
        <p:nvPicPr>
          <p:cNvPr id="15362" name="Picture 2" descr="[Herman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4419600" cy="3838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2214554"/>
            <a:ext cx="37861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doubt that the “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Catti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are the Tribe of Gad. 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a knowledge of our origins in the Twelve Tribes,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connection could not be made.</a:t>
            </a:r>
            <a:endParaRPr lang="en-GB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1214422"/>
            <a:ext cx="671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92933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Catti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4876" y="1714488"/>
            <a:ext cx="44291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Suebian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writer, , said that 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called themselves,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Sueve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," wherefore the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Semnones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indeed related to them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...as much as Tacitus placed the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Semnones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beside the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Seuve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claimed their kinship.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000108"/>
            <a:ext cx="4643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pic>
        <p:nvPicPr>
          <p:cNvPr id="14338" name="Picture 2" descr="http://www.all-about-ferrets.com/images/stra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357586" cy="4685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614364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Strabo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4876" y="1164134"/>
            <a:ext cx="44291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show that we are dealing with a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Molech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-like cult,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Tacitus wrote: "There by publicly sacrificing a man,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[the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Semnones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begin the horrible solemnity of their barbarous worship."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said that the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moved into and/or founded.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img2.travelblog.org/Photos/27946/114658/f/778257-Castle-in-Alsace-Franc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071834" cy="40957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000108"/>
            <a:ext cx="471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657671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Castle-in-Alsace-France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0562" y="2000240"/>
            <a:ext cx="4643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Alsace could be read as Ale-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Saka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Ale-Saxon,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 knows but that "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Alesacius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could have been the earliest rendering of these peoples,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far back as , Caucasia, 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77826" name="Picture 2" descr="http://cache.eb.com/eb/image?id=64758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457575" cy="3467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1142984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35782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The Caucasus Region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14876" y="1643050"/>
            <a:ext cx="4429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say that, roughly, 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Age of Migrations period lasted close to 2,000 years, 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northernmost parts of Europe </a:t>
            </a:r>
            <a:endParaRPr lang="en-U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settled by 1,250 AD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38914" name="Picture 2" descr="Northern 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211080" cy="428628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0562" y="1857364"/>
            <a:ext cx="46434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to say that 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Lazica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Caucasia may have been named after an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Alesacius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-like term.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all,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from northern Caucasia, and the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Saka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there as well. </a:t>
            </a:r>
            <a:endParaRPr lang="en-GB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12290" name="Picture 2" descr="http://wpcontent.answers.com/wikipedia/commons/thumb/3/35/Ge_lazika.png/300px-Ge_laz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676516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28638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Lazica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214422"/>
            <a:ext cx="557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uropean Rivers, Map of Europe Rivers, Map of Rivers in Europe, Major Rivers in 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012"/>
            <a:ext cx="9144000" cy="695491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this map of Europe’s rivers,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see how the Danube penetrates into the very center of Europe</a:t>
            </a:r>
            <a:endParaRPr lang="en-GB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uropean Rivers, Map of Europe Rivers, Map of Rivers in Europe, Major Rivers in 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Danube River, named by the Tribe of Dan, was the main transportation route of the westward migrating tribes. 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Dnieper, Don and Volga rivers provided the northerly migration routes.</a:t>
            </a:r>
            <a:endParaRPr lang="en-GB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p of the Germanic Kingdoms and the East Roman Empire in 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022" y="0"/>
            <a:ext cx="9233022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5357826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central Europe, showing the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Alemanni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86050" y="107154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1785926"/>
            <a:ext cx="53578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immediately north of the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also said to have been a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Suebi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tribe.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oldest term belonging to these Germanics was "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Hermunduri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," no doubt the root of "German.”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9218" name="Picture 2" descr="http://www.boiohaemum.cz/gallery/germani/marobud_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714488"/>
            <a:ext cx="2381250" cy="3686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557214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Maroboduus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(or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Marbod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King of the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86050" y="107154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Marcomanni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1928802"/>
            <a:ext cx="53578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same as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,’ 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which we get the name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‘Thuringia.’</a:t>
            </a:r>
            <a:endParaRPr lang="en-GB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the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Allemanni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Suevi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today called by the name,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Germans.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GB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79874" name="Picture 2" descr="http://www.geocities.com/athens/forum/7905/leaves/deutschl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1571612"/>
            <a:ext cx="2945133" cy="4071966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214282" y="3429000"/>
            <a:ext cx="150019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modern state of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Thuringia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3108" y="92867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Invasion of the Huns</a:t>
            </a:r>
            <a:endParaRPr lang="en-GB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398" y="1718131"/>
            <a:ext cx="5643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Haberman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a century the Roman Empire stood against the Gothic invasion, 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reason being that Christianity was spreading rapidly at that time in southern Europe.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Wulfila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spread from Constantinople, where he translated the Bible into Gothic.  …..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80898" name="Picture 2" descr="http://www.christianbooksandthings.net/tracingances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64935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14546" y="92867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Invasion of the Huns</a:t>
            </a:r>
            <a:endParaRPr lang="en-GB" sz="24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928802"/>
            <a:ext cx="4714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But many centuries were yet to pass before the northern gothic peoples, </a:t>
            </a:r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Saxons, Jutes, and the Angles,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hear of Jesus Christ.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Sweden, Odin was deified and the faith in him grew until the 11</a:t>
            </a:r>
            <a:r>
              <a:rPr lang="en-US" sz="2800" b="1" i="1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Century, AD.  …..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8194" name="Picture 2" descr="http://saxons.etrusia.co.uk/images/odin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1571612"/>
            <a:ext cx="3429000" cy="4114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657671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Odin on his throne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57356" y="85723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Invasion of the Huns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The reason why northern Europe did not accept Christianity for centuries later was the invasion of the Huns,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drove a wedge between the Gothic nations of the north and south.”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81922" name="Picture 2" descr="http://www.istrianet.org/istria/history/0000-0999AD/images/checa_hun-charge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262696" cy="321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enghis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24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3108" y="107154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Mongols Finally Defeated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112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last of the Eastern hordes were the Mongols under Genghis Kahn.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presence in Eastern Europe lasted almost 300 years.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reached as far west as Vienna, where they were prepared to invade that city in December, 1241. 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pic>
        <p:nvPicPr>
          <p:cNvPr id="37890" name="Picture 2" descr="http://images.absoluteastronomy.com/images/topicimages/p/pl/pliny_the_el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210149" cy="4286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1643050"/>
            <a:ext cx="47863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Pliny, the Elder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his Natural History, </a:t>
            </a:r>
            <a:r>
              <a:rPr lang="en-US" sz="32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asserts, </a:t>
            </a:r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of the Scythians is everywhere changed to that of </a:t>
            </a:r>
            <a:r>
              <a:rPr lang="en-US" sz="32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Sarmatae</a:t>
            </a:r>
            <a:r>
              <a:rPr lang="en-US" sz="32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Germans</a:t>
            </a:r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GB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8645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Pliny The Elder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43108" y="107154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The Mongols Finally Defeated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2143116"/>
            <a:ext cx="5072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sudden death of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Ogedei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Khan,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Genghis Khan’s son and successor,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an end to the invasion. 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Ogedei’s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successors fell to fighting amongst themselves;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White nations of Europe began to drive them back.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46" name="Picture 2" descr="http://images.absoluteastronomy.com/images/encyclopediaimages/o/og/ogadai_k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161510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64357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Ogedei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Khan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28794" y="114298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Mongols Finally Defeated</a:t>
            </a:r>
            <a:endParaRPr lang="en-GB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071678"/>
            <a:ext cx="4929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major White re-conquest of the southern parts of Russia only began in the mid 1500s,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bands of Russian peasants, known as Cossacks, 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fleeing the autocratic fiefdoms of northern Russia,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 settling along the banks of the Don River basin.  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6146" name="Picture 2" descr="http://www.eskoff.net/historia/kozak/Cossac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286116" cy="3973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00076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Cossack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rchtowar.jpg image by MB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6727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28794" y="100010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Mongols Finally Defeated</a:t>
            </a:r>
            <a:endParaRPr lang="en-GB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engaged in a large clearing operation lasting many decades against the Mongols.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mid-1600s the majority of Mongols had been cleared from central southern Russia</a:t>
            </a:r>
            <a:endParaRPr lang="en-GB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28794" y="114298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Mongols Finally Defeated</a:t>
            </a:r>
            <a:endParaRPr lang="en-GB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500306"/>
            <a:ext cx="49291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the remaining minority were for the greatest part absorbed into the new population.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March of the Titans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History of the White Race,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32.</a:t>
            </a:r>
            <a:endParaRPr lang="en-GB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6146" name="Picture 2" descr="See full 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38014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43372" y="1714488"/>
            <a:ext cx="4714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Besides the Israelites, many of their kinsfolk of other tribes decided to flee from their Assyrian captors.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appear to be the “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Sarmations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historians distinguish from the Scythians.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came from "Ur of the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Chaldees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000108"/>
            <a:ext cx="451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sz="2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members.tripod.com/~Hal_MacGregor/gregor/Scythi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586355" cy="47106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6211669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Sarmations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bhoffman.edublogs.org/files/2007/01/ur-from-1604-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Ur was in Mesopotamia.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 is a shortened name for Urfa.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were once two cities by that name.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000108"/>
            <a:ext cx="451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sz="2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8860" y="2143116"/>
            <a:ext cx="628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Apostle, Stephen, tells us that it was the northern Ur in Mesopotamia from which Abram came (Acts 7:2-3).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where the Chaldeans first dwelt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over 400 miles northwest of ancient Babylon.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07154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pic>
        <p:nvPicPr>
          <p:cNvPr id="4098" name="Picture 2" descr="http://ststephensnorwich.files.wordpress.com/2009/06/st_steph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1643074" cy="50386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5429264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Stephen Window Norwich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00496" y="1928802"/>
            <a:ext cx="50006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"</a:t>
            </a:r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Chaldean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comes from the Greek. The original Hebrew word is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Chasdim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"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of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Chesed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that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Chesed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a common name in the family of Abraham (Gen.22:22).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1142984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074" name="Picture 2" descr="http://www.three-angels-messages.com/abraham-al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148308" cy="39290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57150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43042" y="92867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2000240"/>
            <a:ext cx="442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area where these people lived was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Arphaxad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Biblical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encyclopaedias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clearly show that the Hebrew form is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Arfa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chesed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-----MEANING ARFA OR URFA THE CHALDEAN!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g-ecx.images-amazon.com/images/G/01/ciu/f1/9f/42c4c0a398a08879d6a9f110.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838460" cy="3429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35782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Arphaxad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0" y="2143116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Chaldeans come from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Arphaxad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his children.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was a branch of this stock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of Ur was named after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Arfa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Urfa,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Chaldean.’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071546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pic>
        <p:nvPicPr>
          <p:cNvPr id="98306" name="Picture 2" descr="http://karenswhimsy.com/public-domain-images/chaldeans/images/chaldeans-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2000240"/>
            <a:ext cx="3758600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71501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Chaldeans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29256" y="2071678"/>
            <a:ext cx="35718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word, </a:t>
            </a:r>
            <a:r>
              <a:rPr lang="en-GB" sz="28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used by the Romans to refer to all of the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“Barbarian”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tribes north of Italy. 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reality is that none of these tribes called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themselves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“Germans.”</a:t>
            </a:r>
          </a:p>
        </p:txBody>
      </p:sp>
      <p:pic>
        <p:nvPicPr>
          <p:cNvPr id="18434" name="Picture 2" descr="http://www.constantinethegreatcoins.com/barb/barbma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5074734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485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showing the location of the “barbarian” in Europe circa 320 AD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928802"/>
            <a:ext cx="4214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they were referred to as HURRI or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Hurrians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Haran (Gen.11:29; 22:20-24).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they bore the name GUTI,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 meaning "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God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Guti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is the source word for “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Goth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071546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pic>
        <p:nvPicPr>
          <p:cNvPr id="99330" name="Picture 2" descr="http://www.armenianhighland.com/images/nkarner/nkar_58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0034" y="1785926"/>
            <a:ext cx="3451657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550070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Hurrain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Charioteer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photos.aheram.com/images/the-euphrates-river-fe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9031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46112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"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Persian"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"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Parthian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is derived from the word "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Euphrates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this river these sons of Abraham first lived.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Hebrews called the Euphrates the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Perath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Peres River --- the River of the Persians!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07154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71670" y="85723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500174"/>
            <a:ext cx="5072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Perez is actually a form of the Hebrew word,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Pharez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Pharez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the son of Judah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It is obvious that the descendants of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Pharez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 were taken captive by Sennacherib in 701 BC, when his Assyrian army captured all of the fenced cities of Judea,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for the city of Jerusalem itself.  (Isa. 36:1; II Chron. 17:2.)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258" name="Picture 2" descr="http://www.ensignmessage.com/images/ryllne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1571612"/>
            <a:ext cx="3533577" cy="3567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5214950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Judah’s Genealogy 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Hence, it is quite possible that the Persians derived their name from </a:t>
            </a:r>
            <a:r>
              <a:rPr lang="en-US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Pharez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(Perez),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Judah.  The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Parthians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those Israelites who stayed in Mesopotamia until after the days of Christ. 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kings were direct descendants of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Pharez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Magi were the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priesthood of these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Parthians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28586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pic>
        <p:nvPicPr>
          <p:cNvPr id="95234" name="Picture 2" descr="The Journey of the Magi (1894) by James Jaques Joseph Tiss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392020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235743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Left: The Magi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2143116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Persians named several small rivers in their new land after the Euphrates in Mesopotamia.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 the King, so famous in Bible history, was a Persian.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92867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pic>
        <p:nvPicPr>
          <p:cNvPr id="94210" name="Picture 2" descr="Cyrus the Great - King Cyru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7158" y="1714488"/>
            <a:ext cx="4450064" cy="4433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6211669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Cyrus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43042" y="92867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1357298"/>
            <a:ext cx="52863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i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Travellers</a:t>
            </a:r>
            <a:r>
              <a:rPr lang="en-US" sz="2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still speak of the fair-complexioned, blue eyed populations met with in the Persian highlands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writes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Sayce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RACES OF THE OLD TESTAMENT.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Chestnut hair is very common in Persia, as it is among the West European Alpines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says Griffith Taylor in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AND RACE, p.186.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3186" name="Picture 2" descr="http://www.valpo.edu/geomet/histphil/test/tay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381375" cy="4295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571501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Griffith Taylor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72066" y="1857364"/>
            <a:ext cx="4071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FFFF"/>
                </a:solidFill>
              </a:rPr>
              <a:t>Closely the Persians related to are the Medes.</a:t>
            </a:r>
            <a:r>
              <a:rPr lang="en-US" sz="2800" b="1" u="sng" dirty="0" smtClean="0"/>
              <a:t>  </a:t>
            </a:r>
            <a:r>
              <a:rPr lang="en-US" sz="2800" b="1" u="sng" dirty="0" smtClean="0">
                <a:solidFill>
                  <a:srgbClr val="FFC000"/>
                </a:solidFill>
              </a:rPr>
              <a:t>Pliny in his NATURAL HISTORY, bk. VI, sec. xi. mentions </a:t>
            </a:r>
            <a:r>
              <a:rPr lang="en-US" sz="2800" b="1" u="sng" dirty="0" smtClean="0">
                <a:solidFill>
                  <a:srgbClr val="00FF00"/>
                </a:solidFill>
              </a:rPr>
              <a:t>"</a:t>
            </a:r>
            <a:r>
              <a:rPr lang="en-US" sz="2800" b="1" i="1" u="sng" dirty="0" smtClean="0">
                <a:solidFill>
                  <a:srgbClr val="00FF00"/>
                </a:solidFill>
              </a:rPr>
              <a:t>the river Don, where the inhabitants are . . . said to be descended from the Medes</a:t>
            </a:r>
            <a:r>
              <a:rPr lang="en-US" sz="2800" b="1" u="sng" dirty="0" smtClean="0">
                <a:solidFill>
                  <a:srgbClr val="00FF00"/>
                </a:solidFill>
              </a:rPr>
              <a:t>"!</a:t>
            </a: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endParaRPr lang="en-GB" sz="2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07154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pic>
        <p:nvPicPr>
          <p:cNvPr id="92162" name="Picture 2" descr="Kyiv - Cargo Boat on River 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637594" cy="30961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28638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Rostov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-on-Don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57620" y="1500174"/>
            <a:ext cx="52863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</a:t>
            </a:r>
            <a:r>
              <a:rPr lang="en-US" sz="280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Dariush</a:t>
            </a:r>
            <a:r>
              <a:rPr lang="en-US" sz="2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Great King, the King of Kings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of many countries and many peoples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of this expansive land, the son of </a:t>
            </a:r>
            <a:r>
              <a:rPr lang="en-US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Wishtasp</a:t>
            </a: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Achamenia</a:t>
            </a: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Persian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son of a Persian, 'Aryan',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Aryan Race </a:t>
            </a:r>
            <a:endParaRPr lang="en-GB" sz="28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Dariush's</a:t>
            </a:r>
            <a:r>
              <a:rPr lang="en-US" sz="28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scripture in </a:t>
            </a:r>
            <a:r>
              <a:rPr lang="en-US" sz="2800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Naqshe</a:t>
            </a:r>
            <a:r>
              <a:rPr lang="en-US" sz="28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-e-</a:t>
            </a:r>
            <a:r>
              <a:rPr lang="en-US" sz="2800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Rostam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91138" name="Picture 2" descr="http://www.livius.org/a/1/iran/behistun_gaum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2987986" cy="46857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857232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Descendants of Abraham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29330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Dariush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World Cup fans in Boch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228599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doubt that the Germanic peoples derive from the overland migration of the Twelve Tribes of Israel.  </a:t>
            </a: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waves of these people passed through the Caucasus Mountains, around the Black and Caspian Seas, 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north and west into Europe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071546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71934" y="107154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  <a:latin typeface="Times New Roman"/>
                <a:ea typeface="Times New Roman"/>
              </a:rPr>
              <a:t>Conclusion</a:t>
            </a:r>
            <a:endParaRPr lang="en-GB" sz="2400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571612"/>
            <a:ext cx="521494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Isa. 11:16 </a:t>
            </a:r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tells us that these Israelites would pass through the area:</a:t>
            </a:r>
            <a:endParaRPr lang="en-GB" sz="2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shall be </a:t>
            </a:r>
            <a:r>
              <a:rPr lang="en-US" sz="28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highway for the remnant of his people, which shall be left, from Assyria;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as it was to Israel in the day that he came up out of the land of Egypt.</a:t>
            </a:r>
            <a:endParaRPr lang="en-GB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107522" name="Picture 2" descr="http://www.textually.org/tv/archives/images/set3/bib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357586" cy="2519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eichsamt.info/bilder/Reichstag_Gie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35"/>
            <a:ext cx="9144000" cy="684016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7207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example, the Germans call themselves 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“Deutsch,” </a:t>
            </a: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root word, 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Teut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“people,”</a:t>
            </a: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“folk.”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57620" y="1571612"/>
            <a:ext cx="5072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migrating,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these Israelites had to learn the language of the area. 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language spoken there was Persian.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historian, Sharon Turner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has collected a number of Persian words, which came into the Anglo-Saxon language from this captivity.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500" name="Picture 4" descr="The History Of The Anglo-saxons V1: From The Earliest Period To The Norman Conquest, Sharon Turner, 054826323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2667018" cy="4000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100010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FF00"/>
                </a:solidFill>
                <a:latin typeface="Times New Roman"/>
                <a:ea typeface="Times New Roman"/>
              </a:rPr>
              <a:t>Conclusion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14480" y="150017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PERSIAN, ANGLO-SAXON</a:t>
            </a:r>
            <a:endParaRPr lang="en-GB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43042" y="2011680"/>
          <a:ext cx="6096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Persian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 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Angel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Hook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Wasser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Ende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Berend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Fruitful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Brader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brother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Bruder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band, a chain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Bendan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bind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Binden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Mxden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maiden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Mädchen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Madah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</a:t>
                      </a:r>
                      <a:r>
                        <a:rPr lang="en-GB" baseline="0" dirty="0" smtClean="0"/>
                        <a:t> female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Mort?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43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word study is from Sharon Turner, author of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History of the Anglo-Saxons.” </a:t>
            </a:r>
            <a:endParaRPr lang="en-GB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28794" y="107154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PERSIAN, ANGLO-SAXON</a:t>
            </a:r>
            <a:endParaRPr lang="en-GB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1643050"/>
          <a:ext cx="6096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Persian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Murda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Morther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Murder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Mouse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Maus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Nun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Neun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Health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Door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Cow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Kuh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Leogan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tell a Lie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Lügen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Lahm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Lust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Delight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Lustig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28794" y="107154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PERSIAN, ANGLO-SAXON</a:t>
            </a:r>
            <a:endParaRPr lang="en-GB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1643050"/>
          <a:ext cx="60960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Persian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Thou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Sorg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Sorrow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Supwah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shoe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Schuh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Tunder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Thunder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Donner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Faeren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Fahren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442913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</a:rPr>
              <a:t>Zend</a:t>
            </a:r>
            <a:r>
              <a:rPr lang="en-US" sz="2400" b="1" dirty="0" smtClean="0">
                <a:solidFill>
                  <a:srgbClr val="00FF00"/>
                </a:solidFill>
              </a:rPr>
              <a:t>/Anglo-Saxon  (</a:t>
            </a:r>
            <a:r>
              <a:rPr lang="en-US" sz="2400" b="1" dirty="0" err="1" smtClean="0">
                <a:solidFill>
                  <a:srgbClr val="00FF00"/>
                </a:solidFill>
              </a:rPr>
              <a:t>Zend</a:t>
            </a:r>
            <a:r>
              <a:rPr lang="en-US" sz="2400" b="1" dirty="0" smtClean="0">
                <a:solidFill>
                  <a:srgbClr val="00FF00"/>
                </a:solidFill>
              </a:rPr>
              <a:t> is a Persian Dialect)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71604" y="5143512"/>
          <a:ext cx="60960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Zend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Dochter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Daughter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Tochter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Dohte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 did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84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1643050"/>
          <a:ext cx="6096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Zend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friend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Freund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Feder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Vater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Mutter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Metan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Master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Meister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Meze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Meso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Mehr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Hera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Herr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Uppa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Above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Thre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Drei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Thrydde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third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Dritter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100010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</a:rPr>
              <a:t>Zend</a:t>
            </a:r>
            <a:r>
              <a:rPr lang="en-US" sz="2400" b="1" dirty="0" smtClean="0">
                <a:solidFill>
                  <a:srgbClr val="00FF00"/>
                </a:solidFill>
              </a:rPr>
              <a:t>/Anglo-Saxon  (</a:t>
            </a:r>
            <a:r>
              <a:rPr lang="en-US" sz="2400" b="1" dirty="0" err="1" smtClean="0">
                <a:solidFill>
                  <a:srgbClr val="00FF00"/>
                </a:solidFill>
              </a:rPr>
              <a:t>Zend</a:t>
            </a:r>
            <a:r>
              <a:rPr lang="en-US" sz="2400" b="1" dirty="0" smtClean="0">
                <a:solidFill>
                  <a:srgbClr val="00FF00"/>
                </a:solidFill>
              </a:rPr>
              <a:t> is a Persian Dialect)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</a:rPr>
              <a:t>Zend</a:t>
            </a:r>
            <a:r>
              <a:rPr lang="en-US" sz="2400" b="1" dirty="0" smtClean="0">
                <a:solidFill>
                  <a:srgbClr val="00FF00"/>
                </a:solidFill>
              </a:rPr>
              <a:t>/Anglo-Saxon  (</a:t>
            </a:r>
            <a:r>
              <a:rPr lang="en-US" sz="2400" b="1" dirty="0" err="1" smtClean="0">
                <a:solidFill>
                  <a:srgbClr val="00FF00"/>
                </a:solidFill>
              </a:rPr>
              <a:t>Zend</a:t>
            </a:r>
            <a:r>
              <a:rPr lang="en-US" sz="2400" b="1" dirty="0" smtClean="0">
                <a:solidFill>
                  <a:srgbClr val="00FF00"/>
                </a:solidFill>
              </a:rPr>
              <a:t> is a Persian Dialect)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1643050"/>
          <a:ext cx="6096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Zend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Thou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Du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Dreori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Düster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Daeth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Dajed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 is no more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Reswian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Guast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spirit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Geist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Mxnde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mention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Manthre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Wörter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Midda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Middle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Mittle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Meiao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Middle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Mrete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</a:rPr>
              <a:t>Zend</a:t>
            </a:r>
            <a:r>
              <a:rPr lang="en-US" sz="2400" b="1" dirty="0" smtClean="0">
                <a:solidFill>
                  <a:srgbClr val="00FF00"/>
                </a:solidFill>
              </a:rPr>
              <a:t>/Anglo-Saxon  (</a:t>
            </a:r>
            <a:r>
              <a:rPr lang="en-US" sz="2400" b="1" dirty="0" err="1" smtClean="0">
                <a:solidFill>
                  <a:srgbClr val="00FF00"/>
                </a:solidFill>
              </a:rPr>
              <a:t>Zend</a:t>
            </a:r>
            <a:r>
              <a:rPr lang="en-US" sz="2400" b="1" dirty="0" smtClean="0">
                <a:solidFill>
                  <a:srgbClr val="00FF00"/>
                </a:solidFill>
              </a:rPr>
              <a:t> is a Persian Dialect)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1643050"/>
          <a:ext cx="6096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Zend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Jahr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Starian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look 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Senghan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Word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Snid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cut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Schnitt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Scina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Brilliant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Scheeto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Brilliant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5720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Pehlvi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/Anglo-Saxon  (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Pehlvi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dialect of Persian)</a:t>
            </a:r>
            <a:endParaRPr lang="en-GB" sz="2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042" y="5429264"/>
          <a:ext cx="60960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Pehlvi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Halig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Heilig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Halae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Pehlvi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/Anglo-Saxon  (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Pehlvi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dialect of Persian)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1643050"/>
          <a:ext cx="6096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Pehlvi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Eahta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Acht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Ascht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Acht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Marg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A-</a:t>
                      </a:r>
                      <a:r>
                        <a:rPr lang="en-GB" dirty="0" err="1" smtClean="0"/>
                        <a:t>marg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Immortal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Thou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Du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Tou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Thou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Sechs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Besche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Wicked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böse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Cneou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Knee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Djanouh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Knee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Steorran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Sterne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Kuh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Pehlvi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/Anglo-Saxon  (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Pehlvi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dialect of Persian)</a:t>
            </a:r>
            <a:endParaRPr lang="en-GB" sz="2400" dirty="0" smtClean="0"/>
          </a:p>
          <a:p>
            <a:pPr algn="ctr"/>
            <a:r>
              <a:rPr lang="en-GB" sz="2400" dirty="0" smtClean="0"/>
              <a:t>z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1643050"/>
          <a:ext cx="6096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Pehlvi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groß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Barhene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Naked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Nackt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Mutter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Nafel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Navel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Nabel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Called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Kala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Crying 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Joining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Bund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Banda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Band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Raed</a:t>
                      </a:r>
                      <a:endParaRPr lang="en-GB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Road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89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Pehlvi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/Anglo-Saxon  (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Pehlvi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dialect of Persian)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0166" y="1785926"/>
          <a:ext cx="60960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Pehlvi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Anglo-Saxon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German</a:t>
                      </a:r>
                      <a:endParaRPr lang="en-GB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Raeh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 way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Eortha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Earth (Hebrew </a:t>
                      </a:r>
                      <a:r>
                        <a:rPr lang="en-GB" dirty="0" err="1" smtClean="0"/>
                        <a:t>eretz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Erde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286256"/>
            <a:ext cx="9144000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important identifying linguistic mark is the “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Sibboleth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Judahites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unable to pronounce the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the Northern House of Israel could.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language difference between the English and Germans remains to this day!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64331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Sibboleth</a:t>
            </a:r>
            <a:endParaRPr lang="en-GB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96007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these Scythian/German tribes began settling down, they formed city-states and,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eventually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nation-states.  </a:t>
            </a:r>
          </a:p>
          <a:p>
            <a:endParaRPr lang="en-GB" dirty="0"/>
          </a:p>
        </p:txBody>
      </p:sp>
      <p:pic>
        <p:nvPicPr>
          <p:cNvPr id="40962" name="Picture 2" descr="tribes in 50 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543602" cy="400525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143372" y="1428736"/>
            <a:ext cx="4572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of </a:t>
            </a:r>
            <a:r>
              <a:rPr lang="en-GB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sibboleth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given in the </a:t>
            </a:r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of Judges,  12: 1-15;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after a battle between the 2 houses, </a:t>
            </a: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GB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Judahites</a:t>
            </a: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tried to pass themselves off as </a:t>
            </a:r>
            <a:r>
              <a:rPr lang="en-GB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Ephraimites</a:t>
            </a: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were caught when they couldn’t pronounce the word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sibboleth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correctly.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http://bible1.files.wordpress.com/2008/01/jos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411529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500570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Judahites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being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interogated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91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143372" y="1857364"/>
            <a:ext cx="4572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15:6; </a:t>
            </a:r>
            <a:r>
              <a:rPr lang="en-GB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they unto him,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now Shibboleth: and he said </a:t>
            </a:r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Sibboleth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could not frame to pronounce it right.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took him,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slew him at the passages of Jordan: 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fell at that time of the </a:t>
            </a:r>
            <a:r>
              <a:rPr lang="en-GB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Ephraimites</a:t>
            </a:r>
            <a:r>
              <a:rPr lang="en-GB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forty and two thousand.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6738" name="Picture 2" descr="http://www.istockphoto.com/file_thumbview_approve/5694544/2/istockphoto_5694544-bible-series-jud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485798" cy="52149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107154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Sibboleth</a:t>
            </a:r>
            <a:endParaRPr lang="en-GB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F9EEA-56AB-4316-9625-3F5088F202E3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  <p:pic>
        <p:nvPicPr>
          <p:cNvPr id="204802" name="Picture 2" descr="http://images.google.co.uk/url?source=imgres&amp;ct=img&amp;q=http://lapoesiaelospirito.files.wordpress.com/2007/11/j-w-goethe.jpg&amp;usg=AFQjCNHzICDjYS4fMcceAVjB6GV8bZPAXQ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5720" y="1428736"/>
            <a:ext cx="3812183" cy="4657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215063"/>
            <a:ext cx="45005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Wolfgang von Goethe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5" y="1142985"/>
            <a:ext cx="4714876" cy="5405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Likewise Germans are unable to pronounce “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such as “the” which becomes “der” and the famous German  poet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Wolfgang von Goethe,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surname is pronounced “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gerta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– thus this is another mark of the Hebrew ancestry of the German people and language.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93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71934" y="1214422"/>
            <a:ext cx="49292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experts of the linguistic history of the migrations of the Anglo-Saxon,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Celtic and Caucasian people, the English language is of primarily Hebrew syntax (according to Tyndale and others),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Gaelic (Hamito-Semitic, which is also Hebrew) and Germanic words.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74" name="Picture 2" descr="OxfordEnglishDictionary11thEdition.jpg image by downarchive2"/>
          <p:cNvPicPr>
            <a:picLocks noChangeAspect="1" noChangeArrowheads="1"/>
          </p:cNvPicPr>
          <p:nvPr/>
        </p:nvPicPr>
        <p:blipFill>
          <a:blip r:embed="rId2" cstate="print"/>
          <a:srcRect l="15000" t="2143" r="16428"/>
          <a:stretch>
            <a:fillRect/>
          </a:stretch>
        </p:blipFill>
        <p:spPr bwMode="auto">
          <a:xfrm>
            <a:off x="500034" y="1571612"/>
            <a:ext cx="315372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94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essence, the German descendants of Isaac (Saxons),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stayed in Armenia until they finally escaped through the Caucasus,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the syntax and words of the ancient Persian language [also called Farsi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and </a:t>
            </a:r>
            <a:r>
              <a:rPr lang="en-US" sz="28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those linguistics with them as they migrated across Europe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450" name="Picture 2" descr="http://travel.nationalgeographic.com/places/images/photos/photo_lg_arme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786214" cy="25220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857628"/>
            <a:ext cx="421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Armenia -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Khor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Virap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Monastery </a:t>
            </a:r>
          </a:p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 Ararat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95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0" y="164305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Angles and Saxons crossed over to Britain,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adopted the syntax (grammar) of the Brits,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added numerous Germanic words to the native tongue of Britain.</a:t>
            </a: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26" name="Picture 2" descr="Bible text with gl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94683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993F-315A-4FD1-B088-A5867186E836}" type="slidenum">
              <a:rPr lang="en-GB" smtClean="0"/>
              <a:pPr/>
              <a:t>96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29124" y="1643050"/>
            <a:ext cx="45005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explains the major grammatical differences and word similarities between Germanic and English,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of which languages retain much of their native Hebrew tongue.</a:t>
            </a:r>
            <a:endParaRPr lang="en-GB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102402" name="Picture 2" descr="http://images.appshopper.com/screenshots/304/312845.jpg"/>
          <p:cNvPicPr>
            <a:picLocks noChangeAspect="1" noChangeArrowheads="1"/>
          </p:cNvPicPr>
          <p:nvPr/>
        </p:nvPicPr>
        <p:blipFill>
          <a:blip r:embed="rId2" cstate="print"/>
          <a:srcRect t="32813" b="14062"/>
          <a:stretch>
            <a:fillRect/>
          </a:stretch>
        </p:blipFill>
        <p:spPr bwMode="auto">
          <a:xfrm>
            <a:off x="214282" y="1571612"/>
            <a:ext cx="399142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ussia-Caucus-Mountain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4560B-F2C5-48F1-8A36-16A258B06722}" type="slidenum">
              <a:rPr lang="en-GB"/>
              <a:pPr>
                <a:defRPr/>
              </a:pPr>
              <a:t>97</a:t>
            </a:fld>
            <a:endParaRPr lang="en-GB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5616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FF0000"/>
              </a:solidFill>
              <a:latin typeface="Alfredo's Dance" pitchFamily="2" charset="0"/>
            </a:endParaRPr>
          </a:p>
        </p:txBody>
      </p:sp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1142976" y="2357430"/>
            <a:ext cx="6883425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End Of  Chapter </a:t>
            </a:r>
            <a:r>
              <a:rPr lang="en-GB" sz="4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Six</a:t>
            </a:r>
            <a:endParaRPr lang="en-GB" sz="4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4643446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continued ………… </a:t>
            </a:r>
            <a:r>
              <a:rPr lang="en-GB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</a:t>
            </a:r>
            <a:r>
              <a:rPr lang="en-GB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Seven: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The 12 Tribes Of Israel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23850" y="3644900"/>
            <a:ext cx="849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PASTOR ELI JAMES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8" grpId="0"/>
      <p:bldP spid="72709" grpId="0"/>
      <p:bldP spid="72710" grpId="0"/>
    </p:bldLst>
  </p:timing>
</p:sld>
</file>

<file path=ppt/theme/theme1.xml><?xml version="1.0" encoding="utf-8"?>
<a:theme xmlns:a="http://schemas.openxmlformats.org/drawingml/2006/main" name="gog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4824</Words>
  <Application>Microsoft Office PowerPoint</Application>
  <PresentationFormat>On-screen Show (4:3)</PresentationFormat>
  <Paragraphs>698</Paragraphs>
  <Slides>97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gog</vt:lpstr>
      <vt:lpstr>Slide 1</vt:lpstr>
      <vt:lpstr>Slide 2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Israel – Chapter 6</vt:lpstr>
      <vt:lpstr>Migrations Of The 12 Tribes Of Israel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Pead</dc:creator>
  <cp:lastModifiedBy>Chris Pead</cp:lastModifiedBy>
  <cp:revision>239</cp:revision>
  <dcterms:created xsi:type="dcterms:W3CDTF">2009-08-15T20:46:51Z</dcterms:created>
  <dcterms:modified xsi:type="dcterms:W3CDTF">2009-08-20T11:54:30Z</dcterms:modified>
</cp:coreProperties>
</file>