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5"/>
  </p:notesMasterIdLst>
  <p:sldIdLst>
    <p:sldId id="258" r:id="rId2"/>
    <p:sldId id="259" r:id="rId3"/>
    <p:sldId id="256" r:id="rId4"/>
    <p:sldId id="260" r:id="rId5"/>
    <p:sldId id="276" r:id="rId6"/>
    <p:sldId id="261" r:id="rId7"/>
    <p:sldId id="262" r:id="rId8"/>
    <p:sldId id="263" r:id="rId9"/>
    <p:sldId id="264" r:id="rId10"/>
    <p:sldId id="265" r:id="rId11"/>
    <p:sldId id="266" r:id="rId12"/>
    <p:sldId id="267" r:id="rId13"/>
    <p:sldId id="277" r:id="rId14"/>
    <p:sldId id="268" r:id="rId15"/>
    <p:sldId id="269" r:id="rId16"/>
    <p:sldId id="270" r:id="rId17"/>
    <p:sldId id="271" r:id="rId18"/>
    <p:sldId id="272" r:id="rId19"/>
    <p:sldId id="278" r:id="rId20"/>
    <p:sldId id="279" r:id="rId21"/>
    <p:sldId id="273" r:id="rId22"/>
    <p:sldId id="274" r:id="rId23"/>
    <p:sldId id="280" r:id="rId24"/>
    <p:sldId id="275" r:id="rId25"/>
    <p:sldId id="281" r:id="rId26"/>
    <p:sldId id="301" r:id="rId27"/>
    <p:sldId id="282" r:id="rId28"/>
    <p:sldId id="283" r:id="rId29"/>
    <p:sldId id="284" r:id="rId30"/>
    <p:sldId id="285" r:id="rId31"/>
    <p:sldId id="286" r:id="rId32"/>
    <p:sldId id="287" r:id="rId33"/>
    <p:sldId id="288" r:id="rId34"/>
    <p:sldId id="304" r:id="rId35"/>
    <p:sldId id="289" r:id="rId36"/>
    <p:sldId id="302" r:id="rId37"/>
    <p:sldId id="307" r:id="rId38"/>
    <p:sldId id="308" r:id="rId39"/>
    <p:sldId id="303" r:id="rId40"/>
    <p:sldId id="305" r:id="rId41"/>
    <p:sldId id="306" r:id="rId42"/>
    <p:sldId id="309" r:id="rId43"/>
    <p:sldId id="310" r:id="rId44"/>
    <p:sldId id="311" r:id="rId45"/>
    <p:sldId id="312" r:id="rId46"/>
    <p:sldId id="313" r:id="rId47"/>
    <p:sldId id="316" r:id="rId48"/>
    <p:sldId id="314" r:id="rId49"/>
    <p:sldId id="315" r:id="rId50"/>
    <p:sldId id="317" r:id="rId51"/>
    <p:sldId id="318" r:id="rId52"/>
    <p:sldId id="319" r:id="rId53"/>
    <p:sldId id="320" r:id="rId54"/>
    <p:sldId id="321" r:id="rId55"/>
    <p:sldId id="322" r:id="rId56"/>
    <p:sldId id="323" r:id="rId57"/>
    <p:sldId id="324" r:id="rId58"/>
    <p:sldId id="325" r:id="rId59"/>
    <p:sldId id="326" r:id="rId60"/>
    <p:sldId id="327" r:id="rId61"/>
    <p:sldId id="291" r:id="rId62"/>
    <p:sldId id="290" r:id="rId63"/>
    <p:sldId id="292" r:id="rId64"/>
    <p:sldId id="293" r:id="rId65"/>
    <p:sldId id="294" r:id="rId66"/>
    <p:sldId id="295" r:id="rId67"/>
    <p:sldId id="296" r:id="rId68"/>
    <p:sldId id="328" r:id="rId69"/>
    <p:sldId id="329" r:id="rId70"/>
    <p:sldId id="298" r:id="rId71"/>
    <p:sldId id="330" r:id="rId72"/>
    <p:sldId id="331" r:id="rId73"/>
    <p:sldId id="334" r:id="rId74"/>
    <p:sldId id="297" r:id="rId75"/>
    <p:sldId id="332" r:id="rId76"/>
    <p:sldId id="333" r:id="rId77"/>
    <p:sldId id="299" r:id="rId78"/>
    <p:sldId id="335" r:id="rId79"/>
    <p:sldId id="300" r:id="rId80"/>
    <p:sldId id="339" r:id="rId81"/>
    <p:sldId id="336" r:id="rId82"/>
    <p:sldId id="337" r:id="rId83"/>
    <p:sldId id="338" r:id="rId84"/>
    <p:sldId id="340" r:id="rId85"/>
    <p:sldId id="341" r:id="rId86"/>
    <p:sldId id="342" r:id="rId87"/>
    <p:sldId id="350" r:id="rId88"/>
    <p:sldId id="343" r:id="rId89"/>
    <p:sldId id="358" r:id="rId90"/>
    <p:sldId id="344" r:id="rId91"/>
    <p:sldId id="351" r:id="rId92"/>
    <p:sldId id="352" r:id="rId93"/>
    <p:sldId id="359" r:id="rId94"/>
    <p:sldId id="353" r:id="rId95"/>
    <p:sldId id="354" r:id="rId96"/>
    <p:sldId id="355" r:id="rId97"/>
    <p:sldId id="356" r:id="rId98"/>
    <p:sldId id="360" r:id="rId99"/>
    <p:sldId id="361" r:id="rId100"/>
    <p:sldId id="362" r:id="rId101"/>
    <p:sldId id="372" r:id="rId102"/>
    <p:sldId id="366" r:id="rId103"/>
    <p:sldId id="373" r:id="rId104"/>
    <p:sldId id="367" r:id="rId105"/>
    <p:sldId id="368" r:id="rId106"/>
    <p:sldId id="369" r:id="rId107"/>
    <p:sldId id="370" r:id="rId108"/>
    <p:sldId id="371" r:id="rId109"/>
    <p:sldId id="363" r:id="rId110"/>
    <p:sldId id="374" r:id="rId111"/>
    <p:sldId id="375" r:id="rId112"/>
    <p:sldId id="376" r:id="rId113"/>
    <p:sldId id="377" r:id="rId114"/>
    <p:sldId id="378" r:id="rId115"/>
    <p:sldId id="379" r:id="rId116"/>
    <p:sldId id="364" r:id="rId117"/>
    <p:sldId id="365" r:id="rId118"/>
    <p:sldId id="380" r:id="rId119"/>
    <p:sldId id="357" r:id="rId120"/>
    <p:sldId id="345" r:id="rId121"/>
    <p:sldId id="346" r:id="rId122"/>
    <p:sldId id="347" r:id="rId123"/>
    <p:sldId id="381" r:id="rId124"/>
    <p:sldId id="348" r:id="rId125"/>
    <p:sldId id="349" r:id="rId126"/>
    <p:sldId id="382" r:id="rId127"/>
    <p:sldId id="383" r:id="rId128"/>
    <p:sldId id="384" r:id="rId129"/>
    <p:sldId id="388" r:id="rId130"/>
    <p:sldId id="385" r:id="rId131"/>
    <p:sldId id="386" r:id="rId132"/>
    <p:sldId id="387" r:id="rId133"/>
    <p:sldId id="257" r:id="rId1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33CC"/>
    <a:srgbClr val="66FFFF"/>
    <a:srgbClr val="FFCC66"/>
    <a:srgbClr val="00FFFF"/>
    <a:srgbClr val="00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94" autoAdjust="0"/>
    <p:restoredTop sz="94620" autoAdjust="0"/>
  </p:normalViewPr>
  <p:slideViewPr>
    <p:cSldViewPr>
      <p:cViewPr varScale="1">
        <p:scale>
          <a:sx n="70" d="100"/>
          <a:sy n="70" d="100"/>
        </p:scale>
        <p:origin x="-51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E70603-83EA-4883-834F-451A5349B786}" type="datetimeFigureOut">
              <a:rPr lang="en-US" smtClean="0"/>
              <a:pPr/>
              <a:t>8/23/2009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6E0D10-B601-42E9-BE65-FF48DD3C75DD}"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David_Ricardo" TargetMode="External"/><Relationship Id="rId13" Type="http://schemas.openxmlformats.org/officeDocument/2006/relationships/hyperlink" Target="http://en.wikipedia.org/wiki/Benjamin_N._Cardozo" TargetMode="External"/><Relationship Id="rId18" Type="http://schemas.openxmlformats.org/officeDocument/2006/relationships/hyperlink" Target="http://en.wikipedia.org/wiki/Jacques_Derrida" TargetMode="External"/><Relationship Id="rId3" Type="http://schemas.openxmlformats.org/officeDocument/2006/relationships/hyperlink" Target="http://en.wikipedia.org/wiki/Maimonides" TargetMode="External"/><Relationship Id="rId7" Type="http://schemas.openxmlformats.org/officeDocument/2006/relationships/hyperlink" Target="http://en.wikipedia.org/wiki/Daniel_Mendoza" TargetMode="External"/><Relationship Id="rId12" Type="http://schemas.openxmlformats.org/officeDocument/2006/relationships/hyperlink" Target="http://en.wikipedia.org/wiki/Emma_Lazarus" TargetMode="External"/><Relationship Id="rId17" Type="http://schemas.openxmlformats.org/officeDocument/2006/relationships/hyperlink" Target="http://en.wikipedia.org/wiki/Sam_Costa" TargetMode="External"/><Relationship Id="rId2" Type="http://schemas.openxmlformats.org/officeDocument/2006/relationships/slide" Target="../slides/slide42.xml"/><Relationship Id="rId16" Type="http://schemas.openxmlformats.org/officeDocument/2006/relationships/hyperlink" Target="http://en.wikipedia.org/wiki/Pierre_Mend%C3%A8s-France" TargetMode="External"/><Relationship Id="rId20" Type="http://schemas.openxmlformats.org/officeDocument/2006/relationships/hyperlink" Target="http://en.wikipedia.org/wiki/Hank_Azaria" TargetMode="External"/><Relationship Id="rId1" Type="http://schemas.openxmlformats.org/officeDocument/2006/relationships/notesMaster" Target="../notesMasters/notesMaster1.xml"/><Relationship Id="rId6" Type="http://schemas.openxmlformats.org/officeDocument/2006/relationships/hyperlink" Target="http://en.wikipedia.org/wiki/David_Nieto" TargetMode="External"/><Relationship Id="rId11" Type="http://schemas.openxmlformats.org/officeDocument/2006/relationships/hyperlink" Target="http://en.wikipedia.org/wiki/Sabato_Morais" TargetMode="External"/><Relationship Id="rId5" Type="http://schemas.openxmlformats.org/officeDocument/2006/relationships/hyperlink" Target="http://en.wikipedia.org/wiki/Baruch_Spinoza" TargetMode="External"/><Relationship Id="rId15" Type="http://schemas.openxmlformats.org/officeDocument/2006/relationships/hyperlink" Target="http://en.wikipedia.org/wiki/Basil_Henriques" TargetMode="External"/><Relationship Id="rId10" Type="http://schemas.openxmlformats.org/officeDocument/2006/relationships/hyperlink" Target="http://en.wikipedia.org/wiki/Benjamin_Disraeli" TargetMode="External"/><Relationship Id="rId19" Type="http://schemas.openxmlformats.org/officeDocument/2006/relationships/hyperlink" Target="http://en.wikipedia.org/wiki/Shlomo_Amar" TargetMode="External"/><Relationship Id="rId4" Type="http://schemas.openxmlformats.org/officeDocument/2006/relationships/hyperlink" Target="http://en.wikipedia.org/wiki/Isaac_Abrabanel" TargetMode="External"/><Relationship Id="rId9" Type="http://schemas.openxmlformats.org/officeDocument/2006/relationships/hyperlink" Target="http://en.wikipedia.org/wiki/Moses_Montefiore" TargetMode="External"/><Relationship Id="rId14" Type="http://schemas.openxmlformats.org/officeDocument/2006/relationships/hyperlink" Target="http://en.wikipedia.org/wiki/David_de_Sola_Poo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2E399967-A8D8-4E19-9178-3643AD40C909}" type="slidenum">
              <a:rPr lang="en-GB" smtClean="0"/>
              <a:pPr/>
              <a:t>1</a:t>
            </a:fld>
            <a:endParaRPr lang="en-GB"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9399475-E505-491B-96EF-5524FCEF60E7}" type="slidenum">
              <a:rPr lang="en-GB" smtClean="0"/>
              <a:pPr/>
              <a:t>2</a:t>
            </a:fld>
            <a:endParaRPr lang="en-GB"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smtClean="0">
                <a:solidFill>
                  <a:schemeClr val="tx1"/>
                </a:solidFill>
                <a:latin typeface="+mn-lt"/>
                <a:ea typeface="+mn-ea"/>
                <a:cs typeface="+mn-cs"/>
              </a:rPr>
              <a:t>1</a:t>
            </a:r>
            <a:r>
              <a:rPr lang="en-GB" sz="1200" b="0" i="0" kern="1200" baseline="30000" dirty="0" smtClean="0">
                <a:solidFill>
                  <a:schemeClr val="tx1"/>
                </a:solidFill>
                <a:latin typeface="+mn-lt"/>
                <a:ea typeface="+mn-ea"/>
                <a:cs typeface="+mn-cs"/>
              </a:rPr>
              <a:t>st</a:t>
            </a:r>
            <a:r>
              <a:rPr lang="en-GB" sz="1200" b="0" i="0" kern="1200" dirty="0" smtClean="0">
                <a:solidFill>
                  <a:schemeClr val="tx1"/>
                </a:solidFill>
                <a:latin typeface="+mn-lt"/>
                <a:ea typeface="+mn-ea"/>
                <a:cs typeface="+mn-cs"/>
              </a:rPr>
              <a:t> row: </a:t>
            </a:r>
            <a:r>
              <a:rPr lang="en-GB" sz="1200" b="0" i="0" u="none" strike="noStrike" kern="1200" dirty="0" err="1" smtClean="0">
                <a:solidFill>
                  <a:schemeClr val="tx1"/>
                </a:solidFill>
                <a:latin typeface="+mn-lt"/>
                <a:ea typeface="+mn-ea"/>
                <a:cs typeface="+mn-cs"/>
                <a:hlinkClick r:id="rId3" action="ppaction://hlinkfile" tooltip="Maimonides"/>
              </a:rPr>
              <a:t>Maimonides</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4" action="ppaction://hlinkfile" tooltip="Isaac Abrabanel"/>
              </a:rPr>
              <a:t>Isaac</a:t>
            </a:r>
            <a:r>
              <a:rPr lang="en-GB" sz="1200" b="0" i="0" u="none" strike="noStrike" kern="1200" dirty="0" smtClean="0">
                <a:solidFill>
                  <a:schemeClr val="tx1"/>
                </a:solidFill>
                <a:latin typeface="+mn-lt"/>
                <a:ea typeface="+mn-ea"/>
                <a:cs typeface="+mn-cs"/>
                <a:hlinkClick r:id="rId4" action="ppaction://hlinkfile" tooltip="Isaac Abrabanel"/>
              </a:rPr>
              <a:t> </a:t>
            </a:r>
            <a:r>
              <a:rPr lang="en-GB" sz="1200" b="0" i="0" u="none" strike="noStrike" kern="1200" dirty="0" err="1" smtClean="0">
                <a:solidFill>
                  <a:schemeClr val="tx1"/>
                </a:solidFill>
                <a:latin typeface="+mn-lt"/>
                <a:ea typeface="+mn-ea"/>
                <a:cs typeface="+mn-cs"/>
                <a:hlinkClick r:id="rId4" action="ppaction://hlinkfile" tooltip="Isaac Abrabanel"/>
              </a:rPr>
              <a:t>Abrabanel</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5" action="ppaction://hlinkfile" tooltip="Baruch Spinoza"/>
              </a:rPr>
              <a:t>Baruch</a:t>
            </a:r>
            <a:r>
              <a:rPr lang="en-GB" sz="1200" b="0" i="0" u="none" strike="noStrike" kern="1200" dirty="0" smtClean="0">
                <a:solidFill>
                  <a:schemeClr val="tx1"/>
                </a:solidFill>
                <a:latin typeface="+mn-lt"/>
                <a:ea typeface="+mn-ea"/>
                <a:cs typeface="+mn-cs"/>
                <a:hlinkClick r:id="rId5" action="ppaction://hlinkfile" tooltip="Baruch Spinoza"/>
              </a:rPr>
              <a:t> </a:t>
            </a:r>
            <a:r>
              <a:rPr lang="en-GB" sz="1200" b="0" i="0" u="none" strike="noStrike" kern="1200" dirty="0" err="1" smtClean="0">
                <a:solidFill>
                  <a:schemeClr val="tx1"/>
                </a:solidFill>
                <a:latin typeface="+mn-lt"/>
                <a:ea typeface="+mn-ea"/>
                <a:cs typeface="+mn-cs"/>
                <a:hlinkClick r:id="rId5" action="ppaction://hlinkfile" tooltip="Baruch Spinoza"/>
              </a:rPr>
              <a:t>Spinoza</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6" action="ppaction://hlinkfile" tooltip="David Nieto"/>
              </a:rPr>
              <a:t>David</a:t>
            </a:r>
            <a:r>
              <a:rPr lang="en-GB" sz="1200" b="0" i="0" u="none" strike="noStrike" kern="1200" dirty="0" smtClean="0">
                <a:solidFill>
                  <a:schemeClr val="tx1"/>
                </a:solidFill>
                <a:latin typeface="+mn-lt"/>
                <a:ea typeface="+mn-ea"/>
                <a:cs typeface="+mn-cs"/>
                <a:hlinkClick r:id="rId6" action="ppaction://hlinkfile" tooltip="David Nieto"/>
              </a:rPr>
              <a:t> </a:t>
            </a:r>
            <a:r>
              <a:rPr lang="en-GB" sz="1200" b="0" i="0" u="none" strike="noStrike" kern="1200" dirty="0" err="1" smtClean="0">
                <a:solidFill>
                  <a:schemeClr val="tx1"/>
                </a:solidFill>
                <a:latin typeface="+mn-lt"/>
                <a:ea typeface="+mn-ea"/>
                <a:cs typeface="+mn-cs"/>
                <a:hlinkClick r:id="rId6" action="ppaction://hlinkfile" tooltip="David Nieto"/>
              </a:rPr>
              <a:t>Nieto</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7" action="ppaction://hlinkfile" tooltip="Daniel Mendoza"/>
              </a:rPr>
              <a:t>Daniel</a:t>
            </a:r>
            <a:r>
              <a:rPr lang="en-GB" sz="1200" b="0" i="0" u="none" strike="noStrike" kern="1200" dirty="0" smtClean="0">
                <a:solidFill>
                  <a:schemeClr val="tx1"/>
                </a:solidFill>
                <a:latin typeface="+mn-lt"/>
                <a:ea typeface="+mn-ea"/>
                <a:cs typeface="+mn-cs"/>
                <a:hlinkClick r:id="rId7" action="ppaction://hlinkfile" tooltip="Daniel Mendoza"/>
              </a:rPr>
              <a:t> </a:t>
            </a:r>
            <a:r>
              <a:rPr lang="en-GB" sz="1200" b="0" i="0" u="none" strike="noStrike" kern="1200" dirty="0" err="1" smtClean="0">
                <a:solidFill>
                  <a:schemeClr val="tx1"/>
                </a:solidFill>
                <a:latin typeface="+mn-lt"/>
                <a:ea typeface="+mn-ea"/>
                <a:cs typeface="+mn-cs"/>
                <a:hlinkClick r:id="rId7" action="ppaction://hlinkfile" tooltip="Daniel Mendoza"/>
              </a:rPr>
              <a:t>Mendoza</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8" action="ppaction://hlinkfile" tooltip="David Ricardo"/>
              </a:rPr>
              <a:t>David</a:t>
            </a:r>
            <a:r>
              <a:rPr lang="en-GB" sz="1200" b="0" i="0" u="none" strike="noStrike" kern="1200" dirty="0" smtClean="0">
                <a:solidFill>
                  <a:schemeClr val="tx1"/>
                </a:solidFill>
                <a:latin typeface="+mn-lt"/>
                <a:ea typeface="+mn-ea"/>
                <a:cs typeface="+mn-cs"/>
                <a:hlinkClick r:id="rId8" action="ppaction://hlinkfile" tooltip="David Ricardo"/>
              </a:rPr>
              <a:t> Ricardo</a:t>
            </a:r>
            <a:r>
              <a:rPr lang="en-GB" sz="1200" b="0" i="0" kern="1200" dirty="0" smtClean="0">
                <a:solidFill>
                  <a:schemeClr val="tx1"/>
                </a:solidFill>
                <a:latin typeface="+mn-lt"/>
                <a:ea typeface="+mn-ea"/>
                <a:cs typeface="+mn-cs"/>
              </a:rPr>
              <a:t/>
            </a:r>
            <a:br>
              <a:rPr lang="en-GB" sz="1200" b="0" i="0" kern="1200" dirty="0" smtClean="0">
                <a:solidFill>
                  <a:schemeClr val="tx1"/>
                </a:solidFill>
                <a:latin typeface="+mn-lt"/>
                <a:ea typeface="+mn-ea"/>
                <a:cs typeface="+mn-cs"/>
              </a:rPr>
            </a:br>
            <a:r>
              <a:rPr lang="en-GB" sz="1200" b="0" i="0" kern="1200" dirty="0" smtClean="0">
                <a:solidFill>
                  <a:schemeClr val="tx1"/>
                </a:solidFill>
                <a:latin typeface="+mn-lt"/>
                <a:ea typeface="+mn-ea"/>
                <a:cs typeface="+mn-cs"/>
              </a:rPr>
              <a:t>2</a:t>
            </a:r>
            <a:r>
              <a:rPr lang="en-GB" sz="1200" b="0" i="0" kern="1200" baseline="30000" dirty="0" smtClean="0">
                <a:solidFill>
                  <a:schemeClr val="tx1"/>
                </a:solidFill>
                <a:latin typeface="+mn-lt"/>
                <a:ea typeface="+mn-ea"/>
                <a:cs typeface="+mn-cs"/>
              </a:rPr>
              <a:t>nd</a:t>
            </a:r>
            <a:r>
              <a:rPr lang="en-GB" sz="1200" b="0" i="0" kern="1200" dirty="0" smtClean="0">
                <a:solidFill>
                  <a:schemeClr val="tx1"/>
                </a:solidFill>
                <a:latin typeface="+mn-lt"/>
                <a:ea typeface="+mn-ea"/>
                <a:cs typeface="+mn-cs"/>
              </a:rPr>
              <a:t> row: </a:t>
            </a:r>
            <a:r>
              <a:rPr lang="en-GB" sz="1200" b="0" i="0" u="none" strike="noStrike" kern="1200" dirty="0" smtClean="0">
                <a:solidFill>
                  <a:schemeClr val="tx1"/>
                </a:solidFill>
                <a:latin typeface="+mn-lt"/>
                <a:ea typeface="+mn-ea"/>
                <a:cs typeface="+mn-cs"/>
                <a:hlinkClick r:id="rId9" action="ppaction://hlinkfile" tooltip="Moses Montefiore"/>
              </a:rPr>
              <a:t>Moses </a:t>
            </a:r>
            <a:r>
              <a:rPr lang="en-GB" sz="1200" b="0" i="0" u="none" strike="noStrike" kern="1200" dirty="0" err="1" smtClean="0">
                <a:solidFill>
                  <a:schemeClr val="tx1"/>
                </a:solidFill>
                <a:latin typeface="+mn-lt"/>
                <a:ea typeface="+mn-ea"/>
                <a:cs typeface="+mn-cs"/>
                <a:hlinkClick r:id="rId9" action="ppaction://hlinkfile" tooltip="Moses Montefiore"/>
              </a:rPr>
              <a:t>Montefiore</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10" action="ppaction://hlinkfile" tooltip="Benjamin Disraeli"/>
              </a:rPr>
              <a:t>Benjamin</a:t>
            </a:r>
            <a:r>
              <a:rPr lang="en-GB" sz="1200" b="0" i="0" u="none" strike="noStrike" kern="1200" dirty="0" smtClean="0">
                <a:solidFill>
                  <a:schemeClr val="tx1"/>
                </a:solidFill>
                <a:latin typeface="+mn-lt"/>
                <a:ea typeface="+mn-ea"/>
                <a:cs typeface="+mn-cs"/>
                <a:hlinkClick r:id="rId10" action="ppaction://hlinkfile" tooltip="Benjamin Disraeli"/>
              </a:rPr>
              <a:t> </a:t>
            </a:r>
            <a:r>
              <a:rPr lang="en-GB" sz="1200" b="0" i="0" u="none" strike="noStrike" kern="1200" dirty="0" err="1" smtClean="0">
                <a:solidFill>
                  <a:schemeClr val="tx1"/>
                </a:solidFill>
                <a:latin typeface="+mn-lt"/>
                <a:ea typeface="+mn-ea"/>
                <a:cs typeface="+mn-cs"/>
                <a:hlinkClick r:id="rId10" action="ppaction://hlinkfile" tooltip="Benjamin Disraeli"/>
              </a:rPr>
              <a:t>Disraeli</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11" action="ppaction://hlinkfile" tooltip="Sabato Morais"/>
              </a:rPr>
              <a:t>Sabato</a:t>
            </a:r>
            <a:r>
              <a:rPr lang="en-GB" sz="1200" b="0" i="0" u="none" strike="noStrike" kern="1200" dirty="0" smtClean="0">
                <a:solidFill>
                  <a:schemeClr val="tx1"/>
                </a:solidFill>
                <a:latin typeface="+mn-lt"/>
                <a:ea typeface="+mn-ea"/>
                <a:cs typeface="+mn-cs"/>
                <a:hlinkClick r:id="rId11" action="ppaction://hlinkfile" tooltip="Sabato Morais"/>
              </a:rPr>
              <a:t> </a:t>
            </a:r>
            <a:r>
              <a:rPr lang="en-GB" sz="1200" b="0" i="0" u="none" strike="noStrike" kern="1200" dirty="0" err="1" smtClean="0">
                <a:solidFill>
                  <a:schemeClr val="tx1"/>
                </a:solidFill>
                <a:latin typeface="+mn-lt"/>
                <a:ea typeface="+mn-ea"/>
                <a:cs typeface="+mn-cs"/>
                <a:hlinkClick r:id="rId11" action="ppaction://hlinkfile" tooltip="Sabato Morais"/>
              </a:rPr>
              <a:t>Morais</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12" action="ppaction://hlinkfile" tooltip="Emma Lazarus"/>
              </a:rPr>
              <a:t>Emma</a:t>
            </a:r>
            <a:r>
              <a:rPr lang="en-GB" sz="1200" b="0" i="0" u="none" strike="noStrike" kern="1200" dirty="0" smtClean="0">
                <a:solidFill>
                  <a:schemeClr val="tx1"/>
                </a:solidFill>
                <a:latin typeface="+mn-lt"/>
                <a:ea typeface="+mn-ea"/>
                <a:cs typeface="+mn-cs"/>
                <a:hlinkClick r:id="rId12" action="ppaction://hlinkfile" tooltip="Emma Lazarus"/>
              </a:rPr>
              <a:t> </a:t>
            </a:r>
            <a:r>
              <a:rPr lang="en-GB" sz="1200" b="0" i="0" u="none" strike="noStrike" kern="1200" dirty="0" err="1" smtClean="0">
                <a:solidFill>
                  <a:schemeClr val="tx1"/>
                </a:solidFill>
                <a:latin typeface="+mn-lt"/>
                <a:ea typeface="+mn-ea"/>
                <a:cs typeface="+mn-cs"/>
                <a:hlinkClick r:id="rId12" action="ppaction://hlinkfile" tooltip="Emma Lazarus"/>
              </a:rPr>
              <a:t>Lazarus</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13" action="ppaction://hlinkfile" tooltip="Benjamin N. Cardozo"/>
              </a:rPr>
              <a:t>Benjamin</a:t>
            </a:r>
            <a:r>
              <a:rPr lang="en-GB" sz="1200" b="0" i="0" u="none" strike="noStrike" kern="1200" dirty="0" smtClean="0">
                <a:solidFill>
                  <a:schemeClr val="tx1"/>
                </a:solidFill>
                <a:latin typeface="+mn-lt"/>
                <a:ea typeface="+mn-ea"/>
                <a:cs typeface="+mn-cs"/>
                <a:hlinkClick r:id="rId13" action="ppaction://hlinkfile" tooltip="Benjamin N. Cardozo"/>
              </a:rPr>
              <a:t> </a:t>
            </a:r>
            <a:r>
              <a:rPr lang="en-GB" sz="1200" b="0" i="0" u="none" strike="noStrike" kern="1200" dirty="0" err="1" smtClean="0">
                <a:solidFill>
                  <a:schemeClr val="tx1"/>
                </a:solidFill>
                <a:latin typeface="+mn-lt"/>
                <a:ea typeface="+mn-ea"/>
                <a:cs typeface="+mn-cs"/>
                <a:hlinkClick r:id="rId13" action="ppaction://hlinkfile" tooltip="Benjamin N. Cardozo"/>
              </a:rPr>
              <a:t>Cardozo</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14" action="ppaction://hlinkfile" tooltip="David de Sola Pool"/>
              </a:rPr>
              <a:t>David</a:t>
            </a:r>
            <a:r>
              <a:rPr lang="en-GB" sz="1200" b="0" i="0" u="none" strike="noStrike" kern="1200" dirty="0" smtClean="0">
                <a:solidFill>
                  <a:schemeClr val="tx1"/>
                </a:solidFill>
                <a:latin typeface="+mn-lt"/>
                <a:ea typeface="+mn-ea"/>
                <a:cs typeface="+mn-cs"/>
                <a:hlinkClick r:id="rId14" action="ppaction://hlinkfile" tooltip="David de Sola Pool"/>
              </a:rPr>
              <a:t> de </a:t>
            </a:r>
            <a:r>
              <a:rPr lang="en-GB" sz="1200" b="0" i="0" u="none" strike="noStrike" kern="1200" dirty="0" err="1" smtClean="0">
                <a:solidFill>
                  <a:schemeClr val="tx1"/>
                </a:solidFill>
                <a:latin typeface="+mn-lt"/>
                <a:ea typeface="+mn-ea"/>
                <a:cs typeface="+mn-cs"/>
                <a:hlinkClick r:id="rId14" action="ppaction://hlinkfile" tooltip="David de Sola Pool"/>
              </a:rPr>
              <a:t>Sola</a:t>
            </a:r>
            <a:r>
              <a:rPr lang="en-GB" sz="1200" b="0" i="0" u="none" strike="noStrike" kern="1200" dirty="0" smtClean="0">
                <a:solidFill>
                  <a:schemeClr val="tx1"/>
                </a:solidFill>
                <a:latin typeface="+mn-lt"/>
                <a:ea typeface="+mn-ea"/>
                <a:cs typeface="+mn-cs"/>
                <a:hlinkClick r:id="rId14" action="ppaction://hlinkfile" tooltip="David de Sola Pool"/>
              </a:rPr>
              <a:t> Pool</a:t>
            </a:r>
            <a:r>
              <a:rPr lang="en-GB" sz="1200" b="0" i="0" kern="1200" dirty="0" smtClean="0">
                <a:solidFill>
                  <a:schemeClr val="tx1"/>
                </a:solidFill>
                <a:latin typeface="+mn-lt"/>
                <a:ea typeface="+mn-ea"/>
                <a:cs typeface="+mn-cs"/>
              </a:rPr>
              <a:t/>
            </a:r>
            <a:br>
              <a:rPr lang="en-GB" sz="1200" b="0" i="0" kern="1200" dirty="0" smtClean="0">
                <a:solidFill>
                  <a:schemeClr val="tx1"/>
                </a:solidFill>
                <a:latin typeface="+mn-lt"/>
                <a:ea typeface="+mn-ea"/>
                <a:cs typeface="+mn-cs"/>
              </a:rPr>
            </a:br>
            <a:r>
              <a:rPr lang="en-GB" sz="1200" b="0" i="0" kern="1200" dirty="0" smtClean="0">
                <a:solidFill>
                  <a:schemeClr val="tx1"/>
                </a:solidFill>
                <a:latin typeface="+mn-lt"/>
                <a:ea typeface="+mn-ea"/>
                <a:cs typeface="+mn-cs"/>
              </a:rPr>
              <a:t>3</a:t>
            </a:r>
            <a:r>
              <a:rPr lang="en-GB" sz="1200" b="0" i="0" kern="1200" baseline="30000" dirty="0" smtClean="0">
                <a:solidFill>
                  <a:schemeClr val="tx1"/>
                </a:solidFill>
                <a:latin typeface="+mn-lt"/>
                <a:ea typeface="+mn-ea"/>
                <a:cs typeface="+mn-cs"/>
              </a:rPr>
              <a:t>rd</a:t>
            </a:r>
            <a:r>
              <a:rPr lang="en-GB" sz="1200" b="0" i="0" kern="1200" dirty="0" smtClean="0">
                <a:solidFill>
                  <a:schemeClr val="tx1"/>
                </a:solidFill>
                <a:latin typeface="+mn-lt"/>
                <a:ea typeface="+mn-ea"/>
                <a:cs typeface="+mn-cs"/>
              </a:rPr>
              <a:t> row: </a:t>
            </a:r>
            <a:r>
              <a:rPr lang="en-GB" sz="1200" b="0" i="0" u="none" strike="noStrike" kern="1200" dirty="0" smtClean="0">
                <a:solidFill>
                  <a:schemeClr val="tx1"/>
                </a:solidFill>
                <a:latin typeface="+mn-lt"/>
                <a:ea typeface="+mn-ea"/>
                <a:cs typeface="+mn-cs"/>
                <a:hlinkClick r:id="rId15" action="ppaction://hlinkfile" tooltip="Basil Henriques"/>
              </a:rPr>
              <a:t>Basil </a:t>
            </a:r>
            <a:r>
              <a:rPr lang="en-GB" sz="1200" b="0" i="0" u="none" strike="noStrike" kern="1200" dirty="0" err="1" smtClean="0">
                <a:solidFill>
                  <a:schemeClr val="tx1"/>
                </a:solidFill>
                <a:latin typeface="+mn-lt"/>
                <a:ea typeface="+mn-ea"/>
                <a:cs typeface="+mn-cs"/>
                <a:hlinkClick r:id="rId15" action="ppaction://hlinkfile" tooltip="Basil Henriques"/>
              </a:rPr>
              <a:t>Henriques</a:t>
            </a:r>
            <a:r>
              <a:rPr lang="en-GB" sz="1200" b="0" i="0" kern="1200" dirty="0" err="1" smtClean="0">
                <a:solidFill>
                  <a:schemeClr val="tx1"/>
                </a:solidFill>
                <a:latin typeface="+mn-lt"/>
                <a:ea typeface="+mn-ea"/>
                <a:cs typeface="+mn-cs"/>
              </a:rPr>
              <a:t>•</a:t>
            </a:r>
            <a:r>
              <a:rPr lang="en-GB" sz="1200" b="0" i="0" u="sng" kern="1200" dirty="0" err="1" smtClean="0">
                <a:solidFill>
                  <a:schemeClr val="tx1"/>
                </a:solidFill>
                <a:latin typeface="+mn-lt"/>
                <a:ea typeface="+mn-ea"/>
                <a:cs typeface="+mn-cs"/>
                <a:hlinkClick r:id="rId16" action="ppaction://hlinkfile" tooltip="Pierre Mendès-France"/>
              </a:rPr>
              <a:t>Pierre</a:t>
            </a:r>
            <a:r>
              <a:rPr lang="en-GB" sz="1200" b="0" i="0" u="sng" kern="1200" dirty="0" smtClean="0">
                <a:solidFill>
                  <a:schemeClr val="tx1"/>
                </a:solidFill>
                <a:latin typeface="+mn-lt"/>
                <a:ea typeface="+mn-ea"/>
                <a:cs typeface="+mn-cs"/>
                <a:hlinkClick r:id="rId16" action="ppaction://hlinkfile" tooltip="Pierre Mendès-France"/>
              </a:rPr>
              <a:t> </a:t>
            </a:r>
            <a:r>
              <a:rPr lang="en-GB" sz="1200" b="0" i="0" u="sng" kern="1200" dirty="0" err="1" smtClean="0">
                <a:solidFill>
                  <a:schemeClr val="tx1"/>
                </a:solidFill>
                <a:latin typeface="+mn-lt"/>
                <a:ea typeface="+mn-ea"/>
                <a:cs typeface="+mn-cs"/>
                <a:hlinkClick r:id="rId16" action="ppaction://hlinkfile" tooltip="Pierre Mendès-France"/>
              </a:rPr>
              <a:t>Mendès-France</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17" action="ppaction://hlinkfile" tooltip="Sam Costa"/>
              </a:rPr>
              <a:t>Sam</a:t>
            </a:r>
            <a:r>
              <a:rPr lang="en-GB" sz="1200" b="0" i="0" u="none" strike="noStrike" kern="1200" dirty="0" smtClean="0">
                <a:solidFill>
                  <a:schemeClr val="tx1"/>
                </a:solidFill>
                <a:latin typeface="+mn-lt"/>
                <a:ea typeface="+mn-ea"/>
                <a:cs typeface="+mn-cs"/>
                <a:hlinkClick r:id="rId17" action="ppaction://hlinkfile" tooltip="Sam Costa"/>
              </a:rPr>
              <a:t> </a:t>
            </a:r>
            <a:r>
              <a:rPr lang="en-GB" sz="1200" b="0" i="0" u="none" strike="noStrike" kern="1200" dirty="0" err="1" smtClean="0">
                <a:solidFill>
                  <a:schemeClr val="tx1"/>
                </a:solidFill>
                <a:latin typeface="+mn-lt"/>
                <a:ea typeface="+mn-ea"/>
                <a:cs typeface="+mn-cs"/>
                <a:hlinkClick r:id="rId17" action="ppaction://hlinkfile" tooltip="Sam Costa"/>
              </a:rPr>
              <a:t>Costa</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18" action="ppaction://hlinkfile" tooltip="Jacques Derrida"/>
              </a:rPr>
              <a:t>Jacques</a:t>
            </a:r>
            <a:r>
              <a:rPr lang="en-GB" sz="1200" b="0" i="0" u="none" strike="noStrike" kern="1200" dirty="0" smtClean="0">
                <a:solidFill>
                  <a:schemeClr val="tx1"/>
                </a:solidFill>
                <a:latin typeface="+mn-lt"/>
                <a:ea typeface="+mn-ea"/>
                <a:cs typeface="+mn-cs"/>
                <a:hlinkClick r:id="rId18" action="ppaction://hlinkfile" tooltip="Jacques Derrida"/>
              </a:rPr>
              <a:t> </a:t>
            </a:r>
            <a:r>
              <a:rPr lang="en-GB" sz="1200" b="0" i="0" u="none" strike="noStrike" kern="1200" dirty="0" err="1" smtClean="0">
                <a:solidFill>
                  <a:schemeClr val="tx1"/>
                </a:solidFill>
                <a:latin typeface="+mn-lt"/>
                <a:ea typeface="+mn-ea"/>
                <a:cs typeface="+mn-cs"/>
                <a:hlinkClick r:id="rId18" action="ppaction://hlinkfile" tooltip="Jacques Derrida"/>
              </a:rPr>
              <a:t>Derrida</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19" action="ppaction://hlinkfile" tooltip="Shlomo Amar"/>
              </a:rPr>
              <a:t>Shlomo</a:t>
            </a:r>
            <a:r>
              <a:rPr lang="en-GB" sz="1200" b="0" i="0" u="none" strike="noStrike" kern="1200" dirty="0" smtClean="0">
                <a:solidFill>
                  <a:schemeClr val="tx1"/>
                </a:solidFill>
                <a:latin typeface="+mn-lt"/>
                <a:ea typeface="+mn-ea"/>
                <a:cs typeface="+mn-cs"/>
                <a:hlinkClick r:id="rId19" action="ppaction://hlinkfile" tooltip="Shlomo Amar"/>
              </a:rPr>
              <a:t> </a:t>
            </a:r>
            <a:r>
              <a:rPr lang="en-GB" sz="1200" b="0" i="0" u="none" strike="noStrike" kern="1200" dirty="0" err="1" smtClean="0">
                <a:solidFill>
                  <a:schemeClr val="tx1"/>
                </a:solidFill>
                <a:latin typeface="+mn-lt"/>
                <a:ea typeface="+mn-ea"/>
                <a:cs typeface="+mn-cs"/>
                <a:hlinkClick r:id="rId19" action="ppaction://hlinkfile" tooltip="Shlomo Amar"/>
              </a:rPr>
              <a:t>Amar</a:t>
            </a:r>
            <a:r>
              <a:rPr lang="en-GB" sz="1200" b="0" i="0" kern="1200" dirty="0" err="1" smtClean="0">
                <a:solidFill>
                  <a:schemeClr val="tx1"/>
                </a:solidFill>
                <a:latin typeface="+mn-lt"/>
                <a:ea typeface="+mn-ea"/>
                <a:cs typeface="+mn-cs"/>
              </a:rPr>
              <a:t>•</a:t>
            </a:r>
            <a:r>
              <a:rPr lang="en-GB" sz="1200" b="0" i="0" u="none" strike="noStrike" kern="1200" dirty="0" err="1" smtClean="0">
                <a:solidFill>
                  <a:schemeClr val="tx1"/>
                </a:solidFill>
                <a:latin typeface="+mn-lt"/>
                <a:ea typeface="+mn-ea"/>
                <a:cs typeface="+mn-cs"/>
                <a:hlinkClick r:id="rId20" action="ppaction://hlinkfile" tooltip="Hank Azaria"/>
              </a:rPr>
              <a:t>Hank</a:t>
            </a:r>
            <a:r>
              <a:rPr lang="en-GB" sz="1200" b="0" i="0" u="none" strike="noStrike" kern="1200" dirty="0" smtClean="0">
                <a:solidFill>
                  <a:schemeClr val="tx1"/>
                </a:solidFill>
                <a:latin typeface="+mn-lt"/>
                <a:ea typeface="+mn-ea"/>
                <a:cs typeface="+mn-cs"/>
                <a:hlinkClick r:id="rId20" action="ppaction://hlinkfile" tooltip="Hank Azaria"/>
              </a:rPr>
              <a:t> </a:t>
            </a:r>
            <a:r>
              <a:rPr lang="en-GB" sz="1200" b="0" i="0" u="none" strike="noStrike" kern="1200" dirty="0" err="1" smtClean="0">
                <a:solidFill>
                  <a:schemeClr val="tx1"/>
                </a:solidFill>
                <a:latin typeface="+mn-lt"/>
                <a:ea typeface="+mn-ea"/>
                <a:cs typeface="+mn-cs"/>
                <a:hlinkClick r:id="rId20" action="ppaction://hlinkfile" tooltip="Hank Azaria"/>
              </a:rPr>
              <a:t>Azaria</a:t>
            </a:r>
            <a:endParaRPr lang="en-GB" dirty="0"/>
          </a:p>
        </p:txBody>
      </p:sp>
      <p:sp>
        <p:nvSpPr>
          <p:cNvPr id="4" name="Slide Number Placeholder 3"/>
          <p:cNvSpPr>
            <a:spLocks noGrp="1"/>
          </p:cNvSpPr>
          <p:nvPr>
            <p:ph type="sldNum" sz="quarter" idx="10"/>
          </p:nvPr>
        </p:nvSpPr>
        <p:spPr/>
        <p:txBody>
          <a:bodyPr/>
          <a:lstStyle/>
          <a:p>
            <a:fld id="{D76E0D10-B601-42E9-BE65-FF48DD3C75DD}" type="slidenum">
              <a:rPr lang="en-GB" smtClean="0"/>
              <a:pPr/>
              <a:t>42</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76E0D10-B601-42E9-BE65-FF48DD3C75DD}" type="slidenum">
              <a:rPr lang="en-GB" smtClean="0"/>
              <a:pPr/>
              <a:t>50</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smtClean="0">
                <a:solidFill>
                  <a:schemeClr val="tx1"/>
                </a:solidFill>
                <a:latin typeface="+mn-lt"/>
                <a:ea typeface="+mn-ea"/>
                <a:cs typeface="+mn-cs"/>
              </a:rPr>
              <a:t>Friday’s inauguration saw rabbis bringing the Torah to the synagogue, in a ceremony witnessed by political leaders and Holocaust survivors from around the world. The synagogue, with a 1,200-person capacity, has been described as one of the jewels of Germany’s Jewish community. Germany’s biggest synagogue, on </a:t>
            </a:r>
            <a:r>
              <a:rPr lang="en-GB" sz="1200" b="0" i="0" kern="1200" dirty="0" err="1" smtClean="0">
                <a:solidFill>
                  <a:schemeClr val="tx1"/>
                </a:solidFill>
                <a:latin typeface="+mn-lt"/>
                <a:ea typeface="+mn-ea"/>
                <a:cs typeface="+mn-cs"/>
              </a:rPr>
              <a:t>Rykestrasse</a:t>
            </a:r>
            <a:r>
              <a:rPr lang="en-GB" sz="1200" b="0" i="0" kern="1200" dirty="0" smtClean="0">
                <a:solidFill>
                  <a:schemeClr val="tx1"/>
                </a:solidFill>
                <a:latin typeface="+mn-lt"/>
                <a:ea typeface="+mn-ea"/>
                <a:cs typeface="+mn-cs"/>
              </a:rPr>
              <a:t> in Berlin, has reopened after a lavish restoration.</a:t>
            </a:r>
            <a:endParaRPr lang="en-GB" dirty="0"/>
          </a:p>
        </p:txBody>
      </p:sp>
      <p:sp>
        <p:nvSpPr>
          <p:cNvPr id="4" name="Slide Number Placeholder 3"/>
          <p:cNvSpPr>
            <a:spLocks noGrp="1"/>
          </p:cNvSpPr>
          <p:nvPr>
            <p:ph type="sldNum" sz="quarter" idx="10"/>
          </p:nvPr>
        </p:nvSpPr>
        <p:spPr/>
        <p:txBody>
          <a:bodyPr/>
          <a:lstStyle/>
          <a:p>
            <a:fld id="{D76E0D10-B601-42E9-BE65-FF48DD3C75DD}" type="slidenum">
              <a:rPr lang="en-GB" smtClean="0"/>
              <a:pPr/>
              <a:t>107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76E0D10-B601-42E9-BE65-FF48DD3C75DD}" type="slidenum">
              <a:rPr lang="en-GB" smtClean="0"/>
              <a:pPr/>
              <a:t>125</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St. Ives Church</a:t>
            </a:r>
            <a:endParaRPr lang="en-GB" dirty="0"/>
          </a:p>
        </p:txBody>
      </p:sp>
      <p:sp>
        <p:nvSpPr>
          <p:cNvPr id="4" name="Slide Number Placeholder 3"/>
          <p:cNvSpPr>
            <a:spLocks noGrp="1"/>
          </p:cNvSpPr>
          <p:nvPr>
            <p:ph type="sldNum" sz="quarter" idx="10"/>
          </p:nvPr>
        </p:nvSpPr>
        <p:spPr/>
        <p:txBody>
          <a:bodyPr/>
          <a:lstStyle/>
          <a:p>
            <a:fld id="{D76E0D10-B601-42E9-BE65-FF48DD3C75DD}" type="slidenum">
              <a:rPr lang="en-GB" smtClean="0"/>
              <a:pPr/>
              <a:t>126</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EB3B587F-6FB1-4467-8CA3-CEC67F80EC7C}" type="slidenum">
              <a:rPr lang="en-GB"/>
              <a:pPr/>
              <a:t>133</a:t>
            </a:fld>
            <a:endParaRPr lang="en-GB"/>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3"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4"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grpSp>
        <p:nvGrpSpPr>
          <p:cNvPr id="8"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514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smtClean="0"/>
              <a:t>Click to edit Master title style</a:t>
            </a:r>
            <a:endParaRPr lang="en-GB"/>
          </a:p>
        </p:txBody>
      </p:sp>
      <p:sp>
        <p:nvSpPr>
          <p:cNvPr id="514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smtClean="0"/>
              <a:t>Click to edit Master subtitle style</a:t>
            </a:r>
            <a:endParaRPr lang="en-GB"/>
          </a:p>
        </p:txBody>
      </p:sp>
      <p:sp>
        <p:nvSpPr>
          <p:cNvPr id="24" name="Rectangle 24"/>
          <p:cNvSpPr>
            <a:spLocks noGrp="1" noChangeArrowheads="1"/>
          </p:cNvSpPr>
          <p:nvPr>
            <p:ph type="dt" sz="quarter" idx="10"/>
          </p:nvPr>
        </p:nvSpPr>
        <p:spPr/>
        <p:txBody>
          <a:bodyPr/>
          <a:lstStyle>
            <a:lvl1pPr>
              <a:defRPr/>
            </a:lvl1pPr>
          </a:lstStyle>
          <a:p>
            <a:fld id="{87EAE20F-518A-4443-B02A-49E1602352BC}" type="datetime1">
              <a:rPr lang="en-US" smtClean="0"/>
              <a:pPr/>
              <a:t>8/23/2009</a:t>
            </a:fld>
            <a:endParaRPr lang="en-GB"/>
          </a:p>
        </p:txBody>
      </p:sp>
      <p:sp>
        <p:nvSpPr>
          <p:cNvPr id="25" name="Rectangle 25"/>
          <p:cNvSpPr>
            <a:spLocks noGrp="1" noChangeArrowheads="1"/>
          </p:cNvSpPr>
          <p:nvPr>
            <p:ph type="sldNum" sz="quarter" idx="11"/>
          </p:nvPr>
        </p:nvSpPr>
        <p:spPr/>
        <p:txBody>
          <a:bodyPr/>
          <a:lstStyle>
            <a:lvl1pPr>
              <a:defRPr/>
            </a:lvl1pPr>
          </a:lstStyle>
          <a:p>
            <a:fld id="{74396042-8E32-47FE-905F-39A4D3A212DF}" type="slidenum">
              <a:rPr lang="en-GB" smtClean="0"/>
              <a:pPr/>
              <a:t>‹#›</a:t>
            </a:fld>
            <a:endParaRPr lang="en-GB"/>
          </a:p>
        </p:txBody>
      </p:sp>
      <p:sp>
        <p:nvSpPr>
          <p:cNvPr id="26" name="Rectangle 26"/>
          <p:cNvSpPr>
            <a:spLocks noGrp="1" noChangeArrowheads="1"/>
          </p:cNvSpPr>
          <p:nvPr>
            <p:ph type="ftr" sz="quarter" idx="12"/>
          </p:nvPr>
        </p:nvSpPr>
        <p:spPr/>
        <p:txBody>
          <a:bodyPr/>
          <a:lstStyle>
            <a:lvl1pPr>
              <a:defRPr/>
            </a:lvl1p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5255CD75-85F0-42D8-8AF6-253F6E4ECC00}" type="datetime1">
              <a:rPr lang="en-US" smtClean="0"/>
              <a:pPr/>
              <a:t>8/23/2009</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74396042-8E32-47FE-905F-39A4D3A212D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8AA99ECE-21D7-4F2B-99F3-D4E480BC04F6}" type="datetime1">
              <a:rPr lang="en-US" smtClean="0"/>
              <a:pPr/>
              <a:t>8/23/2009</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74396042-8E32-47FE-905F-39A4D3A212D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8E1B0B14-A75E-48B7-B3FB-03CB182FE769}" type="datetime1">
              <a:rPr lang="en-US" smtClean="0"/>
              <a:pPr/>
              <a:t>8/23/2009</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74396042-8E32-47FE-905F-39A4D3A212DF}"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fld id="{AE2DF52B-605C-4D11-9F0E-DF4CCEFADE28}" type="datetime1">
              <a:rPr lang="en-US" smtClean="0"/>
              <a:pPr/>
              <a:t>8/23/2009</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74396042-8E32-47FE-905F-39A4D3A212DF}"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fld id="{7A80938C-2370-4345-BE78-3138B2B6C281}" type="datetime1">
              <a:rPr lang="en-US" smtClean="0"/>
              <a:pPr/>
              <a:t>8/23/2009</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74396042-8E32-47FE-905F-39A4D3A212DF}"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fld id="{D052C7E0-1081-45D6-A570-C2815F072836}" type="datetime1">
              <a:rPr lang="en-US" smtClean="0"/>
              <a:pPr/>
              <a:t>8/23/2009</a:t>
            </a:fld>
            <a:endParaRPr lang="en-GB"/>
          </a:p>
        </p:txBody>
      </p:sp>
      <p:sp>
        <p:nvSpPr>
          <p:cNvPr id="8" name="Rectangle 25"/>
          <p:cNvSpPr>
            <a:spLocks noGrp="1" noChangeArrowheads="1"/>
          </p:cNvSpPr>
          <p:nvPr>
            <p:ph type="ftr" sz="quarter" idx="11"/>
          </p:nvPr>
        </p:nvSpPr>
        <p:spPr>
          <a:ln/>
        </p:spPr>
        <p:txBody>
          <a:bodyPr/>
          <a:lstStyle>
            <a:lvl1pPr>
              <a:defRPr/>
            </a:lvl1pPr>
          </a:lstStyle>
          <a:p>
            <a:endParaRPr lang="en-GB"/>
          </a:p>
        </p:txBody>
      </p:sp>
      <p:sp>
        <p:nvSpPr>
          <p:cNvPr id="9" name="Rectangle 26"/>
          <p:cNvSpPr>
            <a:spLocks noGrp="1" noChangeArrowheads="1"/>
          </p:cNvSpPr>
          <p:nvPr>
            <p:ph type="sldNum" sz="quarter" idx="12"/>
          </p:nvPr>
        </p:nvSpPr>
        <p:spPr>
          <a:ln/>
        </p:spPr>
        <p:txBody>
          <a:bodyPr/>
          <a:lstStyle>
            <a:lvl1pPr>
              <a:defRPr/>
            </a:lvl1pPr>
          </a:lstStyle>
          <a:p>
            <a:fld id="{74396042-8E32-47FE-905F-39A4D3A212D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fld id="{09FB7AF1-ACEF-4381-9E21-D4C688748390}" type="datetime1">
              <a:rPr lang="en-US" smtClean="0"/>
              <a:pPr/>
              <a:t>8/23/2009</a:t>
            </a:fld>
            <a:endParaRPr lang="en-GB"/>
          </a:p>
        </p:txBody>
      </p:sp>
      <p:sp>
        <p:nvSpPr>
          <p:cNvPr id="4" name="Rectangle 25"/>
          <p:cNvSpPr>
            <a:spLocks noGrp="1" noChangeArrowheads="1"/>
          </p:cNvSpPr>
          <p:nvPr>
            <p:ph type="ftr" sz="quarter" idx="11"/>
          </p:nvPr>
        </p:nvSpPr>
        <p:spPr>
          <a:ln/>
        </p:spPr>
        <p:txBody>
          <a:bodyPr/>
          <a:lstStyle>
            <a:lvl1pPr>
              <a:defRPr/>
            </a:lvl1pPr>
          </a:lstStyle>
          <a:p>
            <a:endParaRPr lang="en-GB"/>
          </a:p>
        </p:txBody>
      </p:sp>
      <p:sp>
        <p:nvSpPr>
          <p:cNvPr id="5" name="Rectangle 26"/>
          <p:cNvSpPr>
            <a:spLocks noGrp="1" noChangeArrowheads="1"/>
          </p:cNvSpPr>
          <p:nvPr>
            <p:ph type="sldNum" sz="quarter" idx="12"/>
          </p:nvPr>
        </p:nvSpPr>
        <p:spPr>
          <a:ln/>
        </p:spPr>
        <p:txBody>
          <a:bodyPr/>
          <a:lstStyle>
            <a:lvl1pPr>
              <a:defRPr/>
            </a:lvl1pPr>
          </a:lstStyle>
          <a:p>
            <a:fld id="{74396042-8E32-47FE-905F-39A4D3A212D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fld id="{14185510-2F42-40F4-8A82-5FABBCD11039}" type="datetime1">
              <a:rPr lang="en-US" smtClean="0"/>
              <a:pPr/>
              <a:t>8/23/2009</a:t>
            </a:fld>
            <a:endParaRPr lang="en-GB"/>
          </a:p>
        </p:txBody>
      </p:sp>
      <p:sp>
        <p:nvSpPr>
          <p:cNvPr id="3" name="Rectangle 25"/>
          <p:cNvSpPr>
            <a:spLocks noGrp="1" noChangeArrowheads="1"/>
          </p:cNvSpPr>
          <p:nvPr>
            <p:ph type="ftr" sz="quarter" idx="11"/>
          </p:nvPr>
        </p:nvSpPr>
        <p:spPr>
          <a:ln/>
        </p:spPr>
        <p:txBody>
          <a:bodyPr/>
          <a:lstStyle>
            <a:lvl1pPr>
              <a:defRPr/>
            </a:lvl1pPr>
          </a:lstStyle>
          <a:p>
            <a:endParaRPr lang="en-GB"/>
          </a:p>
        </p:txBody>
      </p:sp>
      <p:sp>
        <p:nvSpPr>
          <p:cNvPr id="4" name="Rectangle 26"/>
          <p:cNvSpPr>
            <a:spLocks noGrp="1" noChangeArrowheads="1"/>
          </p:cNvSpPr>
          <p:nvPr>
            <p:ph type="sldNum" sz="quarter" idx="12"/>
          </p:nvPr>
        </p:nvSpPr>
        <p:spPr>
          <a:ln/>
        </p:spPr>
        <p:txBody>
          <a:bodyPr/>
          <a:lstStyle>
            <a:lvl1pPr>
              <a:defRPr/>
            </a:lvl1pPr>
          </a:lstStyle>
          <a:p>
            <a:fld id="{74396042-8E32-47FE-905F-39A4D3A212D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FC16FAB1-4340-40CF-AB52-0EBE3E679676}" type="datetime1">
              <a:rPr lang="en-US" smtClean="0"/>
              <a:pPr/>
              <a:t>8/23/2009</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74396042-8E32-47FE-905F-39A4D3A212D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68552E3E-AC01-43C0-8E15-CCC778D01A8D}" type="datetime1">
              <a:rPr lang="en-US" smtClean="0"/>
              <a:pPr/>
              <a:t>8/23/2009</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74396042-8E32-47FE-905F-39A4D3A212DF}"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0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3" name="Group 6"/>
          <p:cNvGrpSpPr>
            <a:grpSpLocks/>
          </p:cNvGrpSpPr>
          <p:nvPr/>
        </p:nvGrpSpPr>
        <p:grpSpPr bwMode="auto">
          <a:xfrm>
            <a:off x="0" y="6019800"/>
            <a:ext cx="78486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4"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grpSp>
        <p:nvGrpSpPr>
          <p:cNvPr id="5" name="Group 15"/>
          <p:cNvGrpSpPr>
            <a:grpSpLocks/>
          </p:cNvGrpSpPr>
          <p:nvPr/>
        </p:nvGrpSpPr>
        <p:grpSpPr bwMode="auto">
          <a:xfrm>
            <a:off x="627063" y="6021388"/>
            <a:ext cx="5684837"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1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12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fld id="{94A73B3B-1E98-46C3-8D9D-1C5A738C4E5B}" type="datetime1">
              <a:rPr lang="en-US" smtClean="0"/>
              <a:pPr/>
              <a:t>8/23/2009</a:t>
            </a:fld>
            <a:endParaRPr lang="en-GB"/>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GB"/>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74396042-8E32-47FE-905F-39A4D3A212DF}" type="slidenum">
              <a:rPr lang="en-GB" smtClean="0"/>
              <a:pPr/>
              <a:t>‹#›</a:t>
            </a:fld>
            <a:endParaRPr lang="en-GB"/>
          </a:p>
        </p:txBody>
      </p:sp>
    </p:spTree>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g.geocities.com/shenlan.geo/Torah/12-stone-chosen.html" TargetMode="Externa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upload.wikimedia.org/wikipedia/commons/9/9e/Celts_800-400BC.PNG"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ebibleteacher.com/imagehtml/images/thumbnails/Twelve%20Tribes%20of%20Israel%20800.JPG" TargetMode="Externa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ssia-Caucus-Mountains-2"/>
          <p:cNvPicPr>
            <a:picLocks noChangeAspect="1" noChangeArrowheads="1"/>
          </p:cNvPicPr>
          <p:nvPr/>
        </p:nvPicPr>
        <p:blipFill>
          <a:blip r:embed="rId3" cstate="print"/>
          <a:srcRect/>
          <a:stretch>
            <a:fillRect/>
          </a:stretch>
        </p:blipFill>
        <p:spPr bwMode="auto">
          <a:xfrm>
            <a:off x="0" y="-38100"/>
            <a:ext cx="9144000" cy="6896100"/>
          </a:xfrm>
          <a:prstGeom prst="rect">
            <a:avLst/>
          </a:prstGeom>
          <a:noFill/>
          <a:ln w="9525">
            <a:noFill/>
            <a:miter lim="800000"/>
            <a:headEnd/>
            <a:tailEnd/>
          </a:ln>
        </p:spPr>
      </p:pic>
      <p:sp>
        <p:nvSpPr>
          <p:cNvPr id="8195" name="WordArt 3"/>
          <p:cNvSpPr>
            <a:spLocks noChangeArrowheads="1" noChangeShapeType="1" noTextEdit="1"/>
          </p:cNvSpPr>
          <p:nvPr/>
        </p:nvSpPr>
        <p:spPr bwMode="auto">
          <a:xfrm>
            <a:off x="1331913" y="549275"/>
            <a:ext cx="6408737" cy="4248150"/>
          </a:xfrm>
          <a:prstGeom prst="rect">
            <a:avLst/>
          </a:prstGeom>
        </p:spPr>
        <p:txBody>
          <a:bodyPr wrap="none" fromWordArt="1">
            <a:prstTxWarp prst="textPlain">
              <a:avLst>
                <a:gd name="adj" fmla="val 50000"/>
              </a:avLst>
            </a:prstTxWarp>
          </a:bodyPr>
          <a:lstStyle/>
          <a:p>
            <a:pPr algn="ctr"/>
            <a:r>
              <a:rPr lang="en-GB"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The Chronicles Of The </a:t>
            </a:r>
          </a:p>
          <a:p>
            <a:pPr algn="ctr"/>
            <a:r>
              <a:rPr lang="en-GB"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Migrations Of The </a:t>
            </a:r>
          </a:p>
          <a:p>
            <a:pPr algn="ctr"/>
            <a:r>
              <a:rPr lang="en-GB"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Twelve Tribes Of Israel </a:t>
            </a:r>
          </a:p>
          <a:p>
            <a:pPr algn="ctr"/>
            <a:r>
              <a:rPr lang="en-GB"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From The Caucasus </a:t>
            </a:r>
          </a:p>
          <a:p>
            <a:pPr algn="ctr"/>
            <a:r>
              <a:rPr lang="en-GB"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Mountains Into Europe</a:t>
            </a:r>
          </a:p>
        </p:txBody>
      </p:sp>
      <p:sp>
        <p:nvSpPr>
          <p:cNvPr id="3076" name="Text Box 4"/>
          <p:cNvSpPr txBox="1">
            <a:spLocks noChangeArrowheads="1"/>
          </p:cNvSpPr>
          <p:nvPr/>
        </p:nvSpPr>
        <p:spPr bwMode="auto">
          <a:xfrm>
            <a:off x="1023938" y="5032375"/>
            <a:ext cx="4987925" cy="366713"/>
          </a:xfrm>
          <a:prstGeom prst="rect">
            <a:avLst/>
          </a:prstGeom>
          <a:noFill/>
          <a:ln w="9525">
            <a:noFill/>
            <a:miter lim="800000"/>
            <a:headEnd/>
            <a:tailEnd/>
          </a:ln>
        </p:spPr>
        <p:txBody>
          <a:bodyPr>
            <a:spAutoFit/>
          </a:bodyPr>
          <a:lstStyle/>
          <a:p>
            <a:endParaRPr lang="en-US"/>
          </a:p>
        </p:txBody>
      </p:sp>
      <p:sp>
        <p:nvSpPr>
          <p:cNvPr id="8197" name="Text Box 5"/>
          <p:cNvSpPr txBox="1">
            <a:spLocks noChangeArrowheads="1"/>
          </p:cNvSpPr>
          <p:nvPr/>
        </p:nvSpPr>
        <p:spPr bwMode="auto">
          <a:xfrm>
            <a:off x="0" y="4797425"/>
            <a:ext cx="9144000" cy="1555750"/>
          </a:xfrm>
          <a:prstGeom prst="rect">
            <a:avLst/>
          </a:prstGeom>
          <a:noFill/>
          <a:ln w="9525">
            <a:noFill/>
            <a:miter lim="800000"/>
            <a:headEnd/>
            <a:tailEnd/>
          </a:ln>
          <a:effectLst/>
        </p:spPr>
        <p:txBody>
          <a:bodyPr>
            <a:spAutoFit/>
          </a:bodyPr>
          <a:lstStyle/>
          <a:p>
            <a:pPr algn="ctr">
              <a:spcBef>
                <a:spcPct val="50000"/>
              </a:spcBef>
              <a:defRPr/>
            </a:pPr>
            <a:r>
              <a:rPr lang="en-GB" sz="4800" b="1" dirty="0">
                <a:solidFill>
                  <a:srgbClr val="00FF00"/>
                </a:solidFill>
                <a:effectLst>
                  <a:outerShdw blurRad="38100" dist="38100" dir="2700000" algn="tl">
                    <a:srgbClr val="000000"/>
                  </a:outerShdw>
                </a:effectLst>
              </a:rPr>
              <a:t>By                                                        Pastor Eli James</a:t>
            </a:r>
          </a:p>
        </p:txBody>
      </p:sp>
      <p:sp>
        <p:nvSpPr>
          <p:cNvPr id="8" name="Slide Number Placeholder 7"/>
          <p:cNvSpPr>
            <a:spLocks noGrp="1"/>
          </p:cNvSpPr>
          <p:nvPr>
            <p:ph type="sldNum" sz="quarter" idx="12"/>
          </p:nvPr>
        </p:nvSpPr>
        <p:spPr/>
        <p:txBody>
          <a:bodyPr/>
          <a:lstStyle/>
          <a:p>
            <a:pPr>
              <a:defRPr/>
            </a:pPr>
            <a:fld id="{B88077F2-3773-41BA-B5CF-105A38DB700D}" type="slidenum">
              <a:rPr lang="en-GB"/>
              <a:pPr>
                <a:defRPr/>
              </a:pPr>
              <a:t>1</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ircle(in)">
                                      <p:cBhvr>
                                        <p:cTn id="7" dur="2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8197"/>
                                        </p:tgtEl>
                                        <p:attrNameLst>
                                          <p:attrName>style.visibility</p:attrName>
                                        </p:attrNameLst>
                                      </p:cBhvr>
                                      <p:to>
                                        <p:strVal val="visible"/>
                                      </p:to>
                                    </p:set>
                                    <p:anim calcmode="lin" valueType="num">
                                      <p:cBhvr additive="base">
                                        <p:cTn id="12" dur="500" fill="hold"/>
                                        <p:tgtEl>
                                          <p:spTgt spid="8197"/>
                                        </p:tgtEl>
                                        <p:attrNameLst>
                                          <p:attrName>ppt_x</p:attrName>
                                        </p:attrNameLst>
                                      </p:cBhvr>
                                      <p:tavLst>
                                        <p:tav tm="0">
                                          <p:val>
                                            <p:strVal val="#ppt_x"/>
                                          </p:val>
                                        </p:tav>
                                        <p:tav tm="100000">
                                          <p:val>
                                            <p:strVal val="#ppt_x"/>
                                          </p:val>
                                        </p:tav>
                                      </p:tavLst>
                                    </p:anim>
                                    <p:anim calcmode="lin" valueType="num">
                                      <p:cBhvr additive="base">
                                        <p:cTn id="13" dur="500" fill="hold"/>
                                        <p:tgtEl>
                                          <p:spTgt spid="819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4286248" y="1214422"/>
            <a:ext cx="4500594" cy="5262979"/>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Judaism is, </a:t>
            </a:r>
            <a:r>
              <a:rPr lang="en-US" sz="2800" b="1" dirty="0" smtClean="0">
                <a:solidFill>
                  <a:srgbClr val="FFCC66"/>
                </a:solidFill>
                <a:effectLst>
                  <a:outerShdw blurRad="38100" dist="38100" dir="2700000" algn="tl">
                    <a:srgbClr val="000000">
                      <a:alpha val="43137"/>
                    </a:srgbClr>
                  </a:outerShdw>
                </a:effectLst>
              </a:rPr>
              <a:t>in reality, the teachings of the Talmud, </a:t>
            </a:r>
            <a:r>
              <a:rPr lang="en-US" sz="2800" b="1" dirty="0" smtClean="0">
                <a:solidFill>
                  <a:srgbClr val="FF33CC"/>
                </a:solidFill>
                <a:effectLst>
                  <a:outerShdw blurRad="38100" dist="38100" dir="2700000" algn="tl">
                    <a:srgbClr val="000000">
                      <a:alpha val="43137"/>
                    </a:srgbClr>
                  </a:outerShdw>
                </a:effectLst>
              </a:rPr>
              <a:t>which are based on the opinions of the rabbis, </a:t>
            </a:r>
            <a:r>
              <a:rPr lang="en-US" sz="2800" b="1" dirty="0" smtClean="0">
                <a:solidFill>
                  <a:srgbClr val="FFFF00"/>
                </a:solidFill>
                <a:effectLst>
                  <a:outerShdw blurRad="38100" dist="38100" dir="2700000" algn="tl">
                    <a:srgbClr val="000000">
                      <a:alpha val="43137"/>
                    </a:srgbClr>
                  </a:outerShdw>
                </a:effectLst>
              </a:rPr>
              <a:t>not on the Law of Moses.  </a:t>
            </a:r>
            <a:r>
              <a:rPr lang="en-US" sz="2800" b="1" dirty="0" smtClean="0">
                <a:solidFill>
                  <a:srgbClr val="00B0F0"/>
                </a:solidFill>
                <a:effectLst>
                  <a:outerShdw blurRad="38100" dist="38100" dir="2700000" algn="tl">
                    <a:srgbClr val="000000">
                      <a:alpha val="43137"/>
                    </a:srgbClr>
                  </a:outerShdw>
                </a:effectLst>
              </a:rPr>
              <a:t>(Deut. 4:1-2 forbids all priests from tampering with the written Law of Moses; </a:t>
            </a:r>
            <a:r>
              <a:rPr lang="en-US" sz="2800" b="1" dirty="0" smtClean="0">
                <a:solidFill>
                  <a:srgbClr val="00FF00"/>
                </a:solidFill>
                <a:effectLst>
                  <a:outerShdw blurRad="38100" dist="38100" dir="2700000" algn="tl">
                    <a:srgbClr val="000000">
                      <a:alpha val="43137"/>
                    </a:srgbClr>
                  </a:outerShdw>
                </a:effectLst>
              </a:rPr>
              <a:t>but the rabbis have always substituted their “Oral tradition” for the Law of Moses.) </a:t>
            </a:r>
            <a:endParaRPr lang="en-GB" sz="2800" b="1" dirty="0">
              <a:solidFill>
                <a:srgbClr val="00FF00"/>
              </a:solidFill>
              <a:effectLst>
                <a:outerShdw blurRad="38100" dist="38100" dir="2700000" algn="tl">
                  <a:srgbClr val="000000">
                    <a:alpha val="43137"/>
                  </a:srgbClr>
                </a:outerShdw>
              </a:effectLst>
            </a:endParaRPr>
          </a:p>
        </p:txBody>
      </p:sp>
      <p:pic>
        <p:nvPicPr>
          <p:cNvPr id="13314" name="Picture 2" descr="http://www.texemarrs.com/images/bush_with_talmud.jpg"/>
          <p:cNvPicPr>
            <a:picLocks noChangeAspect="1" noChangeArrowheads="1"/>
          </p:cNvPicPr>
          <p:nvPr/>
        </p:nvPicPr>
        <p:blipFill>
          <a:blip r:embed="rId2" cstate="print">
            <a:lum bright="-10000" contrast="20000"/>
          </a:blip>
          <a:srcRect/>
          <a:stretch>
            <a:fillRect/>
          </a:stretch>
        </p:blipFill>
        <p:spPr bwMode="auto">
          <a:xfrm>
            <a:off x="500034" y="1643050"/>
            <a:ext cx="3333750" cy="3971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0" y="5857892"/>
            <a:ext cx="4286248"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George Bush Carrying</a:t>
            </a:r>
          </a:p>
          <a:p>
            <a:pPr algn="ctr"/>
            <a:r>
              <a:rPr lang="en-GB" sz="2400" b="1" dirty="0" smtClean="0">
                <a:solidFill>
                  <a:srgbClr val="FFFF00"/>
                </a:solidFill>
                <a:effectLst>
                  <a:outerShdw blurRad="38100" dist="38100" dir="2700000" algn="tl">
                    <a:srgbClr val="000000">
                      <a:alpha val="43137"/>
                    </a:srgbClr>
                  </a:outerShdw>
                </a:effectLst>
              </a:rPr>
              <a:t> The Talmud</a:t>
            </a:r>
            <a:endParaRPr lang="en-GB" sz="2400" b="1" dirty="0">
              <a:solidFill>
                <a:srgbClr val="FFFF00"/>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74396042-8E32-47FE-905F-39A4D3A212DF}" type="slidenum">
              <a:rPr lang="en-GB" smtClean="0"/>
              <a:pPr/>
              <a:t>10</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
                                        </p:tgtEl>
                                        <p:attrNameLst>
                                          <p:attrName>style.visibility</p:attrName>
                                        </p:attrNameLst>
                                      </p:cBhvr>
                                      <p:to>
                                        <p:strVal val="visible"/>
                                      </p:to>
                                    </p:set>
                                    <p:anim calcmode="discrete" valueType="clr">
                                      <p:cBhvr override="childStyle">
                                        <p:cTn id="18"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
                                        </p:tgtEl>
                                        <p:attrNameLst>
                                          <p:attrName>fillcolor</p:attrName>
                                        </p:attrNameLst>
                                      </p:cBhvr>
                                      <p:tavLst>
                                        <p:tav tm="0">
                                          <p:val>
                                            <p:clrVal>
                                              <a:schemeClr val="accent2"/>
                                            </p:clrVal>
                                          </p:val>
                                        </p:tav>
                                        <p:tav tm="50000">
                                          <p:val>
                                            <p:clrVal>
                                              <a:schemeClr val="hlink"/>
                                            </p:clrVal>
                                          </p:val>
                                        </p:tav>
                                      </p:tavLst>
                                    </p:anim>
                                    <p:set>
                                      <p:cBhvr>
                                        <p:cTn id="20"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100</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b="1" dirty="0">
              <a:solidFill>
                <a:srgbClr val="00FF00"/>
              </a:solidFill>
              <a:effectLst>
                <a:outerShdw blurRad="38100" dist="38100" dir="2700000" algn="tl">
                  <a:srgbClr val="000000">
                    <a:alpha val="43137"/>
                  </a:srgbClr>
                </a:outerShdw>
              </a:effectLst>
            </a:endParaRPr>
          </a:p>
        </p:txBody>
      </p:sp>
      <p:sp>
        <p:nvSpPr>
          <p:cNvPr id="7" name="TextBox 6"/>
          <p:cNvSpPr txBox="1"/>
          <p:nvPr/>
        </p:nvSpPr>
        <p:spPr>
          <a:xfrm>
            <a:off x="4143372" y="1857364"/>
            <a:ext cx="4714908" cy="3970318"/>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In His own words, </a:t>
            </a:r>
            <a:r>
              <a:rPr lang="en-US" sz="2800" b="1" dirty="0" smtClean="0">
                <a:solidFill>
                  <a:srgbClr val="FFC000"/>
                </a:solidFill>
                <a:effectLst>
                  <a:outerShdw blurRad="38100" dist="38100" dir="2700000" algn="tl">
                    <a:srgbClr val="000000">
                      <a:alpha val="43137"/>
                    </a:srgbClr>
                  </a:outerShdw>
                </a:effectLst>
              </a:rPr>
              <a:t>“</a:t>
            </a:r>
            <a:r>
              <a:rPr lang="en-US" sz="2800" b="1" i="1" dirty="0" smtClean="0">
                <a:solidFill>
                  <a:srgbClr val="FFC000"/>
                </a:solidFill>
                <a:effectLst>
                  <a:outerShdw blurRad="38100" dist="38100" dir="2700000" algn="tl">
                    <a:srgbClr val="000000">
                      <a:alpha val="43137"/>
                    </a:srgbClr>
                  </a:outerShdw>
                </a:effectLst>
              </a:rPr>
              <a:t>Seek first the Kingdom, </a:t>
            </a:r>
            <a:r>
              <a:rPr lang="en-US" sz="2800" b="1" i="1" dirty="0" smtClean="0">
                <a:solidFill>
                  <a:srgbClr val="FF33CC"/>
                </a:solidFill>
                <a:effectLst>
                  <a:outerShdw blurRad="38100" dist="38100" dir="2700000" algn="tl">
                    <a:srgbClr val="000000">
                      <a:alpha val="43137"/>
                    </a:srgbClr>
                  </a:outerShdw>
                </a:effectLst>
              </a:rPr>
              <a:t>and all these things</a:t>
            </a:r>
            <a:r>
              <a:rPr lang="en-US" sz="2800" b="1" dirty="0" smtClean="0">
                <a:solidFill>
                  <a:srgbClr val="FF33CC"/>
                </a:solidFill>
                <a:effectLst>
                  <a:outerShdw blurRad="38100" dist="38100" dir="2700000" algn="tl">
                    <a:srgbClr val="000000">
                      <a:alpha val="43137"/>
                    </a:srgbClr>
                  </a:outerShdw>
                </a:effectLst>
              </a:rPr>
              <a:t> (personal blessings) </a:t>
            </a:r>
            <a:r>
              <a:rPr lang="en-US" sz="2800" b="1" i="1" dirty="0" smtClean="0">
                <a:solidFill>
                  <a:srgbClr val="FF33CC"/>
                </a:solidFill>
                <a:effectLst>
                  <a:outerShdw blurRad="38100" dist="38100" dir="2700000" algn="tl">
                    <a:srgbClr val="000000">
                      <a:alpha val="43137"/>
                    </a:srgbClr>
                  </a:outerShdw>
                </a:effectLst>
              </a:rPr>
              <a:t>shall be added unto you.</a:t>
            </a:r>
            <a:r>
              <a:rPr lang="en-US" sz="2800" b="1" dirty="0" smtClean="0">
                <a:solidFill>
                  <a:srgbClr val="FF33CC"/>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In direct contradiction to this principle, </a:t>
            </a:r>
            <a:r>
              <a:rPr lang="en-US" sz="2800" b="1" dirty="0" smtClean="0">
                <a:solidFill>
                  <a:srgbClr val="00FF00"/>
                </a:solidFill>
                <a:effectLst>
                  <a:outerShdw blurRad="38100" dist="38100" dir="2700000" algn="tl">
                    <a:srgbClr val="000000">
                      <a:alpha val="43137"/>
                    </a:srgbClr>
                  </a:outerShdw>
                </a:effectLst>
              </a:rPr>
              <a:t>today’s apostate churches teach the exact opposite:</a:t>
            </a:r>
            <a:endParaRPr lang="en-GB" dirty="0">
              <a:solidFill>
                <a:srgbClr val="00FF00"/>
              </a:solidFill>
            </a:endParaRPr>
          </a:p>
        </p:txBody>
      </p:sp>
      <p:pic>
        <p:nvPicPr>
          <p:cNvPr id="4098" name="Picture 2" descr="http://www.thehypertexts.com/Mysterious_Ways/Images/The%20Stone%20of%20Destiny%20Scotland%20Crown%20Jewels.jpg"/>
          <p:cNvPicPr>
            <a:picLocks noChangeAspect="1" noChangeArrowheads="1"/>
          </p:cNvPicPr>
          <p:nvPr/>
        </p:nvPicPr>
        <p:blipFill>
          <a:blip r:embed="rId2" cstate="print">
            <a:lum bright="20000"/>
          </a:blip>
          <a:srcRect l="4762" t="2143" r="7142" b="5714"/>
          <a:stretch>
            <a:fillRect/>
          </a:stretch>
        </p:blipFill>
        <p:spPr bwMode="auto">
          <a:xfrm>
            <a:off x="500034" y="1643050"/>
            <a:ext cx="3143272" cy="36529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p:cNvSpPr txBox="1"/>
          <p:nvPr/>
        </p:nvSpPr>
        <p:spPr>
          <a:xfrm>
            <a:off x="428596" y="5429264"/>
            <a:ext cx="3286148"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Scottish Crown Jewels</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101</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b="1" dirty="0">
              <a:solidFill>
                <a:srgbClr val="00FF00"/>
              </a:solidFill>
              <a:effectLst>
                <a:outerShdw blurRad="38100" dist="38100" dir="2700000" algn="tl">
                  <a:srgbClr val="000000">
                    <a:alpha val="43137"/>
                  </a:srgbClr>
                </a:outerShdw>
              </a:effectLst>
            </a:endParaRPr>
          </a:p>
        </p:txBody>
      </p:sp>
      <p:sp>
        <p:nvSpPr>
          <p:cNvPr id="7" name="TextBox 6"/>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00"/>
                </a:solidFill>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Seek PERSONAL SALVATION in order to get into the Kingdom.</a:t>
            </a:r>
            <a:r>
              <a:rPr lang="en-US" sz="2800" b="1" dirty="0" smtClean="0">
                <a:solidFill>
                  <a:srgbClr val="00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It’s quite amazing how modern </a:t>
            </a:r>
            <a:r>
              <a:rPr lang="en-US" sz="2800" b="1" dirty="0" err="1" smtClean="0">
                <a:solidFill>
                  <a:srgbClr val="FFFF00"/>
                </a:solidFill>
                <a:effectLst>
                  <a:outerShdw blurRad="38100" dist="38100" dir="2700000" algn="tl">
                    <a:srgbClr val="000000">
                      <a:alpha val="43137"/>
                    </a:srgbClr>
                  </a:outerShdw>
                </a:effectLst>
              </a:rPr>
              <a:t>Churchianity</a:t>
            </a:r>
            <a:r>
              <a:rPr lang="en-US" sz="2800" b="1" dirty="0" smtClean="0">
                <a:solidFill>
                  <a:srgbClr val="FFFF00"/>
                </a:solidFill>
                <a:effectLst>
                  <a:outerShdw blurRad="38100" dist="38100" dir="2700000" algn="tl">
                    <a:srgbClr val="000000">
                      <a:alpha val="43137"/>
                    </a:srgbClr>
                  </a:outerShdw>
                </a:effectLst>
              </a:rPr>
              <a:t> has got everything backwards!</a:t>
            </a:r>
            <a:endParaRPr lang="en-GB" dirty="0">
              <a:solidFill>
                <a:srgbClr val="FFFF00"/>
              </a:solidFill>
            </a:endParaRPr>
          </a:p>
        </p:txBody>
      </p:sp>
      <p:pic>
        <p:nvPicPr>
          <p:cNvPr id="132098" name="Picture 2" descr="http://www.prophecynewsheadlines.com/images/billy_graham.jpg"/>
          <p:cNvPicPr>
            <a:picLocks noChangeAspect="1" noChangeArrowheads="1"/>
          </p:cNvPicPr>
          <p:nvPr/>
        </p:nvPicPr>
        <p:blipFill>
          <a:blip r:embed="rId2" cstate="print"/>
          <a:srcRect/>
          <a:stretch>
            <a:fillRect/>
          </a:stretch>
        </p:blipFill>
        <p:spPr bwMode="auto">
          <a:xfrm>
            <a:off x="1500166" y="1142984"/>
            <a:ext cx="6143668" cy="4106558"/>
          </a:xfrm>
          <a:prstGeom prst="rect">
            <a:avLst/>
          </a:prstGeom>
          <a:noFill/>
        </p:spPr>
      </p:pic>
      <p:sp>
        <p:nvSpPr>
          <p:cNvPr id="8" name="TextBox 7"/>
          <p:cNvSpPr txBox="1"/>
          <p:nvPr/>
        </p:nvSpPr>
        <p:spPr>
          <a:xfrm>
            <a:off x="1500166" y="4857760"/>
            <a:ext cx="6072230" cy="461665"/>
          </a:xfrm>
          <a:prstGeom prst="rect">
            <a:avLst/>
          </a:prstGeom>
          <a:noFill/>
        </p:spPr>
        <p:txBody>
          <a:bodyPr wrap="square" rtlCol="0">
            <a:spAutoFit/>
          </a:bodyPr>
          <a:lstStyle/>
          <a:p>
            <a:pPr algn="ctr"/>
            <a:r>
              <a:rPr lang="en-GB" sz="2400" b="1" dirty="0" smtClean="0">
                <a:solidFill>
                  <a:srgbClr val="00FFFF"/>
                </a:solidFill>
                <a:effectLst>
                  <a:outerShdw blurRad="38100" dist="38100" dir="2700000" algn="tl">
                    <a:srgbClr val="000000">
                      <a:alpha val="43137"/>
                    </a:srgbClr>
                  </a:outerShdw>
                </a:effectLst>
              </a:rPr>
              <a:t>Billy Graham</a:t>
            </a:r>
            <a:endParaRPr lang="en-GB" sz="2400" b="1" dirty="0">
              <a:solidFill>
                <a:srgbClr val="00FF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ircle(in)">
                                      <p:cBhvr>
                                        <p:cTn id="7" dur="2000"/>
                                        <p:tgtEl>
                                          <p:spTgt spid="132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102</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4572000" y="1500174"/>
            <a:ext cx="4286280" cy="4832092"/>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Jesus Christ’s ministry was exclusively to the Children of Israel, </a:t>
            </a:r>
            <a:r>
              <a:rPr lang="en-US" sz="2800" b="1" dirty="0" smtClean="0">
                <a:solidFill>
                  <a:srgbClr val="FFC000"/>
                </a:solidFill>
                <a:effectLst>
                  <a:outerShdw blurRad="38100" dist="38100" dir="2700000" algn="tl">
                    <a:srgbClr val="000000">
                      <a:alpha val="43137"/>
                    </a:srgbClr>
                  </a:outerShdw>
                </a:effectLst>
              </a:rPr>
              <a:t>and to no one else.  </a:t>
            </a:r>
            <a:r>
              <a:rPr lang="en-US" sz="2800" b="1" dirty="0" smtClean="0">
                <a:solidFill>
                  <a:srgbClr val="00B0F0"/>
                </a:solidFill>
                <a:effectLst>
                  <a:outerShdw blurRad="38100" dist="38100" dir="2700000" algn="tl">
                    <a:srgbClr val="000000">
                      <a:alpha val="43137"/>
                    </a:srgbClr>
                  </a:outerShdw>
                </a:effectLst>
              </a:rPr>
              <a:t>Jesus came to redeem Israel, </a:t>
            </a:r>
            <a:r>
              <a:rPr lang="en-US" sz="2800" b="1" dirty="0" smtClean="0">
                <a:solidFill>
                  <a:srgbClr val="FF33CC"/>
                </a:solidFill>
                <a:effectLst>
                  <a:outerShdw blurRad="38100" dist="38100" dir="2700000" algn="tl">
                    <a:srgbClr val="000000">
                      <a:alpha val="43137"/>
                    </a:srgbClr>
                  </a:outerShdw>
                </a:effectLst>
              </a:rPr>
              <a:t>so that we might be those descendants of Abraham who were destined to be the </a:t>
            </a:r>
            <a:r>
              <a:rPr lang="en-US" sz="2800" b="1" dirty="0" smtClean="0">
                <a:solidFill>
                  <a:srgbClr val="00FF00"/>
                </a:solidFill>
                <a:effectLst>
                  <a:outerShdw blurRad="38100" dist="38100" dir="2700000" algn="tl">
                    <a:srgbClr val="000000">
                      <a:alpha val="43137"/>
                    </a:srgbClr>
                  </a:outerShdw>
                </a:effectLst>
              </a:rPr>
              <a:t>“</a:t>
            </a:r>
            <a:r>
              <a:rPr lang="en-US" sz="2800" b="1" i="1" dirty="0" smtClean="0">
                <a:solidFill>
                  <a:srgbClr val="00FF00"/>
                </a:solidFill>
                <a:effectLst>
                  <a:outerShdw blurRad="38100" dist="38100" dir="2700000" algn="tl">
                    <a:srgbClr val="000000">
                      <a:alpha val="43137"/>
                    </a:srgbClr>
                  </a:outerShdw>
                </a:effectLst>
              </a:rPr>
              <a:t>blessing to the world</a:t>
            </a:r>
            <a:r>
              <a:rPr lang="en-US" sz="2800" b="1" dirty="0" smtClean="0">
                <a:solidFill>
                  <a:srgbClr val="00FF00"/>
                </a:solidFill>
                <a:effectLst>
                  <a:outerShdw blurRad="38100" dist="38100" dir="2700000" algn="tl">
                    <a:srgbClr val="000000">
                      <a:alpha val="43137"/>
                    </a:srgbClr>
                  </a:outerShdw>
                </a:effectLst>
              </a:rPr>
              <a:t>.” (Gen. 12:1-3.)  </a:t>
            </a:r>
            <a:endParaRPr lang="en-GB" sz="2800" b="1" dirty="0">
              <a:solidFill>
                <a:srgbClr val="00FF00"/>
              </a:solidFill>
              <a:effectLst>
                <a:outerShdw blurRad="38100" dist="38100" dir="2700000" algn="tl">
                  <a:srgbClr val="000000">
                    <a:alpha val="43137"/>
                  </a:srgbClr>
                </a:outerShdw>
              </a:effectLst>
            </a:endParaRPr>
          </a:p>
        </p:txBody>
      </p:sp>
      <p:pic>
        <p:nvPicPr>
          <p:cNvPr id="17410" name="Picture 2" descr="http://web.ukonline.co.uk/cj.tolley/images/nch/au23003x.jpg"/>
          <p:cNvPicPr>
            <a:picLocks noChangeAspect="1" noChangeArrowheads="1"/>
          </p:cNvPicPr>
          <p:nvPr/>
        </p:nvPicPr>
        <p:blipFill>
          <a:blip r:embed="rId2" cstate="print"/>
          <a:srcRect/>
          <a:stretch>
            <a:fillRect/>
          </a:stretch>
        </p:blipFill>
        <p:spPr bwMode="auto">
          <a:xfrm>
            <a:off x="571472" y="1500174"/>
            <a:ext cx="3429000" cy="3609976"/>
          </a:xfrm>
          <a:prstGeom prst="rect">
            <a:avLst/>
          </a:prstGeom>
          <a:noFill/>
        </p:spPr>
      </p:pic>
      <p:sp>
        <p:nvSpPr>
          <p:cNvPr id="7" name="TextBox 6"/>
          <p:cNvSpPr txBox="1"/>
          <p:nvPr/>
        </p:nvSpPr>
        <p:spPr>
          <a:xfrm>
            <a:off x="285720" y="5214950"/>
            <a:ext cx="4071966" cy="1200329"/>
          </a:xfrm>
          <a:prstGeom prst="rect">
            <a:avLst/>
          </a:prstGeom>
          <a:noFill/>
        </p:spPr>
        <p:txBody>
          <a:bodyPr wrap="square" rtlCol="0">
            <a:spAutoFit/>
          </a:bodyPr>
          <a:lstStyle/>
          <a:p>
            <a:r>
              <a:rPr lang="en-GB" sz="2400" b="1" dirty="0" smtClean="0">
                <a:solidFill>
                  <a:srgbClr val="FFFF00"/>
                </a:solidFill>
                <a:effectLst>
                  <a:outerShdw blurRad="38100" dist="38100" dir="2700000" algn="tl">
                    <a:srgbClr val="000000">
                      <a:alpha val="43137"/>
                    </a:srgbClr>
                  </a:outerShdw>
                </a:effectLst>
              </a:rPr>
              <a:t>William Blake composer of Jerusalem ("And did those feet, in ancient  time...")</a:t>
            </a:r>
            <a:endParaRPr lang="en-GB"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ircle(in)">
                                      <p:cBhvr>
                                        <p:cTn id="7" dur="2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103</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4714876" y="1428736"/>
            <a:ext cx="4143404" cy="3970318"/>
          </a:xfrm>
          <a:prstGeom prst="rect">
            <a:avLst/>
          </a:prstGeom>
          <a:noFill/>
        </p:spPr>
        <p:txBody>
          <a:bodyPr wrap="square" rtlCol="0">
            <a:spAutoFit/>
          </a:bodyPr>
          <a:lstStyle/>
          <a:p>
            <a:r>
              <a:rPr lang="en-US" sz="2800" b="1" u="sng" dirty="0" smtClean="0">
                <a:solidFill>
                  <a:srgbClr val="00FFFF"/>
                </a:solidFill>
                <a:effectLst>
                  <a:outerShdw blurRad="38100" dist="38100" dir="2700000" algn="tl">
                    <a:srgbClr val="000000">
                      <a:alpha val="43137"/>
                    </a:srgbClr>
                  </a:outerShdw>
                </a:effectLst>
              </a:rPr>
              <a:t>And, indeed, we have been</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Just look at all the blessings, </a:t>
            </a:r>
            <a:r>
              <a:rPr lang="en-US" sz="2800" b="1" dirty="0" smtClean="0">
                <a:solidFill>
                  <a:srgbClr val="FF33CC"/>
                </a:solidFill>
                <a:effectLst>
                  <a:outerShdw blurRad="38100" dist="38100" dir="2700000" algn="tl">
                    <a:srgbClr val="000000">
                      <a:alpha val="43137"/>
                    </a:srgbClr>
                  </a:outerShdw>
                </a:effectLst>
              </a:rPr>
              <a:t>which we Caucasians have delivered to the world: </a:t>
            </a:r>
            <a:r>
              <a:rPr lang="en-US" sz="2800" b="1" dirty="0" smtClean="0">
                <a:solidFill>
                  <a:srgbClr val="00FF00"/>
                </a:solidFill>
                <a:effectLst>
                  <a:outerShdw blurRad="38100" dist="38100" dir="2700000" algn="tl">
                    <a:srgbClr val="000000">
                      <a:alpha val="43137"/>
                    </a:srgbClr>
                  </a:outerShdw>
                </a:effectLst>
              </a:rPr>
              <a:t>science, technology, art, architecture, classical music, automobiles, ….</a:t>
            </a:r>
            <a:endParaRPr lang="en-GB" sz="2800" b="1" dirty="0">
              <a:solidFill>
                <a:srgbClr val="00FF00"/>
              </a:solidFill>
              <a:effectLst>
                <a:outerShdw blurRad="38100" dist="38100" dir="2700000" algn="tl">
                  <a:srgbClr val="000000">
                    <a:alpha val="43137"/>
                  </a:srgbClr>
                </a:outerShdw>
              </a:effectLst>
            </a:endParaRPr>
          </a:p>
        </p:txBody>
      </p:sp>
      <p:pic>
        <p:nvPicPr>
          <p:cNvPr id="139266" name="Picture 2" descr="http://www.empire.k12.ca.us/CAPISTRANO/Mike/capmusic/classical/mozart/KrafftPortrait.JPG"/>
          <p:cNvPicPr>
            <a:picLocks noChangeAspect="1" noChangeArrowheads="1"/>
          </p:cNvPicPr>
          <p:nvPr/>
        </p:nvPicPr>
        <p:blipFill>
          <a:blip r:embed="rId2" cstate="print"/>
          <a:srcRect b="5356"/>
          <a:stretch>
            <a:fillRect/>
          </a:stretch>
        </p:blipFill>
        <p:spPr bwMode="auto">
          <a:xfrm>
            <a:off x="428596" y="1285860"/>
            <a:ext cx="3968151" cy="4929222"/>
          </a:xfrm>
          <a:prstGeom prst="rect">
            <a:avLst/>
          </a:prstGeom>
          <a:noFill/>
        </p:spPr>
      </p:pic>
      <p:sp>
        <p:nvSpPr>
          <p:cNvPr id="7" name="TextBox 6"/>
          <p:cNvSpPr txBox="1"/>
          <p:nvPr/>
        </p:nvSpPr>
        <p:spPr>
          <a:xfrm>
            <a:off x="0" y="6211669"/>
            <a:ext cx="7643834" cy="646331"/>
          </a:xfrm>
          <a:prstGeom prst="rect">
            <a:avLst/>
          </a:prstGeom>
          <a:noFill/>
        </p:spPr>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Wolfgang Amadeus Mozart</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circle(in)">
                                      <p:cBhvr>
                                        <p:cTn id="7" dur="2000"/>
                                        <p:tgtEl>
                                          <p:spTgt spid="139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104</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3786182" y="1428736"/>
            <a:ext cx="5072098" cy="3970318"/>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 railroads, air travel, space travel, agriculture, indoor plumbing, </a:t>
            </a:r>
            <a:r>
              <a:rPr lang="en-US" sz="2800" b="1" dirty="0" smtClean="0">
                <a:solidFill>
                  <a:srgbClr val="FFCC66"/>
                </a:solidFill>
                <a:effectLst>
                  <a:outerShdw blurRad="38100" dist="38100" dir="2700000" algn="tl">
                    <a:srgbClr val="000000">
                      <a:alpha val="43137"/>
                    </a:srgbClr>
                  </a:outerShdw>
                </a:effectLst>
              </a:rPr>
              <a:t>sanitation, medicine, computers, radios, televisions, the Bible, </a:t>
            </a:r>
            <a:r>
              <a:rPr lang="en-US" sz="2800" b="1" dirty="0" smtClean="0">
                <a:solidFill>
                  <a:srgbClr val="00FF00"/>
                </a:solidFill>
                <a:effectLst>
                  <a:outerShdw blurRad="38100" dist="38100" dir="2700000" algn="tl">
                    <a:srgbClr val="000000">
                      <a:alpha val="43137"/>
                    </a:srgbClr>
                  </a:outerShdw>
                </a:effectLst>
              </a:rPr>
              <a:t>Christian Jurisprudence, the Magna </a:t>
            </a:r>
            <a:r>
              <a:rPr lang="en-US" sz="2800" b="1" dirty="0" err="1" smtClean="0">
                <a:solidFill>
                  <a:srgbClr val="00FF00"/>
                </a:solidFill>
                <a:effectLst>
                  <a:outerShdw blurRad="38100" dist="38100" dir="2700000" algn="tl">
                    <a:srgbClr val="000000">
                      <a:alpha val="43137"/>
                    </a:srgbClr>
                  </a:outerShdw>
                </a:effectLst>
              </a:rPr>
              <a:t>Carta</a:t>
            </a:r>
            <a:r>
              <a:rPr lang="en-US" sz="2800" b="1" dirty="0" smtClean="0">
                <a:solidFill>
                  <a:srgbClr val="00FF00"/>
                </a:solidFill>
                <a:effectLst>
                  <a:outerShdw blurRad="38100" dist="38100" dir="2700000" algn="tl">
                    <a:srgbClr val="000000">
                      <a:alpha val="43137"/>
                    </a:srgbClr>
                  </a:outerShdw>
                </a:effectLst>
              </a:rPr>
              <a:t>, the English Bill of Rights, …</a:t>
            </a:r>
            <a:endParaRPr lang="en-GB" sz="2800" b="1" dirty="0">
              <a:solidFill>
                <a:srgbClr val="00FF00"/>
              </a:solidFill>
              <a:effectLst>
                <a:outerShdw blurRad="38100" dist="38100" dir="2700000" algn="tl">
                  <a:srgbClr val="000000">
                    <a:alpha val="43137"/>
                  </a:srgbClr>
                </a:outerShdw>
              </a:effectLst>
            </a:endParaRPr>
          </a:p>
        </p:txBody>
      </p:sp>
      <p:pic>
        <p:nvPicPr>
          <p:cNvPr id="16386" name="Picture 2" descr="Image of Magna Carta"/>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500034" y="1357298"/>
            <a:ext cx="2786082" cy="4540600"/>
          </a:xfrm>
          <a:prstGeom prst="rect">
            <a:avLst/>
          </a:prstGeom>
          <a:noFill/>
        </p:spPr>
      </p:pic>
      <p:sp>
        <p:nvSpPr>
          <p:cNvPr id="7" name="TextBox 6"/>
          <p:cNvSpPr txBox="1"/>
          <p:nvPr/>
        </p:nvSpPr>
        <p:spPr>
          <a:xfrm>
            <a:off x="214282" y="6143644"/>
            <a:ext cx="3429024"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Magna </a:t>
            </a:r>
            <a:r>
              <a:rPr lang="en-GB" sz="3600" b="1" dirty="0" err="1" smtClean="0">
                <a:solidFill>
                  <a:srgbClr val="FFFF00"/>
                </a:solidFill>
                <a:effectLst>
                  <a:outerShdw blurRad="38100" dist="38100" dir="2700000" algn="tl">
                    <a:srgbClr val="000000">
                      <a:alpha val="43137"/>
                    </a:srgbClr>
                  </a:outerShdw>
                </a:effectLst>
              </a:rPr>
              <a:t>Carta</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105</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0" y="5042118"/>
            <a:ext cx="9144000"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 the Declaration of Independence, the Constitution of the United States, etc.</a:t>
            </a:r>
            <a:r>
              <a:rPr lang="en-US" sz="2800" b="1" dirty="0" smtClean="0">
                <a:effectLst>
                  <a:outerShdw blurRad="38100" dist="38100" dir="2700000" algn="tl">
                    <a:srgbClr val="000000">
                      <a:alpha val="43137"/>
                    </a:srgbClr>
                  </a:outerShdw>
                </a:effectLst>
              </a:rPr>
              <a:t>  </a:t>
            </a:r>
            <a:r>
              <a:rPr lang="en-US" sz="2800" b="1" u="sng" dirty="0" smtClean="0">
                <a:solidFill>
                  <a:schemeClr val="tx2">
                    <a:lumMod val="50000"/>
                  </a:schemeClr>
                </a:solidFill>
                <a:effectLst>
                  <a:outerShdw blurRad="38100" dist="38100" dir="2700000" algn="tl">
                    <a:srgbClr val="000000">
                      <a:alpha val="43137"/>
                    </a:srgbClr>
                  </a:outerShdw>
                </a:effectLst>
              </a:rPr>
              <a:t>It is WE CAUCASIANS (True Israel) who have been the blessing to the world</a:t>
            </a:r>
            <a:r>
              <a:rPr lang="en-US" sz="2800" b="1" dirty="0" smtClean="0">
                <a:solidFill>
                  <a:schemeClr val="tx2">
                    <a:lumMod val="50000"/>
                  </a:schemeClr>
                </a:solidFill>
                <a:effectLst>
                  <a:outerShdw blurRad="38100" dist="38100" dir="2700000" algn="tl">
                    <a:srgbClr val="000000">
                      <a:alpha val="43137"/>
                    </a:srgbClr>
                  </a:outerShdw>
                </a:effectLst>
              </a:rPr>
              <a:t>.</a:t>
            </a:r>
            <a:endParaRPr lang="en-GB" sz="2800" b="1" dirty="0">
              <a:solidFill>
                <a:schemeClr val="tx2">
                  <a:lumMod val="50000"/>
                </a:schemeClr>
              </a:solidFill>
              <a:effectLst>
                <a:outerShdw blurRad="38100" dist="38100" dir="2700000" algn="tl">
                  <a:srgbClr val="000000">
                    <a:alpha val="43137"/>
                  </a:srgbClr>
                </a:outerShdw>
              </a:effectLst>
            </a:endParaRPr>
          </a:p>
        </p:txBody>
      </p:sp>
      <p:pic>
        <p:nvPicPr>
          <p:cNvPr id="7" name="Picture 2" descr="Declaration of Independence"/>
          <p:cNvPicPr>
            <a:picLocks noChangeAspect="1" noChangeArrowheads="1"/>
          </p:cNvPicPr>
          <p:nvPr/>
        </p:nvPicPr>
        <p:blipFill>
          <a:blip r:embed="rId2" cstate="print">
            <a:lum bright="10000" contrast="10000"/>
          </a:blip>
          <a:srcRect b="14773"/>
          <a:stretch>
            <a:fillRect/>
          </a:stretch>
        </p:blipFill>
        <p:spPr bwMode="auto">
          <a:xfrm>
            <a:off x="1357290" y="1214422"/>
            <a:ext cx="6523718" cy="37066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106</a:t>
            </a:fld>
            <a:endParaRPr lang="en-GB" dirty="0"/>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5429256" y="1714488"/>
            <a:ext cx="3429024" cy="4247317"/>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God said to Israel:  “</a:t>
            </a:r>
            <a:r>
              <a:rPr lang="en-US" sz="2800" b="1" i="1" dirty="0" smtClean="0">
                <a:solidFill>
                  <a:srgbClr val="00FFFF"/>
                </a:solidFill>
                <a:effectLst>
                  <a:outerShdw blurRad="38100" dist="38100" dir="2700000" algn="tl">
                    <a:srgbClr val="000000">
                      <a:alpha val="43137"/>
                    </a:srgbClr>
                  </a:outerShdw>
                </a:effectLst>
              </a:rPr>
              <a:t>You are my witnesses</a:t>
            </a:r>
            <a:r>
              <a:rPr lang="en-US" sz="2800" b="1" dirty="0" smtClean="0">
                <a:solidFill>
                  <a:srgbClr val="FF33CC"/>
                </a:solidFill>
                <a:effectLst>
                  <a:outerShdw blurRad="38100" dist="38100" dir="2700000" algn="tl">
                    <a:srgbClr val="000000">
                      <a:alpha val="43137"/>
                    </a:srgbClr>
                  </a:outerShdw>
                </a:effectLst>
              </a:rPr>
              <a:t>!”  (Isa. 43:10.)  </a:t>
            </a:r>
            <a:r>
              <a:rPr lang="en-US" sz="2800" b="1" dirty="0" smtClean="0">
                <a:solidFill>
                  <a:srgbClr val="FFC000"/>
                </a:solidFill>
                <a:effectLst>
                  <a:outerShdw blurRad="38100" dist="38100" dir="2700000" algn="tl">
                    <a:srgbClr val="000000">
                      <a:alpha val="43137"/>
                    </a:srgbClr>
                  </a:outerShdw>
                </a:effectLst>
              </a:rPr>
              <a:t>The Anglo-Saxon Christians have witnessed the Bible, </a:t>
            </a:r>
            <a:r>
              <a:rPr lang="en-US" sz="2800" b="1" dirty="0" smtClean="0">
                <a:solidFill>
                  <a:srgbClr val="00FF00"/>
                </a:solidFill>
                <a:effectLst>
                  <a:outerShdw blurRad="38100" dist="38100" dir="2700000" algn="tl">
                    <a:srgbClr val="000000">
                      <a:alpha val="43137"/>
                    </a:srgbClr>
                  </a:outerShdw>
                </a:effectLst>
              </a:rPr>
              <a:t>evangelizing the whole world</a:t>
            </a:r>
            <a:r>
              <a:rPr lang="en-US" dirty="0" smtClean="0">
                <a:solidFill>
                  <a:srgbClr val="00FF00"/>
                </a:solidFill>
              </a:rPr>
              <a:t>.  </a:t>
            </a:r>
            <a:endParaRPr lang="en-GB" dirty="0" smtClean="0">
              <a:solidFill>
                <a:srgbClr val="00FF00"/>
              </a:solidFill>
            </a:endParaRPr>
          </a:p>
          <a:p>
            <a:endParaRPr lang="en-GB" dirty="0"/>
          </a:p>
        </p:txBody>
      </p:sp>
      <p:pic>
        <p:nvPicPr>
          <p:cNvPr id="14340" name="Picture 4" descr="http://img2.allposters.com/images/MEPOD/10060237.jpg"/>
          <p:cNvPicPr>
            <a:picLocks noChangeAspect="1" noChangeArrowheads="1"/>
          </p:cNvPicPr>
          <p:nvPr/>
        </p:nvPicPr>
        <p:blipFill>
          <a:blip r:embed="rId2" cstate="print"/>
          <a:srcRect/>
          <a:stretch>
            <a:fillRect/>
          </a:stretch>
        </p:blipFill>
        <p:spPr bwMode="auto">
          <a:xfrm>
            <a:off x="285720" y="1714488"/>
            <a:ext cx="4843058" cy="3625376"/>
          </a:xfrm>
          <a:prstGeom prst="rect">
            <a:avLst/>
          </a:prstGeom>
          <a:noFill/>
        </p:spPr>
      </p:pic>
      <p:sp>
        <p:nvSpPr>
          <p:cNvPr id="8" name="TextBox 7"/>
          <p:cNvSpPr txBox="1"/>
          <p:nvPr/>
        </p:nvSpPr>
        <p:spPr>
          <a:xfrm>
            <a:off x="285720" y="5380672"/>
            <a:ext cx="4929222" cy="1200329"/>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A Meeting of the British and Foreign Bible Society in Freemasons Hall</a:t>
            </a:r>
            <a:endParaRPr lang="en-GB"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circle(in)">
                                      <p:cBhvr>
                                        <p:cTn id="7" dur="20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_44089737_torah_carry_afp416.jpg"/>
          <p:cNvPicPr>
            <a:picLocks noChangeAspect="1" noChangeArrowheads="1"/>
          </p:cNvPicPr>
          <p:nvPr/>
        </p:nvPicPr>
        <p:blipFill>
          <a:blip r:embed="rId3" cstate="print"/>
          <a:srcRect/>
          <a:stretch>
            <a:fillRect/>
          </a:stretch>
        </p:blipFill>
        <p:spPr bwMode="auto">
          <a:xfrm>
            <a:off x="-1937" y="0"/>
            <a:ext cx="9145937" cy="6858001"/>
          </a:xfrm>
          <a:prstGeom prst="rect">
            <a:avLst/>
          </a:prstGeom>
          <a:noFill/>
        </p:spPr>
      </p:pic>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107</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0" y="5473005"/>
            <a:ext cx="9144000" cy="1384995"/>
          </a:xfrm>
          <a:prstGeom prst="rect">
            <a:avLst/>
          </a:prstGeom>
          <a:noFill/>
        </p:spPr>
        <p:txBody>
          <a:bodyPr wrap="square" rtlCol="0">
            <a:spAutoFit/>
          </a:bodyPr>
          <a:lstStyle/>
          <a:p>
            <a:pPr algn="ctr"/>
            <a:r>
              <a:rPr lang="en-US" sz="2800" b="1" u="sng" dirty="0" smtClean="0">
                <a:solidFill>
                  <a:srgbClr val="00FFFF"/>
                </a:solidFill>
                <a:effectLst>
                  <a:outerShdw blurRad="38100" dist="38100" dir="2700000" algn="tl">
                    <a:srgbClr val="000000">
                      <a:alpha val="43137"/>
                    </a:srgbClr>
                  </a:outerShdw>
                </a:effectLst>
              </a:rPr>
              <a:t>The Jews have done none of these things</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On the contrary, </a:t>
            </a:r>
            <a:r>
              <a:rPr lang="en-US" sz="2800" b="1" dirty="0" smtClean="0">
                <a:solidFill>
                  <a:srgbClr val="FF0000"/>
                </a:solidFill>
                <a:effectLst>
                  <a:outerShdw blurRad="38100" dist="38100" dir="2700000" algn="tl">
                    <a:srgbClr val="000000">
                      <a:alpha val="43137"/>
                    </a:srgbClr>
                  </a:outerShdw>
                </a:effectLst>
              </a:rPr>
              <a:t>the Jews have never blessed the world in any way!</a:t>
            </a:r>
            <a:endParaRPr lang="en-GB" sz="28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108</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4500562" y="1164134"/>
            <a:ext cx="4643438" cy="5693866"/>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The Jews have given the world Zionism, </a:t>
            </a:r>
            <a:r>
              <a:rPr lang="en-US" sz="2800" b="1" dirty="0" smtClean="0">
                <a:solidFill>
                  <a:srgbClr val="FFC000"/>
                </a:solidFill>
                <a:effectLst>
                  <a:outerShdw blurRad="38100" dist="38100" dir="2700000" algn="tl">
                    <a:srgbClr val="000000">
                      <a:alpha val="43137"/>
                    </a:srgbClr>
                  </a:outerShdw>
                </a:effectLst>
              </a:rPr>
              <a:t>communism, </a:t>
            </a:r>
            <a:r>
              <a:rPr lang="en-US" sz="2800" b="1" dirty="0" err="1" smtClean="0">
                <a:solidFill>
                  <a:srgbClr val="FFC000"/>
                </a:solidFill>
                <a:effectLst>
                  <a:outerShdw blurRad="38100" dist="38100" dir="2700000" algn="tl">
                    <a:srgbClr val="000000">
                      <a:alpha val="43137"/>
                    </a:srgbClr>
                  </a:outerShdw>
                </a:effectLst>
              </a:rPr>
              <a:t>moneylending</a:t>
            </a:r>
            <a:r>
              <a:rPr lang="en-US" sz="2800" b="1" dirty="0" smtClean="0">
                <a:solidFill>
                  <a:srgbClr val="FFC000"/>
                </a:solidFill>
                <a:effectLst>
                  <a:outerShdw blurRad="38100" dist="38100" dir="2700000" algn="tl">
                    <a:srgbClr val="000000">
                      <a:alpha val="43137"/>
                    </a:srgbClr>
                  </a:outerShdw>
                </a:effectLst>
              </a:rPr>
              <a:t>, international banking, globalism, </a:t>
            </a:r>
            <a:r>
              <a:rPr lang="en-US" sz="2800" b="1" dirty="0" smtClean="0">
                <a:solidFill>
                  <a:srgbClr val="00B0F0"/>
                </a:solidFill>
                <a:effectLst>
                  <a:outerShdw blurRad="38100" dist="38100" dir="2700000" algn="tl">
                    <a:srgbClr val="000000">
                      <a:alpha val="43137"/>
                    </a:srgbClr>
                  </a:outerShdw>
                </a:effectLst>
              </a:rPr>
              <a:t>welfare </a:t>
            </a:r>
            <a:r>
              <a:rPr lang="en-US" sz="2800" b="1" dirty="0" err="1" smtClean="0">
                <a:solidFill>
                  <a:srgbClr val="00B0F0"/>
                </a:solidFill>
                <a:effectLst>
                  <a:outerShdw blurRad="38100" dist="38100" dir="2700000" algn="tl">
                    <a:srgbClr val="000000">
                      <a:alpha val="43137"/>
                    </a:srgbClr>
                  </a:outerShdw>
                </a:effectLst>
              </a:rPr>
              <a:t>statism</a:t>
            </a:r>
            <a:r>
              <a:rPr lang="en-US" sz="2800" b="1" dirty="0" smtClean="0">
                <a:solidFill>
                  <a:srgbClr val="00B0F0"/>
                </a:solidFill>
                <a:effectLst>
                  <a:outerShdw blurRad="38100" dist="38100" dir="2700000" algn="tl">
                    <a:srgbClr val="000000">
                      <a:alpha val="43137"/>
                    </a:srgbClr>
                  </a:outerShdw>
                </a:effectLst>
              </a:rPr>
              <a:t>, stock markets, trafficking, giant corporations,</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organized crime, homosexual rights, feminism, </a:t>
            </a:r>
            <a:r>
              <a:rPr lang="en-US" sz="2800" b="1" dirty="0" smtClean="0">
                <a:solidFill>
                  <a:srgbClr val="00FF00"/>
                </a:solidFill>
                <a:effectLst>
                  <a:outerShdw blurRad="38100" dist="38100" dir="2700000" algn="tl">
                    <a:srgbClr val="000000">
                      <a:alpha val="43137"/>
                    </a:srgbClr>
                  </a:outerShdw>
                </a:effectLst>
              </a:rPr>
              <a:t>pornography, and a host of other vices and rackets. </a:t>
            </a:r>
            <a:endParaRPr lang="en-GB" sz="2800" b="1" dirty="0">
              <a:solidFill>
                <a:srgbClr val="00FF00"/>
              </a:solidFill>
              <a:effectLst>
                <a:outerShdw blurRad="38100" dist="38100" dir="2700000" algn="tl">
                  <a:srgbClr val="000000">
                    <a:alpha val="43137"/>
                  </a:srgbClr>
                </a:outerShdw>
              </a:effectLst>
            </a:endParaRPr>
          </a:p>
        </p:txBody>
      </p:sp>
      <p:pic>
        <p:nvPicPr>
          <p:cNvPr id="12290" name="Picture 2" descr="http://static.howstuffworks.com/gif/mafia-organizations.jpg"/>
          <p:cNvPicPr>
            <a:picLocks noChangeAspect="1" noChangeArrowheads="1"/>
          </p:cNvPicPr>
          <p:nvPr/>
        </p:nvPicPr>
        <p:blipFill>
          <a:blip r:embed="rId2" cstate="print"/>
          <a:srcRect/>
          <a:stretch>
            <a:fillRect/>
          </a:stretch>
        </p:blipFill>
        <p:spPr bwMode="auto">
          <a:xfrm>
            <a:off x="285720" y="1500174"/>
            <a:ext cx="3857652" cy="47244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109</a:t>
            </a:fld>
            <a:endParaRPr lang="en-GB"/>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dirty="0"/>
          </a:p>
        </p:txBody>
      </p:sp>
      <p:sp>
        <p:nvSpPr>
          <p:cNvPr id="7" name="TextBox 6"/>
          <p:cNvSpPr txBox="1"/>
          <p:nvPr/>
        </p:nvSpPr>
        <p:spPr>
          <a:xfrm>
            <a:off x="4357686" y="1500174"/>
            <a:ext cx="4643470" cy="4832092"/>
          </a:xfrm>
          <a:prstGeom prst="rect">
            <a:avLst/>
          </a:prstGeom>
          <a:noFill/>
        </p:spPr>
        <p:txBody>
          <a:bodyPr wrap="square" rtlCol="0">
            <a:spAutoFit/>
          </a:bodyPr>
          <a:lstStyle/>
          <a:p>
            <a:r>
              <a:rPr lang="en-US" sz="2800" b="1" u="sng" dirty="0" smtClean="0">
                <a:solidFill>
                  <a:srgbClr val="00FFFF"/>
                </a:solidFill>
                <a:effectLst>
                  <a:outerShdw blurRad="38100" dist="38100" dir="2700000" algn="tl">
                    <a:srgbClr val="000000">
                      <a:alpha val="43137"/>
                    </a:srgbClr>
                  </a:outerShdw>
                </a:effectLst>
              </a:rPr>
              <a:t>They have NOT had anything to do with bringing the Bible to the world</a:t>
            </a:r>
            <a:r>
              <a:rPr lang="en-US" sz="2800" b="1" dirty="0" smtClean="0">
                <a:solidFill>
                  <a:srgbClr val="00FFFF"/>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They have kept their own scriptures to themselves,</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teaching only that they are “</a:t>
            </a:r>
            <a:r>
              <a:rPr lang="en-US" sz="2800" b="1" i="1" dirty="0" smtClean="0">
                <a:solidFill>
                  <a:srgbClr val="00B0F0"/>
                </a:solidFill>
                <a:effectLst>
                  <a:outerShdw blurRad="38100" dist="38100" dir="2700000" algn="tl">
                    <a:srgbClr val="000000">
                      <a:alpha val="43137"/>
                    </a:srgbClr>
                  </a:outerShdw>
                </a:effectLst>
              </a:rPr>
              <a:t>G-</a:t>
            </a:r>
            <a:r>
              <a:rPr lang="en-US" sz="2800" b="1" i="1" dirty="0" err="1" smtClean="0">
                <a:solidFill>
                  <a:srgbClr val="00B0F0"/>
                </a:solidFill>
                <a:effectLst>
                  <a:outerShdw blurRad="38100" dist="38100" dir="2700000" algn="tl">
                    <a:srgbClr val="000000">
                      <a:alpha val="43137"/>
                    </a:srgbClr>
                  </a:outerShdw>
                </a:effectLst>
              </a:rPr>
              <a:t>d’s</a:t>
            </a:r>
            <a:r>
              <a:rPr lang="en-US" sz="2800" b="1" i="1" dirty="0" smtClean="0">
                <a:solidFill>
                  <a:srgbClr val="00B0F0"/>
                </a:solidFill>
                <a:effectLst>
                  <a:outerShdw blurRad="38100" dist="38100" dir="2700000" algn="tl">
                    <a:srgbClr val="000000">
                      <a:alpha val="43137"/>
                    </a:srgbClr>
                  </a:outerShdw>
                </a:effectLst>
              </a:rPr>
              <a:t> chosen people</a:t>
            </a:r>
            <a:r>
              <a:rPr lang="en-US" sz="2800" b="1" dirty="0" smtClean="0">
                <a:solidFill>
                  <a:srgbClr val="00B0F0"/>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This is the extent of their “</a:t>
            </a:r>
            <a:r>
              <a:rPr lang="en-US" sz="2800" b="1" i="1" dirty="0" smtClean="0">
                <a:solidFill>
                  <a:srgbClr val="FF33CC"/>
                </a:solidFill>
                <a:effectLst>
                  <a:outerShdw blurRad="38100" dist="38100" dir="2700000" algn="tl">
                    <a:srgbClr val="000000">
                      <a:alpha val="43137"/>
                    </a:srgbClr>
                  </a:outerShdw>
                </a:effectLst>
              </a:rPr>
              <a:t>witness</a:t>
            </a:r>
            <a:r>
              <a:rPr lang="en-US" sz="2800" b="1" dirty="0" smtClean="0">
                <a:solidFill>
                  <a:srgbClr val="FF33CC"/>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Do you still believe that?</a:t>
            </a:r>
            <a:endParaRPr lang="en-GB" sz="2800" b="1" dirty="0">
              <a:solidFill>
                <a:srgbClr val="00FF00"/>
              </a:solidFill>
              <a:effectLst>
                <a:outerShdw blurRad="38100" dist="38100" dir="2700000" algn="tl">
                  <a:srgbClr val="000000">
                    <a:alpha val="43137"/>
                  </a:srgbClr>
                </a:outerShdw>
              </a:effectLst>
            </a:endParaRPr>
          </a:p>
        </p:txBody>
      </p:sp>
      <p:pic>
        <p:nvPicPr>
          <p:cNvPr id="11268" name="Picture 4" descr="http://tbn0.google.com/images?q=tbn:NH7omTqZSzWsSM:http://partywiththis.com/images/P/jewishpayis.jpg"/>
          <p:cNvPicPr>
            <a:picLocks noChangeAspect="1" noChangeArrowheads="1"/>
          </p:cNvPicPr>
          <p:nvPr/>
        </p:nvPicPr>
        <p:blipFill>
          <a:blip r:embed="rId2" cstate="print"/>
          <a:srcRect/>
          <a:stretch>
            <a:fillRect/>
          </a:stretch>
        </p:blipFill>
        <p:spPr bwMode="auto">
          <a:xfrm>
            <a:off x="499468" y="1928802"/>
            <a:ext cx="3378564" cy="42148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circle(in)">
                                      <p:cBhvr>
                                        <p:cTn id="7" dur="20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4071902" y="1285860"/>
            <a:ext cx="5072098" cy="5262979"/>
          </a:xfrm>
          <a:prstGeom prst="rect">
            <a:avLst/>
          </a:prstGeom>
          <a:noFill/>
        </p:spPr>
        <p:txBody>
          <a:bodyPr wrap="square" rtlCol="0">
            <a:spAutoFit/>
          </a:bodyPr>
          <a:lstStyle/>
          <a:p>
            <a:r>
              <a:rPr lang="en-US" sz="2800" b="1" u="sng" dirty="0" smtClean="0">
                <a:solidFill>
                  <a:srgbClr val="00FFFF"/>
                </a:solidFill>
                <a:effectLst>
                  <a:outerShdw blurRad="38100" dist="38100" dir="2700000" algn="tl">
                    <a:srgbClr val="000000">
                      <a:alpha val="43137"/>
                    </a:srgbClr>
                  </a:outerShdw>
                </a:effectLst>
              </a:rPr>
              <a:t>Therefore, the Jewish people cannot possibly be either Israel or Judah, </a:t>
            </a:r>
            <a:r>
              <a:rPr lang="en-US" sz="2800" b="1" u="sng" dirty="0" smtClean="0">
                <a:solidFill>
                  <a:srgbClr val="FFCC66"/>
                </a:solidFill>
                <a:effectLst>
                  <a:outerShdw blurRad="38100" dist="38100" dir="2700000" algn="tl">
                    <a:srgbClr val="000000">
                      <a:alpha val="43137"/>
                    </a:srgbClr>
                  </a:outerShdw>
                </a:effectLst>
              </a:rPr>
              <a:t>because their religion constantly violates the Law of Moses and because they are not a truly </a:t>
            </a:r>
            <a:r>
              <a:rPr lang="en-US" sz="2800" b="1" u="sng" dirty="0" err="1" smtClean="0">
                <a:solidFill>
                  <a:srgbClr val="FFCC66"/>
                </a:solidFill>
                <a:effectLst>
                  <a:outerShdw blurRad="38100" dist="38100" dir="2700000" algn="tl">
                    <a:srgbClr val="000000">
                      <a:alpha val="43137"/>
                    </a:srgbClr>
                  </a:outerShdw>
                </a:effectLst>
              </a:rPr>
              <a:t>Shemitic</a:t>
            </a:r>
            <a:r>
              <a:rPr lang="en-US" sz="2800" b="1" u="sng" dirty="0" smtClean="0">
                <a:solidFill>
                  <a:srgbClr val="FFCC66"/>
                </a:solidFill>
                <a:effectLst>
                  <a:outerShdw blurRad="38100" dist="38100" dir="2700000" algn="tl">
                    <a:srgbClr val="000000">
                      <a:alpha val="43137"/>
                    </a:srgbClr>
                  </a:outerShdw>
                </a:effectLst>
              </a:rPr>
              <a:t> people</a:t>
            </a:r>
            <a:r>
              <a:rPr lang="en-US" sz="2800" b="1" dirty="0" smtClean="0">
                <a:solidFill>
                  <a:srgbClr val="FFCC66"/>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95% of modern Jews are, </a:t>
            </a:r>
            <a:r>
              <a:rPr lang="en-US" sz="2800" b="1" dirty="0" smtClean="0">
                <a:solidFill>
                  <a:srgbClr val="00B0F0"/>
                </a:solidFill>
                <a:effectLst>
                  <a:outerShdw blurRad="38100" dist="38100" dir="2700000" algn="tl">
                    <a:srgbClr val="000000">
                      <a:alpha val="43137"/>
                    </a:srgbClr>
                  </a:outerShdw>
                </a:effectLst>
              </a:rPr>
              <a:t>in fact, </a:t>
            </a:r>
            <a:r>
              <a:rPr lang="en-US" sz="2800" b="1" i="1" dirty="0" smtClean="0">
                <a:solidFill>
                  <a:srgbClr val="00B0F0"/>
                </a:solidFill>
                <a:effectLst>
                  <a:outerShdw blurRad="38100" dist="38100" dir="2700000" algn="tl">
                    <a:srgbClr val="000000">
                      <a:alpha val="43137"/>
                    </a:srgbClr>
                  </a:outerShdw>
                </a:effectLst>
              </a:rPr>
              <a:t>Ashkenazi Khazars</a:t>
            </a:r>
            <a:r>
              <a:rPr lang="en-US" sz="2800" b="1" dirty="0" smtClean="0">
                <a:solidFill>
                  <a:srgbClr val="00B0F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who CONVERTED to Judaism in the 8</a:t>
            </a:r>
            <a:r>
              <a:rPr lang="en-US" sz="2800" b="1" baseline="30000" dirty="0" smtClean="0">
                <a:solidFill>
                  <a:srgbClr val="00FF00"/>
                </a:solidFill>
                <a:effectLst>
                  <a:outerShdw blurRad="38100" dist="38100" dir="2700000" algn="tl">
                    <a:srgbClr val="000000">
                      <a:alpha val="43137"/>
                    </a:srgbClr>
                  </a:outerShdw>
                </a:effectLst>
              </a:rPr>
              <a:t>th</a:t>
            </a:r>
            <a:r>
              <a:rPr lang="en-US" sz="2800" b="1" dirty="0" smtClean="0">
                <a:solidFill>
                  <a:srgbClr val="00FF00"/>
                </a:solidFill>
                <a:effectLst>
                  <a:outerShdw blurRad="38100" dist="38100" dir="2700000" algn="tl">
                    <a:srgbClr val="000000">
                      <a:alpha val="43137"/>
                    </a:srgbClr>
                  </a:outerShdw>
                </a:effectLst>
              </a:rPr>
              <a:t> Century AD.</a:t>
            </a:r>
            <a:endParaRPr lang="en-GB" sz="2800" b="1" dirty="0">
              <a:solidFill>
                <a:srgbClr val="00FF00"/>
              </a:solidFill>
              <a:effectLst>
                <a:outerShdw blurRad="38100" dist="38100" dir="2700000" algn="tl">
                  <a:srgbClr val="000000">
                    <a:alpha val="43137"/>
                  </a:srgbClr>
                </a:outerShdw>
              </a:effectLst>
            </a:endParaRPr>
          </a:p>
        </p:txBody>
      </p:sp>
      <p:pic>
        <p:nvPicPr>
          <p:cNvPr id="12290" name="Picture 2" descr="http://judicial-inc.biz/9_24_p12.jpg"/>
          <p:cNvPicPr>
            <a:picLocks noChangeAspect="1" noChangeArrowheads="1"/>
          </p:cNvPicPr>
          <p:nvPr/>
        </p:nvPicPr>
        <p:blipFill>
          <a:blip r:embed="rId2" cstate="print"/>
          <a:srcRect/>
          <a:stretch>
            <a:fillRect/>
          </a:stretch>
        </p:blipFill>
        <p:spPr bwMode="auto">
          <a:xfrm>
            <a:off x="285720" y="1643050"/>
            <a:ext cx="3683522" cy="3929090"/>
          </a:xfrm>
          <a:prstGeom prst="rect">
            <a:avLst/>
          </a:prstGeom>
          <a:noFill/>
        </p:spPr>
      </p:pic>
      <p:sp>
        <p:nvSpPr>
          <p:cNvPr id="5" name="TextBox 4"/>
          <p:cNvSpPr txBox="1"/>
          <p:nvPr/>
        </p:nvSpPr>
        <p:spPr>
          <a:xfrm>
            <a:off x="285720" y="5786454"/>
            <a:ext cx="3714776" cy="461665"/>
          </a:xfrm>
          <a:prstGeom prst="rect">
            <a:avLst/>
          </a:prstGeom>
          <a:noFill/>
        </p:spPr>
        <p:txBody>
          <a:bodyPr wrap="square" rtlCol="0">
            <a:spAutoFit/>
          </a:bodyPr>
          <a:lstStyle/>
          <a:p>
            <a:r>
              <a:rPr lang="en-GB" sz="2400" b="1" dirty="0" smtClean="0">
                <a:solidFill>
                  <a:srgbClr val="FFFF00"/>
                </a:solidFill>
                <a:effectLst>
                  <a:outerShdw blurRad="38100" dist="38100" dir="2700000" algn="tl">
                    <a:srgbClr val="000000">
                      <a:alpha val="43137"/>
                    </a:srgbClr>
                  </a:outerShdw>
                </a:effectLst>
              </a:rPr>
              <a:t>Ashkenazi Khazar Jews</a:t>
            </a:r>
            <a:endParaRPr lang="en-GB" sz="2400" b="1" dirty="0">
              <a:solidFill>
                <a:srgbClr val="FFFF00"/>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4396042-8E32-47FE-905F-39A4D3A212DF}" type="slidenum">
              <a:rPr lang="en-GB" smtClean="0"/>
              <a:pPr/>
              <a:t>11</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
                                        </p:tgtEl>
                                        <p:attrNameLst>
                                          <p:attrName>style.visibility</p:attrName>
                                        </p:attrNameLst>
                                      </p:cBhvr>
                                      <p:to>
                                        <p:strVal val="visible"/>
                                      </p:to>
                                    </p:set>
                                    <p:anim calcmode="discrete" valueType="clr">
                                      <p:cBhvr override="childStyle">
                                        <p:cTn id="18"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
                                        </p:tgtEl>
                                        <p:attrNameLst>
                                          <p:attrName>fillcolor</p:attrName>
                                        </p:attrNameLst>
                                      </p:cBhvr>
                                      <p:tavLst>
                                        <p:tav tm="0">
                                          <p:val>
                                            <p:clrVal>
                                              <a:schemeClr val="accent2"/>
                                            </p:clrVal>
                                          </p:val>
                                        </p:tav>
                                        <p:tav tm="50000">
                                          <p:val>
                                            <p:clrVal>
                                              <a:schemeClr val="hlink"/>
                                            </p:clrVal>
                                          </p:val>
                                        </p:tav>
                                      </p:tavLst>
                                    </p:anim>
                                    <p:set>
                                      <p:cBhvr>
                                        <p:cTn id="20"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110</a:t>
            </a:fld>
            <a:endParaRPr lang="en-GB"/>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dirty="0"/>
          </a:p>
        </p:txBody>
      </p:sp>
      <p:sp>
        <p:nvSpPr>
          <p:cNvPr id="5" name="TextBox 4"/>
          <p:cNvSpPr txBox="1"/>
          <p:nvPr/>
        </p:nvSpPr>
        <p:spPr>
          <a:xfrm>
            <a:off x="4643438" y="1357298"/>
            <a:ext cx="4500562" cy="5109091"/>
          </a:xfrm>
          <a:prstGeom prst="rect">
            <a:avLst/>
          </a:prstGeom>
          <a:noFill/>
        </p:spPr>
        <p:txBody>
          <a:bodyPr wrap="square" rtlCol="0">
            <a:spAutoFit/>
          </a:bodyPr>
          <a:lstStyle/>
          <a:p>
            <a:r>
              <a:rPr lang="en-US" sz="2800" b="1" i="1" u="sng" dirty="0" smtClean="0">
                <a:solidFill>
                  <a:srgbClr val="00FFFF"/>
                </a:solidFill>
                <a:effectLst>
                  <a:outerShdw blurRad="38100" dist="38100" dir="2700000" algn="tl">
                    <a:srgbClr val="000000">
                      <a:alpha val="43137"/>
                    </a:srgbClr>
                  </a:outerShdw>
                </a:effectLst>
              </a:rPr>
              <a:t>They are STILL the world’s leading moneylenders, </a:t>
            </a:r>
            <a:r>
              <a:rPr lang="en-US" sz="2800" b="1" i="1" u="sng" dirty="0" smtClean="0">
                <a:solidFill>
                  <a:srgbClr val="FFC000"/>
                </a:solidFill>
                <a:effectLst>
                  <a:outerShdw blurRad="38100" dist="38100" dir="2700000" algn="tl">
                    <a:srgbClr val="000000">
                      <a:alpha val="43137"/>
                    </a:srgbClr>
                  </a:outerShdw>
                </a:effectLst>
              </a:rPr>
              <a:t>just as they were in the days of Jesus, when He drove them out of the Temple with His whip</a:t>
            </a:r>
            <a:r>
              <a:rPr lang="en-US" sz="2800" b="1" dirty="0" smtClean="0">
                <a:solidFill>
                  <a:srgbClr val="FFC0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And, to our great discredit, </a:t>
            </a:r>
            <a:r>
              <a:rPr lang="en-US" sz="2800" b="1" dirty="0" smtClean="0">
                <a:solidFill>
                  <a:srgbClr val="00FF00"/>
                </a:solidFill>
                <a:effectLst>
                  <a:outerShdw blurRad="38100" dist="38100" dir="2700000" algn="tl">
                    <a:srgbClr val="000000">
                      <a:alpha val="43137"/>
                    </a:srgbClr>
                  </a:outerShdw>
                </a:effectLst>
              </a:rPr>
              <a:t>we have let the money lenders back into the Temple of Israel! </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145410" name="Picture 2" descr="http://upload.wikimedia.org/wikipedia/commons/0/04/Federal_Reserve_Bank_(San_Francisco).JPG"/>
          <p:cNvPicPr>
            <a:picLocks noChangeAspect="1" noChangeArrowheads="1"/>
          </p:cNvPicPr>
          <p:nvPr/>
        </p:nvPicPr>
        <p:blipFill>
          <a:blip r:embed="rId2" cstate="print"/>
          <a:srcRect/>
          <a:stretch>
            <a:fillRect/>
          </a:stretch>
        </p:blipFill>
        <p:spPr bwMode="auto">
          <a:xfrm>
            <a:off x="642910" y="1285860"/>
            <a:ext cx="3589778" cy="4786370"/>
          </a:xfrm>
          <a:prstGeom prst="rect">
            <a:avLst/>
          </a:prstGeom>
          <a:noFill/>
        </p:spPr>
      </p:pic>
      <p:sp>
        <p:nvSpPr>
          <p:cNvPr id="7" name="TextBox 6"/>
          <p:cNvSpPr txBox="1"/>
          <p:nvPr/>
        </p:nvSpPr>
        <p:spPr>
          <a:xfrm>
            <a:off x="0" y="6215082"/>
            <a:ext cx="5643602" cy="461665"/>
          </a:xfrm>
          <a:prstGeom prst="rect">
            <a:avLst/>
          </a:prstGeom>
          <a:noFill/>
        </p:spPr>
        <p:txBody>
          <a:bodyPr wrap="square" rtlCol="0">
            <a:spAutoFit/>
          </a:bodyPr>
          <a:lstStyle/>
          <a:p>
            <a:r>
              <a:rPr lang="en-GB" sz="2400" b="1" dirty="0" smtClean="0">
                <a:solidFill>
                  <a:srgbClr val="FFFF00"/>
                </a:solidFill>
                <a:effectLst>
                  <a:outerShdw blurRad="38100" dist="38100" dir="2700000" algn="tl">
                    <a:srgbClr val="000000">
                      <a:alpha val="43137"/>
                    </a:srgbClr>
                  </a:outerShdw>
                </a:effectLst>
              </a:rPr>
              <a:t>The US Federal Reserve Bank</a:t>
            </a:r>
            <a:endParaRPr lang="en-GB"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circle(in)">
                                      <p:cBhvr>
                                        <p:cTn id="7" dur="2000"/>
                                        <p:tgtEl>
                                          <p:spTgt spid="145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111</a:t>
            </a:fld>
            <a:endParaRPr lang="en-GB"/>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dirty="0"/>
          </a:p>
        </p:txBody>
      </p:sp>
      <p:sp>
        <p:nvSpPr>
          <p:cNvPr id="5" name="TextBox 4"/>
          <p:cNvSpPr txBox="1"/>
          <p:nvPr/>
        </p:nvSpPr>
        <p:spPr>
          <a:xfrm>
            <a:off x="5000628" y="2428868"/>
            <a:ext cx="3786214" cy="2246769"/>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Jesus said,</a:t>
            </a:r>
            <a:r>
              <a:rPr lang="en-US" sz="2800" b="1" dirty="0" smtClean="0">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a:t>
            </a:r>
            <a:r>
              <a:rPr lang="en-US" sz="2800" b="1" i="1" dirty="0" smtClean="0">
                <a:solidFill>
                  <a:srgbClr val="FFCC66"/>
                </a:solidFill>
                <a:effectLst>
                  <a:outerShdw blurRad="38100" dist="38100" dir="2700000" algn="tl">
                    <a:srgbClr val="000000">
                      <a:alpha val="43137"/>
                    </a:srgbClr>
                  </a:outerShdw>
                </a:effectLst>
              </a:rPr>
              <a:t>I am not come but unto the Lost </a:t>
            </a:r>
            <a:r>
              <a:rPr lang="en-US" sz="2800" b="1" dirty="0" smtClean="0">
                <a:solidFill>
                  <a:srgbClr val="FFCC66"/>
                </a:solidFill>
                <a:effectLst>
                  <a:outerShdw blurRad="38100" dist="38100" dir="2700000" algn="tl">
                    <a:srgbClr val="000000">
                      <a:alpha val="43137"/>
                    </a:srgbClr>
                  </a:outerShdw>
                </a:effectLst>
              </a:rPr>
              <a:t>[exiled]</a:t>
            </a:r>
            <a:r>
              <a:rPr lang="en-US" sz="2800" b="1" i="1" dirty="0" smtClean="0">
                <a:solidFill>
                  <a:srgbClr val="FFCC66"/>
                </a:solidFill>
                <a:effectLst>
                  <a:outerShdw blurRad="38100" dist="38100" dir="2700000" algn="tl">
                    <a:srgbClr val="000000">
                      <a:alpha val="43137"/>
                    </a:srgbClr>
                  </a:outerShdw>
                </a:effectLst>
              </a:rPr>
              <a:t> Sheep of the House of Israel</a:t>
            </a:r>
            <a:r>
              <a:rPr lang="en-US" sz="2800" b="1" dirty="0" smtClean="0">
                <a:solidFill>
                  <a:srgbClr val="FFCC66"/>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(Matt. 15:24.)</a:t>
            </a:r>
            <a:endParaRPr lang="en-GB" sz="2800" b="1" dirty="0">
              <a:solidFill>
                <a:srgbClr val="FF33CC"/>
              </a:solidFill>
              <a:effectLst>
                <a:outerShdw blurRad="38100" dist="38100" dir="2700000" algn="tl">
                  <a:srgbClr val="000000">
                    <a:alpha val="43137"/>
                  </a:srgbClr>
                </a:outerShdw>
              </a:effectLst>
            </a:endParaRPr>
          </a:p>
        </p:txBody>
      </p:sp>
      <p:pic>
        <p:nvPicPr>
          <p:cNvPr id="144386" name="Picture 2" descr="http://api.ning.com/files/iHTeMy8PBD3txqUlKrL4*32SXDnDxor84sYDV9qsGng8PfZmsKi7ZGWPlzf63rM5B5fHQ1a2p0JrQJXS3H6cE1iHtknlW3Oy/bible_hand.jpg"/>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500034" y="1571612"/>
            <a:ext cx="4071966" cy="40960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circle(in)">
                                      <p:cBhvr>
                                        <p:cTn id="7" dur="2000"/>
                                        <p:tgtEl>
                                          <p:spTgt spid="1443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112</a:t>
            </a:fld>
            <a:endParaRPr lang="en-GB"/>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dirty="0"/>
          </a:p>
        </p:txBody>
      </p:sp>
      <p:sp>
        <p:nvSpPr>
          <p:cNvPr id="5" name="TextBox 4"/>
          <p:cNvSpPr txBox="1"/>
          <p:nvPr/>
        </p:nvSpPr>
        <p:spPr>
          <a:xfrm>
            <a:off x="4429124" y="1643050"/>
            <a:ext cx="4357718" cy="3970318"/>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He came as the Kinsman Redeemer of the Tribes of Israel.  </a:t>
            </a:r>
            <a:r>
              <a:rPr lang="en-US" sz="2800" b="1" dirty="0" smtClean="0">
                <a:solidFill>
                  <a:srgbClr val="FFCC66"/>
                </a:solidFill>
                <a:effectLst>
                  <a:outerShdw blurRad="38100" dist="38100" dir="2700000" algn="tl">
                    <a:srgbClr val="000000">
                      <a:alpha val="43137"/>
                    </a:srgbClr>
                  </a:outerShdw>
                </a:effectLst>
              </a:rPr>
              <a:t>Since only True Israel was given the Law at Mt. Sinai by Moses, only the Israelites needed to be redeemed for breaking that Law.</a:t>
            </a:r>
            <a:endParaRPr lang="en-GB" sz="2800" b="1" dirty="0">
              <a:solidFill>
                <a:srgbClr val="FFCC66"/>
              </a:solidFill>
              <a:effectLst>
                <a:outerShdw blurRad="38100" dist="38100" dir="2700000" algn="tl">
                  <a:srgbClr val="000000">
                    <a:alpha val="43137"/>
                  </a:srgbClr>
                </a:outerShdw>
              </a:effectLst>
            </a:endParaRPr>
          </a:p>
        </p:txBody>
      </p:sp>
      <p:pic>
        <p:nvPicPr>
          <p:cNvPr id="143362" name="Picture 2" descr="http://www.creationism.org/images/DoreBibleIllus/bExo3215Dore_MosesComingDownFromMountSinai.jpg"/>
          <p:cNvPicPr>
            <a:picLocks noChangeAspect="1" noChangeArrowheads="1"/>
          </p:cNvPicPr>
          <p:nvPr/>
        </p:nvPicPr>
        <p:blipFill>
          <a:blip r:embed="rId2" cstate="print"/>
          <a:srcRect l="4221" t="6148" r="1501" b="9836"/>
          <a:stretch>
            <a:fillRect/>
          </a:stretch>
        </p:blipFill>
        <p:spPr bwMode="auto">
          <a:xfrm>
            <a:off x="571472" y="1428736"/>
            <a:ext cx="3385464" cy="4143404"/>
          </a:xfrm>
          <a:prstGeom prst="rect">
            <a:avLst/>
          </a:prstGeom>
          <a:noFill/>
        </p:spPr>
      </p:pic>
      <p:sp>
        <p:nvSpPr>
          <p:cNvPr id="7" name="TextBox 6"/>
          <p:cNvSpPr txBox="1"/>
          <p:nvPr/>
        </p:nvSpPr>
        <p:spPr>
          <a:xfrm>
            <a:off x="214282" y="5857892"/>
            <a:ext cx="4143404" cy="646331"/>
          </a:xfrm>
          <a:prstGeom prst="rect">
            <a:avLst/>
          </a:prstGeom>
          <a:noFill/>
        </p:spPr>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Moses – Mt. Sinai</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circle(in)">
                                      <p:cBhvr>
                                        <p:cTn id="7" dur="2000"/>
                                        <p:tgtEl>
                                          <p:spTgt spid="1433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113</a:t>
            </a:fld>
            <a:endParaRPr lang="en-GB"/>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dirty="0"/>
          </a:p>
        </p:txBody>
      </p:sp>
      <p:sp>
        <p:nvSpPr>
          <p:cNvPr id="5" name="TextBox 4"/>
          <p:cNvSpPr txBox="1"/>
          <p:nvPr/>
        </p:nvSpPr>
        <p:spPr>
          <a:xfrm>
            <a:off x="4572000" y="1571612"/>
            <a:ext cx="4071966" cy="3970318"/>
          </a:xfrm>
          <a:prstGeom prst="rect">
            <a:avLst/>
          </a:prstGeom>
          <a:noFill/>
        </p:spPr>
        <p:txBody>
          <a:bodyPr wrap="square" rtlCol="0">
            <a:spAutoFit/>
          </a:bodyPr>
          <a:lstStyle/>
          <a:p>
            <a:r>
              <a:rPr lang="en-US" sz="2800" b="1" dirty="0" err="1" smtClean="0">
                <a:solidFill>
                  <a:srgbClr val="00FFFF"/>
                </a:solidFill>
                <a:effectLst>
                  <a:outerShdw blurRad="38100" dist="38100" dir="2700000" algn="tl">
                    <a:srgbClr val="000000">
                      <a:alpha val="43137"/>
                    </a:srgbClr>
                  </a:outerShdw>
                </a:effectLst>
              </a:rPr>
              <a:t>Yahshua</a:t>
            </a:r>
            <a:r>
              <a:rPr lang="en-US" sz="2800" b="1" dirty="0" smtClean="0">
                <a:solidFill>
                  <a:srgbClr val="00FFFF"/>
                </a:solidFill>
                <a:effectLst>
                  <a:outerShdw blurRad="38100" dist="38100" dir="2700000" algn="tl">
                    <a:srgbClr val="000000">
                      <a:alpha val="43137"/>
                    </a:srgbClr>
                  </a:outerShdw>
                </a:effectLst>
              </a:rPr>
              <a:t> Messiah had to come and take our sins away from us, so that WE could carry the Gospel to the rest of the world, </a:t>
            </a:r>
            <a:r>
              <a:rPr lang="en-US" sz="2800" b="1" u="sng" dirty="0" smtClean="0">
                <a:solidFill>
                  <a:srgbClr val="FF33CC"/>
                </a:solidFill>
                <a:effectLst>
                  <a:outerShdw blurRad="38100" dist="38100" dir="2700000" algn="tl">
                    <a:srgbClr val="000000">
                      <a:alpha val="43137"/>
                    </a:srgbClr>
                  </a:outerShdw>
                </a:effectLst>
              </a:rPr>
              <a:t>while always remaining a separate and distinct people</a:t>
            </a:r>
            <a:r>
              <a:rPr lang="en-US" sz="2800" b="1" dirty="0" smtClean="0">
                <a:solidFill>
                  <a:srgbClr val="FF33CC"/>
                </a:solidFill>
                <a:effectLst>
                  <a:outerShdw blurRad="38100" dist="38100" dir="2700000" algn="tl">
                    <a:srgbClr val="000000">
                      <a:alpha val="43137"/>
                    </a:srgbClr>
                  </a:outerShdw>
                </a:effectLst>
              </a:rPr>
              <a:t>.</a:t>
            </a:r>
            <a:endParaRPr lang="en-GB" sz="2800" b="1" dirty="0">
              <a:solidFill>
                <a:srgbClr val="FF33CC"/>
              </a:solidFill>
              <a:effectLst>
                <a:outerShdw blurRad="38100" dist="38100" dir="2700000" algn="tl">
                  <a:srgbClr val="000000">
                    <a:alpha val="43137"/>
                  </a:srgbClr>
                </a:outerShdw>
              </a:effectLst>
            </a:endParaRPr>
          </a:p>
        </p:txBody>
      </p:sp>
      <p:pic>
        <p:nvPicPr>
          <p:cNvPr id="142338" name="Picture 2" descr="http://www.mastersmission.org/assets/500009/davis_family_web_ready.gif"/>
          <p:cNvPicPr>
            <a:picLocks noChangeAspect="1" noChangeArrowheads="1"/>
          </p:cNvPicPr>
          <p:nvPr/>
        </p:nvPicPr>
        <p:blipFill>
          <a:blip r:embed="rId2" cstate="print"/>
          <a:srcRect/>
          <a:stretch>
            <a:fillRect/>
          </a:stretch>
        </p:blipFill>
        <p:spPr bwMode="auto">
          <a:xfrm>
            <a:off x="357158" y="1285860"/>
            <a:ext cx="3968110" cy="5335650"/>
          </a:xfrm>
          <a:prstGeom prst="rect">
            <a:avLst/>
          </a:prstGeom>
          <a:solidFill>
            <a:schemeClr val="bg2">
              <a:lumMod val="25000"/>
              <a:lumOff val="75000"/>
            </a:schemeClr>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circle(in)">
                                      <p:cBhvr>
                                        <p:cTn id="7" dur="2000"/>
                                        <p:tgtEl>
                                          <p:spTgt spid="1423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world-atlas.us/europe-map.gif"/>
          <p:cNvPicPr>
            <a:picLocks noChangeAspect="1" noChangeArrowheads="1"/>
          </p:cNvPicPr>
          <p:nvPr/>
        </p:nvPicPr>
        <p:blipFill>
          <a:blip r:embed="rId2" cstate="print">
            <a:lum bright="-10000" contrast="20000"/>
          </a:blip>
          <a:srcRect/>
          <a:stretch>
            <a:fillRect/>
          </a:stretch>
        </p:blipFill>
        <p:spPr bwMode="auto">
          <a:xfrm>
            <a:off x="-1" y="0"/>
            <a:ext cx="9144001" cy="6858000"/>
          </a:xfrm>
          <a:prstGeom prst="rect">
            <a:avLst/>
          </a:prstGeom>
          <a:noFill/>
        </p:spPr>
      </p:pic>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114</a:t>
            </a:fld>
            <a:endParaRPr lang="en-GB"/>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dirty="0"/>
          </a:p>
        </p:txBody>
      </p:sp>
      <p:sp>
        <p:nvSpPr>
          <p:cNvPr id="5" name="TextBox 4"/>
          <p:cNvSpPr txBox="1"/>
          <p:nvPr/>
        </p:nvSpPr>
        <p:spPr>
          <a:xfrm>
            <a:off x="0" y="5286388"/>
            <a:ext cx="9144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This is exactly what our ancestors did in Europe, as Christianity swept through all of the Anglo-Saxon nations,</a:t>
            </a:r>
            <a:r>
              <a:rPr lang="en-US" sz="2800" b="1" dirty="0" smtClean="0">
                <a:effectLst>
                  <a:outerShdw blurRad="38100" dist="38100" dir="2700000" algn="tl">
                    <a:srgbClr val="000000">
                      <a:alpha val="43137"/>
                    </a:srgbClr>
                  </a:outerShdw>
                </a:effectLst>
              </a:rPr>
              <a:t> </a:t>
            </a:r>
            <a:r>
              <a:rPr lang="en-US" sz="2800" b="1" dirty="0" smtClean="0">
                <a:solidFill>
                  <a:srgbClr val="66FFFF"/>
                </a:solidFill>
                <a:effectLst>
                  <a:outerShdw blurRad="38100" dist="38100" dir="2700000" algn="tl">
                    <a:srgbClr val="000000">
                      <a:alpha val="43137"/>
                    </a:srgbClr>
                  </a:outerShdw>
                </a:effectLst>
              </a:rPr>
              <a:t>from Russia to Iceland.  </a:t>
            </a:r>
            <a:endParaRPr lang="en-GB" sz="2800" b="1" dirty="0">
              <a:solidFill>
                <a:srgbClr val="66FF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circle(in)">
                                      <p:cBhvr>
                                        <p:cTn id="7" dur="2000"/>
                                        <p:tgtEl>
                                          <p:spTgt spid="1413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115</a:t>
            </a:fld>
            <a:endParaRPr lang="en-GB"/>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dirty="0"/>
          </a:p>
        </p:txBody>
      </p:sp>
      <p:sp>
        <p:nvSpPr>
          <p:cNvPr id="5" name="TextBox 4"/>
          <p:cNvSpPr txBox="1"/>
          <p:nvPr/>
        </p:nvSpPr>
        <p:spPr>
          <a:xfrm>
            <a:off x="4714876" y="1357298"/>
            <a:ext cx="4071966" cy="5262979"/>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In this manner, we were being prepared for the eventual </a:t>
            </a:r>
            <a:r>
              <a:rPr lang="en-US" sz="2800" b="1" dirty="0" err="1" smtClean="0">
                <a:solidFill>
                  <a:srgbClr val="66FFFF"/>
                </a:solidFill>
                <a:effectLst>
                  <a:outerShdw blurRad="38100" dist="38100" dir="2700000" algn="tl">
                    <a:srgbClr val="000000">
                      <a:alpha val="43137"/>
                    </a:srgbClr>
                  </a:outerShdw>
                </a:effectLst>
              </a:rPr>
              <a:t>regathering</a:t>
            </a:r>
            <a:r>
              <a:rPr lang="en-US" sz="2800" b="1" dirty="0" smtClean="0">
                <a:solidFill>
                  <a:srgbClr val="66FFFF"/>
                </a:solidFill>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which happened in 1776, </a:t>
            </a:r>
            <a:r>
              <a:rPr lang="en-US" sz="2800" b="1" dirty="0" smtClean="0">
                <a:solidFill>
                  <a:srgbClr val="FF33CC"/>
                </a:solidFill>
                <a:effectLst>
                  <a:outerShdw blurRad="38100" dist="38100" dir="2700000" algn="tl">
                    <a:srgbClr val="000000">
                      <a:alpha val="43137"/>
                    </a:srgbClr>
                  </a:outerShdw>
                </a:effectLst>
              </a:rPr>
              <a:t>and for, ultimately, the RESTORATION,</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which will not happen until the Wedding Feast of the Lamb, </a:t>
            </a:r>
            <a:r>
              <a:rPr lang="en-US" sz="2800" b="1" dirty="0" smtClean="0">
                <a:solidFill>
                  <a:srgbClr val="00FF00"/>
                </a:solidFill>
                <a:effectLst>
                  <a:outerShdw blurRad="38100" dist="38100" dir="2700000" algn="tl">
                    <a:srgbClr val="000000">
                      <a:alpha val="43137"/>
                    </a:srgbClr>
                  </a:outerShdw>
                </a:effectLst>
              </a:rPr>
              <a:t>which will be </a:t>
            </a:r>
            <a:r>
              <a:rPr lang="en-US" sz="2800" b="1" u="sng" dirty="0" smtClean="0">
                <a:solidFill>
                  <a:srgbClr val="00FF00"/>
                </a:solidFill>
                <a:effectLst>
                  <a:outerShdw blurRad="38100" dist="38100" dir="2700000" algn="tl">
                    <a:srgbClr val="000000">
                      <a:alpha val="43137"/>
                    </a:srgbClr>
                  </a:outerShdw>
                </a:effectLst>
              </a:rPr>
              <a:t>after </a:t>
            </a:r>
            <a:r>
              <a:rPr lang="en-US" sz="2800" b="1" dirty="0" smtClean="0">
                <a:solidFill>
                  <a:srgbClr val="00FF00"/>
                </a:solidFill>
                <a:effectLst>
                  <a:outerShdw blurRad="38100" dist="38100" dir="2700000" algn="tl">
                    <a:srgbClr val="000000">
                      <a:alpha val="43137"/>
                    </a:srgbClr>
                  </a:outerShdw>
                </a:effectLst>
              </a:rPr>
              <a:t>the Judgment Day.</a:t>
            </a:r>
            <a:endParaRPr lang="en-GB" sz="2800" b="1" dirty="0">
              <a:solidFill>
                <a:srgbClr val="00FF00"/>
              </a:solidFill>
              <a:effectLst>
                <a:outerShdw blurRad="38100" dist="38100" dir="2700000" algn="tl">
                  <a:srgbClr val="000000">
                    <a:alpha val="43137"/>
                  </a:srgbClr>
                </a:outerShdw>
              </a:effectLst>
            </a:endParaRPr>
          </a:p>
        </p:txBody>
      </p:sp>
      <p:pic>
        <p:nvPicPr>
          <p:cNvPr id="146434" name="Picture 2" descr="http://www.rosewindansea.com/marriage.jpg"/>
          <p:cNvPicPr>
            <a:picLocks noChangeAspect="1" noChangeArrowheads="1"/>
          </p:cNvPicPr>
          <p:nvPr/>
        </p:nvPicPr>
        <p:blipFill>
          <a:blip r:embed="rId2" cstate="print"/>
          <a:srcRect/>
          <a:stretch>
            <a:fillRect/>
          </a:stretch>
        </p:blipFill>
        <p:spPr bwMode="auto">
          <a:xfrm>
            <a:off x="357158" y="1928802"/>
            <a:ext cx="4029075" cy="32289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circle(in)">
                                      <p:cBhvr>
                                        <p:cTn id="7" dur="2000"/>
                                        <p:tgtEl>
                                          <p:spTgt spid="1464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116</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4143372" y="1357298"/>
            <a:ext cx="4786346" cy="5262979"/>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Since the Kingdom - God’s Government - will be administered by True Israelites of All Twelve </a:t>
            </a:r>
            <a:r>
              <a:rPr lang="en-US" sz="2800" b="1" dirty="0" smtClean="0">
                <a:solidFill>
                  <a:srgbClr val="FF33CC"/>
                </a:solidFill>
                <a:effectLst>
                  <a:outerShdw blurRad="38100" dist="38100" dir="2700000" algn="tl">
                    <a:srgbClr val="000000">
                      <a:alpha val="43137"/>
                    </a:srgbClr>
                  </a:outerShdw>
                </a:effectLst>
              </a:rPr>
              <a:t>Tribes (Rev. 21:9-12), </a:t>
            </a:r>
            <a:r>
              <a:rPr lang="en-US" sz="2800" b="1" dirty="0" smtClean="0">
                <a:solidFill>
                  <a:srgbClr val="FFCC66"/>
                </a:solidFill>
                <a:effectLst>
                  <a:outerShdw blurRad="38100" dist="38100" dir="2700000" algn="tl">
                    <a:srgbClr val="000000">
                      <a:alpha val="43137"/>
                    </a:srgbClr>
                  </a:outerShdw>
                </a:effectLst>
              </a:rPr>
              <a:t>it behooves us to understand who we are</a:t>
            </a:r>
            <a:r>
              <a:rPr lang="en-US" sz="2800" b="1" dirty="0" smtClean="0">
                <a:solidFill>
                  <a:srgbClr val="00B0F0"/>
                </a:solidFill>
                <a:effectLst>
                  <a:outerShdw blurRad="38100" dist="38100" dir="2700000" algn="tl">
                    <a:srgbClr val="000000">
                      <a:alpha val="43137"/>
                    </a:srgbClr>
                  </a:outerShdw>
                </a:effectLst>
              </a:rPr>
              <a:t>, so that we can prepare ourselves for this day.  </a:t>
            </a:r>
            <a:r>
              <a:rPr lang="en-US" sz="2800" b="1" u="sng" dirty="0" smtClean="0">
                <a:solidFill>
                  <a:srgbClr val="00FF00"/>
                </a:solidFill>
                <a:effectLst>
                  <a:outerShdw blurRad="38100" dist="38100" dir="2700000" algn="tl">
                    <a:srgbClr val="000000">
                      <a:alpha val="43137"/>
                    </a:srgbClr>
                  </a:outerShdw>
                </a:effectLst>
              </a:rPr>
              <a:t>This is why Jesus told the Apostles at the Great Commission</a:t>
            </a:r>
            <a:r>
              <a:rPr lang="en-US"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7" name="Picture 6" descr="12 precious stone of Israel">
            <a:hlinkClick r:id="rId2"/>
          </p:cNvPr>
          <p:cNvPicPr>
            <a:picLocks noChangeAspect="1" noChangeArrowheads="1"/>
          </p:cNvPicPr>
          <p:nvPr/>
        </p:nvPicPr>
        <p:blipFill>
          <a:blip r:embed="rId3" cstate="print"/>
          <a:srcRect/>
          <a:stretch>
            <a:fillRect/>
          </a:stretch>
        </p:blipFill>
        <p:spPr bwMode="auto">
          <a:xfrm>
            <a:off x="357159" y="1357297"/>
            <a:ext cx="3651130" cy="4098207"/>
          </a:xfrm>
          <a:prstGeom prst="rect">
            <a:avLst/>
          </a:prstGeom>
          <a:noFill/>
          <a:ln w="9525">
            <a:noFill/>
            <a:miter lim="800000"/>
            <a:headEnd/>
            <a:tailEnd/>
          </a:ln>
        </p:spPr>
      </p:pic>
      <p:sp>
        <p:nvSpPr>
          <p:cNvPr id="8" name="TextBox 7"/>
          <p:cNvSpPr txBox="1"/>
          <p:nvPr/>
        </p:nvSpPr>
        <p:spPr>
          <a:xfrm>
            <a:off x="357158" y="5500702"/>
            <a:ext cx="3643338"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Breastplate with jewels of the 12 tribes</a:t>
            </a:r>
            <a:endParaRPr lang="en-GB"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117</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4357686" y="1214422"/>
            <a:ext cx="4786314" cy="4832092"/>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a:t>
            </a:r>
            <a:r>
              <a:rPr lang="en-US" sz="2800" b="1" i="1" u="sng" dirty="0" smtClean="0">
                <a:solidFill>
                  <a:srgbClr val="66FFFF"/>
                </a:solidFill>
                <a:effectLst>
                  <a:outerShdw blurRad="38100" dist="38100" dir="2700000" algn="tl">
                    <a:srgbClr val="000000">
                      <a:alpha val="43137"/>
                    </a:srgbClr>
                  </a:outerShdw>
                </a:effectLst>
              </a:rPr>
              <a:t>Go rather to the Lost Sheep of the House of Israel</a:t>
            </a:r>
            <a:r>
              <a:rPr lang="en-US" sz="2800" b="1" dirty="0" smtClean="0">
                <a:solidFill>
                  <a:srgbClr val="66FFFF"/>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Matt. 15:24.</a:t>
            </a:r>
            <a:endParaRPr lang="en-GB" sz="2800" b="1" dirty="0" smtClean="0">
              <a:solidFill>
                <a:srgbClr val="FF33CC"/>
              </a:solidFill>
              <a:effectLst>
                <a:outerShdw blurRad="38100" dist="38100" dir="2700000" algn="tl">
                  <a:srgbClr val="000000">
                    <a:alpha val="43137"/>
                  </a:srgbClr>
                </a:outerShdw>
              </a:effectLst>
            </a:endParaRPr>
          </a:p>
          <a:p>
            <a:r>
              <a:rPr lang="en-US" sz="2800" b="1" dirty="0" smtClean="0">
                <a:effectLst>
                  <a:outerShdw blurRad="38100" dist="38100" dir="2700000" algn="tl">
                    <a:srgbClr val="000000">
                      <a:alpha val="43137"/>
                    </a:srgbClr>
                  </a:outerShdw>
                </a:effectLst>
              </a:rPr>
              <a:t> </a:t>
            </a:r>
            <a:endParaRPr lang="en-GB" sz="2800" b="1" dirty="0" smtClean="0">
              <a:effectLst>
                <a:outerShdw blurRad="38100" dist="38100" dir="2700000" algn="tl">
                  <a:srgbClr val="000000">
                    <a:alpha val="43137"/>
                  </a:srgbClr>
                </a:outerShdw>
              </a:effectLst>
            </a:endParaRPr>
          </a:p>
          <a:p>
            <a:r>
              <a:rPr lang="en-US" sz="2800" b="1" dirty="0" smtClean="0">
                <a:solidFill>
                  <a:srgbClr val="FFCC66"/>
                </a:solidFill>
                <a:effectLst>
                  <a:outerShdw blurRad="38100" dist="38100" dir="2700000" algn="tl">
                    <a:srgbClr val="000000">
                      <a:alpha val="43137"/>
                    </a:srgbClr>
                  </a:outerShdw>
                </a:effectLst>
              </a:rPr>
              <a:t>This command was taken literally by the Apostles, who went out in search of those Israelites of the Dispersion,</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which had begun with the House of Israel in 745 BC.  </a:t>
            </a:r>
            <a:endParaRPr lang="en-GB" dirty="0">
              <a:solidFill>
                <a:srgbClr val="00FF00"/>
              </a:solidFill>
            </a:endParaRPr>
          </a:p>
        </p:txBody>
      </p:sp>
      <p:pic>
        <p:nvPicPr>
          <p:cNvPr id="10242" name="Picture 2" descr="http://www.londonarchitecture.co.uk/Images/TheCity/QueenAnneStatue-001.jpg"/>
          <p:cNvPicPr>
            <a:picLocks noChangeAspect="1" noChangeArrowheads="1"/>
          </p:cNvPicPr>
          <p:nvPr/>
        </p:nvPicPr>
        <p:blipFill>
          <a:blip r:embed="rId2" cstate="print"/>
          <a:srcRect b="4688"/>
          <a:stretch>
            <a:fillRect/>
          </a:stretch>
        </p:blipFill>
        <p:spPr bwMode="auto">
          <a:xfrm>
            <a:off x="500034" y="1357298"/>
            <a:ext cx="3429024" cy="4357718"/>
          </a:xfrm>
          <a:prstGeom prst="rect">
            <a:avLst/>
          </a:prstGeom>
          <a:solidFill>
            <a:schemeClr val="bg2">
              <a:lumMod val="25000"/>
              <a:lumOff val="75000"/>
            </a:schemeClr>
          </a:solidFill>
        </p:spPr>
      </p:pic>
      <p:sp>
        <p:nvSpPr>
          <p:cNvPr id="7" name="TextBox 6"/>
          <p:cNvSpPr txBox="1"/>
          <p:nvPr/>
        </p:nvSpPr>
        <p:spPr>
          <a:xfrm>
            <a:off x="357158" y="5715016"/>
            <a:ext cx="3643338" cy="830997"/>
          </a:xfrm>
          <a:prstGeom prst="rect">
            <a:avLst/>
          </a:prstGeom>
          <a:noFill/>
        </p:spPr>
        <p:txBody>
          <a:bodyPr wrap="square" rtlCol="0">
            <a:spAutoFit/>
          </a:bodyPr>
          <a:lstStyle/>
          <a:p>
            <a:pPr algn="ctr"/>
            <a:r>
              <a:rPr lang="en-GB" sz="2400" b="1" dirty="0" err="1" smtClean="0">
                <a:solidFill>
                  <a:srgbClr val="FFFF00"/>
                </a:solidFill>
                <a:effectLst>
                  <a:outerShdw blurRad="38100" dist="38100" dir="2700000" algn="tl">
                    <a:srgbClr val="000000">
                      <a:alpha val="43137"/>
                    </a:srgbClr>
                  </a:outerShdw>
                </a:effectLst>
              </a:rPr>
              <a:t>Ludgate</a:t>
            </a:r>
            <a:r>
              <a:rPr lang="en-GB" sz="2400" b="1" dirty="0" smtClean="0">
                <a:solidFill>
                  <a:srgbClr val="FFFF00"/>
                </a:solidFill>
                <a:effectLst>
                  <a:outerShdw blurRad="38100" dist="38100" dir="2700000" algn="tl">
                    <a:srgbClr val="000000">
                      <a:alpha val="43137"/>
                    </a:srgbClr>
                  </a:outerShdw>
                </a:effectLst>
              </a:rPr>
              <a:t> Hill where St. Paul preached</a:t>
            </a:r>
            <a:endParaRPr lang="en-GB"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118</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4357686" y="1785926"/>
            <a:ext cx="4786314" cy="3816429"/>
          </a:xfrm>
          <a:prstGeom prst="rect">
            <a:avLst/>
          </a:prstGeom>
          <a:noFill/>
        </p:spPr>
        <p:txBody>
          <a:bodyPr wrap="square" rtlCol="0">
            <a:spAutoFit/>
          </a:bodyPr>
          <a:lstStyle/>
          <a:p>
            <a:r>
              <a:rPr lang="en-US" sz="2800" b="1" u="sng" dirty="0" smtClean="0">
                <a:solidFill>
                  <a:srgbClr val="66FFFF"/>
                </a:solidFill>
                <a:effectLst>
                  <a:outerShdw blurRad="38100" dist="38100" dir="2700000" algn="tl">
                    <a:srgbClr val="000000">
                      <a:alpha val="43137"/>
                    </a:srgbClr>
                  </a:outerShdw>
                </a:effectLst>
              </a:rPr>
              <a:t>The Jews never teach about the TRUE DISPERSION OF ISRAEL, </a:t>
            </a:r>
            <a:r>
              <a:rPr lang="en-US" sz="2800" b="1" u="sng" dirty="0" smtClean="0">
                <a:solidFill>
                  <a:srgbClr val="FFCC66"/>
                </a:solidFill>
                <a:effectLst>
                  <a:outerShdw blurRad="38100" dist="38100" dir="2700000" algn="tl">
                    <a:srgbClr val="000000">
                      <a:alpha val="43137"/>
                    </a:srgbClr>
                  </a:outerShdw>
                </a:effectLst>
              </a:rPr>
              <a:t>because they were never a part of it</a:t>
            </a:r>
            <a:r>
              <a:rPr lang="en-US" sz="2800" b="1" dirty="0" smtClean="0">
                <a:solidFill>
                  <a:srgbClr val="FFCC66"/>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Those Israelites had become a great multitude of people, </a:t>
            </a:r>
            <a:r>
              <a:rPr lang="en-US" sz="2800" b="1" dirty="0" smtClean="0">
                <a:solidFill>
                  <a:srgbClr val="00FF00"/>
                </a:solidFill>
                <a:effectLst>
                  <a:outerShdw blurRad="38100" dist="38100" dir="2700000" algn="tl">
                    <a:srgbClr val="000000">
                      <a:alpha val="43137"/>
                    </a:srgbClr>
                  </a:outerShdw>
                </a:effectLst>
              </a:rPr>
              <a:t>as Josephus attests:</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1026" name="Picture 2" descr="http://www.preteristarchive.com/JewishWars/images/josephus/1737_whiston_english/images/josephus1.jpg"/>
          <p:cNvPicPr>
            <a:picLocks noChangeAspect="1" noChangeArrowheads="1"/>
          </p:cNvPicPr>
          <p:nvPr/>
        </p:nvPicPr>
        <p:blipFill>
          <a:blip r:embed="rId2" cstate="print"/>
          <a:srcRect/>
          <a:stretch>
            <a:fillRect/>
          </a:stretch>
        </p:blipFill>
        <p:spPr bwMode="auto">
          <a:xfrm>
            <a:off x="428595" y="1285860"/>
            <a:ext cx="3801763" cy="51435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119</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4429124" y="1500174"/>
            <a:ext cx="4429156" cy="5539978"/>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"W</a:t>
            </a:r>
            <a:r>
              <a:rPr lang="en-US" sz="2800" b="1" i="1" dirty="0" smtClean="0">
                <a:solidFill>
                  <a:srgbClr val="66FFFF"/>
                </a:solidFill>
                <a:effectLst>
                  <a:outerShdw blurRad="38100" dist="38100" dir="2700000" algn="tl">
                    <a:srgbClr val="000000">
                      <a:alpha val="43137"/>
                    </a:srgbClr>
                  </a:outerShdw>
                </a:effectLst>
              </a:rPr>
              <a:t>herefore there are but </a:t>
            </a:r>
            <a:r>
              <a:rPr lang="en-US" sz="2800" b="1" i="1" u="sng" dirty="0" smtClean="0">
                <a:solidFill>
                  <a:srgbClr val="66FFFF"/>
                </a:solidFill>
                <a:effectLst>
                  <a:outerShdw blurRad="38100" dist="38100" dir="2700000" algn="tl">
                    <a:srgbClr val="000000">
                      <a:alpha val="43137"/>
                    </a:srgbClr>
                  </a:outerShdw>
                </a:effectLst>
              </a:rPr>
              <a:t>two tribes</a:t>
            </a:r>
            <a:r>
              <a:rPr lang="en-US" sz="2800" b="1" i="1" dirty="0" smtClean="0">
                <a:solidFill>
                  <a:srgbClr val="66FFFF"/>
                </a:solidFill>
                <a:effectLst>
                  <a:outerShdw blurRad="38100" dist="38100" dir="2700000" algn="tl">
                    <a:srgbClr val="000000">
                      <a:alpha val="43137"/>
                    </a:srgbClr>
                  </a:outerShdw>
                </a:effectLst>
              </a:rPr>
              <a:t> in Asia and Europe subject to the Romans </a:t>
            </a:r>
            <a:r>
              <a:rPr lang="en-US" sz="2800" b="1" dirty="0" smtClean="0">
                <a:solidFill>
                  <a:srgbClr val="66FFFF"/>
                </a:solidFill>
                <a:effectLst>
                  <a:outerShdw blurRad="38100" dist="38100" dir="2700000" algn="tl">
                    <a:srgbClr val="000000">
                      <a:alpha val="43137"/>
                    </a:srgbClr>
                  </a:outerShdw>
                </a:effectLst>
              </a:rPr>
              <a:t>[the House of Judah]</a:t>
            </a:r>
            <a:r>
              <a:rPr lang="en-US" sz="2800" b="1" i="1" dirty="0" smtClean="0">
                <a:solidFill>
                  <a:srgbClr val="66FFFF"/>
                </a:solidFill>
                <a:effectLst>
                  <a:outerShdw blurRad="38100" dist="38100" dir="2700000" algn="tl">
                    <a:srgbClr val="000000">
                      <a:alpha val="43137"/>
                    </a:srgbClr>
                  </a:outerShdw>
                </a:effectLst>
              </a:rPr>
              <a:t>,</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while </a:t>
            </a:r>
            <a:r>
              <a:rPr lang="en-US" sz="2800" b="1" i="1" u="sng" dirty="0" smtClean="0">
                <a:solidFill>
                  <a:srgbClr val="FFC000"/>
                </a:solidFill>
                <a:effectLst>
                  <a:outerShdw blurRad="38100" dist="38100" dir="2700000" algn="tl">
                    <a:srgbClr val="000000">
                      <a:alpha val="43137"/>
                    </a:srgbClr>
                  </a:outerShdw>
                </a:effectLst>
              </a:rPr>
              <a:t>the ten tribes</a:t>
            </a:r>
            <a:r>
              <a:rPr lang="en-US" sz="2800" b="1" i="1" dirty="0" smtClean="0">
                <a:solidFill>
                  <a:srgbClr val="FFC000"/>
                </a:solidFill>
                <a:effectLst>
                  <a:outerShdw blurRad="38100" dist="38100" dir="2700000" algn="tl">
                    <a:srgbClr val="000000">
                      <a:alpha val="43137"/>
                    </a:srgbClr>
                  </a:outerShdw>
                </a:effectLst>
              </a:rPr>
              <a:t> are beyond Euphrates till now</a:t>
            </a:r>
            <a:r>
              <a:rPr lang="en-US" sz="2800" b="1" i="1" u="sng" dirty="0" smtClean="0">
                <a:solidFill>
                  <a:srgbClr val="FFC000"/>
                </a:solidFill>
                <a:effectLst>
                  <a:outerShdw blurRad="38100" dist="38100" dir="2700000" algn="tl">
                    <a:srgbClr val="000000">
                      <a:alpha val="43137"/>
                    </a:srgbClr>
                  </a:outerShdw>
                </a:effectLst>
              </a:rPr>
              <a:t>, </a:t>
            </a:r>
            <a:r>
              <a:rPr lang="en-US" sz="2800" b="1" i="1" u="sng" dirty="0" smtClean="0">
                <a:solidFill>
                  <a:srgbClr val="FF33CC"/>
                </a:solidFill>
                <a:effectLst>
                  <a:outerShdw blurRad="38100" dist="38100" dir="2700000" algn="tl">
                    <a:srgbClr val="000000">
                      <a:alpha val="43137"/>
                    </a:srgbClr>
                  </a:outerShdw>
                </a:effectLst>
              </a:rPr>
              <a:t>and are an immense multitude,</a:t>
            </a:r>
            <a:r>
              <a:rPr lang="en-US" sz="2800" b="1" i="1" u="sng" dirty="0" smtClean="0">
                <a:solidFill>
                  <a:srgbClr val="00FF00"/>
                </a:solidFill>
                <a:effectLst>
                  <a:outerShdw blurRad="38100" dist="38100" dir="2700000" algn="tl">
                    <a:srgbClr val="000000">
                      <a:alpha val="43137"/>
                    </a:srgbClr>
                  </a:outerShdw>
                </a:effectLst>
              </a:rPr>
              <a:t> and not to be estimated by numbers</a:t>
            </a:r>
            <a:r>
              <a:rPr lang="en-US" sz="2800" b="1" i="1" dirty="0" smtClean="0">
                <a:solidFill>
                  <a:srgbClr val="00FF0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House of Israel]." - The Antiquities of Judea.</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9218" name="Picture 2" descr="http://www.yukoncollege.yk.ca/~agraham/nost202/module3/cphistory/graphics/roman_empire.jpg"/>
          <p:cNvPicPr>
            <a:picLocks noChangeAspect="1" noChangeArrowheads="1"/>
          </p:cNvPicPr>
          <p:nvPr/>
        </p:nvPicPr>
        <p:blipFill>
          <a:blip r:embed="rId2" cstate="print"/>
          <a:srcRect/>
          <a:stretch>
            <a:fillRect/>
          </a:stretch>
        </p:blipFill>
        <p:spPr bwMode="auto">
          <a:xfrm>
            <a:off x="285720" y="1500174"/>
            <a:ext cx="3869868" cy="3000396"/>
          </a:xfrm>
          <a:prstGeom prst="rect">
            <a:avLst/>
          </a:prstGeom>
          <a:noFill/>
        </p:spPr>
      </p:pic>
      <p:sp>
        <p:nvSpPr>
          <p:cNvPr id="7" name="TextBox 6"/>
          <p:cNvSpPr txBox="1"/>
          <p:nvPr/>
        </p:nvSpPr>
        <p:spPr>
          <a:xfrm>
            <a:off x="285720" y="4786322"/>
            <a:ext cx="3929090"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Roman Empire</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4143372" y="1857364"/>
            <a:ext cx="4714908" cy="3108543"/>
          </a:xfrm>
          <a:prstGeom prst="rect">
            <a:avLst/>
          </a:prstGeom>
          <a:noFill/>
        </p:spPr>
        <p:txBody>
          <a:bodyPr wrap="square" rtlCol="0">
            <a:spAutoFit/>
          </a:bodyPr>
          <a:lstStyle/>
          <a:p>
            <a:r>
              <a:rPr lang="en-US" sz="2800" b="1" u="sng" dirty="0" smtClean="0">
                <a:solidFill>
                  <a:srgbClr val="66FFFF"/>
                </a:solidFill>
                <a:effectLst>
                  <a:outerShdw blurRad="38100" dist="38100" dir="2700000" algn="tl">
                    <a:srgbClr val="000000">
                      <a:alpha val="43137"/>
                    </a:srgbClr>
                  </a:outerShdw>
                </a:effectLst>
              </a:rPr>
              <a:t>None of their Ashkenazi ancestors have any Israelite or </a:t>
            </a:r>
            <a:r>
              <a:rPr lang="en-US" sz="2800" b="1" u="sng" dirty="0" err="1" smtClean="0">
                <a:solidFill>
                  <a:srgbClr val="66FFFF"/>
                </a:solidFill>
                <a:effectLst>
                  <a:outerShdw blurRad="38100" dist="38100" dir="2700000" algn="tl">
                    <a:srgbClr val="000000">
                      <a:alpha val="43137"/>
                    </a:srgbClr>
                  </a:outerShdw>
                </a:effectLst>
              </a:rPr>
              <a:t>Shemitic</a:t>
            </a:r>
            <a:r>
              <a:rPr lang="en-US" sz="2800" b="1" u="sng" dirty="0" smtClean="0">
                <a:solidFill>
                  <a:srgbClr val="66FFFF"/>
                </a:solidFill>
                <a:effectLst>
                  <a:outerShdw blurRad="38100" dist="38100" dir="2700000" algn="tl">
                    <a:srgbClr val="000000">
                      <a:alpha val="43137"/>
                    </a:srgbClr>
                  </a:outerShdw>
                </a:effectLst>
              </a:rPr>
              <a:t> blood</a:t>
            </a:r>
            <a:r>
              <a:rPr lang="en-US" sz="2800" b="1" dirty="0" smtClean="0">
                <a:solidFill>
                  <a:srgbClr val="66FFFF"/>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 other 5% of modern Jewry consists of the </a:t>
            </a:r>
            <a:r>
              <a:rPr lang="en-US" sz="2800" b="1" i="1" dirty="0" smtClean="0">
                <a:solidFill>
                  <a:srgbClr val="FFC000"/>
                </a:solidFill>
                <a:effectLst>
                  <a:outerShdw blurRad="38100" dist="38100" dir="2700000" algn="tl">
                    <a:srgbClr val="000000">
                      <a:alpha val="43137"/>
                    </a:srgbClr>
                  </a:outerShdw>
                </a:effectLst>
              </a:rPr>
              <a:t>Sephardic</a:t>
            </a:r>
            <a:r>
              <a:rPr lang="en-US" sz="2800" b="1" dirty="0" smtClean="0">
                <a:solidFill>
                  <a:srgbClr val="FFC000"/>
                </a:solidFill>
                <a:effectLst>
                  <a:outerShdw blurRad="38100" dist="38100" dir="2700000" algn="tl">
                    <a:srgbClr val="000000">
                      <a:alpha val="43137"/>
                    </a:srgbClr>
                  </a:outerShdw>
                </a:effectLst>
              </a:rPr>
              <a:t> type, </a:t>
            </a:r>
            <a:r>
              <a:rPr lang="en-US" sz="2800" b="1" dirty="0" smtClean="0">
                <a:solidFill>
                  <a:srgbClr val="00FF00"/>
                </a:solidFill>
                <a:effectLst>
                  <a:outerShdw blurRad="38100" dist="38100" dir="2700000" algn="tl">
                    <a:srgbClr val="000000">
                      <a:alpha val="43137"/>
                    </a:srgbClr>
                  </a:outerShdw>
                </a:effectLst>
              </a:rPr>
              <a:t>who are not </a:t>
            </a:r>
            <a:r>
              <a:rPr lang="en-US" sz="2800" b="1" dirty="0" err="1" smtClean="0">
                <a:solidFill>
                  <a:srgbClr val="00FF00"/>
                </a:solidFill>
                <a:effectLst>
                  <a:outerShdw blurRad="38100" dist="38100" dir="2700000" algn="tl">
                    <a:srgbClr val="000000">
                      <a:alpha val="43137"/>
                    </a:srgbClr>
                  </a:outerShdw>
                </a:effectLst>
              </a:rPr>
              <a:t>Shemites</a:t>
            </a:r>
            <a:r>
              <a:rPr lang="en-US" sz="2800" b="1" dirty="0" smtClean="0">
                <a:solidFill>
                  <a:srgbClr val="00FF00"/>
                </a:solidFill>
                <a:effectLst>
                  <a:outerShdw blurRad="38100" dist="38100" dir="2700000" algn="tl">
                    <a:srgbClr val="000000">
                      <a:alpha val="43137"/>
                    </a:srgbClr>
                  </a:outerShdw>
                </a:effectLst>
              </a:rPr>
              <a:t> either.</a:t>
            </a:r>
            <a:endParaRPr lang="en-GB" sz="2800" b="1" dirty="0">
              <a:solidFill>
                <a:srgbClr val="00FF00"/>
              </a:solidFill>
              <a:effectLst>
                <a:outerShdw blurRad="38100" dist="38100" dir="2700000" algn="tl">
                  <a:srgbClr val="000000">
                    <a:alpha val="43137"/>
                  </a:srgbClr>
                </a:outerShdw>
              </a:effectLst>
            </a:endParaRPr>
          </a:p>
        </p:txBody>
      </p:sp>
      <p:pic>
        <p:nvPicPr>
          <p:cNvPr id="11266" name="Picture 2" descr="http://www.iqna.ir/news_imgs/68876_1imgfazel%20Lankarani-L.jpg"/>
          <p:cNvPicPr>
            <a:picLocks noChangeAspect="1" noChangeArrowheads="1"/>
          </p:cNvPicPr>
          <p:nvPr/>
        </p:nvPicPr>
        <p:blipFill>
          <a:blip r:embed="rId2" cstate="print"/>
          <a:srcRect b="4109"/>
          <a:stretch>
            <a:fillRect/>
          </a:stretch>
        </p:blipFill>
        <p:spPr bwMode="auto">
          <a:xfrm>
            <a:off x="357158" y="1214422"/>
            <a:ext cx="3571900" cy="5469579"/>
          </a:xfrm>
          <a:prstGeom prst="rect">
            <a:avLst/>
          </a:prstGeom>
          <a:noFill/>
        </p:spPr>
      </p:pic>
      <p:sp>
        <p:nvSpPr>
          <p:cNvPr id="5" name="TextBox 4"/>
          <p:cNvSpPr txBox="1"/>
          <p:nvPr/>
        </p:nvSpPr>
        <p:spPr>
          <a:xfrm>
            <a:off x="4000496" y="5429264"/>
            <a:ext cx="3929090" cy="1200329"/>
          </a:xfrm>
          <a:prstGeom prst="rect">
            <a:avLst/>
          </a:prstGeom>
          <a:noFill/>
        </p:spPr>
        <p:txBody>
          <a:bodyPr wrap="square" rtlCol="0">
            <a:spAutoFit/>
          </a:bodyPr>
          <a:lstStyle/>
          <a:p>
            <a:r>
              <a:rPr lang="en-GB" sz="3600" b="1" dirty="0" smtClean="0">
                <a:solidFill>
                  <a:srgbClr val="FF33CC"/>
                </a:solidFill>
                <a:effectLst>
                  <a:outerShdw blurRad="38100" dist="38100" dir="2700000" algn="tl">
                    <a:srgbClr val="000000">
                      <a:alpha val="43137"/>
                    </a:srgbClr>
                  </a:outerShdw>
                </a:effectLst>
              </a:rPr>
              <a:t>Left: </a:t>
            </a:r>
            <a:r>
              <a:rPr lang="en-GB" sz="3600" b="1" dirty="0" smtClean="0">
                <a:solidFill>
                  <a:srgbClr val="FFFF00"/>
                </a:solidFill>
                <a:effectLst>
                  <a:outerShdw blurRad="38100" dist="38100" dir="2700000" algn="tl">
                    <a:srgbClr val="000000">
                      <a:alpha val="43137"/>
                    </a:srgbClr>
                  </a:outerShdw>
                </a:effectLst>
              </a:rPr>
              <a:t>An Iranian Sephardic Jew</a:t>
            </a:r>
            <a:endParaRPr lang="en-GB" sz="3600" b="1" dirty="0">
              <a:solidFill>
                <a:srgbClr val="FFFF00"/>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4396042-8E32-47FE-905F-39A4D3A212DF}" type="slidenum">
              <a:rPr lang="en-GB" smtClean="0"/>
              <a:pPr/>
              <a:t>12</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
                                        </p:tgtEl>
                                        <p:attrNameLst>
                                          <p:attrName>style.visibility</p:attrName>
                                        </p:attrNameLst>
                                      </p:cBhvr>
                                      <p:to>
                                        <p:strVal val="visible"/>
                                      </p:to>
                                    </p:set>
                                    <p:anim calcmode="discrete" valueType="clr">
                                      <p:cBhvr override="childStyle">
                                        <p:cTn id="18"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
                                        </p:tgtEl>
                                        <p:attrNameLst>
                                          <p:attrName>fillcolor</p:attrName>
                                        </p:attrNameLst>
                                      </p:cBhvr>
                                      <p:tavLst>
                                        <p:tav tm="0">
                                          <p:val>
                                            <p:clrVal>
                                              <a:schemeClr val="accent2"/>
                                            </p:clrVal>
                                          </p:val>
                                        </p:tav>
                                        <p:tav tm="50000">
                                          <p:val>
                                            <p:clrVal>
                                              <a:schemeClr val="hlink"/>
                                            </p:clrVal>
                                          </p:val>
                                        </p:tav>
                                      </p:tavLst>
                                    </p:anim>
                                    <p:set>
                                      <p:cBhvr>
                                        <p:cTn id="20"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120</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algn="ctr"/>
            <a:r>
              <a:rPr lang="en-US" sz="2400" b="1" i="1" dirty="0" err="1" smtClean="0">
                <a:solidFill>
                  <a:srgbClr val="00FF00"/>
                </a:solidFill>
              </a:rPr>
              <a:t>Appolumi</a:t>
            </a:r>
            <a:endParaRPr lang="en-GB" dirty="0"/>
          </a:p>
        </p:txBody>
      </p:sp>
      <p:sp>
        <p:nvSpPr>
          <p:cNvPr id="6" name="TextBox 5"/>
          <p:cNvSpPr txBox="1"/>
          <p:nvPr/>
        </p:nvSpPr>
        <p:spPr>
          <a:xfrm>
            <a:off x="4286248" y="1785926"/>
            <a:ext cx="4572032" cy="3539430"/>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One of the most misunderstood words in the New Testament is the word ‘</a:t>
            </a:r>
            <a:r>
              <a:rPr lang="en-US" sz="2800" b="1" i="1" dirty="0" smtClean="0">
                <a:solidFill>
                  <a:srgbClr val="00FFFF"/>
                </a:solidFill>
                <a:effectLst>
                  <a:outerShdw blurRad="38100" dist="38100" dir="2700000" algn="tl">
                    <a:srgbClr val="000000">
                      <a:alpha val="43137"/>
                    </a:srgbClr>
                  </a:outerShdw>
                </a:effectLst>
              </a:rPr>
              <a:t>lost</a:t>
            </a:r>
            <a:r>
              <a:rPr lang="en-US" sz="2800" b="1" dirty="0" smtClean="0">
                <a:solidFill>
                  <a:srgbClr val="00FFFF"/>
                </a:solidFill>
                <a:effectLst>
                  <a:outerShdw blurRad="38100" dist="38100" dir="2700000" algn="tl">
                    <a:srgbClr val="000000">
                      <a:alpha val="43137"/>
                    </a:srgbClr>
                  </a:outerShdw>
                </a:effectLst>
              </a:rPr>
              <a:t>’ as it used of the </a:t>
            </a:r>
            <a:r>
              <a:rPr lang="en-US" sz="2800" b="1" dirty="0" smtClean="0">
                <a:solidFill>
                  <a:srgbClr val="FF33CC"/>
                </a:solidFill>
                <a:effectLst>
                  <a:outerShdw blurRad="38100" dist="38100" dir="2700000" algn="tl">
                    <a:srgbClr val="000000">
                      <a:alpha val="43137"/>
                    </a:srgbClr>
                  </a:outerShdw>
                </a:effectLst>
              </a:rPr>
              <a:t>“</a:t>
            </a:r>
            <a:r>
              <a:rPr lang="en-US" sz="2800" b="1" i="1" dirty="0" smtClean="0">
                <a:solidFill>
                  <a:srgbClr val="FF33CC"/>
                </a:solidFill>
                <a:effectLst>
                  <a:outerShdw blurRad="38100" dist="38100" dir="2700000" algn="tl">
                    <a:srgbClr val="000000">
                      <a:alpha val="43137"/>
                    </a:srgbClr>
                  </a:outerShdw>
                </a:effectLst>
              </a:rPr>
              <a:t>Lost Ten Tribes</a:t>
            </a:r>
            <a:r>
              <a:rPr lang="en-US" sz="2800" b="1" dirty="0" smtClean="0">
                <a:solidFill>
                  <a:srgbClr val="FF33CC"/>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a:t>
            </a:r>
            <a:r>
              <a:rPr lang="en-US" sz="2800" b="1" dirty="0" smtClean="0">
                <a:solidFill>
                  <a:srgbClr val="00FF00"/>
                </a:solidFill>
                <a:effectLst>
                  <a:outerShdw blurRad="38100" dist="38100" dir="2700000" algn="tl">
                    <a:srgbClr val="000000">
                      <a:alpha val="43137"/>
                    </a:srgbClr>
                  </a:outerShdw>
                </a:effectLst>
              </a:rPr>
              <a:t>English </a:t>
            </a:r>
            <a:r>
              <a:rPr lang="en-US" sz="2800" b="1" i="1" dirty="0" smtClean="0">
                <a:solidFill>
                  <a:srgbClr val="00FF00"/>
                </a:solidFill>
                <a:effectLst>
                  <a:outerShdw blurRad="38100" dist="38100" dir="2700000" algn="tl">
                    <a:srgbClr val="000000">
                      <a:alpha val="43137"/>
                    </a:srgbClr>
                  </a:outerShdw>
                </a:effectLst>
              </a:rPr>
              <a:t>lost</a:t>
            </a:r>
            <a:r>
              <a:rPr lang="en-US" sz="2800" b="1" dirty="0" smtClean="0">
                <a:solidFill>
                  <a:srgbClr val="00FF00"/>
                </a:solidFill>
                <a:effectLst>
                  <a:outerShdw blurRad="38100" dist="38100" dir="2700000" algn="tl">
                    <a:srgbClr val="000000">
                      <a:alpha val="43137"/>
                    </a:srgbClr>
                  </a:outerShdw>
                </a:effectLst>
              </a:rPr>
              <a:t> is translated from the Greek </a:t>
            </a:r>
            <a:r>
              <a:rPr lang="en-US" sz="2800" b="1" i="1" dirty="0" err="1" smtClean="0">
                <a:solidFill>
                  <a:srgbClr val="00FF00"/>
                </a:solidFill>
                <a:effectLst>
                  <a:outerShdw blurRad="38100" dist="38100" dir="2700000" algn="tl">
                    <a:srgbClr val="000000">
                      <a:alpha val="43137"/>
                    </a:srgbClr>
                  </a:outerShdw>
                </a:effectLst>
              </a:rPr>
              <a:t>appolumi</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http://ecx.images-amazon.com/images/I/516G0P1TXCL._BO2,204,203,200_PIsitb-sticker-arrow-click,TopRight,35,-76_AA240_SH20_OU01_.jpg"/>
          <p:cNvPicPr>
            <a:picLocks noChangeAspect="1" noChangeArrowheads="1"/>
          </p:cNvPicPr>
          <p:nvPr/>
        </p:nvPicPr>
        <p:blipFill>
          <a:blip r:embed="rId2" cstate="print"/>
          <a:srcRect l="18367" t="16326" r="24490"/>
          <a:stretch>
            <a:fillRect/>
          </a:stretch>
        </p:blipFill>
        <p:spPr bwMode="auto">
          <a:xfrm>
            <a:off x="571472" y="1500174"/>
            <a:ext cx="3317511"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121</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algn="ctr"/>
            <a:r>
              <a:rPr lang="en-US" sz="2400" b="1" i="1" dirty="0" err="1" smtClean="0">
                <a:solidFill>
                  <a:srgbClr val="00FF00"/>
                </a:solidFill>
                <a:effectLst>
                  <a:outerShdw blurRad="38100" dist="38100" dir="2700000" algn="tl">
                    <a:srgbClr val="000000">
                      <a:alpha val="43137"/>
                    </a:srgbClr>
                  </a:outerShdw>
                </a:effectLst>
              </a:rPr>
              <a:t>Appolumi</a:t>
            </a:r>
            <a:endParaRPr lang="en-GB" sz="2400" dirty="0">
              <a:effectLst>
                <a:outerShdw blurRad="38100" dist="38100" dir="2700000" algn="tl">
                  <a:srgbClr val="000000">
                    <a:alpha val="43137"/>
                  </a:srgbClr>
                </a:outerShdw>
              </a:effectLst>
            </a:endParaRPr>
          </a:p>
        </p:txBody>
      </p:sp>
      <p:sp>
        <p:nvSpPr>
          <p:cNvPr id="6" name="TextBox 5"/>
          <p:cNvSpPr txBox="1"/>
          <p:nvPr/>
        </p:nvSpPr>
        <p:spPr>
          <a:xfrm>
            <a:off x="4143372" y="1571612"/>
            <a:ext cx="5000628" cy="4401205"/>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Most Christians assume that this word is a general reference to being either spiritually or morally </a:t>
            </a:r>
            <a:r>
              <a:rPr lang="en-US" sz="2800" b="1" dirty="0" smtClean="0">
                <a:solidFill>
                  <a:srgbClr val="FF33CC"/>
                </a:solidFill>
                <a:effectLst>
                  <a:outerShdw blurRad="38100" dist="38100" dir="2700000" algn="tl">
                    <a:srgbClr val="000000">
                      <a:alpha val="43137"/>
                    </a:srgbClr>
                  </a:outerShdw>
                </a:effectLst>
              </a:rPr>
              <a:t>“lost,” or both,</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and that it can be applied to non-Israelites. </a:t>
            </a:r>
            <a:r>
              <a:rPr lang="en-US" sz="2800" b="1" dirty="0" smtClean="0">
                <a:solidFill>
                  <a:srgbClr val="FFFF00"/>
                </a:solidFill>
                <a:effectLst>
                  <a:outerShdw blurRad="38100" dist="38100" dir="2700000" algn="tl">
                    <a:srgbClr val="000000">
                      <a:alpha val="43137"/>
                    </a:srgbClr>
                  </a:outerShdw>
                </a:effectLst>
              </a:rPr>
              <a:t>This is NOT THE CASE!  </a:t>
            </a:r>
            <a:r>
              <a:rPr lang="en-US" sz="2800" b="1" dirty="0" smtClean="0">
                <a:solidFill>
                  <a:srgbClr val="00B0F0"/>
                </a:solidFill>
                <a:effectLst>
                  <a:outerShdw blurRad="38100" dist="38100" dir="2700000" algn="tl">
                    <a:srgbClr val="000000">
                      <a:alpha val="43137"/>
                    </a:srgbClr>
                  </a:outerShdw>
                </a:effectLst>
              </a:rPr>
              <a:t>What the Greek word </a:t>
            </a:r>
            <a:r>
              <a:rPr lang="en-US" sz="2800" b="1" i="1" dirty="0" err="1" smtClean="0">
                <a:solidFill>
                  <a:srgbClr val="00B0F0"/>
                </a:solidFill>
                <a:effectLst>
                  <a:outerShdw blurRad="38100" dist="38100" dir="2700000" algn="tl">
                    <a:srgbClr val="000000">
                      <a:alpha val="43137"/>
                    </a:srgbClr>
                  </a:outerShdw>
                </a:effectLst>
              </a:rPr>
              <a:t>appolumi</a:t>
            </a:r>
            <a:r>
              <a:rPr lang="en-US" sz="2800" b="1" i="1" dirty="0" smtClean="0">
                <a:solidFill>
                  <a:srgbClr val="00B0F0"/>
                </a:solidFill>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means is this: </a:t>
            </a:r>
            <a:r>
              <a:rPr lang="en-US" sz="2800" b="1" dirty="0" smtClean="0">
                <a:solidFill>
                  <a:srgbClr val="00FF00"/>
                </a:solidFill>
                <a:effectLst>
                  <a:outerShdw blurRad="38100" dist="38100" dir="2700000" algn="tl">
                    <a:srgbClr val="000000">
                      <a:alpha val="43137"/>
                    </a:srgbClr>
                  </a:outerShdw>
                </a:effectLst>
              </a:rPr>
              <a:t>“</a:t>
            </a:r>
            <a:r>
              <a:rPr lang="en-US" sz="2800" b="1" i="1" u="sng" dirty="0" smtClean="0">
                <a:solidFill>
                  <a:srgbClr val="00FF00"/>
                </a:solidFill>
                <a:effectLst>
                  <a:outerShdw blurRad="38100" dist="38100" dir="2700000" algn="tl">
                    <a:srgbClr val="000000">
                      <a:alpha val="43137"/>
                    </a:srgbClr>
                  </a:outerShdw>
                </a:effectLst>
              </a:rPr>
              <a:t>to put away in punishment</a:t>
            </a:r>
            <a:r>
              <a:rPr lang="en-US"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7170" name="Picture 2" descr="http://oneyearbibleimages.com/the20fall20and20captivity20of20israel20b.jpg"/>
          <p:cNvPicPr>
            <a:picLocks noChangeAspect="1" noChangeArrowheads="1"/>
          </p:cNvPicPr>
          <p:nvPr/>
        </p:nvPicPr>
        <p:blipFill>
          <a:blip r:embed="rId2" cstate="print"/>
          <a:srcRect/>
          <a:stretch>
            <a:fillRect/>
          </a:stretch>
        </p:blipFill>
        <p:spPr bwMode="auto">
          <a:xfrm>
            <a:off x="428596" y="1285860"/>
            <a:ext cx="3383100" cy="4857784"/>
          </a:xfrm>
          <a:prstGeom prst="rect">
            <a:avLst/>
          </a:prstGeom>
          <a:noFill/>
        </p:spPr>
      </p:pic>
      <p:sp>
        <p:nvSpPr>
          <p:cNvPr id="7" name="TextBox 6"/>
          <p:cNvSpPr txBox="1"/>
          <p:nvPr/>
        </p:nvSpPr>
        <p:spPr>
          <a:xfrm>
            <a:off x="285720" y="6357958"/>
            <a:ext cx="6215106" cy="523220"/>
          </a:xfrm>
          <a:prstGeom prst="rect">
            <a:avLst/>
          </a:prstGeom>
          <a:noFill/>
        </p:spPr>
        <p:txBody>
          <a:bodyPr wrap="square" rtlCol="0">
            <a:spAutoFit/>
          </a:bodyPr>
          <a:lstStyle/>
          <a:p>
            <a:r>
              <a:rPr lang="en-GB" sz="2800" b="1" dirty="0" smtClean="0">
                <a:solidFill>
                  <a:srgbClr val="FFFF00"/>
                </a:solidFill>
                <a:effectLst>
                  <a:outerShdw blurRad="38100" dist="38100" dir="2700000" algn="tl">
                    <a:srgbClr val="000000">
                      <a:alpha val="43137"/>
                    </a:srgbClr>
                  </a:outerShdw>
                </a:effectLst>
              </a:rPr>
              <a:t>Israel being taken into captivity</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gration-10-tribes"/>
          <p:cNvPicPr>
            <a:picLocks noChangeAspect="1" noChangeArrowheads="1"/>
          </p:cNvPicPr>
          <p:nvPr/>
        </p:nvPicPr>
        <p:blipFill>
          <a:blip r:embed="rId2" cstate="print"/>
          <a:srcRect/>
          <a:stretch>
            <a:fillRect/>
          </a:stretch>
        </p:blipFill>
        <p:spPr bwMode="auto">
          <a:xfrm>
            <a:off x="1714480" y="1285860"/>
            <a:ext cx="6000750" cy="4095750"/>
          </a:xfrm>
          <a:prstGeom prst="rect">
            <a:avLst/>
          </a:prstGeom>
          <a:noFill/>
          <a:ln w="9525">
            <a:noFill/>
            <a:miter lim="800000"/>
            <a:headEnd/>
            <a:tailEnd/>
          </a:ln>
        </p:spPr>
      </p:pic>
      <p:sp>
        <p:nvSpPr>
          <p:cNvPr id="6" name="TextBox 5"/>
          <p:cNvSpPr txBox="1"/>
          <p:nvPr/>
        </p:nvSpPr>
        <p:spPr>
          <a:xfrm>
            <a:off x="0" y="5473005"/>
            <a:ext cx="9144000" cy="1384995"/>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And that is exactly what happened to the </a:t>
            </a:r>
            <a:r>
              <a:rPr lang="en-US" sz="2800" b="1" dirty="0" smtClean="0">
                <a:solidFill>
                  <a:srgbClr val="FF0000"/>
                </a:solidFill>
                <a:effectLst>
                  <a:outerShdw blurRad="38100" dist="38100" dir="2700000" algn="tl">
                    <a:srgbClr val="000000">
                      <a:alpha val="43137"/>
                    </a:srgbClr>
                  </a:outerShdw>
                </a:effectLst>
              </a:rPr>
              <a:t>EXILED </a:t>
            </a:r>
            <a:r>
              <a:rPr lang="en-US" sz="2800" b="1" dirty="0" smtClean="0">
                <a:solidFill>
                  <a:srgbClr val="FFC000"/>
                </a:solidFill>
                <a:effectLst>
                  <a:outerShdw blurRad="38100" dist="38100" dir="2700000" algn="tl">
                    <a:srgbClr val="000000">
                      <a:alpha val="43137"/>
                    </a:srgbClr>
                  </a:outerShdw>
                </a:effectLst>
              </a:rPr>
              <a:t>Tribes of Israel.</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The correct translation of </a:t>
            </a:r>
            <a:r>
              <a:rPr lang="en-US" sz="2800" b="1" i="1" dirty="0" err="1" smtClean="0">
                <a:solidFill>
                  <a:srgbClr val="FFFF00"/>
                </a:solidFill>
                <a:effectLst>
                  <a:outerShdw blurRad="38100" dist="38100" dir="2700000" algn="tl">
                    <a:srgbClr val="000000">
                      <a:alpha val="43137"/>
                    </a:srgbClr>
                  </a:outerShdw>
                </a:effectLst>
              </a:rPr>
              <a:t>appolumi</a:t>
            </a:r>
            <a:r>
              <a:rPr lang="en-US" sz="2800" b="1" dirty="0" smtClean="0">
                <a:solidFill>
                  <a:srgbClr val="FFFF00"/>
                </a:solidFill>
                <a:effectLst>
                  <a:outerShdw blurRad="38100" dist="38100" dir="2700000" algn="tl">
                    <a:srgbClr val="000000">
                      <a:alpha val="43137"/>
                    </a:srgbClr>
                  </a:outerShdw>
                </a:effectLst>
              </a:rPr>
              <a:t> is “</a:t>
            </a:r>
            <a:r>
              <a:rPr lang="en-US" sz="2800" b="1" i="1" u="sng" dirty="0" smtClean="0">
                <a:solidFill>
                  <a:srgbClr val="FFFF00"/>
                </a:solidFill>
                <a:effectLst>
                  <a:outerShdw blurRad="38100" dist="38100" dir="2700000" algn="tl">
                    <a:srgbClr val="000000">
                      <a:alpha val="43137"/>
                    </a:srgbClr>
                  </a:outerShdw>
                </a:effectLst>
              </a:rPr>
              <a:t>exiled.</a:t>
            </a:r>
            <a:r>
              <a:rPr lang="en-US" sz="2800" b="1" dirty="0" smtClean="0">
                <a:solidFill>
                  <a:srgbClr val="FFFF00"/>
                </a:solidFill>
                <a:effectLst>
                  <a:outerShdw blurRad="38100" dist="38100" dir="2700000" algn="tl">
                    <a:srgbClr val="000000">
                      <a:alpha val="43137"/>
                    </a:srgbClr>
                  </a:outerShdw>
                </a:effectLst>
              </a:rPr>
              <a:t>”</a:t>
            </a:r>
            <a:endParaRPr lang="en-GB" dirty="0">
              <a:solidFill>
                <a:srgbClr val="FFFF00"/>
              </a:solidFill>
            </a:endParaRPr>
          </a:p>
        </p:txBody>
      </p:sp>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122</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algn="ctr"/>
            <a:r>
              <a:rPr lang="en-US" sz="2400" b="1" i="1" dirty="0" err="1" smtClean="0">
                <a:solidFill>
                  <a:srgbClr val="00FF00"/>
                </a:solidFill>
                <a:effectLst>
                  <a:outerShdw blurRad="38100" dist="38100" dir="2700000" algn="tl">
                    <a:srgbClr val="000000">
                      <a:alpha val="43137"/>
                    </a:srgbClr>
                  </a:outerShdw>
                </a:effectLst>
              </a:rPr>
              <a:t>Appolumi</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123</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algn="ctr"/>
            <a:r>
              <a:rPr lang="en-US" sz="2400" b="1" i="1" dirty="0" err="1" smtClean="0">
                <a:solidFill>
                  <a:srgbClr val="00FF00"/>
                </a:solidFill>
                <a:effectLst>
                  <a:outerShdw blurRad="38100" dist="38100" dir="2700000" algn="tl">
                    <a:srgbClr val="000000">
                      <a:alpha val="43137"/>
                    </a:srgbClr>
                  </a:outerShdw>
                </a:effectLst>
              </a:rPr>
              <a:t>Appolumi</a:t>
            </a:r>
            <a:endParaRPr lang="en-GB" dirty="0"/>
          </a:p>
        </p:txBody>
      </p:sp>
      <p:sp>
        <p:nvSpPr>
          <p:cNvPr id="6" name="TextBox 5"/>
          <p:cNvSpPr txBox="1"/>
          <p:nvPr/>
        </p:nvSpPr>
        <p:spPr>
          <a:xfrm>
            <a:off x="4357686" y="1357298"/>
            <a:ext cx="4572000" cy="4247317"/>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As such, it is an exclusive reference to the </a:t>
            </a:r>
            <a:r>
              <a:rPr lang="en-US" sz="2800" b="1" i="1" dirty="0" smtClean="0">
                <a:solidFill>
                  <a:srgbClr val="00FFFF"/>
                </a:solidFill>
                <a:effectLst>
                  <a:outerShdw blurRad="38100" dist="38100" dir="2700000" algn="tl">
                    <a:srgbClr val="000000">
                      <a:alpha val="43137"/>
                    </a:srgbClr>
                  </a:outerShdw>
                </a:effectLst>
              </a:rPr>
              <a:t>Dispersion</a:t>
            </a:r>
            <a:r>
              <a:rPr lang="en-US" sz="2800" b="1" dirty="0" smtClean="0">
                <a:solidFill>
                  <a:srgbClr val="00FFFF"/>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and also to the </a:t>
            </a:r>
            <a:r>
              <a:rPr lang="en-US" sz="2800" b="1" i="1" dirty="0" smtClean="0">
                <a:solidFill>
                  <a:srgbClr val="FFCC66"/>
                </a:solidFill>
                <a:effectLst>
                  <a:outerShdw blurRad="38100" dist="38100" dir="2700000" algn="tl">
                    <a:srgbClr val="000000">
                      <a:alpha val="43137"/>
                    </a:srgbClr>
                  </a:outerShdw>
                </a:effectLst>
              </a:rPr>
              <a:t>Seven Times Punishment of Leviticus 26</a:t>
            </a:r>
            <a:r>
              <a:rPr lang="en-US" sz="2800" b="1" dirty="0" smtClean="0">
                <a:solidFill>
                  <a:srgbClr val="FFCC66"/>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of those Israelites who were </a:t>
            </a:r>
            <a:r>
              <a:rPr lang="en-US" sz="2800" b="1" i="1" dirty="0" smtClean="0">
                <a:solidFill>
                  <a:srgbClr val="00FF00"/>
                </a:solidFill>
                <a:effectLst>
                  <a:outerShdw blurRad="38100" dist="38100" dir="2700000" algn="tl">
                    <a:srgbClr val="000000">
                      <a:alpha val="43137"/>
                    </a:srgbClr>
                  </a:outerShdw>
                </a:effectLst>
              </a:rPr>
              <a:t>put away in punishment</a:t>
            </a:r>
            <a:r>
              <a:rPr lang="en-US" sz="2800" b="1" dirty="0" smtClean="0">
                <a:solidFill>
                  <a:srgbClr val="00FF00"/>
                </a:solidFill>
                <a:effectLst>
                  <a:outerShdw blurRad="38100" dist="38100" dir="2700000" algn="tl">
                    <a:srgbClr val="000000">
                      <a:alpha val="43137"/>
                    </a:srgbClr>
                  </a:outerShdw>
                </a:effectLst>
              </a:rPr>
              <a:t> for their pagan practices.  </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148482" name="Picture 2" descr="http://muarchives.missouri.edu/images/exh_libraries/LE-BibleLeviticus300res.jpg"/>
          <p:cNvPicPr>
            <a:picLocks noChangeAspect="1" noChangeArrowheads="1"/>
          </p:cNvPicPr>
          <p:nvPr/>
        </p:nvPicPr>
        <p:blipFill>
          <a:blip r:embed="rId2" cstate="print"/>
          <a:srcRect/>
          <a:stretch>
            <a:fillRect/>
          </a:stretch>
        </p:blipFill>
        <p:spPr bwMode="auto">
          <a:xfrm>
            <a:off x="857224" y="1357298"/>
            <a:ext cx="2858288" cy="4429132"/>
          </a:xfrm>
          <a:prstGeom prst="rect">
            <a:avLst/>
          </a:prstGeom>
          <a:noFill/>
        </p:spPr>
      </p:pic>
      <p:sp>
        <p:nvSpPr>
          <p:cNvPr id="7" name="TextBox 6"/>
          <p:cNvSpPr txBox="1"/>
          <p:nvPr/>
        </p:nvSpPr>
        <p:spPr>
          <a:xfrm>
            <a:off x="142844" y="5929330"/>
            <a:ext cx="4286280" cy="461665"/>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Book of Leviticus</a:t>
            </a:r>
            <a:endParaRPr lang="en-GB"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8482"/>
                                        </p:tgtEl>
                                        <p:attrNameLst>
                                          <p:attrName>style.visibility</p:attrName>
                                        </p:attrNameLst>
                                      </p:cBhvr>
                                      <p:to>
                                        <p:strVal val="visible"/>
                                      </p:to>
                                    </p:set>
                                    <p:animEffect transition="in" filter="circle(in)">
                                      <p:cBhvr>
                                        <p:cTn id="7" dur="2000"/>
                                        <p:tgtEl>
                                          <p:spTgt spid="1484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124</a:t>
            </a:fld>
            <a:endParaRPr lang="en-GB"/>
          </a:p>
        </p:txBody>
      </p:sp>
      <p:sp>
        <p:nvSpPr>
          <p:cNvPr id="5" name="TextBox 4"/>
          <p:cNvSpPr txBox="1"/>
          <p:nvPr/>
        </p:nvSpPr>
        <p:spPr>
          <a:xfrm>
            <a:off x="0" y="4611231"/>
            <a:ext cx="9144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err="1" smtClean="0">
                <a:solidFill>
                  <a:srgbClr val="00FFFF"/>
                </a:solidFill>
                <a:effectLst>
                  <a:outerShdw blurRad="38100" dist="38100" dir="2700000" algn="tl">
                    <a:srgbClr val="000000">
                      <a:alpha val="43137"/>
                    </a:srgbClr>
                  </a:outerShdw>
                </a:effectLst>
              </a:rPr>
              <a:t>Yahshua</a:t>
            </a:r>
            <a:r>
              <a:rPr lang="en-US" sz="2800" b="1" dirty="0" smtClean="0">
                <a:solidFill>
                  <a:srgbClr val="00FFFF"/>
                </a:solidFill>
                <a:effectLst>
                  <a:outerShdw blurRad="38100" dist="38100" dir="2700000" algn="tl">
                    <a:srgbClr val="000000">
                      <a:alpha val="43137"/>
                    </a:srgbClr>
                  </a:outerShdw>
                </a:effectLst>
              </a:rPr>
              <a:t> did not come to redeem the world.  </a:t>
            </a:r>
            <a:r>
              <a:rPr lang="en-US" sz="2800" b="1" u="sng" dirty="0" smtClean="0">
                <a:solidFill>
                  <a:srgbClr val="FFCC66"/>
                </a:solidFill>
                <a:effectLst>
                  <a:outerShdw blurRad="38100" dist="38100" dir="2700000" algn="tl">
                    <a:srgbClr val="000000">
                      <a:alpha val="43137"/>
                    </a:srgbClr>
                  </a:outerShdw>
                </a:effectLst>
              </a:rPr>
              <a:t>The world still hates Him, even today</a:t>
            </a:r>
            <a:r>
              <a:rPr lang="en-US" sz="2800" b="1" dirty="0" smtClean="0">
                <a:solidFill>
                  <a:srgbClr val="FF33CC"/>
                </a:solidFill>
                <a:effectLst>
                  <a:outerShdw blurRad="38100" dist="38100" dir="2700000" algn="tl">
                    <a:srgbClr val="000000">
                      <a:alpha val="43137"/>
                    </a:srgbClr>
                  </a:outerShdw>
                </a:effectLst>
              </a:rPr>
              <a:t>.  He came to redeem His People, Israel, </a:t>
            </a:r>
            <a:r>
              <a:rPr lang="en-US" sz="2800" b="1" dirty="0" smtClean="0">
                <a:solidFill>
                  <a:srgbClr val="00B0F0"/>
                </a:solidFill>
                <a:effectLst>
                  <a:outerShdw blurRad="38100" dist="38100" dir="2700000" algn="tl">
                    <a:srgbClr val="000000">
                      <a:alpha val="43137"/>
                    </a:srgbClr>
                  </a:outerShdw>
                </a:effectLst>
              </a:rPr>
              <a:t>so that </a:t>
            </a:r>
            <a:r>
              <a:rPr lang="en-US" sz="2800" b="1" u="sng" dirty="0" smtClean="0">
                <a:solidFill>
                  <a:srgbClr val="00B0F0"/>
                </a:solidFill>
                <a:effectLst>
                  <a:outerShdw blurRad="38100" dist="38100" dir="2700000" algn="tl">
                    <a:srgbClr val="000000">
                      <a:alpha val="43137"/>
                    </a:srgbClr>
                  </a:outerShdw>
                </a:effectLst>
              </a:rPr>
              <a:t>we</a:t>
            </a:r>
            <a:r>
              <a:rPr lang="en-US" sz="2800" b="1" dirty="0" smtClean="0">
                <a:solidFill>
                  <a:srgbClr val="00B0F0"/>
                </a:solidFill>
                <a:effectLst>
                  <a:outerShdw blurRad="38100" dist="38100" dir="2700000" algn="tl">
                    <a:srgbClr val="000000">
                      <a:alpha val="43137"/>
                    </a:srgbClr>
                  </a:outerShdw>
                </a:effectLst>
              </a:rPr>
              <a:t> could build His Kingdom here on earth, </a:t>
            </a:r>
            <a:r>
              <a:rPr lang="en-US" sz="2800" b="1" dirty="0" smtClean="0">
                <a:solidFill>
                  <a:srgbClr val="00FF00"/>
                </a:solidFill>
                <a:effectLst>
                  <a:outerShdw blurRad="38100" dist="38100" dir="2700000" algn="tl">
                    <a:srgbClr val="000000">
                      <a:alpha val="43137"/>
                    </a:srgbClr>
                  </a:outerShdw>
                </a:effectLst>
              </a:rPr>
              <a:t>in spite of all of Satan’s minions, …</a:t>
            </a:r>
            <a:endParaRPr lang="en-GB" sz="2800"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0" y="0"/>
            <a:ext cx="9144000" cy="461665"/>
          </a:xfrm>
          <a:prstGeom prst="rect">
            <a:avLst/>
          </a:prstGeom>
          <a:noFill/>
        </p:spPr>
        <p:txBody>
          <a:bodyPr wrap="square" rtlCol="0">
            <a:spAutoFit/>
          </a:bodyPr>
          <a:lstStyle/>
          <a:p>
            <a:pPr algn="ctr"/>
            <a:r>
              <a:rPr lang="en-US" sz="2400" b="1" i="1" dirty="0" err="1" smtClean="0">
                <a:solidFill>
                  <a:srgbClr val="00FF00"/>
                </a:solidFill>
                <a:effectLst>
                  <a:outerShdw blurRad="38100" dist="38100" dir="2700000" algn="tl">
                    <a:srgbClr val="000000">
                      <a:alpha val="43137"/>
                    </a:srgbClr>
                  </a:outerShdw>
                </a:effectLst>
              </a:rPr>
              <a:t>Appolumi</a:t>
            </a:r>
            <a:endParaRPr lang="en-GB" sz="2400" dirty="0"/>
          </a:p>
        </p:txBody>
      </p:sp>
      <p:pic>
        <p:nvPicPr>
          <p:cNvPr id="14338" name="Picture 2" descr="http://images.suite101.com/981351_com_crownjewel.jpg"/>
          <p:cNvPicPr>
            <a:picLocks noChangeAspect="1" noChangeArrowheads="1"/>
          </p:cNvPicPr>
          <p:nvPr/>
        </p:nvPicPr>
        <p:blipFill>
          <a:blip r:embed="rId2" cstate="print"/>
          <a:srcRect/>
          <a:stretch>
            <a:fillRect/>
          </a:stretch>
        </p:blipFill>
        <p:spPr bwMode="auto">
          <a:xfrm>
            <a:off x="2000232" y="1428736"/>
            <a:ext cx="5102712" cy="30003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125</a:t>
            </a:fld>
            <a:endParaRPr lang="en-GB" dirty="0"/>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i="1" dirty="0" err="1" smtClean="0">
                <a:solidFill>
                  <a:srgbClr val="00FF00"/>
                </a:solidFill>
                <a:effectLst>
                  <a:outerShdw blurRad="38100" dist="38100" dir="2700000" algn="tl">
                    <a:srgbClr val="000000">
                      <a:alpha val="43137"/>
                    </a:srgbClr>
                  </a:outerShdw>
                </a:effectLst>
              </a:rPr>
              <a:t>Appolumi</a:t>
            </a:r>
            <a:endParaRPr lang="en-GB" dirty="0"/>
          </a:p>
        </p:txBody>
      </p:sp>
      <p:sp>
        <p:nvSpPr>
          <p:cNvPr id="6" name="TextBox 5"/>
          <p:cNvSpPr txBox="1"/>
          <p:nvPr/>
        </p:nvSpPr>
        <p:spPr>
          <a:xfrm>
            <a:off x="0" y="4611231"/>
            <a:ext cx="9144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 who ferociously battle against having this Kingdom become a reality on planet earth. </a:t>
            </a:r>
            <a:r>
              <a:rPr lang="en-US" sz="2800" b="1" dirty="0" smtClean="0">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If you are paying attention,</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you can see that this battle is heating up to a fever pitch in the early part of this Twenty-First Century. </a:t>
            </a:r>
            <a:endParaRPr lang="en-GB" sz="2800" b="1" dirty="0">
              <a:solidFill>
                <a:srgbClr val="00FF00"/>
              </a:solidFill>
              <a:effectLst>
                <a:outerShdw blurRad="38100" dist="38100" dir="2700000" algn="tl">
                  <a:srgbClr val="000000">
                    <a:alpha val="43137"/>
                  </a:srgbClr>
                </a:outerShdw>
              </a:effectLst>
            </a:endParaRPr>
          </a:p>
        </p:txBody>
      </p:sp>
      <p:pic>
        <p:nvPicPr>
          <p:cNvPr id="13313" name="Picture 1"/>
          <p:cNvPicPr>
            <a:picLocks noChangeAspect="1" noChangeArrowheads="1"/>
          </p:cNvPicPr>
          <p:nvPr/>
        </p:nvPicPr>
        <p:blipFill>
          <a:blip r:embed="rId3" cstate="print"/>
          <a:srcRect/>
          <a:stretch>
            <a:fillRect/>
          </a:stretch>
        </p:blipFill>
        <p:spPr bwMode="auto">
          <a:xfrm>
            <a:off x="2214546" y="1214422"/>
            <a:ext cx="4643470" cy="33084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Effect transition="in" filter="circle(in)">
                                      <p:cBhvr>
                                        <p:cTn id="7" dur="2000"/>
                                        <p:tgtEl>
                                          <p:spTgt spid="133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126</a:t>
            </a:fld>
            <a:endParaRPr lang="en-GB"/>
          </a:p>
        </p:txBody>
      </p:sp>
      <p:sp>
        <p:nvSpPr>
          <p:cNvPr id="5" name="TextBox 4"/>
          <p:cNvSpPr txBox="1"/>
          <p:nvPr/>
        </p:nvSpPr>
        <p:spPr>
          <a:xfrm>
            <a:off x="4572000" y="1571612"/>
            <a:ext cx="4429156" cy="4678204"/>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Unfortunately, the mainstream Judeo-Christians have actually joined with the enemies of Christ by siding with the Jews. </a:t>
            </a:r>
            <a:r>
              <a:rPr lang="en-US" sz="2800" b="1" dirty="0" smtClean="0">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Paul’s prophecy of the Great Apostasy in </a:t>
            </a:r>
            <a:r>
              <a:rPr lang="en-US" sz="2800" b="1" dirty="0" smtClean="0">
                <a:solidFill>
                  <a:srgbClr val="FF33CC"/>
                </a:solidFill>
                <a:effectLst>
                  <a:outerShdw blurRad="38100" dist="38100" dir="2700000" algn="tl">
                    <a:srgbClr val="000000">
                      <a:alpha val="43137"/>
                    </a:srgbClr>
                  </a:outerShdw>
                </a:effectLst>
              </a:rPr>
              <a:t>II Thess. 2 </a:t>
            </a:r>
            <a:r>
              <a:rPr lang="en-US" sz="2800" b="1" dirty="0" smtClean="0">
                <a:solidFill>
                  <a:srgbClr val="FFCC66"/>
                </a:solidFill>
                <a:effectLst>
                  <a:outerShdw blurRad="38100" dist="38100" dir="2700000" algn="tl">
                    <a:srgbClr val="000000">
                      <a:alpha val="43137"/>
                    </a:srgbClr>
                  </a:outerShdw>
                </a:effectLst>
              </a:rPr>
              <a:t>has been fully realized in modern </a:t>
            </a:r>
            <a:r>
              <a:rPr lang="en-US" sz="2800" b="1" dirty="0" err="1" smtClean="0">
                <a:solidFill>
                  <a:srgbClr val="FFCC66"/>
                </a:solidFill>
                <a:effectLst>
                  <a:outerShdw blurRad="38100" dist="38100" dir="2700000" algn="tl">
                    <a:srgbClr val="000000">
                      <a:alpha val="43137"/>
                    </a:srgbClr>
                  </a:outerShdw>
                </a:effectLst>
              </a:rPr>
              <a:t>Churchianity</a:t>
            </a:r>
            <a:r>
              <a:rPr lang="en-US" sz="2800" b="1" dirty="0" smtClean="0">
                <a:solidFill>
                  <a:srgbClr val="FFCC66"/>
                </a:solidFill>
                <a:effectLst>
                  <a:outerShdw blurRad="38100" dist="38100" dir="2700000" algn="tl">
                    <a:srgbClr val="000000">
                      <a:alpha val="43137"/>
                    </a:srgbClr>
                  </a:outerShdw>
                </a:effectLst>
              </a:rPr>
              <a:t>!</a:t>
            </a:r>
            <a:endParaRPr lang="en-GB" sz="2800" b="1" dirty="0" smtClean="0">
              <a:solidFill>
                <a:srgbClr val="FFCC66"/>
              </a:solidFill>
              <a:effectLst>
                <a:outerShdw blurRad="38100" dist="38100" dir="2700000" algn="tl">
                  <a:srgbClr val="000000">
                    <a:alpha val="43137"/>
                  </a:srgbClr>
                </a:outerShdw>
              </a:effectLst>
            </a:endParaRPr>
          </a:p>
          <a:p>
            <a:endParaRPr lang="en-GB" dirty="0">
              <a:solidFill>
                <a:srgbClr val="FFCC66"/>
              </a:solidFill>
            </a:endParaRPr>
          </a:p>
        </p:txBody>
      </p:sp>
      <p:pic>
        <p:nvPicPr>
          <p:cNvPr id="153602" name="Picture 2" descr="All Saints Parish Church, West View"/>
          <p:cNvPicPr>
            <a:picLocks noChangeAspect="1" noChangeArrowheads="1"/>
          </p:cNvPicPr>
          <p:nvPr/>
        </p:nvPicPr>
        <p:blipFill>
          <a:blip r:embed="rId3" cstate="print">
            <a:lum contrast="30000"/>
          </a:blip>
          <a:srcRect/>
          <a:stretch>
            <a:fillRect/>
          </a:stretch>
        </p:blipFill>
        <p:spPr bwMode="auto">
          <a:xfrm>
            <a:off x="642910" y="1428736"/>
            <a:ext cx="3214710" cy="5036380"/>
          </a:xfrm>
          <a:prstGeom prst="rect">
            <a:avLst/>
          </a:prstGeom>
          <a:noFill/>
        </p:spPr>
      </p:pic>
      <p:sp>
        <p:nvSpPr>
          <p:cNvPr id="6" name="TextBox 5"/>
          <p:cNvSpPr txBox="1"/>
          <p:nvPr/>
        </p:nvSpPr>
        <p:spPr>
          <a:xfrm>
            <a:off x="0" y="142852"/>
            <a:ext cx="9144000" cy="461665"/>
          </a:xfrm>
          <a:prstGeom prst="rect">
            <a:avLst/>
          </a:prstGeom>
          <a:noFill/>
        </p:spPr>
        <p:txBody>
          <a:bodyPr wrap="square" rtlCol="0">
            <a:spAutoFit/>
          </a:bodyPr>
          <a:lstStyle/>
          <a:p>
            <a:pPr lvl="0" algn="ctr"/>
            <a:r>
              <a:rPr lang="en-US" sz="2400" b="1" i="1" dirty="0" err="1" smtClean="0">
                <a:solidFill>
                  <a:srgbClr val="00FF00"/>
                </a:solidFill>
                <a:effectLst>
                  <a:outerShdw blurRad="38100" dist="38100" dir="2700000" algn="tl">
                    <a:srgbClr val="000000">
                      <a:alpha val="43137"/>
                    </a:srgbClr>
                  </a:outerShdw>
                </a:effectLst>
              </a:rPr>
              <a:t>Appolumi</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02"/>
                                        </p:tgtEl>
                                        <p:attrNameLst>
                                          <p:attrName>style.visibility</p:attrName>
                                        </p:attrNameLst>
                                      </p:cBhvr>
                                      <p:to>
                                        <p:strVal val="visible"/>
                                      </p:to>
                                    </p:set>
                                    <p:animEffect transition="in" filter="circle(in)">
                                      <p:cBhvr>
                                        <p:cTn id="7" dur="2000"/>
                                        <p:tgtEl>
                                          <p:spTgt spid="15360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127</a:t>
            </a:fld>
            <a:endParaRPr lang="en-GB"/>
          </a:p>
        </p:txBody>
      </p:sp>
      <p:sp>
        <p:nvSpPr>
          <p:cNvPr id="5" name="TextBox 4"/>
          <p:cNvSpPr txBox="1"/>
          <p:nvPr/>
        </p:nvSpPr>
        <p:spPr>
          <a:xfrm>
            <a:off x="4429124" y="1857364"/>
            <a:ext cx="4500594" cy="3539430"/>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We can never forget that </a:t>
            </a:r>
            <a:r>
              <a:rPr lang="en-US" sz="2800" b="1" dirty="0" err="1" smtClean="0">
                <a:solidFill>
                  <a:srgbClr val="00FFFF"/>
                </a:solidFill>
                <a:effectLst>
                  <a:outerShdw blurRad="38100" dist="38100" dir="2700000" algn="tl">
                    <a:srgbClr val="000000">
                      <a:alpha val="43137"/>
                    </a:srgbClr>
                  </a:outerShdw>
                </a:effectLst>
              </a:rPr>
              <a:t>Yahshua’s</a:t>
            </a:r>
            <a:r>
              <a:rPr lang="en-US" sz="2800" b="1" dirty="0" smtClean="0">
                <a:solidFill>
                  <a:srgbClr val="00FFFF"/>
                </a:solidFill>
                <a:effectLst>
                  <a:outerShdw blurRad="38100" dist="38100" dir="2700000" algn="tl">
                    <a:srgbClr val="000000">
                      <a:alpha val="43137"/>
                    </a:srgbClr>
                  </a:outerShdw>
                </a:effectLst>
              </a:rPr>
              <a:t> ministry requires TWO ADVENTS.  </a:t>
            </a:r>
            <a:r>
              <a:rPr lang="en-US" sz="2800" b="1" dirty="0" smtClean="0">
                <a:solidFill>
                  <a:srgbClr val="FFC000"/>
                </a:solidFill>
                <a:effectLst>
                  <a:outerShdw blurRad="38100" dist="38100" dir="2700000" algn="tl">
                    <a:srgbClr val="000000">
                      <a:alpha val="43137"/>
                    </a:srgbClr>
                  </a:outerShdw>
                </a:effectLst>
              </a:rPr>
              <a:t>The First Advent was to redeem Israel by forgiving our past sins.  At that time, </a:t>
            </a:r>
            <a:r>
              <a:rPr lang="en-US" sz="2800" b="1" dirty="0" smtClean="0">
                <a:solidFill>
                  <a:srgbClr val="00FF00"/>
                </a:solidFill>
                <a:effectLst>
                  <a:outerShdw blurRad="38100" dist="38100" dir="2700000" algn="tl">
                    <a:srgbClr val="000000">
                      <a:alpha val="43137"/>
                    </a:srgbClr>
                  </a:outerShdw>
                </a:effectLst>
              </a:rPr>
              <a:t>He came as the sacrificial lamb. </a:t>
            </a:r>
            <a:endParaRPr lang="en-GB" sz="2800" b="1" dirty="0">
              <a:solidFill>
                <a:srgbClr val="00FF00"/>
              </a:solidFill>
              <a:effectLst>
                <a:outerShdw blurRad="38100" dist="38100" dir="2700000" algn="tl">
                  <a:srgbClr val="000000">
                    <a:alpha val="43137"/>
                  </a:srgbClr>
                </a:outerShdw>
              </a:effectLst>
            </a:endParaRPr>
          </a:p>
        </p:txBody>
      </p:sp>
      <p:pic>
        <p:nvPicPr>
          <p:cNvPr id="152578" name="Picture 2" descr="http://4.bp.blogspot.com/_gTbZ70q3ClE/SabO0-yQtMI/AAAAAAAAAzs/Fi6UORp1bzQ/s320/Sacrificial+Lamb.jpg"/>
          <p:cNvPicPr>
            <a:picLocks noChangeAspect="1" noChangeArrowheads="1"/>
          </p:cNvPicPr>
          <p:nvPr/>
        </p:nvPicPr>
        <p:blipFill>
          <a:blip r:embed="rId2" cstate="print"/>
          <a:srcRect/>
          <a:stretch>
            <a:fillRect/>
          </a:stretch>
        </p:blipFill>
        <p:spPr bwMode="auto">
          <a:xfrm>
            <a:off x="400208" y="2214554"/>
            <a:ext cx="3793387" cy="2714644"/>
          </a:xfrm>
          <a:prstGeom prst="rect">
            <a:avLst/>
          </a:prstGeom>
          <a:noFill/>
        </p:spPr>
      </p:pic>
      <p:sp>
        <p:nvSpPr>
          <p:cNvPr id="6" name="TextBox 5"/>
          <p:cNvSpPr txBox="1"/>
          <p:nvPr/>
        </p:nvSpPr>
        <p:spPr>
          <a:xfrm>
            <a:off x="0" y="1214422"/>
            <a:ext cx="914400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Lamb and the Lion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circle(in)">
                                      <p:cBhvr>
                                        <p:cTn id="7" dur="2000"/>
                                        <p:tgtEl>
                                          <p:spTgt spid="1525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128</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Lamb and the Lion</a:t>
            </a:r>
            <a:endParaRPr lang="en-GB" dirty="0"/>
          </a:p>
        </p:txBody>
      </p:sp>
      <p:sp>
        <p:nvSpPr>
          <p:cNvPr id="6" name="TextBox 5"/>
          <p:cNvSpPr txBox="1"/>
          <p:nvPr/>
        </p:nvSpPr>
        <p:spPr>
          <a:xfrm>
            <a:off x="4214810" y="1785926"/>
            <a:ext cx="4929190" cy="3108543"/>
          </a:xfrm>
          <a:prstGeom prst="rect">
            <a:avLst/>
          </a:prstGeom>
          <a:noFill/>
        </p:spPr>
        <p:txBody>
          <a:bodyPr wrap="square" rtlCol="0">
            <a:spAutoFit/>
          </a:bodyPr>
          <a:lstStyle/>
          <a:p>
            <a:r>
              <a:rPr lang="en-US" sz="2800" b="1" u="sng" dirty="0" smtClean="0">
                <a:solidFill>
                  <a:srgbClr val="00FFFF"/>
                </a:solidFill>
                <a:effectLst>
                  <a:outerShdw blurRad="38100" dist="38100" dir="2700000" algn="tl">
                    <a:srgbClr val="000000">
                      <a:alpha val="43137"/>
                    </a:srgbClr>
                  </a:outerShdw>
                </a:effectLst>
              </a:rPr>
              <a:t>The Second Advent will be to establish the never-ending Kingdom.</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And this will be accomplished for His People,</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True Israel, the Anglo-Saxon, </a:t>
            </a:r>
            <a:r>
              <a:rPr lang="en-US" sz="2800" b="1" dirty="0" smtClean="0">
                <a:solidFill>
                  <a:srgbClr val="00FF00"/>
                </a:solidFill>
                <a:effectLst>
                  <a:outerShdw blurRad="38100" dist="38100" dir="2700000" algn="tl">
                    <a:srgbClr val="000000">
                      <a:alpha val="43137"/>
                    </a:srgbClr>
                  </a:outerShdw>
                </a:effectLst>
              </a:rPr>
              <a:t>Celtic and Caucasian people. </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http://ecx.images-amazon.com/images/I/51a-IkJsOxL._BO2,204,203,200_PIsitb-sticker-arrow-click,TopRight,35,-76_AA240_SH20_OU01_.jpg"/>
          <p:cNvPicPr>
            <a:picLocks noChangeAspect="1" noChangeArrowheads="1"/>
          </p:cNvPicPr>
          <p:nvPr/>
        </p:nvPicPr>
        <p:blipFill>
          <a:blip r:embed="rId2" cstate="print"/>
          <a:srcRect l="20455" t="14148" r="26694" b="2273"/>
          <a:stretch>
            <a:fillRect/>
          </a:stretch>
        </p:blipFill>
        <p:spPr bwMode="auto">
          <a:xfrm>
            <a:off x="571472" y="1285860"/>
            <a:ext cx="3357585" cy="53096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129</a:t>
            </a:fld>
            <a:endParaRPr lang="en-GB"/>
          </a:p>
        </p:txBody>
      </p:sp>
      <p:sp>
        <p:nvSpPr>
          <p:cNvPr id="5" name="TextBox 4"/>
          <p:cNvSpPr txBox="1"/>
          <p:nvPr/>
        </p:nvSpPr>
        <p:spPr>
          <a:xfrm>
            <a:off x="4357654" y="1318022"/>
            <a:ext cx="4786346" cy="5539978"/>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No one else stands to inherit the Kingdom!</a:t>
            </a:r>
            <a:r>
              <a:rPr lang="en-US" sz="2800" b="1" dirty="0" smtClean="0">
                <a:solidFill>
                  <a:srgbClr val="FFCC66"/>
                </a:solidFill>
                <a:effectLst>
                  <a:outerShdw blurRad="38100" dist="38100" dir="2700000" algn="tl">
                    <a:srgbClr val="000000">
                      <a:alpha val="43137"/>
                    </a:srgbClr>
                  </a:outerShdw>
                </a:effectLst>
              </a:rPr>
              <a:t>  Yahweh God has told us that He has prepared us for this Kingdom </a:t>
            </a:r>
            <a:r>
              <a:rPr lang="en-US" sz="2800" b="1" u="sng" dirty="0" smtClean="0">
                <a:solidFill>
                  <a:srgbClr val="FFCC66"/>
                </a:solidFill>
                <a:effectLst>
                  <a:outerShdw blurRad="38100" dist="38100" dir="2700000" algn="tl">
                    <a:srgbClr val="000000">
                      <a:alpha val="43137"/>
                    </a:srgbClr>
                  </a:outerShdw>
                </a:effectLst>
              </a:rPr>
              <a:t>even before the world was created</a:t>
            </a:r>
            <a:r>
              <a:rPr lang="en-US" sz="2800" b="1" dirty="0" smtClean="0">
                <a:solidFill>
                  <a:srgbClr val="FFCC66"/>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This is the true meaning of the doctrine of </a:t>
            </a:r>
            <a:r>
              <a:rPr lang="en-US" sz="2800" b="1" i="1" u="sng" dirty="0" smtClean="0">
                <a:solidFill>
                  <a:srgbClr val="00FF00"/>
                </a:solidFill>
                <a:effectLst>
                  <a:outerShdw blurRad="38100" dist="38100" dir="2700000" algn="tl">
                    <a:srgbClr val="000000">
                      <a:alpha val="43137"/>
                    </a:srgbClr>
                  </a:outerShdw>
                </a:effectLst>
              </a:rPr>
              <a:t>Predestination</a:t>
            </a:r>
            <a:r>
              <a:rPr lang="en-US" sz="2800" b="1" dirty="0" smtClean="0">
                <a:solidFill>
                  <a:srgbClr val="00FF00"/>
                </a:solidFill>
                <a:effectLst>
                  <a:outerShdw blurRad="38100" dist="38100" dir="2700000" algn="tl">
                    <a:srgbClr val="000000">
                      <a:alpha val="43137"/>
                    </a:srgbClr>
                  </a:outerShdw>
                </a:effectLst>
              </a:rPr>
              <a:t>, as explained by Paul in Romans 8:29-30 and Ephesians 1:5,11.</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155652" name="Picture 4" descr="http://crownrights.com/store/images/absolute_predestination_asserted_lg.jpg"/>
          <p:cNvPicPr>
            <a:picLocks noChangeAspect="1" noChangeArrowheads="1"/>
          </p:cNvPicPr>
          <p:nvPr/>
        </p:nvPicPr>
        <p:blipFill>
          <a:blip r:embed="rId2" cstate="print"/>
          <a:srcRect l="6817" t="3743" r="6250" b="5347"/>
          <a:stretch>
            <a:fillRect/>
          </a:stretch>
        </p:blipFill>
        <p:spPr bwMode="auto">
          <a:xfrm>
            <a:off x="357158" y="1428736"/>
            <a:ext cx="3643338" cy="4857784"/>
          </a:xfrm>
          <a:prstGeom prst="rect">
            <a:avLst/>
          </a:prstGeom>
          <a:noFill/>
        </p:spPr>
      </p:pic>
      <p:sp>
        <p:nvSpPr>
          <p:cNvPr id="7" name="TextBox 6"/>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Lamb and the Lion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5652"/>
                                        </p:tgtEl>
                                        <p:attrNameLst>
                                          <p:attrName>style.visibility</p:attrName>
                                        </p:attrNameLst>
                                      </p:cBhvr>
                                      <p:to>
                                        <p:strVal val="visible"/>
                                      </p:to>
                                    </p:set>
                                    <p:animEffect transition="in" filter="circle(in)">
                                      <p:cBhvr>
                                        <p:cTn id="7" dur="2000"/>
                                        <p:tgtEl>
                                          <p:spTgt spid="15565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5" name="TextBox 4"/>
          <p:cNvSpPr txBox="1"/>
          <p:nvPr/>
        </p:nvSpPr>
        <p:spPr>
          <a:xfrm>
            <a:off x="4429124" y="1643050"/>
            <a:ext cx="4714876" cy="3970318"/>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As explained earlier, the scribes and Pharisees, </a:t>
            </a:r>
            <a:r>
              <a:rPr lang="en-US" sz="2800" b="1" dirty="0" smtClean="0">
                <a:solidFill>
                  <a:srgbClr val="FFC000"/>
                </a:solidFill>
                <a:effectLst>
                  <a:outerShdw blurRad="38100" dist="38100" dir="2700000" algn="tl">
                    <a:srgbClr val="000000">
                      <a:alpha val="43137"/>
                    </a:srgbClr>
                  </a:outerShdw>
                </a:effectLst>
              </a:rPr>
              <a:t>whom Jesus repeatedly condemned in all four Gospels,</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were of </a:t>
            </a:r>
            <a:r>
              <a:rPr lang="en-US" sz="2800" b="1" i="1" dirty="0" err="1" smtClean="0">
                <a:solidFill>
                  <a:srgbClr val="FF33CC"/>
                </a:solidFill>
                <a:effectLst>
                  <a:outerShdw blurRad="38100" dist="38100" dir="2700000" algn="tl">
                    <a:srgbClr val="000000">
                      <a:alpha val="43137"/>
                    </a:srgbClr>
                  </a:outerShdw>
                </a:effectLst>
              </a:rPr>
              <a:t>Idumean</a:t>
            </a:r>
            <a:r>
              <a:rPr lang="en-US" sz="2800" b="1" dirty="0" smtClean="0">
                <a:solidFill>
                  <a:srgbClr val="FF33CC"/>
                </a:solidFill>
                <a:effectLst>
                  <a:outerShdw blurRad="38100" dist="38100" dir="2700000" algn="tl">
                    <a:srgbClr val="000000">
                      <a:alpha val="43137"/>
                    </a:srgbClr>
                  </a:outerShdw>
                </a:effectLst>
              </a:rPr>
              <a:t> heritage.  </a:t>
            </a:r>
            <a:r>
              <a:rPr lang="en-US" sz="2800" b="1" dirty="0" smtClean="0">
                <a:solidFill>
                  <a:srgbClr val="00FF00"/>
                </a:solidFill>
                <a:effectLst>
                  <a:outerShdw blurRad="38100" dist="38100" dir="2700000" algn="tl">
                    <a:srgbClr val="000000">
                      <a:alpha val="43137"/>
                    </a:srgbClr>
                  </a:outerShdw>
                </a:effectLst>
              </a:rPr>
              <a:t>Neither the Ashkenazim nor the Sephardim are true Israelites.  </a:t>
            </a:r>
            <a:endParaRPr lang="en-GB" sz="2800" b="1" dirty="0">
              <a:solidFill>
                <a:srgbClr val="00FF00"/>
              </a:solidFill>
              <a:effectLst>
                <a:outerShdw blurRad="38100" dist="38100" dir="2700000" algn="tl">
                  <a:srgbClr val="000000">
                    <a:alpha val="43137"/>
                  </a:srgbClr>
                </a:outerShdw>
              </a:effectLst>
            </a:endParaRPr>
          </a:p>
        </p:txBody>
      </p:sp>
      <p:pic>
        <p:nvPicPr>
          <p:cNvPr id="38916" name="Picture 4" descr="http://incogman.files.wordpress.com/2009/04/pharisees2.jpg"/>
          <p:cNvPicPr>
            <a:picLocks noChangeAspect="1" noChangeArrowheads="1"/>
          </p:cNvPicPr>
          <p:nvPr/>
        </p:nvPicPr>
        <p:blipFill>
          <a:blip r:embed="rId2" cstate="print"/>
          <a:srcRect/>
          <a:stretch>
            <a:fillRect/>
          </a:stretch>
        </p:blipFill>
        <p:spPr bwMode="auto">
          <a:xfrm>
            <a:off x="357158" y="1571612"/>
            <a:ext cx="3792469" cy="34290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428596" y="5500702"/>
            <a:ext cx="3571900"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Pharisees</a:t>
            </a:r>
            <a:endParaRPr lang="en-GB" sz="3600" b="1" dirty="0">
              <a:solidFill>
                <a:srgbClr val="FFFF00"/>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74396042-8E32-47FE-905F-39A4D3A212DF}" type="slidenum">
              <a:rPr lang="en-GB" smtClean="0"/>
              <a:pPr/>
              <a:t>13</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circle(in)">
                                      <p:cBhvr>
                                        <p:cTn id="7" dur="2000"/>
                                        <p:tgtEl>
                                          <p:spTgt spid="389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130</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Lamb and the Lion</a:t>
            </a:r>
            <a:endParaRPr lang="en-GB" dirty="0"/>
          </a:p>
        </p:txBody>
      </p:sp>
      <p:sp>
        <p:nvSpPr>
          <p:cNvPr id="6" name="TextBox 5"/>
          <p:cNvSpPr txBox="1"/>
          <p:nvPr/>
        </p:nvSpPr>
        <p:spPr>
          <a:xfrm>
            <a:off x="4857752" y="2000240"/>
            <a:ext cx="4143372" cy="3539430"/>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At the First Advent, He was Shiloh,</a:t>
            </a:r>
            <a:r>
              <a:rPr lang="en-US" sz="2800" b="1" dirty="0" smtClean="0">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the Messiah and Lamb of God.  </a:t>
            </a:r>
            <a:r>
              <a:rPr lang="en-US" sz="2800" b="1" dirty="0" smtClean="0">
                <a:solidFill>
                  <a:srgbClr val="FF33CC"/>
                </a:solidFill>
                <a:effectLst>
                  <a:outerShdw blurRad="38100" dist="38100" dir="2700000" algn="tl">
                    <a:srgbClr val="000000">
                      <a:alpha val="43137"/>
                    </a:srgbClr>
                  </a:outerShdw>
                </a:effectLst>
              </a:rPr>
              <a:t>At the Second Advent, we will call Him the Lion of Judah,</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when He will take His place as King of Kings. </a:t>
            </a:r>
            <a:endParaRPr lang="en-GB" sz="2800" b="1" dirty="0">
              <a:solidFill>
                <a:srgbClr val="00FF00"/>
              </a:solidFill>
              <a:effectLst>
                <a:outerShdw blurRad="38100" dist="38100" dir="2700000" algn="tl">
                  <a:srgbClr val="000000">
                    <a:alpha val="43137"/>
                  </a:srgbClr>
                </a:outerShdw>
              </a:effectLst>
            </a:endParaRPr>
          </a:p>
        </p:txBody>
      </p:sp>
      <p:pic>
        <p:nvPicPr>
          <p:cNvPr id="150530" name="Picture 2" descr="http://images-1.redbubble.net/img/clothing/bodycolor:aqua/size:small/style:mens/view:main/1738264-4-lion-and-crown.jpg"/>
          <p:cNvPicPr>
            <a:picLocks noChangeAspect="1" noChangeArrowheads="1"/>
          </p:cNvPicPr>
          <p:nvPr/>
        </p:nvPicPr>
        <p:blipFill>
          <a:blip r:embed="rId2" cstate="print"/>
          <a:srcRect/>
          <a:stretch>
            <a:fillRect/>
          </a:stretch>
        </p:blipFill>
        <p:spPr bwMode="auto">
          <a:xfrm>
            <a:off x="214282" y="1571612"/>
            <a:ext cx="4357714" cy="43577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0530"/>
                                        </p:tgtEl>
                                        <p:attrNameLst>
                                          <p:attrName>style.visibility</p:attrName>
                                        </p:attrNameLst>
                                      </p:cBhvr>
                                      <p:to>
                                        <p:strVal val="visible"/>
                                      </p:to>
                                    </p:set>
                                    <p:animEffect transition="in" filter="circle(in)">
                                      <p:cBhvr>
                                        <p:cTn id="7" dur="2000"/>
                                        <p:tgtEl>
                                          <p:spTgt spid="1505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131</a:t>
            </a:fld>
            <a:endParaRPr lang="en-GB"/>
          </a:p>
        </p:txBody>
      </p:sp>
      <p:sp>
        <p:nvSpPr>
          <p:cNvPr id="5" name="TextBox 4"/>
          <p:cNvSpPr txBox="1"/>
          <p:nvPr/>
        </p:nvSpPr>
        <p:spPr>
          <a:xfrm>
            <a:off x="3857620" y="1643050"/>
            <a:ext cx="5286380" cy="5109091"/>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He never achieved that last time, did He?</a:t>
            </a:r>
            <a:r>
              <a:rPr lang="en-US" sz="2800" b="1" dirty="0" smtClean="0">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He was crucified; and the Jews mocked him by putting a sign on His Cross,</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which said “</a:t>
            </a:r>
            <a:r>
              <a:rPr lang="en-US" sz="2800" b="1" i="1" dirty="0" smtClean="0">
                <a:solidFill>
                  <a:srgbClr val="00B0F0"/>
                </a:solidFill>
                <a:effectLst>
                  <a:outerShdw blurRad="38100" dist="38100" dir="2700000" algn="tl">
                    <a:srgbClr val="000000">
                      <a:alpha val="43137"/>
                    </a:srgbClr>
                  </a:outerShdw>
                </a:effectLst>
              </a:rPr>
              <a:t>King of the Judeans</a:t>
            </a:r>
            <a:r>
              <a:rPr lang="en-US" sz="2800" b="1" dirty="0" smtClean="0">
                <a:solidFill>
                  <a:srgbClr val="00B0F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This time, He will come with vengeance for His enemies; </a:t>
            </a:r>
            <a:r>
              <a:rPr lang="en-US" sz="2800" b="1" dirty="0" smtClean="0">
                <a:solidFill>
                  <a:srgbClr val="00FF00"/>
                </a:solidFill>
                <a:effectLst>
                  <a:outerShdw blurRad="38100" dist="38100" dir="2700000" algn="tl">
                    <a:srgbClr val="000000">
                      <a:alpha val="43137"/>
                    </a:srgbClr>
                  </a:outerShdw>
                </a:effectLst>
              </a:rPr>
              <a:t>and He will rule with a “</a:t>
            </a:r>
            <a:r>
              <a:rPr lang="en-US" sz="2800" b="1" i="1" dirty="0" smtClean="0">
                <a:solidFill>
                  <a:srgbClr val="00FF00"/>
                </a:solidFill>
                <a:effectLst>
                  <a:outerShdw blurRad="38100" dist="38100" dir="2700000" algn="tl">
                    <a:srgbClr val="000000">
                      <a:alpha val="43137"/>
                    </a:srgbClr>
                  </a:outerShdw>
                </a:effectLst>
              </a:rPr>
              <a:t>rod of iron</a:t>
            </a:r>
            <a:r>
              <a:rPr lang="en-US" sz="2800" b="1" dirty="0" smtClean="0">
                <a:solidFill>
                  <a:srgbClr val="00FF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u="sng" dirty="0" smtClean="0">
                <a:solidFill>
                  <a:srgbClr val="FFFF00"/>
                </a:solidFill>
                <a:effectLst>
                  <a:outerShdw blurRad="38100" dist="38100" dir="2700000" algn="tl">
                    <a:srgbClr val="000000">
                      <a:alpha val="43137"/>
                    </a:srgbClr>
                  </a:outerShdw>
                </a:effectLst>
              </a:rPr>
              <a:t>There won’t be any law-breaking anymore</a:t>
            </a:r>
            <a:r>
              <a:rPr lang="en-US" sz="2800" b="1" dirty="0" smtClean="0">
                <a:solidFill>
                  <a:srgbClr val="FFFF00"/>
                </a:solidFill>
                <a:effectLst>
                  <a:outerShdw blurRad="38100" dist="38100" dir="2700000" algn="tl">
                    <a:srgbClr val="000000">
                      <a:alpha val="43137"/>
                    </a:srgbClr>
                  </a:outerShdw>
                </a:effectLst>
              </a:rPr>
              <a:t>!</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pic>
        <p:nvPicPr>
          <p:cNvPr id="157698" name="Picture 2" descr="http://www.accdatbooks.com/images/rod.jpg"/>
          <p:cNvPicPr>
            <a:picLocks noChangeAspect="1" noChangeArrowheads="1"/>
          </p:cNvPicPr>
          <p:nvPr/>
        </p:nvPicPr>
        <p:blipFill>
          <a:blip r:embed="rId2" cstate="print"/>
          <a:srcRect/>
          <a:stretch>
            <a:fillRect/>
          </a:stretch>
        </p:blipFill>
        <p:spPr bwMode="auto">
          <a:xfrm>
            <a:off x="357158" y="1428736"/>
            <a:ext cx="3298452" cy="5000636"/>
          </a:xfrm>
          <a:prstGeom prst="rect">
            <a:avLst/>
          </a:prstGeom>
          <a:noFill/>
        </p:spPr>
      </p:pic>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Lamb and the Lion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animEffect transition="in" filter="circle(in)">
                                      <p:cBhvr>
                                        <p:cTn id="7" dur="2000"/>
                                        <p:tgtEl>
                                          <p:spTgt spid="1576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132</a:t>
            </a:fld>
            <a:endParaRPr lang="en-GB"/>
          </a:p>
        </p:txBody>
      </p:sp>
      <p:sp>
        <p:nvSpPr>
          <p:cNvPr id="5" name="TextBox 4"/>
          <p:cNvSpPr txBox="1"/>
          <p:nvPr/>
        </p:nvSpPr>
        <p:spPr>
          <a:xfrm>
            <a:off x="4786314" y="1643050"/>
            <a:ext cx="4357686" cy="4678204"/>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Meanwhile, back in Europe, </a:t>
            </a:r>
            <a:r>
              <a:rPr lang="en-US" sz="2800" b="1" dirty="0" smtClean="0">
                <a:solidFill>
                  <a:srgbClr val="FFC000"/>
                </a:solidFill>
                <a:effectLst>
                  <a:outerShdw blurRad="38100" dist="38100" dir="2700000" algn="tl">
                    <a:srgbClr val="000000">
                      <a:alpha val="43137"/>
                    </a:srgbClr>
                  </a:outerShdw>
                </a:effectLst>
              </a:rPr>
              <a:t>the Israelites of the Dispersion were becoming a vast multitude of people.  </a:t>
            </a:r>
            <a:r>
              <a:rPr lang="en-US" sz="2800" b="1" dirty="0" smtClean="0">
                <a:solidFill>
                  <a:srgbClr val="FF33CC"/>
                </a:solidFill>
                <a:effectLst>
                  <a:outerShdw blurRad="38100" dist="38100" dir="2700000" algn="tl">
                    <a:srgbClr val="000000">
                      <a:alpha val="43137"/>
                    </a:srgbClr>
                  </a:outerShdw>
                </a:effectLst>
              </a:rPr>
              <a:t>Because of hundreds of years of wandering, </a:t>
            </a:r>
            <a:r>
              <a:rPr lang="en-US" sz="2800" b="1" dirty="0" smtClean="0">
                <a:solidFill>
                  <a:srgbClr val="00FF00"/>
                </a:solidFill>
                <a:effectLst>
                  <a:outerShdw blurRad="38100" dist="38100" dir="2700000" algn="tl">
                    <a:srgbClr val="000000">
                      <a:alpha val="43137"/>
                    </a:srgbClr>
                  </a:outerShdw>
                </a:effectLst>
              </a:rPr>
              <a:t>they eventually forgot who they were and were called by other names!!!</a:t>
            </a:r>
            <a:endParaRPr lang="en-GB" sz="2800" b="1" dirty="0" smtClean="0">
              <a:solidFill>
                <a:srgbClr val="00FF00"/>
              </a:solidFill>
              <a:effectLst>
                <a:outerShdw blurRad="38100" dist="38100" dir="2700000" algn="tl">
                  <a:srgbClr val="000000">
                    <a:alpha val="43137"/>
                  </a:srgbClr>
                </a:outerShdw>
              </a:effectLst>
            </a:endParaRPr>
          </a:p>
          <a:p>
            <a:endParaRPr lang="en-GB" dirty="0">
              <a:solidFill>
                <a:srgbClr val="00FF00"/>
              </a:solidFill>
            </a:endParaRPr>
          </a:p>
        </p:txBody>
      </p:sp>
      <p:pic>
        <p:nvPicPr>
          <p:cNvPr id="4100" name="Picture 4" descr="all european flags and map of europe vector illustration"/>
          <p:cNvPicPr>
            <a:picLocks noChangeAspect="1" noChangeArrowheads="1"/>
          </p:cNvPicPr>
          <p:nvPr/>
        </p:nvPicPr>
        <p:blipFill>
          <a:blip r:embed="rId2" cstate="print"/>
          <a:srcRect/>
          <a:stretch>
            <a:fillRect/>
          </a:stretch>
        </p:blipFill>
        <p:spPr bwMode="auto">
          <a:xfrm>
            <a:off x="285720" y="1643050"/>
            <a:ext cx="4214842" cy="42148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in)">
                                      <p:cBhvr>
                                        <p:cTn id="7" dur="2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ussia-Caucus-Mountains-2"/>
          <p:cNvPicPr>
            <a:picLocks noChangeAspect="1" noChangeArrowheads="1"/>
          </p:cNvPicPr>
          <p:nvPr/>
        </p:nvPicPr>
        <p:blipFill>
          <a:blip r:embed="rId3" cstate="print"/>
          <a:srcRect/>
          <a:stretch>
            <a:fillRect/>
          </a:stretch>
        </p:blipFill>
        <p:spPr bwMode="auto">
          <a:xfrm>
            <a:off x="0" y="-38100"/>
            <a:ext cx="9144000" cy="6896100"/>
          </a:xfrm>
          <a:prstGeom prst="rect">
            <a:avLst/>
          </a:prstGeom>
          <a:noFill/>
          <a:ln w="9525">
            <a:noFill/>
            <a:miter lim="800000"/>
            <a:headEnd/>
            <a:tailEnd/>
          </a:ln>
        </p:spPr>
      </p:pic>
      <p:sp>
        <p:nvSpPr>
          <p:cNvPr id="72709" name="Rectangle 5"/>
          <p:cNvSpPr>
            <a:spLocks noGrp="1" noChangeArrowheads="1"/>
          </p:cNvSpPr>
          <p:nvPr>
            <p:ph type="title"/>
          </p:nvPr>
        </p:nvSpPr>
        <p:spPr/>
        <p:txBody>
          <a:bodyPr>
            <a:normAutofit fontScale="90000"/>
          </a:bodyPr>
          <a:lstStyle/>
          <a:p>
            <a:pPr eaLnBrk="1" hangingPunct="1">
              <a:defRPr/>
            </a:pPr>
            <a:r>
              <a:rPr lang="en-GB" sz="4800" b="1" dirty="0" smtClean="0">
                <a:solidFill>
                  <a:srgbClr val="FFFF00"/>
                </a:solidFill>
                <a:effectLst>
                  <a:outerShdw blurRad="38100" dist="38100" dir="2700000" algn="tl">
                    <a:srgbClr val="000000">
                      <a:alpha val="43137"/>
                    </a:srgbClr>
                  </a:outerShdw>
                </a:effectLst>
              </a:rPr>
              <a:t>Migrations Of The 12 Tribes Of Israel</a:t>
            </a:r>
          </a:p>
        </p:txBody>
      </p:sp>
      <p:sp>
        <p:nvSpPr>
          <p:cNvPr id="9" name="Slide Number Placeholder 4"/>
          <p:cNvSpPr>
            <a:spLocks noGrp="1"/>
          </p:cNvSpPr>
          <p:nvPr>
            <p:ph type="sldNum" sz="quarter" idx="12"/>
          </p:nvPr>
        </p:nvSpPr>
        <p:spPr/>
        <p:txBody>
          <a:bodyPr/>
          <a:lstStyle/>
          <a:p>
            <a:pPr>
              <a:defRPr/>
            </a:pPr>
            <a:fld id="{3E04560B-F2C5-48F1-8A36-16A258B06722}" type="slidenum">
              <a:rPr lang="en-GB"/>
              <a:pPr>
                <a:defRPr/>
              </a:pPr>
              <a:t>133</a:t>
            </a:fld>
            <a:endParaRPr lang="en-GB"/>
          </a:p>
        </p:txBody>
      </p:sp>
      <p:sp>
        <p:nvSpPr>
          <p:cNvPr id="81923" name="Text Box 2"/>
          <p:cNvSpPr txBox="1">
            <a:spLocks noChangeArrowheads="1"/>
          </p:cNvSpPr>
          <p:nvPr/>
        </p:nvSpPr>
        <p:spPr bwMode="auto">
          <a:xfrm>
            <a:off x="250825" y="765175"/>
            <a:ext cx="5616575" cy="823913"/>
          </a:xfrm>
          <a:prstGeom prst="rect">
            <a:avLst/>
          </a:prstGeom>
          <a:noFill/>
          <a:ln w="9525">
            <a:noFill/>
            <a:miter lim="800000"/>
            <a:headEnd/>
            <a:tailEnd/>
          </a:ln>
        </p:spPr>
        <p:txBody>
          <a:bodyPr>
            <a:spAutoFit/>
          </a:bodyPr>
          <a:lstStyle/>
          <a:p>
            <a:pPr eaLnBrk="0" hangingPunct="0">
              <a:spcBef>
                <a:spcPct val="50000"/>
              </a:spcBef>
            </a:pPr>
            <a:endParaRPr lang="en-US" sz="4800" b="1">
              <a:solidFill>
                <a:srgbClr val="FF0000"/>
              </a:solidFill>
              <a:latin typeface="Alfredo's Dance" pitchFamily="2" charset="0"/>
            </a:endParaRPr>
          </a:p>
        </p:txBody>
      </p:sp>
      <p:sp>
        <p:nvSpPr>
          <p:cNvPr id="72707" name="WordArt 3"/>
          <p:cNvSpPr>
            <a:spLocks noChangeArrowheads="1" noChangeShapeType="1" noTextEdit="1"/>
          </p:cNvSpPr>
          <p:nvPr/>
        </p:nvSpPr>
        <p:spPr bwMode="auto">
          <a:xfrm>
            <a:off x="1142976" y="2357430"/>
            <a:ext cx="6883425" cy="1050925"/>
          </a:xfrm>
          <a:prstGeom prst="rect">
            <a:avLst/>
          </a:prstGeom>
        </p:spPr>
        <p:txBody>
          <a:bodyPr wrap="none" fromWordArt="1">
            <a:prstTxWarp prst="textPlain">
              <a:avLst>
                <a:gd name="adj" fmla="val 50000"/>
              </a:avLst>
            </a:prstTxWarp>
          </a:bodyPr>
          <a:lstStyle/>
          <a:p>
            <a:pPr algn="ctr"/>
            <a:r>
              <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End Of  Chapter </a:t>
            </a:r>
            <a:r>
              <a:rPr lang="en-GB" sz="4800" kern="10" dirty="0" smtClean="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Five</a:t>
            </a:r>
            <a:endPar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72708" name="Text Box 4"/>
          <p:cNvSpPr txBox="1">
            <a:spLocks noChangeArrowheads="1"/>
          </p:cNvSpPr>
          <p:nvPr/>
        </p:nvSpPr>
        <p:spPr bwMode="auto">
          <a:xfrm>
            <a:off x="0" y="4286256"/>
            <a:ext cx="9144000" cy="2554545"/>
          </a:xfrm>
          <a:prstGeom prst="rect">
            <a:avLst/>
          </a:prstGeom>
          <a:noFill/>
          <a:ln w="9525">
            <a:noFill/>
            <a:miter lim="800000"/>
            <a:headEnd/>
            <a:tailEnd/>
          </a:ln>
          <a:effectLst/>
        </p:spPr>
        <p:txBody>
          <a:bodyPr>
            <a:spAutoFit/>
          </a:bodyPr>
          <a:lstStyle/>
          <a:p>
            <a:pPr algn="ctr" eaLnBrk="0" hangingPunct="0">
              <a:spcBef>
                <a:spcPct val="50000"/>
              </a:spcBef>
              <a:defRPr/>
            </a:pPr>
            <a:r>
              <a:rPr lang="en-GB" sz="4400" b="1" dirty="0">
                <a:solidFill>
                  <a:srgbClr val="00FF00"/>
                </a:solidFill>
                <a:effectLst>
                  <a:outerShdw blurRad="38100" dist="38100" dir="2700000" algn="tl">
                    <a:srgbClr val="000000"/>
                  </a:outerShdw>
                </a:effectLst>
              </a:rPr>
              <a:t>To be continued ………… </a:t>
            </a:r>
            <a:r>
              <a:rPr lang="en-GB" sz="4400" b="1" dirty="0">
                <a:solidFill>
                  <a:srgbClr val="FF9900"/>
                </a:solidFill>
                <a:effectLst>
                  <a:outerShdw blurRad="38100" dist="38100" dir="2700000" algn="tl">
                    <a:srgbClr val="000000"/>
                  </a:outerShdw>
                </a:effectLst>
              </a:rPr>
              <a:t>Chapter </a:t>
            </a:r>
            <a:r>
              <a:rPr lang="en-GB" sz="4400" b="1" dirty="0" smtClean="0">
                <a:solidFill>
                  <a:srgbClr val="FF9900"/>
                </a:solidFill>
                <a:effectLst>
                  <a:outerShdw blurRad="38100" dist="38100" dir="2700000" algn="tl">
                    <a:srgbClr val="000000"/>
                  </a:outerShdw>
                </a:effectLst>
              </a:rPr>
              <a:t>Six:</a:t>
            </a:r>
            <a:r>
              <a:rPr lang="en-US" sz="3600" b="1" dirty="0"/>
              <a:t> </a:t>
            </a:r>
            <a:r>
              <a:rPr lang="en-US" sz="3600" b="1" dirty="0" smtClean="0">
                <a:solidFill>
                  <a:srgbClr val="FF0000"/>
                </a:solidFill>
              </a:rPr>
              <a:t>The </a:t>
            </a:r>
            <a:r>
              <a:rPr lang="en-US" sz="3600" b="1" dirty="0">
                <a:solidFill>
                  <a:srgbClr val="FF0000"/>
                </a:solidFill>
              </a:rPr>
              <a:t>Israelites In </a:t>
            </a:r>
            <a:r>
              <a:rPr lang="en-US" sz="3600" b="1" dirty="0" smtClean="0">
                <a:solidFill>
                  <a:srgbClr val="FF0000"/>
                </a:solidFill>
              </a:rPr>
              <a:t>Europe </a:t>
            </a:r>
            <a:r>
              <a:rPr lang="en-US" sz="3600" b="1" dirty="0" smtClean="0">
                <a:solidFill>
                  <a:srgbClr val="FFFF00"/>
                </a:solidFill>
              </a:rPr>
              <a:t>- </a:t>
            </a:r>
            <a:r>
              <a:rPr lang="en-US" sz="3600" b="1" dirty="0">
                <a:solidFill>
                  <a:srgbClr val="FFFF00"/>
                </a:solidFill>
              </a:rPr>
              <a:t>The Origin of the Germanic Tribes In the Scythian </a:t>
            </a:r>
            <a:r>
              <a:rPr lang="en-US" sz="3600" b="1" dirty="0" smtClean="0">
                <a:solidFill>
                  <a:srgbClr val="FFFF00"/>
                </a:solidFill>
              </a:rPr>
              <a:t>Israelites</a:t>
            </a:r>
            <a:endParaRPr lang="en-GB" sz="3600" dirty="0">
              <a:solidFill>
                <a:srgbClr val="FFFF00"/>
              </a:solidFill>
            </a:endParaRPr>
          </a:p>
        </p:txBody>
      </p:sp>
      <p:sp>
        <p:nvSpPr>
          <p:cNvPr id="72710" name="Text Box 6"/>
          <p:cNvSpPr txBox="1">
            <a:spLocks noChangeArrowheads="1"/>
          </p:cNvSpPr>
          <p:nvPr/>
        </p:nvSpPr>
        <p:spPr bwMode="auto">
          <a:xfrm>
            <a:off x="323850" y="3644900"/>
            <a:ext cx="8496300"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00FF"/>
                </a:solidFill>
                <a:effectLst>
                  <a:outerShdw blurRad="38100" dist="38100" dir="2700000" algn="tl">
                    <a:srgbClr val="000000"/>
                  </a:outerShdw>
                </a:effectLst>
              </a:rPr>
              <a:t>BY PASTOR ELI JAMES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16000"/>
                                  </p:iterate>
                                  <p:childTnLst>
                                    <p:set>
                                      <p:cBhvr>
                                        <p:cTn id="6" dur="1" fill="hold">
                                          <p:stCondLst>
                                            <p:cond delay="0"/>
                                          </p:stCondLst>
                                        </p:cTn>
                                        <p:tgtEl>
                                          <p:spTgt spid="72709"/>
                                        </p:tgtEl>
                                        <p:attrNameLst>
                                          <p:attrName>style.visibility</p:attrName>
                                        </p:attrNameLst>
                                      </p:cBhvr>
                                      <p:to>
                                        <p:strVal val="visible"/>
                                      </p:to>
                                    </p:set>
                                    <p:anim calcmode="lin" valueType="num">
                                      <p:cBhvr additive="base">
                                        <p:cTn id="7" dur="500" fill="hold"/>
                                        <p:tgtEl>
                                          <p:spTgt spid="72709"/>
                                        </p:tgtEl>
                                        <p:attrNameLst>
                                          <p:attrName>ppt_x</p:attrName>
                                        </p:attrNameLst>
                                      </p:cBhvr>
                                      <p:tavLst>
                                        <p:tav tm="0">
                                          <p:val>
                                            <p:strVal val="#ppt_x"/>
                                          </p:val>
                                        </p:tav>
                                        <p:tav tm="100000">
                                          <p:val>
                                            <p:strVal val="#ppt_x"/>
                                          </p:val>
                                        </p:tav>
                                      </p:tavLst>
                                    </p:anim>
                                    <p:anim calcmode="lin" valueType="num">
                                      <p:cBhvr additive="base">
                                        <p:cTn id="8" dur="500" fill="hold"/>
                                        <p:tgtEl>
                                          <p:spTgt spid="72709"/>
                                        </p:tgtEl>
                                        <p:attrNameLst>
                                          <p:attrName>ppt_y</p:attrName>
                                        </p:attrNameLst>
                                      </p:cBhvr>
                                      <p:tavLst>
                                        <p:tav tm="0">
                                          <p:val>
                                            <p:strVal val="0-#ppt_h/2"/>
                                          </p:val>
                                        </p:tav>
                                        <p:tav tm="100000">
                                          <p:val>
                                            <p:strVal val="#ppt_y"/>
                                          </p:val>
                                        </p:tav>
                                      </p:tavLst>
                                    </p:anim>
                                  </p:childTnLst>
                                </p:cTn>
                              </p:par>
                            </p:childTnLst>
                          </p:cTn>
                        </p:par>
                        <p:par>
                          <p:cTn id="9" fill="hold">
                            <p:stCondLst>
                              <p:cond delay="2900"/>
                            </p:stCondLst>
                            <p:childTnLst>
                              <p:par>
                                <p:cTn id="10" presetID="2" presetClass="entr" presetSubtype="1" fill="hold" grpId="0" nodeType="afterEffect">
                                  <p:stCondLst>
                                    <p:cond delay="0"/>
                                  </p:stCondLst>
                                  <p:childTnLst>
                                    <p:set>
                                      <p:cBhvr>
                                        <p:cTn id="11" dur="1" fill="hold">
                                          <p:stCondLst>
                                            <p:cond delay="0"/>
                                          </p:stCondLst>
                                        </p:cTn>
                                        <p:tgtEl>
                                          <p:spTgt spid="72707"/>
                                        </p:tgtEl>
                                        <p:attrNameLst>
                                          <p:attrName>style.visibility</p:attrName>
                                        </p:attrNameLst>
                                      </p:cBhvr>
                                      <p:to>
                                        <p:strVal val="visible"/>
                                      </p:to>
                                    </p:set>
                                    <p:anim calcmode="lin" valueType="num">
                                      <p:cBhvr additive="base">
                                        <p:cTn id="12" dur="500" fill="hold"/>
                                        <p:tgtEl>
                                          <p:spTgt spid="72707"/>
                                        </p:tgtEl>
                                        <p:attrNameLst>
                                          <p:attrName>ppt_x</p:attrName>
                                        </p:attrNameLst>
                                      </p:cBhvr>
                                      <p:tavLst>
                                        <p:tav tm="0">
                                          <p:val>
                                            <p:strVal val="#ppt_x"/>
                                          </p:val>
                                        </p:tav>
                                        <p:tav tm="100000">
                                          <p:val>
                                            <p:strVal val="#ppt_x"/>
                                          </p:val>
                                        </p:tav>
                                      </p:tavLst>
                                    </p:anim>
                                    <p:anim calcmode="lin" valueType="num">
                                      <p:cBhvr additive="base">
                                        <p:cTn id="13" dur="500" fill="hold"/>
                                        <p:tgtEl>
                                          <p:spTgt spid="7270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iterate type="lt">
                                    <p:tmPct val="21000"/>
                                  </p:iterate>
                                  <p:childTnLst>
                                    <p:set>
                                      <p:cBhvr>
                                        <p:cTn id="17" dur="1" fill="hold">
                                          <p:stCondLst>
                                            <p:cond delay="0"/>
                                          </p:stCondLst>
                                        </p:cTn>
                                        <p:tgtEl>
                                          <p:spTgt spid="72710"/>
                                        </p:tgtEl>
                                        <p:attrNameLst>
                                          <p:attrName>style.visibility</p:attrName>
                                        </p:attrNameLst>
                                      </p:cBhvr>
                                      <p:to>
                                        <p:strVal val="visible"/>
                                      </p:to>
                                    </p:set>
                                    <p:anim calcmode="lin" valueType="num">
                                      <p:cBhvr additive="base">
                                        <p:cTn id="18" dur="500" fill="hold"/>
                                        <p:tgtEl>
                                          <p:spTgt spid="72710"/>
                                        </p:tgtEl>
                                        <p:attrNameLst>
                                          <p:attrName>ppt_x</p:attrName>
                                        </p:attrNameLst>
                                      </p:cBhvr>
                                      <p:tavLst>
                                        <p:tav tm="0">
                                          <p:val>
                                            <p:strVal val="#ppt_x"/>
                                          </p:val>
                                        </p:tav>
                                        <p:tav tm="100000">
                                          <p:val>
                                            <p:strVal val="#ppt_x"/>
                                          </p:val>
                                        </p:tav>
                                      </p:tavLst>
                                    </p:anim>
                                    <p:anim calcmode="lin" valueType="num">
                                      <p:cBhvr additive="base">
                                        <p:cTn id="19" dur="500" fill="hold"/>
                                        <p:tgtEl>
                                          <p:spTgt spid="7271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iterate type="lt">
                                    <p:tmPct val="20000"/>
                                  </p:iterate>
                                  <p:childTnLst>
                                    <p:set>
                                      <p:cBhvr>
                                        <p:cTn id="23" dur="1" fill="hold">
                                          <p:stCondLst>
                                            <p:cond delay="0"/>
                                          </p:stCondLst>
                                        </p:cTn>
                                        <p:tgtEl>
                                          <p:spTgt spid="72708"/>
                                        </p:tgtEl>
                                        <p:attrNameLst>
                                          <p:attrName>style.visibility</p:attrName>
                                        </p:attrNameLst>
                                      </p:cBhvr>
                                      <p:to>
                                        <p:strVal val="visible"/>
                                      </p:to>
                                    </p:set>
                                    <p:anim calcmode="lin" valueType="num">
                                      <p:cBhvr additive="base">
                                        <p:cTn id="24" dur="500" fill="hold"/>
                                        <p:tgtEl>
                                          <p:spTgt spid="72708"/>
                                        </p:tgtEl>
                                        <p:attrNameLst>
                                          <p:attrName>ppt_x</p:attrName>
                                        </p:attrNameLst>
                                      </p:cBhvr>
                                      <p:tavLst>
                                        <p:tav tm="0">
                                          <p:val>
                                            <p:strVal val="#ppt_x"/>
                                          </p:val>
                                        </p:tav>
                                        <p:tav tm="100000">
                                          <p:val>
                                            <p:strVal val="#ppt_x"/>
                                          </p:val>
                                        </p:tav>
                                      </p:tavLst>
                                    </p:anim>
                                    <p:anim calcmode="lin" valueType="num">
                                      <p:cBhvr additive="base">
                                        <p:cTn id="25" dur="500" fill="hold"/>
                                        <p:tgtEl>
                                          <p:spTgt spid="727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P spid="72707" grpId="0" animBg="1"/>
      <p:bldP spid="72708" grpId="0"/>
      <p:bldP spid="727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5" name="TextBox 4"/>
          <p:cNvSpPr txBox="1"/>
          <p:nvPr/>
        </p:nvSpPr>
        <p:spPr>
          <a:xfrm>
            <a:off x="3929058" y="2000240"/>
            <a:ext cx="4643438" cy="3539430"/>
          </a:xfrm>
          <a:prstGeom prst="rect">
            <a:avLst/>
          </a:prstGeom>
          <a:noFill/>
        </p:spPr>
        <p:txBody>
          <a:bodyPr wrap="square" rtlCol="0">
            <a:spAutoFit/>
          </a:bodyPr>
          <a:lstStyle/>
          <a:p>
            <a:r>
              <a:rPr lang="en-US" sz="2800" b="1" u="sng" dirty="0" smtClean="0">
                <a:solidFill>
                  <a:srgbClr val="66FFFF"/>
                </a:solidFill>
                <a:effectLst>
                  <a:outerShdw blurRad="38100" dist="38100" dir="2700000" algn="tl">
                    <a:srgbClr val="000000">
                      <a:alpha val="43137"/>
                    </a:srgbClr>
                  </a:outerShdw>
                </a:effectLst>
              </a:rPr>
              <a:t>This means that Judaism and Jewry are total impostors, </a:t>
            </a:r>
            <a:r>
              <a:rPr lang="en-US" sz="2800" b="1" u="sng" dirty="0" smtClean="0">
                <a:solidFill>
                  <a:srgbClr val="FFC000"/>
                </a:solidFill>
                <a:effectLst>
                  <a:outerShdw blurRad="38100" dist="38100" dir="2700000" algn="tl">
                    <a:srgbClr val="000000">
                      <a:alpha val="43137"/>
                    </a:srgbClr>
                  </a:outerShdw>
                </a:effectLst>
              </a:rPr>
              <a:t>who have laid a false claim to the heritage of Israel and Judah,</a:t>
            </a:r>
            <a:r>
              <a:rPr lang="en-US" sz="2800" b="1" u="sng" dirty="0" smtClean="0">
                <a:effectLst>
                  <a:outerShdw blurRad="38100" dist="38100" dir="2700000" algn="tl">
                    <a:srgbClr val="000000">
                      <a:alpha val="43137"/>
                    </a:srgbClr>
                  </a:outerShdw>
                </a:effectLst>
              </a:rPr>
              <a:t> </a:t>
            </a:r>
            <a:r>
              <a:rPr lang="en-US" sz="2800" b="1" u="sng" dirty="0" smtClean="0">
                <a:solidFill>
                  <a:srgbClr val="00FF00"/>
                </a:solidFill>
                <a:effectLst>
                  <a:outerShdw blurRad="38100" dist="38100" dir="2700000" algn="tl">
                    <a:srgbClr val="000000">
                      <a:alpha val="43137"/>
                    </a:srgbClr>
                  </a:outerShdw>
                </a:effectLst>
              </a:rPr>
              <a:t>as is stated in Rev. 2:9, 3:9 and 12:9.</a:t>
            </a:r>
            <a:endParaRPr lang="en-GB" sz="2800" b="1" dirty="0" smtClean="0">
              <a:solidFill>
                <a:srgbClr val="00FF00"/>
              </a:solidFill>
              <a:effectLst>
                <a:outerShdw blurRad="38100" dist="38100" dir="2700000" algn="tl">
                  <a:srgbClr val="000000">
                    <a:alpha val="43137"/>
                  </a:srgbClr>
                </a:outerShdw>
              </a:effectLst>
            </a:endParaRPr>
          </a:p>
          <a:p>
            <a:endParaRPr lang="en-GB" sz="2800" b="1" dirty="0">
              <a:effectLst>
                <a:outerShdw blurRad="38100" dist="38100" dir="2700000" algn="tl">
                  <a:srgbClr val="000000">
                    <a:alpha val="43137"/>
                  </a:srgbClr>
                </a:outerShdw>
              </a:effectLst>
            </a:endParaRPr>
          </a:p>
        </p:txBody>
      </p:sp>
      <p:pic>
        <p:nvPicPr>
          <p:cNvPr id="10242" name="Picture 2" descr="http://fs1.snappville.com/OC/frj1951/frj1951-1234065493.gif"/>
          <p:cNvPicPr>
            <a:picLocks noChangeAspect="1" noChangeArrowheads="1"/>
          </p:cNvPicPr>
          <p:nvPr/>
        </p:nvPicPr>
        <p:blipFill>
          <a:blip r:embed="rId2" cstate="print"/>
          <a:srcRect/>
          <a:stretch>
            <a:fillRect/>
          </a:stretch>
        </p:blipFill>
        <p:spPr bwMode="auto">
          <a:xfrm>
            <a:off x="857224" y="1428736"/>
            <a:ext cx="2571768" cy="5212215"/>
          </a:xfrm>
          <a:prstGeom prst="rect">
            <a:avLst/>
          </a:prstGeom>
          <a:noFill/>
        </p:spPr>
      </p:pic>
      <p:sp>
        <p:nvSpPr>
          <p:cNvPr id="6" name="Slide Number Placeholder 5"/>
          <p:cNvSpPr>
            <a:spLocks noGrp="1"/>
          </p:cNvSpPr>
          <p:nvPr>
            <p:ph type="sldNum" sz="quarter" idx="12"/>
          </p:nvPr>
        </p:nvSpPr>
        <p:spPr/>
        <p:txBody>
          <a:bodyPr/>
          <a:lstStyle/>
          <a:p>
            <a:fld id="{74396042-8E32-47FE-905F-39A4D3A212DF}" type="slidenum">
              <a:rPr lang="en-GB" smtClean="0"/>
              <a:pPr/>
              <a:t>14</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4071934" y="1357298"/>
            <a:ext cx="4786346" cy="4832092"/>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Speaking to Israel in Rev. 2:9, Jesus, </a:t>
            </a:r>
            <a:r>
              <a:rPr lang="en-US" sz="2800" b="1" dirty="0" smtClean="0">
                <a:solidFill>
                  <a:srgbClr val="FFC000"/>
                </a:solidFill>
                <a:effectLst>
                  <a:outerShdw blurRad="38100" dist="38100" dir="2700000" algn="tl">
                    <a:srgbClr val="000000">
                      <a:alpha val="43137"/>
                    </a:srgbClr>
                  </a:outerShdw>
                </a:effectLst>
              </a:rPr>
              <a:t>through the Apostle John, tells us: </a:t>
            </a:r>
            <a:endParaRPr lang="en-GB" sz="2800" b="1" dirty="0" smtClean="0">
              <a:solidFill>
                <a:srgbClr val="FFC000"/>
              </a:solidFill>
              <a:effectLst>
                <a:outerShdw blurRad="38100" dist="38100" dir="2700000" algn="tl">
                  <a:srgbClr val="000000">
                    <a:alpha val="43137"/>
                  </a:srgbClr>
                </a:outerShdw>
              </a:effectLst>
            </a:endParaRPr>
          </a:p>
          <a:p>
            <a:r>
              <a:rPr lang="en-US" sz="2800" b="1" dirty="0" smtClean="0">
                <a:effectLst>
                  <a:outerShdw blurRad="38100" dist="38100" dir="2700000" algn="tl">
                    <a:srgbClr val="000000">
                      <a:alpha val="43137"/>
                    </a:srgbClr>
                  </a:outerShdw>
                </a:effectLst>
              </a:rPr>
              <a:t> </a:t>
            </a:r>
            <a:endParaRPr lang="en-GB" sz="2800" b="1" dirty="0" smtClean="0">
              <a:effectLst>
                <a:outerShdw blurRad="38100" dist="38100" dir="2700000" algn="tl">
                  <a:srgbClr val="000000">
                    <a:alpha val="43137"/>
                  </a:srgbClr>
                </a:outerShdw>
              </a:effectLst>
            </a:endParaRPr>
          </a:p>
          <a:p>
            <a:r>
              <a:rPr lang="en-US" sz="2800" b="1" i="1" dirty="0" smtClean="0">
                <a:solidFill>
                  <a:srgbClr val="00FF00"/>
                </a:solidFill>
                <a:effectLst>
                  <a:outerShdw blurRad="38100" dist="38100" dir="2700000" algn="tl">
                    <a:srgbClr val="000000">
                      <a:alpha val="43137"/>
                    </a:srgbClr>
                  </a:outerShdw>
                </a:effectLst>
              </a:rPr>
              <a:t>I know your tribulation and your poverty (but you are rich) </a:t>
            </a:r>
            <a:r>
              <a:rPr lang="en-US" sz="2800" b="1" i="1" u="sng" dirty="0" smtClean="0">
                <a:solidFill>
                  <a:srgbClr val="FFFF00"/>
                </a:solidFill>
                <a:effectLst>
                  <a:outerShdw blurRad="38100" dist="38100" dir="2700000" algn="tl">
                    <a:srgbClr val="000000">
                      <a:alpha val="43137"/>
                    </a:srgbClr>
                  </a:outerShdw>
                </a:effectLst>
              </a:rPr>
              <a:t>and the slander of those who say they are Jews </a:t>
            </a:r>
            <a:r>
              <a:rPr lang="en-US" sz="2800" b="1" u="sng" dirty="0" smtClean="0">
                <a:solidFill>
                  <a:srgbClr val="FFFF00"/>
                </a:solidFill>
                <a:effectLst>
                  <a:outerShdw blurRad="38100" dist="38100" dir="2700000" algn="tl">
                    <a:srgbClr val="000000">
                      <a:alpha val="43137"/>
                    </a:srgbClr>
                  </a:outerShdw>
                </a:effectLst>
              </a:rPr>
              <a:t>[Judeans]</a:t>
            </a:r>
            <a:r>
              <a:rPr lang="en-US" sz="2800" b="1" i="1" u="sng" dirty="0" smtClean="0">
                <a:solidFill>
                  <a:srgbClr val="FFFF00"/>
                </a:solidFill>
                <a:effectLst>
                  <a:outerShdw blurRad="38100" dist="38100" dir="2700000" algn="tl">
                    <a:srgbClr val="000000">
                      <a:alpha val="43137"/>
                    </a:srgbClr>
                  </a:outerShdw>
                </a:effectLst>
              </a:rPr>
              <a:t> and are not, but are the synagogue of Satan</a:t>
            </a:r>
            <a:r>
              <a:rPr lang="en-US" sz="2800" b="1" i="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pic>
        <p:nvPicPr>
          <p:cNvPr id="9218" name="Picture 2" descr="http://www.texemarrs.com/images/synagogue_of_satan_cover.jpg"/>
          <p:cNvPicPr>
            <a:picLocks noChangeAspect="1" noChangeArrowheads="1"/>
          </p:cNvPicPr>
          <p:nvPr/>
        </p:nvPicPr>
        <p:blipFill>
          <a:blip r:embed="rId2" cstate="print"/>
          <a:srcRect/>
          <a:stretch>
            <a:fillRect/>
          </a:stretch>
        </p:blipFill>
        <p:spPr bwMode="auto">
          <a:xfrm>
            <a:off x="428596" y="1357298"/>
            <a:ext cx="3337583" cy="5214974"/>
          </a:xfrm>
          <a:prstGeom prst="rect">
            <a:avLst/>
          </a:prstGeom>
          <a:noFill/>
        </p:spPr>
      </p:pic>
      <p:sp>
        <p:nvSpPr>
          <p:cNvPr id="5" name="Slide Number Placeholder 4"/>
          <p:cNvSpPr>
            <a:spLocks noGrp="1"/>
          </p:cNvSpPr>
          <p:nvPr>
            <p:ph type="sldNum" sz="quarter" idx="12"/>
          </p:nvPr>
        </p:nvSpPr>
        <p:spPr/>
        <p:txBody>
          <a:bodyPr/>
          <a:lstStyle/>
          <a:p>
            <a:fld id="{74396042-8E32-47FE-905F-39A4D3A212DF}" type="slidenum">
              <a:rPr lang="en-GB" smtClean="0"/>
              <a:pPr/>
              <a:t>15</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4214810" y="1428736"/>
            <a:ext cx="4929190" cy="4832092"/>
          </a:xfrm>
          <a:prstGeom prst="rect">
            <a:avLst/>
          </a:prstGeom>
          <a:noFill/>
        </p:spPr>
        <p:txBody>
          <a:bodyPr wrap="square" rtlCol="0">
            <a:spAutoFit/>
          </a:bodyPr>
          <a:lstStyle/>
          <a:p>
            <a:r>
              <a:rPr lang="en-US" sz="2800" b="1" dirty="0" smtClean="0">
                <a:solidFill>
                  <a:srgbClr val="FF33CC"/>
                </a:solidFill>
                <a:effectLst>
                  <a:outerShdw blurRad="38100" dist="38100" dir="2700000" algn="tl">
                    <a:srgbClr val="000000">
                      <a:alpha val="43137"/>
                    </a:srgbClr>
                  </a:outerShdw>
                </a:effectLst>
              </a:rPr>
              <a:t>Psalms 50:16 and 17 offer an interesting foresight into this development:</a:t>
            </a:r>
            <a:r>
              <a:rPr lang="en-US" sz="2800" b="1" dirty="0" smtClean="0">
                <a:effectLst>
                  <a:outerShdw blurRad="38100" dist="38100" dir="2700000" algn="tl">
                    <a:srgbClr val="000000">
                      <a:alpha val="43137"/>
                    </a:srgbClr>
                  </a:outerShdw>
                </a:effectLst>
              </a:rPr>
              <a:t> </a:t>
            </a:r>
            <a:r>
              <a:rPr lang="en-US" sz="2800" b="1" dirty="0" smtClean="0">
                <a:solidFill>
                  <a:srgbClr val="66FFFF"/>
                </a:solidFill>
                <a:effectLst>
                  <a:outerShdw blurRad="38100" dist="38100" dir="2700000" algn="tl">
                    <a:srgbClr val="000000">
                      <a:alpha val="43137"/>
                    </a:srgbClr>
                  </a:outerShdw>
                </a:effectLst>
              </a:rPr>
              <a:t>"</a:t>
            </a:r>
            <a:r>
              <a:rPr lang="en-US" sz="2800" b="1" i="1" dirty="0" smtClean="0">
                <a:solidFill>
                  <a:srgbClr val="66FFFF"/>
                </a:solidFill>
                <a:effectLst>
                  <a:outerShdw blurRad="38100" dist="38100" dir="2700000" algn="tl">
                    <a:srgbClr val="000000">
                      <a:alpha val="43137"/>
                    </a:srgbClr>
                  </a:outerShdw>
                </a:effectLst>
              </a:rPr>
              <a:t>But </a:t>
            </a:r>
            <a:r>
              <a:rPr lang="en-US" sz="2800" b="1" i="1" u="sng" dirty="0" smtClean="0">
                <a:solidFill>
                  <a:srgbClr val="66FFFF"/>
                </a:solidFill>
                <a:effectLst>
                  <a:outerShdw blurRad="38100" dist="38100" dir="2700000" algn="tl">
                    <a:srgbClr val="000000">
                      <a:alpha val="43137"/>
                    </a:srgbClr>
                  </a:outerShdw>
                </a:effectLst>
              </a:rPr>
              <a:t>unto the wicked</a:t>
            </a:r>
            <a:r>
              <a:rPr lang="en-US" sz="2800" b="1" i="1" dirty="0" smtClean="0">
                <a:solidFill>
                  <a:srgbClr val="66FFFF"/>
                </a:solidFill>
                <a:effectLst>
                  <a:outerShdw blurRad="38100" dist="38100" dir="2700000" algn="tl">
                    <a:srgbClr val="000000">
                      <a:alpha val="43137"/>
                    </a:srgbClr>
                  </a:outerShdw>
                </a:effectLst>
              </a:rPr>
              <a:t> God saith, </a:t>
            </a:r>
            <a:r>
              <a:rPr lang="en-US" sz="2800" b="1" i="1" u="sng" dirty="0" smtClean="0">
                <a:solidFill>
                  <a:srgbClr val="FFCC66"/>
                </a:solidFill>
                <a:effectLst>
                  <a:outerShdw blurRad="38100" dist="38100" dir="2700000" algn="tl">
                    <a:srgbClr val="000000">
                      <a:alpha val="43137"/>
                    </a:srgbClr>
                  </a:outerShdw>
                </a:effectLst>
              </a:rPr>
              <a:t>What hast thou to do to declare my statutes, or that thou </a:t>
            </a:r>
            <a:r>
              <a:rPr lang="en-US" sz="2800" b="1" i="1" u="sng" dirty="0" err="1" smtClean="0">
                <a:solidFill>
                  <a:srgbClr val="FFCC66"/>
                </a:solidFill>
                <a:effectLst>
                  <a:outerShdw blurRad="38100" dist="38100" dir="2700000" algn="tl">
                    <a:srgbClr val="000000">
                      <a:alpha val="43137"/>
                    </a:srgbClr>
                  </a:outerShdw>
                </a:effectLst>
              </a:rPr>
              <a:t>shouldest</a:t>
            </a:r>
            <a:r>
              <a:rPr lang="en-US" sz="2800" b="1" i="1" u="sng" dirty="0" smtClean="0">
                <a:solidFill>
                  <a:srgbClr val="FFCC66"/>
                </a:solidFill>
                <a:effectLst>
                  <a:outerShdw blurRad="38100" dist="38100" dir="2700000" algn="tl">
                    <a:srgbClr val="000000">
                      <a:alpha val="43137"/>
                    </a:srgbClr>
                  </a:outerShdw>
                </a:effectLst>
              </a:rPr>
              <a:t> take my covenant in thy mouth</a:t>
            </a:r>
            <a:r>
              <a:rPr lang="en-US" sz="2800" b="1" i="1" dirty="0" smtClean="0">
                <a:solidFill>
                  <a:srgbClr val="FFCC66"/>
                </a:solidFill>
                <a:effectLst>
                  <a:outerShdw blurRad="38100" dist="38100" dir="2700000" algn="tl">
                    <a:srgbClr val="000000">
                      <a:alpha val="43137"/>
                    </a:srgbClr>
                  </a:outerShdw>
                </a:effectLst>
              </a:rPr>
              <a:t>?</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Seeing thou </a:t>
            </a:r>
            <a:r>
              <a:rPr lang="en-US" sz="2800" b="1" i="1" dirty="0" err="1" smtClean="0">
                <a:solidFill>
                  <a:srgbClr val="00FF00"/>
                </a:solidFill>
                <a:effectLst>
                  <a:outerShdw blurRad="38100" dist="38100" dir="2700000" algn="tl">
                    <a:srgbClr val="000000">
                      <a:alpha val="43137"/>
                    </a:srgbClr>
                  </a:outerShdw>
                </a:effectLst>
              </a:rPr>
              <a:t>hatest</a:t>
            </a:r>
            <a:r>
              <a:rPr lang="en-US" sz="2800" b="1" i="1" dirty="0" smtClean="0">
                <a:solidFill>
                  <a:srgbClr val="00FF00"/>
                </a:solidFill>
                <a:effectLst>
                  <a:outerShdw blurRad="38100" dist="38100" dir="2700000" algn="tl">
                    <a:srgbClr val="000000">
                      <a:alpha val="43137"/>
                    </a:srgbClr>
                  </a:outerShdw>
                </a:effectLst>
              </a:rPr>
              <a:t> instruction, </a:t>
            </a:r>
            <a:r>
              <a:rPr lang="en-US" sz="2800" b="1" i="1" dirty="0" smtClean="0">
                <a:solidFill>
                  <a:srgbClr val="FFFF00"/>
                </a:solidFill>
                <a:effectLst>
                  <a:outerShdw blurRad="38100" dist="38100" dir="2700000" algn="tl">
                    <a:srgbClr val="000000">
                      <a:alpha val="43137"/>
                    </a:srgbClr>
                  </a:outerShdw>
                </a:effectLst>
              </a:rPr>
              <a:t>and </a:t>
            </a:r>
            <a:r>
              <a:rPr lang="en-US" sz="2800" b="1" i="1" dirty="0" err="1" smtClean="0">
                <a:solidFill>
                  <a:srgbClr val="FFFF00"/>
                </a:solidFill>
                <a:effectLst>
                  <a:outerShdw blurRad="38100" dist="38100" dir="2700000" algn="tl">
                    <a:srgbClr val="000000">
                      <a:alpha val="43137"/>
                    </a:srgbClr>
                  </a:outerShdw>
                </a:effectLst>
              </a:rPr>
              <a:t>castest</a:t>
            </a:r>
            <a:r>
              <a:rPr lang="en-US" sz="2800" b="1" i="1" dirty="0" smtClean="0">
                <a:solidFill>
                  <a:srgbClr val="FFFF00"/>
                </a:solidFill>
                <a:effectLst>
                  <a:outerShdw blurRad="38100" dist="38100" dir="2700000" algn="tl">
                    <a:srgbClr val="000000">
                      <a:alpha val="43137"/>
                    </a:srgbClr>
                  </a:outerShdw>
                </a:effectLst>
              </a:rPr>
              <a:t> my words behind thee.</a:t>
            </a:r>
            <a:r>
              <a:rPr lang="en-US" sz="2800" b="1" dirty="0" smtClean="0">
                <a:solidFill>
                  <a:srgbClr val="FFFF00"/>
                </a:solidFill>
                <a:effectLst>
                  <a:outerShdw blurRad="38100" dist="38100" dir="2700000" algn="tl">
                    <a:srgbClr val="000000">
                      <a:alpha val="43137"/>
                    </a:srgbClr>
                  </a:outerShdw>
                </a:effectLst>
              </a:rPr>
              <a:t>”</a:t>
            </a:r>
            <a:endParaRPr lang="en-GB" dirty="0">
              <a:solidFill>
                <a:srgbClr val="FFFF00"/>
              </a:solidFill>
            </a:endParaRPr>
          </a:p>
        </p:txBody>
      </p:sp>
      <p:pic>
        <p:nvPicPr>
          <p:cNvPr id="8194" name="Picture 2" descr="http://oneyearbibleimages.com/psalm50_1.jpg"/>
          <p:cNvPicPr>
            <a:picLocks noChangeAspect="1" noChangeArrowheads="1"/>
          </p:cNvPicPr>
          <p:nvPr/>
        </p:nvPicPr>
        <p:blipFill>
          <a:blip r:embed="rId2" cstate="print"/>
          <a:srcRect/>
          <a:stretch>
            <a:fillRect/>
          </a:stretch>
        </p:blipFill>
        <p:spPr bwMode="auto">
          <a:xfrm>
            <a:off x="285720" y="1928802"/>
            <a:ext cx="3786214" cy="2529191"/>
          </a:xfrm>
          <a:prstGeom prst="rect">
            <a:avLst/>
          </a:prstGeom>
          <a:noFill/>
        </p:spPr>
      </p:pic>
      <p:sp>
        <p:nvSpPr>
          <p:cNvPr id="5" name="Slide Number Placeholder 4"/>
          <p:cNvSpPr>
            <a:spLocks noGrp="1"/>
          </p:cNvSpPr>
          <p:nvPr>
            <p:ph type="sldNum" sz="quarter" idx="12"/>
          </p:nvPr>
        </p:nvSpPr>
        <p:spPr/>
        <p:txBody>
          <a:bodyPr/>
          <a:lstStyle/>
          <a:p>
            <a:fld id="{74396042-8E32-47FE-905F-39A4D3A212DF}" type="slidenum">
              <a:rPr lang="en-GB" smtClean="0"/>
              <a:pPr/>
              <a:t>16</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4714876" y="1164134"/>
            <a:ext cx="4286280" cy="5693866"/>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This means that a nation of hypocrites will declare themselves to be “</a:t>
            </a:r>
            <a:r>
              <a:rPr lang="en-US" sz="2800" b="1" i="1" dirty="0" smtClean="0">
                <a:solidFill>
                  <a:srgbClr val="66FFFF"/>
                </a:solidFill>
                <a:effectLst>
                  <a:outerShdw blurRad="38100" dist="38100" dir="2700000" algn="tl">
                    <a:srgbClr val="000000">
                      <a:alpha val="43137"/>
                    </a:srgbClr>
                  </a:outerShdw>
                </a:effectLst>
              </a:rPr>
              <a:t>His people</a:t>
            </a:r>
            <a:r>
              <a:rPr lang="en-US" sz="2800" b="1" dirty="0" smtClean="0">
                <a:solidFill>
                  <a:srgbClr val="66FFFF"/>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but they will actually be liars and deceivers!  </a:t>
            </a:r>
            <a:r>
              <a:rPr lang="en-US" sz="2800" b="1" dirty="0" smtClean="0">
                <a:solidFill>
                  <a:srgbClr val="FF33CC"/>
                </a:solidFill>
                <a:effectLst>
                  <a:outerShdw blurRad="38100" dist="38100" dir="2700000" algn="tl">
                    <a:srgbClr val="000000">
                      <a:alpha val="43137"/>
                    </a:srgbClr>
                  </a:outerShdw>
                </a:effectLst>
              </a:rPr>
              <a:t>Of course, this statement is also true of the disobedient Israelites; </a:t>
            </a:r>
            <a:r>
              <a:rPr lang="en-US" sz="2800" b="1" u="sng" dirty="0" smtClean="0">
                <a:solidFill>
                  <a:srgbClr val="00FF00"/>
                </a:solidFill>
                <a:effectLst>
                  <a:outerShdw blurRad="38100" dist="38100" dir="2700000" algn="tl">
                    <a:srgbClr val="000000">
                      <a:alpha val="43137"/>
                    </a:srgbClr>
                  </a:outerShdw>
                </a:effectLst>
              </a:rPr>
              <a:t>but it is even more true of the wicked nation that is pretending to be Israel</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7172" name="Picture 4" descr="http://www.palestineremembered.com/images/dailymail_humanshield.jpg"/>
          <p:cNvPicPr>
            <a:picLocks noChangeAspect="1" noChangeArrowheads="1"/>
          </p:cNvPicPr>
          <p:nvPr/>
        </p:nvPicPr>
        <p:blipFill>
          <a:blip r:embed="rId2" cstate="print"/>
          <a:srcRect l="2343" t="2311" r="1562" b="17950"/>
          <a:stretch>
            <a:fillRect/>
          </a:stretch>
        </p:blipFill>
        <p:spPr bwMode="auto">
          <a:xfrm>
            <a:off x="214282" y="1643049"/>
            <a:ext cx="4472640" cy="3763563"/>
          </a:xfrm>
          <a:prstGeom prst="rect">
            <a:avLst/>
          </a:prstGeom>
          <a:noFill/>
        </p:spPr>
      </p:pic>
      <p:sp>
        <p:nvSpPr>
          <p:cNvPr id="6" name="TextBox 5"/>
          <p:cNvSpPr txBox="1"/>
          <p:nvPr/>
        </p:nvSpPr>
        <p:spPr>
          <a:xfrm>
            <a:off x="214282" y="5429264"/>
            <a:ext cx="4429156"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From The Daily Mail London 2004</a:t>
            </a:r>
            <a:endParaRPr lang="en-GB" sz="3600" b="1" dirty="0">
              <a:solidFill>
                <a:srgbClr val="FFFF00"/>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74396042-8E32-47FE-905F-39A4D3A212DF}" type="slidenum">
              <a:rPr lang="en-GB" smtClean="0"/>
              <a:pPr/>
              <a:t>17</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circle(in)">
                                      <p:cBhvr>
                                        <p:cTn id="7" dur="2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
                                        </p:tgtEl>
                                        <p:attrNameLst>
                                          <p:attrName>style.visibility</p:attrName>
                                        </p:attrNameLst>
                                      </p:cBhvr>
                                      <p:to>
                                        <p:strVal val="visible"/>
                                      </p:to>
                                    </p:set>
                                    <p:anim calcmode="discrete" valueType="clr">
                                      <p:cBhvr override="childStyle">
                                        <p:cTn id="18"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
                                        </p:tgtEl>
                                        <p:attrNameLst>
                                          <p:attrName>fillcolor</p:attrName>
                                        </p:attrNameLst>
                                      </p:cBhvr>
                                      <p:tavLst>
                                        <p:tav tm="0">
                                          <p:val>
                                            <p:clrVal>
                                              <a:schemeClr val="accent2"/>
                                            </p:clrVal>
                                          </p:val>
                                        </p:tav>
                                        <p:tav tm="50000">
                                          <p:val>
                                            <p:clrVal>
                                              <a:schemeClr val="hlink"/>
                                            </p:clrVal>
                                          </p:val>
                                        </p:tav>
                                      </p:tavLst>
                                    </p:anim>
                                    <p:set>
                                      <p:cBhvr>
                                        <p:cTn id="20"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5143504" y="1428736"/>
            <a:ext cx="4000496" cy="5109091"/>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Speaking to the </a:t>
            </a:r>
            <a:r>
              <a:rPr lang="en-US" sz="2800" b="1" dirty="0" err="1" smtClean="0">
                <a:solidFill>
                  <a:srgbClr val="66FFFF"/>
                </a:solidFill>
                <a:effectLst>
                  <a:outerShdw blurRad="38100" dist="38100" dir="2700000" algn="tl">
                    <a:srgbClr val="000000">
                      <a:alpha val="43137"/>
                    </a:srgbClr>
                  </a:outerShdw>
                </a:effectLst>
              </a:rPr>
              <a:t>Edomites</a:t>
            </a:r>
            <a:r>
              <a:rPr lang="en-US" sz="2800" b="1" dirty="0" smtClean="0">
                <a:solidFill>
                  <a:srgbClr val="66FFFF"/>
                </a:solidFill>
                <a:effectLst>
                  <a:outerShdw blurRad="38100" dist="38100" dir="2700000" algn="tl">
                    <a:srgbClr val="000000">
                      <a:alpha val="43137"/>
                    </a:srgbClr>
                  </a:outerShdw>
                </a:effectLst>
              </a:rPr>
              <a:t> of </a:t>
            </a:r>
            <a:r>
              <a:rPr lang="en-US" sz="2800" b="1" dirty="0" err="1" smtClean="0">
                <a:solidFill>
                  <a:srgbClr val="66FFFF"/>
                </a:solidFill>
                <a:effectLst>
                  <a:outerShdw blurRad="38100" dist="38100" dir="2700000" algn="tl">
                    <a:srgbClr val="000000">
                      <a:alpha val="43137"/>
                    </a:srgbClr>
                  </a:outerShdw>
                </a:effectLst>
              </a:rPr>
              <a:t>Idumea</a:t>
            </a:r>
            <a:r>
              <a:rPr lang="en-US" sz="2800" b="1" dirty="0" smtClean="0">
                <a:solidFill>
                  <a:srgbClr val="66FFFF"/>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Yahweh declares:</a:t>
            </a:r>
            <a:endParaRPr lang="en-GB" sz="2800" b="1" dirty="0" smtClean="0">
              <a:solidFill>
                <a:srgbClr val="FF33CC"/>
              </a:solidFill>
              <a:effectLst>
                <a:outerShdw blurRad="38100" dist="38100" dir="2700000" algn="tl">
                  <a:srgbClr val="000000">
                    <a:alpha val="43137"/>
                  </a:srgbClr>
                </a:outerShdw>
              </a:effectLst>
            </a:endParaRPr>
          </a:p>
          <a:p>
            <a:r>
              <a:rPr lang="en-US" sz="2800" b="1" dirty="0" smtClean="0">
                <a:solidFill>
                  <a:srgbClr val="FF33CC"/>
                </a:solidFill>
                <a:effectLst>
                  <a:outerShdw blurRad="38100" dist="38100" dir="2700000" algn="tl">
                    <a:srgbClr val="000000">
                      <a:alpha val="43137"/>
                    </a:srgbClr>
                  </a:outerShdw>
                </a:effectLst>
              </a:rPr>
              <a:t> </a:t>
            </a:r>
            <a:endParaRPr lang="en-GB" sz="2800" b="1" dirty="0" smtClean="0">
              <a:solidFill>
                <a:srgbClr val="FF33CC"/>
              </a:solidFill>
              <a:effectLst>
                <a:outerShdw blurRad="38100" dist="38100" dir="2700000" algn="tl">
                  <a:srgbClr val="000000">
                    <a:alpha val="43137"/>
                  </a:srgbClr>
                </a:outerShdw>
              </a:effectLst>
            </a:endParaRPr>
          </a:p>
          <a:p>
            <a:r>
              <a:rPr lang="en-US" sz="2800" b="1" i="1" dirty="0" smtClean="0">
                <a:solidFill>
                  <a:srgbClr val="FFC000"/>
                </a:solidFill>
                <a:effectLst>
                  <a:outerShdw blurRad="38100" dist="38100" dir="2700000" algn="tl">
                    <a:srgbClr val="000000">
                      <a:alpha val="43137"/>
                    </a:srgbClr>
                  </a:outerShdw>
                </a:effectLst>
              </a:rPr>
              <a:t>“Thus says Yahweh </a:t>
            </a:r>
            <a:r>
              <a:rPr lang="en-US" sz="2800" b="1" i="1" dirty="0" err="1" smtClean="0">
                <a:solidFill>
                  <a:srgbClr val="FFC000"/>
                </a:solidFill>
                <a:effectLst>
                  <a:outerShdw blurRad="38100" dist="38100" dir="2700000" algn="tl">
                    <a:srgbClr val="000000">
                      <a:alpha val="43137"/>
                    </a:srgbClr>
                  </a:outerShdw>
                </a:effectLst>
              </a:rPr>
              <a:t>Elohim</a:t>
            </a:r>
            <a:r>
              <a:rPr lang="en-US" sz="2800" b="1" i="1" dirty="0" smtClean="0">
                <a:solidFill>
                  <a:srgbClr val="FFC000"/>
                </a:solidFill>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Surely in the fire of my jealousy have I spoken against the against the residue of the heathen, </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6146" name="Picture 2" descr="http://www.georgeglazer.com/prints/antiquity/images/roberts-rasdet2.jpg"/>
          <p:cNvPicPr>
            <a:picLocks noChangeAspect="1" noChangeArrowheads="1"/>
          </p:cNvPicPr>
          <p:nvPr/>
        </p:nvPicPr>
        <p:blipFill>
          <a:blip r:embed="rId2" cstate="print"/>
          <a:srcRect/>
          <a:stretch>
            <a:fillRect/>
          </a:stretch>
        </p:blipFill>
        <p:spPr bwMode="auto">
          <a:xfrm>
            <a:off x="285719" y="1714488"/>
            <a:ext cx="4736405" cy="33575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500034" y="5572140"/>
            <a:ext cx="4214842" cy="646331"/>
          </a:xfrm>
          <a:prstGeom prst="rect">
            <a:avLst/>
          </a:prstGeom>
          <a:noFill/>
        </p:spPr>
        <p:txBody>
          <a:bodyPr wrap="square" rtlCol="0">
            <a:spAutoFit/>
          </a:bodyPr>
          <a:lstStyle/>
          <a:p>
            <a:pPr algn="ctr"/>
            <a:r>
              <a:rPr lang="en-GB" sz="3600" b="1" dirty="0" err="1" smtClean="0">
                <a:solidFill>
                  <a:srgbClr val="FFFF00"/>
                </a:solidFill>
                <a:effectLst>
                  <a:outerShdw blurRad="38100" dist="38100" dir="2700000" algn="tl">
                    <a:srgbClr val="000000">
                      <a:alpha val="43137"/>
                    </a:srgbClr>
                  </a:outerShdw>
                </a:effectLst>
              </a:rPr>
              <a:t>Idumea</a:t>
            </a:r>
            <a:endParaRPr lang="en-GB" sz="3600" b="1" dirty="0">
              <a:solidFill>
                <a:srgbClr val="FFFF00"/>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4396042-8E32-47FE-905F-39A4D3A212DF}" type="slidenum">
              <a:rPr lang="en-GB" smtClean="0"/>
              <a:pPr/>
              <a:t>18</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
                                        </p:tgtEl>
                                        <p:attrNameLst>
                                          <p:attrName>style.visibility</p:attrName>
                                        </p:attrNameLst>
                                      </p:cBhvr>
                                      <p:to>
                                        <p:strVal val="visible"/>
                                      </p:to>
                                    </p:set>
                                    <p:anim calcmode="discrete" valueType="clr">
                                      <p:cBhvr override="childStyle">
                                        <p:cTn id="18"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
                                        </p:tgtEl>
                                        <p:attrNameLst>
                                          <p:attrName>fillcolor</p:attrName>
                                        </p:attrNameLst>
                                      </p:cBhvr>
                                      <p:tavLst>
                                        <p:tav tm="0">
                                          <p:val>
                                            <p:clrVal>
                                              <a:schemeClr val="accent2"/>
                                            </p:clrVal>
                                          </p:val>
                                        </p:tav>
                                        <p:tav tm="50000">
                                          <p:val>
                                            <p:clrVal>
                                              <a:schemeClr val="hlink"/>
                                            </p:clrVal>
                                          </p:val>
                                        </p:tav>
                                      </p:tavLst>
                                    </p:anim>
                                    <p:set>
                                      <p:cBhvr>
                                        <p:cTn id="20"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4071934" y="1857364"/>
            <a:ext cx="5072066" cy="3385542"/>
          </a:xfrm>
          <a:prstGeom prst="rect">
            <a:avLst/>
          </a:prstGeom>
          <a:noFill/>
        </p:spPr>
        <p:txBody>
          <a:bodyPr wrap="square" rtlCol="0">
            <a:spAutoFit/>
          </a:bodyPr>
          <a:lstStyle/>
          <a:p>
            <a:r>
              <a:rPr lang="en-US" sz="2800" b="1" i="1" u="sng" dirty="0" smtClean="0">
                <a:solidFill>
                  <a:srgbClr val="00FF00"/>
                </a:solidFill>
                <a:effectLst>
                  <a:outerShdw blurRad="38100" dist="38100" dir="2700000" algn="tl">
                    <a:srgbClr val="000000">
                      <a:alpha val="43137"/>
                    </a:srgbClr>
                  </a:outerShdw>
                </a:effectLst>
              </a:rPr>
              <a:t>…. and against all </a:t>
            </a:r>
            <a:r>
              <a:rPr lang="en-US" sz="2800" b="1" i="1" u="sng" dirty="0" err="1" smtClean="0">
                <a:solidFill>
                  <a:srgbClr val="00FF00"/>
                </a:solidFill>
                <a:effectLst>
                  <a:outerShdw blurRad="38100" dist="38100" dir="2700000" algn="tl">
                    <a:srgbClr val="000000">
                      <a:alpha val="43137"/>
                    </a:srgbClr>
                  </a:outerShdw>
                </a:effectLst>
              </a:rPr>
              <a:t>Idumea</a:t>
            </a:r>
            <a:r>
              <a:rPr lang="en-US" sz="2800" b="1" i="1" u="sng" dirty="0" smtClean="0">
                <a:solidFill>
                  <a:srgbClr val="00FF00"/>
                </a:solidFill>
                <a:effectLst>
                  <a:outerShdw blurRad="38100" dist="38100" dir="2700000" algn="tl">
                    <a:srgbClr val="000000">
                      <a:alpha val="43137"/>
                    </a:srgbClr>
                  </a:outerShdw>
                </a:effectLst>
              </a:rPr>
              <a:t>, which have appointed my land into their possession with the joy of all their heart, and with despiteful minds, to cast it out for a prey</a:t>
            </a:r>
            <a:r>
              <a:rPr lang="en-US" sz="2800" b="1" i="1" dirty="0" smtClean="0">
                <a:solidFill>
                  <a:srgbClr val="00FF00"/>
                </a:solidFill>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Ezek. 36:5.</a:t>
            </a:r>
            <a:endParaRPr lang="en-GB" sz="2800" b="1" dirty="0" smtClean="0">
              <a:solidFill>
                <a:srgbClr val="FF33CC"/>
              </a:solidFill>
              <a:effectLst>
                <a:outerShdw blurRad="38100" dist="38100" dir="2700000" algn="tl">
                  <a:srgbClr val="000000">
                    <a:alpha val="43137"/>
                  </a:srgbClr>
                </a:outerShdw>
              </a:effectLst>
            </a:endParaRPr>
          </a:p>
          <a:p>
            <a:endParaRPr lang="en-GB" dirty="0"/>
          </a:p>
        </p:txBody>
      </p:sp>
      <p:pic>
        <p:nvPicPr>
          <p:cNvPr id="39938" name="Picture 2" descr="http://www.keyway.ca/jpg/petra.jpg"/>
          <p:cNvPicPr>
            <a:picLocks noChangeAspect="1" noChangeArrowheads="1"/>
          </p:cNvPicPr>
          <p:nvPr/>
        </p:nvPicPr>
        <p:blipFill>
          <a:blip r:embed="rId2" cstate="print"/>
          <a:srcRect/>
          <a:stretch>
            <a:fillRect/>
          </a:stretch>
        </p:blipFill>
        <p:spPr bwMode="auto">
          <a:xfrm>
            <a:off x="415850" y="1428736"/>
            <a:ext cx="3527435" cy="4857784"/>
          </a:xfrm>
          <a:prstGeom prst="rect">
            <a:avLst/>
          </a:prstGeom>
          <a:noFill/>
        </p:spPr>
      </p:pic>
      <p:sp>
        <p:nvSpPr>
          <p:cNvPr id="5" name="Slide Number Placeholder 4"/>
          <p:cNvSpPr>
            <a:spLocks noGrp="1"/>
          </p:cNvSpPr>
          <p:nvPr>
            <p:ph type="sldNum" sz="quarter" idx="12"/>
          </p:nvPr>
        </p:nvSpPr>
        <p:spPr/>
        <p:txBody>
          <a:bodyPr/>
          <a:lstStyle/>
          <a:p>
            <a:fld id="{74396042-8E32-47FE-905F-39A4D3A212DF}" type="slidenum">
              <a:rPr lang="en-GB" smtClean="0"/>
              <a:pPr/>
              <a:t>19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circle(in)">
                                      <p:cBhvr>
                                        <p:cTn id="7" dur="20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ussia-Caucus-Mountains-2"/>
          <p:cNvPicPr>
            <a:picLocks noChangeAspect="1" noChangeArrowheads="1"/>
          </p:cNvPicPr>
          <p:nvPr/>
        </p:nvPicPr>
        <p:blipFill>
          <a:blip r:embed="rId3" cstate="print"/>
          <a:srcRect/>
          <a:stretch>
            <a:fillRect/>
          </a:stretch>
        </p:blipFill>
        <p:spPr bwMode="auto">
          <a:xfrm>
            <a:off x="0" y="-38100"/>
            <a:ext cx="9144000" cy="6896100"/>
          </a:xfrm>
          <a:prstGeom prst="rect">
            <a:avLst/>
          </a:prstGeom>
          <a:noFill/>
          <a:ln w="9525">
            <a:noFill/>
            <a:miter lim="800000"/>
            <a:headEnd/>
            <a:tailEnd/>
          </a:ln>
        </p:spPr>
      </p:pic>
      <p:sp>
        <p:nvSpPr>
          <p:cNvPr id="4100" name="Text Box 4"/>
          <p:cNvSpPr txBox="1">
            <a:spLocks noChangeArrowheads="1"/>
          </p:cNvSpPr>
          <p:nvPr/>
        </p:nvSpPr>
        <p:spPr bwMode="auto">
          <a:xfrm>
            <a:off x="1023938" y="5032375"/>
            <a:ext cx="4987925" cy="366713"/>
          </a:xfrm>
          <a:prstGeom prst="rect">
            <a:avLst/>
          </a:prstGeom>
          <a:noFill/>
          <a:ln w="9525">
            <a:noFill/>
            <a:miter lim="800000"/>
            <a:headEnd/>
            <a:tailEnd/>
          </a:ln>
        </p:spPr>
        <p:txBody>
          <a:bodyPr>
            <a:spAutoFit/>
          </a:bodyPr>
          <a:lstStyle/>
          <a:p>
            <a:endParaRPr lang="en-US"/>
          </a:p>
        </p:txBody>
      </p:sp>
      <p:sp>
        <p:nvSpPr>
          <p:cNvPr id="11269" name="Text Box 5"/>
          <p:cNvSpPr txBox="1">
            <a:spLocks noChangeArrowheads="1"/>
          </p:cNvSpPr>
          <p:nvPr/>
        </p:nvSpPr>
        <p:spPr bwMode="auto">
          <a:xfrm>
            <a:off x="0" y="4500570"/>
            <a:ext cx="9144000" cy="1555750"/>
          </a:xfrm>
          <a:prstGeom prst="rect">
            <a:avLst/>
          </a:prstGeom>
          <a:noFill/>
          <a:ln w="9525">
            <a:noFill/>
            <a:miter lim="800000"/>
            <a:headEnd/>
            <a:tailEnd/>
          </a:ln>
          <a:effectLst/>
        </p:spPr>
        <p:txBody>
          <a:bodyPr>
            <a:spAutoFit/>
          </a:bodyPr>
          <a:lstStyle/>
          <a:p>
            <a:pPr algn="ctr">
              <a:spcBef>
                <a:spcPct val="50000"/>
              </a:spcBef>
              <a:defRPr/>
            </a:pPr>
            <a:r>
              <a:rPr lang="en-GB" sz="4800" b="1" dirty="0">
                <a:solidFill>
                  <a:srgbClr val="00FF00"/>
                </a:solidFill>
                <a:effectLst>
                  <a:outerShdw blurRad="38100" dist="38100" dir="2700000" algn="tl">
                    <a:srgbClr val="000000"/>
                  </a:outerShdw>
                </a:effectLst>
              </a:rPr>
              <a:t>By                                                        Pastor Eli James</a:t>
            </a:r>
          </a:p>
        </p:txBody>
      </p:sp>
      <p:sp>
        <p:nvSpPr>
          <p:cNvPr id="8" name="Slide Number Placeholder 7"/>
          <p:cNvSpPr>
            <a:spLocks noGrp="1"/>
          </p:cNvSpPr>
          <p:nvPr>
            <p:ph type="sldNum" sz="quarter" idx="12"/>
          </p:nvPr>
        </p:nvSpPr>
        <p:spPr/>
        <p:txBody>
          <a:bodyPr/>
          <a:lstStyle/>
          <a:p>
            <a:pPr>
              <a:defRPr/>
            </a:pPr>
            <a:fld id="{52FDE6DE-2B5B-48F4-BC68-6EF88BD35B98}" type="slidenum">
              <a:rPr lang="en-GB"/>
              <a:pPr>
                <a:defRPr/>
              </a:pPr>
              <a:t>2</a:t>
            </a:fld>
            <a:endParaRPr lang="en-GB" dirty="0"/>
          </a:p>
        </p:txBody>
      </p:sp>
      <p:sp>
        <p:nvSpPr>
          <p:cNvPr id="7" name="Rectangle 6"/>
          <p:cNvSpPr/>
          <p:nvPr/>
        </p:nvSpPr>
        <p:spPr>
          <a:xfrm>
            <a:off x="0" y="285728"/>
            <a:ext cx="9144000" cy="132343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8000" b="1" dirty="0" smtClean="0">
                <a:ln w="10541" cmpd="sng">
                  <a:solidFill>
                    <a:schemeClr val="accent1">
                      <a:shade val="88000"/>
                      <a:satMod val="110000"/>
                    </a:schemeClr>
                  </a:solidFill>
                  <a:prstDash val="solid"/>
                </a:ln>
                <a:gradFill>
                  <a:gsLst>
                    <a:gs pos="0">
                      <a:srgbClr val="FFF200"/>
                    </a:gs>
                    <a:gs pos="45000">
                      <a:srgbClr val="FF7A00"/>
                    </a:gs>
                    <a:gs pos="70000">
                      <a:srgbClr val="FF0300"/>
                    </a:gs>
                    <a:gs pos="100000">
                      <a:srgbClr val="4D0808"/>
                    </a:gs>
                  </a:gsLst>
                  <a:lin ang="5400000" scaled="0"/>
                </a:gradFill>
              </a:rPr>
              <a:t>Chapter Five</a:t>
            </a:r>
            <a:r>
              <a:rPr lang="en-US" sz="5400" b="1" dirty="0" smtClean="0">
                <a:ln w="10541" cmpd="sng">
                  <a:solidFill>
                    <a:schemeClr val="accent1">
                      <a:shade val="88000"/>
                      <a:satMod val="110000"/>
                    </a:schemeClr>
                  </a:solidFill>
                  <a:prstDash val="solid"/>
                </a:ln>
                <a:gradFill>
                  <a:gsLst>
                    <a:gs pos="0">
                      <a:srgbClr val="FFF200"/>
                    </a:gs>
                    <a:gs pos="45000">
                      <a:srgbClr val="FF7A00"/>
                    </a:gs>
                    <a:gs pos="70000">
                      <a:srgbClr val="FF0300"/>
                    </a:gs>
                    <a:gs pos="100000">
                      <a:srgbClr val="4D0808"/>
                    </a:gs>
                  </a:gsLst>
                  <a:lin ang="5400000" scaled="0"/>
                </a:gradFill>
              </a:rPr>
              <a:t> </a:t>
            </a:r>
            <a:endParaRPr lang="en-US" sz="8000" b="1" cap="none" spc="0" dirty="0">
              <a:ln w="10541" cmpd="sng">
                <a:solidFill>
                  <a:schemeClr val="accent1">
                    <a:shade val="88000"/>
                    <a:satMod val="110000"/>
                  </a:schemeClr>
                </a:solidFill>
                <a:prstDash val="solid"/>
              </a:ln>
              <a:gradFill>
                <a:gsLst>
                  <a:gs pos="0">
                    <a:srgbClr val="FFF200"/>
                  </a:gs>
                  <a:gs pos="45000">
                    <a:srgbClr val="FF7A00"/>
                  </a:gs>
                  <a:gs pos="70000">
                    <a:srgbClr val="FF0300"/>
                  </a:gs>
                  <a:gs pos="100000">
                    <a:srgbClr val="4D0808"/>
                  </a:gs>
                </a:gsLst>
                <a:lin ang="5400000" scaled="0"/>
              </a:gradFill>
              <a:effectLst/>
            </a:endParaRPr>
          </a:p>
        </p:txBody>
      </p:sp>
      <p:sp>
        <p:nvSpPr>
          <p:cNvPr id="11" name="Rectangle 10"/>
          <p:cNvSpPr/>
          <p:nvPr/>
        </p:nvSpPr>
        <p:spPr>
          <a:xfrm>
            <a:off x="428596" y="1571612"/>
            <a:ext cx="8358246" cy="2985433"/>
          </a:xfrm>
          <a:prstGeom prst="rect">
            <a:avLst/>
          </a:prstGeom>
          <a:noFill/>
        </p:spPr>
        <p:txBody>
          <a:bodyPr wrap="square" lIns="91440" tIns="45720" rIns="91440" bIns="45720">
            <a:spAutoFit/>
          </a:bodyPr>
          <a:lstStyle/>
          <a:p>
            <a:pPr algn="ctr"/>
            <a:r>
              <a:rPr lang="en-US" sz="8000" b="1" dirty="0" smtClean="0">
                <a:ln w="1905">
                  <a:solidFill>
                    <a:schemeClr val="tx1"/>
                  </a:solidFill>
                </a:ln>
                <a:solidFill>
                  <a:srgbClr val="000099"/>
                </a:solidFill>
                <a:effectLst>
                  <a:glow rad="101600">
                    <a:schemeClr val="accent5">
                      <a:satMod val="175000"/>
                      <a:alpha val="40000"/>
                    </a:schemeClr>
                  </a:glow>
                  <a:innerShdw blurRad="69850" dist="43180" dir="5400000">
                    <a:srgbClr val="000000">
                      <a:alpha val="65000"/>
                    </a:srgbClr>
                  </a:innerShdw>
                </a:effectLst>
              </a:rPr>
              <a:t>Messiah </a:t>
            </a:r>
          </a:p>
          <a:p>
            <a:pPr algn="ctr"/>
            <a:r>
              <a:rPr lang="en-US" sz="5400" b="1" dirty="0" smtClean="0">
                <a:ln w="1905">
                  <a:solidFill>
                    <a:schemeClr val="tx1"/>
                  </a:solidFill>
                </a:ln>
                <a:solidFill>
                  <a:srgbClr val="FFC000"/>
                </a:solidFill>
                <a:effectLst>
                  <a:glow rad="101600">
                    <a:schemeClr val="accent5">
                      <a:satMod val="175000"/>
                      <a:alpha val="40000"/>
                    </a:schemeClr>
                  </a:glow>
                  <a:innerShdw blurRad="69850" dist="43180" dir="5400000">
                    <a:srgbClr val="000000">
                      <a:alpha val="65000"/>
                    </a:srgbClr>
                  </a:innerShdw>
                </a:effectLst>
              </a:rPr>
              <a:t>Comes From The House Of Judah</a:t>
            </a:r>
            <a:endParaRPr lang="en-US" sz="5400" b="1" dirty="0">
              <a:ln w="1905">
                <a:solidFill>
                  <a:schemeClr val="tx1"/>
                </a:solidFill>
              </a:ln>
              <a:solidFill>
                <a:srgbClr val="FFC000"/>
              </a:solidFill>
              <a:effectLst>
                <a:glow rad="101600">
                  <a:schemeClr val="accent5">
                    <a:satMod val="175000"/>
                    <a:alpha val="40000"/>
                  </a:schemeClr>
                </a:glow>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19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lt">
                                    <p:tmPct val="19000"/>
                                  </p:iterate>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lt">
                                    <p:tmPct val="10000"/>
                                  </p:iterate>
                                  <p:childTnLst>
                                    <p:set>
                                      <p:cBhvr>
                                        <p:cTn id="18" dur="1" fill="hold">
                                          <p:stCondLst>
                                            <p:cond delay="0"/>
                                          </p:stCondLst>
                                        </p:cTn>
                                        <p:tgtEl>
                                          <p:spTgt spid="11269"/>
                                        </p:tgtEl>
                                        <p:attrNameLst>
                                          <p:attrName>style.visibility</p:attrName>
                                        </p:attrNameLst>
                                      </p:cBhvr>
                                      <p:to>
                                        <p:strVal val="visible"/>
                                      </p:to>
                                    </p:set>
                                    <p:anim calcmode="lin" valueType="num">
                                      <p:cBhvr additive="base">
                                        <p:cTn id="19" dur="500" fill="hold"/>
                                        <p:tgtEl>
                                          <p:spTgt spid="11269"/>
                                        </p:tgtEl>
                                        <p:attrNameLst>
                                          <p:attrName>ppt_x</p:attrName>
                                        </p:attrNameLst>
                                      </p:cBhvr>
                                      <p:tavLst>
                                        <p:tav tm="0">
                                          <p:val>
                                            <p:strVal val="#ppt_x"/>
                                          </p:val>
                                        </p:tav>
                                        <p:tav tm="100000">
                                          <p:val>
                                            <p:strVal val="#ppt_x"/>
                                          </p:val>
                                        </p:tav>
                                      </p:tavLst>
                                    </p:anim>
                                    <p:anim calcmode="lin" valueType="num">
                                      <p:cBhvr additive="base">
                                        <p:cTn id="20" dur="500" fill="hold"/>
                                        <p:tgtEl>
                                          <p:spTgt spid="112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blog.bibleplaces.com/uploaded_images/370fe3fcc459_A970/Arabah_and_mountains_of_Edom_from_west_tb0616046636.jpg"/>
          <p:cNvPicPr>
            <a:picLocks noChangeAspect="1" noChangeArrowheads="1"/>
          </p:cNvPicPr>
          <p:nvPr/>
        </p:nvPicPr>
        <p:blipFill>
          <a:blip r:embed="rId2" cstate="print">
            <a:lum contrast="20000"/>
          </a:blip>
          <a:srcRect b="6250"/>
          <a:stretch>
            <a:fillRect/>
          </a:stretch>
        </p:blipFill>
        <p:spPr bwMode="auto">
          <a:xfrm>
            <a:off x="0" y="0"/>
            <a:ext cx="9144000" cy="6858000"/>
          </a:xfrm>
          <a:prstGeom prst="rect">
            <a:avLst/>
          </a:prstGeom>
          <a:noFill/>
        </p:spPr>
      </p:pic>
      <p:sp>
        <p:nvSpPr>
          <p:cNvPr id="4" name="Title 3"/>
          <p:cNvSpPr>
            <a:spLocks noGrp="1"/>
          </p:cNvSpPr>
          <p:nvPr>
            <p:ph type="title"/>
          </p:nvPr>
        </p:nvSpPr>
        <p:spPr>
          <a:xfrm>
            <a:off x="0" y="228600"/>
            <a:ext cx="9144000" cy="1143000"/>
          </a:xfrm>
        </p:spPr>
        <p:txBody>
          <a:bodyPr/>
          <a:lstStyle/>
          <a:p>
            <a:r>
              <a:rPr lang="en-GB" b="1" dirty="0" smtClean="0">
                <a:solidFill>
                  <a:srgbClr val="FF0000"/>
                </a:solidFill>
                <a:effectLst>
                  <a:outerShdw blurRad="38100" dist="38100" dir="2700000" algn="tl">
                    <a:srgbClr val="000000">
                      <a:alpha val="43137"/>
                    </a:srgbClr>
                  </a:outerShdw>
                </a:effectLst>
              </a:rPr>
              <a:t>Migrations Of Israel – Chapter 5</a:t>
            </a:r>
            <a:endParaRPr lang="en-GB" dirty="0">
              <a:solidFill>
                <a:srgbClr val="FF0000"/>
              </a:solidFill>
            </a:endParaRPr>
          </a:p>
        </p:txBody>
      </p:sp>
      <p:sp>
        <p:nvSpPr>
          <p:cNvPr id="3" name="TextBox 2"/>
          <p:cNvSpPr txBox="1"/>
          <p:nvPr/>
        </p:nvSpPr>
        <p:spPr>
          <a:xfrm>
            <a:off x="0" y="5042118"/>
            <a:ext cx="9144000" cy="1815882"/>
          </a:xfrm>
          <a:prstGeom prst="rect">
            <a:avLst/>
          </a:prstGeom>
          <a:noFill/>
        </p:spPr>
        <p:txBody>
          <a:bodyPr wrap="square" rtlCol="0">
            <a:spAutoFit/>
          </a:bodyPr>
          <a:lstStyle/>
          <a:p>
            <a:pPr algn="ctr"/>
            <a:r>
              <a:rPr lang="en-US" sz="2800" b="1" dirty="0" smtClean="0">
                <a:solidFill>
                  <a:srgbClr val="C00000"/>
                </a:solidFill>
                <a:effectLst>
                  <a:outerShdw blurRad="38100" dist="38100" dir="2700000" algn="tl">
                    <a:srgbClr val="000000">
                      <a:alpha val="43137"/>
                    </a:srgbClr>
                  </a:outerShdw>
                </a:effectLst>
              </a:rPr>
              <a:t>I have previously explained that it was the </a:t>
            </a:r>
            <a:r>
              <a:rPr lang="en-US" sz="2800" b="1" dirty="0" err="1" smtClean="0">
                <a:solidFill>
                  <a:srgbClr val="C00000"/>
                </a:solidFill>
                <a:effectLst>
                  <a:outerShdw blurRad="38100" dist="38100" dir="2700000" algn="tl">
                    <a:srgbClr val="000000">
                      <a:alpha val="43137"/>
                    </a:srgbClr>
                  </a:outerShdw>
                </a:effectLst>
              </a:rPr>
              <a:t>Idumeans</a:t>
            </a:r>
            <a:r>
              <a:rPr lang="en-US" sz="2800" b="1" dirty="0" smtClean="0">
                <a:solidFill>
                  <a:srgbClr val="C00000"/>
                </a:solidFill>
                <a:effectLst>
                  <a:outerShdw blurRad="38100" dist="38100" dir="2700000" algn="tl">
                    <a:srgbClr val="000000">
                      <a:alpha val="43137"/>
                    </a:srgbClr>
                  </a:outerShdw>
                </a:effectLst>
              </a:rPr>
              <a:t> of Edom who overthrew the House of Judah in Judea,</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just before the coming of Christ, and that these </a:t>
            </a:r>
            <a:r>
              <a:rPr lang="en-US" sz="2800" b="1" dirty="0" err="1" smtClean="0">
                <a:solidFill>
                  <a:srgbClr val="00FF00"/>
                </a:solidFill>
                <a:effectLst>
                  <a:outerShdw blurRad="38100" dist="38100" dir="2700000" algn="tl">
                    <a:srgbClr val="000000">
                      <a:alpha val="43137"/>
                    </a:srgbClr>
                  </a:outerShdw>
                </a:effectLst>
              </a:rPr>
              <a:t>Idumeans</a:t>
            </a:r>
            <a:r>
              <a:rPr lang="en-US" sz="2800" b="1" dirty="0" smtClean="0">
                <a:solidFill>
                  <a:srgbClr val="00FF00"/>
                </a:solidFill>
                <a:effectLst>
                  <a:outerShdw blurRad="38100" dist="38100" dir="2700000" algn="tl">
                    <a:srgbClr val="000000">
                      <a:alpha val="43137"/>
                    </a:srgbClr>
                  </a:outerShdw>
                </a:effectLst>
              </a:rPr>
              <a:t>, …</a:t>
            </a:r>
            <a:endParaRPr lang="en-GB" dirty="0">
              <a:solidFill>
                <a:srgbClr val="00FF00"/>
              </a:solidFill>
            </a:endParaRPr>
          </a:p>
        </p:txBody>
      </p:sp>
      <p:sp>
        <p:nvSpPr>
          <p:cNvPr id="5" name="Slide Number Placeholder 4"/>
          <p:cNvSpPr>
            <a:spLocks noGrp="1"/>
          </p:cNvSpPr>
          <p:nvPr>
            <p:ph type="sldNum" sz="quarter" idx="12"/>
          </p:nvPr>
        </p:nvSpPr>
        <p:spPr/>
        <p:txBody>
          <a:bodyPr/>
          <a:lstStyle/>
          <a:p>
            <a:fld id="{74396042-8E32-47FE-905F-39A4D3A212DF}" type="slidenum">
              <a:rPr lang="en-GB" smtClean="0"/>
              <a:pPr/>
              <a:t>20</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circle(in)">
                                      <p:cBhvr>
                                        <p:cTn id="7" dur="20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4000496" y="1571612"/>
            <a:ext cx="4929222" cy="4678204"/>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 under Herod the usurper, seized control of the priesthood known as the Pharisees. </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Under Herod, these </a:t>
            </a:r>
            <a:r>
              <a:rPr lang="en-US" sz="2800" b="1" dirty="0" err="1" smtClean="0">
                <a:solidFill>
                  <a:srgbClr val="FFC000"/>
                </a:solidFill>
                <a:effectLst>
                  <a:outerShdw blurRad="38100" dist="38100" dir="2700000" algn="tl">
                    <a:srgbClr val="000000">
                      <a:alpha val="43137"/>
                    </a:srgbClr>
                  </a:outerShdw>
                </a:effectLst>
              </a:rPr>
              <a:t>Idumeans</a:t>
            </a:r>
            <a:r>
              <a:rPr lang="en-US" sz="2800" b="1" dirty="0" smtClean="0">
                <a:solidFill>
                  <a:srgbClr val="FFC000"/>
                </a:solidFill>
                <a:effectLst>
                  <a:outerShdw blurRad="38100" dist="38100" dir="2700000" algn="tl">
                    <a:srgbClr val="000000">
                      <a:alpha val="43137"/>
                    </a:srgbClr>
                  </a:outerShdw>
                </a:effectLst>
              </a:rPr>
              <a:t> also took control of the </a:t>
            </a:r>
            <a:r>
              <a:rPr lang="en-US" sz="2800" b="1" i="1" dirty="0" smtClean="0">
                <a:solidFill>
                  <a:srgbClr val="FFC000"/>
                </a:solidFill>
                <a:effectLst>
                  <a:outerShdw blurRad="38100" dist="38100" dir="2700000" algn="tl">
                    <a:srgbClr val="000000">
                      <a:alpha val="43137"/>
                    </a:srgbClr>
                  </a:outerShdw>
                </a:effectLst>
              </a:rPr>
              <a:t>Sanhedrin</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the ruling Council of Elders, </a:t>
            </a:r>
            <a:r>
              <a:rPr lang="en-US" sz="2800" b="1" dirty="0" smtClean="0">
                <a:solidFill>
                  <a:srgbClr val="FF33CC"/>
                </a:solidFill>
                <a:effectLst>
                  <a:outerShdw blurRad="38100" dist="38100" dir="2700000" algn="tl">
                    <a:srgbClr val="000000">
                      <a:alpha val="43137"/>
                    </a:srgbClr>
                  </a:outerShdw>
                </a:effectLst>
              </a:rPr>
              <a:t>which ruled on matters of civil, </a:t>
            </a:r>
            <a:r>
              <a:rPr lang="en-US" sz="2800" b="1" dirty="0" smtClean="0">
                <a:solidFill>
                  <a:srgbClr val="00FF00"/>
                </a:solidFill>
                <a:effectLst>
                  <a:outerShdw blurRad="38100" dist="38100" dir="2700000" algn="tl">
                    <a:srgbClr val="000000">
                      <a:alpha val="43137"/>
                    </a:srgbClr>
                  </a:outerShdw>
                </a:effectLst>
              </a:rPr>
              <a:t>criminal and religious law.  </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5122" name="Picture 2" descr="Herod the Great"/>
          <p:cNvPicPr>
            <a:picLocks noChangeAspect="1" noChangeArrowheads="1"/>
          </p:cNvPicPr>
          <p:nvPr/>
        </p:nvPicPr>
        <p:blipFill>
          <a:blip r:embed="rId2" cstate="print"/>
          <a:srcRect/>
          <a:stretch>
            <a:fillRect/>
          </a:stretch>
        </p:blipFill>
        <p:spPr bwMode="auto">
          <a:xfrm>
            <a:off x="357158" y="1500174"/>
            <a:ext cx="3429024" cy="4572032"/>
          </a:xfrm>
          <a:prstGeom prst="rect">
            <a:avLst/>
          </a:prstGeom>
          <a:noFill/>
        </p:spPr>
      </p:pic>
      <p:sp>
        <p:nvSpPr>
          <p:cNvPr id="5" name="TextBox 4"/>
          <p:cNvSpPr txBox="1"/>
          <p:nvPr/>
        </p:nvSpPr>
        <p:spPr>
          <a:xfrm>
            <a:off x="428596" y="6072207"/>
            <a:ext cx="3286148"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Herod</a:t>
            </a:r>
            <a:endParaRPr lang="en-GB" sz="3600" b="1" dirty="0">
              <a:solidFill>
                <a:srgbClr val="FFFF00"/>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4396042-8E32-47FE-905F-39A4D3A212DF}" type="slidenum">
              <a:rPr lang="en-GB" smtClean="0"/>
              <a:pPr/>
              <a:t>21</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
                                        </p:tgtEl>
                                        <p:attrNameLst>
                                          <p:attrName>style.visibility</p:attrName>
                                        </p:attrNameLst>
                                      </p:cBhvr>
                                      <p:to>
                                        <p:strVal val="visible"/>
                                      </p:to>
                                    </p:set>
                                    <p:anim calcmode="discrete" valueType="clr">
                                      <p:cBhvr override="childStyle">
                                        <p:cTn id="18"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
                                        </p:tgtEl>
                                        <p:attrNameLst>
                                          <p:attrName>fillcolor</p:attrName>
                                        </p:attrNameLst>
                                      </p:cBhvr>
                                      <p:tavLst>
                                        <p:tav tm="0">
                                          <p:val>
                                            <p:clrVal>
                                              <a:schemeClr val="accent2"/>
                                            </p:clrVal>
                                          </p:val>
                                        </p:tav>
                                        <p:tav tm="50000">
                                          <p:val>
                                            <p:clrVal>
                                              <a:schemeClr val="hlink"/>
                                            </p:clrVal>
                                          </p:val>
                                        </p:tav>
                                      </p:tavLst>
                                    </p:anim>
                                    <p:set>
                                      <p:cBhvr>
                                        <p:cTn id="20"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22</a:t>
            </a:fld>
            <a:endParaRPr lang="en-GB"/>
          </a:p>
        </p:txBody>
      </p:sp>
      <p:sp>
        <p:nvSpPr>
          <p:cNvPr id="6" name="TextBox 5"/>
          <p:cNvSpPr txBox="1"/>
          <p:nvPr/>
        </p:nvSpPr>
        <p:spPr>
          <a:xfrm>
            <a:off x="4286248" y="1357298"/>
            <a:ext cx="4500594" cy="4401205"/>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The Jewish Encyclopedia even admits that Judaism is the religion of the Pharisees:</a:t>
            </a:r>
            <a:endParaRPr lang="en-GB" sz="2800" b="1" dirty="0" smtClean="0">
              <a:solidFill>
                <a:srgbClr val="00FFFF"/>
              </a:solidFill>
              <a:effectLst>
                <a:outerShdw blurRad="38100" dist="38100" dir="2700000" algn="tl">
                  <a:srgbClr val="000000">
                    <a:alpha val="43137"/>
                  </a:srgbClr>
                </a:outerShdw>
              </a:effectLst>
            </a:endParaRPr>
          </a:p>
          <a:p>
            <a:r>
              <a:rPr lang="en-US" sz="2800" b="1" dirty="0" smtClean="0">
                <a:effectLst>
                  <a:outerShdw blurRad="38100" dist="38100" dir="2700000" algn="tl">
                    <a:srgbClr val="000000">
                      <a:alpha val="43137"/>
                    </a:srgbClr>
                  </a:outerShdw>
                </a:effectLst>
              </a:rPr>
              <a:t> </a:t>
            </a:r>
            <a:endParaRPr lang="en-GB" sz="2800" b="1" dirty="0" smtClean="0">
              <a:effectLst>
                <a:outerShdw blurRad="38100" dist="38100" dir="2700000" algn="tl">
                  <a:srgbClr val="000000">
                    <a:alpha val="43137"/>
                  </a:srgbClr>
                </a:outerShdw>
              </a:effectLst>
            </a:endParaRPr>
          </a:p>
          <a:p>
            <a:r>
              <a:rPr lang="en-US" sz="2800" b="1" i="1" dirty="0" smtClean="0">
                <a:solidFill>
                  <a:srgbClr val="FFC000"/>
                </a:solidFill>
                <a:effectLst>
                  <a:outerShdw blurRad="38100" dist="38100" dir="2700000" algn="tl">
                    <a:srgbClr val="000000">
                      <a:alpha val="43137"/>
                    </a:srgbClr>
                  </a:outerShdw>
                </a:effectLst>
              </a:rPr>
              <a:t>“The Jewish religion as it is today traces its descent,</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without a break, through all the centuries, from the Pharisees.  </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Krakow Tempel Synagogue"/>
          <p:cNvPicPr>
            <a:picLocks noChangeAspect="1" noChangeArrowheads="1"/>
          </p:cNvPicPr>
          <p:nvPr/>
        </p:nvPicPr>
        <p:blipFill>
          <a:blip r:embed="rId2" cstate="print"/>
          <a:srcRect/>
          <a:stretch>
            <a:fillRect/>
          </a:stretch>
        </p:blipFill>
        <p:spPr bwMode="auto">
          <a:xfrm>
            <a:off x="571472" y="1285860"/>
            <a:ext cx="3286148" cy="4491318"/>
          </a:xfrm>
          <a:prstGeom prst="rect">
            <a:avLst/>
          </a:prstGeom>
          <a:noFill/>
        </p:spPr>
      </p:pic>
      <p:sp>
        <p:nvSpPr>
          <p:cNvPr id="7" name="TextBox 6"/>
          <p:cNvSpPr txBox="1"/>
          <p:nvPr/>
        </p:nvSpPr>
        <p:spPr>
          <a:xfrm>
            <a:off x="285720" y="5780782"/>
            <a:ext cx="3786214" cy="1077218"/>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Krakow Temple Synagogue</a:t>
            </a:r>
            <a:endParaRPr lang="en-GB" sz="32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23</a:t>
            </a:fld>
            <a:endParaRPr lang="en-GB"/>
          </a:p>
        </p:txBody>
      </p:sp>
      <p:sp>
        <p:nvSpPr>
          <p:cNvPr id="6" name="TextBox 5"/>
          <p:cNvSpPr txBox="1"/>
          <p:nvPr/>
        </p:nvSpPr>
        <p:spPr>
          <a:xfrm>
            <a:off x="4071934" y="1164134"/>
            <a:ext cx="4857784" cy="5693866"/>
          </a:xfrm>
          <a:prstGeom prst="rect">
            <a:avLst/>
          </a:prstGeom>
          <a:noFill/>
        </p:spPr>
        <p:txBody>
          <a:bodyPr wrap="square" rtlCol="0">
            <a:spAutoFit/>
          </a:bodyPr>
          <a:lstStyle/>
          <a:p>
            <a:r>
              <a:rPr lang="en-US" sz="2800" b="1" i="1" dirty="0" smtClean="0">
                <a:solidFill>
                  <a:srgbClr val="00FFFF"/>
                </a:solidFill>
                <a:effectLst>
                  <a:outerShdw blurRad="38100" dist="38100" dir="2700000" algn="tl">
                    <a:srgbClr val="000000">
                      <a:alpha val="43137"/>
                    </a:srgbClr>
                  </a:outerShdw>
                </a:effectLst>
              </a:rPr>
              <a:t>Their leading ideas and methods found expression in a literature of enormous extent, </a:t>
            </a:r>
            <a:r>
              <a:rPr lang="en-US" sz="2800" b="1" i="1" dirty="0" smtClean="0">
                <a:solidFill>
                  <a:srgbClr val="FFC000"/>
                </a:solidFill>
                <a:effectLst>
                  <a:outerShdw blurRad="38100" dist="38100" dir="2700000" algn="tl">
                    <a:srgbClr val="000000">
                      <a:alpha val="43137"/>
                    </a:srgbClr>
                  </a:outerShdw>
                </a:effectLst>
              </a:rPr>
              <a:t>of which a very great deal is still in existence. </a:t>
            </a:r>
            <a:r>
              <a:rPr lang="en-US" sz="2800" b="1" i="1" dirty="0" smtClean="0">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The Talmud is the largest and most important single member of that literature.”</a:t>
            </a:r>
          </a:p>
          <a:p>
            <a:endParaRPr lang="en-US" sz="2800" b="1" i="1" dirty="0" smtClean="0">
              <a:effectLst>
                <a:outerShdw blurRad="38100" dist="38100" dir="2700000" algn="tl">
                  <a:srgbClr val="000000">
                    <a:alpha val="43137"/>
                  </a:srgbClr>
                </a:outerShdw>
              </a:effectLst>
            </a:endParaRPr>
          </a:p>
          <a:p>
            <a:pPr lvl="0"/>
            <a:r>
              <a:rPr lang="en-US" sz="2800" b="1" dirty="0" smtClean="0">
                <a:solidFill>
                  <a:srgbClr val="FF33CC"/>
                </a:solidFill>
                <a:effectLst>
                  <a:outerShdw blurRad="38100" dist="38100" dir="2700000" algn="tl">
                    <a:srgbClr val="000000">
                      <a:alpha val="43137"/>
                    </a:srgbClr>
                  </a:outerShdw>
                </a:effectLst>
              </a:rPr>
              <a:t>Universal Jewish Encyclopedia, Vol. VIII, p. 474 (1942).</a:t>
            </a:r>
            <a:endParaRPr lang="en-GB" sz="2800" b="1" dirty="0">
              <a:solidFill>
                <a:srgbClr val="FF33CC"/>
              </a:solidFill>
              <a:effectLst>
                <a:outerShdw blurRad="38100" dist="38100" dir="2700000" algn="tl">
                  <a:srgbClr val="000000">
                    <a:alpha val="43137"/>
                  </a:srgbClr>
                </a:outerShdw>
              </a:effectLst>
            </a:endParaRPr>
          </a:p>
        </p:txBody>
      </p:sp>
      <p:pic>
        <p:nvPicPr>
          <p:cNvPr id="62466" name="Picture 2" descr="http://www.iamthewitness.com/doc/img/Jewish.Encyclopedia.jpg"/>
          <p:cNvPicPr>
            <a:picLocks noChangeAspect="1" noChangeArrowheads="1"/>
          </p:cNvPicPr>
          <p:nvPr/>
        </p:nvPicPr>
        <p:blipFill>
          <a:blip r:embed="rId2" cstate="print"/>
          <a:srcRect/>
          <a:stretch>
            <a:fillRect/>
          </a:stretch>
        </p:blipFill>
        <p:spPr bwMode="auto">
          <a:xfrm>
            <a:off x="285720" y="1571612"/>
            <a:ext cx="3622147" cy="4848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circle(in)">
                                      <p:cBhvr>
                                        <p:cTn id="7" dur="2000"/>
                                        <p:tgtEl>
                                          <p:spTgt spid="6246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24</a:t>
            </a:fld>
            <a:endParaRPr lang="en-GB"/>
          </a:p>
        </p:txBody>
      </p:sp>
      <p:sp>
        <p:nvSpPr>
          <p:cNvPr id="5" name="TextBox 4"/>
          <p:cNvSpPr txBox="1"/>
          <p:nvPr/>
        </p:nvSpPr>
        <p:spPr>
          <a:xfrm>
            <a:off x="5143472" y="1500174"/>
            <a:ext cx="4000528" cy="2954655"/>
          </a:xfrm>
          <a:prstGeom prst="rect">
            <a:avLst/>
          </a:prstGeom>
          <a:noFill/>
        </p:spPr>
        <p:txBody>
          <a:bodyPr wrap="square" rtlCol="0">
            <a:spAutoFit/>
          </a:bodyPr>
          <a:lstStyle/>
          <a:p>
            <a:r>
              <a:rPr lang="en-US" sz="2800" b="1" dirty="0" smtClean="0">
                <a:solidFill>
                  <a:srgbClr val="FF33CC"/>
                </a:solidFill>
                <a:effectLst>
                  <a:outerShdw blurRad="38100" dist="38100" dir="2700000" algn="tl">
                    <a:srgbClr val="000000">
                      <a:alpha val="43137"/>
                    </a:srgbClr>
                  </a:outerShdw>
                </a:effectLst>
              </a:rPr>
              <a:t>Luke 12:1 </a:t>
            </a:r>
            <a:r>
              <a:rPr lang="en-US" sz="2800" b="1" dirty="0" smtClean="0">
                <a:solidFill>
                  <a:srgbClr val="00FFFF"/>
                </a:solidFill>
                <a:effectLst>
                  <a:outerShdw blurRad="38100" dist="38100" dir="2700000" algn="tl">
                    <a:srgbClr val="000000">
                      <a:alpha val="43137"/>
                    </a:srgbClr>
                  </a:outerShdw>
                </a:effectLst>
              </a:rPr>
              <a:t>puts it as plain as it can be:  </a:t>
            </a:r>
            <a:r>
              <a:rPr lang="en-US" sz="2800" b="1" dirty="0" smtClean="0">
                <a:solidFill>
                  <a:srgbClr val="FFC000"/>
                </a:solidFill>
                <a:effectLst>
                  <a:outerShdw blurRad="38100" dist="38100" dir="2700000" algn="tl">
                    <a:srgbClr val="000000">
                      <a:alpha val="43137"/>
                    </a:srgbClr>
                  </a:outerShdw>
                </a:effectLst>
              </a:rPr>
              <a:t>“</a:t>
            </a:r>
            <a:r>
              <a:rPr lang="en-US" sz="2800" b="1" i="1" dirty="0" smtClean="0">
                <a:solidFill>
                  <a:srgbClr val="FFC000"/>
                </a:solidFill>
                <a:effectLst>
                  <a:outerShdw blurRad="38100" dist="38100" dir="2700000" algn="tl">
                    <a:srgbClr val="000000">
                      <a:alpha val="43137"/>
                    </a:srgbClr>
                  </a:outerShdw>
                </a:effectLst>
              </a:rPr>
              <a:t>Beware the leaven of the </a:t>
            </a:r>
            <a:r>
              <a:rPr lang="en-US" sz="2800" b="1" i="1" dirty="0" smtClean="0">
                <a:solidFill>
                  <a:srgbClr val="FFC000"/>
                </a:solidFill>
              </a:rPr>
              <a:t>Pharisees</a:t>
            </a:r>
            <a:r>
              <a:rPr lang="en-US" sz="2800" b="1" i="1" dirty="0" smtClean="0">
                <a:solidFill>
                  <a:srgbClr val="FFC000"/>
                </a:solidFill>
                <a:effectLst>
                  <a:outerShdw blurRad="38100" dist="38100" dir="2700000" algn="tl">
                    <a:srgbClr val="000000">
                      <a:alpha val="43137"/>
                    </a:srgbClr>
                  </a:outerShdw>
                </a:effectLst>
              </a:rPr>
              <a:t>, which is hypocrisy</a:t>
            </a:r>
            <a:r>
              <a:rPr lang="en-US" sz="2800" b="1" dirty="0" smtClean="0">
                <a:solidFill>
                  <a:srgbClr val="FFC000"/>
                </a:solidFill>
                <a:effectLst>
                  <a:outerShdw blurRad="38100" dist="38100" dir="2700000" algn="tl">
                    <a:srgbClr val="000000">
                      <a:alpha val="43137"/>
                    </a:srgbClr>
                  </a:outerShdw>
                </a:effectLst>
              </a:rPr>
              <a:t>.”</a:t>
            </a:r>
            <a:endParaRPr lang="en-GB" sz="2800" b="1" dirty="0" smtClean="0">
              <a:solidFill>
                <a:srgbClr val="FFC000"/>
              </a:solidFill>
              <a:effectLst>
                <a:outerShdw blurRad="38100" dist="38100" dir="2700000" algn="tl">
                  <a:srgbClr val="000000">
                    <a:alpha val="43137"/>
                  </a:srgbClr>
                </a:outerShdw>
              </a:effectLst>
            </a:endParaRPr>
          </a:p>
          <a:p>
            <a:r>
              <a:rPr lang="en-US" sz="2800" b="1" dirty="0" smtClean="0">
                <a:effectLst>
                  <a:outerShdw blurRad="38100" dist="38100" dir="2700000" algn="tl">
                    <a:srgbClr val="000000">
                      <a:alpha val="43137"/>
                    </a:srgbClr>
                  </a:outerShdw>
                </a:effectLst>
              </a:rPr>
              <a:t> </a:t>
            </a:r>
            <a:endParaRPr lang="en-GB" sz="2800" b="1" dirty="0" smtClean="0">
              <a:effectLst>
                <a:outerShdw blurRad="38100" dist="38100" dir="2700000" algn="tl">
                  <a:srgbClr val="000000">
                    <a:alpha val="43137"/>
                  </a:srgbClr>
                </a:outerShdw>
              </a:effectLst>
            </a:endParaRPr>
          </a:p>
          <a:p>
            <a:endParaRPr lang="en-GB" dirty="0"/>
          </a:p>
        </p:txBody>
      </p:sp>
      <p:pic>
        <p:nvPicPr>
          <p:cNvPr id="3074" name="Picture 2" descr="http://www.breviary.net/images/pharisees2.jpg"/>
          <p:cNvPicPr>
            <a:picLocks noChangeAspect="1" noChangeArrowheads="1"/>
          </p:cNvPicPr>
          <p:nvPr/>
        </p:nvPicPr>
        <p:blipFill>
          <a:blip r:embed="rId2" cstate="print"/>
          <a:srcRect/>
          <a:stretch>
            <a:fillRect/>
          </a:stretch>
        </p:blipFill>
        <p:spPr bwMode="auto">
          <a:xfrm>
            <a:off x="285720" y="1142984"/>
            <a:ext cx="4783513" cy="5429288"/>
          </a:xfrm>
          <a:prstGeom prst="rect">
            <a:avLst/>
          </a:prstGeom>
          <a:noFill/>
        </p:spPr>
      </p:pic>
      <p:sp>
        <p:nvSpPr>
          <p:cNvPr id="6" name="TextBox 5"/>
          <p:cNvSpPr txBox="1"/>
          <p:nvPr/>
        </p:nvSpPr>
        <p:spPr>
          <a:xfrm>
            <a:off x="5214942" y="4643446"/>
            <a:ext cx="3929058" cy="1754326"/>
          </a:xfrm>
          <a:prstGeom prst="rect">
            <a:avLst/>
          </a:prstGeom>
          <a:noFill/>
        </p:spPr>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Left: The </a:t>
            </a:r>
            <a:r>
              <a:rPr lang="en-US" sz="3600" b="1" dirty="0" smtClean="0">
                <a:solidFill>
                  <a:srgbClr val="FFFF00"/>
                </a:solidFill>
                <a:effectLst>
                  <a:outerShdw blurRad="38100" dist="38100" dir="2700000" algn="tl">
                    <a:srgbClr val="000000">
                      <a:alpha val="43137"/>
                    </a:srgbClr>
                  </a:outerShdw>
                </a:effectLst>
              </a:rPr>
              <a:t>Pharisees taking Council</a:t>
            </a:r>
            <a:r>
              <a:rPr lang="en-GB" sz="3600" b="1" dirty="0" smtClean="0">
                <a:solidFill>
                  <a:srgbClr val="FFFF00"/>
                </a:solidFill>
                <a:effectLst>
                  <a:outerShdw blurRad="38100" dist="38100" dir="2700000" algn="tl">
                    <a:srgbClr val="000000">
                      <a:alpha val="43137"/>
                    </a:srgbClr>
                  </a:outerShdw>
                </a:effectLst>
              </a:rPr>
              <a:t> </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25</a:t>
            </a:fld>
            <a:endParaRPr lang="en-GB"/>
          </a:p>
        </p:txBody>
      </p:sp>
      <p:sp>
        <p:nvSpPr>
          <p:cNvPr id="5" name="TextBox 4"/>
          <p:cNvSpPr txBox="1"/>
          <p:nvPr/>
        </p:nvSpPr>
        <p:spPr>
          <a:xfrm>
            <a:off x="4929190" y="1571612"/>
            <a:ext cx="4214810" cy="4401205"/>
          </a:xfrm>
          <a:prstGeom prst="rect">
            <a:avLst/>
          </a:prstGeom>
          <a:noFill/>
        </p:spPr>
        <p:txBody>
          <a:bodyPr wrap="square" rtlCol="0">
            <a:spAutoFit/>
          </a:bodyPr>
          <a:lstStyle/>
          <a:p>
            <a:r>
              <a:rPr lang="en-US" sz="2800" b="1" dirty="0" smtClean="0">
                <a:solidFill>
                  <a:srgbClr val="FFCC66"/>
                </a:solidFill>
                <a:effectLst>
                  <a:outerShdw blurRad="38100" dist="38100" dir="2700000" algn="tl">
                    <a:srgbClr val="000000">
                      <a:alpha val="43137"/>
                    </a:srgbClr>
                  </a:outerShdw>
                </a:effectLst>
              </a:rPr>
              <a:t>Could it be that the REAL REASON that the Jewish people have never accepted Jesus as the Messiah is because they are not Israelites?</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(Nor was Jesus a Jew. He was a </a:t>
            </a:r>
            <a:r>
              <a:rPr lang="en-US" sz="2800" b="1" dirty="0" err="1" smtClean="0">
                <a:solidFill>
                  <a:srgbClr val="00FF00"/>
                </a:solidFill>
                <a:effectLst>
                  <a:outerShdw blurRad="38100" dist="38100" dir="2700000" algn="tl">
                    <a:srgbClr val="000000">
                      <a:alpha val="43137"/>
                    </a:srgbClr>
                  </a:outerShdw>
                </a:effectLst>
              </a:rPr>
              <a:t>Judahite</a:t>
            </a:r>
            <a:r>
              <a:rPr lang="en-US" sz="2800" b="1" dirty="0" smtClean="0">
                <a:solidFill>
                  <a:srgbClr val="00FF00"/>
                </a:solidFill>
                <a:effectLst>
                  <a:outerShdw blurRad="38100" dist="38100" dir="2700000" algn="tl">
                    <a:srgbClr val="000000">
                      <a:alpha val="43137"/>
                    </a:srgbClr>
                  </a:outerShdw>
                </a:effectLst>
              </a:rPr>
              <a:t> of the Tribe of Judah!) </a:t>
            </a:r>
            <a:endParaRPr lang="en-GB" dirty="0">
              <a:solidFill>
                <a:srgbClr val="00FF00"/>
              </a:solidFill>
            </a:endParaRPr>
          </a:p>
        </p:txBody>
      </p:sp>
      <p:pic>
        <p:nvPicPr>
          <p:cNvPr id="61444" name="Picture 4" descr="Western (Wailing) Wall  - Jerusalem by cromacom."/>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85720" y="1571612"/>
            <a:ext cx="4464874" cy="37147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357158" y="5857892"/>
            <a:ext cx="4357718" cy="646331"/>
          </a:xfrm>
          <a:prstGeom prst="rect">
            <a:avLst/>
          </a:prstGeom>
          <a:noFill/>
        </p:spPr>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The Wailing Wall</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circle(in)">
                                      <p:cBhvr>
                                        <p:cTn id="7" dur="2000"/>
                                        <p:tgtEl>
                                          <p:spTgt spid="614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26</a:t>
            </a:fld>
            <a:endParaRPr lang="en-GB"/>
          </a:p>
        </p:txBody>
      </p:sp>
      <p:sp>
        <p:nvSpPr>
          <p:cNvPr id="5" name="TextBox 4"/>
          <p:cNvSpPr txBox="1"/>
          <p:nvPr/>
        </p:nvSpPr>
        <p:spPr>
          <a:xfrm>
            <a:off x="4214778" y="1714488"/>
            <a:ext cx="4929222" cy="4678204"/>
          </a:xfrm>
          <a:prstGeom prst="rect">
            <a:avLst/>
          </a:prstGeom>
          <a:noFill/>
        </p:spPr>
        <p:txBody>
          <a:bodyPr wrap="square" rtlCol="0">
            <a:spAutoFit/>
          </a:bodyPr>
          <a:lstStyle/>
          <a:p>
            <a:r>
              <a:rPr lang="en-US" sz="2800" b="1" u="sng" dirty="0" smtClean="0">
                <a:solidFill>
                  <a:srgbClr val="00FFFF"/>
                </a:solidFill>
                <a:effectLst>
                  <a:outerShdw blurRad="38100" dist="38100" dir="2700000" algn="tl">
                    <a:srgbClr val="000000">
                      <a:alpha val="43137"/>
                    </a:srgbClr>
                  </a:outerShdw>
                </a:effectLst>
              </a:rPr>
              <a:t>Jesus would have become the King of Judah had not the Jews crucified Him</a:t>
            </a:r>
            <a:r>
              <a:rPr lang="en-US" sz="2800" b="1" dirty="0" smtClean="0">
                <a:solidFill>
                  <a:srgbClr val="00FFFF"/>
                </a:solidFill>
                <a:effectLst>
                  <a:outerShdw blurRad="38100" dist="38100" dir="2700000" algn="tl">
                    <a:srgbClr val="000000">
                      <a:alpha val="43137"/>
                    </a:srgbClr>
                  </a:outerShdw>
                </a:effectLst>
              </a:rPr>
              <a:t>.  And the Jews DID crucify Him,</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just as the Bible teaches. </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Read John 7:1, if you don’t believe me. </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t>
            </a:r>
            <a:r>
              <a:rPr lang="en-US" sz="2800" b="1" i="1" dirty="0" smtClean="0">
                <a:solidFill>
                  <a:srgbClr val="00FF00"/>
                </a:solidFill>
                <a:effectLst>
                  <a:outerShdw blurRad="38100" dist="38100" dir="2700000" algn="tl">
                    <a:srgbClr val="000000">
                      <a:alpha val="43137"/>
                    </a:srgbClr>
                  </a:outerShdw>
                </a:effectLst>
              </a:rPr>
              <a:t>Jesus would not walk in Jewry, </a:t>
            </a:r>
            <a:r>
              <a:rPr lang="en-US" sz="2800" b="1" i="1" u="sng" dirty="0" smtClean="0">
                <a:solidFill>
                  <a:srgbClr val="00FF00"/>
                </a:solidFill>
                <a:effectLst>
                  <a:outerShdw blurRad="38100" dist="38100" dir="2700000" algn="tl">
                    <a:srgbClr val="000000">
                      <a:alpha val="43137"/>
                    </a:srgbClr>
                  </a:outerShdw>
                </a:effectLst>
              </a:rPr>
              <a:t>because the Jews sought to kill him</a:t>
            </a:r>
            <a:r>
              <a:rPr lang="en-US" sz="2800" b="1" dirty="0" smtClean="0">
                <a:solidFill>
                  <a:srgbClr val="00FF00"/>
                </a:solidFill>
                <a:effectLst>
                  <a:outerShdw blurRad="38100" dist="38100" dir="2700000" algn="tl">
                    <a:srgbClr val="000000">
                      <a:alpha val="43137"/>
                    </a:srgbClr>
                  </a:outerShdw>
                </a:effectLst>
              </a:rPr>
              <a:t>.”</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63492" name="Picture 4" descr="http://www.smh.com.au/ffximage/2008/07/18/crucifixion_wideweb__470x310,0.jpg"/>
          <p:cNvPicPr>
            <a:picLocks noChangeAspect="1" noChangeArrowheads="1"/>
          </p:cNvPicPr>
          <p:nvPr/>
        </p:nvPicPr>
        <p:blipFill>
          <a:blip r:embed="rId2" cstate="print"/>
          <a:srcRect/>
          <a:stretch>
            <a:fillRect/>
          </a:stretch>
        </p:blipFill>
        <p:spPr bwMode="auto">
          <a:xfrm>
            <a:off x="214282" y="2071678"/>
            <a:ext cx="3857652" cy="2952751"/>
          </a:xfrm>
          <a:prstGeom prst="rect">
            <a:avLst/>
          </a:prstGeom>
          <a:noFill/>
        </p:spPr>
      </p:pic>
      <p:sp>
        <p:nvSpPr>
          <p:cNvPr id="7" name="TextBox 6"/>
          <p:cNvSpPr txBox="1"/>
          <p:nvPr/>
        </p:nvSpPr>
        <p:spPr>
          <a:xfrm>
            <a:off x="285720" y="5357826"/>
            <a:ext cx="3714776" cy="646331"/>
          </a:xfrm>
          <a:prstGeom prst="rect">
            <a:avLst/>
          </a:prstGeom>
          <a:noFill/>
        </p:spPr>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The Crucifixion</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circle(in)">
                                      <p:cBhvr>
                                        <p:cTn id="7" dur="20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27</a:t>
            </a:fld>
            <a:endParaRPr lang="en-GB"/>
          </a:p>
        </p:txBody>
      </p:sp>
      <p:sp>
        <p:nvSpPr>
          <p:cNvPr id="5" name="TextBox 4"/>
          <p:cNvSpPr txBox="1"/>
          <p:nvPr/>
        </p:nvSpPr>
        <p:spPr>
          <a:xfrm>
            <a:off x="5072066" y="1928802"/>
            <a:ext cx="3857652" cy="2954655"/>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This is confirmed in John 5.  </a:t>
            </a:r>
            <a:r>
              <a:rPr lang="en-US" sz="2800" b="1" dirty="0" smtClean="0">
                <a:solidFill>
                  <a:srgbClr val="FFC000"/>
                </a:solidFill>
                <a:effectLst>
                  <a:outerShdw blurRad="38100" dist="38100" dir="2700000" algn="tl">
                    <a:srgbClr val="000000">
                      <a:alpha val="43137"/>
                    </a:srgbClr>
                  </a:outerShdw>
                </a:effectLst>
              </a:rPr>
              <a:t>Speaking to the Pharisees,</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originators of the religion called Judaism, </a:t>
            </a:r>
            <a:r>
              <a:rPr lang="en-US" sz="2800" b="1" dirty="0" smtClean="0">
                <a:solidFill>
                  <a:srgbClr val="FFFF00"/>
                </a:solidFill>
                <a:effectLst>
                  <a:outerShdw blurRad="38100" dist="38100" dir="2700000" algn="tl">
                    <a:srgbClr val="000000">
                      <a:alpha val="43137"/>
                    </a:srgbClr>
                  </a:outerShdw>
                </a:effectLst>
              </a:rPr>
              <a:t>Jesus says:</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pic>
        <p:nvPicPr>
          <p:cNvPr id="60418" name="Picture 2" descr="http://www.creationism.org/images/DoreBibleIllus/rMat1354Dore_ChristInTheSynagogue.jpg"/>
          <p:cNvPicPr>
            <a:picLocks noChangeAspect="1" noChangeArrowheads="1"/>
          </p:cNvPicPr>
          <p:nvPr/>
        </p:nvPicPr>
        <p:blipFill>
          <a:blip r:embed="rId2" cstate="print">
            <a:duotone>
              <a:prstClr val="black"/>
              <a:srgbClr val="FFC000">
                <a:tint val="45000"/>
                <a:satMod val="400000"/>
              </a:srgbClr>
            </a:duotone>
            <a:lum bright="30000"/>
          </a:blip>
          <a:srcRect l="5703" t="5601" r="3042" b="10373"/>
          <a:stretch>
            <a:fillRect/>
          </a:stretch>
        </p:blipFill>
        <p:spPr bwMode="auto">
          <a:xfrm>
            <a:off x="714348" y="1357298"/>
            <a:ext cx="4007565" cy="50720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circle(in)">
                                      <p:cBhvr>
                                        <p:cTn id="7" dur="2000"/>
                                        <p:tgtEl>
                                          <p:spTgt spid="604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28</a:t>
            </a:fld>
            <a:endParaRPr lang="en-GB"/>
          </a:p>
        </p:txBody>
      </p:sp>
      <p:sp>
        <p:nvSpPr>
          <p:cNvPr id="5" name="TextBox 4"/>
          <p:cNvSpPr txBox="1"/>
          <p:nvPr/>
        </p:nvSpPr>
        <p:spPr>
          <a:xfrm>
            <a:off x="4286248" y="1357298"/>
            <a:ext cx="4714908" cy="5262979"/>
          </a:xfrm>
          <a:prstGeom prst="rect">
            <a:avLst/>
          </a:prstGeom>
          <a:noFill/>
        </p:spPr>
        <p:txBody>
          <a:bodyPr wrap="square" rtlCol="0">
            <a:spAutoFit/>
          </a:bodyPr>
          <a:lstStyle/>
          <a:p>
            <a:r>
              <a:rPr lang="en-US" sz="2800" b="1" i="1" dirty="0" smtClean="0">
                <a:solidFill>
                  <a:srgbClr val="66FFFF"/>
                </a:solidFill>
                <a:effectLst>
                  <a:outerShdw blurRad="38100" dist="38100" dir="2700000" algn="tl">
                    <a:srgbClr val="000000">
                      <a:alpha val="43137"/>
                    </a:srgbClr>
                  </a:outerShdw>
                </a:effectLst>
              </a:rPr>
              <a:t>“I am come in My Father’s Name, and you receive me not:</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if another shall come in his own name </a:t>
            </a:r>
            <a:r>
              <a:rPr lang="en-US" sz="2800" b="1" dirty="0" smtClean="0">
                <a:solidFill>
                  <a:srgbClr val="FF33CC"/>
                </a:solidFill>
                <a:effectLst>
                  <a:outerShdw blurRad="38100" dist="38100" dir="2700000" algn="tl">
                    <a:srgbClr val="000000">
                      <a:alpha val="43137"/>
                    </a:srgbClr>
                  </a:outerShdw>
                </a:effectLst>
              </a:rPr>
              <a:t>(“I am Rabbi so-and-so.”),</a:t>
            </a:r>
            <a:r>
              <a:rPr lang="en-US" sz="2800" b="1" i="1" dirty="0" smtClean="0">
                <a:solidFill>
                  <a:srgbClr val="FFC000"/>
                </a:solidFill>
                <a:effectLst>
                  <a:outerShdw blurRad="38100" dist="38100" dir="2700000" algn="tl">
                    <a:srgbClr val="000000">
                      <a:alpha val="43137"/>
                    </a:srgbClr>
                  </a:outerShdw>
                </a:effectLst>
              </a:rPr>
              <a:t> him you will receive</a:t>
            </a:r>
            <a:r>
              <a:rPr lang="en-US" sz="2800" b="1" i="1" dirty="0" smtClean="0">
                <a:solidFill>
                  <a:srgbClr val="00B0F0"/>
                </a:solidFill>
                <a:effectLst>
                  <a:outerShdw blurRad="38100" dist="38100" dir="2700000" algn="tl">
                    <a:srgbClr val="000000">
                      <a:alpha val="43137"/>
                    </a:srgbClr>
                  </a:outerShdw>
                </a:effectLst>
              </a:rPr>
              <a:t>.  How can you believe, </a:t>
            </a:r>
            <a:r>
              <a:rPr lang="en-US" sz="2800" b="1" i="1" u="sng" dirty="0" smtClean="0">
                <a:solidFill>
                  <a:srgbClr val="00B0F0"/>
                </a:solidFill>
                <a:effectLst>
                  <a:outerShdw blurRad="38100" dist="38100" dir="2700000" algn="tl">
                    <a:srgbClr val="000000">
                      <a:alpha val="43137"/>
                    </a:srgbClr>
                  </a:outerShdw>
                </a:effectLst>
              </a:rPr>
              <a:t>which receive honor of one another</a:t>
            </a:r>
            <a:r>
              <a:rPr lang="en-US" sz="2800" b="1" i="1" dirty="0" smtClean="0">
                <a:solidFill>
                  <a:srgbClr val="00B0F0"/>
                </a:solidFill>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[the rabbis are always praising one another],</a:t>
            </a:r>
            <a:r>
              <a:rPr lang="en-US" sz="2800" b="1" i="1" dirty="0" smtClean="0">
                <a:solidFill>
                  <a:srgbClr val="00B0F0"/>
                </a:solidFill>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and seek NOT the honor that comes from God only?</a:t>
            </a:r>
            <a:endParaRPr lang="en-GB" sz="2800" b="1" dirty="0">
              <a:solidFill>
                <a:srgbClr val="00FF00"/>
              </a:solidFill>
              <a:effectLst>
                <a:outerShdw blurRad="38100" dist="38100" dir="2700000" algn="tl">
                  <a:srgbClr val="000000">
                    <a:alpha val="43137"/>
                  </a:srgbClr>
                </a:outerShdw>
              </a:effectLst>
            </a:endParaRPr>
          </a:p>
        </p:txBody>
      </p:sp>
      <p:sp>
        <p:nvSpPr>
          <p:cNvPr id="59394" name="AutoShape 2" descr="Rabb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9396" name="AutoShape 4" descr="Rabb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9398" name="AutoShape 6" descr="Rabb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59400" name="Picture 8" descr="See full size image"/>
          <p:cNvPicPr>
            <a:picLocks noChangeAspect="1" noChangeArrowheads="1"/>
          </p:cNvPicPr>
          <p:nvPr/>
        </p:nvPicPr>
        <p:blipFill>
          <a:blip r:embed="rId2" cstate="print"/>
          <a:srcRect/>
          <a:stretch>
            <a:fillRect/>
          </a:stretch>
        </p:blipFill>
        <p:spPr bwMode="auto">
          <a:xfrm>
            <a:off x="428596" y="1857364"/>
            <a:ext cx="3574322" cy="3429024"/>
          </a:xfrm>
          <a:prstGeom prst="rect">
            <a:avLst/>
          </a:prstGeom>
          <a:noFill/>
        </p:spPr>
      </p:pic>
      <p:sp>
        <p:nvSpPr>
          <p:cNvPr id="9" name="TextBox 8"/>
          <p:cNvSpPr txBox="1"/>
          <p:nvPr/>
        </p:nvSpPr>
        <p:spPr>
          <a:xfrm>
            <a:off x="428596" y="5357826"/>
            <a:ext cx="3643338"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 New York Rabbi</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400"/>
                                        </p:tgtEl>
                                        <p:attrNameLst>
                                          <p:attrName>style.visibility</p:attrName>
                                        </p:attrNameLst>
                                      </p:cBhvr>
                                      <p:to>
                                        <p:strVal val="visible"/>
                                      </p:to>
                                    </p:set>
                                    <p:animEffect transition="in" filter="circle(in)">
                                      <p:cBhvr>
                                        <p:cTn id="7" dur="2000"/>
                                        <p:tgtEl>
                                          <p:spTgt spid="594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29</a:t>
            </a:fld>
            <a:endParaRPr lang="en-GB"/>
          </a:p>
        </p:txBody>
      </p:sp>
      <p:sp>
        <p:nvSpPr>
          <p:cNvPr id="5" name="TextBox 4"/>
          <p:cNvSpPr txBox="1"/>
          <p:nvPr/>
        </p:nvSpPr>
        <p:spPr>
          <a:xfrm>
            <a:off x="4429124" y="1285860"/>
            <a:ext cx="4714876" cy="5109091"/>
          </a:xfrm>
          <a:prstGeom prst="rect">
            <a:avLst/>
          </a:prstGeom>
          <a:noFill/>
        </p:spPr>
        <p:txBody>
          <a:bodyPr wrap="square" rtlCol="0">
            <a:spAutoFit/>
          </a:bodyPr>
          <a:lstStyle/>
          <a:p>
            <a:r>
              <a:rPr lang="en-US" sz="2800" b="1" i="1" dirty="0" smtClean="0">
                <a:solidFill>
                  <a:srgbClr val="66FFFF"/>
                </a:solidFill>
                <a:effectLst>
                  <a:outerShdw blurRad="38100" dist="38100" dir="2700000" algn="tl">
                    <a:srgbClr val="000000">
                      <a:alpha val="43137"/>
                    </a:srgbClr>
                  </a:outerShdw>
                </a:effectLst>
              </a:rPr>
              <a:t>Do not think that I will accuse you to the Father: </a:t>
            </a:r>
            <a:r>
              <a:rPr lang="en-US" sz="2800" b="1" i="1" u="sng" dirty="0" smtClean="0">
                <a:solidFill>
                  <a:srgbClr val="FFC000"/>
                </a:solidFill>
                <a:effectLst>
                  <a:outerShdw blurRad="38100" dist="38100" dir="2700000" algn="tl">
                    <a:srgbClr val="000000">
                      <a:alpha val="43137"/>
                    </a:srgbClr>
                  </a:outerShdw>
                </a:effectLst>
              </a:rPr>
              <a:t>there is one that accuses you, EVEN MOSES,</a:t>
            </a:r>
            <a:r>
              <a:rPr lang="en-US" sz="2800" b="1" i="1" u="sng" dirty="0" smtClean="0">
                <a:effectLst>
                  <a:outerShdw blurRad="38100" dist="38100" dir="2700000" algn="tl">
                    <a:srgbClr val="000000">
                      <a:alpha val="43137"/>
                    </a:srgbClr>
                  </a:outerShdw>
                </a:effectLst>
              </a:rPr>
              <a:t> </a:t>
            </a:r>
            <a:r>
              <a:rPr lang="en-US" sz="2800" b="1" i="1" u="sng" dirty="0" smtClean="0">
                <a:solidFill>
                  <a:srgbClr val="00B0F0"/>
                </a:solidFill>
                <a:effectLst>
                  <a:outerShdw blurRad="38100" dist="38100" dir="2700000" algn="tl">
                    <a:srgbClr val="000000">
                      <a:alpha val="43137"/>
                    </a:srgbClr>
                  </a:outerShdw>
                </a:effectLst>
              </a:rPr>
              <a:t>in whom you hope</a:t>
            </a:r>
            <a:r>
              <a:rPr lang="en-US" sz="2800" b="1" i="1" u="sng" dirty="0" smtClean="0">
                <a:solidFill>
                  <a:srgbClr val="FF33CC"/>
                </a:solidFill>
                <a:effectLst>
                  <a:outerShdw blurRad="38100" dist="38100" dir="2700000" algn="tl">
                    <a:srgbClr val="000000">
                      <a:alpha val="43137"/>
                    </a:srgbClr>
                  </a:outerShdw>
                </a:effectLst>
              </a:rPr>
              <a:t>.  For had you believed Moses, you would have believed Me.  </a:t>
            </a:r>
            <a:r>
              <a:rPr lang="en-US" sz="2800" b="1" i="1" u="sng" dirty="0" smtClean="0">
                <a:solidFill>
                  <a:srgbClr val="00FF00"/>
                </a:solidFill>
                <a:effectLst>
                  <a:outerShdw blurRad="38100" dist="38100" dir="2700000" algn="tl">
                    <a:srgbClr val="000000">
                      <a:alpha val="43137"/>
                    </a:srgbClr>
                  </a:outerShdw>
                </a:effectLst>
              </a:rPr>
              <a:t>But if you believe not his writings, </a:t>
            </a:r>
            <a:r>
              <a:rPr lang="en-US" sz="2800" b="1" i="1" u="sng" dirty="0" smtClean="0">
                <a:solidFill>
                  <a:srgbClr val="FFFF00"/>
                </a:solidFill>
                <a:effectLst>
                  <a:outerShdw blurRad="38100" dist="38100" dir="2700000" algn="tl">
                    <a:srgbClr val="000000">
                      <a:alpha val="43137"/>
                    </a:srgbClr>
                  </a:outerShdw>
                </a:effectLst>
              </a:rPr>
              <a:t>how shall you believe My words</a:t>
            </a:r>
            <a:r>
              <a:rPr lang="en-US" sz="2800" b="1" dirty="0" smtClean="0">
                <a:solidFill>
                  <a:srgbClr val="FFFF00"/>
                </a:solidFill>
                <a:effectLst>
                  <a:outerShdw blurRad="38100" dist="38100" dir="2700000" algn="tl">
                    <a:srgbClr val="000000">
                      <a:alpha val="43137"/>
                    </a:srgbClr>
                  </a:outerShdw>
                </a:effectLst>
              </a:rPr>
              <a:t>?”   - John 5:40-47.</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pic>
        <p:nvPicPr>
          <p:cNvPr id="58370" name="Picture 2" descr="Bible Series John 3 Royalty Free Stock Photo"/>
          <p:cNvPicPr>
            <a:picLocks noChangeAspect="1" noChangeArrowheads="1"/>
          </p:cNvPicPr>
          <p:nvPr/>
        </p:nvPicPr>
        <p:blipFill>
          <a:blip r:embed="rId2" cstate="print"/>
          <a:srcRect/>
          <a:stretch>
            <a:fillRect/>
          </a:stretch>
        </p:blipFill>
        <p:spPr bwMode="auto">
          <a:xfrm>
            <a:off x="428596" y="1643049"/>
            <a:ext cx="3786214" cy="459565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circle(in)">
                                      <p:cBhvr>
                                        <p:cTn id="7" dur="2000"/>
                                        <p:tgtEl>
                                          <p:spTgt spid="583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5" name="TextBox 4"/>
          <p:cNvSpPr txBox="1"/>
          <p:nvPr/>
        </p:nvSpPr>
        <p:spPr>
          <a:xfrm>
            <a:off x="3643306" y="1357298"/>
            <a:ext cx="5143536" cy="5539978"/>
          </a:xfrm>
          <a:prstGeom prst="rect">
            <a:avLst/>
          </a:prstGeom>
          <a:noFill/>
        </p:spPr>
        <p:txBody>
          <a:bodyPr wrap="square" rtlCol="0">
            <a:spAutoFit/>
          </a:bodyPr>
          <a:lstStyle/>
          <a:p>
            <a:r>
              <a:rPr lang="en-US" sz="2800" b="1" dirty="0">
                <a:solidFill>
                  <a:srgbClr val="66FFFF"/>
                </a:solidFill>
                <a:effectLst>
                  <a:outerShdw blurRad="38100" dist="38100" dir="2700000" algn="tl">
                    <a:srgbClr val="000000">
                      <a:alpha val="43137"/>
                    </a:srgbClr>
                  </a:outerShdw>
                </a:effectLst>
              </a:rPr>
              <a:t>While the House of Israel was wandering through Europe and setting up the European nation states, </a:t>
            </a:r>
            <a:r>
              <a:rPr lang="en-US" sz="2800" b="1" dirty="0" smtClean="0">
                <a:solidFill>
                  <a:srgbClr val="FFC000"/>
                </a:solidFill>
                <a:effectLst>
                  <a:outerShdw blurRad="38100" dist="38100" dir="2700000" algn="tl">
                    <a:srgbClr val="000000">
                      <a:alpha val="43137"/>
                    </a:srgbClr>
                  </a:outerShdw>
                </a:effectLst>
              </a:rPr>
              <a:t>a small portion of the </a:t>
            </a:r>
            <a:r>
              <a:rPr lang="en-US" sz="2800" b="1" dirty="0">
                <a:solidFill>
                  <a:srgbClr val="FFC000"/>
                </a:solidFill>
                <a:effectLst>
                  <a:outerShdw blurRad="38100" dist="38100" dir="2700000" algn="tl">
                    <a:srgbClr val="000000">
                      <a:alpha val="43137"/>
                    </a:srgbClr>
                  </a:outerShdw>
                </a:effectLst>
              </a:rPr>
              <a:t>House of Judah remained in Palestine in order to bring forth the Messiah</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These were the </a:t>
            </a:r>
            <a:r>
              <a:rPr lang="en-US" sz="2800" b="1" dirty="0" smtClean="0">
                <a:solidFill>
                  <a:srgbClr val="00FF00"/>
                </a:solidFill>
                <a:effectLst>
                  <a:outerShdw blurRad="38100" dist="38100" dir="2700000" algn="tl">
                    <a:srgbClr val="000000">
                      <a:alpha val="43137"/>
                    </a:srgbClr>
                  </a:outerShdw>
                </a:effectLst>
              </a:rPr>
              <a:t>42,000 </a:t>
            </a:r>
            <a:r>
              <a:rPr lang="en-US" sz="2800" b="1" dirty="0" err="1" smtClean="0">
                <a:solidFill>
                  <a:srgbClr val="00FF00"/>
                </a:solidFill>
                <a:effectLst>
                  <a:outerShdw blurRad="38100" dist="38100" dir="2700000" algn="tl">
                    <a:srgbClr val="000000">
                      <a:alpha val="43137"/>
                    </a:srgbClr>
                  </a:outerShdw>
                </a:effectLst>
              </a:rPr>
              <a:t>Judahites</a:t>
            </a:r>
            <a:r>
              <a:rPr lang="en-US" sz="2800" b="1" dirty="0" smtClean="0">
                <a:solidFill>
                  <a:srgbClr val="00FF00"/>
                </a:solidFill>
                <a:effectLst>
                  <a:outerShdw blurRad="38100" dist="38100" dir="2700000" algn="tl">
                    <a:srgbClr val="000000">
                      <a:alpha val="43137"/>
                    </a:srgbClr>
                  </a:outerShdw>
                </a:effectLst>
              </a:rPr>
              <a:t>, </a:t>
            </a:r>
            <a:r>
              <a:rPr lang="en-US" sz="2800" b="1" dirty="0" err="1" smtClean="0">
                <a:solidFill>
                  <a:srgbClr val="00FF00"/>
                </a:solidFill>
                <a:effectLst>
                  <a:outerShdw blurRad="38100" dist="38100" dir="2700000" algn="tl">
                    <a:srgbClr val="000000">
                      <a:alpha val="43137"/>
                    </a:srgbClr>
                  </a:outerShdw>
                </a:effectLst>
              </a:rPr>
              <a:t>Benjamites</a:t>
            </a:r>
            <a:r>
              <a:rPr lang="en-US" sz="2800" b="1" dirty="0" smtClean="0">
                <a:solidFill>
                  <a:srgbClr val="00FF00"/>
                </a:solidFill>
                <a:effectLst>
                  <a:outerShdw blurRad="38100" dist="38100" dir="2700000" algn="tl">
                    <a:srgbClr val="000000">
                      <a:alpha val="43137"/>
                    </a:srgbClr>
                  </a:outerShdw>
                </a:effectLst>
              </a:rPr>
              <a:t> and Levites who returned from the Babylonian captivity.</a:t>
            </a:r>
            <a:endParaRPr lang="en-GB" sz="2800" b="1" dirty="0">
              <a:solidFill>
                <a:srgbClr val="00FF00"/>
              </a:solidFill>
              <a:effectLst>
                <a:outerShdw blurRad="38100" dist="38100" dir="2700000" algn="tl">
                  <a:srgbClr val="000000">
                    <a:alpha val="43137"/>
                  </a:srgbClr>
                </a:outerShdw>
              </a:effectLst>
            </a:endParaRPr>
          </a:p>
          <a:p>
            <a:endParaRPr lang="en-GB" dirty="0"/>
          </a:p>
        </p:txBody>
      </p:sp>
      <p:pic>
        <p:nvPicPr>
          <p:cNvPr id="36866" name="Picture 2" descr="http://www.circleofprayer.com/jesusmap4big.jpg"/>
          <p:cNvPicPr>
            <a:picLocks noChangeAspect="1" noChangeArrowheads="1"/>
          </p:cNvPicPr>
          <p:nvPr/>
        </p:nvPicPr>
        <p:blipFill>
          <a:blip r:embed="rId2" cstate="print"/>
          <a:srcRect/>
          <a:stretch>
            <a:fillRect/>
          </a:stretch>
        </p:blipFill>
        <p:spPr bwMode="auto">
          <a:xfrm>
            <a:off x="428596" y="1285860"/>
            <a:ext cx="3000396" cy="51909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74396042-8E32-47FE-905F-39A4D3A212DF}" type="slidenum">
              <a:rPr lang="en-GB" smtClean="0"/>
              <a:pPr/>
              <a:t>3</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circle(in)">
                                      <p:cBhvr>
                                        <p:cTn id="7" dur="2000"/>
                                        <p:tgtEl>
                                          <p:spTgt spid="3686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30</a:t>
            </a:fld>
            <a:endParaRPr lang="en-GB"/>
          </a:p>
        </p:txBody>
      </p:sp>
      <p:sp>
        <p:nvSpPr>
          <p:cNvPr id="5" name="TextBox 4"/>
          <p:cNvSpPr txBox="1"/>
          <p:nvPr/>
        </p:nvSpPr>
        <p:spPr>
          <a:xfrm>
            <a:off x="4286216" y="1643050"/>
            <a:ext cx="4857784" cy="3970318"/>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When Pontius Pilate washed his hands of the crucifixion affair (Matt. 27:20-25),</a:t>
            </a:r>
            <a:r>
              <a:rPr lang="en-US" sz="2800" b="1" dirty="0" smtClean="0">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he officially disclaimed any responsibility,</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on his own behalf and </a:t>
            </a:r>
            <a:r>
              <a:rPr lang="en-US" sz="2800" b="1" dirty="0" smtClean="0">
                <a:solidFill>
                  <a:srgbClr val="FF33CC"/>
                </a:solidFill>
                <a:effectLst>
                  <a:outerShdw blurRad="38100" dist="38100" dir="2700000" algn="tl">
                    <a:srgbClr val="000000">
                      <a:alpha val="43137"/>
                    </a:srgbClr>
                  </a:outerShdw>
                </a:effectLst>
              </a:rPr>
              <a:t>on Rome’s </a:t>
            </a:r>
            <a:r>
              <a:rPr lang="en-US" sz="2800" b="1" dirty="0" smtClean="0">
                <a:solidFill>
                  <a:srgbClr val="FF33CC"/>
                </a:solidFill>
                <a:effectLst>
                  <a:outerShdw blurRad="38100" dist="38100" dir="2700000" algn="tl">
                    <a:srgbClr val="000000">
                      <a:alpha val="43137"/>
                    </a:srgbClr>
                  </a:outerShdw>
                </a:effectLst>
              </a:rPr>
              <a:t>behalf, </a:t>
            </a:r>
            <a:r>
              <a:rPr lang="en-US" sz="2800" b="1" dirty="0" smtClean="0">
                <a:solidFill>
                  <a:srgbClr val="00FF00"/>
                </a:solidFill>
                <a:effectLst>
                  <a:outerShdw blurRad="38100" dist="38100" dir="2700000" algn="tl">
                    <a:srgbClr val="000000">
                      <a:alpha val="43137"/>
                    </a:srgbClr>
                  </a:outerShdw>
                </a:effectLst>
              </a:rPr>
              <a:t>for what was to follow. </a:t>
            </a:r>
            <a:endParaRPr lang="en-GB" sz="2800" b="1" dirty="0">
              <a:solidFill>
                <a:srgbClr val="00FF00"/>
              </a:solidFill>
              <a:effectLst>
                <a:outerShdw blurRad="38100" dist="38100" dir="2700000" algn="tl">
                  <a:srgbClr val="000000">
                    <a:alpha val="43137"/>
                  </a:srgbClr>
                </a:outerShdw>
              </a:effectLst>
            </a:endParaRPr>
          </a:p>
        </p:txBody>
      </p:sp>
      <p:pic>
        <p:nvPicPr>
          <p:cNvPr id="57348" name="Picture 4" descr="PilateWashesHands.jpg image by DispLib"/>
          <p:cNvPicPr>
            <a:picLocks noChangeAspect="1" noChangeArrowheads="1"/>
          </p:cNvPicPr>
          <p:nvPr/>
        </p:nvPicPr>
        <p:blipFill>
          <a:blip r:embed="rId2" cstate="print"/>
          <a:srcRect/>
          <a:stretch>
            <a:fillRect/>
          </a:stretch>
        </p:blipFill>
        <p:spPr bwMode="auto">
          <a:xfrm>
            <a:off x="285720" y="1785926"/>
            <a:ext cx="3929090" cy="39512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circle(in)">
                                      <p:cBhvr>
                                        <p:cTn id="7" dur="2000"/>
                                        <p:tgtEl>
                                          <p:spTgt spid="5734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31</a:t>
            </a:fld>
            <a:endParaRPr lang="en-GB"/>
          </a:p>
        </p:txBody>
      </p:sp>
      <p:sp>
        <p:nvSpPr>
          <p:cNvPr id="5" name="TextBox 4"/>
          <p:cNvSpPr txBox="1"/>
          <p:nvPr/>
        </p:nvSpPr>
        <p:spPr>
          <a:xfrm>
            <a:off x="4643438" y="1571612"/>
            <a:ext cx="4214842" cy="4832092"/>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This is clearly what the hand washing ceremony meant.</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It was an official rite that Pilate borrowed from local tradition, </a:t>
            </a:r>
            <a:r>
              <a:rPr lang="en-US" sz="2800" b="1" u="sng" dirty="0" smtClean="0">
                <a:solidFill>
                  <a:srgbClr val="00FF00"/>
                </a:solidFill>
                <a:effectLst>
                  <a:outerShdw blurRad="38100" dist="38100" dir="2700000" algn="tl">
                    <a:srgbClr val="000000">
                      <a:alpha val="43137"/>
                    </a:srgbClr>
                  </a:outerShdw>
                </a:effectLst>
              </a:rPr>
              <a:t>which meant that neither Pilate nor Rome was to be responsible for any of the events that followed</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6322" name="Picture 2" descr="http://1.bp.blogspot.com/_brIyg5OdFyg/SiVb1ZMsOII/AAAAAAAAMT8/F5184Z3WIhg/s400/2.jpg"/>
          <p:cNvPicPr>
            <a:picLocks noChangeAspect="1" noChangeArrowheads="1"/>
          </p:cNvPicPr>
          <p:nvPr/>
        </p:nvPicPr>
        <p:blipFill>
          <a:blip r:embed="rId2" cstate="print">
            <a:lum bright="10000"/>
          </a:blip>
          <a:srcRect/>
          <a:stretch>
            <a:fillRect/>
          </a:stretch>
        </p:blipFill>
        <p:spPr bwMode="auto">
          <a:xfrm>
            <a:off x="357158" y="1714488"/>
            <a:ext cx="3810000" cy="2933701"/>
          </a:xfrm>
          <a:prstGeom prst="rect">
            <a:avLst/>
          </a:prstGeom>
          <a:noFill/>
        </p:spPr>
      </p:pic>
      <p:sp>
        <p:nvSpPr>
          <p:cNvPr id="6" name="TextBox 5"/>
          <p:cNvSpPr txBox="1"/>
          <p:nvPr/>
        </p:nvSpPr>
        <p:spPr>
          <a:xfrm>
            <a:off x="357158" y="4857760"/>
            <a:ext cx="3929090"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Trial Of Christ</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circle(in)">
                                      <p:cBhvr>
                                        <p:cTn id="7" dur="20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32</a:t>
            </a:fld>
            <a:endParaRPr lang="en-GB"/>
          </a:p>
        </p:txBody>
      </p:sp>
      <p:sp>
        <p:nvSpPr>
          <p:cNvPr id="5" name="TextBox 4"/>
          <p:cNvSpPr txBox="1"/>
          <p:nvPr/>
        </p:nvSpPr>
        <p:spPr>
          <a:xfrm>
            <a:off x="4500562" y="1714488"/>
            <a:ext cx="4500594" cy="3816429"/>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Then Pontius Pilate turned Jesus over to the Pharisees, </a:t>
            </a:r>
            <a:r>
              <a:rPr lang="en-US" sz="2800" b="1" dirty="0" smtClean="0">
                <a:solidFill>
                  <a:srgbClr val="FFC000"/>
                </a:solidFill>
                <a:effectLst>
                  <a:outerShdw blurRad="38100" dist="38100" dir="2700000" algn="tl">
                    <a:srgbClr val="000000">
                      <a:alpha val="43137"/>
                    </a:srgbClr>
                  </a:outerShdw>
                </a:effectLst>
              </a:rPr>
              <a:t>who were the </a:t>
            </a:r>
            <a:r>
              <a:rPr lang="en-US" sz="2800" b="1" dirty="0" err="1" smtClean="0">
                <a:solidFill>
                  <a:srgbClr val="FFC000"/>
                </a:solidFill>
                <a:effectLst>
                  <a:outerShdw blurRad="38100" dist="38100" dir="2700000" algn="tl">
                    <a:srgbClr val="000000">
                      <a:alpha val="43137"/>
                    </a:srgbClr>
                  </a:outerShdw>
                </a:effectLst>
              </a:rPr>
              <a:t>Edomite</a:t>
            </a:r>
            <a:r>
              <a:rPr lang="en-US" sz="2800" b="1" dirty="0" smtClean="0">
                <a:solidFill>
                  <a:srgbClr val="FFC000"/>
                </a:solidFill>
                <a:effectLst>
                  <a:outerShdw blurRad="38100" dist="38100" dir="2700000" algn="tl">
                    <a:srgbClr val="000000">
                      <a:alpha val="43137"/>
                    </a:srgbClr>
                  </a:outerShdw>
                </a:effectLst>
              </a:rPr>
              <a:t> Jews of Judea.  </a:t>
            </a:r>
            <a:r>
              <a:rPr lang="en-US" sz="2800" b="1" dirty="0" smtClean="0">
                <a:solidFill>
                  <a:srgbClr val="FF33CC"/>
                </a:solidFill>
                <a:effectLst>
                  <a:outerShdw blurRad="38100" dist="38100" dir="2700000" algn="tl">
                    <a:srgbClr val="000000">
                      <a:alpha val="43137"/>
                    </a:srgbClr>
                  </a:outerShdw>
                </a:effectLst>
              </a:rPr>
              <a:t>It was these Jews who illegally tried, </a:t>
            </a:r>
            <a:r>
              <a:rPr lang="en-US" sz="2800" b="1" dirty="0" smtClean="0">
                <a:solidFill>
                  <a:srgbClr val="00FF00"/>
                </a:solidFill>
                <a:effectLst>
                  <a:outerShdw blurRad="38100" dist="38100" dir="2700000" algn="tl">
                    <a:srgbClr val="000000">
                      <a:alpha val="43137"/>
                    </a:srgbClr>
                  </a:outerShdw>
                </a:effectLst>
              </a:rPr>
              <a:t>convicted and executed Jesus Christ, not the Romans.</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55298" name="Picture 2" descr="How Pontius Pilate might have looked"/>
          <p:cNvPicPr>
            <a:picLocks noChangeAspect="1" noChangeArrowheads="1"/>
          </p:cNvPicPr>
          <p:nvPr/>
        </p:nvPicPr>
        <p:blipFill>
          <a:blip r:embed="rId2" cstate="print"/>
          <a:srcRect/>
          <a:stretch>
            <a:fillRect/>
          </a:stretch>
        </p:blipFill>
        <p:spPr bwMode="auto">
          <a:xfrm>
            <a:off x="500034" y="1285860"/>
            <a:ext cx="3799786" cy="48098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428596" y="6211669"/>
            <a:ext cx="421484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Pontius Pilate</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circle(in)">
                                      <p:cBhvr>
                                        <p:cTn id="7" dur="2000"/>
                                        <p:tgtEl>
                                          <p:spTgt spid="552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33</a:t>
            </a:fld>
            <a:endParaRPr lang="en-GB"/>
          </a:p>
        </p:txBody>
      </p:sp>
      <p:sp>
        <p:nvSpPr>
          <p:cNvPr id="5" name="TextBox 4"/>
          <p:cNvSpPr txBox="1"/>
          <p:nvPr/>
        </p:nvSpPr>
        <p:spPr>
          <a:xfrm>
            <a:off x="4357686" y="1643050"/>
            <a:ext cx="4500594" cy="4247317"/>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Jesus Himself told </a:t>
            </a:r>
            <a:r>
              <a:rPr lang="en-US" sz="2800" b="1" dirty="0" smtClean="0">
                <a:solidFill>
                  <a:srgbClr val="00FFFF"/>
                </a:solidFill>
                <a:effectLst>
                  <a:outerShdw blurRad="38100" dist="38100" dir="2700000" algn="tl">
                    <a:srgbClr val="000000">
                      <a:alpha val="43137"/>
                    </a:srgbClr>
                  </a:outerShdw>
                </a:effectLst>
              </a:rPr>
              <a:t>the scribes and Pharisees  </a:t>
            </a:r>
            <a:r>
              <a:rPr lang="en-US" sz="2800" b="1" dirty="0" smtClean="0">
                <a:solidFill>
                  <a:srgbClr val="00FFFF"/>
                </a:solidFill>
                <a:effectLst>
                  <a:outerShdw blurRad="38100" dist="38100" dir="2700000" algn="tl">
                    <a:srgbClr val="000000">
                      <a:alpha val="43137"/>
                    </a:srgbClr>
                  </a:outerShdw>
                </a:effectLst>
              </a:rPr>
              <a:t>that </a:t>
            </a:r>
            <a:r>
              <a:rPr lang="en-US" sz="2800" b="1" dirty="0" smtClean="0">
                <a:solidFill>
                  <a:srgbClr val="00FFFF"/>
                </a:solidFill>
                <a:effectLst>
                  <a:outerShdw blurRad="38100" dist="38100" dir="2700000" algn="tl">
                    <a:srgbClr val="000000">
                      <a:alpha val="43137"/>
                    </a:srgbClr>
                  </a:outerShdw>
                </a:effectLst>
              </a:rPr>
              <a:t>the </a:t>
            </a:r>
            <a:r>
              <a:rPr lang="en-US" sz="2800" b="1" dirty="0" smtClean="0">
                <a:solidFill>
                  <a:srgbClr val="00FFFF"/>
                </a:solidFill>
                <a:effectLst>
                  <a:outerShdw blurRad="38100" dist="38100" dir="2700000" algn="tl">
                    <a:srgbClr val="000000">
                      <a:alpha val="43137"/>
                    </a:srgbClr>
                  </a:outerShdw>
                </a:effectLst>
              </a:rPr>
              <a:t>were a bunch of liars, thieves and murderers. </a:t>
            </a:r>
            <a:r>
              <a:rPr lang="en-US" sz="2800" b="1" dirty="0" smtClean="0">
                <a:solidFill>
                  <a:srgbClr val="FF33CC"/>
                </a:solidFill>
                <a:effectLst>
                  <a:outerShdw blurRad="38100" dist="38100" dir="2700000" algn="tl">
                    <a:srgbClr val="000000">
                      <a:alpha val="43137"/>
                    </a:srgbClr>
                  </a:outerShdw>
                </a:effectLst>
              </a:rPr>
              <a:t>(John 8:33-44.)   </a:t>
            </a:r>
            <a:r>
              <a:rPr lang="en-US" sz="2800" b="1" dirty="0" smtClean="0">
                <a:solidFill>
                  <a:srgbClr val="FFCC66"/>
                </a:solidFill>
                <a:effectLst>
                  <a:outerShdw blurRad="38100" dist="38100" dir="2700000" algn="tl">
                    <a:srgbClr val="000000">
                      <a:alpha val="43137"/>
                    </a:srgbClr>
                  </a:outerShdw>
                </a:effectLst>
              </a:rPr>
              <a:t>So, whom are you going to believe?  </a:t>
            </a:r>
            <a:r>
              <a:rPr lang="en-US" sz="2800" b="1" dirty="0" smtClean="0">
                <a:solidFill>
                  <a:srgbClr val="00FF00"/>
                </a:solidFill>
                <a:effectLst>
                  <a:outerShdw blurRad="38100" dist="38100" dir="2700000" algn="tl">
                    <a:srgbClr val="000000">
                      <a:alpha val="43137"/>
                    </a:srgbClr>
                  </a:outerShdw>
                </a:effectLst>
              </a:rPr>
              <a:t>Those who have a tradition of lying, or Jesus Christ?</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54274" name="Picture 2" descr="http://4.bp.blogspot.com/_dkD6Jj8kD3Q/SevgqcFBSeI/AAAAAAAAFqI/bdMnOB5Zzyg/s320/John+and+Pharisees.jpg"/>
          <p:cNvPicPr>
            <a:picLocks noChangeAspect="1" noChangeArrowheads="1"/>
          </p:cNvPicPr>
          <p:nvPr/>
        </p:nvPicPr>
        <p:blipFill>
          <a:blip r:embed="rId2" cstate="print"/>
          <a:srcRect/>
          <a:stretch>
            <a:fillRect/>
          </a:stretch>
        </p:blipFill>
        <p:spPr bwMode="auto">
          <a:xfrm>
            <a:off x="428596" y="2071678"/>
            <a:ext cx="3670209" cy="25003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circle(in)">
                                      <p:cBhvr>
                                        <p:cTn id="7" dur="2000"/>
                                        <p:tgtEl>
                                          <p:spTgt spid="542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34</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214810" y="2214554"/>
            <a:ext cx="4786346" cy="3539430"/>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The confusion about the Biblical use of the word, </a:t>
            </a:r>
            <a:r>
              <a:rPr lang="en-US" sz="2800" b="1" i="1" dirty="0" smtClean="0">
                <a:solidFill>
                  <a:srgbClr val="00FFFF"/>
                </a:solidFill>
                <a:effectLst>
                  <a:outerShdw blurRad="38100" dist="38100" dir="2700000" algn="tl">
                    <a:srgbClr val="000000">
                      <a:alpha val="43137"/>
                    </a:srgbClr>
                  </a:outerShdw>
                </a:effectLst>
              </a:rPr>
              <a:t>Jew,</a:t>
            </a:r>
            <a:r>
              <a:rPr lang="en-US" sz="2800" b="1" dirty="0" smtClean="0">
                <a:solidFill>
                  <a:srgbClr val="00FFFF"/>
                </a:solidFill>
                <a:effectLst>
                  <a:outerShdw blurRad="38100" dist="38100" dir="2700000" algn="tl">
                    <a:srgbClr val="000000">
                      <a:alpha val="43137"/>
                    </a:srgbClr>
                  </a:outerShdw>
                </a:effectLst>
              </a:rPr>
              <a:t> comes from the fact that it is translated from the Greek word </a:t>
            </a:r>
            <a:r>
              <a:rPr lang="en-US" sz="2800" b="1" i="1" dirty="0" err="1" smtClean="0">
                <a:solidFill>
                  <a:srgbClr val="00FFFF"/>
                </a:solidFill>
                <a:effectLst>
                  <a:outerShdw blurRad="38100" dist="38100" dir="2700000" algn="tl">
                    <a:srgbClr val="000000">
                      <a:alpha val="43137"/>
                    </a:srgbClr>
                  </a:outerShdw>
                </a:effectLst>
              </a:rPr>
              <a:t>Ioudaios</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which means JUDEAN.   </a:t>
            </a:r>
            <a:r>
              <a:rPr lang="en-US" sz="2800" b="1" u="sng" dirty="0" smtClean="0">
                <a:solidFill>
                  <a:srgbClr val="00FF00"/>
                </a:solidFill>
                <a:effectLst>
                  <a:outerShdw blurRad="38100" dist="38100" dir="2700000" algn="tl">
                    <a:srgbClr val="000000">
                      <a:alpha val="43137"/>
                    </a:srgbClr>
                  </a:outerShdw>
                </a:effectLst>
              </a:rPr>
              <a:t>But there were two types of Judeans in those days</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64514" name="Picture 2" descr="http://blog.pennlive.com/midstate_impact/2009/05/large_bible.jpg"/>
          <p:cNvPicPr>
            <a:picLocks noChangeAspect="1" noChangeArrowheads="1"/>
          </p:cNvPicPr>
          <p:nvPr/>
        </p:nvPicPr>
        <p:blipFill>
          <a:blip r:embed="rId2" cstate="print"/>
          <a:srcRect/>
          <a:stretch>
            <a:fillRect/>
          </a:stretch>
        </p:blipFill>
        <p:spPr bwMode="auto">
          <a:xfrm>
            <a:off x="500034" y="2071678"/>
            <a:ext cx="3335372" cy="42148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circle(in)">
                                      <p:cBhvr>
                                        <p:cTn id="7" dur="2000"/>
                                        <p:tgtEl>
                                          <p:spTgt spid="645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35</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357686" y="2000240"/>
            <a:ext cx="4643470" cy="3970318"/>
          </a:xfrm>
          <a:prstGeom prst="rect">
            <a:avLst/>
          </a:prstGeom>
          <a:noFill/>
        </p:spPr>
        <p:txBody>
          <a:bodyPr wrap="square" rtlCol="0">
            <a:spAutoFit/>
          </a:bodyPr>
          <a:lstStyle/>
          <a:p>
            <a:r>
              <a:rPr lang="en-US" sz="2800" b="1" dirty="0" smtClean="0">
                <a:solidFill>
                  <a:srgbClr val="FF33CC"/>
                </a:solidFill>
                <a:effectLst>
                  <a:outerShdw blurRad="38100" dist="38100" dir="2700000" algn="tl">
                    <a:srgbClr val="000000">
                      <a:alpha val="43137"/>
                    </a:srgbClr>
                  </a:outerShdw>
                </a:effectLst>
              </a:rPr>
              <a:t>1.) </a:t>
            </a:r>
            <a:r>
              <a:rPr lang="en-US" sz="2800" b="1" dirty="0" smtClean="0">
                <a:solidFill>
                  <a:srgbClr val="00FFFF"/>
                </a:solidFill>
                <a:effectLst>
                  <a:outerShdw blurRad="38100" dist="38100" dir="2700000" algn="tl">
                    <a:srgbClr val="000000">
                      <a:alpha val="43137"/>
                    </a:srgbClr>
                  </a:outerShdw>
                </a:effectLst>
              </a:rPr>
              <a:t>The </a:t>
            </a:r>
            <a:r>
              <a:rPr lang="en-US" sz="2800" b="1" u="sng" dirty="0" smtClean="0">
                <a:solidFill>
                  <a:srgbClr val="00FFFF"/>
                </a:solidFill>
                <a:effectLst>
                  <a:outerShdw blurRad="38100" dist="38100" dir="2700000" algn="tl">
                    <a:srgbClr val="000000">
                      <a:alpha val="43137"/>
                    </a:srgbClr>
                  </a:outerShdw>
                </a:effectLst>
              </a:rPr>
              <a:t>True </a:t>
            </a:r>
            <a:r>
              <a:rPr lang="en-US" sz="2800" b="1" u="sng" dirty="0" err="1" smtClean="0">
                <a:solidFill>
                  <a:srgbClr val="00FFFF"/>
                </a:solidFill>
                <a:effectLst>
                  <a:outerShdw blurRad="38100" dist="38100" dir="2700000" algn="tl">
                    <a:srgbClr val="000000">
                      <a:alpha val="43137"/>
                    </a:srgbClr>
                  </a:outerShdw>
                </a:effectLst>
              </a:rPr>
              <a:t>Judahites</a:t>
            </a:r>
            <a:r>
              <a:rPr lang="en-US" sz="2800" b="1" dirty="0" smtClean="0">
                <a:solidFill>
                  <a:srgbClr val="00FFFF"/>
                </a:solidFill>
                <a:effectLst>
                  <a:outerShdw blurRad="38100" dist="38100" dir="2700000" algn="tl">
                    <a:srgbClr val="000000">
                      <a:alpha val="43137"/>
                    </a:srgbClr>
                  </a:outerShdw>
                </a:effectLst>
              </a:rPr>
              <a:t> who had lived in Judea (the land of Judah) for nearly 2,000 years, and </a:t>
            </a:r>
          </a:p>
          <a:p>
            <a:endParaRPr lang="en-US" sz="2800" b="1" dirty="0" smtClean="0">
              <a:effectLst>
                <a:outerShdw blurRad="38100" dist="38100" dir="2700000" algn="tl">
                  <a:srgbClr val="000000">
                    <a:alpha val="43137"/>
                  </a:srgbClr>
                </a:outerShdw>
              </a:effectLst>
            </a:endParaRPr>
          </a:p>
          <a:p>
            <a:r>
              <a:rPr lang="en-US" sz="2800" b="1" dirty="0" smtClean="0">
                <a:solidFill>
                  <a:srgbClr val="FF33CC"/>
                </a:solidFill>
                <a:effectLst>
                  <a:outerShdw blurRad="38100" dist="38100" dir="2700000" algn="tl">
                    <a:srgbClr val="000000">
                      <a:alpha val="43137"/>
                    </a:srgbClr>
                  </a:outerShdw>
                </a:effectLst>
              </a:rPr>
              <a:t>2.) </a:t>
            </a:r>
            <a:r>
              <a:rPr lang="en-US" sz="2800" b="1" dirty="0" smtClean="0">
                <a:solidFill>
                  <a:srgbClr val="FFCC66"/>
                </a:solidFill>
                <a:effectLst>
                  <a:outerShdw blurRad="38100" dist="38100" dir="2700000" algn="tl">
                    <a:srgbClr val="000000">
                      <a:alpha val="43137"/>
                    </a:srgbClr>
                  </a:outerShdw>
                </a:effectLst>
              </a:rPr>
              <a:t>The recently naturalized </a:t>
            </a:r>
            <a:r>
              <a:rPr lang="en-US" sz="2800" b="1" u="sng" dirty="0" err="1" smtClean="0">
                <a:solidFill>
                  <a:srgbClr val="FFCC66"/>
                </a:solidFill>
                <a:effectLst>
                  <a:outerShdw blurRad="38100" dist="38100" dir="2700000" algn="tl">
                    <a:srgbClr val="000000">
                      <a:alpha val="43137"/>
                    </a:srgbClr>
                  </a:outerShdw>
                </a:effectLst>
              </a:rPr>
              <a:t>Idumeans</a:t>
            </a:r>
            <a:r>
              <a:rPr lang="en-US" sz="2800" b="1" dirty="0" smtClean="0">
                <a:solidFill>
                  <a:srgbClr val="FFCC66"/>
                </a:solidFill>
                <a:effectLst>
                  <a:outerShdw blurRad="38100" dist="38100" dir="2700000" algn="tl">
                    <a:srgbClr val="000000">
                      <a:alpha val="43137"/>
                    </a:srgbClr>
                  </a:outerShdw>
                </a:effectLst>
              </a:rPr>
              <a:t>, </a:t>
            </a:r>
            <a:r>
              <a:rPr lang="en-US" sz="2800" b="1" u="sng" dirty="0" smtClean="0">
                <a:solidFill>
                  <a:srgbClr val="FFCC66"/>
                </a:solidFill>
                <a:effectLst>
                  <a:outerShdw blurRad="38100" dist="38100" dir="2700000" algn="tl">
                    <a:srgbClr val="000000">
                      <a:alpha val="43137"/>
                    </a:srgbClr>
                  </a:outerShdw>
                </a:effectLst>
              </a:rPr>
              <a:t>who had been citizens of Judea only since 125 BC</a:t>
            </a:r>
            <a:r>
              <a:rPr lang="en-US" sz="2800" b="1" dirty="0" smtClean="0">
                <a:solidFill>
                  <a:srgbClr val="FFCC66"/>
                </a:solidFill>
                <a:effectLst>
                  <a:outerShdw blurRad="38100" dist="38100" dir="2700000" algn="tl">
                    <a:srgbClr val="000000">
                      <a:alpha val="43137"/>
                    </a:srgbClr>
                  </a:outerShdw>
                </a:effectLst>
              </a:rPr>
              <a:t>.</a:t>
            </a:r>
            <a:endParaRPr lang="en-GB" sz="2800" b="1" dirty="0">
              <a:solidFill>
                <a:srgbClr val="FFCC66"/>
              </a:solidFill>
              <a:effectLst>
                <a:outerShdw blurRad="38100" dist="38100" dir="2700000" algn="tl">
                  <a:srgbClr val="000000">
                    <a:alpha val="43137"/>
                  </a:srgbClr>
                </a:outerShdw>
              </a:effectLst>
            </a:endParaRPr>
          </a:p>
        </p:txBody>
      </p:sp>
      <p:pic>
        <p:nvPicPr>
          <p:cNvPr id="53250" name="Picture 2" descr="http://jesusdynasty.com/blog/wp-content/uploads/2007/07/HolyJordanMap.gif"/>
          <p:cNvPicPr>
            <a:picLocks noChangeAspect="1" noChangeArrowheads="1"/>
          </p:cNvPicPr>
          <p:nvPr/>
        </p:nvPicPr>
        <p:blipFill>
          <a:blip r:embed="rId2" cstate="print"/>
          <a:srcRect l="4515" t="10303" b="4139"/>
          <a:stretch>
            <a:fillRect/>
          </a:stretch>
        </p:blipFill>
        <p:spPr bwMode="auto">
          <a:xfrm>
            <a:off x="571472" y="1714488"/>
            <a:ext cx="3286148" cy="48173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circle(in)">
                                      <p:cBhvr>
                                        <p:cTn id="7" dur="20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36</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143372" y="1857364"/>
            <a:ext cx="4786346" cy="4678204"/>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Once these </a:t>
            </a:r>
            <a:r>
              <a:rPr lang="en-US" sz="2800" b="1" dirty="0" err="1" smtClean="0">
                <a:solidFill>
                  <a:srgbClr val="00FFFF"/>
                </a:solidFill>
                <a:effectLst>
                  <a:outerShdw blurRad="38100" dist="38100" dir="2700000" algn="tl">
                    <a:srgbClr val="000000">
                      <a:alpha val="43137"/>
                    </a:srgbClr>
                  </a:outerShdw>
                </a:effectLst>
              </a:rPr>
              <a:t>Idumeans</a:t>
            </a:r>
            <a:r>
              <a:rPr lang="en-US" sz="2800" b="1" dirty="0" smtClean="0">
                <a:solidFill>
                  <a:srgbClr val="00FFFF"/>
                </a:solidFill>
                <a:effectLst>
                  <a:outerShdw blurRad="38100" dist="38100" dir="2700000" algn="tl">
                    <a:srgbClr val="000000">
                      <a:alpha val="43137"/>
                    </a:srgbClr>
                  </a:outerShdw>
                </a:effectLst>
              </a:rPr>
              <a:t> had come to power, King Herod, </a:t>
            </a:r>
            <a:r>
              <a:rPr lang="en-US" sz="2800" b="1" dirty="0" smtClean="0">
                <a:solidFill>
                  <a:srgbClr val="FFCC66"/>
                </a:solidFill>
                <a:effectLst>
                  <a:outerShdw blurRad="38100" dist="38100" dir="2700000" algn="tl">
                    <a:srgbClr val="000000">
                      <a:alpha val="43137"/>
                    </a:srgbClr>
                  </a:outerShdw>
                </a:effectLst>
              </a:rPr>
              <a:t>an IDUMEAN, </a:t>
            </a:r>
            <a:r>
              <a:rPr lang="en-US" sz="2800" b="1" u="sng" dirty="0" smtClean="0">
                <a:solidFill>
                  <a:srgbClr val="FFCC66"/>
                </a:solidFill>
                <a:effectLst>
                  <a:outerShdw blurRad="38100" dist="38100" dir="2700000" algn="tl">
                    <a:srgbClr val="000000">
                      <a:alpha val="43137"/>
                    </a:srgbClr>
                  </a:outerShdw>
                </a:effectLst>
              </a:rPr>
              <a:t>murdered the True King, John </a:t>
            </a:r>
            <a:r>
              <a:rPr lang="en-US" sz="2800" b="1" u="sng" dirty="0" err="1" smtClean="0">
                <a:solidFill>
                  <a:srgbClr val="FFCC66"/>
                </a:solidFill>
                <a:effectLst>
                  <a:outerShdw blurRad="38100" dist="38100" dir="2700000" algn="tl">
                    <a:srgbClr val="000000">
                      <a:alpha val="43137"/>
                    </a:srgbClr>
                  </a:outerShdw>
                </a:effectLst>
              </a:rPr>
              <a:t>Hyrcanus</a:t>
            </a:r>
            <a:r>
              <a:rPr lang="en-US" sz="2800" b="1" dirty="0" smtClean="0">
                <a:solidFill>
                  <a:srgbClr val="FFCC66"/>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who was the legitimate heir to the throne, </a:t>
            </a:r>
            <a:r>
              <a:rPr lang="en-US" sz="2800" b="1" dirty="0" smtClean="0">
                <a:solidFill>
                  <a:srgbClr val="FF33CC"/>
                </a:solidFill>
                <a:effectLst>
                  <a:outerShdw blurRad="38100" dist="38100" dir="2700000" algn="tl">
                    <a:srgbClr val="000000">
                      <a:alpha val="43137"/>
                    </a:srgbClr>
                  </a:outerShdw>
                </a:effectLst>
              </a:rPr>
              <a:t>as was Jesus Christ, </a:t>
            </a:r>
            <a:r>
              <a:rPr lang="en-US" sz="2800" b="1" dirty="0" smtClean="0">
                <a:solidFill>
                  <a:srgbClr val="00FF00"/>
                </a:solidFill>
                <a:effectLst>
                  <a:outerShdw blurRad="38100" dist="38100" dir="2700000" algn="tl">
                    <a:srgbClr val="000000">
                      <a:alpha val="43137"/>
                    </a:srgbClr>
                  </a:outerShdw>
                </a:effectLst>
              </a:rPr>
              <a:t>being a descendant of King David through both Mary and Joseph.</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66562" name="Picture 2" descr="http://homepages.rootsweb.ancestry.com/~cousin/html/p013555-000231.jp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357158" y="1928802"/>
            <a:ext cx="3500460" cy="3500462"/>
          </a:xfrm>
          <a:prstGeom prst="rect">
            <a:avLst/>
          </a:prstGeom>
          <a:noFill/>
        </p:spPr>
      </p:pic>
      <p:sp>
        <p:nvSpPr>
          <p:cNvPr id="7" name="TextBox 6"/>
          <p:cNvSpPr txBox="1"/>
          <p:nvPr/>
        </p:nvSpPr>
        <p:spPr>
          <a:xfrm>
            <a:off x="357158" y="5429264"/>
            <a:ext cx="3571900" cy="1200329"/>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Coin - John </a:t>
            </a:r>
            <a:r>
              <a:rPr lang="en-US" sz="3600" b="1" dirty="0" err="1" smtClean="0">
                <a:solidFill>
                  <a:srgbClr val="FFFF00"/>
                </a:solidFill>
                <a:effectLst>
                  <a:outerShdw blurRad="38100" dist="38100" dir="2700000" algn="tl">
                    <a:srgbClr val="000000">
                      <a:alpha val="43137"/>
                    </a:srgbClr>
                  </a:outerShdw>
                </a:effectLst>
              </a:rPr>
              <a:t>Hyrcanus</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circle(in)">
                                      <p:cBhvr>
                                        <p:cTn id="7" dur="2000"/>
                                        <p:tgtEl>
                                          <p:spTgt spid="665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37</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286248" y="2357430"/>
            <a:ext cx="4643470" cy="2954655"/>
          </a:xfrm>
          <a:prstGeom prst="rect">
            <a:avLst/>
          </a:prstGeom>
          <a:noFill/>
        </p:spPr>
        <p:txBody>
          <a:bodyPr wrap="square" rtlCol="0">
            <a:spAutoFit/>
          </a:bodyPr>
          <a:lstStyle/>
          <a:p>
            <a:r>
              <a:rPr lang="en-US" sz="2800" b="1" dirty="0" smtClean="0">
                <a:solidFill>
                  <a:srgbClr val="FFCC66"/>
                </a:solidFill>
                <a:effectLst>
                  <a:outerShdw blurRad="38100" dist="38100" dir="2700000" algn="tl">
                    <a:srgbClr val="000000">
                      <a:alpha val="43137"/>
                    </a:srgbClr>
                  </a:outerShdw>
                </a:effectLst>
              </a:rPr>
              <a:t>Knowing full well that the </a:t>
            </a:r>
            <a:r>
              <a:rPr lang="en-US" sz="2800" b="1" dirty="0" err="1" smtClean="0">
                <a:solidFill>
                  <a:srgbClr val="FFCC66"/>
                </a:solidFill>
                <a:effectLst>
                  <a:outerShdw blurRad="38100" dist="38100" dir="2700000" algn="tl">
                    <a:srgbClr val="000000">
                      <a:alpha val="43137"/>
                    </a:srgbClr>
                  </a:outerShdw>
                </a:effectLst>
              </a:rPr>
              <a:t>Herodian</a:t>
            </a:r>
            <a:r>
              <a:rPr lang="en-US" sz="2800" b="1" dirty="0" smtClean="0">
                <a:solidFill>
                  <a:srgbClr val="FFCC66"/>
                </a:solidFill>
                <a:effectLst>
                  <a:outerShdw blurRad="38100" dist="38100" dir="2700000" algn="tl">
                    <a:srgbClr val="000000">
                      <a:alpha val="43137"/>
                    </a:srgbClr>
                  </a:outerShdw>
                </a:effectLst>
              </a:rPr>
              <a:t> scribes and Pharisees were an evil, vile people, </a:t>
            </a:r>
            <a:r>
              <a:rPr lang="en-US" sz="2800" b="1" dirty="0" smtClean="0">
                <a:solidFill>
                  <a:srgbClr val="00FF00"/>
                </a:solidFill>
                <a:effectLst>
                  <a:outerShdw blurRad="38100" dist="38100" dir="2700000" algn="tl">
                    <a:srgbClr val="000000">
                      <a:alpha val="43137"/>
                    </a:srgbClr>
                  </a:outerShdw>
                </a:effectLst>
              </a:rPr>
              <a:t>verily, the ancient enemies of True Israel, Jesus told them: </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67586" name="Picture 2" descr="http://www.gutenberg.org/files/18503/18503-h/images/p158.jpg"/>
          <p:cNvPicPr>
            <a:picLocks noChangeAspect="1" noChangeArrowheads="1"/>
          </p:cNvPicPr>
          <p:nvPr/>
        </p:nvPicPr>
        <p:blipFill>
          <a:blip r:embed="rId2" cstate="print">
            <a:duotone>
              <a:schemeClr val="accent6">
                <a:shade val="45000"/>
                <a:satMod val="135000"/>
              </a:schemeClr>
              <a:prstClr val="white"/>
            </a:duotone>
          </a:blip>
          <a:srcRect/>
          <a:stretch>
            <a:fillRect/>
          </a:stretch>
        </p:blipFill>
        <p:spPr bwMode="auto">
          <a:xfrm>
            <a:off x="500034" y="1571612"/>
            <a:ext cx="3429024" cy="510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circle(in)">
                                      <p:cBhvr>
                                        <p:cTn id="7" dur="2000"/>
                                        <p:tgtEl>
                                          <p:spTgt spid="675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38</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214810" y="1928802"/>
            <a:ext cx="4929190" cy="4401205"/>
          </a:xfrm>
          <a:prstGeom prst="rect">
            <a:avLst/>
          </a:prstGeom>
          <a:noFill/>
        </p:spPr>
        <p:txBody>
          <a:bodyPr wrap="square" rtlCol="0">
            <a:spAutoFit/>
          </a:bodyPr>
          <a:lstStyle/>
          <a:p>
            <a:r>
              <a:rPr lang="en-US" sz="2800" b="1" i="1" dirty="0" smtClean="0">
                <a:solidFill>
                  <a:srgbClr val="00FFFF"/>
                </a:solidFill>
                <a:effectLst>
                  <a:outerShdw blurRad="38100" dist="38100" dir="2700000" algn="tl">
                    <a:srgbClr val="000000">
                      <a:alpha val="43137"/>
                    </a:srgbClr>
                  </a:outerShdw>
                </a:effectLst>
              </a:rPr>
              <a:t>“Wherefore ye be witnesses unto yourselves, that </a:t>
            </a:r>
            <a:r>
              <a:rPr lang="en-US" sz="2800" b="1" i="1" u="sng" dirty="0" smtClean="0">
                <a:solidFill>
                  <a:srgbClr val="00FFFF"/>
                </a:solidFill>
                <a:effectLst>
                  <a:outerShdw blurRad="38100" dist="38100" dir="2700000" algn="tl">
                    <a:srgbClr val="000000">
                      <a:alpha val="43137"/>
                    </a:srgbClr>
                  </a:outerShdw>
                </a:effectLst>
              </a:rPr>
              <a:t>ye are the children of them which killed the prophets</a:t>
            </a:r>
            <a:r>
              <a:rPr lang="en-US" sz="2800" b="1" i="1" dirty="0" smtClean="0">
                <a:solidFill>
                  <a:srgbClr val="00B0F0"/>
                </a:solidFill>
                <a:effectLst>
                  <a:outerShdw blurRad="38100" dist="38100" dir="2700000" algn="tl">
                    <a:srgbClr val="000000">
                      <a:alpha val="43137"/>
                    </a:srgbClr>
                  </a:outerShdw>
                </a:effectLst>
              </a:rPr>
              <a:t>.  Fill ye up then the measure of your fathers.</a:t>
            </a:r>
            <a:r>
              <a:rPr lang="en-US" sz="2800" b="1" i="1" dirty="0" smtClean="0">
                <a:effectLst>
                  <a:outerShdw blurRad="38100" dist="38100" dir="2700000" algn="tl">
                    <a:srgbClr val="000000">
                      <a:alpha val="43137"/>
                    </a:srgbClr>
                  </a:outerShdw>
                </a:effectLst>
              </a:rPr>
              <a:t> </a:t>
            </a:r>
            <a:r>
              <a:rPr lang="en-US" sz="2800" b="1" i="1" dirty="0" smtClean="0">
                <a:solidFill>
                  <a:srgbClr val="FF0000"/>
                </a:solidFill>
                <a:effectLst>
                  <a:outerShdw blurRad="38100" dist="38100" dir="2700000" algn="tl">
                    <a:srgbClr val="000000">
                      <a:alpha val="43137"/>
                    </a:srgbClr>
                  </a:outerShdw>
                </a:effectLst>
              </a:rPr>
              <a:t>Ye serpents.  </a:t>
            </a:r>
            <a:r>
              <a:rPr lang="en-US" sz="2800" b="1" i="1" dirty="0" smtClean="0">
                <a:solidFill>
                  <a:srgbClr val="FF33CC"/>
                </a:solidFill>
                <a:effectLst>
                  <a:outerShdw blurRad="38100" dist="38100" dir="2700000" algn="tl">
                    <a:srgbClr val="000000">
                      <a:alpha val="43137"/>
                    </a:srgbClr>
                  </a:outerShdw>
                </a:effectLst>
              </a:rPr>
              <a:t>Ye generation </a:t>
            </a:r>
            <a:r>
              <a:rPr lang="en-US" sz="2800" b="1" dirty="0" smtClean="0">
                <a:solidFill>
                  <a:srgbClr val="FF33CC"/>
                </a:solidFill>
                <a:effectLst>
                  <a:outerShdw blurRad="38100" dist="38100" dir="2700000" algn="tl">
                    <a:srgbClr val="000000">
                      <a:alpha val="43137"/>
                    </a:srgbClr>
                  </a:outerShdw>
                </a:effectLst>
              </a:rPr>
              <a:t>[race]</a:t>
            </a:r>
            <a:r>
              <a:rPr lang="en-US" sz="2800" b="1" i="1" dirty="0" smtClean="0">
                <a:solidFill>
                  <a:srgbClr val="FF33CC"/>
                </a:solidFill>
                <a:effectLst>
                  <a:outerShdw blurRad="38100" dist="38100" dir="2700000" algn="tl">
                    <a:srgbClr val="000000">
                      <a:alpha val="43137"/>
                    </a:srgbClr>
                  </a:outerShdw>
                </a:effectLst>
              </a:rPr>
              <a:t> of vipers, </a:t>
            </a:r>
            <a:r>
              <a:rPr lang="en-US" sz="2800" b="1" i="1" u="sng" dirty="0" smtClean="0">
                <a:solidFill>
                  <a:srgbClr val="00FF00"/>
                </a:solidFill>
                <a:effectLst>
                  <a:outerShdw blurRad="38100" dist="38100" dir="2700000" algn="tl">
                    <a:srgbClr val="000000">
                      <a:alpha val="43137"/>
                    </a:srgbClr>
                  </a:outerShdw>
                </a:effectLst>
              </a:rPr>
              <a:t>how can ye escape the damnation of hell</a:t>
            </a:r>
            <a:r>
              <a:rPr lang="en-US" sz="2800" b="1" i="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71682" name="Picture 2" descr="http://aftermathnews.files.wordpress.com/2009/08/chief-sepharadi-rabbi-shlomo-amar.jpg"/>
          <p:cNvPicPr>
            <a:picLocks noChangeAspect="1" noChangeArrowheads="1"/>
          </p:cNvPicPr>
          <p:nvPr/>
        </p:nvPicPr>
        <p:blipFill>
          <a:blip r:embed="rId2" cstate="print"/>
          <a:srcRect/>
          <a:stretch>
            <a:fillRect/>
          </a:stretch>
        </p:blipFill>
        <p:spPr bwMode="auto">
          <a:xfrm>
            <a:off x="642910" y="2000240"/>
            <a:ext cx="2838450" cy="2838450"/>
          </a:xfrm>
          <a:prstGeom prst="rect">
            <a:avLst/>
          </a:prstGeom>
          <a:noFill/>
        </p:spPr>
      </p:pic>
      <p:sp>
        <p:nvSpPr>
          <p:cNvPr id="8" name="TextBox 7"/>
          <p:cNvSpPr txBox="1"/>
          <p:nvPr/>
        </p:nvSpPr>
        <p:spPr>
          <a:xfrm>
            <a:off x="500034" y="4929198"/>
            <a:ext cx="3000396" cy="1569660"/>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Rabbi </a:t>
            </a:r>
            <a:r>
              <a:rPr lang="en-GB" sz="2400" b="1" dirty="0" err="1" smtClean="0">
                <a:solidFill>
                  <a:srgbClr val="FFFF00"/>
                </a:solidFill>
                <a:effectLst>
                  <a:outerShdw blurRad="38100" dist="38100" dir="2700000" algn="tl">
                    <a:srgbClr val="000000">
                      <a:alpha val="43137"/>
                    </a:srgbClr>
                  </a:outerShdw>
                </a:effectLst>
              </a:rPr>
              <a:t>Shlomo</a:t>
            </a:r>
            <a:r>
              <a:rPr lang="en-GB" sz="2400" b="1" dirty="0" smtClean="0">
                <a:solidFill>
                  <a:srgbClr val="FFFF00"/>
                </a:solidFill>
                <a:effectLst>
                  <a:outerShdw blurRad="38100" dist="38100" dir="2700000" algn="tl">
                    <a:srgbClr val="000000">
                      <a:alpha val="43137"/>
                    </a:srgbClr>
                  </a:outerShdw>
                </a:effectLst>
              </a:rPr>
              <a:t> </a:t>
            </a:r>
            <a:r>
              <a:rPr lang="en-GB" sz="2400" b="1" dirty="0" err="1" smtClean="0">
                <a:solidFill>
                  <a:srgbClr val="FFFF00"/>
                </a:solidFill>
                <a:effectLst>
                  <a:outerShdw blurRad="38100" dist="38100" dir="2700000" algn="tl">
                    <a:srgbClr val="000000">
                      <a:alpha val="43137"/>
                    </a:srgbClr>
                  </a:outerShdw>
                </a:effectLst>
              </a:rPr>
              <a:t>Amar</a:t>
            </a:r>
            <a:r>
              <a:rPr lang="en-GB" sz="2400" b="1" dirty="0" smtClean="0">
                <a:solidFill>
                  <a:srgbClr val="FFFF00"/>
                </a:solidFill>
                <a:effectLst>
                  <a:outerShdw blurRad="38100" dist="38100" dir="2700000" algn="tl">
                    <a:srgbClr val="000000">
                      <a:alpha val="43137"/>
                    </a:srgbClr>
                  </a:outerShdw>
                </a:effectLst>
              </a:rPr>
              <a:t>, the </a:t>
            </a:r>
            <a:r>
              <a:rPr lang="en-GB" sz="2400" b="1" dirty="0" err="1" smtClean="0">
                <a:solidFill>
                  <a:srgbClr val="FFFF00"/>
                </a:solidFill>
                <a:effectLst>
                  <a:outerShdw blurRad="38100" dist="38100" dir="2700000" algn="tl">
                    <a:srgbClr val="000000">
                      <a:alpha val="43137"/>
                    </a:srgbClr>
                  </a:outerShdw>
                </a:effectLst>
              </a:rPr>
              <a:t>Sephardi</a:t>
            </a:r>
            <a:r>
              <a:rPr lang="en-GB" sz="2400" b="1" dirty="0" smtClean="0">
                <a:solidFill>
                  <a:srgbClr val="FFFF00"/>
                </a:solidFill>
                <a:effectLst>
                  <a:outerShdw blurRad="38100" dist="38100" dir="2700000" algn="tl">
                    <a:srgbClr val="000000">
                      <a:alpha val="43137"/>
                    </a:srgbClr>
                  </a:outerShdw>
                </a:effectLst>
              </a:rPr>
              <a:t> Chief Rabbi of Israel</a:t>
            </a:r>
            <a:endParaRPr lang="en-GB"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circle(in)">
                                      <p:cBhvr>
                                        <p:cTn id="7" dur="2000"/>
                                        <p:tgtEl>
                                          <p:spTgt spid="716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39</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3857620" y="2000240"/>
            <a:ext cx="5072098" cy="4401205"/>
          </a:xfrm>
          <a:prstGeom prst="rect">
            <a:avLst/>
          </a:prstGeom>
          <a:noFill/>
        </p:spPr>
        <p:txBody>
          <a:bodyPr wrap="square" rtlCol="0">
            <a:spAutoFit/>
          </a:bodyPr>
          <a:lstStyle/>
          <a:p>
            <a:r>
              <a:rPr lang="en-US" sz="2800" b="1" i="1" dirty="0" smtClean="0">
                <a:solidFill>
                  <a:srgbClr val="00FFFF"/>
                </a:solidFill>
                <a:effectLst>
                  <a:outerShdw blurRad="38100" dist="38100" dir="2700000" algn="tl">
                    <a:srgbClr val="000000">
                      <a:alpha val="43137"/>
                    </a:srgbClr>
                  </a:outerShdw>
                </a:effectLst>
              </a:rPr>
              <a:t>Wherefore, behold,</a:t>
            </a:r>
            <a:r>
              <a:rPr lang="en-US" sz="2800" b="1" i="1" dirty="0" smtClean="0">
                <a:effectLst>
                  <a:outerShdw blurRad="38100" dist="38100" dir="2700000" algn="tl">
                    <a:srgbClr val="000000">
                      <a:alpha val="43137"/>
                    </a:srgbClr>
                  </a:outerShdw>
                </a:effectLst>
              </a:rPr>
              <a:t> </a:t>
            </a:r>
            <a:r>
              <a:rPr lang="en-US" sz="2800" b="1" i="1" dirty="0" smtClean="0">
                <a:solidFill>
                  <a:srgbClr val="FFC000"/>
                </a:solidFill>
                <a:effectLst>
                  <a:outerShdw blurRad="38100" dist="38100" dir="2700000" algn="tl">
                    <a:srgbClr val="000000">
                      <a:alpha val="43137"/>
                    </a:srgbClr>
                  </a:outerShdw>
                </a:effectLst>
              </a:rPr>
              <a:t>I send unto you prophets </a:t>
            </a:r>
            <a:r>
              <a:rPr lang="en-US" sz="2800" b="1" dirty="0" smtClean="0">
                <a:solidFill>
                  <a:srgbClr val="FFC000"/>
                </a:solidFill>
                <a:effectLst>
                  <a:outerShdw blurRad="38100" dist="38100" dir="2700000" algn="tl">
                    <a:srgbClr val="000000">
                      <a:alpha val="43137"/>
                    </a:srgbClr>
                  </a:outerShdw>
                </a:effectLst>
              </a:rPr>
              <a:t>[the Apostles],</a:t>
            </a:r>
            <a:r>
              <a:rPr lang="en-US" sz="2800" b="1" i="1" dirty="0" smtClean="0">
                <a:solidFill>
                  <a:srgbClr val="FFC000"/>
                </a:solidFill>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and wise men, and </a:t>
            </a:r>
            <a:r>
              <a:rPr lang="en-US" sz="2800" b="1" dirty="0" smtClean="0">
                <a:solidFill>
                  <a:srgbClr val="FF33CC"/>
                </a:solidFill>
                <a:effectLst>
                  <a:outerShdw blurRad="38100" dist="38100" dir="2700000" algn="tl">
                    <a:srgbClr val="000000">
                      <a:alpha val="43137"/>
                    </a:srgbClr>
                  </a:outerShdw>
                </a:effectLst>
              </a:rPr>
              <a:t>[true </a:t>
            </a:r>
            <a:r>
              <a:rPr lang="en-US" sz="2800" b="1" dirty="0" err="1" smtClean="0">
                <a:solidFill>
                  <a:srgbClr val="FF33CC"/>
                </a:solidFill>
                <a:effectLst>
                  <a:outerShdw blurRad="38100" dist="38100" dir="2700000" algn="tl">
                    <a:srgbClr val="000000">
                      <a:alpha val="43137"/>
                    </a:srgbClr>
                  </a:outerShdw>
                </a:effectLst>
              </a:rPr>
              <a:t>Judahite</a:t>
            </a:r>
            <a:r>
              <a:rPr lang="en-US" sz="2800" b="1" dirty="0" smtClean="0">
                <a:solidFill>
                  <a:srgbClr val="FF33CC"/>
                </a:solidFill>
                <a:effectLst>
                  <a:outerShdw blurRad="38100" dist="38100" dir="2700000" algn="tl">
                    <a:srgbClr val="000000">
                      <a:alpha val="43137"/>
                    </a:srgbClr>
                  </a:outerShdw>
                </a:effectLst>
              </a:rPr>
              <a:t>]</a:t>
            </a:r>
            <a:r>
              <a:rPr lang="en-US" sz="2800" b="1" i="1" dirty="0" smtClean="0">
                <a:solidFill>
                  <a:srgbClr val="FF33CC"/>
                </a:solidFill>
                <a:effectLst>
                  <a:outerShdw blurRad="38100" dist="38100" dir="2700000" algn="tl">
                    <a:srgbClr val="000000">
                      <a:alpha val="43137"/>
                    </a:srgbClr>
                  </a:outerShdw>
                </a:effectLst>
              </a:rPr>
              <a:t> scribes; </a:t>
            </a:r>
            <a:r>
              <a:rPr lang="en-US" sz="2800" b="1" i="1" dirty="0" smtClean="0">
                <a:solidFill>
                  <a:srgbClr val="00B0F0"/>
                </a:solidFill>
                <a:effectLst>
                  <a:outerShdw blurRad="38100" dist="38100" dir="2700000" algn="tl">
                    <a:srgbClr val="000000">
                      <a:alpha val="43137"/>
                    </a:srgbClr>
                  </a:outerShdw>
                </a:effectLst>
              </a:rPr>
              <a:t>and some of them ye shall kill and crucify </a:t>
            </a:r>
            <a:r>
              <a:rPr lang="en-US" sz="2800" b="1" dirty="0" smtClean="0">
                <a:solidFill>
                  <a:srgbClr val="00B0F0"/>
                </a:solidFill>
                <a:effectLst>
                  <a:outerShdw blurRad="38100" dist="38100" dir="2700000" algn="tl">
                    <a:srgbClr val="000000">
                      <a:alpha val="43137"/>
                    </a:srgbClr>
                  </a:outerShdw>
                </a:effectLst>
              </a:rPr>
              <a:t>[including Himself];</a:t>
            </a:r>
            <a:r>
              <a:rPr lang="en-US" sz="2800" b="1" i="1" dirty="0" smtClean="0">
                <a:solidFill>
                  <a:srgbClr val="00B0F0"/>
                </a:solidFill>
                <a:effectLst>
                  <a:outerShdw blurRad="38100" dist="38100" dir="2700000" algn="tl">
                    <a:srgbClr val="000000">
                      <a:alpha val="43137"/>
                    </a:srgbClr>
                  </a:outerShdw>
                </a:effectLst>
              </a:rPr>
              <a:t> </a:t>
            </a:r>
            <a:r>
              <a:rPr lang="en-US" sz="2800" b="1" i="1" dirty="0" smtClean="0">
                <a:solidFill>
                  <a:srgbClr val="FF0000"/>
                </a:solidFill>
                <a:effectLst>
                  <a:outerShdw blurRad="38100" dist="38100" dir="2700000" algn="tl">
                    <a:srgbClr val="000000">
                      <a:alpha val="43137"/>
                    </a:srgbClr>
                  </a:outerShdw>
                </a:effectLst>
              </a:rPr>
              <a:t>and some of them shall ye scourge in YOUR synagogues, </a:t>
            </a:r>
            <a:r>
              <a:rPr lang="en-US" sz="2800" b="1" i="1" dirty="0" smtClean="0">
                <a:solidFill>
                  <a:srgbClr val="00FF00"/>
                </a:solidFill>
                <a:effectLst>
                  <a:outerShdw blurRad="38100" dist="38100" dir="2700000" algn="tl">
                    <a:srgbClr val="000000">
                      <a:alpha val="43137"/>
                    </a:srgbClr>
                  </a:outerShdw>
                </a:effectLst>
              </a:rPr>
              <a:t>and persecute them from city to city: </a:t>
            </a:r>
            <a:endParaRPr lang="en-GB" sz="2800" b="1" dirty="0">
              <a:solidFill>
                <a:srgbClr val="00FF00"/>
              </a:solidFill>
              <a:effectLst>
                <a:outerShdw blurRad="38100" dist="38100" dir="2700000" algn="tl">
                  <a:srgbClr val="000000">
                    <a:alpha val="43137"/>
                  </a:srgbClr>
                </a:outerShdw>
              </a:effectLst>
            </a:endParaRPr>
          </a:p>
        </p:txBody>
      </p:sp>
      <p:pic>
        <p:nvPicPr>
          <p:cNvPr id="20482" name="Picture 2" descr="http://www.creationism.org/images/DoreBibleIllus/rMat1408Dore_TheDaughterOfHerodHeadOfJohnTheBaptist.jpg"/>
          <p:cNvPicPr>
            <a:picLocks noChangeAspect="1" noChangeArrowheads="1"/>
          </p:cNvPicPr>
          <p:nvPr/>
        </p:nvPicPr>
        <p:blipFill>
          <a:blip r:embed="rId2" cstate="print"/>
          <a:srcRect l="2036" t="5900" r="4320" b="10029"/>
          <a:stretch>
            <a:fillRect/>
          </a:stretch>
        </p:blipFill>
        <p:spPr bwMode="auto">
          <a:xfrm>
            <a:off x="285720" y="1785926"/>
            <a:ext cx="3286148" cy="4071966"/>
          </a:xfrm>
          <a:prstGeom prst="rect">
            <a:avLst/>
          </a:prstGeom>
          <a:noFill/>
        </p:spPr>
      </p:pic>
      <p:sp>
        <p:nvSpPr>
          <p:cNvPr id="7" name="TextBox 6"/>
          <p:cNvSpPr txBox="1"/>
          <p:nvPr/>
        </p:nvSpPr>
        <p:spPr>
          <a:xfrm>
            <a:off x="285720" y="6000768"/>
            <a:ext cx="3429024" cy="646331"/>
          </a:xfrm>
          <a:prstGeom prst="rect">
            <a:avLst/>
          </a:prstGeom>
          <a:noFill/>
        </p:spPr>
        <p:txBody>
          <a:bodyPr wrap="square" rtlCol="0">
            <a:spAutoFit/>
          </a:bodyPr>
          <a:lstStyle/>
          <a:p>
            <a:r>
              <a:rPr lang="en-GB" b="1" dirty="0" smtClean="0">
                <a:solidFill>
                  <a:srgbClr val="FFFF00"/>
                </a:solidFill>
                <a:effectLst>
                  <a:outerShdw blurRad="38100" dist="38100" dir="2700000" algn="tl">
                    <a:srgbClr val="000000">
                      <a:alpha val="43137"/>
                    </a:srgbClr>
                  </a:outerShdw>
                </a:effectLst>
              </a:rPr>
              <a:t>Daughter of Herod receiving the head of John the Baptist</a:t>
            </a:r>
            <a:endParaRPr lang="en-GB"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circle(in)">
                                      <p:cBhvr>
                                        <p:cTn id="7" dur="2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5" name="TextBox 4"/>
          <p:cNvSpPr txBox="1"/>
          <p:nvPr/>
        </p:nvSpPr>
        <p:spPr>
          <a:xfrm>
            <a:off x="4143372" y="1857364"/>
            <a:ext cx="4714908" cy="3693319"/>
          </a:xfrm>
          <a:prstGeom prst="rect">
            <a:avLst/>
          </a:prstGeom>
          <a:noFill/>
        </p:spPr>
        <p:txBody>
          <a:bodyPr wrap="square" rtlCol="0">
            <a:spAutoFit/>
          </a:bodyPr>
          <a:lstStyle/>
          <a:p>
            <a:r>
              <a:rPr lang="en-US" sz="3600" b="1" i="1" dirty="0">
                <a:solidFill>
                  <a:srgbClr val="00FFFF"/>
                </a:solidFill>
                <a:effectLst>
                  <a:outerShdw blurRad="38100" dist="38100" dir="2700000" algn="tl">
                    <a:srgbClr val="000000">
                      <a:alpha val="43137"/>
                    </a:srgbClr>
                  </a:outerShdw>
                </a:effectLst>
              </a:rPr>
              <a:t>“And there shall come forth a rod out of the stem of Jesse, and a Branch shall grow out of his roots.”  </a:t>
            </a:r>
            <a:r>
              <a:rPr lang="en-US" sz="3600" b="1" i="1" dirty="0">
                <a:solidFill>
                  <a:srgbClr val="FF33CC"/>
                </a:solidFill>
                <a:effectLst>
                  <a:outerShdw blurRad="38100" dist="38100" dir="2700000" algn="tl">
                    <a:srgbClr val="000000">
                      <a:alpha val="43137"/>
                    </a:srgbClr>
                  </a:outerShdw>
                </a:effectLst>
              </a:rPr>
              <a:t>- </a:t>
            </a:r>
            <a:r>
              <a:rPr lang="en-US" sz="3600" b="1" dirty="0">
                <a:solidFill>
                  <a:srgbClr val="FF33CC"/>
                </a:solidFill>
                <a:effectLst>
                  <a:outerShdw blurRad="38100" dist="38100" dir="2700000" algn="tl">
                    <a:srgbClr val="000000">
                      <a:alpha val="43137"/>
                    </a:srgbClr>
                  </a:outerShdw>
                </a:effectLst>
              </a:rPr>
              <a:t>Isa. 11:1.</a:t>
            </a:r>
            <a:endParaRPr lang="en-GB" sz="3600" b="1" dirty="0">
              <a:solidFill>
                <a:srgbClr val="FF33CC"/>
              </a:solidFill>
              <a:effectLst>
                <a:outerShdw blurRad="38100" dist="38100" dir="2700000" algn="tl">
                  <a:srgbClr val="000000">
                    <a:alpha val="43137"/>
                  </a:srgbClr>
                </a:outerShdw>
              </a:effectLst>
            </a:endParaRPr>
          </a:p>
          <a:p>
            <a:endParaRPr lang="en-GB" dirty="0"/>
          </a:p>
        </p:txBody>
      </p:sp>
      <p:pic>
        <p:nvPicPr>
          <p:cNvPr id="16386" name="Picture 2" descr="http://www.library.upenn.edu/exhibits/rbm/agents/pictures/caseitems/1000/case07_book_06.jpg"/>
          <p:cNvPicPr>
            <a:picLocks noChangeAspect="1" noChangeArrowheads="1"/>
          </p:cNvPicPr>
          <p:nvPr/>
        </p:nvPicPr>
        <p:blipFill>
          <a:blip r:embed="rId2" cstate="print"/>
          <a:srcRect/>
          <a:stretch>
            <a:fillRect/>
          </a:stretch>
        </p:blipFill>
        <p:spPr bwMode="auto">
          <a:xfrm>
            <a:off x="500034" y="1714488"/>
            <a:ext cx="3527776" cy="4214786"/>
          </a:xfrm>
          <a:prstGeom prst="rect">
            <a:avLst/>
          </a:prstGeom>
          <a:noFill/>
        </p:spPr>
      </p:pic>
      <p:sp>
        <p:nvSpPr>
          <p:cNvPr id="6" name="Slide Number Placeholder 5"/>
          <p:cNvSpPr>
            <a:spLocks noGrp="1"/>
          </p:cNvSpPr>
          <p:nvPr>
            <p:ph type="sldNum" sz="quarter" idx="12"/>
          </p:nvPr>
        </p:nvSpPr>
        <p:spPr/>
        <p:txBody>
          <a:bodyPr/>
          <a:lstStyle/>
          <a:p>
            <a:fld id="{74396042-8E32-47FE-905F-39A4D3A212DF}" type="slidenum">
              <a:rPr lang="en-GB" smtClean="0"/>
              <a:pPr/>
              <a:t>4</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40</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572000" y="2071678"/>
            <a:ext cx="4357718" cy="4247317"/>
          </a:xfrm>
          <a:prstGeom prst="rect">
            <a:avLst/>
          </a:prstGeom>
          <a:noFill/>
        </p:spPr>
        <p:txBody>
          <a:bodyPr wrap="square" rtlCol="0">
            <a:spAutoFit/>
          </a:bodyPr>
          <a:lstStyle/>
          <a:p>
            <a:r>
              <a:rPr lang="en-US" sz="2800" b="1" i="1" dirty="0" smtClean="0">
                <a:solidFill>
                  <a:srgbClr val="00FFFF"/>
                </a:solidFill>
                <a:effectLst>
                  <a:outerShdw blurRad="38100" dist="38100" dir="2700000" algn="tl">
                    <a:srgbClr val="000000">
                      <a:alpha val="43137"/>
                    </a:srgbClr>
                  </a:outerShdw>
                </a:effectLst>
              </a:rPr>
              <a:t>That upon you may come all the righteous blood shed upon earth, </a:t>
            </a:r>
            <a:r>
              <a:rPr lang="en-US" sz="2800" b="1" i="1" dirty="0" smtClean="0">
                <a:solidFill>
                  <a:srgbClr val="FFCC66"/>
                </a:solidFill>
                <a:effectLst>
                  <a:outerShdw blurRad="38100" dist="38100" dir="2700000" algn="tl">
                    <a:srgbClr val="000000">
                      <a:alpha val="43137"/>
                    </a:srgbClr>
                  </a:outerShdw>
                </a:effectLst>
              </a:rPr>
              <a:t>from the blood of righteous Abel unto the blood of Zacharias, </a:t>
            </a:r>
            <a:r>
              <a:rPr lang="en-US" sz="2800" b="1" i="1" dirty="0" smtClean="0">
                <a:solidFill>
                  <a:srgbClr val="00FF00"/>
                </a:solidFill>
                <a:effectLst>
                  <a:outerShdw blurRad="38100" dist="38100" dir="2700000" algn="tl">
                    <a:srgbClr val="000000">
                      <a:alpha val="43137"/>
                    </a:srgbClr>
                  </a:outerShdw>
                </a:effectLst>
              </a:rPr>
              <a:t>whom ye slew between the temple and the altar.”  - </a:t>
            </a:r>
            <a:r>
              <a:rPr lang="en-US" sz="2800" b="1" dirty="0" smtClean="0">
                <a:solidFill>
                  <a:srgbClr val="FF33CC"/>
                </a:solidFill>
                <a:effectLst>
                  <a:outerShdw blurRad="38100" dist="38100" dir="2700000" algn="tl">
                    <a:srgbClr val="000000">
                      <a:alpha val="43137"/>
                    </a:srgbClr>
                  </a:outerShdw>
                </a:effectLst>
              </a:rPr>
              <a:t>Matt. 23: 31-35.</a:t>
            </a:r>
            <a:endParaRPr lang="en-GB" sz="2800" b="1" dirty="0" smtClean="0">
              <a:solidFill>
                <a:srgbClr val="FF33CC"/>
              </a:solidFill>
              <a:effectLst>
                <a:outerShdw blurRad="38100" dist="38100" dir="2700000" algn="tl">
                  <a:srgbClr val="000000">
                    <a:alpha val="43137"/>
                  </a:srgbClr>
                </a:outerShdw>
              </a:effectLst>
            </a:endParaRPr>
          </a:p>
          <a:p>
            <a:endParaRPr lang="en-GB" dirty="0"/>
          </a:p>
        </p:txBody>
      </p:sp>
      <p:pic>
        <p:nvPicPr>
          <p:cNvPr id="19458" name="Picture 2" descr="http://www.creationism.org/images/DoreBibleIllus/aGen0408Dore_TheDeathOfAbel.jpg"/>
          <p:cNvPicPr>
            <a:picLocks noChangeAspect="1" noChangeArrowheads="1"/>
          </p:cNvPicPr>
          <p:nvPr/>
        </p:nvPicPr>
        <p:blipFill>
          <a:blip r:embed="rId2" cstate="print">
            <a:duotone>
              <a:prstClr val="black"/>
              <a:schemeClr val="accent2">
                <a:tint val="45000"/>
                <a:satMod val="400000"/>
              </a:schemeClr>
            </a:duotone>
          </a:blip>
          <a:srcRect l="4221" t="4166" r="2908" b="9375"/>
          <a:stretch>
            <a:fillRect/>
          </a:stretch>
        </p:blipFill>
        <p:spPr bwMode="auto">
          <a:xfrm>
            <a:off x="571472" y="1714488"/>
            <a:ext cx="3635592" cy="4572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428596" y="6211669"/>
            <a:ext cx="4143404" cy="646331"/>
          </a:xfrm>
          <a:prstGeom prst="rect">
            <a:avLst/>
          </a:prstGeom>
          <a:noFill/>
        </p:spPr>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Abel slain by Cain</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circle(in)">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41</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000496" y="2000240"/>
            <a:ext cx="4857784" cy="3970318"/>
          </a:xfrm>
          <a:prstGeom prst="rect">
            <a:avLst/>
          </a:prstGeom>
          <a:noFill/>
        </p:spPr>
        <p:txBody>
          <a:bodyPr wrap="square" rtlCol="0">
            <a:spAutoFit/>
          </a:bodyPr>
          <a:lstStyle/>
          <a:p>
            <a:r>
              <a:rPr lang="en-US" sz="2800" b="1" u="sng" dirty="0" smtClean="0">
                <a:solidFill>
                  <a:srgbClr val="00FFFF"/>
                </a:solidFill>
                <a:effectLst>
                  <a:outerShdw blurRad="38100" dist="38100" dir="2700000" algn="tl">
                    <a:srgbClr val="000000">
                      <a:alpha val="43137"/>
                    </a:srgbClr>
                  </a:outerShdw>
                </a:effectLst>
              </a:rPr>
              <a:t>This indictment of the Jews goes all the way back to Cain’s murder of Abel</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Jesus is telling us that these Jews are the direct lineal descendants of the murderer, Cain.  </a:t>
            </a:r>
            <a:r>
              <a:rPr lang="en-US" sz="2800" b="1" dirty="0" smtClean="0">
                <a:solidFill>
                  <a:srgbClr val="00FF00"/>
                </a:solidFill>
                <a:effectLst>
                  <a:outerShdw blurRad="38100" dist="38100" dir="2700000" algn="tl">
                    <a:srgbClr val="000000">
                      <a:alpha val="43137"/>
                    </a:srgbClr>
                  </a:outerShdw>
                </a:effectLst>
              </a:rPr>
              <a:t>The Old Testament tells us that Cain begat the </a:t>
            </a:r>
            <a:r>
              <a:rPr lang="en-US" sz="2800" b="1" dirty="0" err="1" smtClean="0">
                <a:solidFill>
                  <a:srgbClr val="00FF00"/>
                </a:solidFill>
                <a:effectLst>
                  <a:outerShdw blurRad="38100" dist="38100" dir="2700000" algn="tl">
                    <a:srgbClr val="000000">
                      <a:alpha val="43137"/>
                    </a:srgbClr>
                  </a:outerShdw>
                </a:effectLst>
              </a:rPr>
              <a:t>Kenites</a:t>
            </a:r>
            <a:r>
              <a:rPr lang="en-US"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18434" name="Picture 2" descr="http://www.jesus-is-savior.com/Basics/cain_and_abel.jpg"/>
          <p:cNvPicPr>
            <a:picLocks noChangeAspect="1" noChangeArrowheads="1"/>
          </p:cNvPicPr>
          <p:nvPr/>
        </p:nvPicPr>
        <p:blipFill>
          <a:blip r:embed="rId2" cstate="print"/>
          <a:srcRect/>
          <a:stretch>
            <a:fillRect/>
          </a:stretch>
        </p:blipFill>
        <p:spPr bwMode="auto">
          <a:xfrm>
            <a:off x="428596" y="2000240"/>
            <a:ext cx="3228975" cy="41529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42</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0" y="5196007"/>
            <a:ext cx="8929718" cy="1661993"/>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rPr>
              <a:t>The </a:t>
            </a:r>
            <a:r>
              <a:rPr lang="en-US" sz="2800" b="1" dirty="0" err="1" smtClean="0">
                <a:solidFill>
                  <a:srgbClr val="FF0000"/>
                </a:solidFill>
                <a:effectLst>
                  <a:outerShdw blurRad="38100" dist="38100" dir="2700000" algn="tl">
                    <a:srgbClr val="000000">
                      <a:alpha val="43137"/>
                    </a:srgbClr>
                  </a:outerShdw>
                </a:effectLst>
              </a:rPr>
              <a:t>Kenites</a:t>
            </a:r>
            <a:r>
              <a:rPr lang="en-US" sz="2800" b="1" dirty="0" smtClean="0">
                <a:solidFill>
                  <a:srgbClr val="FF0000"/>
                </a:solidFill>
                <a:effectLst>
                  <a:outerShdw blurRad="38100" dist="38100" dir="2700000" algn="tl">
                    <a:srgbClr val="000000">
                      <a:alpha val="43137"/>
                    </a:srgbClr>
                  </a:outerShdw>
                </a:effectLst>
              </a:rPr>
              <a:t> merged with the Canaanites.  </a:t>
            </a:r>
            <a:r>
              <a:rPr lang="en-US" sz="2800" b="1" dirty="0" smtClean="0">
                <a:solidFill>
                  <a:srgbClr val="00FF00"/>
                </a:solidFill>
                <a:effectLst>
                  <a:outerShdw blurRad="38100" dist="38100" dir="2700000" algn="tl">
                    <a:srgbClr val="000000">
                      <a:alpha val="43137"/>
                    </a:srgbClr>
                  </a:outerShdw>
                </a:effectLst>
              </a:rPr>
              <a:t>Then Esau/Edom merged with the Canaanites, </a:t>
            </a:r>
            <a:r>
              <a:rPr lang="en-US" sz="2800" b="1" dirty="0" smtClean="0">
                <a:solidFill>
                  <a:srgbClr val="FFFF00"/>
                </a:solidFill>
                <a:effectLst>
                  <a:outerShdw blurRad="38100" dist="38100" dir="2700000" algn="tl">
                    <a:srgbClr val="000000">
                      <a:alpha val="43137"/>
                    </a:srgbClr>
                  </a:outerShdw>
                </a:effectLst>
              </a:rPr>
              <a:t>thus the entire nation </a:t>
            </a:r>
            <a:r>
              <a:rPr lang="en-US" sz="2800" b="1" dirty="0" smtClean="0">
                <a:solidFill>
                  <a:srgbClr val="FFFF00"/>
                </a:solidFill>
                <a:effectLst>
                  <a:outerShdw blurRad="38100" dist="38100" dir="2700000" algn="tl">
                    <a:srgbClr val="000000">
                      <a:alpha val="43137"/>
                    </a:srgbClr>
                  </a:outerShdw>
                </a:effectLst>
              </a:rPr>
              <a:t>became </a:t>
            </a:r>
            <a:r>
              <a:rPr lang="en-US" sz="2800" b="1" dirty="0" smtClean="0">
                <a:solidFill>
                  <a:srgbClr val="FFFF00"/>
                </a:solidFill>
                <a:effectLst>
                  <a:outerShdw blurRad="38100" dist="38100" dir="2700000" algn="tl">
                    <a:srgbClr val="000000">
                      <a:alpha val="43137"/>
                    </a:srgbClr>
                  </a:outerShdw>
                </a:effectLst>
              </a:rPr>
              <a:t>known as Edom. </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pic>
        <p:nvPicPr>
          <p:cNvPr id="17410" name="Picture 2" descr="http://www.biblestudysite.com/Sephardi%20Jews%20-%20mosaic.jpg"/>
          <p:cNvPicPr>
            <a:picLocks noChangeAspect="1" noChangeArrowheads="1"/>
          </p:cNvPicPr>
          <p:nvPr/>
        </p:nvPicPr>
        <p:blipFill>
          <a:blip r:embed="rId3" cstate="print"/>
          <a:srcRect/>
          <a:stretch>
            <a:fillRect/>
          </a:stretch>
        </p:blipFill>
        <p:spPr bwMode="auto">
          <a:xfrm>
            <a:off x="642910" y="1643050"/>
            <a:ext cx="5500726" cy="3492962"/>
          </a:xfrm>
          <a:prstGeom prst="rect">
            <a:avLst/>
          </a:prstGeom>
          <a:noFill/>
        </p:spPr>
      </p:pic>
      <p:sp>
        <p:nvSpPr>
          <p:cNvPr id="9" name="TextBox 8"/>
          <p:cNvSpPr txBox="1"/>
          <p:nvPr/>
        </p:nvSpPr>
        <p:spPr>
          <a:xfrm>
            <a:off x="6429388" y="2428868"/>
            <a:ext cx="2428892" cy="1384995"/>
          </a:xfrm>
          <a:prstGeom prst="rect">
            <a:avLst/>
          </a:prstGeom>
          <a:noFill/>
        </p:spPr>
        <p:txBody>
          <a:bodyPr wrap="square" rtlCol="0">
            <a:spAutoFit/>
          </a:bodyPr>
          <a:lstStyle/>
          <a:p>
            <a:r>
              <a:rPr lang="en-GB" sz="2800" b="1" dirty="0" smtClean="0">
                <a:solidFill>
                  <a:srgbClr val="FFFF00"/>
                </a:solidFill>
                <a:effectLst>
                  <a:outerShdw blurRad="38100" dist="38100" dir="2700000" algn="tl">
                    <a:srgbClr val="000000">
                      <a:alpha val="43137"/>
                    </a:srgbClr>
                  </a:outerShdw>
                </a:effectLst>
              </a:rPr>
              <a:t>Left: Some modern </a:t>
            </a:r>
            <a:r>
              <a:rPr lang="en-GB" sz="2800" b="1" dirty="0" err="1" smtClean="0">
                <a:solidFill>
                  <a:srgbClr val="FFFF00"/>
                </a:solidFill>
                <a:effectLst>
                  <a:outerShdw blurRad="38100" dist="38100" dir="2700000" algn="tl">
                    <a:srgbClr val="000000">
                      <a:alpha val="43137"/>
                    </a:srgbClr>
                  </a:outerShdw>
                </a:effectLst>
              </a:rPr>
              <a:t>Kenites</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ircle(in)">
                                      <p:cBhvr>
                                        <p:cTn id="7" dur="2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43</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357686" y="2000240"/>
            <a:ext cx="4643470" cy="4247317"/>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And the Greek word for Edom is </a:t>
            </a:r>
            <a:r>
              <a:rPr lang="en-US" sz="2800" b="1" i="1" dirty="0" err="1" smtClean="0">
                <a:solidFill>
                  <a:srgbClr val="00FFFF"/>
                </a:solidFill>
                <a:effectLst>
                  <a:outerShdw blurRad="38100" dist="38100" dir="2700000" algn="tl">
                    <a:srgbClr val="000000">
                      <a:alpha val="43137"/>
                    </a:srgbClr>
                  </a:outerShdw>
                </a:effectLst>
              </a:rPr>
              <a:t>Idumea</a:t>
            </a:r>
            <a:r>
              <a:rPr lang="en-US" sz="2800" b="1" dirty="0" smtClean="0">
                <a:solidFill>
                  <a:srgbClr val="00FFFF"/>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t>
            </a:r>
            <a:r>
              <a:rPr lang="en-US" sz="2800" b="1" u="sng" dirty="0" smtClean="0">
                <a:solidFill>
                  <a:srgbClr val="FFCC66"/>
                </a:solidFill>
                <a:effectLst>
                  <a:outerShdw blurRad="38100" dist="38100" dir="2700000" algn="tl">
                    <a:srgbClr val="000000">
                      <a:alpha val="43137"/>
                    </a:srgbClr>
                  </a:outerShdw>
                </a:effectLst>
              </a:rPr>
              <a:t>Jesus is telling these </a:t>
            </a:r>
            <a:r>
              <a:rPr lang="en-US" sz="2800" b="1" u="sng" dirty="0" err="1" smtClean="0">
                <a:solidFill>
                  <a:srgbClr val="FFCC66"/>
                </a:solidFill>
                <a:effectLst>
                  <a:outerShdw blurRad="38100" dist="38100" dir="2700000" algn="tl">
                    <a:srgbClr val="000000">
                      <a:alpha val="43137"/>
                    </a:srgbClr>
                  </a:outerShdw>
                </a:effectLst>
              </a:rPr>
              <a:t>Edomite</a:t>
            </a:r>
            <a:r>
              <a:rPr lang="en-US" sz="2800" b="1" u="sng" dirty="0" smtClean="0">
                <a:solidFill>
                  <a:srgbClr val="FFCC66"/>
                </a:solidFill>
                <a:effectLst>
                  <a:outerShdw blurRad="38100" dist="38100" dir="2700000" algn="tl">
                    <a:srgbClr val="000000">
                      <a:alpha val="43137"/>
                    </a:srgbClr>
                  </a:outerShdw>
                </a:effectLst>
              </a:rPr>
              <a:t> Jews  that He knows that they are the descendants of Cain, the murderer,</a:t>
            </a:r>
            <a:r>
              <a:rPr lang="en-US" sz="2800" b="1" u="sng" dirty="0" smtClean="0">
                <a:effectLst>
                  <a:outerShdw blurRad="38100" dist="38100" dir="2700000" algn="tl">
                    <a:srgbClr val="000000">
                      <a:alpha val="43137"/>
                    </a:srgbClr>
                  </a:outerShdw>
                </a:effectLst>
              </a:rPr>
              <a:t> </a:t>
            </a:r>
            <a:r>
              <a:rPr lang="en-US" sz="2800" b="1" u="sng" dirty="0" smtClean="0">
                <a:solidFill>
                  <a:srgbClr val="FF33CC"/>
                </a:solidFill>
                <a:effectLst>
                  <a:outerShdw blurRad="38100" dist="38100" dir="2700000" algn="tl">
                    <a:srgbClr val="000000">
                      <a:alpha val="43137"/>
                    </a:srgbClr>
                  </a:outerShdw>
                </a:effectLst>
              </a:rPr>
              <a:t>and that they have not changed their ways,</a:t>
            </a:r>
            <a:r>
              <a:rPr lang="en-US" sz="2800" b="1" u="sng" dirty="0" smtClean="0">
                <a:solidFill>
                  <a:srgbClr val="00FF00"/>
                </a:solidFill>
                <a:effectLst>
                  <a:outerShdw blurRad="38100" dist="38100" dir="2700000" algn="tl">
                    <a:srgbClr val="000000">
                      <a:alpha val="43137"/>
                    </a:srgbClr>
                  </a:outerShdw>
                </a:effectLst>
              </a:rPr>
              <a:t> nor will they ever</a:t>
            </a:r>
            <a:r>
              <a:rPr lang="en-US" sz="2800" b="1" dirty="0" smtClean="0">
                <a:solidFill>
                  <a:srgbClr val="00FF00"/>
                </a:solidFill>
                <a:effectLst>
                  <a:outerShdw blurRad="38100" dist="38100" dir="2700000" algn="tl">
                    <a:srgbClr val="000000">
                      <a:alpha val="43137"/>
                    </a:srgbClr>
                  </a:outerShdw>
                </a:effectLst>
              </a:rPr>
              <a:t>! </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16386" name="Picture 2" descr="http://www.heartofwisdom.com/images/link/sethnoah.jpg"/>
          <p:cNvPicPr>
            <a:picLocks noChangeAspect="1" noChangeArrowheads="1"/>
          </p:cNvPicPr>
          <p:nvPr/>
        </p:nvPicPr>
        <p:blipFill>
          <a:blip r:embed="rId2" cstate="print"/>
          <a:srcRect/>
          <a:stretch>
            <a:fillRect/>
          </a:stretch>
        </p:blipFill>
        <p:spPr bwMode="auto">
          <a:xfrm>
            <a:off x="642910" y="1857364"/>
            <a:ext cx="3142381" cy="4214818"/>
          </a:xfrm>
          <a:prstGeom prst="rect">
            <a:avLst/>
          </a:prstGeom>
          <a:noFill/>
        </p:spPr>
      </p:pic>
      <p:sp>
        <p:nvSpPr>
          <p:cNvPr id="7" name="TextBox 6"/>
          <p:cNvSpPr txBox="1"/>
          <p:nvPr/>
        </p:nvSpPr>
        <p:spPr>
          <a:xfrm>
            <a:off x="428596" y="6286520"/>
            <a:ext cx="4786346" cy="461665"/>
          </a:xfrm>
          <a:prstGeom prst="rect">
            <a:avLst/>
          </a:prstGeom>
          <a:noFill/>
        </p:spPr>
        <p:txBody>
          <a:bodyPr wrap="square" rtlCol="0">
            <a:spAutoFit/>
          </a:bodyPr>
          <a:lstStyle/>
          <a:p>
            <a:r>
              <a:rPr lang="en-GB" sz="2400" b="1" dirty="0" smtClean="0">
                <a:solidFill>
                  <a:srgbClr val="FFFF00"/>
                </a:solidFill>
                <a:effectLst>
                  <a:outerShdw blurRad="38100" dist="38100" dir="2700000" algn="tl">
                    <a:srgbClr val="000000">
                      <a:alpha val="43137"/>
                    </a:srgbClr>
                  </a:outerShdw>
                </a:effectLst>
              </a:rPr>
              <a:t>Genealogy of the line of Cain</a:t>
            </a:r>
            <a:endParaRPr lang="en-GB" sz="24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500166" y="3000372"/>
            <a:ext cx="1357322" cy="369332"/>
          </a:xfrm>
          <a:prstGeom prst="rect">
            <a:avLst/>
          </a:prstGeom>
          <a:solidFill>
            <a:schemeClr val="tx1"/>
          </a:solidFill>
        </p:spPr>
        <p:txBody>
          <a:bodyPr wrap="square" rtlCol="0">
            <a:spAutoFit/>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44</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3786182" y="1785926"/>
            <a:ext cx="5357818" cy="4401205"/>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Indeed, when Pilate washed his hands of the Crucifixion affair,</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the Jews (including the mob of people that the scribes and Pharisees had paid to assemble against Pilate) then took this responsibility UPON THEMSELVES, </a:t>
            </a:r>
            <a:r>
              <a:rPr lang="en-US" sz="2800" b="1" u="sng" dirty="0" smtClean="0">
                <a:solidFill>
                  <a:srgbClr val="00FF00"/>
                </a:solidFill>
                <a:effectLst>
                  <a:outerShdw blurRad="38100" dist="38100" dir="2700000" algn="tl">
                    <a:srgbClr val="000000">
                      <a:alpha val="43137"/>
                    </a:srgbClr>
                  </a:outerShdw>
                </a:effectLst>
              </a:rPr>
              <a:t>fully understanding that Pilate had disclaimed responsibility</a:t>
            </a:r>
            <a:r>
              <a:rPr lang="en-US" sz="2800" b="1" dirty="0" smtClean="0">
                <a:solidFill>
                  <a:srgbClr val="00FF00"/>
                </a:solidFill>
                <a:effectLst>
                  <a:outerShdw blurRad="38100" dist="38100" dir="2700000" algn="tl">
                    <a:srgbClr val="000000">
                      <a:alpha val="43137"/>
                    </a:srgbClr>
                  </a:outerShdw>
                </a:effectLst>
              </a:rPr>
              <a:t>!</a:t>
            </a:r>
            <a:endParaRPr lang="en-GB" b="1" dirty="0">
              <a:solidFill>
                <a:srgbClr val="00FF00"/>
              </a:solidFill>
              <a:effectLst>
                <a:outerShdw blurRad="38100" dist="38100" dir="2700000" algn="tl">
                  <a:srgbClr val="000000">
                    <a:alpha val="43137"/>
                  </a:srgbClr>
                </a:outerShdw>
              </a:effectLst>
            </a:endParaRPr>
          </a:p>
        </p:txBody>
      </p:sp>
      <p:pic>
        <p:nvPicPr>
          <p:cNvPr id="15362" name="Picture 2" descr="http://image06.webshots.com/6/5/32/29/77753229UTnNaf_fs.jpg"/>
          <p:cNvPicPr>
            <a:picLocks noChangeAspect="1" noChangeArrowheads="1"/>
          </p:cNvPicPr>
          <p:nvPr/>
        </p:nvPicPr>
        <p:blipFill>
          <a:blip r:embed="rId2" cstate="print"/>
          <a:srcRect l="18218" t="2299" r="28646"/>
          <a:stretch>
            <a:fillRect/>
          </a:stretch>
        </p:blipFill>
        <p:spPr bwMode="auto">
          <a:xfrm>
            <a:off x="357158" y="1785926"/>
            <a:ext cx="3353362" cy="4071966"/>
          </a:xfrm>
          <a:prstGeom prst="rect">
            <a:avLst/>
          </a:prstGeom>
          <a:noFill/>
        </p:spPr>
      </p:pic>
      <p:sp>
        <p:nvSpPr>
          <p:cNvPr id="7" name="TextBox 6"/>
          <p:cNvSpPr txBox="1"/>
          <p:nvPr/>
        </p:nvSpPr>
        <p:spPr>
          <a:xfrm>
            <a:off x="214282" y="6000768"/>
            <a:ext cx="3571900"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Pontius Pilate</a:t>
            </a:r>
            <a:endParaRPr lang="en-GB" sz="36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45</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i="1" dirty="0" smtClean="0">
                <a:solidFill>
                  <a:srgbClr val="FFC000"/>
                </a:solidFill>
              </a:rPr>
              <a:t>“When Pilate saw that he could prevail nothing, but that rather a tumult was made, </a:t>
            </a:r>
            <a:r>
              <a:rPr lang="en-US" sz="2800" i="1" dirty="0" smtClean="0">
                <a:solidFill>
                  <a:srgbClr val="FF33CC"/>
                </a:solidFill>
              </a:rPr>
              <a:t>he took water, </a:t>
            </a:r>
            <a:r>
              <a:rPr lang="en-US" sz="2800" i="1" u="sng" dirty="0" smtClean="0">
                <a:solidFill>
                  <a:srgbClr val="FF33CC"/>
                </a:solidFill>
              </a:rPr>
              <a:t>and washed his hands before the multitude</a:t>
            </a:r>
            <a:r>
              <a:rPr lang="en-US" sz="2800" i="1" dirty="0" smtClean="0">
                <a:solidFill>
                  <a:srgbClr val="FF33CC"/>
                </a:solidFill>
              </a:rPr>
              <a:t>, saying….</a:t>
            </a:r>
            <a:endParaRPr lang="en-GB" dirty="0">
              <a:solidFill>
                <a:srgbClr val="FF33CC"/>
              </a:solidFill>
            </a:endParaRPr>
          </a:p>
        </p:txBody>
      </p:sp>
      <p:pic>
        <p:nvPicPr>
          <p:cNvPr id="14338" name="Picture 2" descr="http://homepage.mac.com/larrynickel/pilate.jp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642910" y="1785926"/>
            <a:ext cx="7620000" cy="33718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46</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429124" y="1714488"/>
            <a:ext cx="4572032" cy="4678204"/>
          </a:xfrm>
          <a:prstGeom prst="rect">
            <a:avLst/>
          </a:prstGeom>
          <a:noFill/>
        </p:spPr>
        <p:txBody>
          <a:bodyPr wrap="square" rtlCol="0">
            <a:spAutoFit/>
          </a:bodyPr>
          <a:lstStyle/>
          <a:p>
            <a:r>
              <a:rPr lang="en-US" sz="2800" i="1" dirty="0" smtClean="0">
                <a:solidFill>
                  <a:srgbClr val="00FFFF"/>
                </a:solidFill>
              </a:rPr>
              <a:t>‘</a:t>
            </a:r>
            <a:r>
              <a:rPr lang="en-US" sz="2800" b="1" i="1" dirty="0" smtClean="0">
                <a:solidFill>
                  <a:srgbClr val="00FFFF"/>
                </a:solidFill>
              </a:rPr>
              <a:t>I AM INNOCENT OF THE BLOOD OF THIS JUST PERSON</a:t>
            </a:r>
            <a:r>
              <a:rPr lang="en-US" sz="2800" i="1" dirty="0" smtClean="0">
                <a:solidFill>
                  <a:srgbClr val="00FFFF"/>
                </a:solidFill>
              </a:rPr>
              <a:t>:’</a:t>
            </a:r>
            <a:r>
              <a:rPr lang="en-US" sz="2800" i="1" dirty="0" smtClean="0"/>
              <a:t> </a:t>
            </a:r>
            <a:r>
              <a:rPr lang="en-US" sz="2800" i="1" dirty="0" smtClean="0">
                <a:solidFill>
                  <a:srgbClr val="FFCC66"/>
                </a:solidFill>
              </a:rPr>
              <a:t>see </a:t>
            </a:r>
            <a:r>
              <a:rPr lang="en-US" sz="2800" b="1" i="1" dirty="0" smtClean="0">
                <a:solidFill>
                  <a:srgbClr val="FFCC66"/>
                </a:solidFill>
              </a:rPr>
              <a:t>ye </a:t>
            </a:r>
            <a:r>
              <a:rPr lang="en-US" sz="2800" i="1" dirty="0" smtClean="0">
                <a:solidFill>
                  <a:srgbClr val="FFCC66"/>
                </a:solidFill>
              </a:rPr>
              <a:t>to it</a:t>
            </a:r>
            <a:r>
              <a:rPr lang="en-US" sz="2800" b="1" i="1" dirty="0" smtClean="0">
                <a:solidFill>
                  <a:srgbClr val="FFCC66"/>
                </a:solidFill>
              </a:rPr>
              <a:t>.  </a:t>
            </a:r>
            <a:r>
              <a:rPr lang="en-US" sz="2800" b="1" i="1" dirty="0" smtClean="0">
                <a:solidFill>
                  <a:srgbClr val="FFC000"/>
                </a:solidFill>
              </a:rPr>
              <a:t>Then answered all the people </a:t>
            </a:r>
            <a:r>
              <a:rPr lang="en-US" sz="2800" b="1" dirty="0" smtClean="0">
                <a:solidFill>
                  <a:srgbClr val="FFC000"/>
                </a:solidFill>
              </a:rPr>
              <a:t>[the mob assembled by the Jews],</a:t>
            </a:r>
            <a:r>
              <a:rPr lang="en-US" sz="2800" b="1" i="1" dirty="0" smtClean="0">
                <a:solidFill>
                  <a:srgbClr val="FFC000"/>
                </a:solidFill>
              </a:rPr>
              <a:t> and said, </a:t>
            </a:r>
            <a:r>
              <a:rPr lang="en-US" sz="2800" b="1" i="1" dirty="0" smtClean="0">
                <a:solidFill>
                  <a:srgbClr val="00FF00"/>
                </a:solidFill>
              </a:rPr>
              <a:t>“HIS BLOOD BE UPON US, AND ON OUR CHILDREN.”  </a:t>
            </a:r>
            <a:r>
              <a:rPr lang="en-US" sz="2800" b="1" i="1" dirty="0" smtClean="0">
                <a:solidFill>
                  <a:srgbClr val="FF33CC"/>
                </a:solidFill>
              </a:rPr>
              <a:t>- </a:t>
            </a:r>
            <a:r>
              <a:rPr lang="en-US" sz="2800" b="1" dirty="0" smtClean="0">
                <a:solidFill>
                  <a:srgbClr val="FF33CC"/>
                </a:solidFill>
              </a:rPr>
              <a:t>Matt. 27:24-25.</a:t>
            </a:r>
            <a:endParaRPr lang="en-GB" sz="2800" b="1" dirty="0" smtClean="0">
              <a:solidFill>
                <a:srgbClr val="FF33CC"/>
              </a:solidFill>
              <a:effectLst>
                <a:outerShdw blurRad="38100" dist="38100" dir="2700000" algn="tl">
                  <a:srgbClr val="000000">
                    <a:alpha val="43137"/>
                  </a:srgbClr>
                </a:outerShdw>
              </a:effectLst>
            </a:endParaRPr>
          </a:p>
          <a:p>
            <a:endParaRPr lang="en-GB" dirty="0"/>
          </a:p>
        </p:txBody>
      </p:sp>
      <p:pic>
        <p:nvPicPr>
          <p:cNvPr id="76802" name="Picture 2" descr="http://www.gurney.co.uk/timo/clipart/bible/bible111.gif"/>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357158" y="2786058"/>
            <a:ext cx="3753634" cy="20716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circle(in)">
                                      <p:cBhvr>
                                        <p:cTn id="7" dur="2000"/>
                                        <p:tgtEl>
                                          <p:spTgt spid="7680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47</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Now, I ask you again, whom do you believe?  </a:t>
            </a:r>
            <a:r>
              <a:rPr lang="en-US" sz="2800" b="1" dirty="0" smtClean="0">
                <a:solidFill>
                  <a:srgbClr val="00FFFF"/>
                </a:solidFill>
                <a:effectLst>
                  <a:outerShdw blurRad="38100" dist="38100" dir="2700000" algn="tl">
                    <a:srgbClr val="000000">
                      <a:alpha val="43137"/>
                    </a:srgbClr>
                  </a:outerShdw>
                </a:effectLst>
              </a:rPr>
              <a:t>The Apostles, who gave us the Word of God,</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or the Pharisees, who gave us the religion called the Babylonian Talmud?</a:t>
            </a:r>
            <a:endParaRPr lang="en-GB" dirty="0">
              <a:solidFill>
                <a:srgbClr val="FF0000"/>
              </a:solidFill>
            </a:endParaRPr>
          </a:p>
        </p:txBody>
      </p:sp>
      <p:pic>
        <p:nvPicPr>
          <p:cNvPr id="77826" name="Picture 2" descr="http://www.trueorthodox.com/pictures/talhate.jpg"/>
          <p:cNvPicPr>
            <a:picLocks noChangeAspect="1" noChangeArrowheads="1"/>
          </p:cNvPicPr>
          <p:nvPr/>
        </p:nvPicPr>
        <p:blipFill>
          <a:blip r:embed="rId2" cstate="print"/>
          <a:srcRect/>
          <a:stretch>
            <a:fillRect/>
          </a:stretch>
        </p:blipFill>
        <p:spPr bwMode="auto">
          <a:xfrm>
            <a:off x="2428860" y="1643050"/>
            <a:ext cx="4562475" cy="33909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circle(in)">
                                      <p:cBhvr>
                                        <p:cTn id="7" dur="2000"/>
                                        <p:tgtEl>
                                          <p:spTgt spid="778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48</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571968" y="1857364"/>
            <a:ext cx="4572032" cy="4401205"/>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Remember, it was this evil King Herod, </a:t>
            </a:r>
            <a:r>
              <a:rPr lang="en-US" sz="2800" b="1" dirty="0" smtClean="0">
                <a:solidFill>
                  <a:srgbClr val="FFCC66"/>
                </a:solidFill>
                <a:effectLst>
                  <a:outerShdw blurRad="38100" dist="38100" dir="2700000" algn="tl">
                    <a:srgbClr val="000000">
                      <a:alpha val="43137"/>
                    </a:srgbClr>
                  </a:outerShdw>
                </a:effectLst>
              </a:rPr>
              <a:t>an </a:t>
            </a:r>
            <a:r>
              <a:rPr lang="en-US" sz="2800" b="1" dirty="0" err="1" smtClean="0">
                <a:solidFill>
                  <a:srgbClr val="FFCC66"/>
                </a:solidFill>
                <a:effectLst>
                  <a:outerShdw blurRad="38100" dist="38100" dir="2700000" algn="tl">
                    <a:srgbClr val="000000">
                      <a:alpha val="43137"/>
                    </a:srgbClr>
                  </a:outerShdw>
                </a:effectLst>
              </a:rPr>
              <a:t>Idumean</a:t>
            </a:r>
            <a:r>
              <a:rPr lang="en-US" sz="2800" b="1" dirty="0" smtClean="0">
                <a:solidFill>
                  <a:srgbClr val="FFCC66"/>
                </a:solidFill>
                <a:effectLst>
                  <a:outerShdw blurRad="38100" dist="38100" dir="2700000" algn="tl">
                    <a:srgbClr val="000000">
                      <a:alpha val="43137"/>
                    </a:srgbClr>
                  </a:outerShdw>
                </a:effectLst>
              </a:rPr>
              <a:t> usurper,</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who tried to murder baby Jesus.</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Now you know why: </a:t>
            </a:r>
            <a:r>
              <a:rPr lang="en-US" sz="2800" b="1" u="sng" dirty="0" smtClean="0">
                <a:solidFill>
                  <a:srgbClr val="FF33CC"/>
                </a:solidFill>
                <a:effectLst>
                  <a:outerShdw blurRad="38100" dist="38100" dir="2700000" algn="tl">
                    <a:srgbClr val="000000">
                      <a:alpha val="43137"/>
                    </a:srgbClr>
                  </a:outerShdw>
                </a:effectLst>
              </a:rPr>
              <a:t>because, as an enemy of True Judah, </a:t>
            </a:r>
            <a:r>
              <a:rPr lang="en-US" sz="2800" b="1" u="sng" dirty="0" smtClean="0">
                <a:solidFill>
                  <a:srgbClr val="00FF00"/>
                </a:solidFill>
                <a:effectLst>
                  <a:outerShdw blurRad="38100" dist="38100" dir="2700000" algn="tl">
                    <a:srgbClr val="000000">
                      <a:alpha val="43137"/>
                    </a:srgbClr>
                  </a:outerShdw>
                </a:effectLst>
              </a:rPr>
              <a:t>He did not want the Davidic Dynasty to be re-established</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79874" name="Picture 2" descr="http://static.newworldencyclopedia.org/thumb/d/d9/Prise_de_J%C3%A9rusalem_par_H%C3%A9rode_le_Grand.jpg/300px-Prise_de_J%C3%A9rusalem_par_H%C3%A9rode_le_Grand.jpg"/>
          <p:cNvPicPr>
            <a:picLocks noChangeAspect="1" noChangeArrowheads="1"/>
          </p:cNvPicPr>
          <p:nvPr/>
        </p:nvPicPr>
        <p:blipFill>
          <a:blip r:embed="rId2" cstate="print"/>
          <a:srcRect/>
          <a:stretch>
            <a:fillRect/>
          </a:stretch>
        </p:blipFill>
        <p:spPr bwMode="auto">
          <a:xfrm>
            <a:off x="428596" y="1928802"/>
            <a:ext cx="3654486" cy="4214842"/>
          </a:xfrm>
          <a:prstGeom prst="rect">
            <a:avLst/>
          </a:prstGeom>
          <a:noFill/>
        </p:spPr>
      </p:pic>
      <p:sp>
        <p:nvSpPr>
          <p:cNvPr id="8" name="TextBox 7"/>
          <p:cNvSpPr txBox="1"/>
          <p:nvPr/>
        </p:nvSpPr>
        <p:spPr>
          <a:xfrm>
            <a:off x="357158" y="6072206"/>
            <a:ext cx="4000528"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King Herod</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circle(in)">
                                      <p:cBhvr>
                                        <p:cTn id="7" dur="2000"/>
                                        <p:tgtEl>
                                          <p:spTgt spid="798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49</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357686" y="2071678"/>
            <a:ext cx="4572032" cy="3539430"/>
          </a:xfrm>
          <a:prstGeom prst="rect">
            <a:avLst/>
          </a:prstGeom>
          <a:noFill/>
        </p:spPr>
        <p:txBody>
          <a:bodyPr wrap="square" rtlCol="0">
            <a:spAutoFit/>
          </a:bodyPr>
          <a:lstStyle/>
          <a:p>
            <a:r>
              <a:rPr lang="en-US" sz="2800" b="1" dirty="0" smtClean="0">
                <a:solidFill>
                  <a:srgbClr val="FF33CC"/>
                </a:solidFill>
                <a:effectLst>
                  <a:outerShdw blurRad="38100" dist="38100" dir="2700000" algn="tl">
                    <a:srgbClr val="000000">
                      <a:alpha val="43137"/>
                    </a:srgbClr>
                  </a:outerShdw>
                </a:effectLst>
              </a:rPr>
              <a:t>Josephus, </a:t>
            </a:r>
            <a:r>
              <a:rPr lang="en-US" sz="2800" b="1" dirty="0" smtClean="0">
                <a:solidFill>
                  <a:srgbClr val="00FFFF"/>
                </a:solidFill>
                <a:effectLst>
                  <a:outerShdw blurRad="38100" dist="38100" dir="2700000" algn="tl">
                    <a:srgbClr val="000000">
                      <a:alpha val="43137"/>
                    </a:srgbClr>
                  </a:outerShdw>
                </a:effectLst>
              </a:rPr>
              <a:t>the JUDAHITE historian,</a:t>
            </a:r>
            <a:r>
              <a:rPr lang="en-US" sz="2800" b="1" dirty="0" smtClean="0">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clearly tells us that the Davidic Dynasty ended when the </a:t>
            </a:r>
            <a:r>
              <a:rPr lang="en-US" sz="2800" b="1" dirty="0" err="1" smtClean="0">
                <a:solidFill>
                  <a:srgbClr val="FFCC66"/>
                </a:solidFill>
                <a:effectLst>
                  <a:outerShdw blurRad="38100" dist="38100" dir="2700000" algn="tl">
                    <a:srgbClr val="000000">
                      <a:alpha val="43137"/>
                    </a:srgbClr>
                  </a:outerShdw>
                </a:effectLst>
              </a:rPr>
              <a:t>Idumean</a:t>
            </a:r>
            <a:r>
              <a:rPr lang="en-US" sz="2800" b="1" dirty="0" smtClean="0">
                <a:solidFill>
                  <a:srgbClr val="FFCC66"/>
                </a:solidFill>
                <a:effectLst>
                  <a:outerShdw blurRad="38100" dist="38100" dir="2700000" algn="tl">
                    <a:srgbClr val="000000">
                      <a:alpha val="43137"/>
                    </a:srgbClr>
                  </a:outerShdw>
                </a:effectLst>
              </a:rPr>
              <a:t>, Herod the Usurper, </a:t>
            </a:r>
            <a:r>
              <a:rPr lang="en-US" sz="2800" b="1" dirty="0" smtClean="0">
                <a:solidFill>
                  <a:srgbClr val="00B0F0"/>
                </a:solidFill>
                <a:effectLst>
                  <a:outerShdw blurRad="38100" dist="38100" dir="2700000" algn="tl">
                    <a:srgbClr val="000000">
                      <a:alpha val="43137"/>
                    </a:srgbClr>
                  </a:outerShdw>
                </a:effectLst>
              </a:rPr>
              <a:t>had murdered all the true heirs. </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(Antiquities, Book 15, Chapter 6, Para. 1-2</a:t>
            </a:r>
            <a:r>
              <a:rPr lang="en-US" dirty="0" smtClean="0">
                <a:solidFill>
                  <a:srgbClr val="00FF00"/>
                </a:solidFill>
              </a:rPr>
              <a:t>.)</a:t>
            </a:r>
            <a:endParaRPr lang="en-GB" dirty="0">
              <a:solidFill>
                <a:srgbClr val="00FF00"/>
              </a:solidFill>
            </a:endParaRPr>
          </a:p>
        </p:txBody>
      </p:sp>
      <p:pic>
        <p:nvPicPr>
          <p:cNvPr id="78852" name="Picture 4" descr="http://timothyministries.org/images/Flavius_Josephus_large.jpg"/>
          <p:cNvPicPr>
            <a:picLocks noChangeAspect="1" noChangeArrowheads="1"/>
          </p:cNvPicPr>
          <p:nvPr/>
        </p:nvPicPr>
        <p:blipFill>
          <a:blip r:embed="rId2" cstate="print"/>
          <a:srcRect/>
          <a:stretch>
            <a:fillRect/>
          </a:stretch>
        </p:blipFill>
        <p:spPr bwMode="auto">
          <a:xfrm>
            <a:off x="357158" y="1714488"/>
            <a:ext cx="3682808" cy="47863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circle(in)">
                                      <p:cBhvr>
                                        <p:cTn id="7" dur="2000"/>
                                        <p:tgtEl>
                                          <p:spTgt spid="7885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6" name="TextBox 5"/>
          <p:cNvSpPr txBox="1"/>
          <p:nvPr/>
        </p:nvSpPr>
        <p:spPr>
          <a:xfrm>
            <a:off x="4143372" y="1643050"/>
            <a:ext cx="4714908" cy="4031873"/>
          </a:xfrm>
          <a:prstGeom prst="rect">
            <a:avLst/>
          </a:prstGeom>
          <a:noFill/>
        </p:spPr>
        <p:txBody>
          <a:bodyPr wrap="square" rtlCol="0">
            <a:spAutoFit/>
          </a:bodyPr>
          <a:lstStyle/>
          <a:p>
            <a:r>
              <a:rPr lang="en-US" sz="3200" b="1" dirty="0">
                <a:solidFill>
                  <a:srgbClr val="66FFFF"/>
                </a:solidFill>
                <a:effectLst>
                  <a:outerShdw blurRad="38100" dist="38100" dir="2700000" algn="tl">
                    <a:srgbClr val="000000">
                      <a:alpha val="43137"/>
                    </a:srgbClr>
                  </a:outerShdw>
                </a:effectLst>
              </a:rPr>
              <a:t>Jesse was David’s father (Ruth 4:22; Matt. 1:6).  </a:t>
            </a:r>
            <a:r>
              <a:rPr lang="en-US" sz="3200" b="1" dirty="0">
                <a:solidFill>
                  <a:srgbClr val="FFC000"/>
                </a:solidFill>
                <a:effectLst>
                  <a:outerShdw blurRad="38100" dist="38100" dir="2700000" algn="tl">
                    <a:srgbClr val="000000">
                      <a:alpha val="43137"/>
                    </a:srgbClr>
                  </a:outerShdw>
                </a:effectLst>
              </a:rPr>
              <a:t>Isaiah is telling us that there will be a “</a:t>
            </a:r>
            <a:r>
              <a:rPr lang="en-US" sz="3200" b="1" i="1" dirty="0">
                <a:solidFill>
                  <a:srgbClr val="FFC000"/>
                </a:solidFill>
                <a:effectLst>
                  <a:outerShdw blurRad="38100" dist="38100" dir="2700000" algn="tl">
                    <a:srgbClr val="000000">
                      <a:alpha val="43137"/>
                    </a:srgbClr>
                  </a:outerShdw>
                </a:effectLst>
              </a:rPr>
              <a:t>Branch</a:t>
            </a:r>
            <a:r>
              <a:rPr lang="en-US" sz="3200" b="1" dirty="0">
                <a:solidFill>
                  <a:srgbClr val="FFC000"/>
                </a:solidFill>
                <a:effectLst>
                  <a:outerShdw blurRad="38100" dist="38100" dir="2700000" algn="tl">
                    <a:srgbClr val="000000">
                      <a:alpha val="43137"/>
                    </a:srgbClr>
                  </a:outerShdw>
                </a:effectLst>
              </a:rPr>
              <a:t>” of the Family Tree, stemming from Jesse,</a:t>
            </a:r>
            <a:r>
              <a:rPr lang="en-US" sz="3200" b="1" dirty="0">
                <a:effectLst>
                  <a:outerShdw blurRad="38100" dist="38100" dir="2700000" algn="tl">
                    <a:srgbClr val="000000">
                      <a:alpha val="43137"/>
                    </a:srgbClr>
                  </a:outerShdw>
                </a:effectLst>
              </a:rPr>
              <a:t> </a:t>
            </a:r>
            <a:r>
              <a:rPr lang="en-US" sz="3200" b="1" dirty="0">
                <a:solidFill>
                  <a:srgbClr val="FF33CC"/>
                </a:solidFill>
                <a:effectLst>
                  <a:outerShdw blurRad="38100" dist="38100" dir="2700000" algn="tl">
                    <a:srgbClr val="000000">
                      <a:alpha val="43137"/>
                    </a:srgbClr>
                  </a:outerShdw>
                </a:effectLst>
              </a:rPr>
              <a:t>that will result in the Messiah.  </a:t>
            </a:r>
            <a:endParaRPr lang="en-GB" sz="3200" dirty="0">
              <a:solidFill>
                <a:srgbClr val="FF33CC"/>
              </a:solidFill>
            </a:endParaRPr>
          </a:p>
        </p:txBody>
      </p:sp>
      <p:pic>
        <p:nvPicPr>
          <p:cNvPr id="5" name="Picture 2" descr="http://www.ensignmessage.com/images/ryllne.gif"/>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357158" y="1714488"/>
            <a:ext cx="3533577" cy="3567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lide Number Placeholder 6"/>
          <p:cNvSpPr>
            <a:spLocks noGrp="1"/>
          </p:cNvSpPr>
          <p:nvPr>
            <p:ph type="sldNum" sz="quarter" idx="12"/>
          </p:nvPr>
        </p:nvSpPr>
        <p:spPr/>
        <p:txBody>
          <a:bodyPr/>
          <a:lstStyle/>
          <a:p>
            <a:fld id="{74396042-8E32-47FE-905F-39A4D3A212DF}" type="slidenum">
              <a:rPr lang="en-GB" smtClean="0"/>
              <a:pPr/>
              <a:t>5</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50</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857752" y="2000240"/>
            <a:ext cx="4000528" cy="3539430"/>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When the Parthian Magi came to honor baby Jesus,</a:t>
            </a:r>
            <a:r>
              <a:rPr lang="en-US" sz="2800" b="1" dirty="0" smtClean="0">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whom the Magi knew was to be “King of Israel,” </a:t>
            </a:r>
            <a:r>
              <a:rPr lang="en-US" sz="2800" b="1" dirty="0" smtClean="0">
                <a:solidFill>
                  <a:srgbClr val="00FF00"/>
                </a:solidFill>
                <a:effectLst>
                  <a:outerShdw blurRad="38100" dist="38100" dir="2700000" algn="tl">
                    <a:srgbClr val="000000">
                      <a:alpha val="43137"/>
                    </a:srgbClr>
                  </a:outerShdw>
                </a:effectLst>
              </a:rPr>
              <a:t>Herod’s first instinct was to murder the baby!</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Why?</a:t>
            </a:r>
            <a:endParaRPr lang="en-GB" sz="2800" b="1" dirty="0">
              <a:solidFill>
                <a:srgbClr val="FF33CC"/>
              </a:solidFill>
              <a:effectLst>
                <a:outerShdw blurRad="38100" dist="38100" dir="2700000" algn="tl">
                  <a:srgbClr val="000000">
                    <a:alpha val="43137"/>
                  </a:srgbClr>
                </a:outerShdw>
              </a:effectLst>
            </a:endParaRPr>
          </a:p>
        </p:txBody>
      </p:sp>
      <p:pic>
        <p:nvPicPr>
          <p:cNvPr id="83970" name="Picture 2" descr="http://ngm.typepad.com/photos/uncategorized/2008/11/24/herod.jpg"/>
          <p:cNvPicPr>
            <a:picLocks noChangeAspect="1" noChangeArrowheads="1"/>
          </p:cNvPicPr>
          <p:nvPr/>
        </p:nvPicPr>
        <p:blipFill>
          <a:blip r:embed="rId3" cstate="print"/>
          <a:srcRect/>
          <a:stretch>
            <a:fillRect/>
          </a:stretch>
        </p:blipFill>
        <p:spPr bwMode="auto">
          <a:xfrm>
            <a:off x="285720" y="1714488"/>
            <a:ext cx="4333875" cy="4324351"/>
          </a:xfrm>
          <a:prstGeom prst="rect">
            <a:avLst/>
          </a:prstGeom>
          <a:noFill/>
        </p:spPr>
      </p:pic>
      <p:sp>
        <p:nvSpPr>
          <p:cNvPr id="7" name="TextBox 6"/>
          <p:cNvSpPr txBox="1"/>
          <p:nvPr/>
        </p:nvSpPr>
        <p:spPr>
          <a:xfrm>
            <a:off x="357158" y="6143644"/>
            <a:ext cx="4286280" cy="523220"/>
          </a:xfrm>
          <a:prstGeom prst="rect">
            <a:avLst/>
          </a:prstGeom>
          <a:noFill/>
        </p:spPr>
        <p:txBody>
          <a:bodyPr wrap="square" rtlCol="0">
            <a:spAutoFit/>
          </a:bodyPr>
          <a:lstStyle/>
          <a:p>
            <a:r>
              <a:rPr lang="en-GB" sz="2800" b="1" dirty="0" smtClean="0">
                <a:solidFill>
                  <a:srgbClr val="FFFF00"/>
                </a:solidFill>
                <a:effectLst>
                  <a:outerShdw blurRad="38100" dist="38100" dir="2700000" algn="tl">
                    <a:srgbClr val="000000">
                      <a:alpha val="43137"/>
                    </a:srgbClr>
                  </a:outerShdw>
                </a:effectLst>
              </a:rPr>
              <a:t>Herod – Slaying Babies</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51</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357686" y="2000240"/>
            <a:ext cx="4572032" cy="3816429"/>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If Herod were an Israelite, He would have been overjoyed that the Messiah had come.  </a:t>
            </a:r>
            <a:r>
              <a:rPr lang="en-US" sz="2800" b="1" dirty="0" smtClean="0">
                <a:solidFill>
                  <a:srgbClr val="FFC000"/>
                </a:solidFill>
                <a:effectLst>
                  <a:outerShdw blurRad="38100" dist="38100" dir="2700000" algn="tl">
                    <a:srgbClr val="000000">
                      <a:alpha val="43137"/>
                    </a:srgbClr>
                  </a:outerShdw>
                </a:effectLst>
              </a:rPr>
              <a:t>But since Herod was an </a:t>
            </a:r>
            <a:r>
              <a:rPr lang="en-US" sz="2800" b="1" dirty="0" err="1" smtClean="0">
                <a:solidFill>
                  <a:srgbClr val="FFC000"/>
                </a:solidFill>
                <a:effectLst>
                  <a:outerShdw blurRad="38100" dist="38100" dir="2700000" algn="tl">
                    <a:srgbClr val="000000">
                      <a:alpha val="43137"/>
                    </a:srgbClr>
                  </a:outerShdw>
                </a:effectLst>
              </a:rPr>
              <a:t>Edomite</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his first instinct was to eliminate the competition!</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81922" name="Picture 2" descr="http://ysfine.com/maga/herod.jpg"/>
          <p:cNvPicPr>
            <a:picLocks noChangeAspect="1" noChangeArrowheads="1"/>
          </p:cNvPicPr>
          <p:nvPr/>
        </p:nvPicPr>
        <p:blipFill>
          <a:blip r:embed="rId2" cstate="print">
            <a:lum bright="-10000" contrast="30000"/>
          </a:blip>
          <a:srcRect/>
          <a:stretch>
            <a:fillRect/>
          </a:stretch>
        </p:blipFill>
        <p:spPr bwMode="auto">
          <a:xfrm>
            <a:off x="428596" y="1785926"/>
            <a:ext cx="3660943" cy="47863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circle(in)">
                                      <p:cBhvr>
                                        <p:cTn id="7" dur="2000"/>
                                        <p:tgtEl>
                                          <p:spTgt spid="819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52</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571968" y="2214554"/>
            <a:ext cx="4572032" cy="3970318"/>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Ever since Herod made the Pharisees the official priesthood of Judea, </a:t>
            </a:r>
            <a:r>
              <a:rPr lang="en-US" sz="2800" b="1" dirty="0" smtClean="0">
                <a:solidFill>
                  <a:srgbClr val="FFC000"/>
                </a:solidFill>
                <a:effectLst>
                  <a:outerShdw blurRad="38100" dist="38100" dir="2700000" algn="tl">
                    <a:srgbClr val="000000">
                      <a:alpha val="43137"/>
                    </a:srgbClr>
                  </a:outerShdw>
                </a:effectLst>
              </a:rPr>
              <a:t>the Jews have been fooling the world with their charade as Israel</a:t>
            </a:r>
            <a:r>
              <a:rPr lang="en-US" sz="2800" b="1" dirty="0" smtClean="0">
                <a:solidFill>
                  <a:srgbClr val="00FF00"/>
                </a:solidFill>
                <a:effectLst>
                  <a:outerShdw blurRad="38100" dist="38100" dir="2700000" algn="tl">
                    <a:srgbClr val="000000">
                      <a:alpha val="43137"/>
                    </a:srgbClr>
                  </a:outerShdw>
                </a:effectLst>
              </a:rPr>
              <a:t>.  The devil’s children have concocted a most convincing story:</a:t>
            </a:r>
            <a:endParaRPr lang="en-GB" sz="2800" b="1" dirty="0">
              <a:solidFill>
                <a:srgbClr val="00FF00"/>
              </a:solidFill>
              <a:effectLst>
                <a:outerShdw blurRad="38100" dist="38100" dir="2700000" algn="tl">
                  <a:srgbClr val="000000">
                    <a:alpha val="43137"/>
                  </a:srgbClr>
                </a:outerShdw>
              </a:effectLst>
            </a:endParaRPr>
          </a:p>
        </p:txBody>
      </p:sp>
      <p:pic>
        <p:nvPicPr>
          <p:cNvPr id="16386" name="Picture 2" descr="Map Israel And Flag Royalty Free Stock Photo"/>
          <p:cNvPicPr>
            <a:picLocks noChangeAspect="1" noChangeArrowheads="1"/>
          </p:cNvPicPr>
          <p:nvPr/>
        </p:nvPicPr>
        <p:blipFill>
          <a:blip r:embed="rId2" cstate="print"/>
          <a:srcRect/>
          <a:stretch>
            <a:fillRect/>
          </a:stretch>
        </p:blipFill>
        <p:spPr bwMode="auto">
          <a:xfrm>
            <a:off x="642910" y="1714488"/>
            <a:ext cx="3500462" cy="49401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53</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571968" y="2214554"/>
            <a:ext cx="4572032" cy="3385542"/>
          </a:xfrm>
          <a:prstGeom prst="rect">
            <a:avLst/>
          </a:prstGeom>
          <a:noFill/>
        </p:spPr>
        <p:txBody>
          <a:bodyPr wrap="square" rtlCol="0">
            <a:spAutoFit/>
          </a:bodyPr>
          <a:lstStyle/>
          <a:p>
            <a:r>
              <a:rPr lang="en-US" sz="2800" b="1" dirty="0" smtClean="0">
                <a:solidFill>
                  <a:srgbClr val="FFC000"/>
                </a:solidFill>
                <a:effectLst>
                  <a:outerShdw blurRad="38100" dist="38100" dir="2700000" algn="tl">
                    <a:srgbClr val="000000">
                      <a:alpha val="43137"/>
                    </a:srgbClr>
                  </a:outerShdw>
                </a:effectLst>
              </a:rPr>
              <a:t>“</a:t>
            </a:r>
            <a:r>
              <a:rPr lang="en-US" sz="2800" b="1" i="1" dirty="0" smtClean="0">
                <a:solidFill>
                  <a:srgbClr val="FFC000"/>
                </a:solidFill>
                <a:effectLst>
                  <a:outerShdw blurRad="38100" dist="38100" dir="2700000" algn="tl">
                    <a:srgbClr val="000000">
                      <a:alpha val="43137"/>
                    </a:srgbClr>
                  </a:outerShdw>
                </a:effectLst>
              </a:rPr>
              <a:t>Let’s pretend to be God’s chosen people.  We can then pretend that crucifying Christ was just a ‘mistake</a:t>
            </a:r>
            <a:r>
              <a:rPr lang="en-US" sz="2800" b="1" dirty="0" smtClean="0">
                <a:solidFill>
                  <a:srgbClr val="FFC000"/>
                </a:solidFill>
                <a:effectLst>
                  <a:outerShdw blurRad="38100" dist="38100" dir="2700000" algn="tl">
                    <a:srgbClr val="000000">
                      <a:alpha val="43137"/>
                    </a:srgbClr>
                  </a:outerShdw>
                </a:effectLst>
              </a:rPr>
              <a:t>.’”  </a:t>
            </a:r>
            <a:r>
              <a:rPr lang="en-US" sz="2800" b="1" u="sng" dirty="0" smtClean="0">
                <a:solidFill>
                  <a:srgbClr val="00FF00"/>
                </a:solidFill>
                <a:effectLst>
                  <a:outerShdw blurRad="38100" dist="38100" dir="2700000" algn="tl">
                    <a:srgbClr val="000000">
                      <a:alpha val="43137"/>
                    </a:srgbClr>
                  </a:outerShdw>
                </a:effectLst>
              </a:rPr>
              <a:t>And the world has been fooled by this ploy ever since</a:t>
            </a:r>
            <a:r>
              <a:rPr lang="en-US" sz="2800" b="1" dirty="0" smtClean="0">
                <a:solidFill>
                  <a:srgbClr val="00FF00"/>
                </a:solidFill>
                <a:effectLst>
                  <a:outerShdw blurRad="38100" dist="38100" dir="2700000" algn="tl">
                    <a:srgbClr val="000000">
                      <a:alpha val="43137"/>
                    </a:srgbClr>
                  </a:outerShdw>
                </a:effectLst>
              </a:rPr>
              <a:t>!</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2050" name="Picture 2" descr="http://4.bp.blogspot.com/_9qHzlJ2hzJ8/RdTtIoQXzrI/AAAAAAAAANs/95B5e6LysiA/s400/bush_israel_flag.jpg"/>
          <p:cNvPicPr>
            <a:picLocks noChangeAspect="1" noChangeArrowheads="1"/>
          </p:cNvPicPr>
          <p:nvPr/>
        </p:nvPicPr>
        <p:blipFill>
          <a:blip r:embed="rId2" cstate="print"/>
          <a:srcRect/>
          <a:stretch>
            <a:fillRect/>
          </a:stretch>
        </p:blipFill>
        <p:spPr bwMode="auto">
          <a:xfrm>
            <a:off x="357158" y="1822201"/>
            <a:ext cx="3869261" cy="48215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54</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571968" y="2071678"/>
            <a:ext cx="4572032" cy="4247317"/>
          </a:xfrm>
          <a:prstGeom prst="rect">
            <a:avLst/>
          </a:prstGeom>
          <a:noFill/>
        </p:spPr>
        <p:txBody>
          <a:bodyPr wrap="square" rtlCol="0">
            <a:spAutoFit/>
          </a:bodyPr>
          <a:lstStyle/>
          <a:p>
            <a:r>
              <a:rPr lang="en-US" sz="2800" b="1" i="1" dirty="0" smtClean="0">
                <a:solidFill>
                  <a:srgbClr val="66FFFF"/>
                </a:solidFill>
                <a:effectLst>
                  <a:outerShdw blurRad="38100" dist="38100" dir="2700000" algn="tl">
                    <a:srgbClr val="000000">
                      <a:alpha val="43137"/>
                    </a:srgbClr>
                  </a:outerShdw>
                </a:effectLst>
              </a:rPr>
              <a:t>“And the great dragon was cast out, </a:t>
            </a:r>
            <a:r>
              <a:rPr lang="en-US" sz="2800" b="1" i="1" dirty="0" smtClean="0">
                <a:solidFill>
                  <a:srgbClr val="FFC000"/>
                </a:solidFill>
                <a:effectLst>
                  <a:outerShdw blurRad="38100" dist="38100" dir="2700000" algn="tl">
                    <a:srgbClr val="000000">
                      <a:alpha val="43137"/>
                    </a:srgbClr>
                  </a:outerShdw>
                </a:effectLst>
              </a:rPr>
              <a:t>that old serpent, called the Devil and Satan,</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which </a:t>
            </a:r>
            <a:r>
              <a:rPr lang="en-US" sz="2800" b="1" i="1" dirty="0" err="1" smtClean="0">
                <a:solidFill>
                  <a:srgbClr val="FF33CC"/>
                </a:solidFill>
                <a:effectLst>
                  <a:outerShdw blurRad="38100" dist="38100" dir="2700000" algn="tl">
                    <a:srgbClr val="000000">
                      <a:alpha val="43137"/>
                    </a:srgbClr>
                  </a:outerShdw>
                </a:effectLst>
              </a:rPr>
              <a:t>deceiveth</a:t>
            </a:r>
            <a:r>
              <a:rPr lang="en-US" sz="2800" b="1" i="1" dirty="0" smtClean="0">
                <a:solidFill>
                  <a:srgbClr val="FF33CC"/>
                </a:solidFill>
                <a:effectLst>
                  <a:outerShdw blurRad="38100" dist="38100" dir="2700000" algn="tl">
                    <a:srgbClr val="000000">
                      <a:alpha val="43137"/>
                    </a:srgbClr>
                  </a:outerShdw>
                </a:effectLst>
              </a:rPr>
              <a:t> the whole world:</a:t>
            </a:r>
            <a:r>
              <a:rPr lang="en-US" sz="2800" b="1" i="1" dirty="0" smtClean="0">
                <a:effectLst>
                  <a:outerShdw blurRad="38100" dist="38100" dir="2700000" algn="tl">
                    <a:srgbClr val="000000">
                      <a:alpha val="43137"/>
                    </a:srgbClr>
                  </a:outerShdw>
                </a:effectLst>
              </a:rPr>
              <a:t> </a:t>
            </a:r>
            <a:r>
              <a:rPr lang="en-US" sz="2800" b="1" i="1" dirty="0" smtClean="0">
                <a:solidFill>
                  <a:srgbClr val="00B0F0"/>
                </a:solidFill>
                <a:effectLst>
                  <a:outerShdw blurRad="38100" dist="38100" dir="2700000" algn="tl">
                    <a:srgbClr val="000000">
                      <a:alpha val="43137"/>
                    </a:srgbClr>
                  </a:outerShdw>
                </a:effectLst>
              </a:rPr>
              <a:t>he was cast out into the earth, </a:t>
            </a:r>
            <a:r>
              <a:rPr lang="en-US" sz="2800" b="1" i="1" dirty="0" smtClean="0">
                <a:solidFill>
                  <a:srgbClr val="00FF00"/>
                </a:solidFill>
                <a:effectLst>
                  <a:outerShdw blurRad="38100" dist="38100" dir="2700000" algn="tl">
                    <a:srgbClr val="000000">
                      <a:alpha val="43137"/>
                    </a:srgbClr>
                  </a:outerShdw>
                </a:effectLst>
              </a:rPr>
              <a:t>and his angels were cast out with him.” </a:t>
            </a:r>
            <a:r>
              <a:rPr lang="en-US" sz="2800" b="1" i="1" dirty="0" smtClean="0">
                <a:effectLst>
                  <a:outerShdw blurRad="38100" dist="38100" dir="2700000" algn="tl">
                    <a:srgbClr val="000000">
                      <a:alpha val="43137"/>
                    </a:srgbClr>
                  </a:outerShdw>
                </a:effectLst>
              </a:rPr>
              <a:t> </a:t>
            </a:r>
            <a:r>
              <a:rPr lang="en-US" sz="2800" b="1" i="1" dirty="0" smtClean="0">
                <a:solidFill>
                  <a:srgbClr val="FF33CC"/>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Rev. 12:9.</a:t>
            </a:r>
            <a:endParaRPr lang="en-GB" sz="2800" b="1" dirty="0" smtClean="0">
              <a:solidFill>
                <a:srgbClr val="FF33CC"/>
              </a:solidFill>
              <a:effectLst>
                <a:outerShdw blurRad="38100" dist="38100" dir="2700000" algn="tl">
                  <a:srgbClr val="000000">
                    <a:alpha val="43137"/>
                  </a:srgbClr>
                </a:outerShdw>
              </a:effectLst>
            </a:endParaRPr>
          </a:p>
          <a:p>
            <a:endParaRPr lang="en-GB" dirty="0"/>
          </a:p>
        </p:txBody>
      </p:sp>
      <p:pic>
        <p:nvPicPr>
          <p:cNvPr id="1026" name="Picture 2" descr="red dragon"/>
          <p:cNvPicPr>
            <a:picLocks noChangeAspect="1" noChangeArrowheads="1"/>
          </p:cNvPicPr>
          <p:nvPr/>
        </p:nvPicPr>
        <p:blipFill>
          <a:blip r:embed="rId2" cstate="print"/>
          <a:srcRect/>
          <a:stretch>
            <a:fillRect/>
          </a:stretch>
        </p:blipFill>
        <p:spPr bwMode="auto">
          <a:xfrm>
            <a:off x="642910" y="2000240"/>
            <a:ext cx="3534703" cy="44291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55</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357686" y="2143116"/>
            <a:ext cx="4572032" cy="3539430"/>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All of the Apostles were </a:t>
            </a:r>
            <a:r>
              <a:rPr lang="en-US" sz="2800" b="1" u="sng" dirty="0" smtClean="0">
                <a:solidFill>
                  <a:srgbClr val="66FFFF"/>
                </a:solidFill>
                <a:effectLst>
                  <a:outerShdw blurRad="38100" dist="38100" dir="2700000" algn="tl">
                    <a:srgbClr val="000000">
                      <a:alpha val="43137"/>
                    </a:srgbClr>
                  </a:outerShdw>
                </a:effectLst>
              </a:rPr>
              <a:t>Galileans of the Tribe of Benjamin</a:t>
            </a:r>
            <a:r>
              <a:rPr lang="en-US" sz="2800" b="1" dirty="0" smtClean="0">
                <a:solidFill>
                  <a:srgbClr val="66FFFF"/>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except Judas.  Guess which type of Judean he was! </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Jesus told the assembled Apostles,</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t>
            </a:r>
            <a:r>
              <a:rPr lang="en-US" sz="2800" b="1" i="1" u="sng" dirty="0" smtClean="0">
                <a:solidFill>
                  <a:srgbClr val="00FF00"/>
                </a:solidFill>
                <a:effectLst>
                  <a:outerShdw blurRad="38100" dist="38100" dir="2700000" algn="tl">
                    <a:srgbClr val="000000">
                      <a:alpha val="43137"/>
                    </a:srgbClr>
                  </a:outerShdw>
                </a:effectLst>
              </a:rPr>
              <a:t>One of you is a devil</a:t>
            </a:r>
            <a:r>
              <a:rPr lang="en-US" sz="2800" b="1" i="1" dirty="0" smtClean="0">
                <a:solidFill>
                  <a:srgbClr val="00FF00"/>
                </a:solidFill>
                <a:effectLst>
                  <a:outerShdw blurRad="38100" dist="38100" dir="2700000" algn="tl">
                    <a:srgbClr val="000000">
                      <a:alpha val="43137"/>
                    </a:srgbClr>
                  </a:outerShdw>
                </a:effectLst>
              </a:rPr>
              <a:t>.”</a:t>
            </a:r>
            <a:r>
              <a:rPr lang="en-US" sz="2800" b="1" dirty="0" smtClean="0">
                <a:solidFill>
                  <a:srgbClr val="00FF00"/>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(John 6:70.)</a:t>
            </a:r>
            <a:endParaRPr lang="en-GB" sz="2800" b="1" dirty="0">
              <a:solidFill>
                <a:srgbClr val="FF33CC"/>
              </a:solidFill>
              <a:effectLst>
                <a:outerShdw blurRad="38100" dist="38100" dir="2700000" algn="tl">
                  <a:srgbClr val="000000">
                    <a:alpha val="43137"/>
                  </a:srgbClr>
                </a:outerShdw>
              </a:effectLst>
            </a:endParaRPr>
          </a:p>
        </p:txBody>
      </p:sp>
      <p:pic>
        <p:nvPicPr>
          <p:cNvPr id="88066" name="Picture 2" descr="http://www.truthbook.com/images/site_images/James_Tissot_Judas_300.jpg"/>
          <p:cNvPicPr>
            <a:picLocks noChangeAspect="1" noChangeArrowheads="1"/>
          </p:cNvPicPr>
          <p:nvPr/>
        </p:nvPicPr>
        <p:blipFill>
          <a:blip r:embed="rId2" cstate="print"/>
          <a:srcRect/>
          <a:stretch>
            <a:fillRect/>
          </a:stretch>
        </p:blipFill>
        <p:spPr bwMode="auto">
          <a:xfrm>
            <a:off x="642910" y="1857364"/>
            <a:ext cx="3000396" cy="46330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circle(in)">
                                      <p:cBhvr>
                                        <p:cTn id="7" dur="2000"/>
                                        <p:tgtEl>
                                          <p:spTgt spid="8806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56</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429124" y="1714488"/>
            <a:ext cx="4572032" cy="4832092"/>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To the Twelve Apostles gathered at the Last Supper, </a:t>
            </a:r>
            <a:r>
              <a:rPr lang="en-US" sz="2800" b="1" dirty="0" smtClean="0">
                <a:solidFill>
                  <a:srgbClr val="FFC000"/>
                </a:solidFill>
                <a:effectLst>
                  <a:outerShdw blurRad="38100" dist="38100" dir="2700000" algn="tl">
                    <a:srgbClr val="000000">
                      <a:alpha val="43137"/>
                    </a:srgbClr>
                  </a:outerShdw>
                </a:effectLst>
              </a:rPr>
              <a:t>John says of Judas, </a:t>
            </a:r>
            <a:r>
              <a:rPr lang="en-US" sz="2800" b="1" dirty="0" smtClean="0">
                <a:solidFill>
                  <a:srgbClr val="00B0F0"/>
                </a:solidFill>
                <a:effectLst>
                  <a:outerShdw blurRad="38100" dist="38100" dir="2700000" algn="tl">
                    <a:srgbClr val="000000">
                      <a:alpha val="43137"/>
                    </a:srgbClr>
                  </a:outerShdw>
                </a:effectLst>
              </a:rPr>
              <a:t>that after Jesus handed Judas a sop (piece of bread for dipping),</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a:t>
            </a:r>
            <a:r>
              <a:rPr lang="en-US" sz="2800" b="1" i="1" dirty="0" smtClean="0">
                <a:solidFill>
                  <a:srgbClr val="FF0000"/>
                </a:solidFill>
                <a:effectLst>
                  <a:outerShdw blurRad="38100" dist="38100" dir="2700000" algn="tl">
                    <a:srgbClr val="000000">
                      <a:alpha val="43137"/>
                    </a:srgbClr>
                  </a:outerShdw>
                </a:effectLst>
              </a:rPr>
              <a:t>Satan entered into him</a:t>
            </a:r>
            <a:r>
              <a:rPr lang="en-US" sz="2800" b="1" dirty="0" smtClean="0">
                <a:solidFill>
                  <a:srgbClr val="FF33CC"/>
                </a:solidFill>
                <a:effectLst>
                  <a:outerShdw blurRad="38100" dist="38100" dir="2700000" algn="tl">
                    <a:srgbClr val="000000">
                      <a:alpha val="43137"/>
                    </a:srgbClr>
                  </a:outerShdw>
                </a:effectLst>
              </a:rPr>
              <a:t>.”  (John 13:27.) </a:t>
            </a:r>
            <a:r>
              <a:rPr lang="en-US" sz="2800" b="1" dirty="0" smtClean="0">
                <a:solidFill>
                  <a:srgbClr val="00FF00"/>
                </a:solidFill>
                <a:effectLst>
                  <a:outerShdw blurRad="38100" dist="38100" dir="2700000" algn="tl">
                    <a:srgbClr val="000000">
                      <a:alpha val="43137"/>
                    </a:srgbClr>
                  </a:outerShdw>
                </a:effectLst>
              </a:rPr>
              <a:t>The Jewish people are still making excuses for Judas, even today!!!! </a:t>
            </a:r>
            <a:endParaRPr lang="en-GB" sz="2800" b="1" dirty="0">
              <a:solidFill>
                <a:srgbClr val="00FF00"/>
              </a:solidFill>
              <a:effectLst>
                <a:outerShdw blurRad="38100" dist="38100" dir="2700000" algn="tl">
                  <a:srgbClr val="000000">
                    <a:alpha val="43137"/>
                  </a:srgbClr>
                </a:outerShdw>
              </a:effectLst>
            </a:endParaRPr>
          </a:p>
        </p:txBody>
      </p:sp>
      <p:pic>
        <p:nvPicPr>
          <p:cNvPr id="87042" name="Picture 2" descr="http://www.dailygalaxy.com/photos/uncategorized/2007/07/29/da_vinci_last_supper__2.jpg"/>
          <p:cNvPicPr>
            <a:picLocks noChangeAspect="1" noChangeArrowheads="1"/>
          </p:cNvPicPr>
          <p:nvPr/>
        </p:nvPicPr>
        <p:blipFill>
          <a:blip r:embed="rId2" cstate="print"/>
          <a:srcRect/>
          <a:stretch>
            <a:fillRect/>
          </a:stretch>
        </p:blipFill>
        <p:spPr bwMode="auto">
          <a:xfrm>
            <a:off x="285720" y="2214554"/>
            <a:ext cx="3986160" cy="2586022"/>
          </a:xfrm>
          <a:prstGeom prst="rect">
            <a:avLst/>
          </a:prstGeom>
          <a:noFill/>
        </p:spPr>
      </p:pic>
      <p:sp>
        <p:nvSpPr>
          <p:cNvPr id="7" name="TextBox 6"/>
          <p:cNvSpPr txBox="1"/>
          <p:nvPr/>
        </p:nvSpPr>
        <p:spPr>
          <a:xfrm>
            <a:off x="285720" y="5286388"/>
            <a:ext cx="4000528" cy="646331"/>
          </a:xfrm>
          <a:prstGeom prst="rect">
            <a:avLst/>
          </a:prstGeom>
          <a:noFill/>
        </p:spPr>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The Last Supper</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circle(in)">
                                      <p:cBhvr>
                                        <p:cTn id="7" dur="2000"/>
                                        <p:tgtEl>
                                          <p:spTgt spid="870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57</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357686" y="2285992"/>
            <a:ext cx="4572032" cy="3693319"/>
          </a:xfrm>
          <a:prstGeom prst="rect">
            <a:avLst/>
          </a:prstGeom>
          <a:noFill/>
        </p:spPr>
        <p:txBody>
          <a:bodyPr wrap="square" rtlCol="0">
            <a:spAutoFit/>
          </a:bodyPr>
          <a:lstStyle/>
          <a:p>
            <a:r>
              <a:rPr lang="en-US" sz="3600" b="1" dirty="0" smtClean="0">
                <a:solidFill>
                  <a:srgbClr val="66FFFF"/>
                </a:solidFill>
                <a:effectLst>
                  <a:outerShdw blurRad="38100" dist="38100" dir="2700000" algn="tl">
                    <a:srgbClr val="000000">
                      <a:alpha val="43137"/>
                    </a:srgbClr>
                  </a:outerShdw>
                </a:effectLst>
              </a:rPr>
              <a:t>By trying to defend Judas, </a:t>
            </a:r>
            <a:r>
              <a:rPr lang="en-US" sz="3600" b="1" dirty="0" smtClean="0">
                <a:solidFill>
                  <a:srgbClr val="FFC000"/>
                </a:solidFill>
                <a:effectLst>
                  <a:outerShdw blurRad="38100" dist="38100" dir="2700000" algn="tl">
                    <a:srgbClr val="000000">
                      <a:alpha val="43137"/>
                    </a:srgbClr>
                  </a:outerShdw>
                </a:effectLst>
              </a:rPr>
              <a:t>the Jews are actually admitting that he was one of their own!!!</a:t>
            </a:r>
            <a:r>
              <a:rPr lang="en-US" sz="3600" b="1" dirty="0" smtClean="0">
                <a:solidFill>
                  <a:srgbClr val="00FF00"/>
                </a:solidFill>
                <a:effectLst>
                  <a:outerShdw blurRad="38100" dist="38100" dir="2700000" algn="tl">
                    <a:srgbClr val="000000">
                      <a:alpha val="43137"/>
                    </a:srgbClr>
                  </a:outerShdw>
                </a:effectLst>
              </a:rPr>
              <a:t>  (Jews hate criticism!)</a:t>
            </a:r>
            <a:endParaRPr lang="en-GB" sz="3600" b="1" dirty="0" smtClean="0">
              <a:solidFill>
                <a:srgbClr val="00FF00"/>
              </a:solidFill>
              <a:effectLst>
                <a:outerShdw blurRad="38100" dist="38100" dir="2700000" algn="tl">
                  <a:srgbClr val="000000">
                    <a:alpha val="43137"/>
                  </a:srgbClr>
                </a:outerShdw>
              </a:effectLst>
            </a:endParaRPr>
          </a:p>
          <a:p>
            <a:endParaRPr lang="en-GB" dirty="0"/>
          </a:p>
        </p:txBody>
      </p:sp>
      <p:pic>
        <p:nvPicPr>
          <p:cNvPr id="91138" name="Picture 2" descr="http://www.theorthodoxromancatholic.com/index_files/page0_blog_entry32_1.png"/>
          <p:cNvPicPr>
            <a:picLocks noChangeAspect="1" noChangeArrowheads="1"/>
          </p:cNvPicPr>
          <p:nvPr/>
        </p:nvPicPr>
        <p:blipFill>
          <a:blip r:embed="rId2" cstate="print"/>
          <a:srcRect/>
          <a:stretch>
            <a:fillRect/>
          </a:stretch>
        </p:blipFill>
        <p:spPr bwMode="auto">
          <a:xfrm>
            <a:off x="357158" y="1857364"/>
            <a:ext cx="3473424" cy="47863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circle(in)">
                                      <p:cBhvr>
                                        <p:cTn id="7" dur="2000"/>
                                        <p:tgtEl>
                                          <p:spTgt spid="911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58</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214810" y="2285992"/>
            <a:ext cx="4572032" cy="3108543"/>
          </a:xfrm>
          <a:prstGeom prst="rect">
            <a:avLst/>
          </a:prstGeom>
          <a:noFill/>
        </p:spPr>
        <p:txBody>
          <a:bodyPr wrap="square" rtlCol="0">
            <a:spAutoFit/>
          </a:bodyPr>
          <a:lstStyle/>
          <a:p>
            <a:r>
              <a:rPr lang="en-US" sz="2800" b="1" dirty="0" smtClean="0">
                <a:solidFill>
                  <a:srgbClr val="FFC000"/>
                </a:solidFill>
                <a:effectLst>
                  <a:outerShdw blurRad="38100" dist="38100" dir="2700000" algn="tl">
                    <a:srgbClr val="000000">
                      <a:alpha val="43137"/>
                    </a:srgbClr>
                  </a:outerShdw>
                </a:effectLst>
              </a:rPr>
              <a:t>One author has summarized the Jewish impersonation of Israel so well that I don’t think his words can be improved upon:</a:t>
            </a:r>
            <a:endParaRPr lang="en-GB" sz="2800" b="1" dirty="0" smtClean="0">
              <a:solidFill>
                <a:srgbClr val="FFC000"/>
              </a:solidFill>
              <a:effectLst>
                <a:outerShdw blurRad="38100" dist="38100" dir="2700000" algn="tl">
                  <a:srgbClr val="000000">
                    <a:alpha val="43137"/>
                  </a:srgbClr>
                </a:outerShdw>
              </a:effectLst>
            </a:endParaRPr>
          </a:p>
          <a:p>
            <a:endParaRPr lang="en-GB" sz="2800" b="1" dirty="0">
              <a:solidFill>
                <a:srgbClr val="FFC000"/>
              </a:solidFill>
              <a:effectLst>
                <a:outerShdw blurRad="38100" dist="38100" dir="2700000" algn="tl">
                  <a:srgbClr val="000000">
                    <a:alpha val="43137"/>
                  </a:srgbClr>
                </a:outerShdw>
              </a:effectLst>
            </a:endParaRPr>
          </a:p>
        </p:txBody>
      </p:sp>
      <p:pic>
        <p:nvPicPr>
          <p:cNvPr id="15362" name="Picture 2" descr="http://www.xmission.com/~estates/ebaypics/d9511.JPG"/>
          <p:cNvPicPr>
            <a:picLocks noChangeAspect="1" noChangeArrowheads="1"/>
          </p:cNvPicPr>
          <p:nvPr/>
        </p:nvPicPr>
        <p:blipFill>
          <a:blip r:embed="rId2" cstate="print"/>
          <a:srcRect b="4374"/>
          <a:stretch>
            <a:fillRect/>
          </a:stretch>
        </p:blipFill>
        <p:spPr bwMode="auto">
          <a:xfrm>
            <a:off x="571472" y="1714488"/>
            <a:ext cx="3143272" cy="48285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59</a:t>
            </a:fld>
            <a:endParaRPr lang="en-GB"/>
          </a:p>
        </p:txBody>
      </p:sp>
      <p:sp>
        <p:nvSpPr>
          <p:cNvPr id="5" name="TextBox 4"/>
          <p:cNvSpPr txBox="1"/>
          <p:nvPr/>
        </p:nvSpPr>
        <p:spPr>
          <a:xfrm>
            <a:off x="714348" y="1142984"/>
            <a:ext cx="750099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sz="2400" dirty="0"/>
          </a:p>
        </p:txBody>
      </p:sp>
      <p:sp>
        <p:nvSpPr>
          <p:cNvPr id="6" name="TextBox 5"/>
          <p:cNvSpPr txBox="1"/>
          <p:nvPr/>
        </p:nvSpPr>
        <p:spPr>
          <a:xfrm>
            <a:off x="4286248" y="1714488"/>
            <a:ext cx="4572032" cy="4832092"/>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a:t>
            </a:r>
            <a:r>
              <a:rPr lang="en-US" sz="2800" b="1" i="1" dirty="0" smtClean="0">
                <a:solidFill>
                  <a:srgbClr val="00FFFF"/>
                </a:solidFill>
                <a:effectLst>
                  <a:outerShdw blurRad="38100" dist="38100" dir="2700000" algn="tl">
                    <a:srgbClr val="000000">
                      <a:alpha val="43137"/>
                    </a:srgbClr>
                  </a:outerShdw>
                </a:effectLst>
              </a:rPr>
              <a:t>Judaism's masquerade as Biblical Judah and, moreover, as all Israel -- which is the basis of Jewish Nationalism -- </a:t>
            </a:r>
            <a:r>
              <a:rPr lang="en-US" sz="2800" b="1" i="1" u="sng" dirty="0" smtClean="0">
                <a:solidFill>
                  <a:srgbClr val="FFCC66"/>
                </a:solidFill>
                <a:effectLst>
                  <a:outerShdw blurRad="38100" dist="38100" dir="2700000" algn="tl">
                    <a:srgbClr val="000000">
                      <a:alpha val="43137"/>
                    </a:srgbClr>
                  </a:outerShdw>
                </a:effectLst>
              </a:rPr>
              <a:t>becomes patently counterfeit when placed in juxtaposition with the historical record of the true Houses of Israel and Judah</a:t>
            </a:r>
            <a:r>
              <a:rPr lang="en-US" sz="2800" b="1" i="1" dirty="0" smtClean="0">
                <a:solidFill>
                  <a:srgbClr val="FFCC66"/>
                </a:solidFill>
                <a:effectLst>
                  <a:outerShdw blurRad="38100" dist="38100" dir="2700000" algn="tl">
                    <a:srgbClr val="000000">
                      <a:alpha val="43137"/>
                    </a:srgbClr>
                  </a:outerShdw>
                </a:effectLst>
              </a:rPr>
              <a:t>.</a:t>
            </a:r>
            <a:endParaRPr lang="en-GB" sz="2800" b="1" dirty="0">
              <a:solidFill>
                <a:srgbClr val="FFCC66"/>
              </a:solidFill>
              <a:effectLst>
                <a:outerShdw blurRad="38100" dist="38100" dir="2700000" algn="tl">
                  <a:srgbClr val="000000">
                    <a:alpha val="43137"/>
                  </a:srgbClr>
                </a:outerShdw>
              </a:effectLst>
            </a:endParaRPr>
          </a:p>
        </p:txBody>
      </p:sp>
      <p:sp>
        <p:nvSpPr>
          <p:cNvPr id="14338" name="AutoShape 2" descr="http://www.meridianmagazine.com/images/unicorn/gbarms.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8" name="Picture 2" descr="http://upload.wikimedia.org/wikipedia/commons/thumb/8/84/UK_Royal_Coat_of_Arms.svg/602px-UK_Royal_Coat_of_Arms.svg.png"/>
          <p:cNvPicPr>
            <a:picLocks noChangeAspect="1" noChangeArrowheads="1"/>
          </p:cNvPicPr>
          <p:nvPr/>
        </p:nvPicPr>
        <p:blipFill>
          <a:blip r:embed="rId2" cstate="print"/>
          <a:srcRect/>
          <a:stretch>
            <a:fillRect/>
          </a:stretch>
        </p:blipFill>
        <p:spPr bwMode="auto">
          <a:xfrm>
            <a:off x="357158" y="2143116"/>
            <a:ext cx="3655442" cy="36432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6" name="TextBox 5"/>
          <p:cNvSpPr txBox="1"/>
          <p:nvPr/>
        </p:nvSpPr>
        <p:spPr>
          <a:xfrm>
            <a:off x="5500694" y="2000240"/>
            <a:ext cx="3500462" cy="3816429"/>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This </a:t>
            </a:r>
            <a:r>
              <a:rPr lang="en-US" sz="2800" b="1" dirty="0">
                <a:solidFill>
                  <a:srgbClr val="66FFFF"/>
                </a:solidFill>
                <a:effectLst>
                  <a:outerShdw blurRad="38100" dist="38100" dir="2700000" algn="tl">
                    <a:srgbClr val="000000">
                      <a:alpha val="43137"/>
                    </a:srgbClr>
                  </a:outerShdw>
                </a:effectLst>
              </a:rPr>
              <a:t>is the Royal House of David, </a:t>
            </a:r>
            <a:r>
              <a:rPr lang="en-US" sz="2800" b="1" dirty="0" smtClean="0">
                <a:solidFill>
                  <a:srgbClr val="66FFFF"/>
                </a:solidFill>
                <a:effectLst>
                  <a:outerShdw blurRad="38100" dist="38100" dir="2700000" algn="tl">
                    <a:srgbClr val="000000">
                      <a:alpha val="43137"/>
                    </a:srgbClr>
                  </a:outerShdw>
                </a:effectLst>
              </a:rPr>
              <a:t>descendants </a:t>
            </a:r>
            <a:r>
              <a:rPr lang="en-US" sz="2800" b="1" dirty="0">
                <a:solidFill>
                  <a:srgbClr val="66FFFF"/>
                </a:solidFill>
                <a:effectLst>
                  <a:outerShdw blurRad="38100" dist="38100" dir="2700000" algn="tl">
                    <a:srgbClr val="000000">
                      <a:alpha val="43137"/>
                    </a:srgbClr>
                  </a:outerShdw>
                </a:effectLst>
              </a:rPr>
              <a:t>of Judah.  </a:t>
            </a:r>
            <a:r>
              <a:rPr lang="en-US" sz="2800" b="1" dirty="0">
                <a:solidFill>
                  <a:srgbClr val="FFC000"/>
                </a:solidFill>
                <a:effectLst>
                  <a:outerShdw blurRad="38100" dist="38100" dir="2700000" algn="tl">
                    <a:srgbClr val="000000">
                      <a:alpha val="43137"/>
                    </a:srgbClr>
                  </a:outerShdw>
                </a:effectLst>
              </a:rPr>
              <a:t>The House of Judah was to remain in Judea and Palestine until the First Advent.</a:t>
            </a:r>
            <a:endParaRPr lang="en-GB" sz="2800" b="1" dirty="0">
              <a:solidFill>
                <a:srgbClr val="FFC000"/>
              </a:solidFill>
              <a:effectLst>
                <a:outerShdw blurRad="38100" dist="38100" dir="2700000" algn="tl">
                  <a:srgbClr val="000000">
                    <a:alpha val="43137"/>
                  </a:srgbClr>
                </a:outerShdw>
              </a:effectLst>
            </a:endParaRPr>
          </a:p>
          <a:p>
            <a:endParaRPr lang="en-GB" dirty="0"/>
          </a:p>
        </p:txBody>
      </p:sp>
      <p:pic>
        <p:nvPicPr>
          <p:cNvPr id="15362" name="Picture 2" descr="http://www.clker.com/cliparts/a/d/2/3/12178624081832418359szquirrel_lion_rampant.svg.hi.png"/>
          <p:cNvPicPr>
            <a:picLocks noChangeAspect="1" noChangeArrowheads="1"/>
          </p:cNvPicPr>
          <p:nvPr/>
        </p:nvPicPr>
        <p:blipFill>
          <a:blip r:embed="rId2" cstate="print"/>
          <a:srcRect/>
          <a:stretch>
            <a:fillRect/>
          </a:stretch>
        </p:blipFill>
        <p:spPr bwMode="auto">
          <a:xfrm>
            <a:off x="214282" y="1190624"/>
            <a:ext cx="4972050" cy="5667376"/>
          </a:xfrm>
          <a:prstGeom prst="rect">
            <a:avLst/>
          </a:prstGeom>
          <a:noFill/>
        </p:spPr>
      </p:pic>
      <p:sp>
        <p:nvSpPr>
          <p:cNvPr id="5" name="Slide Number Placeholder 4"/>
          <p:cNvSpPr>
            <a:spLocks noGrp="1"/>
          </p:cNvSpPr>
          <p:nvPr>
            <p:ph type="sldNum" sz="quarter" idx="12"/>
          </p:nvPr>
        </p:nvSpPr>
        <p:spPr/>
        <p:txBody>
          <a:bodyPr/>
          <a:lstStyle/>
          <a:p>
            <a:fld id="{74396042-8E32-47FE-905F-39A4D3A212DF}" type="slidenum">
              <a:rPr lang="en-GB" smtClean="0"/>
              <a:pPr/>
              <a:t>6</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gontrain"/>
          <p:cNvPicPr>
            <a:picLocks noChangeAspect="1" noChangeArrowheads="1"/>
          </p:cNvPicPr>
          <p:nvPr/>
        </p:nvPicPr>
        <p:blipFill>
          <a:blip r:embed="rId2" cstate="print">
            <a:lum contrast="20000"/>
          </a:blip>
          <a:srcRect/>
          <a:stretch>
            <a:fillRect/>
          </a:stretch>
        </p:blipFill>
        <p:spPr bwMode="auto">
          <a:xfrm>
            <a:off x="0" y="0"/>
            <a:ext cx="9396413" cy="6908800"/>
          </a:xfrm>
          <a:prstGeom prst="rect">
            <a:avLst/>
          </a:prstGeom>
          <a:noFill/>
          <a:ln w="9525">
            <a:noFill/>
            <a:miter lim="800000"/>
            <a:headEnd/>
            <a:tailEnd/>
          </a:ln>
        </p:spPr>
      </p:pic>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60</a:t>
            </a:fld>
            <a:endParaRPr lang="en-GB"/>
          </a:p>
        </p:txBody>
      </p:sp>
      <p:sp>
        <p:nvSpPr>
          <p:cNvPr id="5" name="TextBox 4"/>
          <p:cNvSpPr txBox="1"/>
          <p:nvPr/>
        </p:nvSpPr>
        <p:spPr>
          <a:xfrm>
            <a:off x="0" y="1357298"/>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dirty="0"/>
          </a:p>
        </p:txBody>
      </p:sp>
      <p:sp>
        <p:nvSpPr>
          <p:cNvPr id="6" name="TextBox 5"/>
          <p:cNvSpPr txBox="1"/>
          <p:nvPr/>
        </p:nvSpPr>
        <p:spPr>
          <a:xfrm>
            <a:off x="0" y="1928802"/>
            <a:ext cx="9358346" cy="954107"/>
          </a:xfrm>
          <a:prstGeom prst="rect">
            <a:avLst/>
          </a:prstGeom>
          <a:noFill/>
        </p:spPr>
        <p:txBody>
          <a:bodyPr wrap="square" rtlCol="0">
            <a:spAutoFit/>
          </a:bodyPr>
          <a:lstStyle/>
          <a:p>
            <a:pPr algn="ctr"/>
            <a:r>
              <a:rPr lang="en-US" sz="2800" b="1" i="1" dirty="0" smtClean="0">
                <a:solidFill>
                  <a:srgbClr val="66FFFF"/>
                </a:solidFill>
                <a:effectLst>
                  <a:outerShdw blurRad="38100" dist="38100" dir="2700000" algn="tl">
                    <a:srgbClr val="000000">
                      <a:alpha val="43137"/>
                    </a:srgbClr>
                  </a:outerShdw>
                </a:effectLst>
              </a:rPr>
              <a:t>Even a brief summary will show the contrast between the descendants of Biblical Jacob-Israel</a:t>
            </a:r>
            <a:endParaRPr lang="en-GB"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61</a:t>
            </a:fld>
            <a:endParaRPr lang="en-GB"/>
          </a:p>
        </p:txBody>
      </p:sp>
      <p:sp>
        <p:nvSpPr>
          <p:cNvPr id="5" name="TextBox 4"/>
          <p:cNvSpPr txBox="1"/>
          <p:nvPr/>
        </p:nvSpPr>
        <p:spPr>
          <a:xfrm>
            <a:off x="0" y="1357298"/>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dirty="0"/>
          </a:p>
        </p:txBody>
      </p:sp>
      <p:sp>
        <p:nvSpPr>
          <p:cNvPr id="6" name="TextBox 5"/>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smtClean="0">
                <a:solidFill>
                  <a:srgbClr val="66FFFF"/>
                </a:solidFill>
                <a:effectLst>
                  <a:outerShdw blurRad="38100" dist="38100" dir="2700000" algn="tl">
                    <a:srgbClr val="000000">
                      <a:alpha val="43137"/>
                    </a:srgbClr>
                  </a:outerShdw>
                </a:effectLst>
              </a:rPr>
              <a:t>.. as opposed to the alien posterity of the cabal which claims for itself not only the Promised Land but the very name and inheritance of Israel</a:t>
            </a:r>
            <a:r>
              <a:rPr lang="en-US" sz="2800" b="1" dirty="0" smtClean="0">
                <a:solidFill>
                  <a:srgbClr val="66FFFF"/>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 William Norman Saxon, “</a:t>
            </a:r>
            <a:r>
              <a:rPr lang="en-US" sz="2800" b="1" i="1" dirty="0" smtClean="0">
                <a:solidFill>
                  <a:srgbClr val="00FF00"/>
                </a:solidFill>
                <a:effectLst>
                  <a:outerShdw blurRad="38100" dist="38100" dir="2700000" algn="tl">
                    <a:srgbClr val="000000">
                      <a:alpha val="43137"/>
                    </a:srgbClr>
                  </a:outerShdw>
                </a:effectLst>
              </a:rPr>
              <a:t>The Mask of Edom</a:t>
            </a:r>
            <a:r>
              <a:rPr lang="en-US" sz="2800" b="1" dirty="0" smtClean="0">
                <a:solidFill>
                  <a:srgbClr val="00FF00"/>
                </a:solidFill>
                <a:effectLst>
                  <a:outerShdw blurRad="38100" dist="38100" dir="2700000" algn="tl">
                    <a:srgbClr val="000000">
                      <a:alpha val="43137"/>
                    </a:srgbClr>
                  </a:outerShdw>
                </a:effectLst>
              </a:rPr>
              <a:t>,” p. 8.</a:t>
            </a:r>
            <a:endParaRPr lang="en-GB" dirty="0">
              <a:solidFill>
                <a:srgbClr val="00FF00"/>
              </a:solidFill>
            </a:endParaRPr>
          </a:p>
        </p:txBody>
      </p:sp>
      <p:pic>
        <p:nvPicPr>
          <p:cNvPr id="12292" name="Picture 4" descr="http://ghostlove.co.uk/blogs/IsraelPalestine.jpg"/>
          <p:cNvPicPr>
            <a:picLocks noChangeAspect="1" noChangeArrowheads="1"/>
          </p:cNvPicPr>
          <p:nvPr/>
        </p:nvPicPr>
        <p:blipFill>
          <a:blip r:embed="rId2" cstate="print"/>
          <a:srcRect/>
          <a:stretch>
            <a:fillRect/>
          </a:stretch>
        </p:blipFill>
        <p:spPr bwMode="auto">
          <a:xfrm>
            <a:off x="2428860" y="1785926"/>
            <a:ext cx="4394197" cy="33044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circle(in)">
                                      <p:cBhvr>
                                        <p:cTn id="13" dur="2000"/>
                                        <p:tgtEl>
                                          <p:spTgt spid="1229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rossroads-church-of-christ.net/images/bible-reading22.jpg"/>
          <p:cNvPicPr>
            <a:picLocks noChangeAspect="1" noChangeArrowheads="1"/>
          </p:cNvPicPr>
          <p:nvPr/>
        </p:nvPicPr>
        <p:blipFill>
          <a:blip r:embed="rId2" cstate="print"/>
          <a:srcRect/>
          <a:stretch>
            <a:fillRect/>
          </a:stretch>
        </p:blipFill>
        <p:spPr bwMode="auto">
          <a:xfrm>
            <a:off x="0" y="0"/>
            <a:ext cx="9598030" cy="6858000"/>
          </a:xfrm>
          <a:prstGeom prst="rect">
            <a:avLst/>
          </a:prstGeom>
          <a:noFill/>
        </p:spPr>
      </p:pic>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62</a:t>
            </a:fld>
            <a:endParaRPr lang="en-GB"/>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Jews are NOT Israelites or </a:t>
            </a:r>
            <a:r>
              <a:rPr lang="en-US" sz="2400" b="1" dirty="0" err="1" smtClean="0">
                <a:solidFill>
                  <a:srgbClr val="00FF00"/>
                </a:solidFill>
                <a:effectLst>
                  <a:outerShdw blurRad="38100" dist="38100" dir="2700000" algn="tl">
                    <a:srgbClr val="000000">
                      <a:alpha val="43137"/>
                    </a:srgbClr>
                  </a:outerShdw>
                </a:effectLst>
              </a:rPr>
              <a:t>Judahites</a:t>
            </a:r>
            <a:endParaRPr lang="en-GB" dirty="0"/>
          </a:p>
        </p:txBody>
      </p:sp>
      <p:sp>
        <p:nvSpPr>
          <p:cNvPr id="7" name="TextBox 6"/>
          <p:cNvSpPr txBox="1"/>
          <p:nvPr/>
        </p:nvSpPr>
        <p:spPr>
          <a:xfrm>
            <a:off x="0" y="5196007"/>
            <a:ext cx="9501222" cy="1661993"/>
          </a:xfrm>
          <a:prstGeom prst="rect">
            <a:avLst/>
          </a:prstGeom>
          <a:noFill/>
        </p:spPr>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Didn’t I tell you that you cannot understand the Bible unless you know the difference between the Two Houses of Jacob-Israel, </a:t>
            </a:r>
            <a:r>
              <a:rPr lang="en-US" sz="2800" b="1" dirty="0" smtClean="0">
                <a:solidFill>
                  <a:srgbClr val="FF0000"/>
                </a:solidFill>
                <a:effectLst>
                  <a:outerShdw blurRad="38100" dist="38100" dir="2700000" algn="tl">
                    <a:srgbClr val="000000">
                      <a:alpha val="43137"/>
                    </a:srgbClr>
                  </a:outerShdw>
                </a:effectLst>
              </a:rPr>
              <a:t>neither of which are Jews?</a:t>
            </a:r>
            <a:endParaRPr lang="en-GB" sz="2800" b="1" dirty="0" smtClean="0">
              <a:solidFill>
                <a:srgbClr val="FF0000"/>
              </a:solidFill>
              <a:effectLst>
                <a:outerShdw blurRad="38100" dist="38100" dir="2700000" algn="tl">
                  <a:srgbClr val="000000">
                    <a:alpha val="43137"/>
                  </a:srgbClr>
                </a:outerShdw>
              </a:effectLst>
            </a:endParaRP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63</a:t>
            </a:fld>
            <a:endParaRPr lang="en-GB"/>
          </a:p>
        </p:txBody>
      </p:sp>
      <p:sp>
        <p:nvSpPr>
          <p:cNvPr id="5" name="TextBox 4"/>
          <p:cNvSpPr txBox="1"/>
          <p:nvPr/>
        </p:nvSpPr>
        <p:spPr>
          <a:xfrm>
            <a:off x="0" y="1071546"/>
            <a:ext cx="9144000" cy="461665"/>
          </a:xfrm>
          <a:prstGeom prst="rect">
            <a:avLst/>
          </a:prstGeom>
          <a:noFill/>
        </p:spPr>
        <p:txBody>
          <a:bodyPr wrap="square" rtlCol="0">
            <a:spAutoFit/>
          </a:bodyPr>
          <a:lstStyle/>
          <a:p>
            <a:pPr algn="ctr"/>
            <a:r>
              <a:rPr lang="en-US" sz="2400" b="1" dirty="0" smtClean="0">
                <a:solidFill>
                  <a:srgbClr val="00FF00"/>
                </a:solidFill>
                <a:effectLst>
                  <a:outerShdw blurRad="38100" dist="38100" dir="2700000" algn="tl">
                    <a:srgbClr val="000000">
                      <a:alpha val="43137"/>
                    </a:srgbClr>
                  </a:outerShdw>
                </a:effectLst>
              </a:rPr>
              <a:t>For Israelites Only!</a:t>
            </a:r>
            <a:endParaRPr lang="en-GB" dirty="0">
              <a:solidFill>
                <a:srgbClr val="00FF00"/>
              </a:solidFill>
            </a:endParaRPr>
          </a:p>
        </p:txBody>
      </p:sp>
      <p:sp>
        <p:nvSpPr>
          <p:cNvPr id="6" name="TextBox 5"/>
          <p:cNvSpPr txBox="1"/>
          <p:nvPr/>
        </p:nvSpPr>
        <p:spPr>
          <a:xfrm>
            <a:off x="3929058" y="2000240"/>
            <a:ext cx="5214942" cy="3970318"/>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When we read the Scriptures carefully, we find that, </a:t>
            </a:r>
            <a:r>
              <a:rPr lang="en-US" sz="2800" b="1" u="sng" dirty="0" smtClean="0">
                <a:solidFill>
                  <a:srgbClr val="FFCC66"/>
                </a:solidFill>
                <a:effectLst>
                  <a:outerShdw blurRad="38100" dist="38100" dir="2700000" algn="tl">
                    <a:srgbClr val="000000">
                      <a:alpha val="43137"/>
                    </a:srgbClr>
                  </a:outerShdw>
                </a:effectLst>
              </a:rPr>
              <a:t>more often than not</a:t>
            </a:r>
            <a:r>
              <a:rPr lang="en-US" sz="2800" b="1" dirty="0" smtClean="0">
                <a:solidFill>
                  <a:srgbClr val="FFCC66"/>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the “</a:t>
            </a:r>
            <a:r>
              <a:rPr lang="en-US" sz="2800" b="1" i="1" dirty="0" smtClean="0">
                <a:solidFill>
                  <a:srgbClr val="FF33CC"/>
                </a:solidFill>
                <a:effectLst>
                  <a:outerShdw blurRad="38100" dist="38100" dir="2700000" algn="tl">
                    <a:srgbClr val="000000">
                      <a:alpha val="43137"/>
                    </a:srgbClr>
                  </a:outerShdw>
                </a:effectLst>
              </a:rPr>
              <a:t>Gentiles</a:t>
            </a:r>
            <a:r>
              <a:rPr lang="en-US" sz="2800" b="1" dirty="0" smtClean="0">
                <a:solidFill>
                  <a:srgbClr val="FF33CC"/>
                </a:solidFill>
                <a:effectLst>
                  <a:outerShdw blurRad="38100" dist="38100" dir="2700000" algn="tl">
                    <a:srgbClr val="000000">
                      <a:alpha val="43137"/>
                    </a:srgbClr>
                  </a:outerShdw>
                </a:effectLst>
              </a:rPr>
              <a:t>” being spoken of in the New Testament are </a:t>
            </a:r>
            <a:r>
              <a:rPr lang="en-US" sz="2800" b="1" u="sng" dirty="0" smtClean="0">
                <a:solidFill>
                  <a:srgbClr val="FF33CC"/>
                </a:solidFill>
                <a:effectLst>
                  <a:outerShdw blurRad="38100" dist="38100" dir="2700000" algn="tl">
                    <a:srgbClr val="000000">
                      <a:alpha val="43137"/>
                    </a:srgbClr>
                  </a:outerShdw>
                </a:effectLst>
              </a:rPr>
              <a:t>the dispersed Israelites of the “Lost Ten Tribes.</a:t>
            </a:r>
            <a:r>
              <a:rPr lang="en-US" sz="2800" b="1" dirty="0" smtClean="0">
                <a:solidFill>
                  <a:srgbClr val="FF33CC"/>
                </a:solidFill>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Since the </a:t>
            </a:r>
            <a:r>
              <a:rPr lang="en-US" sz="2800" b="1" u="sng" dirty="0" smtClean="0">
                <a:solidFill>
                  <a:srgbClr val="00FF00"/>
                </a:solidFill>
                <a:effectLst>
                  <a:outerShdw blurRad="38100" dist="38100" dir="2700000" algn="tl">
                    <a:srgbClr val="000000">
                      <a:alpha val="43137"/>
                    </a:srgbClr>
                  </a:outerShdw>
                </a:effectLst>
              </a:rPr>
              <a:t>true meaning of the Latin word ‘</a:t>
            </a:r>
            <a:r>
              <a:rPr lang="en-US" sz="2800" b="1" i="1" u="sng" dirty="0" smtClean="0">
                <a:solidFill>
                  <a:srgbClr val="00FF00"/>
                </a:solidFill>
                <a:effectLst>
                  <a:outerShdw blurRad="38100" dist="38100" dir="2700000" algn="tl">
                    <a:srgbClr val="000000">
                      <a:alpha val="43137"/>
                    </a:srgbClr>
                  </a:outerShdw>
                </a:effectLst>
              </a:rPr>
              <a:t>Gentile’</a:t>
            </a:r>
            <a:r>
              <a:rPr lang="en-US" sz="2800" b="1" u="sng" dirty="0" smtClean="0">
                <a:solidFill>
                  <a:srgbClr val="00FF00"/>
                </a:solidFill>
                <a:effectLst>
                  <a:outerShdw blurRad="38100" dist="38100" dir="2700000" algn="tl">
                    <a:srgbClr val="000000">
                      <a:alpha val="43137"/>
                    </a:srgbClr>
                  </a:outerShdw>
                </a:effectLst>
              </a:rPr>
              <a:t> is “</a:t>
            </a:r>
            <a:r>
              <a:rPr lang="en-US" sz="2800" b="1" i="1" u="sng" dirty="0" smtClean="0">
                <a:solidFill>
                  <a:srgbClr val="00FF00"/>
                </a:solidFill>
                <a:effectLst>
                  <a:outerShdw blurRad="38100" dist="38100" dir="2700000" algn="tl">
                    <a:srgbClr val="000000">
                      <a:alpha val="43137"/>
                    </a:srgbClr>
                  </a:outerShdw>
                </a:effectLst>
              </a:rPr>
              <a:t>kinsman</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11266" name="Picture 2" descr="New Testament"/>
          <p:cNvPicPr>
            <a:picLocks noChangeAspect="1" noChangeArrowheads="1"/>
          </p:cNvPicPr>
          <p:nvPr/>
        </p:nvPicPr>
        <p:blipFill>
          <a:blip r:embed="rId2" cstate="print">
            <a:duotone>
              <a:prstClr val="black"/>
              <a:srgbClr val="FFCC66">
                <a:tint val="45000"/>
                <a:satMod val="400000"/>
              </a:srgbClr>
            </a:duotone>
            <a:lum bright="20000" contrast="10000"/>
          </a:blip>
          <a:srcRect/>
          <a:stretch>
            <a:fillRect/>
          </a:stretch>
        </p:blipFill>
        <p:spPr bwMode="auto">
          <a:xfrm>
            <a:off x="214282" y="1714488"/>
            <a:ext cx="3514725" cy="4762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1st-art-gallery.com/thumbnail/69553/1/St-Paul-Preaching-In-Athens.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64</a:t>
            </a:fld>
            <a:endParaRPr lang="en-GB"/>
          </a:p>
        </p:txBody>
      </p:sp>
      <p:sp>
        <p:nvSpPr>
          <p:cNvPr id="5" name="TextBox 4"/>
          <p:cNvSpPr txBox="1"/>
          <p:nvPr/>
        </p:nvSpPr>
        <p:spPr>
          <a:xfrm>
            <a:off x="0" y="5473005"/>
            <a:ext cx="9144000" cy="1384995"/>
          </a:xfrm>
          <a:prstGeom prst="rect">
            <a:avLst/>
          </a:prstGeom>
          <a:noFill/>
        </p:spPr>
        <p:txBody>
          <a:bodyPr wrap="square" rtlCol="0">
            <a:spAutoFit/>
          </a:bodyPr>
          <a:lstStyle/>
          <a:p>
            <a:pPr algn="ctr"/>
            <a:r>
              <a:rPr lang="en-US" sz="2800" b="1" dirty="0" smtClean="0">
                <a:solidFill>
                  <a:srgbClr val="66FFFF"/>
                </a:solidFill>
                <a:effectLst>
                  <a:outerShdw blurRad="38100" dist="38100" dir="2700000" algn="tl">
                    <a:srgbClr val="000000">
                      <a:alpha val="43137"/>
                    </a:srgbClr>
                  </a:outerShdw>
                </a:effectLst>
              </a:rPr>
              <a:t>… when Paul said he was the “</a:t>
            </a:r>
            <a:r>
              <a:rPr lang="en-US" sz="2800" b="1" i="1" dirty="0" smtClean="0">
                <a:solidFill>
                  <a:srgbClr val="66FFFF"/>
                </a:solidFill>
                <a:effectLst>
                  <a:outerShdw blurRad="38100" dist="38100" dir="2700000" algn="tl">
                    <a:srgbClr val="000000">
                      <a:alpha val="43137"/>
                    </a:srgbClr>
                  </a:outerShdw>
                </a:effectLst>
              </a:rPr>
              <a:t>Apostle to the Gentiles</a:t>
            </a:r>
            <a:r>
              <a:rPr lang="en-US" sz="2800" b="1" dirty="0" smtClean="0">
                <a:solidFill>
                  <a:srgbClr val="66FFFF"/>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u="sng" dirty="0" smtClean="0">
                <a:solidFill>
                  <a:srgbClr val="FFFF00"/>
                </a:solidFill>
                <a:effectLst>
                  <a:outerShdw blurRad="38100" dist="38100" dir="2700000" algn="tl">
                    <a:srgbClr val="000000">
                      <a:alpha val="43137"/>
                    </a:srgbClr>
                  </a:outerShdw>
                </a:effectLst>
              </a:rPr>
              <a:t>he meant that he was sent to those 12 Tribes scattered abroad, i.e., his KINSMEN!</a:t>
            </a:r>
            <a:endParaRPr lang="en-GB" sz="28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For Israelites Only!</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65</a:t>
            </a:fld>
            <a:endParaRPr lang="en-GB"/>
          </a:p>
        </p:txBody>
      </p:sp>
      <p:sp>
        <p:nvSpPr>
          <p:cNvPr id="5" name="TextBox 4"/>
          <p:cNvSpPr txBox="1"/>
          <p:nvPr/>
        </p:nvSpPr>
        <p:spPr>
          <a:xfrm>
            <a:off x="4000496" y="1357298"/>
            <a:ext cx="5143504" cy="5262979"/>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Who else would have been interested in the Messiah anyway?</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Only the Israelite people had any idea of what he was talking about; </a:t>
            </a:r>
            <a:r>
              <a:rPr lang="en-US" sz="2800" b="1" dirty="0" smtClean="0">
                <a:solidFill>
                  <a:srgbClr val="FF33CC"/>
                </a:solidFill>
                <a:effectLst>
                  <a:outerShdw blurRad="38100" dist="38100" dir="2700000" algn="tl">
                    <a:srgbClr val="000000">
                      <a:alpha val="43137"/>
                    </a:srgbClr>
                  </a:outerShdw>
                </a:effectLst>
              </a:rPr>
              <a:t>and it is these </a:t>
            </a:r>
            <a:r>
              <a:rPr lang="en-US" sz="2800" b="1" i="1" dirty="0" smtClean="0">
                <a:solidFill>
                  <a:srgbClr val="FF33CC"/>
                </a:solidFill>
                <a:effectLst>
                  <a:outerShdw blurRad="38100" dist="38100" dir="2700000" algn="tl">
                    <a:srgbClr val="000000">
                      <a:alpha val="43137"/>
                    </a:srgbClr>
                  </a:outerShdw>
                </a:effectLst>
              </a:rPr>
              <a:t>dispersed Israelites</a:t>
            </a:r>
            <a:r>
              <a:rPr lang="en-US" sz="2800" b="1" dirty="0" smtClean="0">
                <a:solidFill>
                  <a:srgbClr val="FF33CC"/>
                </a:solidFill>
                <a:effectLst>
                  <a:outerShdw blurRad="38100" dist="38100" dir="2700000" algn="tl">
                    <a:srgbClr val="000000">
                      <a:alpha val="43137"/>
                    </a:srgbClr>
                  </a:outerShdw>
                </a:effectLst>
              </a:rPr>
              <a:t> that Paul addresses in each of his Epistles!!!</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The book of James opens up with the declaration,</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t>
            </a:r>
            <a:r>
              <a:rPr lang="en-US" sz="2800" b="1" i="1" dirty="0" smtClean="0">
                <a:solidFill>
                  <a:srgbClr val="00FF00"/>
                </a:solidFill>
                <a:effectLst>
                  <a:outerShdw blurRad="38100" dist="38100" dir="2700000" algn="tl">
                    <a:srgbClr val="000000">
                      <a:alpha val="43137"/>
                    </a:srgbClr>
                  </a:outerShdw>
                </a:effectLst>
              </a:rPr>
              <a:t>To the Twelve Tribes scattered abroad, greetings</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For Israelites Only!</a:t>
            </a:r>
            <a:endParaRPr lang="en-GB" dirty="0"/>
          </a:p>
        </p:txBody>
      </p:sp>
      <p:pic>
        <p:nvPicPr>
          <p:cNvPr id="9218" name="Picture 2" descr="http://www.bibletranslations.us/new-testament-600.jpg"/>
          <p:cNvPicPr>
            <a:picLocks noChangeAspect="1" noChangeArrowheads="1"/>
          </p:cNvPicPr>
          <p:nvPr/>
        </p:nvPicPr>
        <p:blipFill>
          <a:blip r:embed="rId2" cstate="print"/>
          <a:srcRect/>
          <a:stretch>
            <a:fillRect/>
          </a:stretch>
        </p:blipFill>
        <p:spPr bwMode="auto">
          <a:xfrm>
            <a:off x="285720" y="2071678"/>
            <a:ext cx="3619485" cy="2714614"/>
          </a:xfrm>
          <a:prstGeom prst="rect">
            <a:avLst/>
          </a:prstGeom>
          <a:noFill/>
        </p:spPr>
      </p:pic>
      <p:sp>
        <p:nvSpPr>
          <p:cNvPr id="7" name="TextBox 6"/>
          <p:cNvSpPr txBox="1"/>
          <p:nvPr/>
        </p:nvSpPr>
        <p:spPr>
          <a:xfrm>
            <a:off x="285720" y="4857760"/>
            <a:ext cx="3571900"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Greek New Testament</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66</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For Israelites Only!</a:t>
            </a:r>
            <a:endParaRPr lang="en-GB" dirty="0"/>
          </a:p>
        </p:txBody>
      </p:sp>
      <p:sp>
        <p:nvSpPr>
          <p:cNvPr id="6" name="TextBox 5"/>
          <p:cNvSpPr txBox="1"/>
          <p:nvPr/>
        </p:nvSpPr>
        <p:spPr>
          <a:xfrm>
            <a:off x="4214810" y="1928802"/>
            <a:ext cx="4714908" cy="3539430"/>
          </a:xfrm>
          <a:prstGeom prst="rect">
            <a:avLst/>
          </a:prstGeom>
          <a:noFill/>
        </p:spPr>
        <p:txBody>
          <a:bodyPr wrap="square" rtlCol="0">
            <a:spAutoFit/>
          </a:bodyPr>
          <a:lstStyle/>
          <a:p>
            <a:r>
              <a:rPr lang="en-US" sz="2800" b="1" u="sng" dirty="0" smtClean="0">
                <a:solidFill>
                  <a:srgbClr val="00FFFF"/>
                </a:solidFill>
                <a:effectLst>
                  <a:outerShdw blurRad="38100" dist="38100" dir="2700000" algn="tl">
                    <a:srgbClr val="000000">
                      <a:alpha val="43137"/>
                    </a:srgbClr>
                  </a:outerShdw>
                </a:effectLst>
              </a:rPr>
              <a:t>From these and many other statements in the New Testament,</a:t>
            </a:r>
            <a:r>
              <a:rPr lang="en-US" sz="2800" b="1" u="sng" dirty="0" smtClean="0">
                <a:effectLst>
                  <a:outerShdw blurRad="38100" dist="38100" dir="2700000" algn="tl">
                    <a:srgbClr val="000000">
                      <a:alpha val="43137"/>
                    </a:srgbClr>
                  </a:outerShdw>
                </a:effectLst>
              </a:rPr>
              <a:t> </a:t>
            </a:r>
            <a:r>
              <a:rPr lang="en-US" sz="2800" b="1" u="sng" dirty="0" smtClean="0">
                <a:solidFill>
                  <a:srgbClr val="FF33CC"/>
                </a:solidFill>
                <a:effectLst>
                  <a:outerShdw blurRad="38100" dist="38100" dir="2700000" algn="tl">
                    <a:srgbClr val="000000">
                      <a:alpha val="43137"/>
                    </a:srgbClr>
                  </a:outerShdw>
                </a:effectLst>
              </a:rPr>
              <a:t>it is quite obvious that Jesus and the Apostles knew that the “Lost Tribes”</a:t>
            </a:r>
            <a:r>
              <a:rPr lang="en-US" sz="2800" b="1" u="sng" dirty="0" smtClean="0">
                <a:solidFill>
                  <a:srgbClr val="00FF00"/>
                </a:solidFill>
                <a:effectLst>
                  <a:outerShdw blurRad="38100" dist="38100" dir="2700000" algn="tl">
                    <a:srgbClr val="000000">
                      <a:alpha val="43137"/>
                    </a:srgbClr>
                  </a:outerShdw>
                </a:effectLst>
              </a:rPr>
              <a:t> still existed and they even corresponded with them</a:t>
            </a:r>
            <a:r>
              <a:rPr lang="en-US"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http://www.lib.utexas.edu/maps/europe/europe_ref04.jpg"/>
          <p:cNvPicPr>
            <a:picLocks noChangeAspect="1" noChangeArrowheads="1"/>
          </p:cNvPicPr>
          <p:nvPr/>
        </p:nvPicPr>
        <p:blipFill>
          <a:blip r:embed="rId2" cstate="print"/>
          <a:srcRect l="4430" t="4772" r="4772" b="5172"/>
          <a:stretch>
            <a:fillRect/>
          </a:stretch>
        </p:blipFill>
        <p:spPr bwMode="auto">
          <a:xfrm>
            <a:off x="214282" y="1428736"/>
            <a:ext cx="3813172"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67</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For Israelites Only!</a:t>
            </a:r>
            <a:endParaRPr lang="en-GB" dirty="0"/>
          </a:p>
        </p:txBody>
      </p:sp>
      <p:sp>
        <p:nvSpPr>
          <p:cNvPr id="6" name="TextBox 5"/>
          <p:cNvSpPr txBox="1"/>
          <p:nvPr/>
        </p:nvSpPr>
        <p:spPr>
          <a:xfrm>
            <a:off x="4429124" y="1428736"/>
            <a:ext cx="4572032" cy="4832092"/>
          </a:xfrm>
          <a:prstGeom prst="rect">
            <a:avLst/>
          </a:prstGeom>
          <a:noFill/>
        </p:spPr>
        <p:txBody>
          <a:bodyPr wrap="square" rtlCol="0">
            <a:spAutoFit/>
          </a:bodyPr>
          <a:lstStyle/>
          <a:p>
            <a:r>
              <a:rPr lang="en-US" sz="2800" b="1" dirty="0" smtClean="0">
                <a:solidFill>
                  <a:srgbClr val="FFC000"/>
                </a:solidFill>
                <a:effectLst>
                  <a:outerShdw blurRad="38100" dist="38100" dir="2700000" algn="tl">
                    <a:srgbClr val="000000">
                      <a:alpha val="43137"/>
                    </a:srgbClr>
                  </a:outerShdw>
                </a:effectLst>
              </a:rPr>
              <a:t>Many of the circumcised Israelites of the House of Judah (some of whom lived in foreign lands) came from all over the Dispersion to the Temple at Jerusalem for Pentecost and other Feast days.  </a:t>
            </a:r>
            <a:r>
              <a:rPr lang="en-US" sz="2800" b="1" u="sng" dirty="0" smtClean="0">
                <a:solidFill>
                  <a:srgbClr val="00FF00"/>
                </a:solidFill>
                <a:effectLst>
                  <a:outerShdw blurRad="38100" dist="38100" dir="2700000" algn="tl">
                    <a:srgbClr val="000000">
                      <a:alpha val="43137"/>
                    </a:srgbClr>
                  </a:outerShdw>
                </a:effectLst>
              </a:rPr>
              <a:t>Only such Israelites were allowed into the Temple</a:t>
            </a:r>
            <a:r>
              <a:rPr lang="en-US"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7170" name="Picture 2" descr="http://www.aarweb.org/syllabus/syllabi/w/watts/20060316/REL302_files/2TempleModel1.jpg"/>
          <p:cNvPicPr>
            <a:picLocks noChangeAspect="1" noChangeArrowheads="1"/>
          </p:cNvPicPr>
          <p:nvPr/>
        </p:nvPicPr>
        <p:blipFill>
          <a:blip r:embed="rId2" cstate="print"/>
          <a:srcRect/>
          <a:stretch>
            <a:fillRect/>
          </a:stretch>
        </p:blipFill>
        <p:spPr bwMode="auto">
          <a:xfrm>
            <a:off x="285720" y="1785926"/>
            <a:ext cx="3976829" cy="3071804"/>
          </a:xfrm>
          <a:prstGeom prst="rect">
            <a:avLst/>
          </a:prstGeom>
          <a:noFill/>
        </p:spPr>
      </p:pic>
      <p:sp>
        <p:nvSpPr>
          <p:cNvPr id="7" name="TextBox 6"/>
          <p:cNvSpPr txBox="1"/>
          <p:nvPr/>
        </p:nvSpPr>
        <p:spPr>
          <a:xfrm>
            <a:off x="285720" y="5000636"/>
            <a:ext cx="3929090"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Model – Temple in Jerusalem</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68</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For Israelites Only!</a:t>
            </a:r>
            <a:endParaRPr lang="en-GB" dirty="0"/>
          </a:p>
        </p:txBody>
      </p:sp>
      <p:sp>
        <p:nvSpPr>
          <p:cNvPr id="6" name="TextBox 5"/>
          <p:cNvSpPr txBox="1"/>
          <p:nvPr/>
        </p:nvSpPr>
        <p:spPr>
          <a:xfrm>
            <a:off x="4857752" y="1785926"/>
            <a:ext cx="4143404" cy="3970318"/>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All non-Israelites had to remain in the outer court, </a:t>
            </a:r>
            <a:r>
              <a:rPr lang="en-US" sz="2800" b="1" u="sng" dirty="0" smtClean="0">
                <a:solidFill>
                  <a:srgbClr val="00FFFF"/>
                </a:solidFill>
                <a:effectLst>
                  <a:outerShdw blurRad="38100" dist="38100" dir="2700000" algn="tl">
                    <a:srgbClr val="000000">
                      <a:alpha val="43137"/>
                    </a:srgbClr>
                  </a:outerShdw>
                </a:effectLst>
              </a:rPr>
              <a:t>upon penalty of death</a:t>
            </a:r>
            <a:r>
              <a:rPr lang="en-US" sz="2800" b="1" dirty="0" smtClean="0">
                <a:solidFill>
                  <a:srgbClr val="00FFFF"/>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Archeologists have uncovered the ancient signs placed all around the outer court of the Temple grounds. </a:t>
            </a:r>
            <a:endParaRPr lang="en-GB" sz="2800" b="1" dirty="0">
              <a:solidFill>
                <a:srgbClr val="00FF00"/>
              </a:solidFill>
              <a:effectLst>
                <a:outerShdw blurRad="38100" dist="38100" dir="2700000" algn="tl">
                  <a:srgbClr val="000000">
                    <a:alpha val="43137"/>
                  </a:srgbClr>
                </a:outerShdw>
              </a:effectLst>
            </a:endParaRPr>
          </a:p>
        </p:txBody>
      </p:sp>
      <p:pic>
        <p:nvPicPr>
          <p:cNvPr id="95234" name="Picture 2" descr="http://z.about.com/f/wiki/e/en/thumb/0/06/Secondtempleplan.jpg/300px-Secondtempleplan.jpg"/>
          <p:cNvPicPr>
            <a:picLocks noChangeAspect="1" noChangeArrowheads="1"/>
          </p:cNvPicPr>
          <p:nvPr/>
        </p:nvPicPr>
        <p:blipFill>
          <a:blip r:embed="rId2" cstate="print">
            <a:duotone>
              <a:schemeClr val="accent1">
                <a:shade val="45000"/>
                <a:satMod val="135000"/>
              </a:schemeClr>
              <a:prstClr val="white"/>
            </a:duotone>
          </a:blip>
          <a:srcRect b="8116"/>
          <a:stretch>
            <a:fillRect/>
          </a:stretch>
        </p:blipFill>
        <p:spPr bwMode="auto">
          <a:xfrm>
            <a:off x="214283" y="1643049"/>
            <a:ext cx="4400848" cy="3571901"/>
          </a:xfrm>
          <a:prstGeom prst="rect">
            <a:avLst/>
          </a:prstGeom>
          <a:noFill/>
        </p:spPr>
      </p:pic>
      <p:sp>
        <p:nvSpPr>
          <p:cNvPr id="7" name="TextBox 6"/>
          <p:cNvSpPr txBox="1"/>
          <p:nvPr/>
        </p:nvSpPr>
        <p:spPr>
          <a:xfrm>
            <a:off x="357158" y="5357826"/>
            <a:ext cx="4286280"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Temple – Showing The Outer Court</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Effect transition="in" filter="circle(in)">
                                      <p:cBhvr>
                                        <p:cTn id="7" dur="2000"/>
                                        <p:tgtEl>
                                          <p:spTgt spid="952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69</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For Israelites Only!</a:t>
            </a:r>
            <a:endParaRPr lang="en-GB" dirty="0"/>
          </a:p>
        </p:txBody>
      </p:sp>
      <p:sp>
        <p:nvSpPr>
          <p:cNvPr id="6" name="TextBox 5"/>
          <p:cNvSpPr txBox="1"/>
          <p:nvPr/>
        </p:nvSpPr>
        <p:spPr>
          <a:xfrm>
            <a:off x="5286380" y="1571612"/>
            <a:ext cx="3857620" cy="2677656"/>
          </a:xfrm>
          <a:prstGeom prst="rect">
            <a:avLst/>
          </a:prstGeom>
          <a:noFill/>
        </p:spPr>
        <p:txBody>
          <a:bodyPr wrap="square" rtlCol="0">
            <a:spAutoFit/>
          </a:bodyPr>
          <a:lstStyle/>
          <a:p>
            <a:r>
              <a:rPr lang="en-US" sz="2800" b="1" dirty="0" smtClean="0">
                <a:solidFill>
                  <a:srgbClr val="FF33CC"/>
                </a:solidFill>
                <a:effectLst>
                  <a:outerShdw blurRad="38100" dist="38100" dir="2700000" algn="tl">
                    <a:srgbClr val="000000">
                      <a:alpha val="43137"/>
                    </a:srgbClr>
                  </a:outerShdw>
                </a:effectLst>
              </a:rPr>
              <a:t>Left: </a:t>
            </a:r>
            <a:r>
              <a:rPr lang="en-US" sz="2800" b="1" dirty="0" smtClean="0">
                <a:solidFill>
                  <a:srgbClr val="00FFFF"/>
                </a:solidFill>
                <a:effectLst>
                  <a:outerShdw blurRad="38100" dist="38100" dir="2700000" algn="tl">
                    <a:srgbClr val="000000">
                      <a:alpha val="43137"/>
                    </a:srgbClr>
                  </a:outerShdw>
                </a:effectLst>
              </a:rPr>
              <a:t>Here is an online photo of one of the actual plaques: </a:t>
            </a:r>
            <a:r>
              <a:rPr lang="en-US" sz="2800" b="1" dirty="0" smtClean="0">
                <a:solidFill>
                  <a:srgbClr val="00FF00"/>
                </a:solidFill>
                <a:effectLst>
                  <a:outerShdw blurRad="38100" dist="38100" dir="2700000" algn="tl">
                    <a:srgbClr val="000000">
                      <a:alpha val="43137"/>
                    </a:srgbClr>
                  </a:outerShdw>
                </a:effectLst>
              </a:rPr>
              <a:t>And this is the translation:  </a:t>
            </a:r>
            <a:endParaRPr lang="en-GB" sz="2800" b="1" dirty="0" smtClean="0">
              <a:solidFill>
                <a:srgbClr val="00FF00"/>
              </a:solidFill>
              <a:effectLst>
                <a:outerShdw blurRad="38100" dist="38100" dir="2700000" algn="tl">
                  <a:srgbClr val="000000">
                    <a:alpha val="43137"/>
                  </a:srgbClr>
                </a:outerShdw>
              </a:effectLst>
            </a:endParaRPr>
          </a:p>
          <a:p>
            <a:r>
              <a:rPr lang="en-US"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http://www.kchanson.com/PTJ/warning.jpg"/>
          <p:cNvPicPr>
            <a:picLocks noChangeAspect="1" noChangeArrowheads="1"/>
          </p:cNvPicPr>
          <p:nvPr/>
        </p:nvPicPr>
        <p:blipFill>
          <a:blip r:embed="rId2" cstate="print">
            <a:lum bright="10000" contrast="20000"/>
          </a:blip>
          <a:srcRect/>
          <a:stretch>
            <a:fillRect/>
          </a:stretch>
        </p:blipFill>
        <p:spPr bwMode="auto">
          <a:xfrm>
            <a:off x="214282" y="1714488"/>
            <a:ext cx="5000660" cy="2500330"/>
          </a:xfrm>
          <a:prstGeom prst="rect">
            <a:avLst/>
          </a:prstGeom>
          <a:noFill/>
        </p:spPr>
      </p:pic>
      <p:sp>
        <p:nvSpPr>
          <p:cNvPr id="8" name="TextBox 7"/>
          <p:cNvSpPr txBox="1"/>
          <p:nvPr/>
        </p:nvSpPr>
        <p:spPr>
          <a:xfrm>
            <a:off x="214282" y="4357694"/>
            <a:ext cx="4786346" cy="2246769"/>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No outsider shall enter</a:t>
            </a:r>
            <a:br>
              <a:rPr lang="en-US" sz="2800" b="1" dirty="0" smtClean="0">
                <a:solidFill>
                  <a:srgbClr val="FFFF00"/>
                </a:solidFill>
                <a:effectLst>
                  <a:outerShdw blurRad="38100" dist="38100" dir="2700000" algn="tl">
                    <a:srgbClr val="000000">
                      <a:alpha val="43137"/>
                    </a:srgbClr>
                  </a:outerShdw>
                </a:effectLst>
              </a:rPr>
            </a:br>
            <a:r>
              <a:rPr lang="en-US" sz="2800" b="1" dirty="0" smtClean="0">
                <a:solidFill>
                  <a:srgbClr val="FFFF00"/>
                </a:solidFill>
                <a:effectLst>
                  <a:outerShdw blurRad="38100" dist="38100" dir="2700000" algn="tl">
                    <a:srgbClr val="000000">
                      <a:alpha val="43137"/>
                    </a:srgbClr>
                  </a:outerShdw>
                </a:effectLst>
              </a:rPr>
              <a:t>the protective enclosure</a:t>
            </a:r>
            <a:br>
              <a:rPr lang="en-US" sz="2800" b="1" dirty="0" smtClean="0">
                <a:solidFill>
                  <a:srgbClr val="FFFF00"/>
                </a:solidFill>
                <a:effectLst>
                  <a:outerShdw blurRad="38100" dist="38100" dir="2700000" algn="tl">
                    <a:srgbClr val="000000">
                      <a:alpha val="43137"/>
                    </a:srgbClr>
                  </a:outerShdw>
                </a:effectLst>
              </a:rPr>
            </a:br>
            <a:r>
              <a:rPr lang="en-US" sz="2800" b="1" dirty="0" smtClean="0">
                <a:solidFill>
                  <a:srgbClr val="FFFF00"/>
                </a:solidFill>
                <a:effectLst>
                  <a:outerShdw blurRad="38100" dist="38100" dir="2700000" algn="tl">
                    <a:srgbClr val="000000">
                      <a:alpha val="43137"/>
                    </a:srgbClr>
                  </a:outerShdw>
                </a:effectLst>
              </a:rPr>
              <a:t>around the sanctuary. And</a:t>
            </a:r>
            <a:br>
              <a:rPr lang="en-US" sz="2800" b="1" dirty="0" smtClean="0">
                <a:solidFill>
                  <a:srgbClr val="FFFF00"/>
                </a:solidFill>
                <a:effectLst>
                  <a:outerShdw blurRad="38100" dist="38100" dir="2700000" algn="tl">
                    <a:srgbClr val="000000">
                      <a:alpha val="43137"/>
                    </a:srgbClr>
                  </a:outerShdw>
                </a:effectLst>
              </a:rPr>
            </a:br>
            <a:r>
              <a:rPr lang="en-US" sz="2800" b="1" dirty="0" smtClean="0">
                <a:solidFill>
                  <a:srgbClr val="FFFF00"/>
                </a:solidFill>
                <a:effectLst>
                  <a:outerShdw blurRad="38100" dist="38100" dir="2700000" algn="tl">
                    <a:srgbClr val="000000">
                      <a:alpha val="43137"/>
                    </a:srgbClr>
                  </a:outerShdw>
                </a:effectLst>
              </a:rPr>
              <a:t>whoever is caught will ….</a:t>
            </a:r>
            <a:br>
              <a:rPr lang="en-US" sz="2800" b="1" dirty="0" smtClean="0">
                <a:solidFill>
                  <a:srgbClr val="FFFF00"/>
                </a:solidFill>
                <a:effectLst>
                  <a:outerShdw blurRad="38100" dist="38100" dir="2700000" algn="tl">
                    <a:srgbClr val="000000">
                      <a:alpha val="43137"/>
                    </a:srgbClr>
                  </a:outerShdw>
                </a:effectLst>
              </a:rPr>
            </a:br>
            <a:endParaRPr lang="en-GB" sz="2800" b="1"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5143504" y="4500570"/>
            <a:ext cx="3714776" cy="1661993"/>
          </a:xfrm>
          <a:prstGeom prst="rect">
            <a:avLst/>
          </a:prstGeom>
          <a:noFill/>
        </p:spPr>
        <p:txBody>
          <a:bodyPr wrap="square" rtlCol="0">
            <a:spAutoFit/>
          </a:bodyPr>
          <a:lstStyle/>
          <a:p>
            <a:pPr lvl="0"/>
            <a:r>
              <a:rPr lang="en-US" sz="2800" b="1" dirty="0" smtClean="0">
                <a:solidFill>
                  <a:srgbClr val="FFFF00"/>
                </a:solidFill>
                <a:effectLst>
                  <a:outerShdw blurRad="38100" dist="38100" dir="2700000" algn="tl">
                    <a:srgbClr val="000000">
                      <a:alpha val="43137"/>
                    </a:srgbClr>
                  </a:outerShdw>
                </a:effectLst>
              </a:rPr>
              <a:t>… only have himself</a:t>
            </a:r>
            <a:br>
              <a:rPr lang="en-US" sz="2800" b="1" dirty="0" smtClean="0">
                <a:solidFill>
                  <a:srgbClr val="FFFF00"/>
                </a:solidFill>
                <a:effectLst>
                  <a:outerShdw blurRad="38100" dist="38100" dir="2700000" algn="tl">
                    <a:srgbClr val="000000">
                      <a:alpha val="43137"/>
                    </a:srgbClr>
                  </a:outerShdw>
                </a:effectLst>
              </a:rPr>
            </a:br>
            <a:r>
              <a:rPr lang="en-US" sz="2800" b="1" dirty="0" smtClean="0">
                <a:solidFill>
                  <a:srgbClr val="FFFF00"/>
                </a:solidFill>
                <a:effectLst>
                  <a:outerShdw blurRad="38100" dist="38100" dir="2700000" algn="tl">
                    <a:srgbClr val="000000">
                      <a:alpha val="43137"/>
                    </a:srgbClr>
                  </a:outerShdw>
                </a:effectLst>
              </a:rPr>
              <a:t>to blame for the</a:t>
            </a:r>
            <a:br>
              <a:rPr lang="en-US" sz="2800" b="1" dirty="0" smtClean="0">
                <a:solidFill>
                  <a:srgbClr val="FFFF00"/>
                </a:solidFill>
                <a:effectLst>
                  <a:outerShdw blurRad="38100" dist="38100" dir="2700000" algn="tl">
                    <a:srgbClr val="000000">
                      <a:alpha val="43137"/>
                    </a:srgbClr>
                  </a:outerShdw>
                </a:effectLst>
              </a:rPr>
            </a:br>
            <a:r>
              <a:rPr lang="en-US" sz="2800" b="1" dirty="0" smtClean="0">
                <a:solidFill>
                  <a:srgbClr val="FFFF00"/>
                </a:solidFill>
                <a:effectLst>
                  <a:outerShdw blurRad="38100" dist="38100" dir="2700000" algn="tl">
                    <a:srgbClr val="000000">
                      <a:alpha val="43137"/>
                    </a:srgbClr>
                  </a:outerShdw>
                </a:effectLst>
              </a:rPr>
              <a:t>ensuing death.  </a:t>
            </a:r>
            <a:endParaRPr lang="en-GB" sz="2800" b="1" dirty="0" smtClean="0">
              <a:solidFill>
                <a:srgbClr val="FFFF00"/>
              </a:solidFill>
              <a:effectLst>
                <a:outerShdw blurRad="38100" dist="38100" dir="2700000" algn="tl">
                  <a:srgbClr val="000000">
                    <a:alpha val="43137"/>
                  </a:srgbClr>
                </a:outerShdw>
              </a:effectLst>
            </a:endParaRP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19"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8">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9"/>
                                        </p:tgtEl>
                                        <p:attrNameLst>
                                          <p:attrName>style.visibility</p:attrName>
                                        </p:attrNameLst>
                                      </p:cBhvr>
                                      <p:to>
                                        <p:strVal val="visible"/>
                                      </p:to>
                                    </p:set>
                                    <p:anim calcmode="discrete" valueType="clr">
                                      <p:cBhvr override="childStyle">
                                        <p:cTn id="26"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9"/>
                                        </p:tgtEl>
                                        <p:attrNameLst>
                                          <p:attrName>fillcolor</p:attrName>
                                        </p:attrNameLst>
                                      </p:cBhvr>
                                      <p:tavLst>
                                        <p:tav tm="0">
                                          <p:val>
                                            <p:clrVal>
                                              <a:schemeClr val="accent2"/>
                                            </p:clrVal>
                                          </p:val>
                                        </p:tav>
                                        <p:tav tm="50000">
                                          <p:val>
                                            <p:clrVal>
                                              <a:schemeClr val="hlink"/>
                                            </p:clrVal>
                                          </p:val>
                                        </p:tav>
                                      </p:tavLst>
                                    </p:anim>
                                    <p:set>
                                      <p:cBhvr>
                                        <p:cTn id="28"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4214810" y="1643050"/>
            <a:ext cx="4786314" cy="4247317"/>
          </a:xfrm>
          <a:prstGeom prst="rect">
            <a:avLst/>
          </a:prstGeom>
          <a:noFill/>
        </p:spPr>
        <p:txBody>
          <a:bodyPr wrap="square" rtlCol="0">
            <a:spAutoFit/>
          </a:bodyPr>
          <a:lstStyle/>
          <a:p>
            <a:r>
              <a:rPr lang="en-US" sz="2800" b="1" i="1" dirty="0">
                <a:solidFill>
                  <a:srgbClr val="66FFFF"/>
                </a:solidFill>
                <a:effectLst>
                  <a:outerShdw blurRad="38100" dist="38100" dir="2700000" algn="tl">
                    <a:srgbClr val="000000">
                      <a:alpha val="43137"/>
                    </a:srgbClr>
                  </a:outerShdw>
                </a:effectLst>
              </a:rPr>
              <a:t>“</a:t>
            </a:r>
            <a:r>
              <a:rPr lang="en-US" sz="2800" b="1" i="1" u="sng" dirty="0">
                <a:solidFill>
                  <a:srgbClr val="66FFFF"/>
                </a:solidFill>
                <a:effectLst>
                  <a:outerShdw blurRad="38100" dist="38100" dir="2700000" algn="tl">
                    <a:srgbClr val="000000">
                      <a:alpha val="43137"/>
                    </a:srgbClr>
                  </a:outerShdw>
                </a:effectLst>
              </a:rPr>
              <a:t>The scepter shall not depart from Judah</a:t>
            </a:r>
            <a:r>
              <a:rPr lang="en-US" sz="2800" b="1" i="1" dirty="0">
                <a:solidFill>
                  <a:srgbClr val="66FFFF"/>
                </a:solidFill>
                <a:effectLst>
                  <a:outerShdw blurRad="38100" dist="38100" dir="2700000" algn="tl">
                    <a:srgbClr val="000000">
                      <a:alpha val="43137"/>
                    </a:srgbClr>
                  </a:outerShdw>
                </a:effectLst>
              </a:rPr>
              <a:t>, nor the ruler’s staff from between his feet, </a:t>
            </a:r>
            <a:r>
              <a:rPr lang="en-US" sz="2800" b="1" i="1" u="sng" dirty="0">
                <a:solidFill>
                  <a:srgbClr val="FFC000"/>
                </a:solidFill>
                <a:effectLst>
                  <a:outerShdw blurRad="38100" dist="38100" dir="2700000" algn="tl">
                    <a:srgbClr val="000000">
                      <a:alpha val="43137"/>
                    </a:srgbClr>
                  </a:outerShdw>
                </a:effectLst>
              </a:rPr>
              <a:t>until Shiloh</a:t>
            </a:r>
            <a:r>
              <a:rPr lang="en-US" sz="2800" b="1" i="1" dirty="0">
                <a:solidFill>
                  <a:srgbClr val="FFC000"/>
                </a:solidFill>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[he to whom it belongs]</a:t>
            </a:r>
            <a:r>
              <a:rPr lang="en-US" sz="2800" b="1" i="1" dirty="0">
                <a:solidFill>
                  <a:srgbClr val="FFC000"/>
                </a:solidFill>
                <a:effectLst>
                  <a:outerShdw blurRad="38100" dist="38100" dir="2700000" algn="tl">
                    <a:srgbClr val="000000">
                      <a:alpha val="43137"/>
                    </a:srgbClr>
                  </a:outerShdw>
                </a:effectLst>
              </a:rPr>
              <a:t> </a:t>
            </a:r>
            <a:r>
              <a:rPr lang="en-US" sz="2800" b="1" i="1" u="sng" dirty="0">
                <a:solidFill>
                  <a:srgbClr val="FFC000"/>
                </a:solidFill>
                <a:effectLst>
                  <a:outerShdw blurRad="38100" dist="38100" dir="2700000" algn="tl">
                    <a:srgbClr val="000000">
                      <a:alpha val="43137"/>
                    </a:srgbClr>
                  </a:outerShdw>
                </a:effectLst>
              </a:rPr>
              <a:t>come</a:t>
            </a:r>
            <a:r>
              <a:rPr lang="en-US" sz="2800" b="1" i="1" dirty="0">
                <a:solidFill>
                  <a:srgbClr val="FFC000"/>
                </a:solidFill>
                <a:effectLst>
                  <a:outerShdw blurRad="38100" dist="38100" dir="2700000" algn="tl">
                    <a:srgbClr val="000000">
                      <a:alpha val="43137"/>
                    </a:srgbClr>
                  </a:outerShdw>
                </a:effectLst>
              </a:rPr>
              <a:t>; and to him shall be the obedience of the peoples.”  </a:t>
            </a:r>
            <a:r>
              <a:rPr lang="en-US" sz="2800" b="1" i="1" dirty="0">
                <a:solidFill>
                  <a:srgbClr val="FF33CC"/>
                </a:solidFill>
                <a:effectLst>
                  <a:outerShdw blurRad="38100" dist="38100" dir="2700000" algn="tl">
                    <a:srgbClr val="000000">
                      <a:alpha val="43137"/>
                    </a:srgbClr>
                  </a:outerShdw>
                </a:effectLst>
              </a:rPr>
              <a:t>- </a:t>
            </a:r>
            <a:r>
              <a:rPr lang="en-US" sz="2800" b="1" dirty="0">
                <a:solidFill>
                  <a:srgbClr val="FF33CC"/>
                </a:solidFill>
                <a:effectLst>
                  <a:outerShdw blurRad="38100" dist="38100" dir="2700000" algn="tl">
                    <a:srgbClr val="000000">
                      <a:alpha val="43137"/>
                    </a:srgbClr>
                  </a:outerShdw>
                </a:effectLst>
              </a:rPr>
              <a:t>Gen. 49:10 (Revised Standard Version)</a:t>
            </a:r>
            <a:endParaRPr lang="en-GB" sz="2800" b="1" dirty="0">
              <a:solidFill>
                <a:srgbClr val="FF33CC"/>
              </a:solidFill>
              <a:effectLst>
                <a:outerShdw blurRad="38100" dist="38100" dir="2700000" algn="tl">
                  <a:srgbClr val="000000">
                    <a:alpha val="43137"/>
                  </a:srgbClr>
                </a:outerShdw>
              </a:effectLst>
            </a:endParaRPr>
          </a:p>
          <a:p>
            <a:endParaRPr lang="en-GB" dirty="0"/>
          </a:p>
        </p:txBody>
      </p:sp>
      <p:pic>
        <p:nvPicPr>
          <p:cNvPr id="14338" name="Picture 2" descr="http://www.londononline.co.uk/monarchy/graphics/kings_royal_sceptre.jpg"/>
          <p:cNvPicPr>
            <a:picLocks noChangeAspect="1" noChangeArrowheads="1"/>
          </p:cNvPicPr>
          <p:nvPr/>
        </p:nvPicPr>
        <p:blipFill>
          <a:blip r:embed="rId2" cstate="print"/>
          <a:srcRect/>
          <a:stretch>
            <a:fillRect/>
          </a:stretch>
        </p:blipFill>
        <p:spPr bwMode="auto">
          <a:xfrm>
            <a:off x="785786" y="1428736"/>
            <a:ext cx="2928958" cy="5162550"/>
          </a:xfrm>
          <a:prstGeom prst="rect">
            <a:avLst/>
          </a:prstGeom>
          <a:noFill/>
        </p:spPr>
      </p:pic>
      <p:sp>
        <p:nvSpPr>
          <p:cNvPr id="5" name="Slide Number Placeholder 4"/>
          <p:cNvSpPr>
            <a:spLocks noGrp="1"/>
          </p:cNvSpPr>
          <p:nvPr>
            <p:ph type="sldNum" sz="quarter" idx="12"/>
          </p:nvPr>
        </p:nvSpPr>
        <p:spPr/>
        <p:txBody>
          <a:bodyPr/>
          <a:lstStyle/>
          <a:p>
            <a:fld id="{74396042-8E32-47FE-905F-39A4D3A212DF}" type="slidenum">
              <a:rPr lang="en-GB" smtClean="0"/>
              <a:pPr/>
              <a:t>7</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70</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dirty="0"/>
          </a:p>
        </p:txBody>
      </p:sp>
      <p:sp>
        <p:nvSpPr>
          <p:cNvPr id="6" name="TextBox 5"/>
          <p:cNvSpPr txBox="1"/>
          <p:nvPr/>
        </p:nvSpPr>
        <p:spPr>
          <a:xfrm>
            <a:off x="4572000" y="1714488"/>
            <a:ext cx="4286280" cy="3970318"/>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When Paul speaks to or about the CIRCUMCISION, he is speaking of the House of Judah (Judah and Benjamin),</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which practiced the sacrificial law </a:t>
            </a:r>
            <a:r>
              <a:rPr lang="en-US" sz="2800" b="1" u="sng" dirty="0" smtClean="0">
                <a:solidFill>
                  <a:srgbClr val="FFC000"/>
                </a:solidFill>
                <a:effectLst>
                  <a:outerShdw blurRad="38100" dist="38100" dir="2700000" algn="tl">
                    <a:srgbClr val="000000">
                      <a:alpha val="43137"/>
                    </a:srgbClr>
                  </a:outerShdw>
                </a:effectLst>
              </a:rPr>
              <a:t>until</a:t>
            </a:r>
            <a:r>
              <a:rPr lang="en-US" sz="2800" b="1" dirty="0" smtClean="0">
                <a:solidFill>
                  <a:srgbClr val="FFC000"/>
                </a:solidFill>
                <a:effectLst>
                  <a:outerShdw blurRad="38100" dist="38100" dir="2700000" algn="tl">
                    <a:srgbClr val="000000">
                      <a:alpha val="43137"/>
                    </a:srgbClr>
                  </a:outerShdw>
                </a:effectLst>
              </a:rPr>
              <a:t> </a:t>
            </a:r>
            <a:r>
              <a:rPr lang="en-US" sz="2800" b="1" dirty="0" err="1" smtClean="0">
                <a:solidFill>
                  <a:srgbClr val="FFC000"/>
                </a:solidFill>
                <a:effectLst>
                  <a:outerShdw blurRad="38100" dist="38100" dir="2700000" algn="tl">
                    <a:srgbClr val="000000">
                      <a:alpha val="43137"/>
                    </a:srgbClr>
                  </a:outerShdw>
                </a:effectLst>
              </a:rPr>
              <a:t>Yahshua’s</a:t>
            </a:r>
            <a:r>
              <a:rPr lang="en-US" sz="2800" b="1" dirty="0" smtClean="0">
                <a:solidFill>
                  <a:srgbClr val="FFC000"/>
                </a:solidFill>
                <a:effectLst>
                  <a:outerShdw blurRad="38100" dist="38100" dir="2700000" algn="tl">
                    <a:srgbClr val="000000">
                      <a:alpha val="43137"/>
                    </a:srgbClr>
                  </a:outerShdw>
                </a:effectLst>
              </a:rPr>
              <a:t> self-sacrifice on the cross. </a:t>
            </a:r>
            <a:endParaRPr lang="en-GB" sz="2800" b="1" dirty="0">
              <a:solidFill>
                <a:srgbClr val="FFC000"/>
              </a:solidFill>
              <a:effectLst>
                <a:outerShdw blurRad="38100" dist="38100" dir="2700000" algn="tl">
                  <a:srgbClr val="000000">
                    <a:alpha val="43137"/>
                  </a:srgbClr>
                </a:outerShdw>
              </a:effectLst>
            </a:endParaRPr>
          </a:p>
        </p:txBody>
      </p:sp>
      <p:pic>
        <p:nvPicPr>
          <p:cNvPr id="5122" name="Picture 2" descr="http://freepages.family.rootsweb.ancestry.com/~ja7smith/judah_small.gif"/>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428596" y="1357298"/>
            <a:ext cx="3753572" cy="49997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71</a:t>
            </a:fld>
            <a:endParaRPr lang="en-GB"/>
          </a:p>
        </p:txBody>
      </p:sp>
      <p:sp>
        <p:nvSpPr>
          <p:cNvPr id="5" name="TextBox 4"/>
          <p:cNvSpPr txBox="1"/>
          <p:nvPr/>
        </p:nvSpPr>
        <p:spPr>
          <a:xfrm>
            <a:off x="0" y="0"/>
            <a:ext cx="9144000" cy="738664"/>
          </a:xfrm>
          <a:prstGeom prst="rect">
            <a:avLst/>
          </a:prstGeom>
          <a:noFill/>
        </p:spPr>
        <p:txBody>
          <a:bodyPr wrap="square" rtlCol="0">
            <a:spAutoFit/>
          </a:bodyPr>
          <a:lstStyle/>
          <a:p>
            <a:pPr algn="ctr"/>
            <a:r>
              <a:rPr lang="en-US" sz="2400" b="1" dirty="0" smtClean="0">
                <a:solidFill>
                  <a:srgbClr val="00FF00"/>
                </a:solidFill>
              </a:rPr>
              <a:t>Circumcision Versus </a:t>
            </a:r>
            <a:r>
              <a:rPr lang="en-US" sz="2400" b="1" dirty="0" err="1" smtClean="0">
                <a:solidFill>
                  <a:srgbClr val="00FF00"/>
                </a:solidFill>
              </a:rPr>
              <a:t>Uncircumcision</a:t>
            </a:r>
            <a:endParaRPr lang="en-GB" sz="2400" dirty="0" smtClean="0">
              <a:solidFill>
                <a:srgbClr val="00FF00"/>
              </a:solidFill>
            </a:endParaRPr>
          </a:p>
          <a:p>
            <a:pPr lvl="0" algn="ctr"/>
            <a:endParaRPr lang="en-GB" dirty="0"/>
          </a:p>
        </p:txBody>
      </p:sp>
      <p:sp>
        <p:nvSpPr>
          <p:cNvPr id="6" name="TextBox 5"/>
          <p:cNvSpPr txBox="1"/>
          <p:nvPr/>
        </p:nvSpPr>
        <p:spPr>
          <a:xfrm>
            <a:off x="4714876" y="1714488"/>
            <a:ext cx="4143404" cy="4401205"/>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The UNCIRCUMCISION is a specific reference </a:t>
            </a:r>
            <a:r>
              <a:rPr lang="en-US" sz="2800" b="1" i="1" u="sng" dirty="0" smtClean="0">
                <a:solidFill>
                  <a:srgbClr val="00FFFF"/>
                </a:solidFill>
                <a:effectLst>
                  <a:outerShdw blurRad="38100" dist="38100" dir="2700000" algn="tl">
                    <a:srgbClr val="000000">
                      <a:alpha val="43137"/>
                    </a:srgbClr>
                  </a:outerShdw>
                </a:effectLst>
              </a:rPr>
              <a:t>to those Israelites who ceased to practice or perhaps never practiced the sacrificial rituals</a:t>
            </a:r>
            <a:r>
              <a:rPr lang="en-US" sz="2800" b="1" dirty="0" smtClean="0">
                <a:solidFill>
                  <a:srgbClr val="00FFFF"/>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and these people were the House of Israel scattered abroad!  </a:t>
            </a:r>
            <a:endParaRPr lang="en-GB" sz="2800" b="1" dirty="0">
              <a:solidFill>
                <a:srgbClr val="00FF00"/>
              </a:solidFill>
              <a:effectLst>
                <a:outerShdw blurRad="38100" dist="38100" dir="2700000" algn="tl">
                  <a:srgbClr val="000000">
                    <a:alpha val="43137"/>
                  </a:srgbClr>
                </a:outerShdw>
              </a:effectLst>
            </a:endParaRPr>
          </a:p>
        </p:txBody>
      </p:sp>
      <p:pic>
        <p:nvPicPr>
          <p:cNvPr id="7170" name="Picture 2" descr="http://kansasfamilymedicine.files.wordpress.com/2008/12/circumcision.jpg"/>
          <p:cNvPicPr>
            <a:picLocks noChangeAspect="1" noChangeArrowheads="1"/>
          </p:cNvPicPr>
          <p:nvPr/>
        </p:nvPicPr>
        <p:blipFill>
          <a:blip r:embed="rId2" cstate="print"/>
          <a:srcRect/>
          <a:stretch>
            <a:fillRect/>
          </a:stretch>
        </p:blipFill>
        <p:spPr bwMode="auto">
          <a:xfrm>
            <a:off x="214282" y="1500174"/>
            <a:ext cx="4286250" cy="41433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72</a:t>
            </a:fld>
            <a:endParaRPr lang="en-GB"/>
          </a:p>
        </p:txBody>
      </p:sp>
      <p:sp>
        <p:nvSpPr>
          <p:cNvPr id="5" name="TextBox 4"/>
          <p:cNvSpPr txBox="1"/>
          <p:nvPr/>
        </p:nvSpPr>
        <p:spPr>
          <a:xfrm>
            <a:off x="0" y="0"/>
            <a:ext cx="9144000" cy="738664"/>
          </a:xfrm>
          <a:prstGeom prst="rect">
            <a:avLst/>
          </a:prstGeom>
          <a:noFill/>
        </p:spPr>
        <p:txBody>
          <a:bodyPr wrap="square" rtlCol="0">
            <a:spAutoFit/>
          </a:bodyPr>
          <a:lstStyle/>
          <a:p>
            <a:pPr algn="ctr"/>
            <a:r>
              <a:rPr lang="en-US" sz="2400" b="1" dirty="0" smtClean="0">
                <a:solidFill>
                  <a:srgbClr val="00FF00"/>
                </a:solidFill>
              </a:rPr>
              <a:t>Circumcision Versus </a:t>
            </a:r>
            <a:r>
              <a:rPr lang="en-US" sz="2400" b="1" dirty="0" err="1" smtClean="0">
                <a:solidFill>
                  <a:srgbClr val="00FF00"/>
                </a:solidFill>
              </a:rPr>
              <a:t>Uncircumcision</a:t>
            </a:r>
            <a:endParaRPr lang="en-GB" sz="2400" dirty="0" smtClean="0">
              <a:solidFill>
                <a:srgbClr val="00FF00"/>
              </a:solidFill>
            </a:endParaRPr>
          </a:p>
          <a:p>
            <a:pPr lvl="0" algn="ctr"/>
            <a:endParaRPr lang="en-GB" dirty="0"/>
          </a:p>
        </p:txBody>
      </p:sp>
      <p:sp>
        <p:nvSpPr>
          <p:cNvPr id="6" name="TextBox 5"/>
          <p:cNvSpPr txBox="1"/>
          <p:nvPr/>
        </p:nvSpPr>
        <p:spPr>
          <a:xfrm>
            <a:off x="4643438" y="2000240"/>
            <a:ext cx="4214842" cy="3539430"/>
          </a:xfrm>
          <a:prstGeom prst="rect">
            <a:avLst/>
          </a:prstGeom>
          <a:noFill/>
        </p:spPr>
        <p:txBody>
          <a:bodyPr wrap="square" rtlCol="0">
            <a:spAutoFit/>
          </a:bodyPr>
          <a:lstStyle/>
          <a:p>
            <a:r>
              <a:rPr lang="en-US" sz="2800" b="1" u="sng" dirty="0" smtClean="0">
                <a:solidFill>
                  <a:srgbClr val="00FFCC"/>
                </a:solidFill>
                <a:effectLst>
                  <a:outerShdw blurRad="38100" dist="38100" dir="2700000" algn="tl">
                    <a:srgbClr val="000000">
                      <a:alpha val="43137"/>
                    </a:srgbClr>
                  </a:outerShdw>
                </a:effectLst>
              </a:rPr>
              <a:t>But Jesus came to redeem ALL ISRAEL, not just the House of Judah</a:t>
            </a:r>
            <a:r>
              <a:rPr lang="en-US" sz="2800" b="1" dirty="0" smtClean="0">
                <a:solidFill>
                  <a:srgbClr val="00FFCC"/>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This is why Peter had the vision about clean versus unclean animals.  </a:t>
            </a:r>
            <a:r>
              <a:rPr lang="en-US" sz="2800" b="1" dirty="0" smtClean="0">
                <a:solidFill>
                  <a:srgbClr val="FF33CC"/>
                </a:solidFill>
                <a:effectLst>
                  <a:outerShdw blurRad="38100" dist="38100" dir="2700000" algn="tl">
                    <a:srgbClr val="000000">
                      <a:alpha val="43137"/>
                    </a:srgbClr>
                  </a:outerShdw>
                </a:effectLst>
              </a:rPr>
              <a:t>(Acts 10 &amp; 11.) </a:t>
            </a:r>
            <a:endParaRPr lang="en-GB" sz="2800" b="1" dirty="0">
              <a:solidFill>
                <a:srgbClr val="FF33CC"/>
              </a:solidFill>
              <a:effectLst>
                <a:outerShdw blurRad="38100" dist="38100" dir="2700000" algn="tl">
                  <a:srgbClr val="000000">
                    <a:alpha val="43137"/>
                  </a:srgbClr>
                </a:outerShdw>
              </a:effectLst>
            </a:endParaRPr>
          </a:p>
        </p:txBody>
      </p:sp>
      <p:pic>
        <p:nvPicPr>
          <p:cNvPr id="96258" name="Picture 2" descr="http://oneyearbibleimages.com/peters_vision_.jpg"/>
          <p:cNvPicPr>
            <a:picLocks noChangeAspect="1" noChangeArrowheads="1"/>
          </p:cNvPicPr>
          <p:nvPr/>
        </p:nvPicPr>
        <p:blipFill>
          <a:blip r:embed="rId2" cstate="print"/>
          <a:srcRect/>
          <a:stretch>
            <a:fillRect/>
          </a:stretch>
        </p:blipFill>
        <p:spPr bwMode="auto">
          <a:xfrm>
            <a:off x="357158" y="1357298"/>
            <a:ext cx="4088130" cy="50006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circle(in)">
                                      <p:cBhvr>
                                        <p:cTn id="7" dur="2000"/>
                                        <p:tgtEl>
                                          <p:spTgt spid="962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73</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algn="ctr"/>
            <a:r>
              <a:rPr lang="en-US" sz="2400" b="1" dirty="0" smtClean="0">
                <a:solidFill>
                  <a:srgbClr val="00FF00"/>
                </a:solidFill>
              </a:rPr>
              <a:t>Circumcision Versus </a:t>
            </a:r>
            <a:r>
              <a:rPr lang="en-US" sz="2400" b="1" dirty="0" err="1" smtClean="0">
                <a:solidFill>
                  <a:srgbClr val="00FF00"/>
                </a:solidFill>
              </a:rPr>
              <a:t>Uncircumcision</a:t>
            </a:r>
            <a:endParaRPr lang="en-GB" sz="2400" dirty="0"/>
          </a:p>
        </p:txBody>
      </p:sp>
      <p:sp>
        <p:nvSpPr>
          <p:cNvPr id="6" name="TextBox 5"/>
          <p:cNvSpPr txBox="1"/>
          <p:nvPr/>
        </p:nvSpPr>
        <p:spPr>
          <a:xfrm>
            <a:off x="4071934" y="1357298"/>
            <a:ext cx="5072066" cy="4832092"/>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When Peter understood the meaning of the vision (Acts 10:28),</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he realized that the vision had nothing to do with literal food.  </a:t>
            </a:r>
            <a:r>
              <a:rPr lang="en-US" sz="2800" b="1" dirty="0" smtClean="0">
                <a:solidFill>
                  <a:srgbClr val="FF33CC"/>
                </a:solidFill>
                <a:effectLst>
                  <a:outerShdw blurRad="38100" dist="38100" dir="2700000" algn="tl">
                    <a:srgbClr val="000000">
                      <a:alpha val="43137"/>
                    </a:srgbClr>
                  </a:outerShdw>
                </a:effectLst>
              </a:rPr>
              <a:t>Rather, he understood that the vision meant that the House of Israel,</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which had been scattered abroad, </a:t>
            </a:r>
            <a:r>
              <a:rPr lang="en-US" sz="2800" b="1" dirty="0" smtClean="0">
                <a:solidFill>
                  <a:srgbClr val="00FF00"/>
                </a:solidFill>
                <a:effectLst>
                  <a:outerShdw blurRad="38100" dist="38100" dir="2700000" algn="tl">
                    <a:srgbClr val="000000">
                      <a:alpha val="43137"/>
                    </a:srgbClr>
                  </a:outerShdw>
                </a:effectLst>
              </a:rPr>
              <a:t>never to return, </a:t>
            </a:r>
            <a:r>
              <a:rPr lang="en-US" sz="2800" b="1" i="1" u="sng" dirty="0" smtClean="0">
                <a:solidFill>
                  <a:srgbClr val="00FF00"/>
                </a:solidFill>
                <a:effectLst>
                  <a:outerShdw blurRad="38100" dist="38100" dir="2700000" algn="tl">
                    <a:srgbClr val="000000">
                      <a:alpha val="43137"/>
                    </a:srgbClr>
                  </a:outerShdw>
                </a:effectLst>
              </a:rPr>
              <a:t>had also been forgiven their past sins</a:t>
            </a:r>
            <a:r>
              <a:rPr lang="en-US"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7" name="Picture 2" descr="File:Celts 800-400BC.PNG">
            <a:hlinkClick r:id="rId2"/>
          </p:cNvPr>
          <p:cNvPicPr>
            <a:picLocks noChangeAspect="1" noChangeArrowheads="1"/>
          </p:cNvPicPr>
          <p:nvPr/>
        </p:nvPicPr>
        <p:blipFill>
          <a:blip r:embed="rId3" cstate="print"/>
          <a:srcRect/>
          <a:stretch>
            <a:fillRect/>
          </a:stretch>
        </p:blipFill>
        <p:spPr bwMode="auto">
          <a:xfrm>
            <a:off x="428595" y="1928802"/>
            <a:ext cx="3325561" cy="23574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p:cNvSpPr txBox="1"/>
          <p:nvPr/>
        </p:nvSpPr>
        <p:spPr>
          <a:xfrm>
            <a:off x="428596" y="4643446"/>
            <a:ext cx="3429024" cy="1384995"/>
          </a:xfrm>
          <a:prstGeom prst="rect">
            <a:avLst/>
          </a:prstGeom>
          <a:noFill/>
        </p:spPr>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Celts in Europe – part of Israel scattered abroad</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74</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algn="ctr"/>
            <a:r>
              <a:rPr lang="en-US" sz="2400" b="1" dirty="0" smtClean="0">
                <a:solidFill>
                  <a:srgbClr val="00FF00"/>
                </a:solidFill>
              </a:rPr>
              <a:t>Circumcision Versus </a:t>
            </a:r>
            <a:r>
              <a:rPr lang="en-US" sz="2400" b="1" dirty="0" err="1" smtClean="0">
                <a:solidFill>
                  <a:srgbClr val="00FF00"/>
                </a:solidFill>
              </a:rPr>
              <a:t>Uncircumcision</a:t>
            </a:r>
            <a:endParaRPr lang="en-GB" sz="2400" dirty="0"/>
          </a:p>
        </p:txBody>
      </p:sp>
      <p:sp>
        <p:nvSpPr>
          <p:cNvPr id="6" name="TextBox 5"/>
          <p:cNvSpPr txBox="1"/>
          <p:nvPr/>
        </p:nvSpPr>
        <p:spPr>
          <a:xfrm>
            <a:off x="4929190" y="1643050"/>
            <a:ext cx="3929090" cy="4678204"/>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And that’s what Paul meant when he said</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a:t>
            </a:r>
            <a:r>
              <a:rPr lang="en-US" sz="2800" b="1" i="1" dirty="0" smtClean="0">
                <a:solidFill>
                  <a:srgbClr val="FFC000"/>
                </a:solidFill>
                <a:effectLst>
                  <a:outerShdw blurRad="38100" dist="38100" dir="2700000" algn="tl">
                    <a:srgbClr val="000000">
                      <a:alpha val="43137"/>
                    </a:srgbClr>
                  </a:outerShdw>
                </a:effectLst>
              </a:rPr>
              <a:t>There is neither Judean nor Greek</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since both Houses had been redeemed.  </a:t>
            </a:r>
            <a:r>
              <a:rPr lang="en-US" sz="2800" b="1" dirty="0" smtClean="0">
                <a:solidFill>
                  <a:srgbClr val="00FF00"/>
                </a:solidFill>
                <a:effectLst>
                  <a:outerShdw blurRad="38100" dist="38100" dir="2700000" algn="tl">
                    <a:srgbClr val="000000">
                      <a:alpha val="43137"/>
                    </a:srgbClr>
                  </a:outerShdw>
                </a:effectLst>
              </a:rPr>
              <a:t>The Greeks were uncircumcised Israelites of the Dispersion!</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6146" name="Picture 2" descr="http://www.shetours.com/tours/greece/greece-map.gif"/>
          <p:cNvPicPr>
            <a:picLocks noChangeAspect="1" noChangeArrowheads="1"/>
          </p:cNvPicPr>
          <p:nvPr/>
        </p:nvPicPr>
        <p:blipFill>
          <a:blip r:embed="rId2" cstate="print"/>
          <a:srcRect/>
          <a:stretch>
            <a:fillRect/>
          </a:stretch>
        </p:blipFill>
        <p:spPr bwMode="auto">
          <a:xfrm>
            <a:off x="214282" y="1500174"/>
            <a:ext cx="4572032" cy="4572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75</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algn="ctr"/>
            <a:r>
              <a:rPr lang="en-US" sz="2400" b="1" dirty="0" smtClean="0">
                <a:solidFill>
                  <a:srgbClr val="00FF00"/>
                </a:solidFill>
              </a:rPr>
              <a:t>Circumcision Versus </a:t>
            </a:r>
            <a:r>
              <a:rPr lang="en-US" sz="2400" b="1" dirty="0" err="1" smtClean="0">
                <a:solidFill>
                  <a:srgbClr val="00FF00"/>
                </a:solidFill>
              </a:rPr>
              <a:t>Uncircumcision</a:t>
            </a:r>
            <a:endParaRPr lang="en-GB" sz="2400" dirty="0"/>
          </a:p>
        </p:txBody>
      </p:sp>
      <p:sp>
        <p:nvSpPr>
          <p:cNvPr id="6" name="TextBox 5"/>
          <p:cNvSpPr txBox="1"/>
          <p:nvPr/>
        </p:nvSpPr>
        <p:spPr>
          <a:xfrm>
            <a:off x="4071934" y="1214422"/>
            <a:ext cx="4929222" cy="5970865"/>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Not understanding that Paul was talking about these two Houses (rather than about  “Jews” or “Gentiles”), </a:t>
            </a:r>
            <a:r>
              <a:rPr lang="en-US" sz="2800" b="1" dirty="0" smtClean="0">
                <a:solidFill>
                  <a:srgbClr val="FFCC66"/>
                </a:solidFill>
                <a:effectLst>
                  <a:outerShdw blurRad="38100" dist="38100" dir="2700000" algn="tl">
                    <a:srgbClr val="000000">
                      <a:alpha val="43137"/>
                    </a:srgbClr>
                  </a:outerShdw>
                </a:effectLst>
              </a:rPr>
              <a:t>mainstream Christian ministers and theologians have utterly confused the issue. </a:t>
            </a:r>
            <a:r>
              <a:rPr lang="en-US" sz="2800" b="1" dirty="0" smtClean="0">
                <a:effectLst>
                  <a:outerShdw blurRad="38100" dist="38100" dir="2700000" algn="tl">
                    <a:srgbClr val="000000">
                      <a:alpha val="43137"/>
                    </a:srgbClr>
                  </a:outerShdw>
                </a:effectLst>
              </a:rPr>
              <a:t> </a:t>
            </a:r>
            <a:r>
              <a:rPr lang="en-US" sz="2800" b="1" u="sng" dirty="0" smtClean="0">
                <a:solidFill>
                  <a:srgbClr val="00FF00"/>
                </a:solidFill>
                <a:effectLst>
                  <a:outerShdw blurRad="38100" dist="38100" dir="2700000" algn="tl">
                    <a:srgbClr val="000000">
                      <a:alpha val="43137"/>
                    </a:srgbClr>
                  </a:outerShdw>
                </a:effectLst>
              </a:rPr>
              <a:t>Their ignorance of Bible history is the principal cause of their false claims that Paul’s ministry was to non-Israelites</a:t>
            </a:r>
            <a:r>
              <a:rPr lang="en-US" sz="2800" b="1" dirty="0" smtClean="0">
                <a:solidFill>
                  <a:srgbClr val="00FF00"/>
                </a:solidFill>
                <a:effectLst>
                  <a:outerShdw blurRad="38100" dist="38100" dir="2700000" algn="tl">
                    <a:srgbClr val="000000">
                      <a:alpha val="43137"/>
                    </a:srgbClr>
                  </a:outerShdw>
                </a:effectLst>
              </a:rPr>
              <a:t>!</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6146" name="Picture 2" descr="http://www.creationism.org/images/DoreBibleIllus/w1Th0211Dore_St_PaulPreachingToTheThessalonians.jpg"/>
          <p:cNvPicPr>
            <a:picLocks noChangeAspect="1" noChangeArrowheads="1"/>
          </p:cNvPicPr>
          <p:nvPr/>
        </p:nvPicPr>
        <p:blipFill>
          <a:blip r:embed="rId2" cstate="print"/>
          <a:srcRect t="4101" r="3571" b="7882"/>
          <a:stretch>
            <a:fillRect/>
          </a:stretch>
        </p:blipFill>
        <p:spPr bwMode="auto">
          <a:xfrm>
            <a:off x="357158" y="1428736"/>
            <a:ext cx="3224306" cy="4000528"/>
          </a:xfrm>
          <a:prstGeom prst="rect">
            <a:avLst/>
          </a:prstGeom>
          <a:noFill/>
        </p:spPr>
      </p:pic>
      <p:sp>
        <p:nvSpPr>
          <p:cNvPr id="7" name="TextBox 6"/>
          <p:cNvSpPr txBox="1"/>
          <p:nvPr/>
        </p:nvSpPr>
        <p:spPr>
          <a:xfrm>
            <a:off x="285720" y="5572140"/>
            <a:ext cx="3429024" cy="954107"/>
          </a:xfrm>
          <a:prstGeom prst="rect">
            <a:avLst/>
          </a:prstGeom>
          <a:noFill/>
        </p:spPr>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Paul preaching to the Thessalonians</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76</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algn="ctr"/>
            <a:r>
              <a:rPr lang="en-US" sz="2400" b="1" dirty="0" smtClean="0">
                <a:solidFill>
                  <a:srgbClr val="00FF00"/>
                </a:solidFill>
              </a:rPr>
              <a:t>Circumcision Versus </a:t>
            </a:r>
            <a:r>
              <a:rPr lang="en-US" sz="2400" b="1" dirty="0" err="1" smtClean="0">
                <a:solidFill>
                  <a:srgbClr val="00FF00"/>
                </a:solidFill>
              </a:rPr>
              <a:t>Uncircumcision</a:t>
            </a:r>
            <a:endParaRPr lang="en-GB" sz="2400" dirty="0"/>
          </a:p>
        </p:txBody>
      </p:sp>
      <p:sp>
        <p:nvSpPr>
          <p:cNvPr id="6" name="TextBox 5"/>
          <p:cNvSpPr txBox="1"/>
          <p:nvPr/>
        </p:nvSpPr>
        <p:spPr>
          <a:xfrm>
            <a:off x="3786182" y="1571612"/>
            <a:ext cx="5357818" cy="4832092"/>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In Acts 10, Cornelius, </a:t>
            </a:r>
            <a:r>
              <a:rPr lang="en-US" sz="2800" b="1" dirty="0" smtClean="0">
                <a:solidFill>
                  <a:srgbClr val="FFC000"/>
                </a:solidFill>
                <a:effectLst>
                  <a:outerShdw blurRad="38100" dist="38100" dir="2700000" algn="tl">
                    <a:srgbClr val="000000">
                      <a:alpha val="43137"/>
                    </a:srgbClr>
                  </a:outerShdw>
                </a:effectLst>
              </a:rPr>
              <a:t>an </a:t>
            </a:r>
            <a:r>
              <a:rPr lang="en-US" sz="2800" b="1" i="1" dirty="0" smtClean="0">
                <a:solidFill>
                  <a:srgbClr val="FFC000"/>
                </a:solidFill>
                <a:effectLst>
                  <a:outerShdw blurRad="38100" dist="38100" dir="2700000" algn="tl">
                    <a:srgbClr val="000000">
                      <a:alpha val="43137"/>
                    </a:srgbClr>
                  </a:outerShdw>
                </a:effectLst>
              </a:rPr>
              <a:t>uncircumcised Israelite of the Dispersion</a:t>
            </a:r>
            <a:r>
              <a:rPr lang="en-US" sz="2800" b="1" dirty="0" smtClean="0">
                <a:solidFill>
                  <a:srgbClr val="FFC000"/>
                </a:solidFill>
                <a:effectLst>
                  <a:outerShdw blurRad="38100" dist="38100" dir="2700000" algn="tl">
                    <a:srgbClr val="000000">
                      <a:alpha val="43137"/>
                    </a:srgbClr>
                  </a:outerShdw>
                </a:effectLst>
              </a:rPr>
              <a:t>, from Italy, </a:t>
            </a:r>
            <a:r>
              <a:rPr lang="en-US" sz="2800" b="1" dirty="0" smtClean="0">
                <a:solidFill>
                  <a:srgbClr val="00B0F0"/>
                </a:solidFill>
                <a:effectLst>
                  <a:outerShdw blurRad="38100" dist="38100" dir="2700000" algn="tl">
                    <a:srgbClr val="000000">
                      <a:alpha val="43137"/>
                    </a:srgbClr>
                  </a:outerShdw>
                </a:effectLst>
              </a:rPr>
              <a:t>had come to Jerusalem in search of knowledge about Jesus.  </a:t>
            </a:r>
            <a:r>
              <a:rPr lang="en-US" sz="2800" b="1" dirty="0" smtClean="0">
                <a:solidFill>
                  <a:srgbClr val="FF33CC"/>
                </a:solidFill>
                <a:effectLst>
                  <a:outerShdw blurRad="38100" dist="38100" dir="2700000" algn="tl">
                    <a:srgbClr val="000000">
                      <a:alpha val="43137"/>
                    </a:srgbClr>
                  </a:outerShdw>
                </a:effectLst>
              </a:rPr>
              <a:t>Peter’s vision was from the Holy Spirit (Acts 10:19),</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and he began to realize that the uncircumcised Israelites were no longer to be rejected by circumcised </a:t>
            </a:r>
            <a:r>
              <a:rPr lang="en-US" sz="2800" b="1" dirty="0" err="1" smtClean="0">
                <a:solidFill>
                  <a:srgbClr val="00FF00"/>
                </a:solidFill>
                <a:effectLst>
                  <a:outerShdw blurRad="38100" dist="38100" dir="2700000" algn="tl">
                    <a:srgbClr val="000000">
                      <a:alpha val="43137"/>
                    </a:srgbClr>
                  </a:outerShdw>
                </a:effectLst>
              </a:rPr>
              <a:t>Judahites</a:t>
            </a:r>
            <a:r>
              <a:rPr lang="en-US"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5122" name="Picture 2" descr="http://zaccai.files.wordpress.com/2009/04/cornelius.jpg"/>
          <p:cNvPicPr>
            <a:picLocks noChangeAspect="1" noChangeArrowheads="1"/>
          </p:cNvPicPr>
          <p:nvPr/>
        </p:nvPicPr>
        <p:blipFill>
          <a:blip r:embed="rId2" cstate="print">
            <a:lum bright="20000" contrast="20000"/>
          </a:blip>
          <a:srcRect/>
          <a:stretch>
            <a:fillRect/>
          </a:stretch>
        </p:blipFill>
        <p:spPr bwMode="auto">
          <a:xfrm>
            <a:off x="285720" y="1285860"/>
            <a:ext cx="3125127" cy="4929222"/>
          </a:xfrm>
          <a:prstGeom prst="rect">
            <a:avLst/>
          </a:prstGeom>
          <a:noFill/>
        </p:spPr>
      </p:pic>
      <p:sp>
        <p:nvSpPr>
          <p:cNvPr id="7" name="TextBox 6"/>
          <p:cNvSpPr txBox="1"/>
          <p:nvPr/>
        </p:nvSpPr>
        <p:spPr>
          <a:xfrm>
            <a:off x="285720" y="6334780"/>
            <a:ext cx="3143272" cy="523220"/>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Cornelius</a:t>
            </a:r>
            <a:endParaRPr lang="en-GB"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77</a:t>
            </a:fld>
            <a:endParaRPr lang="en-GB"/>
          </a:p>
        </p:txBody>
      </p:sp>
      <p:sp>
        <p:nvSpPr>
          <p:cNvPr id="5" name="TextBox 4"/>
          <p:cNvSpPr txBox="1"/>
          <p:nvPr/>
        </p:nvSpPr>
        <p:spPr>
          <a:xfrm>
            <a:off x="0" y="0"/>
            <a:ext cx="9144000" cy="738664"/>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sz="2400" dirty="0" smtClean="0">
              <a:solidFill>
                <a:srgbClr val="FFFFFF"/>
              </a:solidFill>
            </a:endParaRPr>
          </a:p>
          <a:p>
            <a:endParaRPr lang="en-GB" dirty="0"/>
          </a:p>
        </p:txBody>
      </p:sp>
      <p:sp>
        <p:nvSpPr>
          <p:cNvPr id="6" name="TextBox 5"/>
          <p:cNvSpPr txBox="1"/>
          <p:nvPr/>
        </p:nvSpPr>
        <p:spPr>
          <a:xfrm>
            <a:off x="4357686" y="2143116"/>
            <a:ext cx="4643438" cy="3108543"/>
          </a:xfrm>
          <a:prstGeom prst="rect">
            <a:avLst/>
          </a:prstGeom>
          <a:noFill/>
        </p:spPr>
        <p:txBody>
          <a:bodyPr wrap="square" rtlCol="0">
            <a:spAutoFit/>
          </a:bodyPr>
          <a:lstStyle/>
          <a:p>
            <a:r>
              <a:rPr lang="en-US" sz="2800" b="1" u="sng" dirty="0" smtClean="0">
                <a:solidFill>
                  <a:srgbClr val="00FFFF"/>
                </a:solidFill>
                <a:effectLst>
                  <a:outerShdw blurRad="38100" dist="38100" dir="2700000" algn="tl">
                    <a:srgbClr val="000000">
                      <a:alpha val="43137"/>
                    </a:srgbClr>
                  </a:outerShdw>
                </a:effectLst>
              </a:rPr>
              <a:t>From that moment on, the Circumcision of the House of Judah and the </a:t>
            </a:r>
            <a:r>
              <a:rPr lang="en-US" sz="2800" b="1" u="sng" dirty="0" err="1" smtClean="0">
                <a:solidFill>
                  <a:srgbClr val="00FFFF"/>
                </a:solidFill>
                <a:effectLst>
                  <a:outerShdw blurRad="38100" dist="38100" dir="2700000" algn="tl">
                    <a:srgbClr val="000000">
                      <a:alpha val="43137"/>
                    </a:srgbClr>
                  </a:outerShdw>
                </a:effectLst>
              </a:rPr>
              <a:t>Uncircumcision</a:t>
            </a:r>
            <a:r>
              <a:rPr lang="en-US" sz="2800" b="1" u="sng" dirty="0" smtClean="0">
                <a:solidFill>
                  <a:srgbClr val="00FFFF"/>
                </a:solidFill>
                <a:effectLst>
                  <a:outerShdw blurRad="38100" dist="38100" dir="2700000" algn="tl">
                    <a:srgbClr val="000000">
                      <a:alpha val="43137"/>
                    </a:srgbClr>
                  </a:outerShdw>
                </a:effectLst>
              </a:rPr>
              <a:t> of the House of Israel were to recognize each other as brethren</a:t>
            </a:r>
            <a:r>
              <a:rPr lang="en-US" sz="2800" b="1" dirty="0" smtClean="0">
                <a:solidFill>
                  <a:srgbClr val="00FFFF"/>
                </a:solidFill>
                <a:effectLst>
                  <a:outerShdw blurRad="38100" dist="38100" dir="2700000" algn="tl">
                    <a:srgbClr val="000000">
                      <a:alpha val="43137"/>
                    </a:srgbClr>
                  </a:outerShdw>
                </a:effectLst>
              </a:rPr>
              <a:t>.  </a:t>
            </a:r>
            <a:endParaRPr lang="en-GB" dirty="0">
              <a:solidFill>
                <a:srgbClr val="00FFFF"/>
              </a:solidFill>
            </a:endParaRPr>
          </a:p>
        </p:txBody>
      </p:sp>
      <p:pic>
        <p:nvPicPr>
          <p:cNvPr id="7" name="Picture 2" descr="http://academic.emporia.edu/abersusa/gis/students/meyer/12_tr.gif">
            <a:hlinkClick r:id="rId2"/>
          </p:cNvPr>
          <p:cNvPicPr>
            <a:picLocks noChangeAspect="1" noChangeArrowheads="1"/>
          </p:cNvPicPr>
          <p:nvPr/>
        </p:nvPicPr>
        <p:blipFill>
          <a:blip r:embed="rId3" cstate="print"/>
          <a:srcRect/>
          <a:stretch>
            <a:fillRect/>
          </a:stretch>
        </p:blipFill>
        <p:spPr bwMode="auto">
          <a:xfrm>
            <a:off x="285720" y="1571612"/>
            <a:ext cx="3890623" cy="42148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78</a:t>
            </a:fld>
            <a:endParaRPr lang="en-GB"/>
          </a:p>
        </p:txBody>
      </p:sp>
      <p:sp>
        <p:nvSpPr>
          <p:cNvPr id="5" name="TextBox 4"/>
          <p:cNvSpPr txBox="1"/>
          <p:nvPr/>
        </p:nvSpPr>
        <p:spPr>
          <a:xfrm>
            <a:off x="0" y="0"/>
            <a:ext cx="9144000" cy="738664"/>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sz="2400" dirty="0" smtClean="0">
              <a:solidFill>
                <a:srgbClr val="FFFFFF"/>
              </a:solidFill>
            </a:endParaRPr>
          </a:p>
          <a:p>
            <a:endParaRPr lang="en-GB" dirty="0"/>
          </a:p>
        </p:txBody>
      </p:sp>
      <p:sp>
        <p:nvSpPr>
          <p:cNvPr id="6" name="TextBox 5"/>
          <p:cNvSpPr txBox="1"/>
          <p:nvPr/>
        </p:nvSpPr>
        <p:spPr>
          <a:xfrm>
            <a:off x="4500562" y="1785926"/>
            <a:ext cx="4643438" cy="3816429"/>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Under no circumstances were any of the Apostles told to go out and try to convert the heathen.  </a:t>
            </a:r>
            <a:r>
              <a:rPr lang="en-US" sz="2800" b="1" dirty="0" smtClean="0">
                <a:solidFill>
                  <a:srgbClr val="FFC000"/>
                </a:solidFill>
                <a:effectLst>
                  <a:outerShdw blurRad="38100" dist="38100" dir="2700000" algn="tl">
                    <a:srgbClr val="000000">
                      <a:alpha val="43137"/>
                    </a:srgbClr>
                  </a:outerShdw>
                </a:effectLst>
              </a:rPr>
              <a:t>Their mission was to the Israelites, exclusively, </a:t>
            </a:r>
            <a:r>
              <a:rPr lang="en-US" sz="2800" b="1" dirty="0" smtClean="0">
                <a:solidFill>
                  <a:srgbClr val="00FFCC"/>
                </a:solidFill>
                <a:effectLst>
                  <a:outerShdw blurRad="38100" dist="38100" dir="2700000" algn="tl">
                    <a:srgbClr val="000000">
                      <a:alpha val="43137"/>
                    </a:srgbClr>
                  </a:outerShdw>
                </a:effectLst>
              </a:rPr>
              <a:t>wherever they happened to be in the world.</a:t>
            </a:r>
            <a:endParaRPr lang="en-GB" sz="2800" b="1" dirty="0" smtClean="0">
              <a:solidFill>
                <a:srgbClr val="00FFCC"/>
              </a:solidFill>
              <a:effectLst>
                <a:outerShdw blurRad="38100" dist="38100" dir="2700000" algn="tl">
                  <a:srgbClr val="000000">
                    <a:alpha val="43137"/>
                  </a:srgbClr>
                </a:outerShdw>
              </a:effectLst>
            </a:endParaRPr>
          </a:p>
          <a:p>
            <a:endParaRPr lang="en-GB" dirty="0"/>
          </a:p>
        </p:txBody>
      </p:sp>
      <p:pic>
        <p:nvPicPr>
          <p:cNvPr id="103426" name="Picture 2" descr="http://www.creationism.org/images/DoreBibleIllus/vAct0232Dore_TheApostlesPreachingTheGospel.jpg"/>
          <p:cNvPicPr>
            <a:picLocks noChangeAspect="1" noChangeArrowheads="1"/>
          </p:cNvPicPr>
          <p:nvPr/>
        </p:nvPicPr>
        <p:blipFill>
          <a:blip r:embed="rId2" cstate="print">
            <a:lum bright="30000"/>
          </a:blip>
          <a:srcRect l="4435" t="5108" r="2883" b="9593"/>
          <a:stretch>
            <a:fillRect/>
          </a:stretch>
        </p:blipFill>
        <p:spPr bwMode="auto">
          <a:xfrm>
            <a:off x="500034" y="1214422"/>
            <a:ext cx="3786214" cy="4776455"/>
          </a:xfrm>
          <a:prstGeom prst="rect">
            <a:avLst/>
          </a:prstGeom>
          <a:noFill/>
        </p:spPr>
      </p:pic>
      <p:sp>
        <p:nvSpPr>
          <p:cNvPr id="7" name="TextBox 6"/>
          <p:cNvSpPr txBox="1"/>
          <p:nvPr/>
        </p:nvSpPr>
        <p:spPr>
          <a:xfrm>
            <a:off x="0" y="6072206"/>
            <a:ext cx="4714876"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Apostles preaching</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circle(in)">
                                      <p:cBhvr>
                                        <p:cTn id="7" dur="2000"/>
                                        <p:tgtEl>
                                          <p:spTgt spid="1034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79</a:t>
            </a:fld>
            <a:endParaRPr lang="en-GB"/>
          </a:p>
        </p:txBody>
      </p:sp>
      <p:sp>
        <p:nvSpPr>
          <p:cNvPr id="5" name="TextBox 4"/>
          <p:cNvSpPr txBox="1"/>
          <p:nvPr/>
        </p:nvSpPr>
        <p:spPr>
          <a:xfrm>
            <a:off x="4000464" y="1857364"/>
            <a:ext cx="5143536" cy="3970318"/>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Paul explains this new understanding in these words:</a:t>
            </a:r>
            <a:endParaRPr lang="en-GB" sz="2800" b="1" dirty="0" smtClean="0">
              <a:solidFill>
                <a:srgbClr val="66FFFF"/>
              </a:solidFill>
              <a:effectLst>
                <a:outerShdw blurRad="38100" dist="38100" dir="2700000" algn="tl">
                  <a:srgbClr val="000000">
                    <a:alpha val="43137"/>
                  </a:srgbClr>
                </a:outerShdw>
              </a:effectLst>
            </a:endParaRPr>
          </a:p>
          <a:p>
            <a:r>
              <a:rPr lang="en-US" sz="2800" b="1" dirty="0" smtClean="0">
                <a:effectLst>
                  <a:outerShdw blurRad="38100" dist="38100" dir="2700000" algn="tl">
                    <a:srgbClr val="000000">
                      <a:alpha val="43137"/>
                    </a:srgbClr>
                  </a:outerShdw>
                </a:effectLst>
              </a:rPr>
              <a:t> </a:t>
            </a:r>
            <a:endParaRPr lang="en-GB" sz="2800" b="1" dirty="0" smtClean="0">
              <a:effectLst>
                <a:outerShdw blurRad="38100" dist="38100" dir="2700000" algn="tl">
                  <a:srgbClr val="000000">
                    <a:alpha val="43137"/>
                  </a:srgbClr>
                </a:outerShdw>
              </a:effectLst>
            </a:endParaRPr>
          </a:p>
          <a:p>
            <a:r>
              <a:rPr lang="en-US" sz="2800" b="1" i="1" dirty="0" smtClean="0">
                <a:solidFill>
                  <a:srgbClr val="FFC000"/>
                </a:solidFill>
                <a:effectLst>
                  <a:outerShdw blurRad="38100" dist="38100" dir="2700000" algn="tl">
                    <a:srgbClr val="000000">
                      <a:alpha val="43137"/>
                    </a:srgbClr>
                  </a:outerShdw>
                </a:effectLst>
              </a:rPr>
              <a:t>“Hath God cast away HIS People?  God forbid!  </a:t>
            </a:r>
            <a:r>
              <a:rPr lang="en-US" sz="2800" b="1" i="1" u="sng" dirty="0" smtClean="0">
                <a:solidFill>
                  <a:srgbClr val="FF33CC"/>
                </a:solidFill>
                <a:effectLst>
                  <a:outerShdw blurRad="38100" dist="38100" dir="2700000" algn="tl">
                    <a:srgbClr val="000000">
                      <a:alpha val="43137"/>
                    </a:srgbClr>
                  </a:outerShdw>
                </a:effectLst>
              </a:rPr>
              <a:t>For I also am an Israelite</a:t>
            </a:r>
            <a:r>
              <a:rPr lang="en-US" sz="2800" b="1" i="1" dirty="0" smtClean="0">
                <a:solidFill>
                  <a:srgbClr val="FF33CC"/>
                </a:solidFill>
                <a:effectLst>
                  <a:outerShdw blurRad="38100" dist="38100" dir="2700000" algn="tl">
                    <a:srgbClr val="000000">
                      <a:alpha val="43137"/>
                    </a:srgbClr>
                  </a:outerShdw>
                </a:effectLst>
              </a:rPr>
              <a:t>, </a:t>
            </a:r>
            <a:r>
              <a:rPr lang="en-US" sz="2800" b="1" i="1" dirty="0" smtClean="0">
                <a:solidFill>
                  <a:srgbClr val="00FFCC"/>
                </a:solidFill>
                <a:effectLst>
                  <a:outerShdw blurRad="38100" dist="38100" dir="2700000" algn="tl">
                    <a:srgbClr val="000000">
                      <a:alpha val="43137"/>
                    </a:srgbClr>
                  </a:outerShdw>
                </a:effectLst>
              </a:rPr>
              <a:t>of the seed of Abraham, of the tribe of Benjamin.  </a:t>
            </a:r>
            <a:endParaRPr lang="en-GB" sz="2800" b="1" dirty="0">
              <a:solidFill>
                <a:srgbClr val="00FFCC"/>
              </a:solidFill>
              <a:effectLst>
                <a:outerShdw blurRad="38100" dist="38100" dir="2700000" algn="tl">
                  <a:srgbClr val="000000">
                    <a:alpha val="43137"/>
                  </a:srgbClr>
                </a:outerShdw>
              </a:effectLst>
            </a:endParaRPr>
          </a:p>
        </p:txBody>
      </p:sp>
      <p:pic>
        <p:nvPicPr>
          <p:cNvPr id="3076" name="Picture 4" descr="http://www.instonebrewer.com/bpg2009/Free/Pics/Paul01.gif"/>
          <p:cNvPicPr>
            <a:picLocks noChangeAspect="1" noChangeArrowheads="1"/>
          </p:cNvPicPr>
          <p:nvPr/>
        </p:nvPicPr>
        <p:blipFill>
          <a:blip r:embed="rId2" cstate="print"/>
          <a:srcRect/>
          <a:stretch>
            <a:fillRect/>
          </a:stretch>
        </p:blipFill>
        <p:spPr bwMode="auto">
          <a:xfrm>
            <a:off x="357158" y="1428736"/>
            <a:ext cx="3495675" cy="4572000"/>
          </a:xfrm>
          <a:prstGeom prst="rect">
            <a:avLst/>
          </a:prstGeom>
          <a:noFill/>
        </p:spPr>
      </p:pic>
      <p:sp>
        <p:nvSpPr>
          <p:cNvPr id="7" name="TextBox 6"/>
          <p:cNvSpPr txBox="1"/>
          <p:nvPr/>
        </p:nvSpPr>
        <p:spPr>
          <a:xfrm>
            <a:off x="285720" y="6072206"/>
            <a:ext cx="3643338"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St. Paul</a:t>
            </a:r>
            <a:endParaRPr lang="en-GB" sz="36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circle(in)">
                                      <p:cBhvr>
                                        <p:cTn id="7" dur="2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4143372" y="2285992"/>
            <a:ext cx="4786346" cy="2862322"/>
          </a:xfrm>
          <a:prstGeom prst="rect">
            <a:avLst/>
          </a:prstGeom>
          <a:noFill/>
        </p:spPr>
        <p:txBody>
          <a:bodyPr wrap="square" rtlCol="0">
            <a:spAutoFit/>
          </a:bodyPr>
          <a:lstStyle/>
          <a:p>
            <a:pPr algn="ctr"/>
            <a:r>
              <a:rPr lang="en-US" sz="3600" b="1" i="1" dirty="0" smtClean="0">
                <a:solidFill>
                  <a:srgbClr val="66FFFF"/>
                </a:solidFill>
                <a:effectLst>
                  <a:outerShdw blurRad="38100" dist="38100" dir="2700000" algn="tl">
                    <a:srgbClr val="000000">
                      <a:alpha val="43137"/>
                    </a:srgbClr>
                  </a:outerShdw>
                </a:effectLst>
              </a:rPr>
              <a:t>“Shiloh, </a:t>
            </a:r>
            <a:r>
              <a:rPr lang="en-US" sz="3600" b="1" i="1" dirty="0" smtClean="0">
                <a:solidFill>
                  <a:srgbClr val="FFC000"/>
                </a:solidFill>
                <a:effectLst>
                  <a:outerShdw blurRad="38100" dist="38100" dir="2700000" algn="tl">
                    <a:srgbClr val="000000">
                      <a:alpha val="43137"/>
                    </a:srgbClr>
                  </a:outerShdw>
                </a:effectLst>
              </a:rPr>
              <a:t>an epithet of the Messiah.”  </a:t>
            </a:r>
            <a:r>
              <a:rPr lang="en-US" sz="3600" b="1" dirty="0" smtClean="0">
                <a:solidFill>
                  <a:srgbClr val="FFC000"/>
                </a:solidFill>
                <a:effectLst>
                  <a:outerShdw blurRad="38100" dist="38100" dir="2700000" algn="tl">
                    <a:srgbClr val="000000">
                      <a:alpha val="43137"/>
                    </a:srgbClr>
                  </a:outerShdw>
                </a:effectLst>
              </a:rPr>
              <a:t>- </a:t>
            </a:r>
            <a:r>
              <a:rPr lang="en-US" sz="3600" b="1" dirty="0" smtClean="0">
                <a:solidFill>
                  <a:srgbClr val="00FF00"/>
                </a:solidFill>
                <a:effectLst>
                  <a:outerShdw blurRad="38100" dist="38100" dir="2700000" algn="tl">
                    <a:srgbClr val="000000">
                      <a:alpha val="43137"/>
                    </a:srgbClr>
                  </a:outerShdw>
                </a:effectLst>
              </a:rPr>
              <a:t>Strong’s Concordance, </a:t>
            </a:r>
            <a:r>
              <a:rPr lang="en-US" sz="3600" b="1" dirty="0" smtClean="0">
                <a:solidFill>
                  <a:srgbClr val="FF33CC"/>
                </a:solidFill>
                <a:effectLst>
                  <a:outerShdw blurRad="38100" dist="38100" dir="2700000" algn="tl">
                    <a:srgbClr val="000000">
                      <a:alpha val="43137"/>
                    </a:srgbClr>
                  </a:outerShdw>
                </a:effectLst>
              </a:rPr>
              <a:t>#7886</a:t>
            </a:r>
            <a:r>
              <a:rPr lang="en-US" dirty="0" smtClean="0"/>
              <a:t>.</a:t>
            </a:r>
            <a:endParaRPr lang="en-GB" dirty="0" smtClean="0"/>
          </a:p>
          <a:p>
            <a:pPr algn="ctr"/>
            <a:r>
              <a:rPr lang="en-US" dirty="0" smtClean="0"/>
              <a:t> </a:t>
            </a:r>
            <a:endParaRPr lang="en-GB" dirty="0" smtClean="0"/>
          </a:p>
          <a:p>
            <a:pPr algn="ctr"/>
            <a:endParaRPr lang="en-GB" dirty="0"/>
          </a:p>
        </p:txBody>
      </p:sp>
      <p:pic>
        <p:nvPicPr>
          <p:cNvPr id="15362" name="Picture 2" descr="http://www.1saviorforme.com/NewStrongs.jpg"/>
          <p:cNvPicPr>
            <a:picLocks noChangeAspect="1" noChangeArrowheads="1"/>
          </p:cNvPicPr>
          <p:nvPr/>
        </p:nvPicPr>
        <p:blipFill>
          <a:blip r:embed="rId2" cstate="print"/>
          <a:srcRect/>
          <a:stretch>
            <a:fillRect/>
          </a:stretch>
        </p:blipFill>
        <p:spPr bwMode="auto">
          <a:xfrm>
            <a:off x="357158" y="1500174"/>
            <a:ext cx="3457575" cy="4524375"/>
          </a:xfrm>
          <a:prstGeom prst="rect">
            <a:avLst/>
          </a:prstGeom>
          <a:noFill/>
        </p:spPr>
      </p:pic>
      <p:sp>
        <p:nvSpPr>
          <p:cNvPr id="5" name="Slide Number Placeholder 4"/>
          <p:cNvSpPr>
            <a:spLocks noGrp="1"/>
          </p:cNvSpPr>
          <p:nvPr>
            <p:ph type="sldNum" sz="quarter" idx="12"/>
          </p:nvPr>
        </p:nvSpPr>
        <p:spPr/>
        <p:txBody>
          <a:bodyPr/>
          <a:lstStyle/>
          <a:p>
            <a:fld id="{74396042-8E32-47FE-905F-39A4D3A212DF}" type="slidenum">
              <a:rPr lang="en-GB" smtClean="0"/>
              <a:pPr/>
              <a:t>8</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80</a:t>
            </a:fld>
            <a:endParaRPr lang="en-GB"/>
          </a:p>
        </p:txBody>
      </p:sp>
      <p:sp>
        <p:nvSpPr>
          <p:cNvPr id="5" name="TextBox 4"/>
          <p:cNvSpPr txBox="1"/>
          <p:nvPr/>
        </p:nvSpPr>
        <p:spPr>
          <a:xfrm>
            <a:off x="4643438" y="2071678"/>
            <a:ext cx="4500562" cy="3108543"/>
          </a:xfrm>
          <a:prstGeom prst="rect">
            <a:avLst/>
          </a:prstGeom>
          <a:noFill/>
        </p:spPr>
        <p:txBody>
          <a:bodyPr wrap="square" rtlCol="0">
            <a:spAutoFit/>
          </a:bodyPr>
          <a:lstStyle/>
          <a:p>
            <a:r>
              <a:rPr lang="en-US" sz="2800" b="1" i="1" u="sng" dirty="0" smtClean="0">
                <a:solidFill>
                  <a:srgbClr val="00FFFF"/>
                </a:solidFill>
                <a:effectLst>
                  <a:outerShdw blurRad="38100" dist="38100" dir="2700000" algn="tl">
                    <a:srgbClr val="000000">
                      <a:alpha val="43137"/>
                    </a:srgbClr>
                  </a:outerShdw>
                </a:effectLst>
              </a:rPr>
              <a:t>God hath not cast away His People, which he foreknew  </a:t>
            </a:r>
            <a:r>
              <a:rPr lang="en-US" sz="2800" b="1" i="1" dirty="0" smtClean="0">
                <a:solidFill>
                  <a:srgbClr val="FFC000"/>
                </a:solidFill>
                <a:effectLst>
                  <a:outerShdw blurRad="38100" dist="38100" dir="2700000" algn="tl">
                    <a:srgbClr val="000000">
                      <a:alpha val="43137"/>
                    </a:srgbClr>
                  </a:outerShdw>
                </a:effectLst>
              </a:rPr>
              <a:t>…And so ALL ISRAEL </a:t>
            </a:r>
            <a:r>
              <a:rPr lang="en-US" sz="2800" b="1" dirty="0" smtClean="0">
                <a:solidFill>
                  <a:srgbClr val="FFC000"/>
                </a:solidFill>
                <a:effectLst>
                  <a:outerShdw blurRad="38100" dist="38100" dir="2700000" algn="tl">
                    <a:srgbClr val="000000">
                      <a:alpha val="43137"/>
                    </a:srgbClr>
                  </a:outerShdw>
                </a:effectLst>
              </a:rPr>
              <a:t>[both Houses!]</a:t>
            </a:r>
            <a:r>
              <a:rPr lang="en-US" sz="2800" b="1" i="1" dirty="0" smtClean="0">
                <a:solidFill>
                  <a:srgbClr val="FFC000"/>
                </a:solidFill>
                <a:effectLst>
                  <a:outerShdw blurRad="38100" dist="38100" dir="2700000" algn="tl">
                    <a:srgbClr val="000000">
                      <a:alpha val="43137"/>
                    </a:srgbClr>
                  </a:outerShdw>
                </a:effectLst>
              </a:rPr>
              <a:t> shall be saved </a:t>
            </a:r>
            <a:r>
              <a:rPr lang="en-US" sz="2800" b="1" dirty="0" smtClean="0">
                <a:solidFill>
                  <a:srgbClr val="FFC000"/>
                </a:solidFill>
                <a:effectLst>
                  <a:outerShdw blurRad="38100" dist="38100" dir="2700000" algn="tl">
                    <a:srgbClr val="000000">
                      <a:alpha val="43137"/>
                    </a:srgbClr>
                  </a:outerShdw>
                </a:effectLst>
              </a:rPr>
              <a:t>[not the whole world!]:</a:t>
            </a:r>
            <a:r>
              <a:rPr lang="en-US" sz="2800" b="1" i="1" dirty="0" smtClean="0">
                <a:solidFill>
                  <a:srgbClr val="FFC000"/>
                </a:solidFill>
                <a:effectLst>
                  <a:outerShdw blurRad="38100" dist="38100" dir="2700000" algn="tl">
                    <a:srgbClr val="000000">
                      <a:alpha val="43137"/>
                    </a:srgbClr>
                  </a:outerShdw>
                </a:effectLst>
              </a:rPr>
              <a:t> </a:t>
            </a:r>
            <a:r>
              <a:rPr lang="en-US" sz="2800" b="1" i="1" dirty="0" smtClean="0">
                <a:solidFill>
                  <a:srgbClr val="00FF00"/>
                </a:solidFill>
                <a:effectLst>
                  <a:outerShdw blurRad="38100" dist="38100" dir="2700000" algn="tl">
                    <a:srgbClr val="000000">
                      <a:alpha val="43137"/>
                    </a:srgbClr>
                  </a:outerShdw>
                </a:effectLst>
              </a:rPr>
              <a:t>as it is written, </a:t>
            </a:r>
            <a:endParaRPr lang="en-GB" sz="2800" b="1" dirty="0">
              <a:solidFill>
                <a:srgbClr val="00FF00"/>
              </a:solidFill>
              <a:effectLst>
                <a:outerShdw blurRad="38100" dist="38100" dir="2700000" algn="tl">
                  <a:srgbClr val="000000">
                    <a:alpha val="43137"/>
                  </a:srgbClr>
                </a:outerShdw>
              </a:effectLst>
            </a:endParaRPr>
          </a:p>
        </p:txBody>
      </p:sp>
      <p:pic>
        <p:nvPicPr>
          <p:cNvPr id="6" name="Picture 6" descr="4sym"/>
          <p:cNvPicPr>
            <a:picLocks noChangeAspect="1" noChangeArrowheads="1"/>
          </p:cNvPicPr>
          <p:nvPr/>
        </p:nvPicPr>
        <p:blipFill>
          <a:blip r:embed="rId2" cstate="print">
            <a:duotone>
              <a:prstClr val="black"/>
              <a:srgbClr val="FFC000">
                <a:tint val="45000"/>
                <a:satMod val="400000"/>
              </a:srgbClr>
            </a:duotone>
          </a:blip>
          <a:srcRect/>
          <a:stretch>
            <a:fillRect/>
          </a:stretch>
        </p:blipFill>
        <p:spPr bwMode="auto">
          <a:xfrm>
            <a:off x="500035" y="1500174"/>
            <a:ext cx="3791708" cy="4770214"/>
          </a:xfrm>
          <a:prstGeom prst="rect">
            <a:avLst/>
          </a:prstGeom>
          <a:solidFill>
            <a:schemeClr val="tx2"/>
          </a:solidFill>
          <a:ln w="9525">
            <a:noFill/>
            <a:miter lim="800000"/>
            <a:headEnd/>
            <a:tailEnd/>
          </a:ln>
        </p:spPr>
      </p:pic>
      <p:sp>
        <p:nvSpPr>
          <p:cNvPr id="7" name="TextBox 6"/>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81</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dirty="0"/>
          </a:p>
        </p:txBody>
      </p:sp>
      <p:sp>
        <p:nvSpPr>
          <p:cNvPr id="6" name="TextBox 5"/>
          <p:cNvSpPr txBox="1"/>
          <p:nvPr/>
        </p:nvSpPr>
        <p:spPr>
          <a:xfrm>
            <a:off x="4643438" y="1857364"/>
            <a:ext cx="4071966" cy="3385542"/>
          </a:xfrm>
          <a:prstGeom prst="rect">
            <a:avLst/>
          </a:prstGeom>
          <a:noFill/>
        </p:spPr>
        <p:txBody>
          <a:bodyPr wrap="square" rtlCol="0">
            <a:spAutoFit/>
          </a:bodyPr>
          <a:lstStyle/>
          <a:p>
            <a:r>
              <a:rPr lang="en-US" sz="2800" b="1" i="1" dirty="0" smtClean="0">
                <a:solidFill>
                  <a:srgbClr val="00FFCC"/>
                </a:solidFill>
                <a:effectLst>
                  <a:outerShdw blurRad="38100" dist="38100" dir="2700000" algn="tl">
                    <a:srgbClr val="000000">
                      <a:alpha val="43137"/>
                    </a:srgbClr>
                  </a:outerShdw>
                </a:effectLst>
              </a:rPr>
              <a:t>THERE SHALL COME OUT OF SION THE DELIVERER AND SHALL TURN AWAY UNGODLINESS </a:t>
            </a:r>
            <a:r>
              <a:rPr lang="en-US" sz="2800" b="1" i="1" u="sng" dirty="0" smtClean="0">
                <a:solidFill>
                  <a:srgbClr val="00FFCC"/>
                </a:solidFill>
                <a:effectLst>
                  <a:outerShdw blurRad="38100" dist="38100" dir="2700000" algn="tl">
                    <a:srgbClr val="000000">
                      <a:alpha val="43137"/>
                    </a:srgbClr>
                  </a:outerShdw>
                </a:effectLst>
              </a:rPr>
              <a:t>FROM JACOB</a:t>
            </a:r>
            <a:r>
              <a:rPr lang="en-US" sz="2800" b="1" i="1" dirty="0" smtClean="0">
                <a:solidFill>
                  <a:srgbClr val="00FFCC"/>
                </a:solidFill>
                <a:effectLst>
                  <a:outerShdw blurRad="38100" dist="38100" dir="2700000" algn="tl">
                    <a:srgbClr val="000000">
                      <a:alpha val="43137"/>
                    </a:srgbClr>
                  </a:outerShdw>
                </a:effectLst>
              </a:rPr>
              <a:t>.”</a:t>
            </a:r>
            <a:r>
              <a:rPr lang="en-US" sz="2800" b="1" i="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 Romans 11:1,26-27.</a:t>
            </a:r>
            <a:endParaRPr lang="en-GB" sz="2800" b="1" dirty="0" smtClean="0">
              <a:solidFill>
                <a:srgbClr val="FF33CC"/>
              </a:solidFill>
              <a:effectLst>
                <a:outerShdw blurRad="38100" dist="38100" dir="2700000" algn="tl">
                  <a:srgbClr val="000000">
                    <a:alpha val="43137"/>
                  </a:srgbClr>
                </a:outerShdw>
              </a:effectLst>
            </a:endParaRPr>
          </a:p>
          <a:p>
            <a:endParaRPr lang="en-GB" dirty="0"/>
          </a:p>
        </p:txBody>
      </p:sp>
      <p:pic>
        <p:nvPicPr>
          <p:cNvPr id="15362" name="Picture 2" descr="http://www.creationism.org/images/DoreBibleIllus/rMat0201Dore_TheWiseMenGuidedByTheStar.jpg"/>
          <p:cNvPicPr>
            <a:picLocks noChangeAspect="1" noChangeArrowheads="1"/>
          </p:cNvPicPr>
          <p:nvPr/>
        </p:nvPicPr>
        <p:blipFill>
          <a:blip r:embed="rId2" cstate="print">
            <a:duotone>
              <a:schemeClr val="bg2">
                <a:shade val="45000"/>
                <a:satMod val="135000"/>
              </a:schemeClr>
              <a:prstClr val="white"/>
            </a:duotone>
          </a:blip>
          <a:srcRect l="2342" t="6191" r="2014" b="8962"/>
          <a:stretch>
            <a:fillRect/>
          </a:stretch>
        </p:blipFill>
        <p:spPr bwMode="auto">
          <a:xfrm>
            <a:off x="428596" y="1285860"/>
            <a:ext cx="3929090" cy="4744562"/>
          </a:xfrm>
          <a:prstGeom prst="rect">
            <a:avLst/>
          </a:prstGeom>
          <a:noFill/>
        </p:spPr>
      </p:pic>
      <p:sp>
        <p:nvSpPr>
          <p:cNvPr id="7" name="TextBox 6"/>
          <p:cNvSpPr txBox="1"/>
          <p:nvPr/>
        </p:nvSpPr>
        <p:spPr>
          <a:xfrm>
            <a:off x="357158" y="6072206"/>
            <a:ext cx="4286280"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Magi</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82</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dirty="0"/>
          </a:p>
        </p:txBody>
      </p:sp>
      <p:sp>
        <p:nvSpPr>
          <p:cNvPr id="6" name="TextBox 5"/>
          <p:cNvSpPr txBox="1"/>
          <p:nvPr/>
        </p:nvSpPr>
        <p:spPr>
          <a:xfrm>
            <a:off x="4286248" y="1643050"/>
            <a:ext cx="4857752" cy="3970318"/>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Yet, the Judeo-Christian pulpits teach that Israel (falsely identified with the Jews) was “cast away” by God for rejecting the Messiah.</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a:t>
            </a:r>
            <a:r>
              <a:rPr lang="en-US" sz="2800" b="1" u="sng" dirty="0" smtClean="0">
                <a:solidFill>
                  <a:srgbClr val="FF0000"/>
                </a:solidFill>
                <a:effectLst>
                  <a:outerShdw blurRad="38100" dist="38100" dir="2700000" algn="tl">
                    <a:srgbClr val="000000">
                      <a:alpha val="43137"/>
                    </a:srgbClr>
                  </a:outerShdw>
                </a:effectLst>
              </a:rPr>
              <a:t>The Jews have indeed been rejected for their iniquity,</a:t>
            </a:r>
            <a:r>
              <a:rPr lang="en-US" sz="2800" b="1" u="sng" dirty="0" smtClean="0">
                <a:solidFill>
                  <a:srgbClr val="00FF00"/>
                </a:solidFill>
                <a:effectLst>
                  <a:outerShdw blurRad="38100" dist="38100" dir="2700000" algn="tl">
                    <a:srgbClr val="000000">
                      <a:alpha val="43137"/>
                    </a:srgbClr>
                  </a:outerShdw>
                </a:effectLst>
              </a:rPr>
              <a:t> but not Israel</a:t>
            </a:r>
            <a:r>
              <a:rPr lang="en-US"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14338" name="Picture 2" descr="http://www.mindfully.org/Reform/2004/Crouch-Christian-Sex12sep04.gif"/>
          <p:cNvPicPr>
            <a:picLocks noChangeAspect="1" noChangeArrowheads="1"/>
          </p:cNvPicPr>
          <p:nvPr/>
        </p:nvPicPr>
        <p:blipFill>
          <a:blip r:embed="rId2" cstate="print"/>
          <a:srcRect/>
          <a:stretch>
            <a:fillRect/>
          </a:stretch>
        </p:blipFill>
        <p:spPr bwMode="auto">
          <a:xfrm>
            <a:off x="500034" y="1357298"/>
            <a:ext cx="3500462" cy="4713957"/>
          </a:xfrm>
          <a:prstGeom prst="rect">
            <a:avLst/>
          </a:prstGeom>
          <a:noFill/>
        </p:spPr>
      </p:pic>
      <p:sp>
        <p:nvSpPr>
          <p:cNvPr id="7" name="TextBox 6"/>
          <p:cNvSpPr txBox="1"/>
          <p:nvPr/>
        </p:nvSpPr>
        <p:spPr>
          <a:xfrm>
            <a:off x="0" y="6072206"/>
            <a:ext cx="4643438"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Paul Crouch TBN</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83</a:t>
            </a:fld>
            <a:endParaRPr lang="en-GB"/>
          </a:p>
        </p:txBody>
      </p:sp>
      <p:sp>
        <p:nvSpPr>
          <p:cNvPr id="5" name="TextBox 4"/>
          <p:cNvSpPr txBox="1"/>
          <p:nvPr/>
        </p:nvSpPr>
        <p:spPr>
          <a:xfrm>
            <a:off x="4500562" y="1571612"/>
            <a:ext cx="4429156" cy="4832092"/>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Because many of the denominational churches fail to understand this history and the prophecies that go with them, </a:t>
            </a:r>
            <a:r>
              <a:rPr lang="en-US" sz="2800" b="1" dirty="0" smtClean="0">
                <a:solidFill>
                  <a:srgbClr val="FFC000"/>
                </a:solidFill>
                <a:effectLst>
                  <a:outerShdw blurRad="38100" dist="38100" dir="2700000" algn="tl">
                    <a:srgbClr val="000000">
                      <a:alpha val="43137"/>
                    </a:srgbClr>
                  </a:outerShdw>
                </a:effectLst>
              </a:rPr>
              <a:t>they reject the Old Testament and proclaim that the “Church,”</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or “spiritual Israel,” has taken the place of TRUE ISRAEL!</a:t>
            </a:r>
            <a:endParaRPr lang="en-GB" sz="2800" b="1" dirty="0">
              <a:solidFill>
                <a:srgbClr val="00FF00"/>
              </a:solidFill>
              <a:effectLst>
                <a:outerShdw blurRad="38100" dist="38100" dir="2700000" algn="tl">
                  <a:srgbClr val="000000">
                    <a:alpha val="43137"/>
                  </a:srgbClr>
                </a:outerShdw>
              </a:effectLst>
            </a:endParaRPr>
          </a:p>
        </p:txBody>
      </p:sp>
      <p:pic>
        <p:nvPicPr>
          <p:cNvPr id="13314" name="Picture 2" descr="http://www.christchurchstellarton.ca/graphics/Christ%20Church%20fall%2005%20500.jpg"/>
          <p:cNvPicPr>
            <a:picLocks noChangeAspect="1" noChangeArrowheads="1"/>
          </p:cNvPicPr>
          <p:nvPr/>
        </p:nvPicPr>
        <p:blipFill>
          <a:blip r:embed="rId2" cstate="print"/>
          <a:srcRect/>
          <a:stretch>
            <a:fillRect/>
          </a:stretch>
        </p:blipFill>
        <p:spPr bwMode="auto">
          <a:xfrm>
            <a:off x="428596" y="1643050"/>
            <a:ext cx="3771900" cy="4762500"/>
          </a:xfrm>
          <a:prstGeom prst="rect">
            <a:avLst/>
          </a:prstGeom>
          <a:noFill/>
        </p:spPr>
      </p:pic>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84</a:t>
            </a:fld>
            <a:endParaRPr lang="en-GB"/>
          </a:p>
        </p:txBody>
      </p:sp>
      <p:sp>
        <p:nvSpPr>
          <p:cNvPr id="5" name="TextBox 4"/>
          <p:cNvSpPr txBox="1"/>
          <p:nvPr/>
        </p:nvSpPr>
        <p:spPr>
          <a:xfrm>
            <a:off x="4572000" y="1714488"/>
            <a:ext cx="4357718" cy="4247317"/>
          </a:xfrm>
          <a:prstGeom prst="rect">
            <a:avLst/>
          </a:prstGeom>
          <a:noFill/>
        </p:spPr>
        <p:txBody>
          <a:bodyPr wrap="square" rtlCol="0">
            <a:spAutoFit/>
          </a:bodyPr>
          <a:lstStyle/>
          <a:p>
            <a:r>
              <a:rPr lang="en-US" sz="2800" b="1" u="sng" dirty="0" smtClean="0">
                <a:solidFill>
                  <a:srgbClr val="00FFFF"/>
                </a:solidFill>
                <a:effectLst>
                  <a:outerShdw blurRad="38100" dist="38100" dir="2700000" algn="tl">
                    <a:srgbClr val="000000">
                      <a:alpha val="43137"/>
                    </a:srgbClr>
                  </a:outerShdw>
                </a:effectLst>
              </a:rPr>
              <a:t>But, the Bible teaches NO SUCH THING</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And Paul directly contradicts it!  Rabbinical deception has led these denominations,</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full of misplaced good intentions,</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down the road of Apostasy!</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12290" name="Picture 2" descr="http://artintifada.files.wordpress.com/2009/01/rabbi-weiss-cohen-and-rosenberg.jpg"/>
          <p:cNvPicPr>
            <a:picLocks noChangeAspect="1" noChangeArrowheads="1"/>
          </p:cNvPicPr>
          <p:nvPr/>
        </p:nvPicPr>
        <p:blipFill>
          <a:blip r:embed="rId2" cstate="print"/>
          <a:srcRect/>
          <a:stretch>
            <a:fillRect/>
          </a:stretch>
        </p:blipFill>
        <p:spPr bwMode="auto">
          <a:xfrm>
            <a:off x="357158" y="1428736"/>
            <a:ext cx="3891124" cy="4500570"/>
          </a:xfrm>
          <a:prstGeom prst="rect">
            <a:avLst/>
          </a:prstGeom>
          <a:noFill/>
        </p:spPr>
      </p:pic>
      <p:sp>
        <p:nvSpPr>
          <p:cNvPr id="6" name="TextBox 5"/>
          <p:cNvSpPr txBox="1"/>
          <p:nvPr/>
        </p:nvSpPr>
        <p:spPr>
          <a:xfrm>
            <a:off x="0" y="6143644"/>
            <a:ext cx="6429388" cy="523220"/>
          </a:xfrm>
          <a:prstGeom prst="rect">
            <a:avLst/>
          </a:prstGeom>
          <a:noFill/>
        </p:spPr>
        <p:txBody>
          <a:bodyPr wrap="square" rtlCol="0">
            <a:spAutoFit/>
          </a:bodyPr>
          <a:lstStyle/>
          <a:p>
            <a:r>
              <a:rPr lang="en-GB" sz="2800" b="1" dirty="0" smtClean="0">
                <a:solidFill>
                  <a:srgbClr val="FFFF00"/>
                </a:solidFill>
                <a:effectLst>
                  <a:outerShdw blurRad="38100" dist="38100" dir="2700000" algn="tl">
                    <a:srgbClr val="000000">
                      <a:alpha val="43137"/>
                    </a:srgbClr>
                  </a:outerShdw>
                </a:effectLst>
              </a:rPr>
              <a:t>Rabbi-</a:t>
            </a:r>
            <a:r>
              <a:rPr lang="en-GB" sz="2800" b="1" dirty="0" err="1" smtClean="0">
                <a:solidFill>
                  <a:srgbClr val="FFFF00"/>
                </a:solidFill>
                <a:effectLst>
                  <a:outerShdw blurRad="38100" dist="38100" dir="2700000" algn="tl">
                    <a:srgbClr val="000000">
                      <a:alpha val="43137"/>
                    </a:srgbClr>
                  </a:outerShdw>
                </a:effectLst>
              </a:rPr>
              <a:t>weiss-cohen-and-rosenberg</a:t>
            </a:r>
            <a:endParaRPr lang="en-GB" dirty="0">
              <a:solidFill>
                <a:srgbClr val="FFFF00"/>
              </a:solidFill>
            </a:endParaRPr>
          </a:p>
        </p:txBody>
      </p:sp>
      <p:sp>
        <p:nvSpPr>
          <p:cNvPr id="7" name="TextBox 6"/>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85</a:t>
            </a:fld>
            <a:endParaRPr lang="en-GB"/>
          </a:p>
        </p:txBody>
      </p:sp>
      <p:sp>
        <p:nvSpPr>
          <p:cNvPr id="5" name="TextBox 4"/>
          <p:cNvSpPr txBox="1"/>
          <p:nvPr/>
        </p:nvSpPr>
        <p:spPr>
          <a:xfrm>
            <a:off x="4786314" y="1285860"/>
            <a:ext cx="4357686" cy="4401205"/>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How can you take </a:t>
            </a:r>
            <a:r>
              <a:rPr lang="en-US" sz="2800" b="1" dirty="0" smtClean="0">
                <a:solidFill>
                  <a:srgbClr val="00FFFF"/>
                </a:solidFill>
                <a:effectLst>
                  <a:outerShdw blurRad="38100" dist="38100" dir="2700000" algn="tl">
                    <a:srgbClr val="000000">
                      <a:alpha val="43137"/>
                    </a:srgbClr>
                  </a:outerShdw>
                </a:effectLst>
              </a:rPr>
              <a:t>stolen property  </a:t>
            </a:r>
            <a:r>
              <a:rPr lang="en-US" sz="2800" b="1" dirty="0" smtClean="0">
                <a:solidFill>
                  <a:srgbClr val="00FFFF"/>
                </a:solidFill>
                <a:effectLst>
                  <a:outerShdw blurRad="38100" dist="38100" dir="2700000" algn="tl">
                    <a:srgbClr val="000000">
                      <a:alpha val="43137"/>
                    </a:srgbClr>
                  </a:outerShdw>
                </a:effectLst>
              </a:rPr>
              <a:t>away from one thief (the </a:t>
            </a:r>
            <a:r>
              <a:rPr lang="en-US" sz="2800" b="1" dirty="0" err="1" smtClean="0">
                <a:solidFill>
                  <a:srgbClr val="00FFFF"/>
                </a:solidFill>
                <a:effectLst>
                  <a:outerShdw blurRad="38100" dist="38100" dir="2700000" algn="tl">
                    <a:srgbClr val="000000">
                      <a:alpha val="43137"/>
                    </a:srgbClr>
                  </a:outerShdw>
                </a:effectLst>
              </a:rPr>
              <a:t>Edomite</a:t>
            </a:r>
            <a:r>
              <a:rPr lang="en-US" sz="2800" b="1" dirty="0" smtClean="0">
                <a:solidFill>
                  <a:srgbClr val="00FFFF"/>
                </a:solidFill>
                <a:effectLst>
                  <a:outerShdw blurRad="38100" dist="38100" dir="2700000" algn="tl">
                    <a:srgbClr val="000000">
                      <a:alpha val="43137"/>
                    </a:srgbClr>
                  </a:outerShdw>
                </a:effectLst>
              </a:rPr>
              <a:t> Jews,</a:t>
            </a:r>
            <a:r>
              <a:rPr lang="en-US" sz="2800" b="1" dirty="0" smtClean="0">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to whom the inheritance never belonged) and justifiably give it another thief (the so-called “Church”)?  </a:t>
            </a:r>
            <a:r>
              <a:rPr lang="en-US" sz="2800" b="1" dirty="0" smtClean="0">
                <a:solidFill>
                  <a:srgbClr val="00FF00"/>
                </a:solidFill>
                <a:effectLst>
                  <a:outerShdw blurRad="38100" dist="38100" dir="2700000" algn="tl">
                    <a:srgbClr val="000000">
                      <a:alpha val="43137"/>
                    </a:srgbClr>
                  </a:outerShdw>
                </a:effectLst>
              </a:rPr>
              <a:t>Especially when the TRUE HEIR is still alive? </a:t>
            </a:r>
            <a:endParaRPr lang="en-GB" sz="2800" b="1" dirty="0">
              <a:solidFill>
                <a:srgbClr val="00FF00"/>
              </a:solidFill>
              <a:effectLst>
                <a:outerShdw blurRad="38100" dist="38100" dir="2700000" algn="tl">
                  <a:srgbClr val="000000">
                    <a:alpha val="43137"/>
                  </a:srgbClr>
                </a:outerShdw>
              </a:effectLst>
            </a:endParaRPr>
          </a:p>
        </p:txBody>
      </p:sp>
      <p:pic>
        <p:nvPicPr>
          <p:cNvPr id="11266" name="Picture 2" descr="http://whyfiles.org/239prayer/images/congregation.jpg"/>
          <p:cNvPicPr>
            <a:picLocks noChangeAspect="1" noChangeArrowheads="1"/>
          </p:cNvPicPr>
          <p:nvPr/>
        </p:nvPicPr>
        <p:blipFill>
          <a:blip r:embed="rId2" cstate="print"/>
          <a:srcRect/>
          <a:stretch>
            <a:fillRect/>
          </a:stretch>
        </p:blipFill>
        <p:spPr bwMode="auto">
          <a:xfrm>
            <a:off x="500034" y="1357298"/>
            <a:ext cx="3947237" cy="4533890"/>
          </a:xfrm>
          <a:prstGeom prst="rect">
            <a:avLst/>
          </a:prstGeom>
          <a:noFill/>
        </p:spPr>
      </p:pic>
      <p:sp>
        <p:nvSpPr>
          <p:cNvPr id="6" name="TextBox 5"/>
          <p:cNvSpPr txBox="1"/>
          <p:nvPr/>
        </p:nvSpPr>
        <p:spPr>
          <a:xfrm>
            <a:off x="285720" y="5929330"/>
            <a:ext cx="4500594" cy="830997"/>
          </a:xfrm>
          <a:prstGeom prst="rect">
            <a:avLst/>
          </a:prstGeom>
          <a:noFill/>
        </p:spPr>
        <p:txBody>
          <a:bodyPr wrap="square" rtlCol="0">
            <a:spAutoFit/>
          </a:bodyPr>
          <a:lstStyle/>
          <a:p>
            <a:pPr algn="ctr"/>
            <a:r>
              <a:rPr lang="en-GB" sz="2400" dirty="0" smtClean="0"/>
              <a:t> </a:t>
            </a:r>
            <a:r>
              <a:rPr lang="en-GB" sz="2400" b="1" dirty="0" smtClean="0">
                <a:solidFill>
                  <a:srgbClr val="FFFF00"/>
                </a:solidFill>
                <a:effectLst>
                  <a:outerShdw blurRad="38100" dist="38100" dir="2700000" algn="tl">
                    <a:srgbClr val="000000">
                      <a:alpha val="43137"/>
                    </a:srgbClr>
                  </a:outerShdw>
                </a:effectLst>
              </a:rPr>
              <a:t>Washington National Cathedral</a:t>
            </a:r>
            <a:endParaRPr lang="en-GB" sz="24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86</a:t>
            </a:fld>
            <a:endParaRPr lang="en-GB"/>
          </a:p>
        </p:txBody>
      </p:sp>
      <p:sp>
        <p:nvSpPr>
          <p:cNvPr id="5" name="TextBox 4"/>
          <p:cNvSpPr txBox="1"/>
          <p:nvPr/>
        </p:nvSpPr>
        <p:spPr>
          <a:xfrm>
            <a:off x="4500562" y="1428736"/>
            <a:ext cx="4429156" cy="3385542"/>
          </a:xfrm>
          <a:prstGeom prst="rect">
            <a:avLst/>
          </a:prstGeom>
          <a:noFill/>
        </p:spPr>
        <p:txBody>
          <a:bodyPr wrap="square" rtlCol="0">
            <a:spAutoFit/>
          </a:bodyPr>
          <a:lstStyle/>
          <a:p>
            <a:r>
              <a:rPr lang="en-US" sz="2800" b="1" dirty="0" smtClean="0">
                <a:solidFill>
                  <a:srgbClr val="FFC000"/>
                </a:solidFill>
                <a:effectLst>
                  <a:outerShdw blurRad="38100" dist="38100" dir="2700000" algn="tl">
                    <a:srgbClr val="000000">
                      <a:alpha val="43137"/>
                    </a:srgbClr>
                  </a:outerShdw>
                </a:effectLst>
              </a:rPr>
              <a:t>It’s </a:t>
            </a:r>
            <a:r>
              <a:rPr lang="en-US" sz="2800" b="1" dirty="0" smtClean="0">
                <a:solidFill>
                  <a:srgbClr val="FFC000"/>
                </a:solidFill>
                <a:effectLst>
                  <a:outerShdw blurRad="38100" dist="38100" dir="2700000" algn="tl">
                    <a:srgbClr val="000000">
                      <a:alpha val="43137"/>
                    </a:srgbClr>
                  </a:outerShdw>
                </a:effectLst>
              </a:rPr>
              <a:t>like buying stolen property and pretending that it now belongs to you!  Legally, </a:t>
            </a:r>
            <a:r>
              <a:rPr lang="en-US" sz="2800" b="1" dirty="0" smtClean="0">
                <a:solidFill>
                  <a:srgbClr val="FF33CC"/>
                </a:solidFill>
                <a:effectLst>
                  <a:outerShdw blurRad="38100" dist="38100" dir="2700000" algn="tl">
                    <a:srgbClr val="000000">
                      <a:alpha val="43137"/>
                    </a:srgbClr>
                  </a:outerShdw>
                </a:effectLst>
              </a:rPr>
              <a:t>the stolen property still belongs to the true owner; </a:t>
            </a:r>
            <a:r>
              <a:rPr lang="en-US" sz="2800" b="1" dirty="0" smtClean="0">
                <a:solidFill>
                  <a:srgbClr val="00FF00"/>
                </a:solidFill>
                <a:effectLst>
                  <a:outerShdw blurRad="38100" dist="38100" dir="2700000" algn="tl">
                    <a:srgbClr val="000000">
                      <a:alpha val="43137"/>
                    </a:srgbClr>
                  </a:outerShdw>
                </a:effectLst>
              </a:rPr>
              <a:t>and it must be returned to him!  </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dirty="0"/>
          </a:p>
        </p:txBody>
      </p:sp>
      <p:pic>
        <p:nvPicPr>
          <p:cNvPr id="10242" name="Picture 2" descr="http://nickbaines.files.wordpress.com/2009/05/scales-of-justice-above-the-old-bailey-law-courts-inns-of-court-london.jpg"/>
          <p:cNvPicPr>
            <a:picLocks noChangeAspect="1" noChangeArrowheads="1"/>
          </p:cNvPicPr>
          <p:nvPr/>
        </p:nvPicPr>
        <p:blipFill>
          <a:blip r:embed="rId2" cstate="print"/>
          <a:srcRect/>
          <a:stretch>
            <a:fillRect/>
          </a:stretch>
        </p:blipFill>
        <p:spPr bwMode="auto">
          <a:xfrm>
            <a:off x="500034" y="1500174"/>
            <a:ext cx="3595078" cy="47863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87</a:t>
            </a:fld>
            <a:endParaRPr lang="en-GB"/>
          </a:p>
        </p:txBody>
      </p:sp>
      <p:sp>
        <p:nvSpPr>
          <p:cNvPr id="5" name="TextBox 4"/>
          <p:cNvSpPr txBox="1"/>
          <p:nvPr/>
        </p:nvSpPr>
        <p:spPr>
          <a:xfrm>
            <a:off x="4643438" y="1785926"/>
            <a:ext cx="4143404" cy="3385542"/>
          </a:xfrm>
          <a:prstGeom prst="rect">
            <a:avLst/>
          </a:prstGeom>
          <a:noFill/>
        </p:spPr>
        <p:txBody>
          <a:bodyPr wrap="square" rtlCol="0">
            <a:spAutoFit/>
          </a:bodyPr>
          <a:lstStyle/>
          <a:p>
            <a:r>
              <a:rPr lang="en-US" sz="2800" b="1" dirty="0" smtClean="0">
                <a:solidFill>
                  <a:srgbClr val="00FFCC"/>
                </a:solidFill>
                <a:effectLst>
                  <a:outerShdw blurRad="38100" dist="38100" dir="2700000" algn="tl">
                    <a:srgbClr val="000000">
                      <a:alpha val="43137"/>
                    </a:srgbClr>
                  </a:outerShdw>
                </a:effectLst>
              </a:rPr>
              <a:t>I guarantee you that </a:t>
            </a:r>
            <a:r>
              <a:rPr lang="en-US" sz="2800" b="1" u="sng" dirty="0" smtClean="0">
                <a:solidFill>
                  <a:srgbClr val="00FFCC"/>
                </a:solidFill>
                <a:effectLst>
                  <a:outerShdw blurRad="38100" dist="38100" dir="2700000" algn="tl">
                    <a:srgbClr val="000000">
                      <a:alpha val="43137"/>
                    </a:srgbClr>
                  </a:outerShdw>
                </a:effectLst>
              </a:rPr>
              <a:t>the true heirs, and Jesus Christ</a:t>
            </a:r>
            <a:r>
              <a:rPr lang="en-US" sz="2800" b="1" u="sng" dirty="0" smtClean="0">
                <a:solidFill>
                  <a:srgbClr val="FFC000"/>
                </a:solidFill>
                <a:effectLst>
                  <a:outerShdw blurRad="38100" dist="38100" dir="2700000" algn="tl">
                    <a:srgbClr val="000000">
                      <a:alpha val="43137"/>
                    </a:srgbClr>
                  </a:outerShdw>
                </a:effectLst>
              </a:rPr>
              <a:t>, will have something to say about this matter before the Judgment Day</a:t>
            </a:r>
            <a:r>
              <a:rPr lang="en-US" sz="2800" b="1" dirty="0" smtClean="0">
                <a:solidFill>
                  <a:srgbClr val="FFC000"/>
                </a:solidFill>
                <a:effectLst>
                  <a:outerShdw blurRad="38100" dist="38100" dir="2700000" algn="tl">
                    <a:srgbClr val="000000">
                      <a:alpha val="43137"/>
                    </a:srgbClr>
                  </a:outerShdw>
                </a:effectLst>
              </a:rPr>
              <a:t>!!!!</a:t>
            </a:r>
            <a:endParaRPr lang="en-GB" sz="2800" b="1" dirty="0" smtClean="0">
              <a:solidFill>
                <a:srgbClr val="FFC000"/>
              </a:solidFill>
              <a:effectLst>
                <a:outerShdw blurRad="38100" dist="38100" dir="2700000" algn="tl">
                  <a:srgbClr val="000000">
                    <a:alpha val="43137"/>
                  </a:srgbClr>
                </a:outerShdw>
              </a:effectLst>
            </a:endParaRPr>
          </a:p>
          <a:p>
            <a:endParaRPr lang="en-GB" dirty="0"/>
          </a:p>
        </p:txBody>
      </p:sp>
      <p:sp>
        <p:nvSpPr>
          <p:cNvPr id="6" name="TextBox 5"/>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Circumcision Versus </a:t>
            </a:r>
            <a:r>
              <a:rPr lang="en-US" sz="2400" b="1" dirty="0" err="1" smtClean="0">
                <a:solidFill>
                  <a:srgbClr val="00FF00"/>
                </a:solidFill>
              </a:rPr>
              <a:t>Uncircumcision</a:t>
            </a:r>
            <a:endParaRPr lang="en-GB" dirty="0"/>
          </a:p>
        </p:txBody>
      </p:sp>
      <p:pic>
        <p:nvPicPr>
          <p:cNvPr id="115714" name="Picture 2" descr="http://www.vtsolutions.co.uk/Services/Duty_of_Care/judge.jpg"/>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214282" y="1285860"/>
            <a:ext cx="4236228" cy="4572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circle(in)">
                                      <p:cBhvr>
                                        <p:cTn id="7" dur="2000"/>
                                        <p:tgtEl>
                                          <p:spTgt spid="1157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88</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algn="ctr"/>
            <a:r>
              <a:rPr lang="en-US" sz="2400" b="1" dirty="0" smtClean="0">
                <a:solidFill>
                  <a:srgbClr val="00FF00"/>
                </a:solidFill>
              </a:rPr>
              <a:t>Jesus Christ, Redeemer of Israel</a:t>
            </a:r>
            <a:endParaRPr lang="en-GB" sz="2400" dirty="0">
              <a:solidFill>
                <a:srgbClr val="00FF00"/>
              </a:solidFill>
            </a:endParaRPr>
          </a:p>
        </p:txBody>
      </p:sp>
      <p:sp>
        <p:nvSpPr>
          <p:cNvPr id="6" name="TextBox 5"/>
          <p:cNvSpPr txBox="1"/>
          <p:nvPr/>
        </p:nvSpPr>
        <p:spPr>
          <a:xfrm>
            <a:off x="4214810" y="1714488"/>
            <a:ext cx="4929190" cy="3816429"/>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With this understanding of the predestinated relationship between God and His People,</a:t>
            </a:r>
            <a:r>
              <a:rPr lang="en-US" sz="2800" b="1" dirty="0" smtClean="0">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Israel, we can now look at the life of Jesus Christ (</a:t>
            </a:r>
            <a:r>
              <a:rPr lang="en-US" sz="2800" b="1" i="1" dirty="0" err="1" smtClean="0">
                <a:solidFill>
                  <a:srgbClr val="FFCC66"/>
                </a:solidFill>
                <a:effectLst>
                  <a:outerShdw blurRad="38100" dist="38100" dir="2700000" algn="tl">
                    <a:srgbClr val="000000">
                      <a:alpha val="43137"/>
                    </a:srgbClr>
                  </a:outerShdw>
                </a:effectLst>
              </a:rPr>
              <a:t>Yahshuah</a:t>
            </a:r>
            <a:r>
              <a:rPr lang="en-US" sz="2800" b="1" i="1" dirty="0" smtClean="0">
                <a:solidFill>
                  <a:srgbClr val="FFCC66"/>
                </a:solidFill>
                <a:effectLst>
                  <a:outerShdw blurRad="38100" dist="38100" dir="2700000" algn="tl">
                    <a:srgbClr val="000000">
                      <a:alpha val="43137"/>
                    </a:srgbClr>
                  </a:outerShdw>
                </a:effectLst>
              </a:rPr>
              <a:t> Messiah</a:t>
            </a:r>
            <a:r>
              <a:rPr lang="en-US" sz="2800" b="1" dirty="0" smtClean="0">
                <a:solidFill>
                  <a:srgbClr val="FFCC66"/>
                </a:solidFill>
                <a:effectLst>
                  <a:outerShdw blurRad="38100" dist="38100" dir="2700000" algn="tl">
                    <a:srgbClr val="000000">
                      <a:alpha val="43137"/>
                    </a:srgbClr>
                  </a:outerShdw>
                </a:effectLst>
              </a:rPr>
              <a:t> in Hebrew), </a:t>
            </a:r>
            <a:r>
              <a:rPr lang="en-US" sz="2800" b="1" dirty="0" smtClean="0">
                <a:solidFill>
                  <a:srgbClr val="00FF00"/>
                </a:solidFill>
                <a:effectLst>
                  <a:outerShdw blurRad="38100" dist="38100" dir="2700000" algn="tl">
                    <a:srgbClr val="000000">
                      <a:alpha val="43137"/>
                    </a:srgbClr>
                  </a:outerShdw>
                </a:effectLst>
              </a:rPr>
              <a:t>during His First Advent.  </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9218" name="Picture 2" descr="http://www.creationism.org/images/DoreBibleIllus/rMat0507Dore_TheSermonOnTheMount.jpg"/>
          <p:cNvPicPr>
            <a:picLocks noChangeAspect="1" noChangeArrowheads="1"/>
          </p:cNvPicPr>
          <p:nvPr/>
        </p:nvPicPr>
        <p:blipFill>
          <a:blip r:embed="rId2" cstate="print"/>
          <a:srcRect l="1584" t="4114" r="4309" b="9630"/>
          <a:stretch>
            <a:fillRect/>
          </a:stretch>
        </p:blipFill>
        <p:spPr bwMode="auto">
          <a:xfrm>
            <a:off x="285720" y="1428736"/>
            <a:ext cx="3786214" cy="4704084"/>
          </a:xfrm>
          <a:prstGeom prst="rect">
            <a:avLst/>
          </a:prstGeom>
          <a:noFill/>
        </p:spPr>
      </p:pic>
      <p:sp>
        <p:nvSpPr>
          <p:cNvPr id="7" name="TextBox 6"/>
          <p:cNvSpPr txBox="1"/>
          <p:nvPr/>
        </p:nvSpPr>
        <p:spPr>
          <a:xfrm>
            <a:off x="142844" y="6215082"/>
            <a:ext cx="4214810" cy="461665"/>
          </a:xfrm>
          <a:prstGeom prst="rect">
            <a:avLst/>
          </a:prstGeom>
          <a:noFill/>
        </p:spPr>
        <p:txBody>
          <a:bodyPr wrap="square" rtlCol="0">
            <a:spAutoFit/>
          </a:bodyPr>
          <a:lstStyle/>
          <a:p>
            <a:r>
              <a:rPr lang="en-GB" sz="2400" b="1" dirty="0" smtClean="0">
                <a:solidFill>
                  <a:srgbClr val="FFFF00"/>
                </a:solidFill>
                <a:effectLst>
                  <a:outerShdw blurRad="38100" dist="38100" dir="2700000" algn="tl">
                    <a:srgbClr val="000000">
                      <a:alpha val="43137"/>
                    </a:srgbClr>
                  </a:outerShdw>
                </a:effectLst>
              </a:rPr>
              <a:t>The Sermon On The Mount</a:t>
            </a:r>
            <a:endParaRPr lang="en-GB"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89</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4214778" y="1357298"/>
            <a:ext cx="4929222" cy="5109091"/>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Although little is known about His absent years (away from Judea), </a:t>
            </a:r>
            <a:r>
              <a:rPr lang="en-US" sz="2800" b="1" dirty="0" smtClean="0">
                <a:solidFill>
                  <a:srgbClr val="FFCC66"/>
                </a:solidFill>
                <a:effectLst>
                  <a:outerShdw blurRad="38100" dist="38100" dir="2700000" algn="tl">
                    <a:srgbClr val="000000">
                      <a:alpha val="43137"/>
                    </a:srgbClr>
                  </a:outerShdw>
                </a:effectLst>
              </a:rPr>
              <a:t>it is quite probable that Jesus spent at least some time with his great uncle, </a:t>
            </a:r>
            <a:r>
              <a:rPr lang="en-US" sz="2800" b="1" dirty="0" smtClean="0">
                <a:solidFill>
                  <a:srgbClr val="00B0F0"/>
                </a:solidFill>
                <a:effectLst>
                  <a:outerShdw blurRad="38100" dist="38100" dir="2700000" algn="tl">
                    <a:srgbClr val="000000">
                      <a:alpha val="43137"/>
                    </a:srgbClr>
                  </a:outerShdw>
                </a:effectLst>
              </a:rPr>
              <a:t>Joseph of </a:t>
            </a:r>
            <a:r>
              <a:rPr lang="en-US" sz="2800" b="1" dirty="0" err="1" smtClean="0">
                <a:solidFill>
                  <a:srgbClr val="00B0F0"/>
                </a:solidFill>
                <a:effectLst>
                  <a:outerShdw blurRad="38100" dist="38100" dir="2700000" algn="tl">
                    <a:srgbClr val="000000">
                      <a:alpha val="43137"/>
                    </a:srgbClr>
                  </a:outerShdw>
                </a:effectLst>
              </a:rPr>
              <a:t>Arimathea</a:t>
            </a:r>
            <a:r>
              <a:rPr lang="en-US" sz="2800" b="1" dirty="0" smtClean="0">
                <a:solidFill>
                  <a:srgbClr val="00B0F0"/>
                </a:solidFill>
                <a:effectLst>
                  <a:outerShdw blurRad="38100" dist="38100" dir="2700000" algn="tl">
                    <a:srgbClr val="000000">
                      <a:alpha val="43137"/>
                    </a:srgbClr>
                  </a:outerShdw>
                </a:effectLst>
              </a:rPr>
              <a:t>, in Britain, </a:t>
            </a:r>
            <a:r>
              <a:rPr lang="en-US" sz="2800" b="1" dirty="0" smtClean="0">
                <a:solidFill>
                  <a:srgbClr val="FF33CC"/>
                </a:solidFill>
                <a:effectLst>
                  <a:outerShdw blurRad="38100" dist="38100" dir="2700000" algn="tl">
                    <a:srgbClr val="000000">
                      <a:alpha val="43137"/>
                    </a:srgbClr>
                  </a:outerShdw>
                </a:effectLst>
              </a:rPr>
              <a:t>where Joseph owned tin mines in Cornwall. </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Joseph was Mary’s uncle.</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7" name="Picture 5" descr="Cornish_tin_Mine"/>
          <p:cNvPicPr>
            <a:picLocks noChangeAspect="1" noChangeArrowheads="1"/>
          </p:cNvPicPr>
          <p:nvPr/>
        </p:nvPicPr>
        <p:blipFill>
          <a:blip r:embed="rId2" cstate="print"/>
          <a:srcRect b="3383"/>
          <a:stretch>
            <a:fillRect/>
          </a:stretch>
        </p:blipFill>
        <p:spPr bwMode="auto">
          <a:xfrm>
            <a:off x="395288" y="1196975"/>
            <a:ext cx="3571875" cy="4895850"/>
          </a:xfrm>
          <a:prstGeom prst="rect">
            <a:avLst/>
          </a:prstGeom>
          <a:noFill/>
          <a:ln w="9525">
            <a:noFill/>
            <a:miter lim="800000"/>
            <a:headEnd/>
            <a:tailEnd/>
          </a:ln>
        </p:spPr>
      </p:pic>
      <p:sp>
        <p:nvSpPr>
          <p:cNvPr id="8" name="TextBox 7"/>
          <p:cNvSpPr txBox="1"/>
          <p:nvPr/>
        </p:nvSpPr>
        <p:spPr>
          <a:xfrm>
            <a:off x="285720" y="6215082"/>
            <a:ext cx="3857652" cy="461665"/>
          </a:xfrm>
          <a:prstGeom prst="rect">
            <a:avLst/>
          </a:prstGeom>
          <a:noFill/>
        </p:spPr>
        <p:txBody>
          <a:bodyPr wrap="square" rtlCol="0">
            <a:spAutoFit/>
          </a:bodyPr>
          <a:lstStyle/>
          <a:p>
            <a:pPr lvl="0" algn="ctr" fontAlgn="base">
              <a:spcBef>
                <a:spcPct val="50000"/>
              </a:spcBef>
              <a:spcAft>
                <a:spcPct val="0"/>
              </a:spcAft>
              <a:defRPr/>
            </a:pPr>
            <a:r>
              <a:rPr lang="en-GB" sz="2400" b="1" dirty="0" smtClean="0">
                <a:solidFill>
                  <a:srgbClr val="FFFF00"/>
                </a:solidFill>
                <a:effectLst>
                  <a:outerShdw blurRad="38100" dist="38100" dir="2700000" algn="tl">
                    <a:srgbClr val="000000"/>
                  </a:outerShdw>
                </a:effectLst>
                <a:latin typeface="Arial" charset="0"/>
                <a:cs typeface="Arial" charset="0"/>
              </a:rPr>
              <a:t>A Cornish Tin Mine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TextBox 2"/>
          <p:cNvSpPr txBox="1"/>
          <p:nvPr/>
        </p:nvSpPr>
        <p:spPr>
          <a:xfrm>
            <a:off x="4357686" y="1643050"/>
            <a:ext cx="4572032" cy="3970318"/>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rPr>
              <a:t>The reason why none of the prophecies made to ancient Israel have been fulfilled by the Jewish people is because the Jews are not Israelites.  </a:t>
            </a:r>
            <a:r>
              <a:rPr lang="en-US" sz="2800" b="1" dirty="0" smtClean="0">
                <a:solidFill>
                  <a:srgbClr val="FFCC66"/>
                </a:solidFill>
                <a:effectLst>
                  <a:outerShdw blurRad="38100" dist="38100" dir="2700000" algn="tl">
                    <a:srgbClr val="000000">
                      <a:alpha val="43137"/>
                    </a:srgbClr>
                  </a:outerShdw>
                </a:effectLst>
              </a:rPr>
              <a:t>Nor is Judaism the religion of the Old Testament.</a:t>
            </a:r>
            <a:endParaRPr lang="en-GB" sz="2800" b="1" dirty="0">
              <a:solidFill>
                <a:srgbClr val="FFCC66"/>
              </a:solidFill>
              <a:effectLst>
                <a:outerShdw blurRad="38100" dist="38100" dir="2700000" algn="tl">
                  <a:srgbClr val="000000">
                    <a:alpha val="43137"/>
                  </a:srgbClr>
                </a:outerShdw>
              </a:effectLst>
            </a:endParaRPr>
          </a:p>
        </p:txBody>
      </p:sp>
      <p:pic>
        <p:nvPicPr>
          <p:cNvPr id="14338" name="Picture 2" descr="http://www.hobotraveler.com/blogphotos/blog182jerusalemwailingwall01.jpg"/>
          <p:cNvPicPr>
            <a:picLocks noChangeAspect="1" noChangeArrowheads="1"/>
          </p:cNvPicPr>
          <p:nvPr/>
        </p:nvPicPr>
        <p:blipFill>
          <a:blip r:embed="rId2" cstate="print"/>
          <a:srcRect/>
          <a:stretch>
            <a:fillRect/>
          </a:stretch>
        </p:blipFill>
        <p:spPr bwMode="auto">
          <a:xfrm>
            <a:off x="357158" y="1285860"/>
            <a:ext cx="3643306" cy="4857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lide Number Placeholder 4"/>
          <p:cNvSpPr>
            <a:spLocks noGrp="1"/>
          </p:cNvSpPr>
          <p:nvPr>
            <p:ph type="sldNum" sz="quarter" idx="12"/>
          </p:nvPr>
        </p:nvSpPr>
        <p:spPr/>
        <p:txBody>
          <a:bodyPr/>
          <a:lstStyle/>
          <a:p>
            <a:fld id="{74396042-8E32-47FE-905F-39A4D3A212DF}" type="slidenum">
              <a:rPr lang="en-GB" smtClean="0"/>
              <a:pPr/>
              <a:t>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90</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4143372" y="1571612"/>
            <a:ext cx="4857784" cy="3970318"/>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Upon His return from the missing years, Jesus sought, </a:t>
            </a:r>
            <a:r>
              <a:rPr lang="en-US" sz="2800" b="1" dirty="0" smtClean="0">
                <a:solidFill>
                  <a:srgbClr val="FFC000"/>
                </a:solidFill>
                <a:effectLst>
                  <a:outerShdw blurRad="38100" dist="38100" dir="2700000" algn="tl">
                    <a:srgbClr val="000000">
                      <a:alpha val="43137"/>
                    </a:srgbClr>
                  </a:outerShdw>
                </a:effectLst>
              </a:rPr>
              <a:t>at the age of thirty, to be baptized by John.  </a:t>
            </a:r>
            <a:r>
              <a:rPr lang="en-US" sz="2800" b="1" u="sng" dirty="0" smtClean="0">
                <a:solidFill>
                  <a:srgbClr val="00FF00"/>
                </a:solidFill>
                <a:effectLst>
                  <a:outerShdw blurRad="38100" dist="38100" dir="2700000" algn="tl">
                    <a:srgbClr val="000000">
                      <a:alpha val="43137"/>
                    </a:srgbClr>
                  </a:outerShdw>
                </a:effectLst>
              </a:rPr>
              <a:t>The Law in Israel is that an Israelite man has to be at least thirty years of age before he can become a priest</a:t>
            </a:r>
            <a:r>
              <a:rPr lang="en-US" sz="2800" b="1" dirty="0" smtClean="0">
                <a:solidFill>
                  <a:srgbClr val="00FF00"/>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(Numbers 4:43-47.)</a:t>
            </a:r>
            <a:endParaRPr lang="en-GB" sz="2800" b="1" dirty="0">
              <a:solidFill>
                <a:srgbClr val="FF33CC"/>
              </a:solidFill>
              <a:effectLst>
                <a:outerShdw blurRad="38100" dist="38100" dir="2700000" algn="tl">
                  <a:srgbClr val="000000">
                    <a:alpha val="43137"/>
                  </a:srgbClr>
                </a:outerShdw>
              </a:effectLst>
            </a:endParaRPr>
          </a:p>
        </p:txBody>
      </p:sp>
      <p:pic>
        <p:nvPicPr>
          <p:cNvPr id="8194" name="Picture 2" descr="http://www.bookofmormonposters.com/images/jesus21.gif"/>
          <p:cNvPicPr>
            <a:picLocks noChangeAspect="1" noChangeArrowheads="1"/>
          </p:cNvPicPr>
          <p:nvPr/>
        </p:nvPicPr>
        <p:blipFill>
          <a:blip r:embed="rId2" cstate="print"/>
          <a:srcRect/>
          <a:stretch>
            <a:fillRect/>
          </a:stretch>
        </p:blipFill>
        <p:spPr bwMode="auto">
          <a:xfrm>
            <a:off x="357158" y="1571612"/>
            <a:ext cx="3682894" cy="42040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91</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4357686" y="1785926"/>
            <a:ext cx="4643438" cy="3816429"/>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Jesus had to wait until He achieved this age,</a:t>
            </a:r>
            <a:r>
              <a:rPr lang="en-US" sz="2800" b="1" dirty="0" smtClean="0">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for He could not break any of Yahweh’s Laws.</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He had to be a sacrifice “</a:t>
            </a:r>
            <a:r>
              <a:rPr lang="en-US" sz="2800" b="1" i="1" dirty="0" smtClean="0">
                <a:solidFill>
                  <a:srgbClr val="FF33CC"/>
                </a:solidFill>
                <a:effectLst>
                  <a:outerShdw blurRad="38100" dist="38100" dir="2700000" algn="tl">
                    <a:srgbClr val="000000">
                      <a:alpha val="43137"/>
                    </a:srgbClr>
                  </a:outerShdw>
                </a:effectLst>
              </a:rPr>
              <a:t>without blemish</a:t>
            </a:r>
            <a:r>
              <a:rPr lang="en-US" sz="2800" b="1" dirty="0" smtClean="0">
                <a:solidFill>
                  <a:srgbClr val="FF33CC"/>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The baptism by John was the beginning of Christ’s ministry.</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123906" name="Picture 2" descr="http://cache.eb.com/eb/image?id=102942&amp;rendTypeId=4"/>
          <p:cNvPicPr>
            <a:picLocks noChangeAspect="1" noChangeArrowheads="1"/>
          </p:cNvPicPr>
          <p:nvPr/>
        </p:nvPicPr>
        <p:blipFill>
          <a:blip r:embed="rId2" cstate="print"/>
          <a:srcRect/>
          <a:stretch>
            <a:fillRect/>
          </a:stretch>
        </p:blipFill>
        <p:spPr bwMode="auto">
          <a:xfrm>
            <a:off x="357158" y="1643050"/>
            <a:ext cx="3743325" cy="4286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circle(in)">
                                      <p:cBhvr>
                                        <p:cTn id="7" dur="2000"/>
                                        <p:tgtEl>
                                          <p:spTgt spid="1239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92</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4786314" y="1857364"/>
            <a:ext cx="4214810" cy="3970318"/>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The Gospel of Matthew opens up with </a:t>
            </a:r>
            <a:r>
              <a:rPr lang="en-US" sz="2800" b="1" dirty="0" err="1" smtClean="0">
                <a:solidFill>
                  <a:srgbClr val="00FFFF"/>
                </a:solidFill>
                <a:effectLst>
                  <a:outerShdw blurRad="38100" dist="38100" dir="2700000" algn="tl">
                    <a:srgbClr val="000000">
                      <a:alpha val="43137"/>
                    </a:srgbClr>
                  </a:outerShdw>
                </a:effectLst>
              </a:rPr>
              <a:t>Yahshua’s</a:t>
            </a:r>
            <a:r>
              <a:rPr lang="en-US" sz="2800" b="1" dirty="0" smtClean="0">
                <a:solidFill>
                  <a:srgbClr val="00FFFF"/>
                </a:solidFill>
                <a:effectLst>
                  <a:outerShdw blurRad="38100" dist="38100" dir="2700000" algn="tl">
                    <a:srgbClr val="000000">
                      <a:alpha val="43137"/>
                    </a:srgbClr>
                  </a:outerShdw>
                </a:effectLst>
              </a:rPr>
              <a:t> genealogy.  </a:t>
            </a:r>
            <a:r>
              <a:rPr lang="en-US" sz="2800" b="1" dirty="0" smtClean="0">
                <a:solidFill>
                  <a:srgbClr val="FFCC66"/>
                </a:solidFill>
                <a:effectLst>
                  <a:outerShdw blurRad="38100" dist="38100" dir="2700000" algn="tl">
                    <a:srgbClr val="000000">
                      <a:alpha val="43137"/>
                    </a:srgbClr>
                  </a:outerShdw>
                </a:effectLst>
              </a:rPr>
              <a:t>This genealogy proves that Matthew, </a:t>
            </a:r>
            <a:r>
              <a:rPr lang="en-US" sz="2800" b="1" dirty="0" smtClean="0">
                <a:solidFill>
                  <a:srgbClr val="00FF00"/>
                </a:solidFill>
                <a:effectLst>
                  <a:outerShdw blurRad="38100" dist="38100" dir="2700000" algn="tl">
                    <a:srgbClr val="000000">
                      <a:alpha val="43137"/>
                    </a:srgbClr>
                  </a:outerShdw>
                </a:effectLst>
              </a:rPr>
              <a:t>and those of the House of Judah and Benjamin (including Luke and the other Apostles), …. </a:t>
            </a:r>
            <a:endParaRPr lang="en-GB" dirty="0">
              <a:solidFill>
                <a:srgbClr val="00FF00"/>
              </a:solidFill>
            </a:endParaRPr>
          </a:p>
        </p:txBody>
      </p:sp>
      <p:pic>
        <p:nvPicPr>
          <p:cNvPr id="122882" name="Picture 2" descr="http://www.prophecyupdate.com/Matthew%20Cover.jpg"/>
          <p:cNvPicPr>
            <a:picLocks noChangeAspect="1" noChangeArrowheads="1"/>
          </p:cNvPicPr>
          <p:nvPr/>
        </p:nvPicPr>
        <p:blipFill>
          <a:blip r:embed="rId2" cstate="print"/>
          <a:srcRect/>
          <a:stretch>
            <a:fillRect/>
          </a:stretch>
        </p:blipFill>
        <p:spPr bwMode="auto">
          <a:xfrm>
            <a:off x="500034" y="1428736"/>
            <a:ext cx="4016058" cy="51316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circle(in)">
                                      <p:cBhvr>
                                        <p:cTn id="7" dur="2000"/>
                                        <p:tgtEl>
                                          <p:spTgt spid="12288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93</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3357554" y="2000240"/>
            <a:ext cx="5500694" cy="2954655"/>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 who lived in Judah and Galilee, understood that </a:t>
            </a:r>
            <a:r>
              <a:rPr lang="en-US" sz="2800" b="1" u="sng" dirty="0" smtClean="0">
                <a:solidFill>
                  <a:srgbClr val="00FFFF"/>
                </a:solidFill>
                <a:effectLst>
                  <a:outerShdw blurRad="38100" dist="38100" dir="2700000" algn="tl">
                    <a:srgbClr val="000000">
                      <a:alpha val="43137"/>
                    </a:srgbClr>
                  </a:outerShdw>
                </a:effectLst>
              </a:rPr>
              <a:t>Jesus was a pure-blooded descendant of the Royal House of David</a:t>
            </a:r>
            <a:r>
              <a:rPr lang="en-US" sz="2800" b="1" dirty="0" smtClean="0">
                <a:solidFill>
                  <a:srgbClr val="00FFFF"/>
                </a:solidFill>
                <a:effectLst>
                  <a:outerShdw blurRad="38100" dist="38100" dir="2700000" algn="tl">
                    <a:srgbClr val="000000">
                      <a:alpha val="43137"/>
                    </a:srgbClr>
                  </a:outerShdw>
                </a:effectLst>
              </a:rPr>
              <a:t>, </a:t>
            </a:r>
            <a:r>
              <a:rPr lang="en-US" sz="2800" b="1" dirty="0" smtClean="0">
                <a:solidFill>
                  <a:srgbClr val="FFCC66"/>
                </a:solidFill>
                <a:effectLst>
                  <a:outerShdw blurRad="38100" dist="38100" dir="2700000" algn="tl">
                    <a:srgbClr val="000000">
                      <a:alpha val="43137"/>
                    </a:srgbClr>
                  </a:outerShdw>
                </a:effectLst>
              </a:rPr>
              <a:t>and, therefore, </a:t>
            </a:r>
            <a:r>
              <a:rPr lang="en-US" sz="2800" b="1" u="sng" dirty="0" smtClean="0">
                <a:solidFill>
                  <a:srgbClr val="FFCC66"/>
                </a:solidFill>
                <a:effectLst>
                  <a:outerShdw blurRad="38100" dist="38100" dir="2700000" algn="tl">
                    <a:srgbClr val="000000">
                      <a:alpha val="43137"/>
                    </a:srgbClr>
                  </a:outerShdw>
                </a:effectLst>
              </a:rPr>
              <a:t>heir to the Throne of David</a:t>
            </a:r>
            <a:r>
              <a:rPr lang="en-US" sz="2800" b="1" dirty="0" smtClean="0">
                <a:solidFill>
                  <a:srgbClr val="FFCC66"/>
                </a:solidFill>
                <a:effectLst>
                  <a:outerShdw blurRad="38100" dist="38100" dir="2700000" algn="tl">
                    <a:srgbClr val="000000">
                      <a:alpha val="43137"/>
                    </a:srgbClr>
                  </a:outerShdw>
                </a:effectLst>
              </a:rPr>
              <a:t>.</a:t>
            </a:r>
            <a:endParaRPr lang="en-GB" sz="2800" b="1" dirty="0" smtClean="0">
              <a:solidFill>
                <a:srgbClr val="FFCC66"/>
              </a:solidFill>
              <a:effectLst>
                <a:outerShdw blurRad="38100" dist="38100" dir="2700000" algn="tl">
                  <a:srgbClr val="000000">
                    <a:alpha val="43137"/>
                  </a:srgbClr>
                </a:outerShdw>
              </a:effectLst>
            </a:endParaRPr>
          </a:p>
          <a:p>
            <a:endParaRPr lang="en-GB" dirty="0"/>
          </a:p>
        </p:txBody>
      </p:sp>
      <p:pic>
        <p:nvPicPr>
          <p:cNvPr id="7" name="Picture 6" descr="The Coronation Chair with the Stone of Scone Westminster Abbey London 1937"/>
          <p:cNvPicPr>
            <a:picLocks noChangeAspect="1" noChangeArrowheads="1"/>
          </p:cNvPicPr>
          <p:nvPr/>
        </p:nvPicPr>
        <p:blipFill>
          <a:blip r:embed="rId2" cstate="print"/>
          <a:srcRect/>
          <a:stretch>
            <a:fillRect/>
          </a:stretch>
        </p:blipFill>
        <p:spPr>
          <a:xfrm>
            <a:off x="500034" y="1357298"/>
            <a:ext cx="2643206" cy="51437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94</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3714744" y="1571612"/>
            <a:ext cx="5429256" cy="4678204"/>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After being baptized, Jesus went into the desert, </a:t>
            </a:r>
            <a:r>
              <a:rPr lang="en-US" sz="2800" b="1" dirty="0" smtClean="0">
                <a:solidFill>
                  <a:srgbClr val="FFC000"/>
                </a:solidFill>
                <a:effectLst>
                  <a:outerShdw blurRad="38100" dist="38100" dir="2700000" algn="tl">
                    <a:srgbClr val="000000">
                      <a:alpha val="43137"/>
                    </a:srgbClr>
                  </a:outerShdw>
                </a:effectLst>
              </a:rPr>
              <a:t>where he fasted for forty days. </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While there, he was tempted by the devil,</a:t>
            </a:r>
            <a:r>
              <a:rPr lang="en-US" sz="2800" b="1" dirty="0" smtClean="0">
                <a:effectLst>
                  <a:outerShdw blurRad="38100" dist="38100" dir="2700000" algn="tl">
                    <a:srgbClr val="000000">
                      <a:alpha val="43137"/>
                    </a:srgbClr>
                  </a:outerShdw>
                </a:effectLst>
              </a:rPr>
              <a:t> </a:t>
            </a:r>
            <a:r>
              <a:rPr lang="en-US" sz="2800" b="1" dirty="0" smtClean="0">
                <a:solidFill>
                  <a:srgbClr val="FF33CC"/>
                </a:solidFill>
                <a:effectLst>
                  <a:outerShdw blurRad="38100" dist="38100" dir="2700000" algn="tl">
                    <a:srgbClr val="000000">
                      <a:alpha val="43137"/>
                    </a:srgbClr>
                  </a:outerShdw>
                </a:effectLst>
              </a:rPr>
              <a:t>who promised Him earthly power and riches, </a:t>
            </a:r>
            <a:r>
              <a:rPr lang="en-US" sz="2800" b="1" dirty="0" smtClean="0">
                <a:solidFill>
                  <a:srgbClr val="FFFF00"/>
                </a:solidFill>
                <a:effectLst>
                  <a:outerShdw blurRad="38100" dist="38100" dir="2700000" algn="tl">
                    <a:srgbClr val="000000">
                      <a:alpha val="43137"/>
                    </a:srgbClr>
                  </a:outerShdw>
                </a:effectLst>
              </a:rPr>
              <a:t>if Jesus would submit to his will.  </a:t>
            </a:r>
            <a:r>
              <a:rPr lang="en-US" sz="2800" b="1" u="sng" dirty="0" smtClean="0">
                <a:solidFill>
                  <a:srgbClr val="00FF00"/>
                </a:solidFill>
                <a:effectLst>
                  <a:outerShdw blurRad="38100" dist="38100" dir="2700000" algn="tl">
                    <a:srgbClr val="000000">
                      <a:alpha val="43137"/>
                    </a:srgbClr>
                  </a:outerShdw>
                </a:effectLst>
              </a:rPr>
              <a:t>The devil was trying to thwart God’s Plan for the restoration of His people, Israel.</a:t>
            </a:r>
            <a:r>
              <a:rPr lang="en-US" sz="2800" b="1" dirty="0" smtClean="0">
                <a:solidFill>
                  <a:srgbClr val="00FF00"/>
                </a:solidFill>
                <a:effectLst>
                  <a:outerShdw blurRad="38100" dist="38100" dir="2700000" algn="tl">
                    <a:srgbClr val="000000">
                      <a:alpha val="43137"/>
                    </a:srgbClr>
                  </a:outerShdw>
                </a:effectLst>
              </a:rPr>
              <a:t>  </a:t>
            </a:r>
            <a:endParaRPr lang="en-GB" sz="2800" b="1" dirty="0" smtClean="0">
              <a:solidFill>
                <a:srgbClr val="00FF00"/>
              </a:solidFill>
              <a:effectLst>
                <a:outerShdw blurRad="38100" dist="38100" dir="2700000" algn="tl">
                  <a:srgbClr val="000000">
                    <a:alpha val="43137"/>
                  </a:srgbClr>
                </a:outerShdw>
              </a:effectLst>
            </a:endParaRPr>
          </a:p>
          <a:p>
            <a:endParaRPr lang="en-GB" dirty="0"/>
          </a:p>
        </p:txBody>
      </p:sp>
      <p:pic>
        <p:nvPicPr>
          <p:cNvPr id="121858" name="Picture 2" descr="http://kids.christiansunite.com/images/Bible_Stories/108.jpg"/>
          <p:cNvPicPr>
            <a:picLocks noChangeAspect="1" noChangeArrowheads="1"/>
          </p:cNvPicPr>
          <p:nvPr/>
        </p:nvPicPr>
        <p:blipFill>
          <a:blip r:embed="rId2" cstate="print"/>
          <a:srcRect/>
          <a:stretch>
            <a:fillRect/>
          </a:stretch>
        </p:blipFill>
        <p:spPr bwMode="auto">
          <a:xfrm>
            <a:off x="357158" y="1857364"/>
            <a:ext cx="3071379" cy="3857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animEffect transition="in" filter="circle(in)">
                                      <p:cBhvr>
                                        <p:cTn id="7" dur="2000"/>
                                        <p:tgtEl>
                                          <p:spTgt spid="1218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rsc.byu.edu/blog/wp-content/uploads/2009/04/crucifixion.jpg"/>
          <p:cNvPicPr>
            <a:picLocks noChangeAspect="1" noChangeArrowheads="1"/>
          </p:cNvPicPr>
          <p:nvPr/>
        </p:nvPicPr>
        <p:blipFill>
          <a:blip r:embed="rId2" cstate="print"/>
          <a:srcRect/>
          <a:stretch>
            <a:fillRect/>
          </a:stretch>
        </p:blipFill>
        <p:spPr bwMode="auto">
          <a:xfrm>
            <a:off x="0" y="0"/>
            <a:ext cx="9144000" cy="6887526"/>
          </a:xfrm>
          <a:prstGeom prst="rect">
            <a:avLst/>
          </a:prstGeom>
          <a:noFill/>
        </p:spPr>
      </p:pic>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95</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0" y="4611231"/>
            <a:ext cx="9144000" cy="2246769"/>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Of course, Jesus was already Master of the Universe, so such a promise meant nothing to Him; </a:t>
            </a:r>
            <a:r>
              <a:rPr lang="en-US" sz="2800" b="1" dirty="0" smtClean="0">
                <a:solidFill>
                  <a:srgbClr val="00FFFF"/>
                </a:solidFill>
                <a:effectLst>
                  <a:outerShdw blurRad="38100" dist="38100" dir="2700000" algn="tl">
                    <a:srgbClr val="000000">
                      <a:alpha val="43137"/>
                    </a:srgbClr>
                  </a:outerShdw>
                </a:effectLst>
              </a:rPr>
              <a:t>but the devil was hoping that Jesus might fear the pain, suffering and death that were in store for Him at the Cross and thereby agree to the devil’s terms.</a:t>
            </a:r>
            <a:r>
              <a:rPr lang="en-US" sz="2800" b="1" u="sng" dirty="0" smtClean="0">
                <a:solidFill>
                  <a:srgbClr val="00FFFF"/>
                </a:solidFill>
                <a:effectLst>
                  <a:outerShdw blurRad="38100" dist="38100" dir="2700000" algn="tl">
                    <a:srgbClr val="000000">
                      <a:alpha val="43137"/>
                    </a:srgbClr>
                  </a:outerShdw>
                </a:effectLst>
              </a:rPr>
              <a:t> </a:t>
            </a:r>
            <a:endParaRPr lang="en-GB" sz="2800" b="1" dirty="0">
              <a:solidFill>
                <a:srgbClr val="00FF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0834"/>
                                        </p:tgtEl>
                                        <p:attrNameLst>
                                          <p:attrName>style.visibility</p:attrName>
                                        </p:attrNameLst>
                                      </p:cBhvr>
                                      <p:to>
                                        <p:strVal val="visible"/>
                                      </p:to>
                                    </p:set>
                                    <p:animEffect transition="in" filter="circle(in)">
                                      <p:cBhvr>
                                        <p:cTn id="7" dur="2000"/>
                                        <p:tgtEl>
                                          <p:spTgt spid="1208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96</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rPr>
              <a:t>Jesus Christ, Redeemer of Israel</a:t>
            </a:r>
            <a:endParaRPr lang="en-GB" dirty="0"/>
          </a:p>
        </p:txBody>
      </p:sp>
      <p:sp>
        <p:nvSpPr>
          <p:cNvPr id="6" name="TextBox 5"/>
          <p:cNvSpPr txBox="1"/>
          <p:nvPr/>
        </p:nvSpPr>
        <p:spPr>
          <a:xfrm>
            <a:off x="4286248" y="1785926"/>
            <a:ext cx="4857752" cy="4401205"/>
          </a:xfrm>
          <a:prstGeom prst="rect">
            <a:avLst/>
          </a:prstGeom>
          <a:noFill/>
        </p:spPr>
        <p:txBody>
          <a:bodyPr wrap="square" rtlCol="0">
            <a:spAutoFit/>
          </a:bodyPr>
          <a:lstStyle/>
          <a:p>
            <a:r>
              <a:rPr lang="en-US" sz="2800" b="1" u="sng" dirty="0" smtClean="0">
                <a:solidFill>
                  <a:srgbClr val="00FFFF"/>
                </a:solidFill>
                <a:effectLst>
                  <a:outerShdw blurRad="38100" dist="38100" dir="2700000" algn="tl">
                    <a:srgbClr val="000000">
                      <a:alpha val="43137"/>
                    </a:srgbClr>
                  </a:outerShdw>
                </a:effectLst>
              </a:rPr>
              <a:t>He knew that if he could eliminate the Messiah’s sacrifice, </a:t>
            </a:r>
            <a:r>
              <a:rPr lang="en-US" sz="2800" b="1" u="sng" dirty="0" smtClean="0">
                <a:solidFill>
                  <a:srgbClr val="FFC000"/>
                </a:solidFill>
                <a:effectLst>
                  <a:outerShdw blurRad="38100" dist="38100" dir="2700000" algn="tl">
                    <a:srgbClr val="000000">
                      <a:alpha val="43137"/>
                    </a:srgbClr>
                  </a:outerShdw>
                </a:effectLst>
              </a:rPr>
              <a:t>we Israelites could not be redeemed</a:t>
            </a:r>
            <a:r>
              <a:rPr lang="en-US" sz="2800" b="1" dirty="0" smtClean="0">
                <a:solidFill>
                  <a:srgbClr val="FFC000"/>
                </a:solidFill>
                <a:effectLst>
                  <a:outerShdw blurRad="38100" dist="38100" dir="2700000" algn="tl">
                    <a:srgbClr val="000000">
                      <a:alpha val="43137"/>
                    </a:srgbClr>
                  </a:outerShdw>
                </a:effectLst>
              </a:rPr>
              <a:t>.  The devil’s people would then have free reign forever; </a:t>
            </a:r>
            <a:r>
              <a:rPr lang="en-US" sz="2800" b="1" dirty="0" smtClean="0">
                <a:solidFill>
                  <a:srgbClr val="FF33CC"/>
                </a:solidFill>
                <a:effectLst>
                  <a:outerShdw blurRad="38100" dist="38100" dir="2700000" algn="tl">
                    <a:srgbClr val="000000">
                      <a:alpha val="43137"/>
                    </a:srgbClr>
                  </a:outerShdw>
                </a:effectLst>
              </a:rPr>
              <a:t>or so he hoped!  But Jesus did not let us down! </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Our </a:t>
            </a:r>
            <a:r>
              <a:rPr lang="en-US" sz="2800" b="1" u="sng" dirty="0" smtClean="0">
                <a:solidFill>
                  <a:srgbClr val="00FF00"/>
                </a:solidFill>
                <a:effectLst>
                  <a:outerShdw blurRad="38100" dist="38100" dir="2700000" algn="tl">
                    <a:srgbClr val="000000">
                      <a:alpha val="43137"/>
                    </a:srgbClr>
                  </a:outerShdw>
                </a:effectLst>
              </a:rPr>
              <a:t>Kinsman Redeemer</a:t>
            </a:r>
            <a:r>
              <a:rPr lang="en-US" sz="2800" b="1" dirty="0" smtClean="0">
                <a:solidFill>
                  <a:srgbClr val="00FF00"/>
                </a:solidFill>
                <a:effectLst>
                  <a:outerShdw blurRad="38100" dist="38100" dir="2700000" algn="tl">
                    <a:srgbClr val="000000">
                      <a:alpha val="43137"/>
                    </a:srgbClr>
                  </a:outerShdw>
                </a:effectLst>
              </a:rPr>
              <a:t> came through!</a:t>
            </a:r>
            <a:endParaRPr lang="en-GB" dirty="0">
              <a:solidFill>
                <a:srgbClr val="00FF00"/>
              </a:solidFill>
            </a:endParaRPr>
          </a:p>
        </p:txBody>
      </p:sp>
      <p:pic>
        <p:nvPicPr>
          <p:cNvPr id="119810" name="Picture 2" descr="http://www.hugsandhope.org/images/Inspiration/tomb.jpg"/>
          <p:cNvPicPr>
            <a:picLocks noChangeAspect="1" noChangeArrowheads="1"/>
          </p:cNvPicPr>
          <p:nvPr/>
        </p:nvPicPr>
        <p:blipFill>
          <a:blip r:embed="rId2" cstate="print"/>
          <a:srcRect/>
          <a:stretch>
            <a:fillRect/>
          </a:stretch>
        </p:blipFill>
        <p:spPr bwMode="auto">
          <a:xfrm>
            <a:off x="357158" y="2143116"/>
            <a:ext cx="3770337" cy="2714644"/>
          </a:xfrm>
          <a:prstGeom prst="rect">
            <a:avLst/>
          </a:prstGeom>
          <a:noFill/>
        </p:spPr>
      </p:pic>
      <p:sp>
        <p:nvSpPr>
          <p:cNvPr id="7" name="TextBox 6"/>
          <p:cNvSpPr txBox="1"/>
          <p:nvPr/>
        </p:nvSpPr>
        <p:spPr>
          <a:xfrm>
            <a:off x="428596" y="4929198"/>
            <a:ext cx="3643338"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Empty Tomb</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circle(in)">
                                      <p:cBhvr>
                                        <p:cTn id="7" dur="2000"/>
                                        <p:tgtEl>
                                          <p:spTgt spid="1198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97</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4071934" y="1500174"/>
            <a:ext cx="4857784" cy="4401205"/>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Few modern Christians understand that Jesus never taught the “Gospel of Personal Salvation.”  </a:t>
            </a:r>
            <a:r>
              <a:rPr lang="en-US" sz="2800" b="1" dirty="0" smtClean="0">
                <a:solidFill>
                  <a:srgbClr val="FFC000"/>
                </a:solidFill>
                <a:effectLst>
                  <a:outerShdw blurRad="38100" dist="38100" dir="2700000" algn="tl">
                    <a:srgbClr val="000000">
                      <a:alpha val="43137"/>
                    </a:srgbClr>
                  </a:outerShdw>
                </a:effectLst>
              </a:rPr>
              <a:t>Although it is true that we can all achieve personal salvation, </a:t>
            </a:r>
            <a:r>
              <a:rPr lang="en-US" sz="2800" b="1" dirty="0" smtClean="0">
                <a:solidFill>
                  <a:srgbClr val="FF33CC"/>
                </a:solidFill>
                <a:effectLst>
                  <a:outerShdw blurRad="38100" dist="38100" dir="2700000" algn="tl">
                    <a:srgbClr val="000000">
                      <a:alpha val="43137"/>
                    </a:srgbClr>
                  </a:outerShdw>
                </a:effectLst>
              </a:rPr>
              <a:t>that is not the focus of the Bible.  </a:t>
            </a:r>
            <a:r>
              <a:rPr lang="en-US" sz="2800" b="1" dirty="0" smtClean="0">
                <a:solidFill>
                  <a:srgbClr val="00FF00"/>
                </a:solidFill>
                <a:effectLst>
                  <a:outerShdw blurRad="38100" dist="38100" dir="2700000" algn="tl">
                    <a:srgbClr val="000000">
                      <a:alpha val="43137"/>
                    </a:srgbClr>
                  </a:outerShdw>
                </a:effectLst>
              </a:rPr>
              <a:t>Rather, Jesus taught about NATIONAL SALVATION:</a:t>
            </a:r>
            <a:endParaRPr lang="en-GB" sz="2800" b="1" dirty="0">
              <a:solidFill>
                <a:srgbClr val="00FF00"/>
              </a:solidFill>
              <a:effectLst>
                <a:outerShdw blurRad="38100" dist="38100" dir="2700000" algn="tl">
                  <a:srgbClr val="000000">
                    <a:alpha val="43137"/>
                  </a:srgbClr>
                </a:outerShdw>
              </a:effectLst>
            </a:endParaRPr>
          </a:p>
        </p:txBody>
      </p:sp>
      <p:pic>
        <p:nvPicPr>
          <p:cNvPr id="15362" name="Picture 2" descr="http://www.fbcfay.com/coloringbook/preacher.gif"/>
          <p:cNvPicPr>
            <a:picLocks noChangeAspect="1" noChangeArrowheads="1"/>
          </p:cNvPicPr>
          <p:nvPr/>
        </p:nvPicPr>
        <p:blipFill>
          <a:blip r:embed="rId2" cstate="print">
            <a:duotone>
              <a:prstClr val="black"/>
              <a:schemeClr val="accent2">
                <a:tint val="45000"/>
                <a:satMod val="400000"/>
              </a:schemeClr>
            </a:duotone>
            <a:lum contrast="20000"/>
          </a:blip>
          <a:srcRect/>
          <a:stretch>
            <a:fillRect/>
          </a:stretch>
        </p:blipFill>
        <p:spPr bwMode="auto">
          <a:xfrm>
            <a:off x="357158" y="1643050"/>
            <a:ext cx="3428992" cy="4024245"/>
          </a:xfrm>
          <a:prstGeom prst="rect">
            <a:avLst/>
          </a:prstGeom>
          <a:solidFill>
            <a:schemeClr val="bg2">
              <a:lumMod val="25000"/>
              <a:lumOff val="75000"/>
            </a:schemeClr>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98</a:t>
            </a:fld>
            <a:endParaRPr lang="en-GB"/>
          </a:p>
        </p:txBody>
      </p:sp>
      <p:sp>
        <p:nvSpPr>
          <p:cNvPr id="5" name="TextBox 4"/>
          <p:cNvSpPr txBox="1"/>
          <p:nvPr/>
        </p:nvSpPr>
        <p:spPr>
          <a:xfrm>
            <a:off x="0" y="0"/>
            <a:ext cx="9144000" cy="830997"/>
          </a:xfrm>
          <a:prstGeom prst="rect">
            <a:avLst/>
          </a:prstGeom>
          <a:noFill/>
        </p:spPr>
        <p:txBody>
          <a:bodyPr wrap="square" rtlCol="0">
            <a:spAutoFit/>
          </a:bodyPr>
          <a:lstStyle/>
          <a:p>
            <a:pPr lvl="0" algn="ctr"/>
            <a:r>
              <a:rPr lang="en-US" sz="2400" dirty="0" smtClean="0"/>
              <a:t>The Gospel of the Kingdom of Israel </a:t>
            </a:r>
            <a:r>
              <a:rPr lang="en-US" sz="2400" b="1" dirty="0" smtClean="0">
                <a:solidFill>
                  <a:srgbClr val="00FF00"/>
                </a:solidFill>
              </a:rPr>
              <a:t>Jesus Christ, Redeemer of Israel</a:t>
            </a:r>
            <a:endParaRPr lang="en-GB" dirty="0"/>
          </a:p>
        </p:txBody>
      </p:sp>
      <p:sp>
        <p:nvSpPr>
          <p:cNvPr id="6" name="TextBox 5"/>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33CC"/>
                </a:solidFill>
                <a:effectLst>
                  <a:outerShdw blurRad="38100" dist="38100" dir="2700000" algn="tl">
                    <a:srgbClr val="000000">
                      <a:alpha val="43137"/>
                    </a:srgbClr>
                  </a:outerShdw>
                </a:effectLst>
              </a:rPr>
              <a:t>… that we should keep our people together as a nation, so we could fulfill our Destiny.  </a:t>
            </a:r>
            <a:r>
              <a:rPr lang="en-US" sz="2800" b="1" dirty="0" smtClean="0">
                <a:solidFill>
                  <a:srgbClr val="FFFF00"/>
                </a:solidFill>
                <a:effectLst>
                  <a:outerShdw blurRad="38100" dist="38100" dir="2700000" algn="tl">
                    <a:srgbClr val="000000">
                      <a:alpha val="43137"/>
                    </a:srgbClr>
                  </a:outerShdw>
                </a:effectLst>
              </a:rPr>
              <a:t>This is something we Israelites must do TOGETHER, AS A NATION!</a:t>
            </a:r>
            <a:endParaRPr lang="en-GB" sz="2800" b="1" dirty="0">
              <a:solidFill>
                <a:srgbClr val="FFFF00"/>
              </a:solidFill>
              <a:effectLst>
                <a:outerShdw blurRad="38100" dist="38100" dir="2700000" algn="tl">
                  <a:srgbClr val="000000">
                    <a:alpha val="43137"/>
                  </a:srgbClr>
                </a:outerShdw>
              </a:effectLst>
            </a:endParaRPr>
          </a:p>
        </p:txBody>
      </p:sp>
      <p:pic>
        <p:nvPicPr>
          <p:cNvPr id="6148" name="Picture 4" descr="http://photos2.meetupstatic.com/photos/event/8/c/6/c/highres_1475948.jpeg"/>
          <p:cNvPicPr>
            <a:picLocks noChangeAspect="1" noChangeArrowheads="1"/>
          </p:cNvPicPr>
          <p:nvPr/>
        </p:nvPicPr>
        <p:blipFill>
          <a:blip r:embed="rId2" cstate="print"/>
          <a:srcRect/>
          <a:stretch>
            <a:fillRect/>
          </a:stretch>
        </p:blipFill>
        <p:spPr bwMode="auto">
          <a:xfrm>
            <a:off x="1571604" y="1285860"/>
            <a:ext cx="6072230" cy="3596327"/>
          </a:xfrm>
          <a:prstGeom prst="rect">
            <a:avLst/>
          </a:prstGeom>
          <a:noFill/>
        </p:spPr>
      </p:pic>
      <p:pic>
        <p:nvPicPr>
          <p:cNvPr id="6152" name="Picture 8" descr="http://people.eku.edu/pedersonn/mongoliaFire/american-flag.gif"/>
          <p:cNvPicPr>
            <a:picLocks noChangeAspect="1" noChangeArrowheads="1"/>
          </p:cNvPicPr>
          <p:nvPr/>
        </p:nvPicPr>
        <p:blipFill>
          <a:blip r:embed="rId3" cstate="print"/>
          <a:srcRect/>
          <a:stretch>
            <a:fillRect/>
          </a:stretch>
        </p:blipFill>
        <p:spPr bwMode="auto">
          <a:xfrm>
            <a:off x="214282" y="1500174"/>
            <a:ext cx="1428728" cy="1006190"/>
          </a:xfrm>
          <a:prstGeom prst="rect">
            <a:avLst/>
          </a:prstGeom>
          <a:noFill/>
        </p:spPr>
      </p:pic>
      <p:pic>
        <p:nvPicPr>
          <p:cNvPr id="6154" name="Picture 10" descr="http://gutterstuff.com/images/CanadianFlag.jpeg"/>
          <p:cNvPicPr>
            <a:picLocks noChangeAspect="1" noChangeArrowheads="1"/>
          </p:cNvPicPr>
          <p:nvPr/>
        </p:nvPicPr>
        <p:blipFill>
          <a:blip r:embed="rId4" cstate="print"/>
          <a:srcRect/>
          <a:stretch>
            <a:fillRect/>
          </a:stretch>
        </p:blipFill>
        <p:spPr bwMode="auto">
          <a:xfrm>
            <a:off x="7429520" y="1357298"/>
            <a:ext cx="1571636" cy="9333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circle(in)">
                                      <p:cBhvr>
                                        <p:cTn id="7" dur="20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6152"/>
                                        </p:tgtEl>
                                        <p:attrNameLst>
                                          <p:attrName>style.visibility</p:attrName>
                                        </p:attrNameLst>
                                      </p:cBhvr>
                                      <p:to>
                                        <p:strVal val="visible"/>
                                      </p:to>
                                    </p:set>
                                    <p:anim calcmode="lin" valueType="num">
                                      <p:cBhvr additive="base">
                                        <p:cTn id="12" dur="500" fill="hold"/>
                                        <p:tgtEl>
                                          <p:spTgt spid="6152"/>
                                        </p:tgtEl>
                                        <p:attrNameLst>
                                          <p:attrName>ppt_x</p:attrName>
                                        </p:attrNameLst>
                                      </p:cBhvr>
                                      <p:tavLst>
                                        <p:tav tm="0">
                                          <p:val>
                                            <p:strVal val="#ppt_x"/>
                                          </p:val>
                                        </p:tav>
                                        <p:tav tm="100000">
                                          <p:val>
                                            <p:strVal val="#ppt_x"/>
                                          </p:val>
                                        </p:tav>
                                      </p:tavLst>
                                    </p:anim>
                                    <p:anim calcmode="lin" valueType="num">
                                      <p:cBhvr additive="base">
                                        <p:cTn id="13" dur="500" fill="hold"/>
                                        <p:tgtEl>
                                          <p:spTgt spid="615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6154"/>
                                        </p:tgtEl>
                                        <p:attrNameLst>
                                          <p:attrName>style.visibility</p:attrName>
                                        </p:attrNameLst>
                                      </p:cBhvr>
                                      <p:to>
                                        <p:strVal val="visible"/>
                                      </p:to>
                                    </p:set>
                                    <p:anim calcmode="lin" valueType="num">
                                      <p:cBhvr additive="base">
                                        <p:cTn id="18" dur="500" fill="hold"/>
                                        <p:tgtEl>
                                          <p:spTgt spid="6154"/>
                                        </p:tgtEl>
                                        <p:attrNameLst>
                                          <p:attrName>ppt_x</p:attrName>
                                        </p:attrNameLst>
                                      </p:cBhvr>
                                      <p:tavLst>
                                        <p:tav tm="0">
                                          <p:val>
                                            <p:strVal val="#ppt_x"/>
                                          </p:val>
                                        </p:tav>
                                        <p:tav tm="100000">
                                          <p:val>
                                            <p:strVal val="#ppt_x"/>
                                          </p:val>
                                        </p:tav>
                                      </p:tavLst>
                                    </p:anim>
                                    <p:anim calcmode="lin" valueType="num">
                                      <p:cBhvr additive="base">
                                        <p:cTn id="19" dur="500" fill="hold"/>
                                        <p:tgtEl>
                                          <p:spTgt spid="615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143000"/>
          </a:xfrm>
        </p:spPr>
        <p:txBody>
          <a:bodyPr/>
          <a:lstStyle/>
          <a:p>
            <a:r>
              <a:rPr lang="en-GB" b="1" dirty="0" smtClean="0">
                <a:solidFill>
                  <a:srgbClr val="FFFF00"/>
                </a:solidFill>
                <a:effectLst>
                  <a:outerShdw blurRad="38100" dist="38100" dir="2700000" algn="tl">
                    <a:srgbClr val="000000">
                      <a:alpha val="43137"/>
                    </a:srgbClr>
                  </a:outerShdw>
                </a:effectLst>
              </a:rPr>
              <a:t>Migrations Of Israel – Chapter 5</a:t>
            </a:r>
            <a:endParaRPr lang="en-GB" dirty="0"/>
          </a:p>
        </p:txBody>
      </p:sp>
      <p:sp>
        <p:nvSpPr>
          <p:cNvPr id="3" name="Slide Number Placeholder 2"/>
          <p:cNvSpPr>
            <a:spLocks noGrp="1"/>
          </p:cNvSpPr>
          <p:nvPr>
            <p:ph type="sldNum" sz="quarter" idx="12"/>
          </p:nvPr>
        </p:nvSpPr>
        <p:spPr/>
        <p:txBody>
          <a:bodyPr/>
          <a:lstStyle/>
          <a:p>
            <a:fld id="{74396042-8E32-47FE-905F-39A4D3A212DF}" type="slidenum">
              <a:rPr lang="en-GB" smtClean="0"/>
              <a:pPr/>
              <a:t>99</a:t>
            </a:fld>
            <a:endParaRPr lang="en-GB"/>
          </a:p>
        </p:txBody>
      </p:sp>
      <p:sp>
        <p:nvSpPr>
          <p:cNvPr id="5" name="TextBox 4"/>
          <p:cNvSpPr txBox="1"/>
          <p:nvPr/>
        </p:nvSpPr>
        <p:spPr>
          <a:xfrm>
            <a:off x="0" y="0"/>
            <a:ext cx="9144000" cy="461665"/>
          </a:xfrm>
          <a:prstGeom prst="rect">
            <a:avLst/>
          </a:prstGeom>
          <a:noFill/>
        </p:spPr>
        <p:txBody>
          <a:bodyPr wrap="square" rtlCol="0">
            <a:spAutoFit/>
          </a:bodyPr>
          <a:lstStyle/>
          <a:p>
            <a:pPr lvl="0" algn="ctr"/>
            <a:r>
              <a:rPr lang="en-US" sz="2400" b="1" dirty="0" smtClean="0">
                <a:solidFill>
                  <a:srgbClr val="00FF00"/>
                </a:solidFill>
                <a:effectLst>
                  <a:outerShdw blurRad="38100" dist="38100" dir="2700000" algn="tl">
                    <a:srgbClr val="000000">
                      <a:alpha val="43137"/>
                    </a:srgbClr>
                  </a:outerShdw>
                </a:effectLst>
              </a:rPr>
              <a:t>The Gospel of the Kingdom of Israel</a:t>
            </a:r>
            <a:endParaRPr lang="en-GB"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4286248" y="1571612"/>
            <a:ext cx="4572032" cy="4955203"/>
          </a:xfrm>
          <a:prstGeom prst="rect">
            <a:avLst/>
          </a:prstGeom>
          <a:noFill/>
        </p:spPr>
        <p:txBody>
          <a:bodyPr wrap="square" rtlCol="0">
            <a:spAutoFit/>
          </a:bodyPr>
          <a:lstStyle/>
          <a:p>
            <a:r>
              <a:rPr lang="en-US" sz="2800" b="1" dirty="0" smtClean="0">
                <a:solidFill>
                  <a:srgbClr val="00FFFF"/>
                </a:solidFill>
                <a:effectLst>
                  <a:outerShdw blurRad="38100" dist="38100" dir="2700000" algn="tl">
                    <a:srgbClr val="000000">
                      <a:alpha val="43137"/>
                    </a:srgbClr>
                  </a:outerShdw>
                </a:effectLst>
              </a:rPr>
              <a:t>Jesus taught, almost exclusively, </a:t>
            </a:r>
            <a:r>
              <a:rPr lang="en-US" sz="3200" b="1" dirty="0" smtClean="0">
                <a:solidFill>
                  <a:srgbClr val="FFFF00"/>
                </a:solidFill>
                <a:effectLst>
                  <a:outerShdw blurRad="38100" dist="38100" dir="2700000" algn="tl">
                    <a:srgbClr val="000000">
                      <a:alpha val="43137"/>
                    </a:srgbClr>
                  </a:outerShdw>
                </a:effectLst>
              </a:rPr>
              <a:t>the Gospel of the Kingdom. </a:t>
            </a:r>
            <a:r>
              <a:rPr lang="en-US" sz="2800" b="1" dirty="0" smtClean="0">
                <a:solidFill>
                  <a:srgbClr val="FFFF00"/>
                </a:solidFill>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All of His Parables begin with the words, </a:t>
            </a:r>
            <a:r>
              <a:rPr lang="en-US" sz="2800" b="1" dirty="0" smtClean="0">
                <a:solidFill>
                  <a:srgbClr val="FFC000"/>
                </a:solidFill>
                <a:effectLst>
                  <a:outerShdw blurRad="38100" dist="38100" dir="2700000" algn="tl">
                    <a:srgbClr val="000000">
                      <a:alpha val="43137"/>
                    </a:srgbClr>
                  </a:outerShdw>
                </a:effectLst>
              </a:rPr>
              <a:t>“</a:t>
            </a:r>
            <a:r>
              <a:rPr lang="en-US" sz="2800" b="1" i="1" dirty="0" smtClean="0">
                <a:solidFill>
                  <a:srgbClr val="FFC000"/>
                </a:solidFill>
                <a:effectLst>
                  <a:outerShdw blurRad="38100" dist="38100" dir="2700000" algn="tl">
                    <a:srgbClr val="000000">
                      <a:alpha val="43137"/>
                    </a:srgbClr>
                  </a:outerShdw>
                </a:effectLst>
              </a:rPr>
              <a:t>The Kingdom</a:t>
            </a:r>
            <a:r>
              <a:rPr lang="en-US" sz="2800" b="1" dirty="0" smtClean="0">
                <a:solidFill>
                  <a:srgbClr val="FFC000"/>
                </a:solidFill>
                <a:effectLst>
                  <a:outerShdw blurRad="38100" dist="38100" dir="2700000" algn="tl">
                    <a:srgbClr val="000000">
                      <a:alpha val="43137"/>
                    </a:srgbClr>
                  </a:outerShdw>
                </a:effectLst>
              </a:rPr>
              <a:t>…” This Kingdom will be established right here on this earth at His Second Coming,</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right after the Judgment Day. (Rev. 21.)</a:t>
            </a:r>
            <a:endParaRPr lang="en-GB" dirty="0">
              <a:solidFill>
                <a:srgbClr val="00FF00"/>
              </a:solidFill>
            </a:endParaRPr>
          </a:p>
        </p:txBody>
      </p:sp>
      <p:pic>
        <p:nvPicPr>
          <p:cNvPr id="5122" name="Picture 2" descr="http://www.meanylodge.org/archives/images1/08_ski_trip/crown_jewels.jpg"/>
          <p:cNvPicPr>
            <a:picLocks noChangeAspect="1" noChangeArrowheads="1"/>
          </p:cNvPicPr>
          <p:nvPr/>
        </p:nvPicPr>
        <p:blipFill>
          <a:blip r:embed="rId2" cstate="print"/>
          <a:srcRect/>
          <a:stretch>
            <a:fillRect/>
          </a:stretch>
        </p:blipFill>
        <p:spPr bwMode="auto">
          <a:xfrm>
            <a:off x="357158" y="2428868"/>
            <a:ext cx="3810000" cy="285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gog">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gog</Template>
  <TotalTime>2627</TotalTime>
  <Words>6910</Words>
  <Application>Microsoft Office PowerPoint</Application>
  <PresentationFormat>On-screen Show (4:3)</PresentationFormat>
  <Paragraphs>588</Paragraphs>
  <Slides>133</Slides>
  <Notes>8</Notes>
  <HiddenSlides>0</HiddenSlides>
  <MMClips>0</MMClips>
  <ScaleCrop>false</ScaleCrop>
  <HeadingPairs>
    <vt:vector size="4" baseType="variant">
      <vt:variant>
        <vt:lpstr>Theme</vt:lpstr>
      </vt:variant>
      <vt:variant>
        <vt:i4>1</vt:i4>
      </vt:variant>
      <vt:variant>
        <vt:lpstr>Slide Titles</vt:lpstr>
      </vt:variant>
      <vt:variant>
        <vt:i4>133</vt:i4>
      </vt:variant>
    </vt:vector>
  </HeadingPairs>
  <TitlesOfParts>
    <vt:vector size="134" baseType="lpstr">
      <vt:lpstr>gog</vt:lpstr>
      <vt:lpstr>Slide 1</vt:lpstr>
      <vt:lpstr>Slide 2</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Israel – Chapter 5</vt:lpstr>
      <vt:lpstr>Migrations Of The 12 Tribes Of Israel</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Pead</dc:creator>
  <cp:lastModifiedBy>admin</cp:lastModifiedBy>
  <cp:revision>243</cp:revision>
  <dcterms:created xsi:type="dcterms:W3CDTF">2009-08-19T15:49:19Z</dcterms:created>
  <dcterms:modified xsi:type="dcterms:W3CDTF">2009-08-24T02:36:23Z</dcterms:modified>
</cp:coreProperties>
</file>