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7"/>
  </p:notesMasterIdLst>
  <p:sldIdLst>
    <p:sldId id="257" r:id="rId2"/>
    <p:sldId id="258" r:id="rId3"/>
    <p:sldId id="259" r:id="rId4"/>
    <p:sldId id="256" r:id="rId5"/>
    <p:sldId id="260" r:id="rId6"/>
    <p:sldId id="269" r:id="rId7"/>
    <p:sldId id="261" r:id="rId8"/>
    <p:sldId id="262" r:id="rId9"/>
    <p:sldId id="263" r:id="rId10"/>
    <p:sldId id="264" r:id="rId11"/>
    <p:sldId id="265" r:id="rId12"/>
    <p:sldId id="266" r:id="rId13"/>
    <p:sldId id="267" r:id="rId14"/>
    <p:sldId id="270" r:id="rId15"/>
    <p:sldId id="268"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09" r:id="rId65"/>
    <p:sldId id="283"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28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5" r:id="rId99"/>
    <p:sldId id="364" r:id="rId100"/>
    <p:sldId id="366" r:id="rId101"/>
    <p:sldId id="367" r:id="rId102"/>
    <p:sldId id="368" r:id="rId103"/>
    <p:sldId id="369" r:id="rId104"/>
    <p:sldId id="370" r:id="rId105"/>
    <p:sldId id="371" r:id="rId10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3300"/>
    <a:srgbClr val="FFCC00"/>
    <a:srgbClr val="CCCC00"/>
    <a:srgbClr val="99FF33"/>
    <a:srgbClr val="FFFF00"/>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898"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55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C082CF2-4AB4-44F8-94B0-465D9CEA03E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9219" name="Rectangle 3">
            <a:extLst>
              <a:ext uri="{FF2B5EF4-FFF2-40B4-BE49-F238E27FC236}">
                <a16:creationId xmlns:a16="http://schemas.microsoft.com/office/drawing/2014/main" id="{28A739D7-BDBF-4986-A7BA-3361B7C47A4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110596" name="Rectangle 4">
            <a:extLst>
              <a:ext uri="{FF2B5EF4-FFF2-40B4-BE49-F238E27FC236}">
                <a16:creationId xmlns:a16="http://schemas.microsoft.com/office/drawing/2014/main" id="{A278EDC7-85B4-4DDB-A7CB-7CC72A1C8BA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65E8CDD4-4EED-47B1-82B3-537678CDDAF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a:extLst>
              <a:ext uri="{FF2B5EF4-FFF2-40B4-BE49-F238E27FC236}">
                <a16:creationId xmlns:a16="http://schemas.microsoft.com/office/drawing/2014/main" id="{78793781-FF49-42D4-BD0F-764750E0390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9223" name="Rectangle 7">
            <a:extLst>
              <a:ext uri="{FF2B5EF4-FFF2-40B4-BE49-F238E27FC236}">
                <a16:creationId xmlns:a16="http://schemas.microsoft.com/office/drawing/2014/main" id="{FFB53390-1AAC-4C1F-AB80-5FC024B3424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B6D119-0B0E-4899-8BA9-8E47E0FCC75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E7E72BE8-D609-49D4-898D-4B1B6EDB5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B1ADEE-8818-4017-8E32-6A6DEE1A9420}" type="slidenum">
              <a:rPr lang="en-GB" altLang="en-US"/>
              <a:pPr eaLnBrk="1" hangingPunct="1"/>
              <a:t>1</a:t>
            </a:fld>
            <a:endParaRPr lang="en-GB" altLang="en-US"/>
          </a:p>
        </p:txBody>
      </p:sp>
      <p:sp>
        <p:nvSpPr>
          <p:cNvPr id="111619" name="Rectangle 2">
            <a:extLst>
              <a:ext uri="{FF2B5EF4-FFF2-40B4-BE49-F238E27FC236}">
                <a16:creationId xmlns:a16="http://schemas.microsoft.com/office/drawing/2014/main" id="{2CB002E9-FD33-4D1A-BC77-632F4E159B30}"/>
              </a:ext>
            </a:extLst>
          </p:cNvPr>
          <p:cNvSpPr>
            <a:spLocks noRot="1" noChangeArrowheads="1" noTextEdit="1"/>
          </p:cNvSpPr>
          <p:nvPr>
            <p:ph type="sldImg"/>
          </p:nvPr>
        </p:nvSpPr>
        <p:spPr>
          <a:ln/>
        </p:spPr>
      </p:sp>
      <p:sp>
        <p:nvSpPr>
          <p:cNvPr id="111620" name="Rectangle 3">
            <a:extLst>
              <a:ext uri="{FF2B5EF4-FFF2-40B4-BE49-F238E27FC236}">
                <a16:creationId xmlns:a16="http://schemas.microsoft.com/office/drawing/2014/main" id="{CC968B6F-9855-40CF-8F15-F13198A774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B4205578-EED3-48D8-8044-4E10C8AAAD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28762C-28BB-4414-B5DA-8DA62C4A032A}" type="slidenum">
              <a:rPr lang="en-GB" altLang="en-US"/>
              <a:pPr eaLnBrk="1" hangingPunct="1"/>
              <a:t>84</a:t>
            </a:fld>
            <a:endParaRPr lang="en-GB" altLang="en-US"/>
          </a:p>
        </p:txBody>
      </p:sp>
      <p:sp>
        <p:nvSpPr>
          <p:cNvPr id="120835" name="Rectangle 2">
            <a:extLst>
              <a:ext uri="{FF2B5EF4-FFF2-40B4-BE49-F238E27FC236}">
                <a16:creationId xmlns:a16="http://schemas.microsoft.com/office/drawing/2014/main" id="{2B316B1F-F71D-4DB9-A8B8-F2A8EC909B44}"/>
              </a:ext>
            </a:extLst>
          </p:cNvPr>
          <p:cNvSpPr>
            <a:spLocks noRot="1" noChangeArrowheads="1" noTextEdit="1"/>
          </p:cNvSpPr>
          <p:nvPr>
            <p:ph type="sldImg"/>
          </p:nvPr>
        </p:nvSpPr>
        <p:spPr>
          <a:ln/>
        </p:spPr>
      </p:sp>
      <p:sp>
        <p:nvSpPr>
          <p:cNvPr id="120836" name="Rectangle 3">
            <a:extLst>
              <a:ext uri="{FF2B5EF4-FFF2-40B4-BE49-F238E27FC236}">
                <a16:creationId xmlns:a16="http://schemas.microsoft.com/office/drawing/2014/main" id="{95E0FD94-DE80-4023-A760-D219D44235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FA409E1E-CAF6-4D6E-A49D-7E4D9B99AE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717C15-F046-435D-88E4-688FF7967FB4}" type="slidenum">
              <a:rPr lang="en-GB" altLang="en-US"/>
              <a:pPr eaLnBrk="1" hangingPunct="1"/>
              <a:t>85</a:t>
            </a:fld>
            <a:endParaRPr lang="en-GB" altLang="en-US"/>
          </a:p>
        </p:txBody>
      </p:sp>
      <p:sp>
        <p:nvSpPr>
          <p:cNvPr id="121859" name="Rectangle 2">
            <a:extLst>
              <a:ext uri="{FF2B5EF4-FFF2-40B4-BE49-F238E27FC236}">
                <a16:creationId xmlns:a16="http://schemas.microsoft.com/office/drawing/2014/main" id="{2EABFBB0-4F4F-4005-9C5B-AE2E96CBFF79}"/>
              </a:ext>
            </a:extLst>
          </p:cNvPr>
          <p:cNvSpPr>
            <a:spLocks noRot="1" noChangeArrowheads="1" noTextEdit="1"/>
          </p:cNvSpPr>
          <p:nvPr>
            <p:ph type="sldImg"/>
          </p:nvPr>
        </p:nvSpPr>
        <p:spPr>
          <a:ln/>
        </p:spPr>
      </p:sp>
      <p:sp>
        <p:nvSpPr>
          <p:cNvPr id="121860" name="Rectangle 3">
            <a:extLst>
              <a:ext uri="{FF2B5EF4-FFF2-40B4-BE49-F238E27FC236}">
                <a16:creationId xmlns:a16="http://schemas.microsoft.com/office/drawing/2014/main" id="{EBBB4AD1-4BFE-4609-99D4-604217D8EE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0CC109B-2D6C-4E63-A804-AC329F0B5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EA4535-1541-4218-93D6-E019F7A778FC}" type="slidenum">
              <a:rPr lang="en-GB" altLang="en-US"/>
              <a:pPr eaLnBrk="1" hangingPunct="1"/>
              <a:t>86</a:t>
            </a:fld>
            <a:endParaRPr lang="en-GB" altLang="en-US"/>
          </a:p>
        </p:txBody>
      </p:sp>
      <p:sp>
        <p:nvSpPr>
          <p:cNvPr id="122883" name="Rectangle 2">
            <a:extLst>
              <a:ext uri="{FF2B5EF4-FFF2-40B4-BE49-F238E27FC236}">
                <a16:creationId xmlns:a16="http://schemas.microsoft.com/office/drawing/2014/main" id="{175F9E39-744E-4F8A-B40B-D6501CCF9C5B}"/>
              </a:ext>
            </a:extLst>
          </p:cNvPr>
          <p:cNvSpPr>
            <a:spLocks noRot="1" noChangeArrowheads="1" noTextEdit="1"/>
          </p:cNvSpPr>
          <p:nvPr>
            <p:ph type="sldImg"/>
          </p:nvPr>
        </p:nvSpPr>
        <p:spPr>
          <a:ln/>
        </p:spPr>
      </p:sp>
      <p:sp>
        <p:nvSpPr>
          <p:cNvPr id="122884" name="Rectangle 3">
            <a:extLst>
              <a:ext uri="{FF2B5EF4-FFF2-40B4-BE49-F238E27FC236}">
                <a16:creationId xmlns:a16="http://schemas.microsoft.com/office/drawing/2014/main" id="{1C7FB128-09CE-435F-A694-8ADB4C2C7E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BA373194-11F0-4942-A6DB-3AED272226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106DB1-F958-4670-86BB-D7C5EF9BC828}" type="slidenum">
              <a:rPr lang="en-GB" altLang="en-US"/>
              <a:pPr eaLnBrk="1" hangingPunct="1"/>
              <a:t>87</a:t>
            </a:fld>
            <a:endParaRPr lang="en-GB" altLang="en-US"/>
          </a:p>
        </p:txBody>
      </p:sp>
      <p:sp>
        <p:nvSpPr>
          <p:cNvPr id="123907" name="Rectangle 2">
            <a:extLst>
              <a:ext uri="{FF2B5EF4-FFF2-40B4-BE49-F238E27FC236}">
                <a16:creationId xmlns:a16="http://schemas.microsoft.com/office/drawing/2014/main" id="{D8ABFE25-AFB9-44C6-AD8B-A63C14ED50BA}"/>
              </a:ext>
            </a:extLst>
          </p:cNvPr>
          <p:cNvSpPr>
            <a:spLocks noRot="1" noChangeArrowheads="1" noTextEdit="1"/>
          </p:cNvSpPr>
          <p:nvPr>
            <p:ph type="sldImg"/>
          </p:nvPr>
        </p:nvSpPr>
        <p:spPr>
          <a:ln/>
        </p:spPr>
      </p:sp>
      <p:sp>
        <p:nvSpPr>
          <p:cNvPr id="123908" name="Rectangle 3">
            <a:extLst>
              <a:ext uri="{FF2B5EF4-FFF2-40B4-BE49-F238E27FC236}">
                <a16:creationId xmlns:a16="http://schemas.microsoft.com/office/drawing/2014/main" id="{241FE477-BE50-478E-858B-677D983CA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D673447-487B-4D7E-9737-F83D9E7AA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1A9A39-049B-477C-B106-998E046F580E}" type="slidenum">
              <a:rPr lang="en-GB" altLang="en-US"/>
              <a:pPr eaLnBrk="1" hangingPunct="1"/>
              <a:t>88</a:t>
            </a:fld>
            <a:endParaRPr lang="en-GB" altLang="en-US"/>
          </a:p>
        </p:txBody>
      </p:sp>
      <p:sp>
        <p:nvSpPr>
          <p:cNvPr id="124931" name="Rectangle 2">
            <a:extLst>
              <a:ext uri="{FF2B5EF4-FFF2-40B4-BE49-F238E27FC236}">
                <a16:creationId xmlns:a16="http://schemas.microsoft.com/office/drawing/2014/main" id="{9EFBE926-D48E-4FCD-B448-ACF99A771F40}"/>
              </a:ext>
            </a:extLst>
          </p:cNvPr>
          <p:cNvSpPr>
            <a:spLocks noRot="1" noChangeArrowheads="1" noTextEdit="1"/>
          </p:cNvSpPr>
          <p:nvPr>
            <p:ph type="sldImg"/>
          </p:nvPr>
        </p:nvSpPr>
        <p:spPr>
          <a:ln/>
        </p:spPr>
      </p:sp>
      <p:sp>
        <p:nvSpPr>
          <p:cNvPr id="124932" name="Rectangle 3">
            <a:extLst>
              <a:ext uri="{FF2B5EF4-FFF2-40B4-BE49-F238E27FC236}">
                <a16:creationId xmlns:a16="http://schemas.microsoft.com/office/drawing/2014/main" id="{C505BC30-C696-47E4-BB9D-5F5B48FF30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37504C96-F1DC-4566-9744-9F8BFEE192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235F230-1B8D-4E42-B8DC-53A08022CA79}" type="slidenum">
              <a:rPr lang="en-GB" altLang="en-US"/>
              <a:pPr eaLnBrk="1" hangingPunct="1"/>
              <a:t>89</a:t>
            </a:fld>
            <a:endParaRPr lang="en-GB" altLang="en-US"/>
          </a:p>
        </p:txBody>
      </p:sp>
      <p:sp>
        <p:nvSpPr>
          <p:cNvPr id="125955" name="Rectangle 2">
            <a:extLst>
              <a:ext uri="{FF2B5EF4-FFF2-40B4-BE49-F238E27FC236}">
                <a16:creationId xmlns:a16="http://schemas.microsoft.com/office/drawing/2014/main" id="{29564E26-C200-49BB-8332-B3178C69D863}"/>
              </a:ext>
            </a:extLst>
          </p:cNvPr>
          <p:cNvSpPr>
            <a:spLocks noRot="1" noChangeArrowheads="1" noTextEdit="1"/>
          </p:cNvSpPr>
          <p:nvPr>
            <p:ph type="sldImg"/>
          </p:nvPr>
        </p:nvSpPr>
        <p:spPr>
          <a:ln/>
        </p:spPr>
      </p:sp>
      <p:sp>
        <p:nvSpPr>
          <p:cNvPr id="125956" name="Rectangle 3">
            <a:extLst>
              <a:ext uri="{FF2B5EF4-FFF2-40B4-BE49-F238E27FC236}">
                <a16:creationId xmlns:a16="http://schemas.microsoft.com/office/drawing/2014/main" id="{5E69C3B5-D772-4B3C-AD60-883EB934A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2B53A117-2758-471A-A9EF-3063D83E54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418267-6F82-4D58-9541-60F5155A772F}" type="slidenum">
              <a:rPr lang="en-GB" altLang="en-US"/>
              <a:pPr eaLnBrk="1" hangingPunct="1"/>
              <a:t>90</a:t>
            </a:fld>
            <a:endParaRPr lang="en-GB" altLang="en-US"/>
          </a:p>
        </p:txBody>
      </p:sp>
      <p:sp>
        <p:nvSpPr>
          <p:cNvPr id="126979" name="Rectangle 2">
            <a:extLst>
              <a:ext uri="{FF2B5EF4-FFF2-40B4-BE49-F238E27FC236}">
                <a16:creationId xmlns:a16="http://schemas.microsoft.com/office/drawing/2014/main" id="{9627E15A-B3F8-4F05-9C8A-2B8C4C437D50}"/>
              </a:ext>
            </a:extLst>
          </p:cNvPr>
          <p:cNvSpPr>
            <a:spLocks noRot="1" noChangeArrowheads="1" noTextEdit="1"/>
          </p:cNvSpPr>
          <p:nvPr>
            <p:ph type="sldImg"/>
          </p:nvPr>
        </p:nvSpPr>
        <p:spPr>
          <a:ln/>
        </p:spPr>
      </p:sp>
      <p:sp>
        <p:nvSpPr>
          <p:cNvPr id="126980" name="Rectangle 3">
            <a:extLst>
              <a:ext uri="{FF2B5EF4-FFF2-40B4-BE49-F238E27FC236}">
                <a16:creationId xmlns:a16="http://schemas.microsoft.com/office/drawing/2014/main" id="{595BF57A-121E-44FD-AB9F-CCEEBD2BE7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4BE266A-1B77-4DB8-9648-76685E5AAD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B70CB6-F443-473E-AF3D-3B79B8B319B1}" type="slidenum">
              <a:rPr lang="en-GB" altLang="en-US"/>
              <a:pPr eaLnBrk="1" hangingPunct="1"/>
              <a:t>91</a:t>
            </a:fld>
            <a:endParaRPr lang="en-GB" altLang="en-US"/>
          </a:p>
        </p:txBody>
      </p:sp>
      <p:sp>
        <p:nvSpPr>
          <p:cNvPr id="128003" name="Rectangle 2">
            <a:extLst>
              <a:ext uri="{FF2B5EF4-FFF2-40B4-BE49-F238E27FC236}">
                <a16:creationId xmlns:a16="http://schemas.microsoft.com/office/drawing/2014/main" id="{D64E52B8-4D4D-447B-8E01-1C7D801F8D73}"/>
              </a:ext>
            </a:extLst>
          </p:cNvPr>
          <p:cNvSpPr>
            <a:spLocks noRot="1" noChangeArrowheads="1" noTextEdit="1"/>
          </p:cNvSpPr>
          <p:nvPr>
            <p:ph type="sldImg"/>
          </p:nvPr>
        </p:nvSpPr>
        <p:spPr>
          <a:ln/>
        </p:spPr>
      </p:sp>
      <p:sp>
        <p:nvSpPr>
          <p:cNvPr id="128004" name="Rectangle 3">
            <a:extLst>
              <a:ext uri="{FF2B5EF4-FFF2-40B4-BE49-F238E27FC236}">
                <a16:creationId xmlns:a16="http://schemas.microsoft.com/office/drawing/2014/main" id="{71279C31-0EF4-472F-ABD1-B64A6438D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D2CFB8FF-521F-4B64-978A-BE51D3D0C5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158539-D888-44A3-8E0D-6F57311F7B5B}" type="slidenum">
              <a:rPr lang="en-GB" altLang="en-US"/>
              <a:pPr eaLnBrk="1" hangingPunct="1"/>
              <a:t>92</a:t>
            </a:fld>
            <a:endParaRPr lang="en-GB" altLang="en-US"/>
          </a:p>
        </p:txBody>
      </p:sp>
      <p:sp>
        <p:nvSpPr>
          <p:cNvPr id="129027" name="Rectangle 2">
            <a:extLst>
              <a:ext uri="{FF2B5EF4-FFF2-40B4-BE49-F238E27FC236}">
                <a16:creationId xmlns:a16="http://schemas.microsoft.com/office/drawing/2014/main" id="{D563F325-7548-4EB0-A261-A03218169E23}"/>
              </a:ext>
            </a:extLst>
          </p:cNvPr>
          <p:cNvSpPr>
            <a:spLocks noRot="1" noChangeArrowheads="1" noTextEdit="1"/>
          </p:cNvSpPr>
          <p:nvPr>
            <p:ph type="sldImg"/>
          </p:nvPr>
        </p:nvSpPr>
        <p:spPr>
          <a:ln/>
        </p:spPr>
      </p:sp>
      <p:sp>
        <p:nvSpPr>
          <p:cNvPr id="129028" name="Rectangle 3">
            <a:extLst>
              <a:ext uri="{FF2B5EF4-FFF2-40B4-BE49-F238E27FC236}">
                <a16:creationId xmlns:a16="http://schemas.microsoft.com/office/drawing/2014/main" id="{8C86BA31-DBF7-4E0F-A379-3C2A9CCE29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47B568E5-B738-454D-9B33-6E37D58FFF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3EF634-16BF-4DFD-A1B3-1C68823B154B}" type="slidenum">
              <a:rPr lang="en-GB" altLang="en-US"/>
              <a:pPr eaLnBrk="1" hangingPunct="1"/>
              <a:t>93</a:t>
            </a:fld>
            <a:endParaRPr lang="en-GB" altLang="en-US"/>
          </a:p>
        </p:txBody>
      </p:sp>
      <p:sp>
        <p:nvSpPr>
          <p:cNvPr id="130051" name="Rectangle 2">
            <a:extLst>
              <a:ext uri="{FF2B5EF4-FFF2-40B4-BE49-F238E27FC236}">
                <a16:creationId xmlns:a16="http://schemas.microsoft.com/office/drawing/2014/main" id="{854A82A8-E84D-4E6A-83E3-25D5BCF2DE1A}"/>
              </a:ext>
            </a:extLst>
          </p:cNvPr>
          <p:cNvSpPr>
            <a:spLocks noRot="1" noChangeArrowheads="1" noTextEdit="1"/>
          </p:cNvSpPr>
          <p:nvPr>
            <p:ph type="sldImg"/>
          </p:nvPr>
        </p:nvSpPr>
        <p:spPr>
          <a:ln/>
        </p:spPr>
      </p:sp>
      <p:sp>
        <p:nvSpPr>
          <p:cNvPr id="130052" name="Rectangle 3">
            <a:extLst>
              <a:ext uri="{FF2B5EF4-FFF2-40B4-BE49-F238E27FC236}">
                <a16:creationId xmlns:a16="http://schemas.microsoft.com/office/drawing/2014/main" id="{CBAD2D5D-1CE6-4E4D-82CE-2F0617E2D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195E4AF-57AB-4135-8C73-C3E8FFDCD2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C2E99F-5CA7-4F87-AD20-DA2EEF3A0BDE}" type="slidenum">
              <a:rPr lang="en-GB" altLang="en-US"/>
              <a:pPr eaLnBrk="1" hangingPunct="1"/>
              <a:t>2</a:t>
            </a:fld>
            <a:endParaRPr lang="en-GB" altLang="en-US"/>
          </a:p>
        </p:txBody>
      </p:sp>
      <p:sp>
        <p:nvSpPr>
          <p:cNvPr id="112643" name="Rectangle 2">
            <a:extLst>
              <a:ext uri="{FF2B5EF4-FFF2-40B4-BE49-F238E27FC236}">
                <a16:creationId xmlns:a16="http://schemas.microsoft.com/office/drawing/2014/main" id="{DA383B92-9A4D-404B-A164-023FAA245BAC}"/>
              </a:ext>
            </a:extLst>
          </p:cNvPr>
          <p:cNvSpPr>
            <a:spLocks noRot="1" noChangeArrowheads="1" noTextEdit="1"/>
          </p:cNvSpPr>
          <p:nvPr>
            <p:ph type="sldImg"/>
          </p:nvPr>
        </p:nvSpPr>
        <p:spPr>
          <a:ln/>
        </p:spPr>
      </p:sp>
      <p:sp>
        <p:nvSpPr>
          <p:cNvPr id="112644" name="Rectangle 3">
            <a:extLst>
              <a:ext uri="{FF2B5EF4-FFF2-40B4-BE49-F238E27FC236}">
                <a16:creationId xmlns:a16="http://schemas.microsoft.com/office/drawing/2014/main" id="{D2E3052D-C6A0-493A-BC7D-86502FED5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7BC3D545-77F3-4156-AB98-76EC762FA8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DA97B0-8836-4B6C-B518-3ABD35505DFF}" type="slidenum">
              <a:rPr lang="en-GB" altLang="en-US"/>
              <a:pPr eaLnBrk="1" hangingPunct="1"/>
              <a:t>94</a:t>
            </a:fld>
            <a:endParaRPr lang="en-GB" altLang="en-US"/>
          </a:p>
        </p:txBody>
      </p:sp>
      <p:sp>
        <p:nvSpPr>
          <p:cNvPr id="131075" name="Rectangle 2">
            <a:extLst>
              <a:ext uri="{FF2B5EF4-FFF2-40B4-BE49-F238E27FC236}">
                <a16:creationId xmlns:a16="http://schemas.microsoft.com/office/drawing/2014/main" id="{C37C1B70-80CE-49F7-8CEA-11ECD9C143AF}"/>
              </a:ext>
            </a:extLst>
          </p:cNvPr>
          <p:cNvSpPr>
            <a:spLocks noRot="1" noChangeArrowheads="1" noTextEdit="1"/>
          </p:cNvSpPr>
          <p:nvPr>
            <p:ph type="sldImg"/>
          </p:nvPr>
        </p:nvSpPr>
        <p:spPr>
          <a:ln/>
        </p:spPr>
      </p:sp>
      <p:sp>
        <p:nvSpPr>
          <p:cNvPr id="131076" name="Rectangle 3">
            <a:extLst>
              <a:ext uri="{FF2B5EF4-FFF2-40B4-BE49-F238E27FC236}">
                <a16:creationId xmlns:a16="http://schemas.microsoft.com/office/drawing/2014/main" id="{AC476BDA-70B2-4416-A719-A51EF31CFB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0921603-0BB7-462B-A95F-5BA7F26DDD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ACE1EF-F8A3-458A-91CE-956FBFAFB89A}" type="slidenum">
              <a:rPr lang="en-GB" altLang="en-US"/>
              <a:pPr eaLnBrk="1" hangingPunct="1"/>
              <a:t>95</a:t>
            </a:fld>
            <a:endParaRPr lang="en-GB" altLang="en-US"/>
          </a:p>
        </p:txBody>
      </p:sp>
      <p:sp>
        <p:nvSpPr>
          <p:cNvPr id="132099" name="Rectangle 2">
            <a:extLst>
              <a:ext uri="{FF2B5EF4-FFF2-40B4-BE49-F238E27FC236}">
                <a16:creationId xmlns:a16="http://schemas.microsoft.com/office/drawing/2014/main" id="{0EB56023-F1DF-44E9-BF73-ED78D762FA32}"/>
              </a:ext>
            </a:extLst>
          </p:cNvPr>
          <p:cNvSpPr>
            <a:spLocks noRot="1" noChangeArrowheads="1" noTextEdit="1"/>
          </p:cNvSpPr>
          <p:nvPr>
            <p:ph type="sldImg"/>
          </p:nvPr>
        </p:nvSpPr>
        <p:spPr>
          <a:ln/>
        </p:spPr>
      </p:sp>
      <p:sp>
        <p:nvSpPr>
          <p:cNvPr id="132100" name="Rectangle 3">
            <a:extLst>
              <a:ext uri="{FF2B5EF4-FFF2-40B4-BE49-F238E27FC236}">
                <a16:creationId xmlns:a16="http://schemas.microsoft.com/office/drawing/2014/main" id="{6E30C8C3-AB79-48C5-83FF-8C83888ABD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50E25E1A-8AB2-402A-97D6-E05D63E8E0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88CD84-72CD-4E4E-8FEF-461837B2C38F}" type="slidenum">
              <a:rPr lang="en-GB" altLang="en-US"/>
              <a:pPr eaLnBrk="1" hangingPunct="1"/>
              <a:t>96</a:t>
            </a:fld>
            <a:endParaRPr lang="en-GB" altLang="en-US"/>
          </a:p>
        </p:txBody>
      </p:sp>
      <p:sp>
        <p:nvSpPr>
          <p:cNvPr id="133123" name="Rectangle 2">
            <a:extLst>
              <a:ext uri="{FF2B5EF4-FFF2-40B4-BE49-F238E27FC236}">
                <a16:creationId xmlns:a16="http://schemas.microsoft.com/office/drawing/2014/main" id="{76347003-5C3D-41D1-B7C4-AE9A20ED26AB}"/>
              </a:ext>
            </a:extLst>
          </p:cNvPr>
          <p:cNvSpPr>
            <a:spLocks noRot="1" noChangeArrowheads="1" noTextEdit="1"/>
          </p:cNvSpPr>
          <p:nvPr>
            <p:ph type="sldImg"/>
          </p:nvPr>
        </p:nvSpPr>
        <p:spPr>
          <a:ln/>
        </p:spPr>
      </p:sp>
      <p:sp>
        <p:nvSpPr>
          <p:cNvPr id="133124" name="Rectangle 3">
            <a:extLst>
              <a:ext uri="{FF2B5EF4-FFF2-40B4-BE49-F238E27FC236}">
                <a16:creationId xmlns:a16="http://schemas.microsoft.com/office/drawing/2014/main" id="{A66A1B89-CE32-4F57-A872-8AC25CD9F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D4168606-19C5-49FF-A53D-D5E5C64640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5A52C9-DC95-49BF-AC6F-B731142B857B}" type="slidenum">
              <a:rPr lang="en-GB" altLang="en-US"/>
              <a:pPr eaLnBrk="1" hangingPunct="1"/>
              <a:t>97</a:t>
            </a:fld>
            <a:endParaRPr lang="en-GB" altLang="en-US"/>
          </a:p>
        </p:txBody>
      </p:sp>
      <p:sp>
        <p:nvSpPr>
          <p:cNvPr id="134147" name="Rectangle 2">
            <a:extLst>
              <a:ext uri="{FF2B5EF4-FFF2-40B4-BE49-F238E27FC236}">
                <a16:creationId xmlns:a16="http://schemas.microsoft.com/office/drawing/2014/main" id="{84A7F7FB-0292-4D7E-BED5-0DB82DB9E945}"/>
              </a:ext>
            </a:extLst>
          </p:cNvPr>
          <p:cNvSpPr>
            <a:spLocks noRot="1" noChangeArrowheads="1" noTextEdit="1"/>
          </p:cNvSpPr>
          <p:nvPr>
            <p:ph type="sldImg"/>
          </p:nvPr>
        </p:nvSpPr>
        <p:spPr>
          <a:ln/>
        </p:spPr>
      </p:sp>
      <p:sp>
        <p:nvSpPr>
          <p:cNvPr id="134148" name="Rectangle 3">
            <a:extLst>
              <a:ext uri="{FF2B5EF4-FFF2-40B4-BE49-F238E27FC236}">
                <a16:creationId xmlns:a16="http://schemas.microsoft.com/office/drawing/2014/main" id="{1CA72F6E-93BF-42D2-B08F-829B592365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087A7D0C-4855-4FB8-9FC9-3B1C58CEB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05981E-9194-4F39-A2FC-0AA7E7B358C1}" type="slidenum">
              <a:rPr lang="en-GB" altLang="en-US"/>
              <a:pPr eaLnBrk="1" hangingPunct="1"/>
              <a:t>98</a:t>
            </a:fld>
            <a:endParaRPr lang="en-GB" altLang="en-US"/>
          </a:p>
        </p:txBody>
      </p:sp>
      <p:sp>
        <p:nvSpPr>
          <p:cNvPr id="135171" name="Rectangle 2">
            <a:extLst>
              <a:ext uri="{FF2B5EF4-FFF2-40B4-BE49-F238E27FC236}">
                <a16:creationId xmlns:a16="http://schemas.microsoft.com/office/drawing/2014/main" id="{3B65A048-89C7-436A-8DC6-241E8319E947}"/>
              </a:ext>
            </a:extLst>
          </p:cNvPr>
          <p:cNvSpPr>
            <a:spLocks noRot="1" noChangeArrowheads="1" noTextEdit="1"/>
          </p:cNvSpPr>
          <p:nvPr>
            <p:ph type="sldImg"/>
          </p:nvPr>
        </p:nvSpPr>
        <p:spPr>
          <a:ln/>
        </p:spPr>
      </p:sp>
      <p:sp>
        <p:nvSpPr>
          <p:cNvPr id="135172" name="Rectangle 3">
            <a:extLst>
              <a:ext uri="{FF2B5EF4-FFF2-40B4-BE49-F238E27FC236}">
                <a16:creationId xmlns:a16="http://schemas.microsoft.com/office/drawing/2014/main" id="{F9E1A7E3-B21F-4FC3-88A4-70EBA194F1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en-US" sz="800" b="1">
                <a:latin typeface="Arial" panose="020B0604020202020204" pitchFamily="34" charset="0"/>
                <a:cs typeface="Arial" panose="020B0604020202020204" pitchFamily="34" charset="0"/>
              </a:rPr>
              <a:t>The Polish-Ukrainian archaeological research</a:t>
            </a:r>
            <a:endParaRPr lang="en-GB" altLang="en-US" sz="800">
              <a:latin typeface="Arial" panose="020B0604020202020204" pitchFamily="34" charset="0"/>
              <a:cs typeface="Arial" panose="020B0604020202020204" pitchFamily="34" charset="0"/>
            </a:endParaRPr>
          </a:p>
          <a:p>
            <a:pPr eaLnBrk="1" hangingPunct="1">
              <a:lnSpc>
                <a:spcPct val="80000"/>
              </a:lnSpc>
            </a:pPr>
            <a:r>
              <a:rPr lang="en-GB" altLang="en-US" sz="800" b="1">
                <a:latin typeface="Arial" panose="020B0604020202020204" pitchFamily="34" charset="0"/>
                <a:cs typeface="Arial" panose="020B0604020202020204" pitchFamily="34" charset="0"/>
              </a:rPr>
              <a:t>Conducted on the Great Ryzhanovka Kurgan in Ukraine</a:t>
            </a:r>
            <a:endParaRPr lang="en-GB" altLang="en-US" sz="800">
              <a:latin typeface="Arial" panose="020B0604020202020204" pitchFamily="34" charset="0"/>
              <a:cs typeface="Arial" panose="020B0604020202020204" pitchFamily="34" charset="0"/>
            </a:endParaRPr>
          </a:p>
          <a:p>
            <a:pPr eaLnBrk="1" hangingPunct="1">
              <a:lnSpc>
                <a:spcPct val="80000"/>
              </a:lnSpc>
            </a:pPr>
            <a:r>
              <a:rPr lang="en-GB" altLang="en-US" sz="800">
                <a:latin typeface="Arial" panose="020B0604020202020204" pitchFamily="34" charset="0"/>
                <a:cs typeface="Arial" panose="020B0604020202020204" pitchFamily="34" charset="0"/>
              </a:rPr>
              <a:t> From 1995 to 1998 excavations were conducted in the Great Ryzhanovka Kurgan in the village of Ryzhanovka in Ukraine (150 km south of Kiev). Among many things, the excavations yielded a sensational discovery of the unlooted tomb of the Scythian Chieftain ("the Prince"), which attracted worldwide interest among several scientific circles and the media. Great interest was portrayed by the New York Times, the New York “Archaeology” and National Geographic magazine as numerous reports and press articles were published commenting on the details of the discovery. The excavations in Ryzhanovka were conducted by the "Polish-Ukrainian Archaeological Expedition" headed by Jan Chochorowski and Sergei Skoryi. The expedition was organized by the power of an agreement signed between the Jagiellonian University’s Institute of Archaeology and the National Ukrainian Academy of Sciences in 1995. This program is currently carried out and shall be concluded in the year 2000 with a publication of a monograph containing the summary of the results of the studies. An exhibition on the discoveries recently opened in the Archaeological Museum of Kraków under the title </a:t>
            </a:r>
            <a:r>
              <a:rPr lang="en-GB" altLang="en-US" sz="800" i="1">
                <a:latin typeface="Arial" panose="020B0604020202020204" pitchFamily="34" charset="0"/>
                <a:cs typeface="Arial" panose="020B0604020202020204" pitchFamily="34" charset="0"/>
              </a:rPr>
              <a:t>"Tutankhamen of the Ukrainian Steppe"</a:t>
            </a:r>
            <a:r>
              <a:rPr lang="en-GB" altLang="en-US" sz="800">
                <a:latin typeface="Arial" panose="020B0604020202020204" pitchFamily="34" charset="0"/>
                <a:cs typeface="Arial" panose="020B0604020202020204" pitchFamily="34" charset="0"/>
              </a:rPr>
              <a:t>, indeed a result of the effective cooperation between the archaeologists from Kraków and Kiev.   </a:t>
            </a:r>
          </a:p>
          <a:p>
            <a:pPr eaLnBrk="1" hangingPunct="1">
              <a:lnSpc>
                <a:spcPct val="80000"/>
              </a:lnSpc>
            </a:pPr>
            <a:r>
              <a:rPr lang="en-GB" altLang="en-US" sz="800">
                <a:latin typeface="Arial" panose="020B0604020202020204" pitchFamily="34" charset="0"/>
                <a:cs typeface="Arial" panose="020B0604020202020204" pitchFamily="34" charset="0"/>
              </a:rPr>
              <a:t>Significant interest in the venture was quite evident as the authorities of Kraków, Malopolska Province and the Ministry of Culture all participated in the opening of the exhibition. Delegations from the leading archaeological institutions of Ukraine and Russia such as the National Ukrainian Academy of Sciences, Ermitage Museum of St. Petersburg and Archaeological Museum in Odessa, headed by Piotr Toloczka, Vice President of the National Ukrainian Academy of Sciences and Member of the Ukrainian Parliament were also among the major participants.   </a:t>
            </a:r>
          </a:p>
          <a:p>
            <a:pPr eaLnBrk="1" hangingPunct="1">
              <a:lnSpc>
                <a:spcPct val="80000"/>
              </a:lnSpc>
            </a:pPr>
            <a:r>
              <a:rPr lang="en-GB" altLang="en-US" sz="800">
                <a:latin typeface="Arial" panose="020B0604020202020204" pitchFamily="34" charset="0"/>
                <a:cs typeface="Arial" panose="020B0604020202020204" pitchFamily="34" charset="0"/>
              </a:rPr>
              <a:t>The co-operation between the Jagiellonian University Institute of Archaeology with its Ukrainian partners has not been limited to the research in Ryzhanovka. The overall cooperation already resulted in a great archaeological exhibition "The Nomad of Ukrainian", an exhibition held from 1996 to 1997 in the Silesian Museum in Katowice and co-organized by the Silesian Museum and its partners from Kiev. The exhibition won the great prize in the national contest for the most important event of the year in Poland. </a:t>
            </a:r>
          </a:p>
          <a:p>
            <a:pPr eaLnBrk="1" hangingPunct="1">
              <a:lnSpc>
                <a:spcPct val="80000"/>
              </a:lnSpc>
            </a:pPr>
            <a:r>
              <a:rPr lang="en-GB" altLang="en-US" sz="800">
                <a:latin typeface="Arial" panose="020B0604020202020204" pitchFamily="34" charset="0"/>
                <a:cs typeface="Arial" panose="020B0604020202020204" pitchFamily="34" charset="0"/>
              </a:rPr>
              <a:t>In 1998, the Jagiellonian Institute of Archaeology in cooperation with the Museum of Archaeology in Odessa and the Conservator's Office for the Odessa Oblast launched excavations in a complex of ancient sites (from the fifth to the second century BC) which included the ruins of a settlement site and a big necropolis in Koshary near Odessa on the Black Sea. </a:t>
            </a:r>
          </a:p>
          <a:p>
            <a:pPr eaLnBrk="1" hangingPunct="1">
              <a:lnSpc>
                <a:spcPct val="80000"/>
              </a:lnSpc>
            </a:pPr>
            <a:r>
              <a:rPr lang="en-GB" altLang="en-US" sz="800">
                <a:latin typeface="Arial" panose="020B0604020202020204" pitchFamily="34" charset="0"/>
                <a:cs typeface="Arial" panose="020B0604020202020204" pitchFamily="34" charset="0"/>
              </a:rPr>
              <a:t>  </a:t>
            </a:r>
          </a:p>
          <a:p>
            <a:pPr eaLnBrk="1" hangingPunct="1">
              <a:lnSpc>
                <a:spcPct val="80000"/>
              </a:lnSpc>
            </a:pPr>
            <a:endParaRPr lang="en-GB" altLang="en-US" sz="800">
              <a:latin typeface="Arial" panose="020B0604020202020204" pitchFamily="34" charset="0"/>
              <a:cs typeface="Arial" panose="020B0604020202020204" pitchFamily="34" charset="0"/>
            </a:endParaRPr>
          </a:p>
          <a:p>
            <a:pPr eaLnBrk="1" hangingPunct="1">
              <a:lnSpc>
                <a:spcPct val="80000"/>
              </a:lnSpc>
            </a:pPr>
            <a:r>
              <a:rPr lang="en-GB" altLang="en-US" sz="800" b="1">
                <a:latin typeface="Arial" panose="020B0604020202020204" pitchFamily="34" charset="0"/>
                <a:cs typeface="Arial" panose="020B0604020202020204" pitchFamily="34" charset="0"/>
              </a:rPr>
              <a:t>The Great Ryzhanovka Kurgan</a:t>
            </a:r>
            <a:endParaRPr lang="en-GB" altLang="en-US" sz="800">
              <a:latin typeface="Arial" panose="020B0604020202020204" pitchFamily="34" charset="0"/>
              <a:cs typeface="Arial" panose="020B0604020202020204" pitchFamily="34" charset="0"/>
            </a:endParaRPr>
          </a:p>
          <a:p>
            <a:pPr eaLnBrk="1" hangingPunct="1">
              <a:lnSpc>
                <a:spcPct val="80000"/>
              </a:lnSpc>
            </a:pPr>
            <a:r>
              <a:rPr lang="en-GB" altLang="en-US" sz="800">
                <a:latin typeface="Arial" panose="020B0604020202020204" pitchFamily="34" charset="0"/>
                <a:cs typeface="Arial" panose="020B0604020202020204" pitchFamily="34" charset="0"/>
              </a:rPr>
              <a:t>(the village of Ryzhanovka, Zvinogrodok region, Czerkassy Oblast)</a:t>
            </a:r>
          </a:p>
          <a:p>
            <a:pPr eaLnBrk="1" hangingPunct="1">
              <a:lnSpc>
                <a:spcPct val="80000"/>
              </a:lnSpc>
            </a:pPr>
            <a:r>
              <a:rPr lang="en-GB" altLang="en-US" sz="800" b="1">
                <a:latin typeface="Arial" panose="020B0604020202020204" pitchFamily="34" charset="0"/>
                <a:cs typeface="Arial" panose="020B0604020202020204" pitchFamily="34" charset="0"/>
              </a:rPr>
              <a:t>In the light of Polish-Ukrainian research conducted from 1995 to 1998</a:t>
            </a:r>
            <a:endParaRPr lang="en-GB" altLang="en-US" sz="800">
              <a:latin typeface="Arial" panose="020B0604020202020204" pitchFamily="34" charset="0"/>
              <a:cs typeface="Arial" panose="020B0604020202020204" pitchFamily="34" charset="0"/>
            </a:endParaRPr>
          </a:p>
          <a:p>
            <a:pPr eaLnBrk="1" hangingPunct="1">
              <a:lnSpc>
                <a:spcPct val="80000"/>
              </a:lnSpc>
            </a:pPr>
            <a:r>
              <a:rPr lang="en-GB" altLang="en-US" sz="800">
                <a:latin typeface="Arial" panose="020B0604020202020204" pitchFamily="34" charset="0"/>
                <a:cs typeface="Arial" panose="020B0604020202020204" pitchFamily="34" charset="0"/>
              </a:rPr>
              <a:t> </a:t>
            </a:r>
          </a:p>
          <a:p>
            <a:pPr eaLnBrk="1" hangingPunct="1">
              <a:lnSpc>
                <a:spcPct val="80000"/>
              </a:lnSpc>
            </a:pPr>
            <a:r>
              <a:rPr lang="en-GB" altLang="en-US" sz="800">
                <a:latin typeface="Arial" panose="020B0604020202020204" pitchFamily="34" charset="0"/>
                <a:cs typeface="Arial" panose="020B0604020202020204" pitchFamily="34" charset="0"/>
              </a:rPr>
              <a:t> The Great Ryzhanovka Kurgan became known mankind as early as the end of the 19th century, owing to the discoveries made by Polish researchers. In 1884, Julian Talko-Hryncewicz, a young medical doctor and anthropologist, and later Jagiellonian University professor initiated excavations in that site. In 1887 after an accidental discovery of an underground tomb in the N-W side of the kurgan, Godfryd Ossowski, an archaeologist and geologist conducted studies. The catacomb grave, thus far notoriously looted by the local peasants, was uncovered yielding a lavishly equipped grave of a young woman, a Scythian princess. The discovery was a representative of the nomadic peoples of the Scythians occupying the Black Sea areas from the seventh century BC to the third century BC. The valuable finds are represented by a collection of almost 500 gold and silver artifacts. Among them are gold ornaments of the princess' ceremonial dress and jewelry. In addition, a set of silver, bronze, and clay Greek vessels were discovered. The most interesting artifacts found are a pair of gold, Greek-style earrings and a silver mug bearing an image of racing animals, all masterpieces made by Greek artists. The findings also included two rings made of gold coins issued by the Greek colony of Pantikapaion (today Kerch on the Crimean peninsula) dating back to the years 330-315 BC. </a:t>
            </a:r>
          </a:p>
          <a:p>
            <a:pPr eaLnBrk="1" hangingPunct="1">
              <a:lnSpc>
                <a:spcPct val="80000"/>
              </a:lnSpc>
            </a:pPr>
            <a:r>
              <a:rPr lang="en-GB" altLang="en-US" sz="800">
                <a:latin typeface="Arial" panose="020B0604020202020204" pitchFamily="34" charset="0"/>
                <a:cs typeface="Arial" panose="020B0604020202020204" pitchFamily="34" charset="0"/>
              </a:rPr>
              <a:t> In 1995 studies on the great Ryzhanovka Kurgan were launched by the Polish-Ukrainian archaeological expedition headed by Jan Chochorowski of the Jagiellonian University Institute of Archaeology and Sergei Skoryi of the Institute of Archaeology of the National Ukrainian Academy of Sciences in Kiev (*). As a result, the female's grave located on the side was uncovered again in 1995. 19th century studies were verified and in 1996 the main male's burial place (discovered the year before) located under the central portion of the kurgan was investigated. Moreover, from 1997 to 1998 the architecture of the Great Kurgan and three other smaller graves in the Ryzhanovka cemetery were studied.   </a:t>
            </a:r>
          </a:p>
          <a:p>
            <a:pPr eaLnBrk="1" hangingPunct="1">
              <a:lnSpc>
                <a:spcPct val="80000"/>
              </a:lnSpc>
            </a:pPr>
            <a:r>
              <a:rPr lang="en-GB" altLang="en-US" sz="800">
                <a:latin typeface="Arial" panose="020B0604020202020204" pitchFamily="34" charset="0"/>
                <a:cs typeface="Arial" panose="020B0604020202020204" pitchFamily="34" charset="0"/>
              </a:rPr>
              <a:t>The most important realization among the finds was the research conducted on the main burial place of the Scythian Prince. Her body was placed in the niche grave with an entry shaft to it and a spacious grave chamber (i.e., the burial for which a huge mound was raised in the ancient times). It turned out that the grave had been left intact by the looters. This was the first instance since 1830 when the Kul-Oba Kurgan near Kech was discovered by planned investigation of the central grave in the kurgan of Scythian aristocracy, which had not been previously devastated or looted either by ancient or contemporary "treasure hunters". It dates back to mid third century BC and evidences the final stage of the history of the Scythians who at that time (starting in mid fourth century BC) were being pushed away from the Black Sea Steppes by another wave of Iranian nomads, the Sarmatians. </a:t>
            </a:r>
          </a:p>
          <a:p>
            <a:pPr eaLnBrk="1" hangingPunct="1">
              <a:lnSpc>
                <a:spcPct val="80000"/>
              </a:lnSpc>
            </a:pPr>
            <a:r>
              <a:rPr lang="en-GB" altLang="en-US" sz="800">
                <a:latin typeface="Arial" panose="020B0604020202020204" pitchFamily="34" charset="0"/>
                <a:cs typeface="Arial" panose="020B0604020202020204" pitchFamily="34" charset="0"/>
              </a:rPr>
              <a:t>(*) </a:t>
            </a:r>
            <a:r>
              <a:rPr lang="en-GB" altLang="en-US" sz="800" i="1">
                <a:latin typeface="Arial" panose="020B0604020202020204" pitchFamily="34" charset="0"/>
                <a:cs typeface="Arial" panose="020B0604020202020204" pitchFamily="34" charset="0"/>
              </a:rPr>
              <a:t>The works were financed by Jagiellonian University, Foundation for Polish Science, Committee for Scientific Research (KBN), Archaeological Museum of Kraków, and Polish Academy of Arts and Letters.</a:t>
            </a:r>
            <a:r>
              <a:rPr lang="en-GB" altLang="en-US" sz="800">
                <a:latin typeface="Arial" panose="020B0604020202020204" pitchFamily="34" charset="0"/>
                <a:cs typeface="Arial" panose="020B0604020202020204" pitchFamily="34" charset="0"/>
              </a:rPr>
              <a:t> </a:t>
            </a:r>
          </a:p>
          <a:p>
            <a:pPr eaLnBrk="1" hangingPunct="1">
              <a:lnSpc>
                <a:spcPct val="80000"/>
              </a:lnSpc>
            </a:pPr>
            <a:endParaRPr lang="en-GB" altLang="en-US" sz="800">
              <a:latin typeface="Arial" panose="020B0604020202020204" pitchFamily="34" charset="0"/>
              <a:cs typeface="Arial" panose="020B0604020202020204" pitchFamily="34" charset="0"/>
            </a:endParaRPr>
          </a:p>
          <a:p>
            <a:pPr eaLnBrk="1" hangingPunct="1">
              <a:lnSpc>
                <a:spcPct val="80000"/>
              </a:lnSpc>
            </a:pPr>
            <a:r>
              <a:rPr lang="en-GB" altLang="en-US" sz="800">
                <a:latin typeface="Arial" panose="020B0604020202020204" pitchFamily="34" charset="0"/>
                <a:cs typeface="Arial" panose="020B0604020202020204" pitchFamily="34" charset="0"/>
              </a:rPr>
              <a:t> </a:t>
            </a:r>
          </a:p>
          <a:p>
            <a:pPr eaLnBrk="1" hangingPunct="1">
              <a:lnSpc>
                <a:spcPct val="80000"/>
              </a:lnSpc>
            </a:pPr>
            <a:r>
              <a:rPr lang="en-GB" altLang="en-US" sz="800">
                <a:latin typeface="Arial" panose="020B0604020202020204" pitchFamily="34" charset="0"/>
                <a:cs typeface="Arial" panose="020B0604020202020204" pitchFamily="34" charset="0"/>
              </a:rPr>
              <a:t> </a:t>
            </a:r>
            <a:r>
              <a:rPr lang="en-GB" altLang="en-US" sz="800" b="1">
                <a:latin typeface="Arial" panose="020B0604020202020204" pitchFamily="34" charset="0"/>
                <a:cs typeface="Arial" panose="020B0604020202020204" pitchFamily="34" charset="0"/>
              </a:rPr>
              <a:t>The Great Ryzhanovka Kurgan - The importance of the discovery</a:t>
            </a:r>
            <a:endParaRPr lang="en-GB" altLang="en-US" sz="800">
              <a:latin typeface="Arial" panose="020B0604020202020204" pitchFamily="34" charset="0"/>
              <a:cs typeface="Arial" panose="020B0604020202020204" pitchFamily="34" charset="0"/>
            </a:endParaRPr>
          </a:p>
          <a:p>
            <a:pPr eaLnBrk="1" hangingPunct="1">
              <a:lnSpc>
                <a:spcPct val="80000"/>
              </a:lnSpc>
            </a:pPr>
            <a:r>
              <a:rPr lang="en-GB" altLang="en-US" sz="800">
                <a:latin typeface="Arial" panose="020B0604020202020204" pitchFamily="34" charset="0"/>
                <a:cs typeface="Arial" panose="020B0604020202020204" pitchFamily="34" charset="0"/>
              </a:rPr>
              <a:t>The central tomb of the Great Ryzhanovka Kurgan is the first investigated assemblage of that rank since the discovery of the Kul-Oba Kurgan on the Crimean peninsula in 1830, which survived unlooted. Together with the grave on the side of the Kurgan uncovered at the end of the 19th century, it is an exceptional burial place. Its features of grave architecture, monumental mound and richness of assemblage has been ranked among the elitist groups of kurgans of Scythian aristocracy, commonly referred to as "princely" or "royal". The fact that the two grave chambers remained intact gave the archeologists virtually first opportunity to investigate complete burial customs of that rank. This has a great importance for the understanding of the content and sense of religious behavior of the Scythians, the peoples who played a great historic role and developed a wonderful culture. Unfortunately, not a single written record has been left behind. Silent archaeological finds can "speak" for them in a fuller voice only when such global and comprehensive evaluations of different cult expressions are available. The Great Ryzhanovka Kurgan may become the point of reference for the evaluation of many other grave assemblages of Scythian aristocracy, that were not lucky enough to remain intact and serve as a site for complex studies. </a:t>
            </a:r>
          </a:p>
          <a:p>
            <a:pPr eaLnBrk="1" hangingPunct="1">
              <a:lnSpc>
                <a:spcPct val="80000"/>
              </a:lnSpc>
            </a:pPr>
            <a:r>
              <a:rPr lang="en-GB" altLang="en-US" sz="800">
                <a:latin typeface="Arial" panose="020B0604020202020204" pitchFamily="34" charset="0"/>
                <a:cs typeface="Arial" panose="020B0604020202020204" pitchFamily="34" charset="0"/>
              </a:rPr>
              <a:t>The Great Ryzhanovka Kurgan enveloped Scythian burials which were undoubtedly connected with the nomadic environment of the steppe zone and are part of the civilization occurrences in the Great Steppe. However, the Great Ryzhanovka Kurgan is located outside the steppe (it is the north-easternmost burial site of this rank) in the forest-steppe area inhabited in ancient times by settled farming communities. The nomadic element and the aristocracy politically dominated local peoples but, at the same time, their cultural effects influenced them. We are able, therefore, to follow the fascinating phenomena of changes occurring at a point where two different worlds, the nomadic and settled, represent entirely different civilization models, overlap. </a:t>
            </a:r>
          </a:p>
          <a:p>
            <a:pPr eaLnBrk="1" hangingPunct="1">
              <a:lnSpc>
                <a:spcPct val="80000"/>
              </a:lnSpc>
            </a:pPr>
            <a:r>
              <a:rPr lang="en-GB" altLang="en-US" sz="800">
                <a:latin typeface="Arial" panose="020B0604020202020204" pitchFamily="34" charset="0"/>
                <a:cs typeface="Arial" panose="020B0604020202020204" pitchFamily="34" charset="0"/>
              </a:rPr>
              <a:t>The exceptional significance of the finds in the Great Ryzhanovka Kurgan is also highlighted by their sequence. Thus far, the assemblages of this type (including the grave on the side of the Kurgan discovered by Ossowski) were dated to the second half of the fourth century BC. The study on the chronology of the central grave indicates that it dates back to the second quarter of the third century BC Probably, because of these new datings, many other late Scythian sites need to be also re-dated or reevaluated. It this way, the seeming gap in archaeological finds on the steppe areas of Eastern Europe and its outskirts between late Scythian and early Sarmathian assemblages will be bridged. It seems that despite the defeat of Ateas and the onrush of the Sarmathians and other unfavorable factors, the Scythians continued to exist for still a long time in various regions. The so called "Scythia Minor" in Dobrudza were important participants in the ethnic and cultural situation as well. During the Sarmathian domination, many "small Scythias" existed on the steppe fringes. Among them, hitherto unknown, was "Scythia Minor" operating under the reign of the prince from the Great Ryzhanovka Kurgan. </a:t>
            </a:r>
          </a:p>
          <a:p>
            <a:pPr eaLnBrk="1" hangingPunct="1">
              <a:lnSpc>
                <a:spcPct val="80000"/>
              </a:lnSpc>
            </a:pPr>
            <a:r>
              <a:rPr lang="en-GB" altLang="en-US" sz="800" i="1">
                <a:latin typeface="Arial" panose="020B0604020202020204" pitchFamily="34" charset="0"/>
                <a:cs typeface="Arial" panose="020B0604020202020204" pitchFamily="34" charset="0"/>
              </a:rPr>
              <a:t>Professor Jan Chochorowski</a:t>
            </a:r>
            <a:endParaRPr lang="en-GB" altLang="en-US" sz="800">
              <a:latin typeface="Arial" panose="020B0604020202020204" pitchFamily="34" charset="0"/>
              <a:cs typeface="Arial" panose="020B0604020202020204" pitchFamily="34" charset="0"/>
            </a:endParaRPr>
          </a:p>
          <a:p>
            <a:pPr eaLnBrk="1" hangingPunct="1">
              <a:lnSpc>
                <a:spcPct val="80000"/>
              </a:lnSpc>
            </a:pPr>
            <a:r>
              <a:rPr lang="en-GB" altLang="en-US" sz="800" i="1">
                <a:latin typeface="Arial" panose="020B0604020202020204" pitchFamily="34" charset="0"/>
                <a:cs typeface="Arial" panose="020B0604020202020204" pitchFamily="34" charset="0"/>
              </a:rPr>
              <a:t>Director, Institute of Archaeology, JU</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4BE48651-0878-48F7-BC6B-13ADF5800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C72D48-9199-441C-9B34-DF57D99468E8}" type="slidenum">
              <a:rPr lang="en-GB" altLang="en-US"/>
              <a:pPr eaLnBrk="1" hangingPunct="1"/>
              <a:t>99</a:t>
            </a:fld>
            <a:endParaRPr lang="en-GB" altLang="en-US"/>
          </a:p>
        </p:txBody>
      </p:sp>
      <p:sp>
        <p:nvSpPr>
          <p:cNvPr id="136195" name="Rectangle 2">
            <a:extLst>
              <a:ext uri="{FF2B5EF4-FFF2-40B4-BE49-F238E27FC236}">
                <a16:creationId xmlns:a16="http://schemas.microsoft.com/office/drawing/2014/main" id="{AD9113BE-BA59-4C51-A3CC-F539730BC72D}"/>
              </a:ext>
            </a:extLst>
          </p:cNvPr>
          <p:cNvSpPr>
            <a:spLocks noRot="1" noChangeArrowheads="1" noTextEdit="1"/>
          </p:cNvSpPr>
          <p:nvPr>
            <p:ph type="sldImg"/>
          </p:nvPr>
        </p:nvSpPr>
        <p:spPr>
          <a:ln/>
        </p:spPr>
      </p:sp>
      <p:sp>
        <p:nvSpPr>
          <p:cNvPr id="136196" name="Rectangle 3">
            <a:extLst>
              <a:ext uri="{FF2B5EF4-FFF2-40B4-BE49-F238E27FC236}">
                <a16:creationId xmlns:a16="http://schemas.microsoft.com/office/drawing/2014/main" id="{14101FEA-5C92-45AF-9C2A-5539427A67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2F25ABF8-E726-483A-9CCA-965F154628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48B05C-BF07-4395-9166-946D9AE5AF93}" type="slidenum">
              <a:rPr lang="en-GB" altLang="en-US"/>
              <a:pPr eaLnBrk="1" hangingPunct="1"/>
              <a:t>100</a:t>
            </a:fld>
            <a:endParaRPr lang="en-GB" altLang="en-US"/>
          </a:p>
        </p:txBody>
      </p:sp>
      <p:sp>
        <p:nvSpPr>
          <p:cNvPr id="137219" name="Rectangle 2">
            <a:extLst>
              <a:ext uri="{FF2B5EF4-FFF2-40B4-BE49-F238E27FC236}">
                <a16:creationId xmlns:a16="http://schemas.microsoft.com/office/drawing/2014/main" id="{0ABB55FB-818E-4CE6-9777-92E0D889911D}"/>
              </a:ext>
            </a:extLst>
          </p:cNvPr>
          <p:cNvSpPr>
            <a:spLocks noRot="1" noChangeArrowheads="1" noTextEdit="1"/>
          </p:cNvSpPr>
          <p:nvPr>
            <p:ph type="sldImg"/>
          </p:nvPr>
        </p:nvSpPr>
        <p:spPr>
          <a:ln/>
        </p:spPr>
      </p:sp>
      <p:sp>
        <p:nvSpPr>
          <p:cNvPr id="137220" name="Rectangle 3">
            <a:extLst>
              <a:ext uri="{FF2B5EF4-FFF2-40B4-BE49-F238E27FC236}">
                <a16:creationId xmlns:a16="http://schemas.microsoft.com/office/drawing/2014/main" id="{116A68A8-997C-4284-8150-2755C357D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4AD52CB2-9634-4821-A706-E1E0604491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993DF7-4FEB-43F0-80FB-B156D743C290}" type="slidenum">
              <a:rPr lang="en-GB" altLang="en-US"/>
              <a:pPr eaLnBrk="1" hangingPunct="1"/>
              <a:t>101</a:t>
            </a:fld>
            <a:endParaRPr lang="en-GB" altLang="en-US"/>
          </a:p>
        </p:txBody>
      </p:sp>
      <p:sp>
        <p:nvSpPr>
          <p:cNvPr id="138243" name="Rectangle 2">
            <a:extLst>
              <a:ext uri="{FF2B5EF4-FFF2-40B4-BE49-F238E27FC236}">
                <a16:creationId xmlns:a16="http://schemas.microsoft.com/office/drawing/2014/main" id="{71CB2A63-77B8-4B32-A78D-6D62D67CE6D6}"/>
              </a:ext>
            </a:extLst>
          </p:cNvPr>
          <p:cNvSpPr>
            <a:spLocks noRot="1" noChangeArrowheads="1" noTextEdit="1"/>
          </p:cNvSpPr>
          <p:nvPr>
            <p:ph type="sldImg"/>
          </p:nvPr>
        </p:nvSpPr>
        <p:spPr>
          <a:ln/>
        </p:spPr>
      </p:sp>
      <p:sp>
        <p:nvSpPr>
          <p:cNvPr id="138244" name="Rectangle 3">
            <a:extLst>
              <a:ext uri="{FF2B5EF4-FFF2-40B4-BE49-F238E27FC236}">
                <a16:creationId xmlns:a16="http://schemas.microsoft.com/office/drawing/2014/main" id="{F9522B70-FEE6-41C1-9355-C8BE6AEE77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FE375436-40D5-4F77-8887-DF9C6508D6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11189E-6284-4FDB-9178-D98B3CF87143}" type="slidenum">
              <a:rPr lang="en-GB" altLang="en-US"/>
              <a:pPr eaLnBrk="1" hangingPunct="1"/>
              <a:t>102</a:t>
            </a:fld>
            <a:endParaRPr lang="en-GB" altLang="en-US"/>
          </a:p>
        </p:txBody>
      </p:sp>
      <p:sp>
        <p:nvSpPr>
          <p:cNvPr id="139267" name="Rectangle 2">
            <a:extLst>
              <a:ext uri="{FF2B5EF4-FFF2-40B4-BE49-F238E27FC236}">
                <a16:creationId xmlns:a16="http://schemas.microsoft.com/office/drawing/2014/main" id="{608EBC19-3E85-4DE1-B0CE-324AEFC22845}"/>
              </a:ext>
            </a:extLst>
          </p:cNvPr>
          <p:cNvSpPr>
            <a:spLocks noRot="1" noChangeArrowheads="1" noTextEdit="1"/>
          </p:cNvSpPr>
          <p:nvPr>
            <p:ph type="sldImg"/>
          </p:nvPr>
        </p:nvSpPr>
        <p:spPr>
          <a:ln/>
        </p:spPr>
      </p:sp>
      <p:sp>
        <p:nvSpPr>
          <p:cNvPr id="139268" name="Rectangle 3">
            <a:extLst>
              <a:ext uri="{FF2B5EF4-FFF2-40B4-BE49-F238E27FC236}">
                <a16:creationId xmlns:a16="http://schemas.microsoft.com/office/drawing/2014/main" id="{2C84C8A5-6F34-48B7-BB36-08F784F37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BCDB0180-43E8-4897-92F2-769EB1903A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D80641-E746-4A8D-A17B-BB16AAD33119}" type="slidenum">
              <a:rPr lang="en-GB" altLang="en-US"/>
              <a:pPr eaLnBrk="1" hangingPunct="1"/>
              <a:t>104</a:t>
            </a:fld>
            <a:endParaRPr lang="en-GB" altLang="en-US"/>
          </a:p>
        </p:txBody>
      </p:sp>
      <p:sp>
        <p:nvSpPr>
          <p:cNvPr id="140291" name="Rectangle 2">
            <a:extLst>
              <a:ext uri="{FF2B5EF4-FFF2-40B4-BE49-F238E27FC236}">
                <a16:creationId xmlns:a16="http://schemas.microsoft.com/office/drawing/2014/main" id="{47242D35-2BFE-45F9-BF0B-8DBD1F33C4CB}"/>
              </a:ext>
            </a:extLst>
          </p:cNvPr>
          <p:cNvSpPr>
            <a:spLocks noRot="1" noChangeArrowheads="1" noTextEdit="1"/>
          </p:cNvSpPr>
          <p:nvPr>
            <p:ph type="sldImg"/>
          </p:nvPr>
        </p:nvSpPr>
        <p:spPr>
          <a:ln/>
        </p:spPr>
      </p:sp>
      <p:sp>
        <p:nvSpPr>
          <p:cNvPr id="140292" name="Rectangle 3">
            <a:extLst>
              <a:ext uri="{FF2B5EF4-FFF2-40B4-BE49-F238E27FC236}">
                <a16:creationId xmlns:a16="http://schemas.microsoft.com/office/drawing/2014/main" id="{F9592B46-6AC3-4E86-85A3-E8162D5F3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5814D9B-56BE-4F2A-AAA1-2750AE5BA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975C70-047B-4DBB-B8C7-C25048A4F211}" type="slidenum">
              <a:rPr lang="en-GB" altLang="en-US"/>
              <a:pPr eaLnBrk="1" hangingPunct="1"/>
              <a:t>3</a:t>
            </a:fld>
            <a:endParaRPr lang="en-GB" altLang="en-US"/>
          </a:p>
        </p:txBody>
      </p:sp>
      <p:sp>
        <p:nvSpPr>
          <p:cNvPr id="113667" name="Rectangle 2">
            <a:extLst>
              <a:ext uri="{FF2B5EF4-FFF2-40B4-BE49-F238E27FC236}">
                <a16:creationId xmlns:a16="http://schemas.microsoft.com/office/drawing/2014/main" id="{4686C89E-D57B-413F-91B7-CFB09302756F}"/>
              </a:ext>
            </a:extLst>
          </p:cNvPr>
          <p:cNvSpPr>
            <a:spLocks noRot="1" noChangeArrowheads="1" noTextEdit="1"/>
          </p:cNvSpPr>
          <p:nvPr>
            <p:ph type="sldImg"/>
          </p:nvPr>
        </p:nvSpPr>
        <p:spPr>
          <a:ln/>
        </p:spPr>
      </p:sp>
      <p:sp>
        <p:nvSpPr>
          <p:cNvPr id="113668" name="Rectangle 3">
            <a:extLst>
              <a:ext uri="{FF2B5EF4-FFF2-40B4-BE49-F238E27FC236}">
                <a16:creationId xmlns:a16="http://schemas.microsoft.com/office/drawing/2014/main" id="{E0D4F6A9-EAF5-4822-9F1F-D870AE1EAD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4E8C6C0F-C294-45E9-93B7-4ADF53E2B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271339-7119-4546-AADB-7735B5DC4600}" type="slidenum">
              <a:rPr lang="en-GB" altLang="en-US"/>
              <a:pPr eaLnBrk="1" hangingPunct="1"/>
              <a:t>105</a:t>
            </a:fld>
            <a:endParaRPr lang="en-GB" altLang="en-US"/>
          </a:p>
        </p:txBody>
      </p:sp>
      <p:sp>
        <p:nvSpPr>
          <p:cNvPr id="141315" name="Rectangle 2">
            <a:extLst>
              <a:ext uri="{FF2B5EF4-FFF2-40B4-BE49-F238E27FC236}">
                <a16:creationId xmlns:a16="http://schemas.microsoft.com/office/drawing/2014/main" id="{E20B63CD-6623-450F-9149-62A0E4DD3786}"/>
              </a:ext>
            </a:extLst>
          </p:cNvPr>
          <p:cNvSpPr>
            <a:spLocks noRot="1" noChangeArrowheads="1" noTextEdit="1"/>
          </p:cNvSpPr>
          <p:nvPr>
            <p:ph type="sldImg"/>
          </p:nvPr>
        </p:nvSpPr>
        <p:spPr>
          <a:ln/>
        </p:spPr>
      </p:sp>
      <p:sp>
        <p:nvSpPr>
          <p:cNvPr id="141316" name="Rectangle 3">
            <a:extLst>
              <a:ext uri="{FF2B5EF4-FFF2-40B4-BE49-F238E27FC236}">
                <a16:creationId xmlns:a16="http://schemas.microsoft.com/office/drawing/2014/main" id="{F4BDD9E5-BD86-46E0-982E-ECE7E76178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7A4ECFE5-7209-48D9-B8B9-5C68260E8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595ADA-02FD-486E-BCB2-739F22EE7C4C}" type="slidenum">
              <a:rPr lang="en-GB" altLang="en-US"/>
              <a:pPr eaLnBrk="1" hangingPunct="1"/>
              <a:t>78</a:t>
            </a:fld>
            <a:endParaRPr lang="en-GB" altLang="en-US"/>
          </a:p>
        </p:txBody>
      </p:sp>
      <p:sp>
        <p:nvSpPr>
          <p:cNvPr id="114691" name="Rectangle 2">
            <a:extLst>
              <a:ext uri="{FF2B5EF4-FFF2-40B4-BE49-F238E27FC236}">
                <a16:creationId xmlns:a16="http://schemas.microsoft.com/office/drawing/2014/main" id="{CD3787F3-6232-4E48-A199-3E50BB41A15B}"/>
              </a:ext>
            </a:extLst>
          </p:cNvPr>
          <p:cNvSpPr>
            <a:spLocks noRot="1" noChangeArrowheads="1" noTextEdit="1"/>
          </p:cNvSpPr>
          <p:nvPr>
            <p:ph type="sldImg"/>
          </p:nvPr>
        </p:nvSpPr>
        <p:spPr>
          <a:ln/>
        </p:spPr>
      </p:sp>
      <p:sp>
        <p:nvSpPr>
          <p:cNvPr id="114692" name="Rectangle 3">
            <a:extLst>
              <a:ext uri="{FF2B5EF4-FFF2-40B4-BE49-F238E27FC236}">
                <a16:creationId xmlns:a16="http://schemas.microsoft.com/office/drawing/2014/main" id="{CC910082-F58C-44E3-962B-0A6817FB2C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49EFE694-F668-4C86-83F7-652A1B0E6E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E2CD56-EF5C-4ADE-AA1B-B9C6AE4FBE09}" type="slidenum">
              <a:rPr lang="en-GB" altLang="en-US"/>
              <a:pPr eaLnBrk="1" hangingPunct="1"/>
              <a:t>79</a:t>
            </a:fld>
            <a:endParaRPr lang="en-GB" altLang="en-US"/>
          </a:p>
        </p:txBody>
      </p:sp>
      <p:sp>
        <p:nvSpPr>
          <p:cNvPr id="115715" name="Rectangle 2">
            <a:extLst>
              <a:ext uri="{FF2B5EF4-FFF2-40B4-BE49-F238E27FC236}">
                <a16:creationId xmlns:a16="http://schemas.microsoft.com/office/drawing/2014/main" id="{7057A31C-C662-4DB4-AFB9-6BE3DC5720A9}"/>
              </a:ext>
            </a:extLst>
          </p:cNvPr>
          <p:cNvSpPr>
            <a:spLocks noRot="1" noChangeArrowheads="1" noTextEdit="1"/>
          </p:cNvSpPr>
          <p:nvPr>
            <p:ph type="sldImg"/>
          </p:nvPr>
        </p:nvSpPr>
        <p:spPr>
          <a:ln/>
        </p:spPr>
      </p:sp>
      <p:sp>
        <p:nvSpPr>
          <p:cNvPr id="115716" name="Rectangle 3">
            <a:extLst>
              <a:ext uri="{FF2B5EF4-FFF2-40B4-BE49-F238E27FC236}">
                <a16:creationId xmlns:a16="http://schemas.microsoft.com/office/drawing/2014/main" id="{76DD7197-8630-4D85-9C41-CC300AE939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5CF94EB-4F2C-4AB7-A0F7-A3682AC50E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E4C484-5CBD-40B5-AFD7-9CEE0BB652C1}" type="slidenum">
              <a:rPr lang="en-GB" altLang="en-US"/>
              <a:pPr eaLnBrk="1" hangingPunct="1"/>
              <a:t>80</a:t>
            </a:fld>
            <a:endParaRPr lang="en-GB" altLang="en-US"/>
          </a:p>
        </p:txBody>
      </p:sp>
      <p:sp>
        <p:nvSpPr>
          <p:cNvPr id="116739" name="Rectangle 2">
            <a:extLst>
              <a:ext uri="{FF2B5EF4-FFF2-40B4-BE49-F238E27FC236}">
                <a16:creationId xmlns:a16="http://schemas.microsoft.com/office/drawing/2014/main" id="{1E1DDF5C-5CC2-4F9E-B1EB-DE35C13FD030}"/>
              </a:ext>
            </a:extLst>
          </p:cNvPr>
          <p:cNvSpPr>
            <a:spLocks noRot="1" noChangeArrowheads="1" noTextEdit="1"/>
          </p:cNvSpPr>
          <p:nvPr>
            <p:ph type="sldImg"/>
          </p:nvPr>
        </p:nvSpPr>
        <p:spPr>
          <a:ln/>
        </p:spPr>
      </p:sp>
      <p:sp>
        <p:nvSpPr>
          <p:cNvPr id="116740" name="Rectangle 3">
            <a:extLst>
              <a:ext uri="{FF2B5EF4-FFF2-40B4-BE49-F238E27FC236}">
                <a16:creationId xmlns:a16="http://schemas.microsoft.com/office/drawing/2014/main" id="{3346BB93-994B-4C59-9E87-DC62225C31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55FAC8-ABB8-40BE-AD33-CA32126060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DB6635-3A2B-43FE-8AF9-3A7D50A51A85}" type="slidenum">
              <a:rPr lang="en-GB" altLang="en-US"/>
              <a:pPr eaLnBrk="1" hangingPunct="1"/>
              <a:t>81</a:t>
            </a:fld>
            <a:endParaRPr lang="en-GB" altLang="en-US"/>
          </a:p>
        </p:txBody>
      </p:sp>
      <p:sp>
        <p:nvSpPr>
          <p:cNvPr id="117763" name="Rectangle 2">
            <a:extLst>
              <a:ext uri="{FF2B5EF4-FFF2-40B4-BE49-F238E27FC236}">
                <a16:creationId xmlns:a16="http://schemas.microsoft.com/office/drawing/2014/main" id="{95EE7796-95B5-4482-8CF5-253154193680}"/>
              </a:ext>
            </a:extLst>
          </p:cNvPr>
          <p:cNvSpPr>
            <a:spLocks noRot="1" noChangeArrowheads="1" noTextEdit="1"/>
          </p:cNvSpPr>
          <p:nvPr>
            <p:ph type="sldImg"/>
          </p:nvPr>
        </p:nvSpPr>
        <p:spPr>
          <a:ln/>
        </p:spPr>
      </p:sp>
      <p:sp>
        <p:nvSpPr>
          <p:cNvPr id="117764" name="Rectangle 3">
            <a:extLst>
              <a:ext uri="{FF2B5EF4-FFF2-40B4-BE49-F238E27FC236}">
                <a16:creationId xmlns:a16="http://schemas.microsoft.com/office/drawing/2014/main" id="{BC827022-6BED-4D1F-AE1F-B884673161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0ED69A8F-32BB-47B1-9BC1-BCE8FBEFC6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29695B-C1C9-47A8-8C41-C96FE1379989}" type="slidenum">
              <a:rPr lang="en-GB" altLang="en-US"/>
              <a:pPr eaLnBrk="1" hangingPunct="1"/>
              <a:t>82</a:t>
            </a:fld>
            <a:endParaRPr lang="en-GB" altLang="en-US"/>
          </a:p>
        </p:txBody>
      </p:sp>
      <p:sp>
        <p:nvSpPr>
          <p:cNvPr id="118787" name="Rectangle 2">
            <a:extLst>
              <a:ext uri="{FF2B5EF4-FFF2-40B4-BE49-F238E27FC236}">
                <a16:creationId xmlns:a16="http://schemas.microsoft.com/office/drawing/2014/main" id="{A203C7A3-E988-4C1F-BD5C-F301333F91CD}"/>
              </a:ext>
            </a:extLst>
          </p:cNvPr>
          <p:cNvSpPr>
            <a:spLocks noRot="1" noChangeArrowheads="1" noTextEdit="1"/>
          </p:cNvSpPr>
          <p:nvPr>
            <p:ph type="sldImg"/>
          </p:nvPr>
        </p:nvSpPr>
        <p:spPr>
          <a:ln/>
        </p:spPr>
      </p:sp>
      <p:sp>
        <p:nvSpPr>
          <p:cNvPr id="118788" name="Rectangle 3">
            <a:extLst>
              <a:ext uri="{FF2B5EF4-FFF2-40B4-BE49-F238E27FC236}">
                <a16:creationId xmlns:a16="http://schemas.microsoft.com/office/drawing/2014/main" id="{3C9923C9-BAAF-4743-A1A0-18408D7C8D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643AF12D-3B7A-4F1D-98D4-9DD8BB0F7F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76690C-397A-4BBD-843D-F2B8C4318F81}" type="slidenum">
              <a:rPr lang="en-GB" altLang="en-US"/>
              <a:pPr eaLnBrk="1" hangingPunct="1"/>
              <a:t>83</a:t>
            </a:fld>
            <a:endParaRPr lang="en-GB" altLang="en-US"/>
          </a:p>
        </p:txBody>
      </p:sp>
      <p:sp>
        <p:nvSpPr>
          <p:cNvPr id="119811" name="Rectangle 2">
            <a:extLst>
              <a:ext uri="{FF2B5EF4-FFF2-40B4-BE49-F238E27FC236}">
                <a16:creationId xmlns:a16="http://schemas.microsoft.com/office/drawing/2014/main" id="{ADE2C70B-DCED-47A8-8DC0-B33BF1C43531}"/>
              </a:ext>
            </a:extLst>
          </p:cNvPr>
          <p:cNvSpPr>
            <a:spLocks noRot="1" noChangeArrowheads="1" noTextEdit="1"/>
          </p:cNvSpPr>
          <p:nvPr>
            <p:ph type="sldImg"/>
          </p:nvPr>
        </p:nvSpPr>
        <p:spPr>
          <a:ln/>
        </p:spPr>
      </p:sp>
      <p:sp>
        <p:nvSpPr>
          <p:cNvPr id="119812" name="Rectangle 3">
            <a:extLst>
              <a:ext uri="{FF2B5EF4-FFF2-40B4-BE49-F238E27FC236}">
                <a16:creationId xmlns:a16="http://schemas.microsoft.com/office/drawing/2014/main" id="{0A064B7A-01F1-47D5-B8E0-187ED48303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Ostrogoths of Italy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6F3BF4E-5612-4B1C-8F5C-86890CC2C903}"/>
              </a:ext>
            </a:extLst>
          </p:cNvPr>
          <p:cNvGrpSpPr>
            <a:grpSpLocks/>
          </p:cNvGrpSpPr>
          <p:nvPr/>
        </p:nvGrpSpPr>
        <p:grpSpPr bwMode="auto">
          <a:xfrm>
            <a:off x="-6350" y="20638"/>
            <a:ext cx="9144000" cy="6858000"/>
            <a:chOff x="0" y="0"/>
            <a:chExt cx="5760" cy="4320"/>
          </a:xfrm>
        </p:grpSpPr>
        <p:sp>
          <p:nvSpPr>
            <p:cNvPr id="5" name="Freeform 3">
              <a:extLst>
                <a:ext uri="{FF2B5EF4-FFF2-40B4-BE49-F238E27FC236}">
                  <a16:creationId xmlns:a16="http://schemas.microsoft.com/office/drawing/2014/main" id="{C4C2E1B6-5704-41E0-9C09-2E70CA088A9F}"/>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6" name="Freeform 4">
              <a:extLst>
                <a:ext uri="{FF2B5EF4-FFF2-40B4-BE49-F238E27FC236}">
                  <a16:creationId xmlns:a16="http://schemas.microsoft.com/office/drawing/2014/main" id="{3506DEF4-CEFC-476A-9EAA-5C2AAF47EE8E}"/>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latin typeface="Arial" charset="0"/>
                <a:cs typeface="Arial" charset="0"/>
              </a:endParaRPr>
            </a:p>
          </p:txBody>
        </p:sp>
      </p:grpSp>
      <p:sp>
        <p:nvSpPr>
          <p:cNvPr id="7" name="Freeform 5">
            <a:extLst>
              <a:ext uri="{FF2B5EF4-FFF2-40B4-BE49-F238E27FC236}">
                <a16:creationId xmlns:a16="http://schemas.microsoft.com/office/drawing/2014/main" id="{4B5BC46A-BB24-42BE-B7DC-0DAAF8FD1C10}"/>
              </a:ext>
            </a:extLst>
          </p:cNvPr>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latin typeface="Arial" charset="0"/>
              <a:cs typeface="Arial" charset="0"/>
            </a:endParaRPr>
          </a:p>
        </p:txBody>
      </p:sp>
      <p:grpSp>
        <p:nvGrpSpPr>
          <p:cNvPr id="8" name="Group 6">
            <a:extLst>
              <a:ext uri="{FF2B5EF4-FFF2-40B4-BE49-F238E27FC236}">
                <a16:creationId xmlns:a16="http://schemas.microsoft.com/office/drawing/2014/main" id="{987E9E90-2981-4256-933F-9711EF0B1CD5}"/>
              </a:ext>
            </a:extLst>
          </p:cNvPr>
          <p:cNvGrpSpPr>
            <a:grpSpLocks/>
          </p:cNvGrpSpPr>
          <p:nvPr/>
        </p:nvGrpSpPr>
        <p:grpSpPr bwMode="auto">
          <a:xfrm>
            <a:off x="-1588" y="6034088"/>
            <a:ext cx="7845426" cy="850900"/>
            <a:chOff x="0" y="3792"/>
            <a:chExt cx="4942" cy="536"/>
          </a:xfrm>
        </p:grpSpPr>
        <p:sp>
          <p:nvSpPr>
            <p:cNvPr id="9" name="Freeform 7">
              <a:extLst>
                <a:ext uri="{FF2B5EF4-FFF2-40B4-BE49-F238E27FC236}">
                  <a16:creationId xmlns:a16="http://schemas.microsoft.com/office/drawing/2014/main" id="{B39FAD8A-623E-4B05-B318-4C32B07A88C2}"/>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nvGrpSpPr>
            <p:cNvPr id="10" name="Group 8">
              <a:extLst>
                <a:ext uri="{FF2B5EF4-FFF2-40B4-BE49-F238E27FC236}">
                  <a16:creationId xmlns:a16="http://schemas.microsoft.com/office/drawing/2014/main" id="{43503EE0-7D2A-4A44-B6C8-F09885DE07BB}"/>
                </a:ext>
              </a:extLst>
            </p:cNvPr>
            <p:cNvGrpSpPr>
              <a:grpSpLocks/>
            </p:cNvGrpSpPr>
            <p:nvPr userDrawn="1"/>
          </p:nvGrpSpPr>
          <p:grpSpPr bwMode="auto">
            <a:xfrm>
              <a:off x="2486" y="3792"/>
              <a:ext cx="2456" cy="536"/>
              <a:chOff x="2486" y="3792"/>
              <a:chExt cx="2456" cy="536"/>
            </a:xfrm>
          </p:grpSpPr>
          <p:sp>
            <p:nvSpPr>
              <p:cNvPr id="12" name="Freeform 9">
                <a:extLst>
                  <a:ext uri="{FF2B5EF4-FFF2-40B4-BE49-F238E27FC236}">
                    <a16:creationId xmlns:a16="http://schemas.microsoft.com/office/drawing/2014/main" id="{60E86240-E7B7-4177-867F-E0EDA0D46532}"/>
                  </a:ext>
                </a:extLst>
              </p:cNvPr>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3" name="Freeform 10">
                <a:extLst>
                  <a:ext uri="{FF2B5EF4-FFF2-40B4-BE49-F238E27FC236}">
                    <a16:creationId xmlns:a16="http://schemas.microsoft.com/office/drawing/2014/main" id="{A53AC0AA-EB46-4B5E-93E9-77F436D55A36}"/>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4" name="Freeform 11">
                <a:extLst>
                  <a:ext uri="{FF2B5EF4-FFF2-40B4-BE49-F238E27FC236}">
                    <a16:creationId xmlns:a16="http://schemas.microsoft.com/office/drawing/2014/main" id="{31C2AAB2-D13B-436F-980F-0A06C3394B95}"/>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5" name="Freeform 12">
                <a:extLst>
                  <a:ext uri="{FF2B5EF4-FFF2-40B4-BE49-F238E27FC236}">
                    <a16:creationId xmlns:a16="http://schemas.microsoft.com/office/drawing/2014/main" id="{DB3F2061-09A9-4A23-8C6C-6A07394863A4}"/>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6" name="Freeform 13">
                <a:extLst>
                  <a:ext uri="{FF2B5EF4-FFF2-40B4-BE49-F238E27FC236}">
                    <a16:creationId xmlns:a16="http://schemas.microsoft.com/office/drawing/2014/main" id="{43029929-270B-40A9-8F0D-5D20004EC87A}"/>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11" name="Freeform 14">
              <a:extLst>
                <a:ext uri="{FF2B5EF4-FFF2-40B4-BE49-F238E27FC236}">
                  <a16:creationId xmlns:a16="http://schemas.microsoft.com/office/drawing/2014/main" id="{3CC88C0D-E3F6-49A4-B957-BD4D51737CB5}"/>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grpSp>
        <p:nvGrpSpPr>
          <p:cNvPr id="17" name="Group 15">
            <a:extLst>
              <a:ext uri="{FF2B5EF4-FFF2-40B4-BE49-F238E27FC236}">
                <a16:creationId xmlns:a16="http://schemas.microsoft.com/office/drawing/2014/main" id="{C4ADEDE4-310D-4047-ABB9-3ABFCD080DAF}"/>
              </a:ext>
            </a:extLst>
          </p:cNvPr>
          <p:cNvGrpSpPr>
            <a:grpSpLocks/>
          </p:cNvGrpSpPr>
          <p:nvPr/>
        </p:nvGrpSpPr>
        <p:grpSpPr bwMode="auto">
          <a:xfrm>
            <a:off x="627063" y="6021388"/>
            <a:ext cx="5684837" cy="849312"/>
            <a:chOff x="395" y="3793"/>
            <a:chExt cx="3581" cy="535"/>
          </a:xfrm>
        </p:grpSpPr>
        <p:sp>
          <p:nvSpPr>
            <p:cNvPr id="18" name="Freeform 16">
              <a:extLst>
                <a:ext uri="{FF2B5EF4-FFF2-40B4-BE49-F238E27FC236}">
                  <a16:creationId xmlns:a16="http://schemas.microsoft.com/office/drawing/2014/main" id="{DEFF3F7C-65B6-49A8-B8CB-4DC9A363B585}"/>
                </a:ext>
              </a:extLst>
            </p:cNvPr>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19" name="Freeform 17">
              <a:extLst>
                <a:ext uri="{FF2B5EF4-FFF2-40B4-BE49-F238E27FC236}">
                  <a16:creationId xmlns:a16="http://schemas.microsoft.com/office/drawing/2014/main" id="{5EFA4A32-CAFA-4546-9030-33B5AC282691}"/>
                </a:ext>
              </a:extLst>
            </p:cNvPr>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0" name="Freeform 18">
              <a:extLst>
                <a:ext uri="{FF2B5EF4-FFF2-40B4-BE49-F238E27FC236}">
                  <a16:creationId xmlns:a16="http://schemas.microsoft.com/office/drawing/2014/main" id="{1E9B7E5C-6FEF-45DA-A866-8AB807D7201B}"/>
                </a:ext>
              </a:extLst>
            </p:cNvPr>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1" name="Freeform 19">
              <a:extLst>
                <a:ext uri="{FF2B5EF4-FFF2-40B4-BE49-F238E27FC236}">
                  <a16:creationId xmlns:a16="http://schemas.microsoft.com/office/drawing/2014/main" id="{63145BEB-622D-4A91-88AF-1AF49EC38FB9}"/>
                </a:ext>
              </a:extLst>
            </p:cNvPr>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2" name="Freeform 20">
              <a:extLst>
                <a:ext uri="{FF2B5EF4-FFF2-40B4-BE49-F238E27FC236}">
                  <a16:creationId xmlns:a16="http://schemas.microsoft.com/office/drawing/2014/main" id="{98309A81-A07B-4EBD-BB56-6D77B7AE4FA6}"/>
                </a:ext>
              </a:extLst>
            </p:cNvPr>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23" name="Freeform 21">
              <a:extLst>
                <a:ext uri="{FF2B5EF4-FFF2-40B4-BE49-F238E27FC236}">
                  <a16:creationId xmlns:a16="http://schemas.microsoft.com/office/drawing/2014/main" id="{DE4A3E74-B0EC-44E2-B5C9-6F5AACBBFD7F}"/>
                </a:ext>
              </a:extLst>
            </p:cNvPr>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24" name="Rectangle 24">
            <a:extLst>
              <a:ext uri="{FF2B5EF4-FFF2-40B4-BE49-F238E27FC236}">
                <a16:creationId xmlns:a16="http://schemas.microsoft.com/office/drawing/2014/main" id="{413B0F9C-39AC-46CB-BE95-B8C969A52C42}"/>
              </a:ext>
            </a:extLst>
          </p:cNvPr>
          <p:cNvSpPr>
            <a:spLocks noGrp="1" noChangeArrowheads="1"/>
          </p:cNvSpPr>
          <p:nvPr>
            <p:ph type="dt" sz="quarter" idx="10"/>
          </p:nvPr>
        </p:nvSpPr>
        <p:spPr/>
        <p:txBody>
          <a:bodyPr/>
          <a:lstStyle>
            <a:lvl1pPr>
              <a:defRPr/>
            </a:lvl1pPr>
          </a:lstStyle>
          <a:p>
            <a:pPr>
              <a:defRPr/>
            </a:pPr>
            <a:endParaRPr lang="en-GB"/>
          </a:p>
        </p:txBody>
      </p:sp>
      <p:sp>
        <p:nvSpPr>
          <p:cNvPr id="25" name="Rectangle 25">
            <a:extLst>
              <a:ext uri="{FF2B5EF4-FFF2-40B4-BE49-F238E27FC236}">
                <a16:creationId xmlns:a16="http://schemas.microsoft.com/office/drawing/2014/main" id="{93FF5F2E-5A73-4356-9C46-F265292A78D9}"/>
              </a:ext>
            </a:extLst>
          </p:cNvPr>
          <p:cNvSpPr>
            <a:spLocks noGrp="1" noChangeArrowheads="1"/>
          </p:cNvSpPr>
          <p:nvPr>
            <p:ph type="sldNum" sz="quarter" idx="11"/>
          </p:nvPr>
        </p:nvSpPr>
        <p:spPr/>
        <p:txBody>
          <a:bodyPr/>
          <a:lstStyle>
            <a:lvl1pPr>
              <a:defRPr/>
            </a:lvl1pPr>
          </a:lstStyle>
          <a:p>
            <a:fld id="{8C54DC5A-D5FF-4AC5-8F66-EA02CF267F6A}" type="slidenum">
              <a:rPr lang="en-GB" altLang="en-US"/>
              <a:pPr/>
              <a:t>‹#›</a:t>
            </a:fld>
            <a:endParaRPr lang="en-GB" altLang="en-US"/>
          </a:p>
        </p:txBody>
      </p:sp>
      <p:sp>
        <p:nvSpPr>
          <p:cNvPr id="26" name="Rectangle 26">
            <a:extLst>
              <a:ext uri="{FF2B5EF4-FFF2-40B4-BE49-F238E27FC236}">
                <a16:creationId xmlns:a16="http://schemas.microsoft.com/office/drawing/2014/main" id="{C7C0BDB7-94F2-4EC6-816B-65108DE65CBD}"/>
              </a:ext>
            </a:extLst>
          </p:cNvPr>
          <p:cNvSpPr>
            <a:spLocks noGrp="1" noChangeArrowheads="1"/>
          </p:cNvSpPr>
          <p:nvPr>
            <p:ph type="ftr"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968716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EA546E25-8D54-4BC6-BCDA-1550D1F4ACB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E5D3A53D-45D2-4A93-A639-5727BB91C14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40176754-D870-4DAF-8DA6-AD3872719A4A}"/>
              </a:ext>
            </a:extLst>
          </p:cNvPr>
          <p:cNvSpPr>
            <a:spLocks noGrp="1" noChangeArrowheads="1"/>
          </p:cNvSpPr>
          <p:nvPr>
            <p:ph type="sldNum" sz="quarter" idx="12"/>
          </p:nvPr>
        </p:nvSpPr>
        <p:spPr>
          <a:ln/>
        </p:spPr>
        <p:txBody>
          <a:bodyPr/>
          <a:lstStyle>
            <a:lvl1pPr>
              <a:defRPr/>
            </a:lvl1pPr>
          </a:lstStyle>
          <a:p>
            <a:fld id="{642A1B6C-845A-4B52-847B-BD706C170378}" type="slidenum">
              <a:rPr lang="en-GB" altLang="en-US"/>
              <a:pPr/>
              <a:t>‹#›</a:t>
            </a:fld>
            <a:endParaRPr lang="en-GB" altLang="en-US"/>
          </a:p>
        </p:txBody>
      </p:sp>
    </p:spTree>
    <p:extLst>
      <p:ext uri="{BB962C8B-B14F-4D97-AF65-F5344CB8AC3E}">
        <p14:creationId xmlns:p14="http://schemas.microsoft.com/office/powerpoint/2010/main" val="131389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38635873-6203-4660-861C-154660539EA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D478C807-7902-499A-92EE-B0E41D92915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8E69768A-FF93-4006-9845-FC6A8C257D5D}"/>
              </a:ext>
            </a:extLst>
          </p:cNvPr>
          <p:cNvSpPr>
            <a:spLocks noGrp="1" noChangeArrowheads="1"/>
          </p:cNvSpPr>
          <p:nvPr>
            <p:ph type="sldNum" sz="quarter" idx="12"/>
          </p:nvPr>
        </p:nvSpPr>
        <p:spPr>
          <a:ln/>
        </p:spPr>
        <p:txBody>
          <a:bodyPr/>
          <a:lstStyle>
            <a:lvl1pPr>
              <a:defRPr/>
            </a:lvl1pPr>
          </a:lstStyle>
          <a:p>
            <a:fld id="{52632B2F-EDFA-48DF-B99B-B48D2EBE00AD}" type="slidenum">
              <a:rPr lang="en-GB" altLang="en-US"/>
              <a:pPr/>
              <a:t>‹#›</a:t>
            </a:fld>
            <a:endParaRPr lang="en-GB" altLang="en-US"/>
          </a:p>
        </p:txBody>
      </p:sp>
    </p:spTree>
    <p:extLst>
      <p:ext uri="{BB962C8B-B14F-4D97-AF65-F5344CB8AC3E}">
        <p14:creationId xmlns:p14="http://schemas.microsoft.com/office/powerpoint/2010/main" val="233162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4">
            <a:extLst>
              <a:ext uri="{FF2B5EF4-FFF2-40B4-BE49-F238E27FC236}">
                <a16:creationId xmlns:a16="http://schemas.microsoft.com/office/drawing/2014/main" id="{BBF552C6-9E41-448C-B50D-BB2976A2D55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D4A128D7-51EF-46A2-BBF7-B5E5AF39975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C51118B0-E248-4821-A970-A4C2FE6EACC1}"/>
              </a:ext>
            </a:extLst>
          </p:cNvPr>
          <p:cNvSpPr>
            <a:spLocks noGrp="1" noChangeArrowheads="1"/>
          </p:cNvSpPr>
          <p:nvPr>
            <p:ph type="sldNum" sz="quarter" idx="12"/>
          </p:nvPr>
        </p:nvSpPr>
        <p:spPr>
          <a:ln/>
        </p:spPr>
        <p:txBody>
          <a:bodyPr/>
          <a:lstStyle>
            <a:lvl1pPr>
              <a:defRPr/>
            </a:lvl1pPr>
          </a:lstStyle>
          <a:p>
            <a:fld id="{81384642-FEFD-4AB5-9EB1-BF7790CECECE}" type="slidenum">
              <a:rPr lang="en-GB" altLang="en-US"/>
              <a:pPr/>
              <a:t>‹#›</a:t>
            </a:fld>
            <a:endParaRPr lang="en-GB" altLang="en-US"/>
          </a:p>
        </p:txBody>
      </p:sp>
    </p:spTree>
    <p:extLst>
      <p:ext uri="{BB962C8B-B14F-4D97-AF65-F5344CB8AC3E}">
        <p14:creationId xmlns:p14="http://schemas.microsoft.com/office/powerpoint/2010/main" val="354390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89041A7C-1950-4BCA-9307-87075941184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5">
            <a:extLst>
              <a:ext uri="{FF2B5EF4-FFF2-40B4-BE49-F238E27FC236}">
                <a16:creationId xmlns:a16="http://schemas.microsoft.com/office/drawing/2014/main" id="{F4E715A9-65B0-4642-AB2A-353AA3E1154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6">
            <a:extLst>
              <a:ext uri="{FF2B5EF4-FFF2-40B4-BE49-F238E27FC236}">
                <a16:creationId xmlns:a16="http://schemas.microsoft.com/office/drawing/2014/main" id="{4BE1B378-7C6E-41B4-9EBB-4C020111CE19}"/>
              </a:ext>
            </a:extLst>
          </p:cNvPr>
          <p:cNvSpPr>
            <a:spLocks noGrp="1" noChangeArrowheads="1"/>
          </p:cNvSpPr>
          <p:nvPr>
            <p:ph type="sldNum" sz="quarter" idx="12"/>
          </p:nvPr>
        </p:nvSpPr>
        <p:spPr>
          <a:ln/>
        </p:spPr>
        <p:txBody>
          <a:bodyPr/>
          <a:lstStyle>
            <a:lvl1pPr>
              <a:defRPr/>
            </a:lvl1pPr>
          </a:lstStyle>
          <a:p>
            <a:fld id="{42875391-15E7-40F8-ABE4-1AEAECB7AFFD}" type="slidenum">
              <a:rPr lang="en-GB" altLang="en-US"/>
              <a:pPr/>
              <a:t>‹#›</a:t>
            </a:fld>
            <a:endParaRPr lang="en-GB" altLang="en-US"/>
          </a:p>
        </p:txBody>
      </p:sp>
    </p:spTree>
    <p:extLst>
      <p:ext uri="{BB962C8B-B14F-4D97-AF65-F5344CB8AC3E}">
        <p14:creationId xmlns:p14="http://schemas.microsoft.com/office/powerpoint/2010/main" val="177666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4">
            <a:extLst>
              <a:ext uri="{FF2B5EF4-FFF2-40B4-BE49-F238E27FC236}">
                <a16:creationId xmlns:a16="http://schemas.microsoft.com/office/drawing/2014/main" id="{7365CADE-0948-415A-8319-30E39E4FE0A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D88A8282-0D9E-43E9-806A-1BCB09169F8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0B9AF0C4-4D7F-4288-AAB0-B3D97EC3CB58}"/>
              </a:ext>
            </a:extLst>
          </p:cNvPr>
          <p:cNvSpPr>
            <a:spLocks noGrp="1" noChangeArrowheads="1"/>
          </p:cNvSpPr>
          <p:nvPr>
            <p:ph type="sldNum" sz="quarter" idx="12"/>
          </p:nvPr>
        </p:nvSpPr>
        <p:spPr>
          <a:ln/>
        </p:spPr>
        <p:txBody>
          <a:bodyPr/>
          <a:lstStyle>
            <a:lvl1pPr>
              <a:defRPr/>
            </a:lvl1pPr>
          </a:lstStyle>
          <a:p>
            <a:fld id="{9598E8A4-B2D2-48DA-8583-BCC0172F9F8C}" type="slidenum">
              <a:rPr lang="en-GB" altLang="en-US"/>
              <a:pPr/>
              <a:t>‹#›</a:t>
            </a:fld>
            <a:endParaRPr lang="en-GB" altLang="en-US"/>
          </a:p>
        </p:txBody>
      </p:sp>
    </p:spTree>
    <p:extLst>
      <p:ext uri="{BB962C8B-B14F-4D97-AF65-F5344CB8AC3E}">
        <p14:creationId xmlns:p14="http://schemas.microsoft.com/office/powerpoint/2010/main" val="93652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4">
            <a:extLst>
              <a:ext uri="{FF2B5EF4-FFF2-40B4-BE49-F238E27FC236}">
                <a16:creationId xmlns:a16="http://schemas.microsoft.com/office/drawing/2014/main" id="{6F01599F-303C-4DCA-8145-322566BC5707}"/>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5">
            <a:extLst>
              <a:ext uri="{FF2B5EF4-FFF2-40B4-BE49-F238E27FC236}">
                <a16:creationId xmlns:a16="http://schemas.microsoft.com/office/drawing/2014/main" id="{CB8C888F-8A98-4495-9F45-771E9D86EB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6">
            <a:extLst>
              <a:ext uri="{FF2B5EF4-FFF2-40B4-BE49-F238E27FC236}">
                <a16:creationId xmlns:a16="http://schemas.microsoft.com/office/drawing/2014/main" id="{4646723A-7A30-478C-AA99-4B0337C04813}"/>
              </a:ext>
            </a:extLst>
          </p:cNvPr>
          <p:cNvSpPr>
            <a:spLocks noGrp="1" noChangeArrowheads="1"/>
          </p:cNvSpPr>
          <p:nvPr>
            <p:ph type="sldNum" sz="quarter" idx="12"/>
          </p:nvPr>
        </p:nvSpPr>
        <p:spPr>
          <a:ln/>
        </p:spPr>
        <p:txBody>
          <a:bodyPr/>
          <a:lstStyle>
            <a:lvl1pPr>
              <a:defRPr/>
            </a:lvl1pPr>
          </a:lstStyle>
          <a:p>
            <a:fld id="{FBA1729D-C0D2-43BA-A2FB-3D5E085527BE}" type="slidenum">
              <a:rPr lang="en-GB" altLang="en-US"/>
              <a:pPr/>
              <a:t>‹#›</a:t>
            </a:fld>
            <a:endParaRPr lang="en-GB" altLang="en-US"/>
          </a:p>
        </p:txBody>
      </p:sp>
    </p:spTree>
    <p:extLst>
      <p:ext uri="{BB962C8B-B14F-4D97-AF65-F5344CB8AC3E}">
        <p14:creationId xmlns:p14="http://schemas.microsoft.com/office/powerpoint/2010/main" val="72225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4">
            <a:extLst>
              <a:ext uri="{FF2B5EF4-FFF2-40B4-BE49-F238E27FC236}">
                <a16:creationId xmlns:a16="http://schemas.microsoft.com/office/drawing/2014/main" id="{A8717D6A-7856-4EE7-93FB-427E81B98C8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5">
            <a:extLst>
              <a:ext uri="{FF2B5EF4-FFF2-40B4-BE49-F238E27FC236}">
                <a16:creationId xmlns:a16="http://schemas.microsoft.com/office/drawing/2014/main" id="{1D5F8F66-B91A-4EF4-ACE2-8D5F6D99F57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6">
            <a:extLst>
              <a:ext uri="{FF2B5EF4-FFF2-40B4-BE49-F238E27FC236}">
                <a16:creationId xmlns:a16="http://schemas.microsoft.com/office/drawing/2014/main" id="{55E45738-46ED-413E-98C1-6F943440DEF0}"/>
              </a:ext>
            </a:extLst>
          </p:cNvPr>
          <p:cNvSpPr>
            <a:spLocks noGrp="1" noChangeArrowheads="1"/>
          </p:cNvSpPr>
          <p:nvPr>
            <p:ph type="sldNum" sz="quarter" idx="12"/>
          </p:nvPr>
        </p:nvSpPr>
        <p:spPr>
          <a:ln/>
        </p:spPr>
        <p:txBody>
          <a:bodyPr/>
          <a:lstStyle>
            <a:lvl1pPr>
              <a:defRPr/>
            </a:lvl1pPr>
          </a:lstStyle>
          <a:p>
            <a:fld id="{788E7055-914C-4782-B4F0-7432356D8651}" type="slidenum">
              <a:rPr lang="en-GB" altLang="en-US"/>
              <a:pPr/>
              <a:t>‹#›</a:t>
            </a:fld>
            <a:endParaRPr lang="en-GB" altLang="en-US"/>
          </a:p>
        </p:txBody>
      </p:sp>
    </p:spTree>
    <p:extLst>
      <p:ext uri="{BB962C8B-B14F-4D97-AF65-F5344CB8AC3E}">
        <p14:creationId xmlns:p14="http://schemas.microsoft.com/office/powerpoint/2010/main" val="1799240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A64A436D-48B8-455D-8922-44967CB74D3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5">
            <a:extLst>
              <a:ext uri="{FF2B5EF4-FFF2-40B4-BE49-F238E27FC236}">
                <a16:creationId xmlns:a16="http://schemas.microsoft.com/office/drawing/2014/main" id="{D7EB851A-0469-4BF1-9A2A-D410D8F5CE4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6">
            <a:extLst>
              <a:ext uri="{FF2B5EF4-FFF2-40B4-BE49-F238E27FC236}">
                <a16:creationId xmlns:a16="http://schemas.microsoft.com/office/drawing/2014/main" id="{4871FA70-9E8A-464E-B8BC-0325C7986F55}"/>
              </a:ext>
            </a:extLst>
          </p:cNvPr>
          <p:cNvSpPr>
            <a:spLocks noGrp="1" noChangeArrowheads="1"/>
          </p:cNvSpPr>
          <p:nvPr>
            <p:ph type="sldNum" sz="quarter" idx="12"/>
          </p:nvPr>
        </p:nvSpPr>
        <p:spPr>
          <a:ln/>
        </p:spPr>
        <p:txBody>
          <a:bodyPr/>
          <a:lstStyle>
            <a:lvl1pPr>
              <a:defRPr/>
            </a:lvl1pPr>
          </a:lstStyle>
          <a:p>
            <a:fld id="{CDDA5BFF-3054-4424-952C-75C0858CC7D9}" type="slidenum">
              <a:rPr lang="en-GB" altLang="en-US"/>
              <a:pPr/>
              <a:t>‹#›</a:t>
            </a:fld>
            <a:endParaRPr lang="en-GB" altLang="en-US"/>
          </a:p>
        </p:txBody>
      </p:sp>
    </p:spTree>
    <p:extLst>
      <p:ext uri="{BB962C8B-B14F-4D97-AF65-F5344CB8AC3E}">
        <p14:creationId xmlns:p14="http://schemas.microsoft.com/office/powerpoint/2010/main" val="260025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342B48F7-6C13-4041-A04F-73A7D96F9E1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50AB7922-5553-4B04-96C7-B014632322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A5739537-78E4-4859-A5DC-1627D6076505}"/>
              </a:ext>
            </a:extLst>
          </p:cNvPr>
          <p:cNvSpPr>
            <a:spLocks noGrp="1" noChangeArrowheads="1"/>
          </p:cNvSpPr>
          <p:nvPr>
            <p:ph type="sldNum" sz="quarter" idx="12"/>
          </p:nvPr>
        </p:nvSpPr>
        <p:spPr>
          <a:ln/>
        </p:spPr>
        <p:txBody>
          <a:bodyPr/>
          <a:lstStyle>
            <a:lvl1pPr>
              <a:defRPr/>
            </a:lvl1pPr>
          </a:lstStyle>
          <a:p>
            <a:fld id="{055E10E5-ABEC-482D-B7C6-46F1AEDD1E2B}" type="slidenum">
              <a:rPr lang="en-GB" altLang="en-US"/>
              <a:pPr/>
              <a:t>‹#›</a:t>
            </a:fld>
            <a:endParaRPr lang="en-GB" altLang="en-US"/>
          </a:p>
        </p:txBody>
      </p:sp>
    </p:spTree>
    <p:extLst>
      <p:ext uri="{BB962C8B-B14F-4D97-AF65-F5344CB8AC3E}">
        <p14:creationId xmlns:p14="http://schemas.microsoft.com/office/powerpoint/2010/main" val="132884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EB80EF28-C477-408A-94BD-A6FDF040833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5">
            <a:extLst>
              <a:ext uri="{FF2B5EF4-FFF2-40B4-BE49-F238E27FC236}">
                <a16:creationId xmlns:a16="http://schemas.microsoft.com/office/drawing/2014/main" id="{DAE05433-F4F0-4ADB-9F42-2723D3F88D5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6">
            <a:extLst>
              <a:ext uri="{FF2B5EF4-FFF2-40B4-BE49-F238E27FC236}">
                <a16:creationId xmlns:a16="http://schemas.microsoft.com/office/drawing/2014/main" id="{C76F8BDB-E061-48D5-90F8-DA16CFA4290A}"/>
              </a:ext>
            </a:extLst>
          </p:cNvPr>
          <p:cNvSpPr>
            <a:spLocks noGrp="1" noChangeArrowheads="1"/>
          </p:cNvSpPr>
          <p:nvPr>
            <p:ph type="sldNum" sz="quarter" idx="12"/>
          </p:nvPr>
        </p:nvSpPr>
        <p:spPr>
          <a:ln/>
        </p:spPr>
        <p:txBody>
          <a:bodyPr/>
          <a:lstStyle>
            <a:lvl1pPr>
              <a:defRPr/>
            </a:lvl1pPr>
          </a:lstStyle>
          <a:p>
            <a:fld id="{CD3E0BAE-2E86-4C9F-A635-D8DCCF8484C2}" type="slidenum">
              <a:rPr lang="en-GB" altLang="en-US"/>
              <a:pPr/>
              <a:t>‹#›</a:t>
            </a:fld>
            <a:endParaRPr lang="en-GB" altLang="en-US"/>
          </a:p>
        </p:txBody>
      </p:sp>
    </p:spTree>
    <p:extLst>
      <p:ext uri="{BB962C8B-B14F-4D97-AF65-F5344CB8AC3E}">
        <p14:creationId xmlns:p14="http://schemas.microsoft.com/office/powerpoint/2010/main" val="386643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48B8947-C43C-40DD-B8B8-6C66B84D7CE9}"/>
              </a:ext>
            </a:extLst>
          </p:cNvPr>
          <p:cNvGrpSpPr>
            <a:grpSpLocks/>
          </p:cNvGrpSpPr>
          <p:nvPr/>
        </p:nvGrpSpPr>
        <p:grpSpPr bwMode="auto">
          <a:xfrm>
            <a:off x="0" y="0"/>
            <a:ext cx="9144000" cy="6858000"/>
            <a:chOff x="0" y="0"/>
            <a:chExt cx="5760" cy="4320"/>
          </a:xfrm>
        </p:grpSpPr>
        <p:sp>
          <p:nvSpPr>
            <p:cNvPr id="4099" name="Freeform 3">
              <a:extLst>
                <a:ext uri="{FF2B5EF4-FFF2-40B4-BE49-F238E27FC236}">
                  <a16:creationId xmlns:a16="http://schemas.microsoft.com/office/drawing/2014/main" id="{027844E3-C554-48E0-B6A4-F22744F4B333}"/>
                </a:ext>
              </a:extLst>
            </p:cNvPr>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4100" name="Freeform 4">
              <a:extLst>
                <a:ext uri="{FF2B5EF4-FFF2-40B4-BE49-F238E27FC236}">
                  <a16:creationId xmlns:a16="http://schemas.microsoft.com/office/drawing/2014/main" id="{CB77C540-19A6-4A65-9739-6108D1621751}"/>
                </a:ext>
              </a:extLst>
            </p:cNvPr>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GB">
                <a:latin typeface="Arial" charset="0"/>
                <a:cs typeface="Arial" charset="0"/>
              </a:endParaRPr>
            </a:p>
          </p:txBody>
        </p:sp>
      </p:grpSp>
      <p:sp>
        <p:nvSpPr>
          <p:cNvPr id="4101" name="Freeform 5">
            <a:extLst>
              <a:ext uri="{FF2B5EF4-FFF2-40B4-BE49-F238E27FC236}">
                <a16:creationId xmlns:a16="http://schemas.microsoft.com/office/drawing/2014/main" id="{F5B6EC12-4539-4583-8294-E35EE8DFAF89}"/>
              </a:ext>
            </a:extLst>
          </p:cNvPr>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GB">
              <a:latin typeface="Arial" charset="0"/>
              <a:cs typeface="Arial" charset="0"/>
            </a:endParaRPr>
          </a:p>
        </p:txBody>
      </p:sp>
      <p:grpSp>
        <p:nvGrpSpPr>
          <p:cNvPr id="1028" name="Group 6">
            <a:extLst>
              <a:ext uri="{FF2B5EF4-FFF2-40B4-BE49-F238E27FC236}">
                <a16:creationId xmlns:a16="http://schemas.microsoft.com/office/drawing/2014/main" id="{D0EF47AB-25F1-4E7A-8035-2C0A4F8F7137}"/>
              </a:ext>
            </a:extLst>
          </p:cNvPr>
          <p:cNvGrpSpPr>
            <a:grpSpLocks/>
          </p:cNvGrpSpPr>
          <p:nvPr/>
        </p:nvGrpSpPr>
        <p:grpSpPr bwMode="auto">
          <a:xfrm>
            <a:off x="0" y="6019800"/>
            <a:ext cx="7848600" cy="857250"/>
            <a:chOff x="0" y="3792"/>
            <a:chExt cx="4944" cy="540"/>
          </a:xfrm>
        </p:grpSpPr>
        <p:sp>
          <p:nvSpPr>
            <p:cNvPr id="4103" name="Freeform 7">
              <a:extLst>
                <a:ext uri="{FF2B5EF4-FFF2-40B4-BE49-F238E27FC236}">
                  <a16:creationId xmlns:a16="http://schemas.microsoft.com/office/drawing/2014/main" id="{AC362461-F46C-4650-B6A6-342B13AA12AD}"/>
                </a:ext>
              </a:extLst>
            </p:cNvPr>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nvGrpSpPr>
            <p:cNvPr id="1042" name="Group 8">
              <a:extLst>
                <a:ext uri="{FF2B5EF4-FFF2-40B4-BE49-F238E27FC236}">
                  <a16:creationId xmlns:a16="http://schemas.microsoft.com/office/drawing/2014/main" id="{433BD632-7C8F-4431-8D5A-12353855CD25}"/>
                </a:ext>
              </a:extLst>
            </p:cNvPr>
            <p:cNvGrpSpPr>
              <a:grpSpLocks/>
            </p:cNvGrpSpPr>
            <p:nvPr userDrawn="1"/>
          </p:nvGrpSpPr>
          <p:grpSpPr bwMode="auto">
            <a:xfrm>
              <a:off x="2486" y="3792"/>
              <a:ext cx="2458" cy="540"/>
              <a:chOff x="2486" y="3792"/>
              <a:chExt cx="2458" cy="540"/>
            </a:xfrm>
          </p:grpSpPr>
          <p:sp>
            <p:nvSpPr>
              <p:cNvPr id="4105" name="Freeform 9">
                <a:extLst>
                  <a:ext uri="{FF2B5EF4-FFF2-40B4-BE49-F238E27FC236}">
                    <a16:creationId xmlns:a16="http://schemas.microsoft.com/office/drawing/2014/main" id="{089DA7CF-84C6-4C6E-817C-FF85B3F953A1}"/>
                  </a:ext>
                </a:extLst>
              </p:cNvPr>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06" name="Freeform 10">
                <a:extLst>
                  <a:ext uri="{FF2B5EF4-FFF2-40B4-BE49-F238E27FC236}">
                    <a16:creationId xmlns:a16="http://schemas.microsoft.com/office/drawing/2014/main" id="{B05263C1-B600-444A-B848-B9A7E4A92F98}"/>
                  </a:ext>
                </a:extLst>
              </p:cNvPr>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07" name="Freeform 11">
                <a:extLst>
                  <a:ext uri="{FF2B5EF4-FFF2-40B4-BE49-F238E27FC236}">
                    <a16:creationId xmlns:a16="http://schemas.microsoft.com/office/drawing/2014/main" id="{36323BF3-3F5F-46E2-97DE-084B33546B44}"/>
                  </a:ext>
                </a:extLst>
              </p:cNvPr>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08" name="Freeform 12">
                <a:extLst>
                  <a:ext uri="{FF2B5EF4-FFF2-40B4-BE49-F238E27FC236}">
                    <a16:creationId xmlns:a16="http://schemas.microsoft.com/office/drawing/2014/main" id="{1AC71864-A59A-4CA6-9D6F-E5D923D9A577}"/>
                  </a:ext>
                </a:extLst>
              </p:cNvPr>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09" name="Freeform 13">
                <a:extLst>
                  <a:ext uri="{FF2B5EF4-FFF2-40B4-BE49-F238E27FC236}">
                    <a16:creationId xmlns:a16="http://schemas.microsoft.com/office/drawing/2014/main" id="{F7F29D8C-C5A8-4451-BA5C-42D4FA3C0528}"/>
                  </a:ext>
                </a:extLst>
              </p:cNvPr>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4110" name="Freeform 14">
              <a:extLst>
                <a:ext uri="{FF2B5EF4-FFF2-40B4-BE49-F238E27FC236}">
                  <a16:creationId xmlns:a16="http://schemas.microsoft.com/office/drawing/2014/main" id="{C70BFF5C-6505-4F0A-8466-6493EB95D5C0}"/>
                </a:ext>
              </a:extLst>
            </p:cNvPr>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GB">
                <a:latin typeface="Arial" charset="0"/>
                <a:cs typeface="Arial" charset="0"/>
              </a:endParaRPr>
            </a:p>
          </p:txBody>
        </p:sp>
      </p:grpSp>
      <p:grpSp>
        <p:nvGrpSpPr>
          <p:cNvPr id="1029" name="Group 15">
            <a:extLst>
              <a:ext uri="{FF2B5EF4-FFF2-40B4-BE49-F238E27FC236}">
                <a16:creationId xmlns:a16="http://schemas.microsoft.com/office/drawing/2014/main" id="{2206C844-7C4C-4AA2-8C15-23B1AA45F5F1}"/>
              </a:ext>
            </a:extLst>
          </p:cNvPr>
          <p:cNvGrpSpPr>
            <a:grpSpLocks/>
          </p:cNvGrpSpPr>
          <p:nvPr/>
        </p:nvGrpSpPr>
        <p:grpSpPr bwMode="auto">
          <a:xfrm>
            <a:off x="627063" y="6021388"/>
            <a:ext cx="5684837" cy="849312"/>
            <a:chOff x="395" y="3793"/>
            <a:chExt cx="3581" cy="535"/>
          </a:xfrm>
        </p:grpSpPr>
        <p:sp>
          <p:nvSpPr>
            <p:cNvPr id="4112" name="Freeform 16">
              <a:extLst>
                <a:ext uri="{FF2B5EF4-FFF2-40B4-BE49-F238E27FC236}">
                  <a16:creationId xmlns:a16="http://schemas.microsoft.com/office/drawing/2014/main" id="{8D632561-E470-4A7C-8638-ACA0D0D35BEE}"/>
                </a:ext>
              </a:extLst>
            </p:cNvPr>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3" name="Freeform 17">
              <a:extLst>
                <a:ext uri="{FF2B5EF4-FFF2-40B4-BE49-F238E27FC236}">
                  <a16:creationId xmlns:a16="http://schemas.microsoft.com/office/drawing/2014/main" id="{1662B1EE-6C06-4CCB-B372-6252FA665B19}"/>
                </a:ext>
              </a:extLst>
            </p:cNvPr>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4" name="Freeform 18">
              <a:extLst>
                <a:ext uri="{FF2B5EF4-FFF2-40B4-BE49-F238E27FC236}">
                  <a16:creationId xmlns:a16="http://schemas.microsoft.com/office/drawing/2014/main" id="{D67514F2-F488-44EA-ACCB-C3434A9EEDCE}"/>
                </a:ext>
              </a:extLst>
            </p:cNvPr>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5" name="Freeform 19">
              <a:extLst>
                <a:ext uri="{FF2B5EF4-FFF2-40B4-BE49-F238E27FC236}">
                  <a16:creationId xmlns:a16="http://schemas.microsoft.com/office/drawing/2014/main" id="{2920B08F-8675-442D-A38B-2335AFE5C45C}"/>
                </a:ext>
              </a:extLst>
            </p:cNvPr>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6" name="Freeform 20">
              <a:extLst>
                <a:ext uri="{FF2B5EF4-FFF2-40B4-BE49-F238E27FC236}">
                  <a16:creationId xmlns:a16="http://schemas.microsoft.com/office/drawing/2014/main" id="{1D964ECF-F730-4298-A30C-B876D179C77C}"/>
                </a:ext>
              </a:extLst>
            </p:cNvPr>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sp>
          <p:nvSpPr>
            <p:cNvPr id="4117" name="Freeform 21">
              <a:extLst>
                <a:ext uri="{FF2B5EF4-FFF2-40B4-BE49-F238E27FC236}">
                  <a16:creationId xmlns:a16="http://schemas.microsoft.com/office/drawing/2014/main" id="{E9B69056-AB15-4B67-A15F-8B4974781230}"/>
                </a:ext>
              </a:extLst>
            </p:cNvPr>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GB">
                <a:latin typeface="Arial" charset="0"/>
                <a:cs typeface="Arial" charset="0"/>
              </a:endParaRPr>
            </a:p>
          </p:txBody>
        </p:sp>
      </p:grpSp>
      <p:sp>
        <p:nvSpPr>
          <p:cNvPr id="4118" name="Rectangle 22">
            <a:extLst>
              <a:ext uri="{FF2B5EF4-FFF2-40B4-BE49-F238E27FC236}">
                <a16:creationId xmlns:a16="http://schemas.microsoft.com/office/drawing/2014/main" id="{A9219462-3BA9-41CF-9BD8-2A6A3F68EDC7}"/>
              </a:ext>
            </a:extLst>
          </p:cNvPr>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31" name="Rectangle 23">
            <a:extLst>
              <a:ext uri="{FF2B5EF4-FFF2-40B4-BE49-F238E27FC236}">
                <a16:creationId xmlns:a16="http://schemas.microsoft.com/office/drawing/2014/main" id="{9000718D-B308-4510-8805-E37970AB3BB2}"/>
              </a:ext>
            </a:extLst>
          </p:cNvPr>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20" name="Rectangle 24">
            <a:extLst>
              <a:ext uri="{FF2B5EF4-FFF2-40B4-BE49-F238E27FC236}">
                <a16:creationId xmlns:a16="http://schemas.microsoft.com/office/drawing/2014/main" id="{16E26D7E-1489-4DD4-AEDC-24842EA26676}"/>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4121" name="Rectangle 25">
            <a:extLst>
              <a:ext uri="{FF2B5EF4-FFF2-40B4-BE49-F238E27FC236}">
                <a16:creationId xmlns:a16="http://schemas.microsoft.com/office/drawing/2014/main" id="{985EB7BC-2D3D-4B9B-B2F8-A0F27914F3D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4122" name="Rectangle 26">
            <a:extLst>
              <a:ext uri="{FF2B5EF4-FFF2-40B4-BE49-F238E27FC236}">
                <a16:creationId xmlns:a16="http://schemas.microsoft.com/office/drawing/2014/main" id="{FA87EB10-4EFA-4700-B25F-64BB1992152B}"/>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5A890734-27C4-495F-97B0-0924B3645C1D}"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http://www.antiqueprints.com/images/af6/f6622.jpg"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http://travel.nationalgeographic.com/places/images/bg.jp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chailink.com/blog2/wp-content/uploads/2007/05/687px-hebrew_chai_symbolsvg.png"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images.google.co.uk/imgres?imgurl=http://www.feldheim.com/mas_assets/120x120/0873063988.jpg&amp;imgrefurl=http://www.feldheim.com/cgi-bin/category.cgi%3Fcategory%3Dsearch%26query%3DArthur%2520Spier%26searchfields%3Dbrand&amp;usg=__fpJ1ipkNDCZd1Rx1AbWt4qsKnH0=&amp;h=129&amp;w=94&amp;sz=25&amp;hl=en&amp;start=5&amp;tbnid=cnpjpeujWIej-M:&amp;tbnh=91&amp;tbnw=66&amp;prev=/images%3Fq%3D%2522Arthur%2BSpier%2522%26gbv%3D2%26hl%3Den%26safe%3Doff%26sa%3D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www.map-of-spain.co.uk/large-map-of-spain.htm"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ssia-Caucus-Mountains-2">
            <a:extLst>
              <a:ext uri="{FF2B5EF4-FFF2-40B4-BE49-F238E27FC236}">
                <a16:creationId xmlns:a16="http://schemas.microsoft.com/office/drawing/2014/main" id="{9F671BA2-B4CA-4D9C-BCFF-B38FC6C48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3">
            <a:extLst>
              <a:ext uri="{FF2B5EF4-FFF2-40B4-BE49-F238E27FC236}">
                <a16:creationId xmlns:a16="http://schemas.microsoft.com/office/drawing/2014/main" id="{DCD36D08-EFD5-47BE-9CAD-B0C780F1E073}"/>
              </a:ext>
            </a:extLst>
          </p:cNvPr>
          <p:cNvSpPr>
            <a:spLocks noChangeArrowheads="1" noChangeShapeType="1" noTextEdit="1"/>
          </p:cNvSpPr>
          <p:nvPr/>
        </p:nvSpPr>
        <p:spPr bwMode="auto">
          <a:xfrm>
            <a:off x="1331913" y="549275"/>
            <a:ext cx="6408737" cy="424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The Chronicles Of The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Migrations Of The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Twelve Tribes Of Israel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From The Caucasus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Mountains Into Europe</a:t>
            </a:r>
          </a:p>
        </p:txBody>
      </p:sp>
      <p:sp>
        <p:nvSpPr>
          <p:cNvPr id="3076" name="Text Box 4">
            <a:extLst>
              <a:ext uri="{FF2B5EF4-FFF2-40B4-BE49-F238E27FC236}">
                <a16:creationId xmlns:a16="http://schemas.microsoft.com/office/drawing/2014/main" id="{C4E95B09-2ACD-4D31-98DD-6E11113E3008}"/>
              </a:ext>
            </a:extLst>
          </p:cNvPr>
          <p:cNvSpPr txBox="1">
            <a:spLocks noChangeArrowheads="1"/>
          </p:cNvSpPr>
          <p:nvPr/>
        </p:nvSpPr>
        <p:spPr bwMode="auto">
          <a:xfrm>
            <a:off x="1023938" y="5032375"/>
            <a:ext cx="498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197" name="Text Box 5">
            <a:extLst>
              <a:ext uri="{FF2B5EF4-FFF2-40B4-BE49-F238E27FC236}">
                <a16:creationId xmlns:a16="http://schemas.microsoft.com/office/drawing/2014/main" id="{8F7AB148-4EDC-4122-80EB-F74BC60CDF79}"/>
              </a:ext>
            </a:extLst>
          </p:cNvPr>
          <p:cNvSpPr txBox="1">
            <a:spLocks noChangeArrowheads="1"/>
          </p:cNvSpPr>
          <p:nvPr/>
        </p:nvSpPr>
        <p:spPr bwMode="auto">
          <a:xfrm>
            <a:off x="0" y="4797425"/>
            <a:ext cx="9144000" cy="1555750"/>
          </a:xfrm>
          <a:prstGeom prst="rect">
            <a:avLst/>
          </a:prstGeom>
          <a:noFill/>
          <a:ln w="9525">
            <a:noFill/>
            <a:miter lim="800000"/>
            <a:headEnd/>
            <a:tailEnd/>
          </a:ln>
          <a:effectLst/>
        </p:spPr>
        <p:txBody>
          <a:bodyPr>
            <a:spAutoFit/>
          </a:bodyPr>
          <a:lstStyle/>
          <a:p>
            <a:pPr algn="ctr">
              <a:spcBef>
                <a:spcPct val="50000"/>
              </a:spcBef>
              <a:defRPr/>
            </a:pPr>
            <a:r>
              <a:rPr lang="en-GB" sz="4800" b="1">
                <a:solidFill>
                  <a:srgbClr val="00FF00"/>
                </a:solidFill>
                <a:effectLst>
                  <a:outerShdw blurRad="38100" dist="38100" dir="2700000" algn="tl">
                    <a:srgbClr val="000000"/>
                  </a:outerShdw>
                </a:effectLst>
                <a:latin typeface="Arial" charset="0"/>
                <a:cs typeface="Arial" charset="0"/>
              </a:rPr>
              <a:t>By                                                        Pastor Eli James</a:t>
            </a:r>
          </a:p>
        </p:txBody>
      </p:sp>
      <p:sp>
        <p:nvSpPr>
          <p:cNvPr id="8" name="Slide Number Placeholder 7">
            <a:extLst>
              <a:ext uri="{FF2B5EF4-FFF2-40B4-BE49-F238E27FC236}">
                <a16:creationId xmlns:a16="http://schemas.microsoft.com/office/drawing/2014/main" id="{A97B783C-4B90-4809-9A89-A5B97A6967A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7BE9C6-D16B-47F0-B298-457353D018EF}" type="slidenum">
              <a:rPr lang="en-GB" altLang="en-US"/>
              <a:pPr eaLnBrk="1" hangingPunct="1"/>
              <a:t>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8197"/>
                                        </p:tgtEl>
                                        <p:attrNameLst>
                                          <p:attrName>style.visibility</p:attrName>
                                        </p:attrNameLst>
                                      </p:cBhvr>
                                      <p:to>
                                        <p:strVal val="visible"/>
                                      </p:to>
                                    </p:set>
                                    <p:anim calcmode="lin" valueType="num">
                                      <p:cBhvr additive="base">
                                        <p:cTn id="13" dur="500" fill="hold"/>
                                        <p:tgtEl>
                                          <p:spTgt spid="8197"/>
                                        </p:tgtEl>
                                        <p:attrNameLst>
                                          <p:attrName>ppt_x</p:attrName>
                                        </p:attrNameLst>
                                      </p:cBhvr>
                                      <p:tavLst>
                                        <p:tav tm="0">
                                          <p:val>
                                            <p:strVal val="#ppt_x"/>
                                          </p:val>
                                        </p:tav>
                                        <p:tav tm="100000">
                                          <p:val>
                                            <p:strVal val="#ppt_x"/>
                                          </p:val>
                                        </p:tav>
                                      </p:tavLst>
                                    </p:anim>
                                    <p:anim calcmode="lin" valueType="num">
                                      <p:cBhvr additive="base">
                                        <p:cTn id="14" dur="500" fill="hold"/>
                                        <p:tgtEl>
                                          <p:spTgt spid="81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8E58506-1138-4173-BD67-1CD9202528B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21510" name="Picture 6" descr="flood_tablet">
            <a:extLst>
              <a:ext uri="{FF2B5EF4-FFF2-40B4-BE49-F238E27FC236}">
                <a16:creationId xmlns:a16="http://schemas.microsoft.com/office/drawing/2014/main" id="{A733EDAC-3CD4-4C86-A8BE-1E6050096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7338"/>
            <a:ext cx="437197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a:extLst>
              <a:ext uri="{FF2B5EF4-FFF2-40B4-BE49-F238E27FC236}">
                <a16:creationId xmlns:a16="http://schemas.microsoft.com/office/drawing/2014/main" id="{58187B6F-7A2A-4C37-B2A9-760DDFA329A0}"/>
              </a:ext>
            </a:extLst>
          </p:cNvPr>
          <p:cNvSpPr txBox="1">
            <a:spLocks noChangeArrowheads="1"/>
          </p:cNvSpPr>
          <p:nvPr/>
        </p:nvSpPr>
        <p:spPr bwMode="auto">
          <a:xfrm>
            <a:off x="5292725" y="1341438"/>
            <a:ext cx="3851275" cy="5216525"/>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These new names were spoken and recorded in the languages of their captors and in the languages of the historians who chronicled their locations and migrations.</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These new names will be detailed later.</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sp>
        <p:nvSpPr>
          <p:cNvPr id="7" name="Slide Number Placeholder 6">
            <a:extLst>
              <a:ext uri="{FF2B5EF4-FFF2-40B4-BE49-F238E27FC236}">
                <a16:creationId xmlns:a16="http://schemas.microsoft.com/office/drawing/2014/main" id="{F9DB1E27-E794-44DC-9E4F-9873459F03D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25E6A1-A104-4DC5-B5D9-42C3BC5A48CE}" type="slidenum">
              <a:rPr lang="en-GB" altLang="en-US"/>
              <a:pPr eaLnBrk="1" hangingPunct="1"/>
              <a:t>10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circle(in)">
                                      <p:cBhvr>
                                        <p:cTn id="7" dur="20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1511"/>
                                        </p:tgtEl>
                                        <p:attrNameLst>
                                          <p:attrName>style.visibility</p:attrName>
                                        </p:attrNameLst>
                                      </p:cBhvr>
                                      <p:to>
                                        <p:strVal val="visible"/>
                                      </p:to>
                                    </p:set>
                                    <p:anim calcmode="discrete" valueType="clr">
                                      <p:cBhvr override="childStyle">
                                        <p:cTn id="12" dur="80"/>
                                        <p:tgtEl>
                                          <p:spTgt spid="215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1511"/>
                                        </p:tgtEl>
                                        <p:attrNameLst>
                                          <p:attrName>fillcolor</p:attrName>
                                        </p:attrNameLst>
                                      </p:cBhvr>
                                      <p:tavLst>
                                        <p:tav tm="0">
                                          <p:val>
                                            <p:clrVal>
                                              <a:schemeClr val="accent2"/>
                                            </p:clrVal>
                                          </p:val>
                                        </p:tav>
                                        <p:tav tm="50000">
                                          <p:val>
                                            <p:clrVal>
                                              <a:schemeClr val="hlink"/>
                                            </p:clrVal>
                                          </p:val>
                                        </p:tav>
                                      </p:tavLst>
                                    </p:anim>
                                    <p:set>
                                      <p:cBhvr>
                                        <p:cTn id="14" dur="80"/>
                                        <p:tgtEl>
                                          <p:spTgt spid="215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A9329F8-1A01-463C-9B88-07729300ECBB}"/>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54627" name="Text Box 3">
            <a:extLst>
              <a:ext uri="{FF2B5EF4-FFF2-40B4-BE49-F238E27FC236}">
                <a16:creationId xmlns:a16="http://schemas.microsoft.com/office/drawing/2014/main" id="{82DC6AAA-B8B3-4965-8806-3DF309CB972B}"/>
              </a:ext>
            </a:extLst>
          </p:cNvPr>
          <p:cNvSpPr txBox="1">
            <a:spLocks noChangeArrowheads="1"/>
          </p:cNvSpPr>
          <p:nvPr/>
        </p:nvSpPr>
        <p:spPr bwMode="auto">
          <a:xfrm>
            <a:off x="1763713" y="1052513"/>
            <a:ext cx="5976937"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Covered Wagons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54628" name="Text Box 4">
            <a:extLst>
              <a:ext uri="{FF2B5EF4-FFF2-40B4-BE49-F238E27FC236}">
                <a16:creationId xmlns:a16="http://schemas.microsoft.com/office/drawing/2014/main" id="{A369C098-E74F-4FA5-AE52-7B99A1B5E1EF}"/>
              </a:ext>
            </a:extLst>
          </p:cNvPr>
          <p:cNvSpPr txBox="1">
            <a:spLocks noChangeArrowheads="1"/>
          </p:cNvSpPr>
          <p:nvPr/>
        </p:nvSpPr>
        <p:spPr bwMode="auto">
          <a:xfrm>
            <a:off x="0" y="5057775"/>
            <a:ext cx="9144000" cy="1800225"/>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i="1">
                <a:solidFill>
                  <a:schemeClr val="bg1"/>
                </a:solidFill>
                <a:effectLst>
                  <a:outerShdw blurRad="38100" dist="38100" dir="2700000" algn="tl">
                    <a:srgbClr val="000000"/>
                  </a:outerShdw>
                </a:effectLst>
                <a:latin typeface="Arial" charset="0"/>
                <a:cs typeface="Arial" charset="0"/>
              </a:rPr>
              <a:t>… unearthed the rare 2300-year-old tomb, which contained the remains of a Scythian chief, </a:t>
            </a:r>
            <a:r>
              <a:rPr lang="en-US" sz="2800" b="1" i="1">
                <a:solidFill>
                  <a:srgbClr val="FF3300"/>
                </a:solidFill>
                <a:effectLst>
                  <a:outerShdw blurRad="38100" dist="38100" dir="2700000" algn="tl">
                    <a:srgbClr val="000000"/>
                  </a:outerShdw>
                </a:effectLst>
                <a:latin typeface="Arial" charset="0"/>
                <a:cs typeface="Arial" charset="0"/>
              </a:rPr>
              <a:t>his servant, a horse, and many gold, silver, and bronze artifacts.</a:t>
            </a:r>
            <a:r>
              <a:rPr lang="en-US">
                <a:solidFill>
                  <a:srgbClr val="FF3300"/>
                </a:solidFill>
                <a:latin typeface="Arial" charset="0"/>
                <a:cs typeface="Arial" charset="0"/>
              </a:rPr>
              <a:t> </a:t>
            </a:r>
            <a:endParaRPr lang="en-GB">
              <a:solidFill>
                <a:srgbClr val="FF3300"/>
              </a:solidFill>
              <a:latin typeface="Arial" charset="0"/>
              <a:cs typeface="Arial" charset="0"/>
            </a:endParaRPr>
          </a:p>
        </p:txBody>
      </p:sp>
      <p:pic>
        <p:nvPicPr>
          <p:cNvPr id="154631" name="Picture 7" descr="5">
            <a:extLst>
              <a:ext uri="{FF2B5EF4-FFF2-40B4-BE49-F238E27FC236}">
                <a16:creationId xmlns:a16="http://schemas.microsoft.com/office/drawing/2014/main" id="{AD66A9C1-ECDC-424F-9F9D-45BDFB2A7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557338"/>
            <a:ext cx="5184775"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396AF3AF-904E-4374-A3B8-6CCE5F60829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2CFDA-3CD7-48A6-B1AF-D7E1D5172B76}" type="slidenum">
              <a:rPr lang="en-GB" altLang="en-US"/>
              <a:pPr eaLnBrk="1" hangingPunct="1"/>
              <a:t>100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4631"/>
                                        </p:tgtEl>
                                        <p:attrNameLst>
                                          <p:attrName>style.visibility</p:attrName>
                                        </p:attrNameLst>
                                      </p:cBhvr>
                                      <p:to>
                                        <p:strVal val="visible"/>
                                      </p:to>
                                    </p:set>
                                    <p:animEffect transition="in" filter="circle(in)">
                                      <p:cBhvr>
                                        <p:cTn id="7" dur="2000"/>
                                        <p:tgtEl>
                                          <p:spTgt spid="154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4628"/>
                                        </p:tgtEl>
                                        <p:attrNameLst>
                                          <p:attrName>style.visibility</p:attrName>
                                        </p:attrNameLst>
                                      </p:cBhvr>
                                      <p:to>
                                        <p:strVal val="visible"/>
                                      </p:to>
                                    </p:set>
                                    <p:anim calcmode="lin" valueType="num">
                                      <p:cBhvr additive="base">
                                        <p:cTn id="12" dur="500" fill="hold"/>
                                        <p:tgtEl>
                                          <p:spTgt spid="154628"/>
                                        </p:tgtEl>
                                        <p:attrNameLst>
                                          <p:attrName>ppt_x</p:attrName>
                                        </p:attrNameLst>
                                      </p:cBhvr>
                                      <p:tavLst>
                                        <p:tav tm="0">
                                          <p:val>
                                            <p:strVal val="#ppt_x"/>
                                          </p:val>
                                        </p:tav>
                                        <p:tav tm="100000">
                                          <p:val>
                                            <p:strVal val="#ppt_x"/>
                                          </p:val>
                                        </p:tav>
                                      </p:tavLst>
                                    </p:anim>
                                    <p:anim calcmode="lin" valueType="num">
                                      <p:cBhvr additive="base">
                                        <p:cTn id="13" dur="500" fill="hold"/>
                                        <p:tgtEl>
                                          <p:spTgt spid="154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9" descr="covered_wagons_1">
            <a:extLst>
              <a:ext uri="{FF2B5EF4-FFF2-40B4-BE49-F238E27FC236}">
                <a16:creationId xmlns:a16="http://schemas.microsoft.com/office/drawing/2014/main" id="{645A08C1-DFE6-4876-889F-847B9D83A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Rectangle 2">
            <a:extLst>
              <a:ext uri="{FF2B5EF4-FFF2-40B4-BE49-F238E27FC236}">
                <a16:creationId xmlns:a16="http://schemas.microsoft.com/office/drawing/2014/main" id="{865D92B8-D792-438F-8AEB-EF3780A61F4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56675" name="Text Box 3">
            <a:extLst>
              <a:ext uri="{FF2B5EF4-FFF2-40B4-BE49-F238E27FC236}">
                <a16:creationId xmlns:a16="http://schemas.microsoft.com/office/drawing/2014/main" id="{A8457AF8-837C-4CE0-BB45-7AA3412C0336}"/>
              </a:ext>
            </a:extLst>
          </p:cNvPr>
          <p:cNvSpPr txBox="1">
            <a:spLocks noChangeArrowheads="1"/>
          </p:cNvSpPr>
          <p:nvPr/>
        </p:nvSpPr>
        <p:spPr bwMode="auto">
          <a:xfrm>
            <a:off x="1763713" y="1052513"/>
            <a:ext cx="5976937"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Covered Wagons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56676" name="Text Box 4">
            <a:extLst>
              <a:ext uri="{FF2B5EF4-FFF2-40B4-BE49-F238E27FC236}">
                <a16:creationId xmlns:a16="http://schemas.microsoft.com/office/drawing/2014/main" id="{7EDA3254-5F1A-4671-8BA9-8557275D8DA8}"/>
              </a:ext>
            </a:extLst>
          </p:cNvPr>
          <p:cNvSpPr txBox="1">
            <a:spLocks noChangeArrowheads="1"/>
          </p:cNvSpPr>
          <p:nvPr/>
        </p:nvSpPr>
        <p:spPr bwMode="auto">
          <a:xfrm>
            <a:off x="0" y="1916113"/>
            <a:ext cx="9144000" cy="3937000"/>
          </a:xfrm>
          <a:prstGeom prst="rect">
            <a:avLst/>
          </a:prstGeom>
          <a:noFill/>
          <a:ln w="9525">
            <a:noFill/>
            <a:miter lim="800000"/>
            <a:headEnd/>
            <a:tailEnd/>
          </a:ln>
          <a:effectLst/>
        </p:spPr>
        <p:txBody>
          <a:bodyPr>
            <a:spAutoFit/>
          </a:bodyPr>
          <a:lstStyle/>
          <a:p>
            <a:pPr algn="ctr">
              <a:spcBef>
                <a:spcPct val="50000"/>
              </a:spcBef>
              <a:defRPr/>
            </a:pPr>
            <a:r>
              <a:rPr lang="en-US" sz="3600" b="1" i="1">
                <a:solidFill>
                  <a:schemeClr val="hlink"/>
                </a:solidFill>
                <a:effectLst>
                  <a:outerShdw blurRad="38100" dist="38100" dir="2700000" algn="tl">
                    <a:srgbClr val="000000"/>
                  </a:outerShdw>
                </a:effectLst>
                <a:latin typeface="Arial" charset="0"/>
                <a:cs typeface="Arial" charset="0"/>
              </a:rPr>
              <a:t>The Scythians were a nomadic people who raised horses, cattle, and sheep. According to ancient Greek historians, </a:t>
            </a:r>
            <a:r>
              <a:rPr lang="en-US" sz="3600" b="1" i="1" u="sng">
                <a:solidFill>
                  <a:srgbClr val="FF3300"/>
                </a:solidFill>
                <a:effectLst>
                  <a:outerShdw blurRad="38100" dist="38100" dir="2700000" algn="tl">
                    <a:srgbClr val="000000"/>
                  </a:outerShdw>
                </a:effectLst>
                <a:latin typeface="Arial" charset="0"/>
                <a:cs typeface="Arial" charset="0"/>
              </a:rPr>
              <a:t>Scythians traveled in tent-covered wagons</a:t>
            </a:r>
            <a:r>
              <a:rPr lang="en-US" sz="3600" b="1" i="1">
                <a:solidFill>
                  <a:srgbClr val="FF3300"/>
                </a:solidFill>
                <a:effectLst>
                  <a:outerShdw blurRad="38100" dist="38100" dir="2700000" algn="tl">
                    <a:srgbClr val="000000"/>
                  </a:outerShdw>
                </a:effectLst>
                <a:latin typeface="Arial" charset="0"/>
                <a:cs typeface="Arial" charset="0"/>
              </a:rPr>
              <a:t>,</a:t>
            </a:r>
            <a:r>
              <a:rPr lang="en-US" sz="3600" b="1" i="1">
                <a:solidFill>
                  <a:schemeClr val="hlink"/>
                </a:solidFill>
                <a:effectLst>
                  <a:outerShdw blurRad="38100" dist="38100" dir="2700000" algn="tl">
                    <a:srgbClr val="000000"/>
                  </a:outerShdw>
                </a:effectLst>
                <a:latin typeface="Arial" charset="0"/>
                <a:cs typeface="Arial" charset="0"/>
              </a:rPr>
              <a:t> spoke a form of Persian, and fought with short bows and arrows from horseback</a:t>
            </a:r>
            <a:r>
              <a:rPr lang="en-GB" sz="3200" b="1">
                <a:solidFill>
                  <a:schemeClr val="hlink"/>
                </a:solidFill>
                <a:effectLst>
                  <a:outerShdw blurRad="38100" dist="38100" dir="2700000" algn="tl">
                    <a:srgbClr val="000000"/>
                  </a:outerShdw>
                </a:effectLst>
                <a:latin typeface="Arial" charset="0"/>
                <a:cs typeface="Arial" charset="0"/>
              </a:rPr>
              <a:t> </a:t>
            </a:r>
          </a:p>
        </p:txBody>
      </p:sp>
      <p:sp>
        <p:nvSpPr>
          <p:cNvPr id="8" name="Slide Number Placeholder 7">
            <a:extLst>
              <a:ext uri="{FF2B5EF4-FFF2-40B4-BE49-F238E27FC236}">
                <a16:creationId xmlns:a16="http://schemas.microsoft.com/office/drawing/2014/main" id="{0FE655D6-907C-41EE-A758-EF29CEB76C1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974CBD-7479-436F-9883-B55D78B09071}" type="slidenum">
              <a:rPr lang="en-GB" altLang="en-US"/>
              <a:pPr eaLnBrk="1" hangingPunct="1"/>
              <a:t>101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20000"/>
                                  </p:iterate>
                                  <p:childTnLst>
                                    <p:set>
                                      <p:cBhvr>
                                        <p:cTn id="6" dur="1" fill="hold">
                                          <p:stCondLst>
                                            <p:cond delay="0"/>
                                          </p:stCondLst>
                                        </p:cTn>
                                        <p:tgtEl>
                                          <p:spTgt spid="156676"/>
                                        </p:tgtEl>
                                        <p:attrNameLst>
                                          <p:attrName>style.visibility</p:attrName>
                                        </p:attrNameLst>
                                      </p:cBhvr>
                                      <p:to>
                                        <p:strVal val="visible"/>
                                      </p:to>
                                    </p:set>
                                    <p:anim calcmode="lin" valueType="num">
                                      <p:cBhvr additive="base">
                                        <p:cTn id="7" dur="500" fill="hold"/>
                                        <p:tgtEl>
                                          <p:spTgt spid="156676"/>
                                        </p:tgtEl>
                                        <p:attrNameLst>
                                          <p:attrName>ppt_x</p:attrName>
                                        </p:attrNameLst>
                                      </p:cBhvr>
                                      <p:tavLst>
                                        <p:tav tm="0">
                                          <p:val>
                                            <p:strVal val="#ppt_x"/>
                                          </p:val>
                                        </p:tav>
                                        <p:tav tm="100000">
                                          <p:val>
                                            <p:strVal val="#ppt_x"/>
                                          </p:val>
                                        </p:tav>
                                      </p:tavLst>
                                    </p:anim>
                                    <p:anim calcmode="lin" valueType="num">
                                      <p:cBhvr additive="base">
                                        <p:cTn id="8" dur="500" fill="hold"/>
                                        <p:tgtEl>
                                          <p:spTgt spid="1566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08FA4D7A-0223-4B92-93CF-16582B7C502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58723" name="Text Box 3">
            <a:extLst>
              <a:ext uri="{FF2B5EF4-FFF2-40B4-BE49-F238E27FC236}">
                <a16:creationId xmlns:a16="http://schemas.microsoft.com/office/drawing/2014/main" id="{14B050C4-EE54-4760-8254-376BFEC25F10}"/>
              </a:ext>
            </a:extLst>
          </p:cNvPr>
          <p:cNvSpPr txBox="1">
            <a:spLocks noChangeArrowheads="1"/>
          </p:cNvSpPr>
          <p:nvPr/>
        </p:nvSpPr>
        <p:spPr bwMode="auto">
          <a:xfrm>
            <a:off x="1763713" y="1052513"/>
            <a:ext cx="5976937"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Covered Wagons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58724" name="Text Box 4">
            <a:extLst>
              <a:ext uri="{FF2B5EF4-FFF2-40B4-BE49-F238E27FC236}">
                <a16:creationId xmlns:a16="http://schemas.microsoft.com/office/drawing/2014/main" id="{401216B8-047B-4A73-92F3-AD713A5BB16F}"/>
              </a:ext>
            </a:extLst>
          </p:cNvPr>
          <p:cNvSpPr txBox="1">
            <a:spLocks noChangeArrowheads="1"/>
          </p:cNvSpPr>
          <p:nvPr/>
        </p:nvSpPr>
        <p:spPr bwMode="auto">
          <a:xfrm>
            <a:off x="0" y="5057775"/>
            <a:ext cx="9144000" cy="1800225"/>
          </a:xfrm>
          <a:prstGeom prst="rect">
            <a:avLst/>
          </a:prstGeom>
          <a:solidFill>
            <a:schemeClr val="tx2"/>
          </a:solidFill>
          <a:ln w="9525">
            <a:noFill/>
            <a:miter lim="800000"/>
            <a:headEnd/>
            <a:tailEnd/>
          </a:ln>
          <a:effectLst/>
        </p:spPr>
        <p:txBody>
          <a:bodyPr>
            <a:spAutoFit/>
          </a:bodyPr>
          <a:lstStyle/>
          <a:p>
            <a:pPr algn="ctr">
              <a:defRPr/>
            </a:pPr>
            <a:r>
              <a:rPr lang="en-US" sz="2800" b="1" i="1">
                <a:solidFill>
                  <a:schemeClr val="bg2"/>
                </a:solidFill>
                <a:effectLst>
                  <a:outerShdw blurRad="38100" dist="38100" dir="2700000" algn="tl">
                    <a:srgbClr val="000000"/>
                  </a:outerShdw>
                </a:effectLst>
                <a:latin typeface="Arial" charset="0"/>
                <a:cs typeface="Arial" charset="0"/>
              </a:rPr>
              <a:t>Their empire stretched north of the Black Sea to parts of present-day Ukraine, Russia, and Moldova from the 7th century BC to the 4th century BC. </a:t>
            </a:r>
          </a:p>
          <a:p>
            <a:pPr algn="ctr">
              <a:defRPr/>
            </a:pPr>
            <a:r>
              <a:rPr lang="en-US" sz="2800" b="1" i="1">
                <a:solidFill>
                  <a:srgbClr val="FF00FF"/>
                </a:solidFill>
                <a:effectLst>
                  <a:outerShdw blurRad="38100" dist="38100" dir="2700000" algn="tl">
                    <a:srgbClr val="000000"/>
                  </a:outerShdw>
                </a:effectLst>
                <a:latin typeface="Arial" charset="0"/>
                <a:cs typeface="Arial" charset="0"/>
              </a:rPr>
              <a:t>Encarta Yearbook, Oct.  1996</a:t>
            </a:r>
            <a:endParaRPr lang="en-GB" sz="2800" b="1" i="1">
              <a:solidFill>
                <a:srgbClr val="FF00FF"/>
              </a:solidFill>
              <a:effectLst>
                <a:outerShdw blurRad="38100" dist="38100" dir="2700000" algn="tl">
                  <a:srgbClr val="000000"/>
                </a:outerShdw>
              </a:effectLst>
              <a:latin typeface="Arial" charset="0"/>
              <a:cs typeface="Arial" charset="0"/>
            </a:endParaRPr>
          </a:p>
        </p:txBody>
      </p:sp>
      <p:pic>
        <p:nvPicPr>
          <p:cNvPr id="158727" name="Picture 7" descr="szkitamap">
            <a:extLst>
              <a:ext uri="{FF2B5EF4-FFF2-40B4-BE49-F238E27FC236}">
                <a16:creationId xmlns:a16="http://schemas.microsoft.com/office/drawing/2014/main" id="{19860688-87A3-4765-92A2-F77BF909D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628775"/>
            <a:ext cx="4648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E88CC71D-6DFB-41FA-AB91-AA2EA7DF9B1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A31EA4-8852-45F0-B2DE-C502ED69BE91}" type="slidenum">
              <a:rPr lang="en-GB" altLang="en-US"/>
              <a:pPr eaLnBrk="1" hangingPunct="1"/>
              <a:t>102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8727"/>
                                        </p:tgtEl>
                                        <p:attrNameLst>
                                          <p:attrName>style.visibility</p:attrName>
                                        </p:attrNameLst>
                                      </p:cBhvr>
                                      <p:to>
                                        <p:strVal val="visible"/>
                                      </p:to>
                                    </p:set>
                                    <p:animEffect transition="in" filter="circle(in)">
                                      <p:cBhvr>
                                        <p:cTn id="7" dur="2000"/>
                                        <p:tgtEl>
                                          <p:spTgt spid="1587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8724"/>
                                        </p:tgtEl>
                                        <p:attrNameLst>
                                          <p:attrName>style.visibility</p:attrName>
                                        </p:attrNameLst>
                                      </p:cBhvr>
                                      <p:to>
                                        <p:strVal val="visible"/>
                                      </p:to>
                                    </p:set>
                                    <p:anim calcmode="lin" valueType="num">
                                      <p:cBhvr additive="base">
                                        <p:cTn id="12" dur="500" fill="hold"/>
                                        <p:tgtEl>
                                          <p:spTgt spid="158724"/>
                                        </p:tgtEl>
                                        <p:attrNameLst>
                                          <p:attrName>ppt_x</p:attrName>
                                        </p:attrNameLst>
                                      </p:cBhvr>
                                      <p:tavLst>
                                        <p:tav tm="0">
                                          <p:val>
                                            <p:strVal val="#ppt_x"/>
                                          </p:val>
                                        </p:tav>
                                        <p:tav tm="100000">
                                          <p:val>
                                            <p:strVal val="#ppt_x"/>
                                          </p:val>
                                        </p:tav>
                                      </p:tavLst>
                                    </p:anim>
                                    <p:anim calcmode="lin" valueType="num">
                                      <p:cBhvr additive="base">
                                        <p:cTn id="13" dur="500" fill="hold"/>
                                        <p:tgtEl>
                                          <p:spTgt spid="158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wagontrain">
            <a:extLst>
              <a:ext uri="{FF2B5EF4-FFF2-40B4-BE49-F238E27FC236}">
                <a16:creationId xmlns:a16="http://schemas.microsoft.com/office/drawing/2014/main" id="{D6D9C346-45CA-4D68-B5FB-0BBCC0AD5CB5}"/>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396413"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3">
            <a:extLst>
              <a:ext uri="{FF2B5EF4-FFF2-40B4-BE49-F238E27FC236}">
                <a16:creationId xmlns:a16="http://schemas.microsoft.com/office/drawing/2014/main" id="{8849BC9A-735E-4284-A707-DEDD367D796B}"/>
              </a:ext>
            </a:extLst>
          </p:cNvPr>
          <p:cNvSpPr>
            <a:spLocks noGrp="1" noChangeArrowheads="1"/>
          </p:cNvSpPr>
          <p:nvPr>
            <p:ph type="title"/>
          </p:nvPr>
        </p:nvSpPr>
        <p:spPr>
          <a:xfrm>
            <a:off x="250825" y="0"/>
            <a:ext cx="8686800" cy="1143000"/>
          </a:xfrm>
        </p:spPr>
        <p:txBody>
          <a:bodyPr/>
          <a:lstStyle/>
          <a:p>
            <a:pPr eaLnBrk="1" hangingPunct="1"/>
            <a:r>
              <a:rPr lang="en-GB" altLang="en-US" b="1">
                <a:solidFill>
                  <a:srgbClr val="FFFF00"/>
                </a:solidFill>
                <a:effectLst/>
              </a:rPr>
              <a:t>Migrations Of Israel – Chapter 3</a:t>
            </a:r>
          </a:p>
        </p:txBody>
      </p:sp>
      <p:sp>
        <p:nvSpPr>
          <p:cNvPr id="160772" name="Text Box 4">
            <a:extLst>
              <a:ext uri="{FF2B5EF4-FFF2-40B4-BE49-F238E27FC236}">
                <a16:creationId xmlns:a16="http://schemas.microsoft.com/office/drawing/2014/main" id="{3D9A6F59-D099-4D84-AD77-D6528F24B414}"/>
              </a:ext>
            </a:extLst>
          </p:cNvPr>
          <p:cNvSpPr txBox="1">
            <a:spLocks noChangeArrowheads="1"/>
          </p:cNvSpPr>
          <p:nvPr/>
        </p:nvSpPr>
        <p:spPr bwMode="auto">
          <a:xfrm>
            <a:off x="0" y="1916113"/>
            <a:ext cx="9396413" cy="3503612"/>
          </a:xfrm>
          <a:prstGeom prst="rect">
            <a:avLst/>
          </a:prstGeom>
          <a:noFill/>
          <a:ln w="9525">
            <a:noFill/>
            <a:miter lim="800000"/>
            <a:headEnd/>
            <a:tailEnd/>
          </a:ln>
          <a:effectLst/>
        </p:spPr>
        <p:txBody>
          <a:bodyPr>
            <a:spAutoFit/>
          </a:bodyPr>
          <a:lstStyle/>
          <a:p>
            <a:pPr algn="ctr">
              <a:spcBef>
                <a:spcPct val="50000"/>
              </a:spcBef>
              <a:defRPr/>
            </a:pPr>
            <a:r>
              <a:rPr lang="en-US" sz="3200" b="1" dirty="0">
                <a:solidFill>
                  <a:schemeClr val="hlink"/>
                </a:solidFill>
                <a:effectLst>
                  <a:outerShdw blurRad="38100" dist="38100" dir="2700000" algn="tl">
                    <a:srgbClr val="000000"/>
                  </a:outerShdw>
                </a:effectLst>
                <a:latin typeface="Arial" charset="0"/>
                <a:cs typeface="Arial" charset="0"/>
              </a:rPr>
              <a:t>What other people do you know of that were famous for traveling in covered wagons?  We Americans called them Pioneers.  Little did these Pioneers realize that their ancestors were once called Scythians.  Even less did these Pioneers realize that their ancestors were once called </a:t>
            </a:r>
            <a:r>
              <a:rPr lang="en-US" sz="3200" b="1" dirty="0">
                <a:solidFill>
                  <a:srgbClr val="FFFF00"/>
                </a:solidFill>
                <a:effectLst>
                  <a:outerShdw blurRad="38100" dist="38100" dir="2700000" algn="tl">
                    <a:srgbClr val="000000"/>
                  </a:outerShdw>
                </a:effectLst>
                <a:latin typeface="Arial" charset="0"/>
                <a:cs typeface="Arial" charset="0"/>
              </a:rPr>
              <a:t>ISRAEL!</a:t>
            </a:r>
            <a:endParaRPr lang="en-GB" sz="3200" b="1" dirty="0">
              <a:solidFill>
                <a:srgbClr val="FFFF00"/>
              </a:solidFill>
              <a:effectLst>
                <a:outerShdw blurRad="38100" dist="38100" dir="2700000" algn="tl">
                  <a:srgbClr val="000000"/>
                </a:outerShdw>
              </a:effectLst>
              <a:latin typeface="Arial" charset="0"/>
              <a:cs typeface="Arial" charset="0"/>
            </a:endParaRPr>
          </a:p>
        </p:txBody>
      </p:sp>
      <p:sp>
        <p:nvSpPr>
          <p:cNvPr id="7" name="Slide Number Placeholder 6">
            <a:extLst>
              <a:ext uri="{FF2B5EF4-FFF2-40B4-BE49-F238E27FC236}">
                <a16:creationId xmlns:a16="http://schemas.microsoft.com/office/drawing/2014/main" id="{00A72562-5FA1-4366-B0F2-26EFAA2BCCD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40151D-0629-42CF-ADCF-9F31FF33FAB4}" type="slidenum">
              <a:rPr lang="en-GB" altLang="en-US"/>
              <a:pPr eaLnBrk="1" hangingPunct="1"/>
              <a:t>103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 calcmode="lin" valueType="num">
                                      <p:cBhvr additive="base">
                                        <p:cTn id="7" dur="500" fill="hold"/>
                                        <p:tgtEl>
                                          <p:spTgt spid="160771"/>
                                        </p:tgtEl>
                                        <p:attrNameLst>
                                          <p:attrName>ppt_x</p:attrName>
                                        </p:attrNameLst>
                                      </p:cBhvr>
                                      <p:tavLst>
                                        <p:tav tm="0">
                                          <p:val>
                                            <p:strVal val="#ppt_x"/>
                                          </p:val>
                                        </p:tav>
                                        <p:tav tm="100000">
                                          <p:val>
                                            <p:strVal val="#ppt_x"/>
                                          </p:val>
                                        </p:tav>
                                      </p:tavLst>
                                    </p:anim>
                                    <p:anim calcmode="lin" valueType="num">
                                      <p:cBhvr additive="base">
                                        <p:cTn id="8" dur="500" fill="hold"/>
                                        <p:tgtEl>
                                          <p:spTgt spid="160771"/>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160772"/>
                                        </p:tgtEl>
                                        <p:attrNameLst>
                                          <p:attrName>style.visibility</p:attrName>
                                        </p:attrNameLst>
                                      </p:cBhvr>
                                      <p:to>
                                        <p:strVal val="visible"/>
                                      </p:to>
                                    </p:set>
                                    <p:anim calcmode="lin" valueType="num">
                                      <p:cBhvr additive="base">
                                        <p:cTn id="13" dur="500" fill="hold"/>
                                        <p:tgtEl>
                                          <p:spTgt spid="160772"/>
                                        </p:tgtEl>
                                        <p:attrNameLst>
                                          <p:attrName>ppt_x</p:attrName>
                                        </p:attrNameLst>
                                      </p:cBhvr>
                                      <p:tavLst>
                                        <p:tav tm="0">
                                          <p:val>
                                            <p:strVal val="#ppt_x"/>
                                          </p:val>
                                        </p:tav>
                                        <p:tav tm="100000">
                                          <p:val>
                                            <p:strVal val="#ppt_x"/>
                                          </p:val>
                                        </p:tav>
                                      </p:tavLst>
                                    </p:anim>
                                    <p:anim calcmode="lin" valueType="num">
                                      <p:cBhvr additive="base">
                                        <p:cTn id="14" dur="500" fill="hold"/>
                                        <p:tgtEl>
                                          <p:spTgt spid="1607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P spid="16077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Russia-Caucus-Mountains-2">
            <a:extLst>
              <a:ext uri="{FF2B5EF4-FFF2-40B4-BE49-F238E27FC236}">
                <a16:creationId xmlns:a16="http://schemas.microsoft.com/office/drawing/2014/main" id="{A1FC4D99-586C-4D1D-827A-088C3A513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WordArt 3">
            <a:extLst>
              <a:ext uri="{FF2B5EF4-FFF2-40B4-BE49-F238E27FC236}">
                <a16:creationId xmlns:a16="http://schemas.microsoft.com/office/drawing/2014/main" id="{C692BCC2-1E13-42CD-9A7F-C75FD834B5F6}"/>
              </a:ext>
            </a:extLst>
          </p:cNvPr>
          <p:cNvSpPr>
            <a:spLocks noChangeArrowheads="1" noChangeShapeType="1" noTextEdit="1"/>
          </p:cNvSpPr>
          <p:nvPr/>
        </p:nvSpPr>
        <p:spPr bwMode="auto">
          <a:xfrm>
            <a:off x="1331913" y="549275"/>
            <a:ext cx="6408737" cy="424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The Chronicles Of The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Migrations Of The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Twelve Tribes Of Israel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From The Caucasus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Mountains Into Europe</a:t>
            </a:r>
          </a:p>
        </p:txBody>
      </p:sp>
      <p:sp>
        <p:nvSpPr>
          <p:cNvPr id="108548" name="Text Box 4">
            <a:extLst>
              <a:ext uri="{FF2B5EF4-FFF2-40B4-BE49-F238E27FC236}">
                <a16:creationId xmlns:a16="http://schemas.microsoft.com/office/drawing/2014/main" id="{50FBB9DC-1F64-46B9-B6C3-C52EA63A1C40}"/>
              </a:ext>
            </a:extLst>
          </p:cNvPr>
          <p:cNvSpPr txBox="1">
            <a:spLocks noChangeArrowheads="1"/>
          </p:cNvSpPr>
          <p:nvPr/>
        </p:nvSpPr>
        <p:spPr bwMode="auto">
          <a:xfrm>
            <a:off x="1023938" y="5032375"/>
            <a:ext cx="498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2821" name="Text Box 5">
            <a:extLst>
              <a:ext uri="{FF2B5EF4-FFF2-40B4-BE49-F238E27FC236}">
                <a16:creationId xmlns:a16="http://schemas.microsoft.com/office/drawing/2014/main" id="{BD4614C2-DE1E-4109-93DE-0D3B214B33D1}"/>
              </a:ext>
            </a:extLst>
          </p:cNvPr>
          <p:cNvSpPr txBox="1">
            <a:spLocks noChangeArrowheads="1"/>
          </p:cNvSpPr>
          <p:nvPr/>
        </p:nvSpPr>
        <p:spPr bwMode="auto">
          <a:xfrm>
            <a:off x="0" y="4797425"/>
            <a:ext cx="9144000" cy="1555750"/>
          </a:xfrm>
          <a:prstGeom prst="rect">
            <a:avLst/>
          </a:prstGeom>
          <a:noFill/>
          <a:ln w="9525">
            <a:noFill/>
            <a:miter lim="800000"/>
            <a:headEnd/>
            <a:tailEnd/>
          </a:ln>
          <a:effectLst/>
        </p:spPr>
        <p:txBody>
          <a:bodyPr>
            <a:spAutoFit/>
          </a:bodyPr>
          <a:lstStyle/>
          <a:p>
            <a:pPr algn="ctr">
              <a:spcBef>
                <a:spcPct val="50000"/>
              </a:spcBef>
              <a:defRPr/>
            </a:pPr>
            <a:r>
              <a:rPr lang="en-GB" sz="4800" b="1" dirty="0">
                <a:solidFill>
                  <a:srgbClr val="00FF00"/>
                </a:solidFill>
                <a:effectLst>
                  <a:outerShdw blurRad="38100" dist="38100" dir="2700000" algn="tl">
                    <a:srgbClr val="000000"/>
                  </a:outerShdw>
                </a:effectLst>
                <a:latin typeface="Arial" charset="0"/>
                <a:cs typeface="Arial" charset="0"/>
              </a:rPr>
              <a:t>By                                                        Pastor Eli James</a:t>
            </a:r>
          </a:p>
        </p:txBody>
      </p:sp>
      <p:sp>
        <p:nvSpPr>
          <p:cNvPr id="8" name="Slide Number Placeholder 7">
            <a:extLst>
              <a:ext uri="{FF2B5EF4-FFF2-40B4-BE49-F238E27FC236}">
                <a16:creationId xmlns:a16="http://schemas.microsoft.com/office/drawing/2014/main" id="{76487CA7-FF66-4EA8-A12F-2EEF4EE447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994DD7-3B09-4D0B-B69A-FAA28A35D9D1}" type="slidenum">
              <a:rPr lang="en-GB" altLang="en-US"/>
              <a:pPr eaLnBrk="1" hangingPunct="1"/>
              <a:t>104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162819"/>
                                        </p:tgtEl>
                                        <p:attrNameLst>
                                          <p:attrName>style.visibility</p:attrName>
                                        </p:attrNameLst>
                                      </p:cBhvr>
                                      <p:to>
                                        <p:strVal val="visible"/>
                                      </p:to>
                                    </p:set>
                                    <p:anim calcmode="lin" valueType="num">
                                      <p:cBhvr additive="base">
                                        <p:cTn id="7" dur="500" fill="hold"/>
                                        <p:tgtEl>
                                          <p:spTgt spid="162819"/>
                                        </p:tgtEl>
                                        <p:attrNameLst>
                                          <p:attrName>ppt_x</p:attrName>
                                        </p:attrNameLst>
                                      </p:cBhvr>
                                      <p:tavLst>
                                        <p:tav tm="0">
                                          <p:val>
                                            <p:strVal val="#ppt_x"/>
                                          </p:val>
                                        </p:tav>
                                        <p:tav tm="100000">
                                          <p:val>
                                            <p:strVal val="#ppt_x"/>
                                          </p:val>
                                        </p:tav>
                                      </p:tavLst>
                                    </p:anim>
                                    <p:anim calcmode="lin" valueType="num">
                                      <p:cBhvr additive="base">
                                        <p:cTn id="8" dur="500" fill="hold"/>
                                        <p:tgtEl>
                                          <p:spTgt spid="16281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162821"/>
                                        </p:tgtEl>
                                        <p:attrNameLst>
                                          <p:attrName>style.visibility</p:attrName>
                                        </p:attrNameLst>
                                      </p:cBhvr>
                                      <p:to>
                                        <p:strVal val="visible"/>
                                      </p:to>
                                    </p:set>
                                    <p:anim calcmode="lin" valueType="num">
                                      <p:cBhvr additive="base">
                                        <p:cTn id="13" dur="500" fill="hold"/>
                                        <p:tgtEl>
                                          <p:spTgt spid="162821"/>
                                        </p:tgtEl>
                                        <p:attrNameLst>
                                          <p:attrName>ppt_x</p:attrName>
                                        </p:attrNameLst>
                                      </p:cBhvr>
                                      <p:tavLst>
                                        <p:tav tm="0">
                                          <p:val>
                                            <p:strVal val="#ppt_x"/>
                                          </p:val>
                                        </p:tav>
                                        <p:tav tm="100000">
                                          <p:val>
                                            <p:strVal val="#ppt_x"/>
                                          </p:val>
                                        </p:tav>
                                      </p:tavLst>
                                    </p:anim>
                                    <p:anim calcmode="lin" valueType="num">
                                      <p:cBhvr additive="base">
                                        <p:cTn id="14" dur="500" fill="hold"/>
                                        <p:tgtEl>
                                          <p:spTgt spid="1628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1"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Russia-Caucus-Mountains-2">
            <a:extLst>
              <a:ext uri="{FF2B5EF4-FFF2-40B4-BE49-F238E27FC236}">
                <a16:creationId xmlns:a16="http://schemas.microsoft.com/office/drawing/2014/main" id="{6A4CED21-1F45-4A9B-8A12-F677F663EF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WordArt 3">
            <a:extLst>
              <a:ext uri="{FF2B5EF4-FFF2-40B4-BE49-F238E27FC236}">
                <a16:creationId xmlns:a16="http://schemas.microsoft.com/office/drawing/2014/main" id="{9893AF02-0487-4853-A216-A53F09E88549}"/>
              </a:ext>
            </a:extLst>
          </p:cNvPr>
          <p:cNvSpPr>
            <a:spLocks noChangeArrowheads="1" noChangeShapeType="1" noTextEdit="1"/>
          </p:cNvSpPr>
          <p:nvPr/>
        </p:nvSpPr>
        <p:spPr bwMode="auto">
          <a:xfrm>
            <a:off x="755650" y="1844675"/>
            <a:ext cx="7561263" cy="25923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40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The End</a:t>
            </a:r>
          </a:p>
        </p:txBody>
      </p:sp>
      <p:sp>
        <p:nvSpPr>
          <p:cNvPr id="109572" name="Text Box 4">
            <a:extLst>
              <a:ext uri="{FF2B5EF4-FFF2-40B4-BE49-F238E27FC236}">
                <a16:creationId xmlns:a16="http://schemas.microsoft.com/office/drawing/2014/main" id="{AC1D3885-AFCE-4694-9AB7-9C2026ED00A0}"/>
              </a:ext>
            </a:extLst>
          </p:cNvPr>
          <p:cNvSpPr txBox="1">
            <a:spLocks noChangeArrowheads="1"/>
          </p:cNvSpPr>
          <p:nvPr/>
        </p:nvSpPr>
        <p:spPr bwMode="auto">
          <a:xfrm>
            <a:off x="1023938" y="5032375"/>
            <a:ext cx="498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Slide Number Placeholder 6">
            <a:extLst>
              <a:ext uri="{FF2B5EF4-FFF2-40B4-BE49-F238E27FC236}">
                <a16:creationId xmlns:a16="http://schemas.microsoft.com/office/drawing/2014/main" id="{027EC44B-20CF-4257-A848-91FFF8CDCDE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476283-0FDC-4FC7-B74A-C3F3D4C25052}" type="slidenum">
              <a:rPr lang="en-GB" altLang="en-US"/>
              <a:pPr eaLnBrk="1" hangingPunct="1"/>
              <a:t>105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164867"/>
                                        </p:tgtEl>
                                        <p:attrNameLst>
                                          <p:attrName>style.visibility</p:attrName>
                                        </p:attrNameLst>
                                      </p:cBhvr>
                                      <p:to>
                                        <p:strVal val="visible"/>
                                      </p:to>
                                    </p:set>
                                    <p:anim calcmode="lin" valueType="num">
                                      <p:cBhvr additive="base">
                                        <p:cTn id="7" dur="500" fill="hold"/>
                                        <p:tgtEl>
                                          <p:spTgt spid="164867"/>
                                        </p:tgtEl>
                                        <p:attrNameLst>
                                          <p:attrName>ppt_x</p:attrName>
                                        </p:attrNameLst>
                                      </p:cBhvr>
                                      <p:tavLst>
                                        <p:tav tm="0">
                                          <p:val>
                                            <p:strVal val="#ppt_x"/>
                                          </p:val>
                                        </p:tav>
                                        <p:tav tm="100000">
                                          <p:val>
                                            <p:strVal val="#ppt_x"/>
                                          </p:val>
                                        </p:tav>
                                      </p:tavLst>
                                    </p:anim>
                                    <p:anim calcmode="lin" valueType="num">
                                      <p:cBhvr additive="base">
                                        <p:cTn id="8" dur="500" fill="hold"/>
                                        <p:tgtEl>
                                          <p:spTgt spid="1648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2EC8ED9-1C9C-4A9B-AD51-AD5158FE1C1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22532" name="Picture 4" descr="m_1034154b">
            <a:extLst>
              <a:ext uri="{FF2B5EF4-FFF2-40B4-BE49-F238E27FC236}">
                <a16:creationId xmlns:a16="http://schemas.microsoft.com/office/drawing/2014/main" id="{D539C01F-ED80-40D8-9154-7D8BF8803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60"/>
          <a:stretch>
            <a:fillRect/>
          </a:stretch>
        </p:blipFill>
        <p:spPr bwMode="auto">
          <a:xfrm>
            <a:off x="323850" y="1125538"/>
            <a:ext cx="853281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a:extLst>
              <a:ext uri="{FF2B5EF4-FFF2-40B4-BE49-F238E27FC236}">
                <a16:creationId xmlns:a16="http://schemas.microsoft.com/office/drawing/2014/main" id="{EC21A7EB-E228-4E23-9643-7F4CB2AC2EF9}"/>
              </a:ext>
            </a:extLst>
          </p:cNvPr>
          <p:cNvSpPr txBox="1">
            <a:spLocks noChangeArrowheads="1"/>
          </p:cNvSpPr>
          <p:nvPr/>
        </p:nvSpPr>
        <p:spPr bwMode="auto">
          <a:xfrm>
            <a:off x="0" y="5057775"/>
            <a:ext cx="9144000" cy="1800225"/>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a:solidFill>
                  <a:schemeClr val="bg1"/>
                </a:solidFill>
                <a:effectLst>
                  <a:outerShdw blurRad="38100" dist="38100" dir="2700000" algn="tl">
                    <a:srgbClr val="000000"/>
                  </a:outerShdw>
                </a:effectLst>
                <a:latin typeface="Arial" charset="0"/>
                <a:cs typeface="Arial" charset="0"/>
              </a:rPr>
              <a:t>Ultimately,</a:t>
            </a:r>
            <a:r>
              <a:rPr lang="en-US" sz="2800" b="1">
                <a:effectLst>
                  <a:outerShdw blurRad="38100" dist="38100" dir="2700000" algn="tl">
                    <a:srgbClr val="000000"/>
                  </a:outerShdw>
                </a:effectLst>
                <a:latin typeface="Arial" charset="0"/>
                <a:cs typeface="Arial" charset="0"/>
              </a:rPr>
              <a:t> </a:t>
            </a:r>
            <a:r>
              <a:rPr lang="en-US" sz="2800" b="1">
                <a:solidFill>
                  <a:srgbClr val="CCCC00"/>
                </a:solidFill>
                <a:effectLst>
                  <a:outerShdw blurRad="38100" dist="38100" dir="2700000" algn="tl">
                    <a:srgbClr val="000000"/>
                  </a:outerShdw>
                </a:effectLst>
                <a:latin typeface="Arial" charset="0"/>
                <a:cs typeface="Arial" charset="0"/>
              </a:rPr>
              <a:t>these migrating Israelites would become known by a single, new name.</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This eventuality was prophesied in various places,</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such as Isa. 62:2, Isa. 65:15, and Hosea 2:1.</a:t>
            </a:r>
            <a:endParaRPr lang="en-GB" sz="2800" b="1">
              <a:solidFill>
                <a:srgbClr val="FF00FF"/>
              </a:solidFill>
              <a:effectLst>
                <a:outerShdw blurRad="38100" dist="38100" dir="2700000" algn="tl">
                  <a:srgbClr val="000000"/>
                </a:outerShdw>
              </a:effectLst>
              <a:latin typeface="Arial" charset="0"/>
              <a:cs typeface="Arial" charset="0"/>
            </a:endParaRPr>
          </a:p>
        </p:txBody>
      </p:sp>
      <p:sp>
        <p:nvSpPr>
          <p:cNvPr id="7" name="Slide Number Placeholder 6">
            <a:extLst>
              <a:ext uri="{FF2B5EF4-FFF2-40B4-BE49-F238E27FC236}">
                <a16:creationId xmlns:a16="http://schemas.microsoft.com/office/drawing/2014/main" id="{BC633DFA-1A72-49EC-9BDC-9995B98E302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9712EB-74F3-4DBC-B4CE-C814C4FBAE7E}" type="slidenum">
              <a:rPr lang="en-GB" altLang="en-US"/>
              <a:pPr eaLnBrk="1" hangingPunct="1"/>
              <a:t>11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ircle(in)">
                                      <p:cBhvr>
                                        <p:cTn id="7" dur="2000"/>
                                        <p:tgtEl>
                                          <p:spTgt spid="22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533"/>
                                        </p:tgtEl>
                                        <p:attrNameLst>
                                          <p:attrName>style.visibility</p:attrName>
                                        </p:attrNameLst>
                                      </p:cBhvr>
                                      <p:to>
                                        <p:strVal val="visible"/>
                                      </p:to>
                                    </p:set>
                                    <p:anim calcmode="lin" valueType="num">
                                      <p:cBhvr additive="base">
                                        <p:cTn id="12" dur="500" fill="hold"/>
                                        <p:tgtEl>
                                          <p:spTgt spid="22533"/>
                                        </p:tgtEl>
                                        <p:attrNameLst>
                                          <p:attrName>ppt_x</p:attrName>
                                        </p:attrNameLst>
                                      </p:cBhvr>
                                      <p:tavLst>
                                        <p:tav tm="0">
                                          <p:val>
                                            <p:strVal val="#ppt_x"/>
                                          </p:val>
                                        </p:tav>
                                        <p:tav tm="100000">
                                          <p:val>
                                            <p:strVal val="#ppt_x"/>
                                          </p:val>
                                        </p:tav>
                                      </p:tavLst>
                                    </p:anim>
                                    <p:anim calcmode="lin" valueType="num">
                                      <p:cBhvr additive="base">
                                        <p:cTn id="13"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6D11207-4879-459B-B31C-6A088ABA070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23556" name="Picture 4" descr="bible_open_glasses">
            <a:extLst>
              <a:ext uri="{FF2B5EF4-FFF2-40B4-BE49-F238E27FC236}">
                <a16:creationId xmlns:a16="http://schemas.microsoft.com/office/drawing/2014/main" id="{615AE3D7-2E6F-499F-839F-4BCD51A01BEB}"/>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250825" y="2439988"/>
            <a:ext cx="3744913"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a:extLst>
              <a:ext uri="{FF2B5EF4-FFF2-40B4-BE49-F238E27FC236}">
                <a16:creationId xmlns:a16="http://schemas.microsoft.com/office/drawing/2014/main" id="{C4789705-527C-4307-B711-16D23E4BB4BF}"/>
              </a:ext>
            </a:extLst>
          </p:cNvPr>
          <p:cNvSpPr txBox="1">
            <a:spLocks noChangeArrowheads="1"/>
          </p:cNvSpPr>
          <p:nvPr/>
        </p:nvSpPr>
        <p:spPr bwMode="auto">
          <a:xfrm>
            <a:off x="4140200" y="1484313"/>
            <a:ext cx="5003800" cy="4478337"/>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These are the exact words of Isa. 62:2:</a:t>
            </a:r>
            <a:r>
              <a:rPr lang="en-US" sz="3200" b="1">
                <a:effectLst>
                  <a:outerShdw blurRad="38100" dist="38100" dir="2700000" algn="tl">
                    <a:srgbClr val="000000"/>
                  </a:outerShdw>
                </a:effectLst>
                <a:latin typeface="Arial" charset="0"/>
                <a:cs typeface="Arial" charset="0"/>
              </a:rPr>
              <a:t>  </a:t>
            </a:r>
            <a:r>
              <a:rPr lang="en-US" sz="3200" b="1">
                <a:solidFill>
                  <a:schemeClr val="accent1"/>
                </a:solidFill>
                <a:effectLst>
                  <a:outerShdw blurRad="38100" dist="38100" dir="2700000" algn="tl">
                    <a:srgbClr val="000000"/>
                  </a:outerShdw>
                </a:effectLst>
                <a:latin typeface="Arial" charset="0"/>
                <a:cs typeface="Arial" charset="0"/>
              </a:rPr>
              <a:t>“</a:t>
            </a:r>
            <a:r>
              <a:rPr lang="en-US" sz="3200" b="1" i="1" u="sng">
                <a:solidFill>
                  <a:schemeClr val="accent1"/>
                </a:solidFill>
                <a:effectLst>
                  <a:outerShdw blurRad="38100" dist="38100" dir="2700000" algn="tl">
                    <a:srgbClr val="000000"/>
                  </a:outerShdw>
                </a:effectLst>
                <a:latin typeface="Arial" charset="0"/>
                <a:cs typeface="Arial" charset="0"/>
              </a:rPr>
              <a:t>And the nations shall see thy righteousness</a:t>
            </a:r>
            <a:r>
              <a:rPr lang="en-US" sz="3200" b="1" i="1">
                <a:solidFill>
                  <a:schemeClr val="accent1"/>
                </a:solidFill>
                <a:effectLst>
                  <a:outerShdw blurRad="38100" dist="38100" dir="2700000" algn="tl">
                    <a:srgbClr val="000000"/>
                  </a:outerShdw>
                </a:effectLst>
                <a:latin typeface="Arial" charset="0"/>
                <a:cs typeface="Arial" charset="0"/>
              </a:rPr>
              <a:t>,</a:t>
            </a:r>
            <a:r>
              <a:rPr lang="en-US" sz="3200" b="1" i="1">
                <a:effectLst>
                  <a:outerShdw blurRad="38100" dist="38100" dir="2700000" algn="tl">
                    <a:srgbClr val="000000"/>
                  </a:outerShdw>
                </a:effectLst>
                <a:latin typeface="Arial" charset="0"/>
                <a:cs typeface="Arial" charset="0"/>
              </a:rPr>
              <a:t> </a:t>
            </a:r>
            <a:r>
              <a:rPr lang="en-US" sz="3200" b="1" i="1">
                <a:solidFill>
                  <a:srgbClr val="FFCC00"/>
                </a:solidFill>
                <a:effectLst>
                  <a:outerShdw blurRad="38100" dist="38100" dir="2700000" algn="tl">
                    <a:srgbClr val="000000"/>
                  </a:outerShdw>
                </a:effectLst>
                <a:latin typeface="Arial" charset="0"/>
                <a:cs typeface="Arial" charset="0"/>
              </a:rPr>
              <a:t>and all kings thy glory:</a:t>
            </a:r>
            <a:r>
              <a:rPr lang="en-US" sz="3200" b="1" i="1">
                <a:effectLst>
                  <a:outerShdw blurRad="38100" dist="38100" dir="2700000" algn="tl">
                    <a:srgbClr val="000000"/>
                  </a:outerShdw>
                </a:effectLst>
                <a:latin typeface="Arial" charset="0"/>
                <a:cs typeface="Arial" charset="0"/>
              </a:rPr>
              <a:t> </a:t>
            </a:r>
            <a:r>
              <a:rPr lang="en-US" sz="3200" b="1" i="1">
                <a:solidFill>
                  <a:srgbClr val="99FF33"/>
                </a:solidFill>
                <a:effectLst>
                  <a:outerShdw blurRad="38100" dist="38100" dir="2700000" algn="tl">
                    <a:srgbClr val="000000"/>
                  </a:outerShdw>
                </a:effectLst>
                <a:latin typeface="Arial" charset="0"/>
                <a:cs typeface="Arial" charset="0"/>
              </a:rPr>
              <a:t>and </a:t>
            </a:r>
            <a:r>
              <a:rPr lang="en-US" sz="3200" b="1" i="1" u="sng">
                <a:solidFill>
                  <a:srgbClr val="99FF33"/>
                </a:solidFill>
                <a:effectLst>
                  <a:outerShdw blurRad="38100" dist="38100" dir="2700000" algn="tl">
                    <a:srgbClr val="000000"/>
                  </a:outerShdw>
                </a:effectLst>
                <a:latin typeface="Arial" charset="0"/>
                <a:cs typeface="Arial" charset="0"/>
              </a:rPr>
              <a:t>thou shalt be called by a new name</a:t>
            </a:r>
            <a:r>
              <a:rPr lang="en-US" sz="3200" b="1" i="1">
                <a:solidFill>
                  <a:srgbClr val="99FF33"/>
                </a:solidFill>
                <a:effectLst>
                  <a:outerShdw blurRad="38100" dist="38100" dir="2700000" algn="tl">
                    <a:srgbClr val="000000"/>
                  </a:outerShdw>
                </a:effectLst>
                <a:latin typeface="Arial" charset="0"/>
                <a:cs typeface="Arial" charset="0"/>
              </a:rPr>
              <a:t>,</a:t>
            </a:r>
            <a:r>
              <a:rPr lang="en-US" sz="3200" b="1" i="1">
                <a:effectLst>
                  <a:outerShdw blurRad="38100" dist="38100" dir="2700000" algn="tl">
                    <a:srgbClr val="000000"/>
                  </a:outerShdw>
                </a:effectLst>
                <a:latin typeface="Arial" charset="0"/>
                <a:cs typeface="Arial" charset="0"/>
              </a:rPr>
              <a:t> </a:t>
            </a:r>
            <a:r>
              <a:rPr lang="en-US" sz="3200" b="1" i="1">
                <a:solidFill>
                  <a:srgbClr val="FFFF00"/>
                </a:solidFill>
                <a:effectLst>
                  <a:outerShdw blurRad="38100" dist="38100" dir="2700000" algn="tl">
                    <a:srgbClr val="000000"/>
                  </a:outerShdw>
                </a:effectLst>
                <a:latin typeface="Arial" charset="0"/>
                <a:cs typeface="Arial" charset="0"/>
              </a:rPr>
              <a:t>which the mouth of Yahweh shall name.”</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sp>
        <p:nvSpPr>
          <p:cNvPr id="7" name="Slide Number Placeholder 6">
            <a:extLst>
              <a:ext uri="{FF2B5EF4-FFF2-40B4-BE49-F238E27FC236}">
                <a16:creationId xmlns:a16="http://schemas.microsoft.com/office/drawing/2014/main" id="{9F9FD26C-33CE-4B6F-90C2-238D4B54FAE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070151-9DE0-448F-8BBA-EFCEDBBC8D38}" type="slidenum">
              <a:rPr lang="en-GB" altLang="en-US"/>
              <a:pPr eaLnBrk="1" hangingPunct="1"/>
              <a:t>12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circle(in)">
                                      <p:cBhvr>
                                        <p:cTn id="7" dur="20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3557">
                                            <p:txEl>
                                              <p:pRg st="0" end="0"/>
                                            </p:txEl>
                                          </p:spTgt>
                                        </p:tgtEl>
                                        <p:attrNameLst>
                                          <p:attrName>style.visibility</p:attrName>
                                        </p:attrNameLst>
                                      </p:cBhvr>
                                      <p:to>
                                        <p:strVal val="visible"/>
                                      </p:to>
                                    </p:set>
                                    <p:anim calcmode="discrete" valueType="clr">
                                      <p:cBhvr override="childStyle">
                                        <p:cTn id="12" dur="80"/>
                                        <p:tgtEl>
                                          <p:spTgt spid="2355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355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355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7ED9B9E-5F08-4B86-ADB4-B2B77C6B784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15363" name="Picture 4" descr="Salisbury%20Cathedral">
            <a:extLst>
              <a:ext uri="{FF2B5EF4-FFF2-40B4-BE49-F238E27FC236}">
                <a16:creationId xmlns:a16="http://schemas.microsoft.com/office/drawing/2014/main" id="{C5050A48-7E0B-4E1E-8C78-26FA99D9B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5329238"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a:extLst>
              <a:ext uri="{FF2B5EF4-FFF2-40B4-BE49-F238E27FC236}">
                <a16:creationId xmlns:a16="http://schemas.microsoft.com/office/drawing/2014/main" id="{06813DA7-0C32-469C-AD8C-EBFC3BA0B874}"/>
              </a:ext>
            </a:extLst>
          </p:cNvPr>
          <p:cNvSpPr txBox="1">
            <a:spLocks noChangeArrowheads="1"/>
          </p:cNvSpPr>
          <p:nvPr/>
        </p:nvSpPr>
        <p:spPr bwMode="auto">
          <a:xfrm>
            <a:off x="5795963" y="1412875"/>
            <a:ext cx="3348037" cy="4108450"/>
          </a:xfrm>
          <a:prstGeom prst="rect">
            <a:avLst/>
          </a:prstGeom>
          <a:noFill/>
          <a:ln w="9525">
            <a:noFill/>
            <a:miter lim="800000"/>
            <a:headEnd/>
            <a:tailEnd/>
          </a:ln>
          <a:effectLst/>
        </p:spPr>
        <p:txBody>
          <a:bodyPr>
            <a:spAutoFit/>
          </a:bodyPr>
          <a:lstStyle/>
          <a:p>
            <a:pPr>
              <a:spcBef>
                <a:spcPct val="50000"/>
              </a:spcBef>
              <a:defRPr/>
            </a:pPr>
            <a:r>
              <a:rPr lang="en-US" sz="2400" b="1">
                <a:solidFill>
                  <a:schemeClr val="hlink"/>
                </a:solidFill>
                <a:effectLst>
                  <a:outerShdw blurRad="38100" dist="38100" dir="2700000" algn="tl">
                    <a:srgbClr val="000000"/>
                  </a:outerShdw>
                </a:effectLst>
                <a:latin typeface="Arial" charset="0"/>
                <a:cs typeface="Arial" charset="0"/>
              </a:rPr>
              <a:t>That new name, by which we are still called today,</a:t>
            </a:r>
            <a:r>
              <a:rPr lang="en-US" sz="2400" b="1">
                <a:effectLst>
                  <a:outerShdw blurRad="38100" dist="38100" dir="2700000" algn="tl">
                    <a:srgbClr val="000000"/>
                  </a:outerShdw>
                </a:effectLst>
                <a:latin typeface="Arial" charset="0"/>
                <a:cs typeface="Arial" charset="0"/>
              </a:rPr>
              <a:t> </a:t>
            </a:r>
            <a:r>
              <a:rPr lang="en-US" sz="2400" b="1">
                <a:solidFill>
                  <a:srgbClr val="99FF33"/>
                </a:solidFill>
                <a:effectLst>
                  <a:outerShdw blurRad="38100" dist="38100" dir="2700000" algn="tl">
                    <a:srgbClr val="000000"/>
                  </a:outerShdw>
                </a:effectLst>
                <a:latin typeface="Arial" charset="0"/>
                <a:cs typeface="Arial" charset="0"/>
              </a:rPr>
              <a:t>is “</a:t>
            </a:r>
            <a:r>
              <a:rPr lang="en-US" sz="2400" b="1" i="1">
                <a:solidFill>
                  <a:srgbClr val="99FF33"/>
                </a:solidFill>
                <a:effectLst>
                  <a:outerShdw blurRad="38100" dist="38100" dir="2700000" algn="tl">
                    <a:srgbClr val="000000"/>
                  </a:outerShdw>
                </a:effectLst>
                <a:latin typeface="Arial" charset="0"/>
                <a:cs typeface="Arial" charset="0"/>
              </a:rPr>
              <a:t>Christians,</a:t>
            </a:r>
            <a:r>
              <a:rPr lang="en-US" sz="2400" b="1">
                <a:solidFill>
                  <a:srgbClr val="99FF33"/>
                </a:solidFill>
                <a:effectLst>
                  <a:outerShdw blurRad="38100" dist="38100" dir="2700000" algn="tl">
                    <a:srgbClr val="000000"/>
                  </a:outerShdw>
                </a:effectLst>
                <a:latin typeface="Arial" charset="0"/>
                <a:cs typeface="Arial" charset="0"/>
              </a:rPr>
              <a:t>”</a:t>
            </a:r>
            <a:r>
              <a:rPr lang="en-US" sz="2400" b="1">
                <a:effectLst>
                  <a:outerShdw blurRad="38100" dist="38100" dir="2700000" algn="tl">
                    <a:srgbClr val="000000"/>
                  </a:outerShdw>
                </a:effectLst>
                <a:latin typeface="Arial" charset="0"/>
                <a:cs typeface="Arial" charset="0"/>
              </a:rPr>
              <a:t> </a:t>
            </a:r>
            <a:r>
              <a:rPr lang="en-US" sz="2400" b="1">
                <a:solidFill>
                  <a:srgbClr val="FFCC00"/>
                </a:solidFill>
                <a:effectLst>
                  <a:outerShdw blurRad="38100" dist="38100" dir="2700000" algn="tl">
                    <a:srgbClr val="000000"/>
                  </a:outerShdw>
                </a:effectLst>
                <a:latin typeface="Arial" charset="0"/>
                <a:cs typeface="Arial" charset="0"/>
              </a:rPr>
              <a:t>and the “</a:t>
            </a:r>
            <a:r>
              <a:rPr lang="en-US" sz="2400" b="1" i="1">
                <a:solidFill>
                  <a:srgbClr val="FFCC00"/>
                </a:solidFill>
                <a:effectLst>
                  <a:outerShdw blurRad="38100" dist="38100" dir="2700000" algn="tl">
                    <a:srgbClr val="000000"/>
                  </a:outerShdw>
                </a:effectLst>
                <a:latin typeface="Arial" charset="0"/>
                <a:cs typeface="Arial" charset="0"/>
              </a:rPr>
              <a:t>righteousness</a:t>
            </a:r>
            <a:r>
              <a:rPr lang="en-US" sz="2400" b="1">
                <a:solidFill>
                  <a:srgbClr val="FFCC00"/>
                </a:solidFill>
                <a:effectLst>
                  <a:outerShdw blurRad="38100" dist="38100" dir="2700000" algn="tl">
                    <a:srgbClr val="000000"/>
                  </a:outerShdw>
                </a:effectLst>
                <a:latin typeface="Arial" charset="0"/>
                <a:cs typeface="Arial" charset="0"/>
              </a:rPr>
              <a:t>” being referred to is Christian jurisprudence,</a:t>
            </a:r>
            <a:r>
              <a:rPr lang="en-US" sz="2400" b="1">
                <a:effectLst>
                  <a:outerShdw blurRad="38100" dist="38100" dir="2700000" algn="tl">
                    <a:srgbClr val="000000"/>
                  </a:outerShdw>
                </a:effectLst>
                <a:latin typeface="Arial" charset="0"/>
                <a:cs typeface="Arial" charset="0"/>
              </a:rPr>
              <a:t> </a:t>
            </a:r>
            <a:r>
              <a:rPr lang="en-US" sz="2400" b="1">
                <a:solidFill>
                  <a:srgbClr val="FF00FF"/>
                </a:solidFill>
                <a:effectLst>
                  <a:outerShdw blurRad="38100" dist="38100" dir="2700000" algn="tl">
                    <a:srgbClr val="000000"/>
                  </a:outerShdw>
                </a:effectLst>
                <a:latin typeface="Arial" charset="0"/>
                <a:cs typeface="Arial" charset="0"/>
              </a:rPr>
              <a:t>which was and is the foundation of Christian civilization.</a:t>
            </a:r>
            <a:r>
              <a:rPr lang="en-GB" sz="2400" b="1">
                <a:effectLst>
                  <a:outerShdw blurRad="38100" dist="38100" dir="2700000" algn="tl">
                    <a:srgbClr val="000000"/>
                  </a:outerShdw>
                </a:effectLst>
                <a:latin typeface="Arial" charset="0"/>
                <a:cs typeface="Arial" charset="0"/>
              </a:rPr>
              <a:t> </a:t>
            </a:r>
          </a:p>
        </p:txBody>
      </p:sp>
      <p:sp>
        <p:nvSpPr>
          <p:cNvPr id="24582" name="Text Box 6">
            <a:extLst>
              <a:ext uri="{FF2B5EF4-FFF2-40B4-BE49-F238E27FC236}">
                <a16:creationId xmlns:a16="http://schemas.microsoft.com/office/drawing/2014/main" id="{BC3DB243-668B-4954-BDFF-4D4CF5B347AD}"/>
              </a:ext>
            </a:extLst>
          </p:cNvPr>
          <p:cNvSpPr txBox="1">
            <a:spLocks noChangeArrowheads="1"/>
          </p:cNvSpPr>
          <p:nvPr/>
        </p:nvSpPr>
        <p:spPr bwMode="auto">
          <a:xfrm>
            <a:off x="323850" y="5445125"/>
            <a:ext cx="5329238"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Salisbury Cathedral - England</a:t>
            </a:r>
          </a:p>
        </p:txBody>
      </p:sp>
      <p:sp>
        <p:nvSpPr>
          <p:cNvPr id="8" name="Slide Number Placeholder 7">
            <a:extLst>
              <a:ext uri="{FF2B5EF4-FFF2-40B4-BE49-F238E27FC236}">
                <a16:creationId xmlns:a16="http://schemas.microsoft.com/office/drawing/2014/main" id="{94552AF6-AFFD-46C3-A461-1B69C052D42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6689BF-5CF7-4777-B2F6-2BF45C313EF3}" type="slidenum">
              <a:rPr lang="en-GB" altLang="en-US"/>
              <a:pPr eaLnBrk="1" hangingPunct="1"/>
              <a:t>13</a:t>
            </a:fld>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AECCAAB-78EB-4904-AC26-D77A22671EB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27651" name="Picture 3" descr="Armenia, Pass of Dariel, 1838">
            <a:extLst>
              <a:ext uri="{FF2B5EF4-FFF2-40B4-BE49-F238E27FC236}">
                <a16:creationId xmlns:a16="http://schemas.microsoft.com/office/drawing/2014/main" id="{221D233B-8CC5-4012-A10F-66DE4D7E004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1188" y="1196975"/>
            <a:ext cx="52562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a:extLst>
              <a:ext uri="{FF2B5EF4-FFF2-40B4-BE49-F238E27FC236}">
                <a16:creationId xmlns:a16="http://schemas.microsoft.com/office/drawing/2014/main" id="{7B8D2064-DD11-4B34-ACBD-EBE8123C4545}"/>
              </a:ext>
            </a:extLst>
          </p:cNvPr>
          <p:cNvSpPr txBox="1">
            <a:spLocks noChangeArrowheads="1"/>
          </p:cNvSpPr>
          <p:nvPr/>
        </p:nvSpPr>
        <p:spPr bwMode="auto">
          <a:xfrm>
            <a:off x="6227763" y="2349500"/>
            <a:ext cx="2411412" cy="1552575"/>
          </a:xfrm>
          <a:prstGeom prst="rect">
            <a:avLst/>
          </a:prstGeom>
          <a:noFill/>
          <a:ln w="9525">
            <a:noFill/>
            <a:miter lim="800000"/>
            <a:headEnd/>
            <a:tailEnd/>
          </a:ln>
          <a:effectLst/>
        </p:spPr>
        <p:txBody>
          <a:bodyPr>
            <a:spAutoFit/>
          </a:bodyPr>
          <a:lstStyle/>
          <a:p>
            <a:pPr>
              <a:spcBef>
                <a:spcPct val="50000"/>
              </a:spcBef>
              <a:defRPr/>
            </a:pPr>
            <a:r>
              <a:rPr lang="en-GB" sz="2400" b="1">
                <a:solidFill>
                  <a:srgbClr val="00FFFF"/>
                </a:solidFill>
                <a:effectLst>
                  <a:outerShdw blurRad="38100" dist="38100" dir="2700000" algn="tl">
                    <a:srgbClr val="000000"/>
                  </a:outerShdw>
                </a:effectLst>
                <a:latin typeface="Arial" charset="0"/>
                <a:cs typeface="Arial" charset="0"/>
              </a:rPr>
              <a:t>A Painting of the Pass of Dariel, Armenia, 1838</a:t>
            </a:r>
          </a:p>
        </p:txBody>
      </p:sp>
      <p:sp>
        <p:nvSpPr>
          <p:cNvPr id="27653" name="Text Box 5">
            <a:extLst>
              <a:ext uri="{FF2B5EF4-FFF2-40B4-BE49-F238E27FC236}">
                <a16:creationId xmlns:a16="http://schemas.microsoft.com/office/drawing/2014/main" id="{897CBB25-312B-49B6-A565-49C374B97F64}"/>
              </a:ext>
            </a:extLst>
          </p:cNvPr>
          <p:cNvSpPr txBox="1">
            <a:spLocks noChangeArrowheads="1"/>
          </p:cNvSpPr>
          <p:nvPr/>
        </p:nvSpPr>
        <p:spPr bwMode="auto">
          <a:xfrm>
            <a:off x="0" y="5057775"/>
            <a:ext cx="9144000" cy="1800225"/>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a:solidFill>
                  <a:schemeClr val="bg1"/>
                </a:solidFill>
                <a:effectLst>
                  <a:outerShdw blurRad="38100" dist="38100" dir="2700000" algn="tl">
                    <a:srgbClr val="000000"/>
                  </a:outerShdw>
                </a:effectLst>
                <a:latin typeface="Arial" charset="0"/>
                <a:cs typeface="Arial" charset="0"/>
              </a:rPr>
              <a:t>Recalling that Isaiah prophesied that the children of Israel would have a second exodus from Assyria, we can now pinpoint that “</a:t>
            </a:r>
            <a:r>
              <a:rPr lang="en-US" sz="2800" b="1">
                <a:solidFill>
                  <a:srgbClr val="FF3300"/>
                </a:solidFill>
                <a:effectLst>
                  <a:outerShdw blurRad="38100" dist="38100" dir="2700000" algn="tl">
                    <a:srgbClr val="000000"/>
                  </a:outerShdw>
                </a:effectLst>
                <a:latin typeface="Arial" charset="0"/>
                <a:cs typeface="Arial" charset="0"/>
              </a:rPr>
              <a:t>highway”</a:t>
            </a:r>
            <a:r>
              <a:rPr lang="en-US" sz="2800" b="1">
                <a:solidFill>
                  <a:schemeClr val="bg1"/>
                </a:solidFill>
                <a:effectLst>
                  <a:outerShdw blurRad="38100" dist="38100" dir="2700000" algn="tl">
                    <a:srgbClr val="000000"/>
                  </a:outerShdw>
                </a:effectLst>
                <a:latin typeface="Arial" charset="0"/>
                <a:cs typeface="Arial" charset="0"/>
              </a:rPr>
              <a:t> as the highway </a:t>
            </a:r>
            <a:r>
              <a:rPr lang="en-US" sz="2800" b="1">
                <a:solidFill>
                  <a:srgbClr val="FF3300"/>
                </a:solidFill>
                <a:effectLst>
                  <a:outerShdw blurRad="38100" dist="38100" dir="2700000" algn="tl">
                    <a:srgbClr val="000000"/>
                  </a:outerShdw>
                </a:effectLst>
                <a:latin typeface="Arial" charset="0"/>
                <a:cs typeface="Arial" charset="0"/>
              </a:rPr>
              <a:t>that leads through the Dariel Pass.</a:t>
            </a:r>
            <a:r>
              <a:rPr lang="en-US">
                <a:solidFill>
                  <a:srgbClr val="FF3300"/>
                </a:solidFill>
                <a:latin typeface="Arial" charset="0"/>
                <a:cs typeface="Arial" charset="0"/>
              </a:rPr>
              <a:t> </a:t>
            </a:r>
            <a:endParaRPr lang="en-GB">
              <a:solidFill>
                <a:srgbClr val="FF3300"/>
              </a:solidFill>
              <a:latin typeface="Arial" charset="0"/>
              <a:cs typeface="Arial" charset="0"/>
            </a:endParaRPr>
          </a:p>
        </p:txBody>
      </p:sp>
      <p:sp>
        <p:nvSpPr>
          <p:cNvPr id="8" name="Slide Number Placeholder 7">
            <a:extLst>
              <a:ext uri="{FF2B5EF4-FFF2-40B4-BE49-F238E27FC236}">
                <a16:creationId xmlns:a16="http://schemas.microsoft.com/office/drawing/2014/main" id="{248F7CC4-B90B-4FFB-8454-D4B64C79BBC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216EE8-61A9-41AC-9A5D-E8B773720566}" type="slidenum">
              <a:rPr lang="en-GB" altLang="en-US"/>
              <a:pPr eaLnBrk="1" hangingPunct="1"/>
              <a:t>14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circle(in)">
                                      <p:cBhvr>
                                        <p:cTn id="7" dur="20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27652">
                                            <p:txEl>
                                              <p:pRg st="0" end="0"/>
                                            </p:txEl>
                                          </p:spTgt>
                                        </p:tgtEl>
                                        <p:attrNameLst>
                                          <p:attrName>style.visibility</p:attrName>
                                        </p:attrNameLst>
                                      </p:cBhvr>
                                      <p:to>
                                        <p:strVal val="visible"/>
                                      </p:to>
                                    </p:set>
                                    <p:anim calcmode="discrete" valueType="clr">
                                      <p:cBhvr override="childStyle">
                                        <p:cTn id="12" dur="80"/>
                                        <p:tgtEl>
                                          <p:spTgt spid="2765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765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27652">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3"/>
                                        </p:tgtEl>
                                        <p:attrNameLst>
                                          <p:attrName>style.visibility</p:attrName>
                                        </p:attrNameLst>
                                      </p:cBhvr>
                                      <p:to>
                                        <p:strVal val="visible"/>
                                      </p:to>
                                    </p:set>
                                    <p:anim calcmode="lin" valueType="num">
                                      <p:cBhvr additive="base">
                                        <p:cTn id="19" dur="500" fill="hold"/>
                                        <p:tgtEl>
                                          <p:spTgt spid="27653"/>
                                        </p:tgtEl>
                                        <p:attrNameLst>
                                          <p:attrName>ppt_x</p:attrName>
                                        </p:attrNameLst>
                                      </p:cBhvr>
                                      <p:tavLst>
                                        <p:tav tm="0">
                                          <p:val>
                                            <p:strVal val="#ppt_x"/>
                                          </p:val>
                                        </p:tav>
                                        <p:tav tm="100000">
                                          <p:val>
                                            <p:strVal val="#ppt_x"/>
                                          </p:val>
                                        </p:tav>
                                      </p:tavLst>
                                    </p:anim>
                                    <p:anim calcmode="lin" valueType="num">
                                      <p:cBhvr additive="base">
                                        <p:cTn id="20"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E439D85-E77F-4587-B5C5-6C1BD20BCBA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25604" name="Picture 4" descr="vikings">
            <a:extLst>
              <a:ext uri="{FF2B5EF4-FFF2-40B4-BE49-F238E27FC236}">
                <a16:creationId xmlns:a16="http://schemas.microsoft.com/office/drawing/2014/main" id="{F71939C5-6675-4FDE-9551-DC2854F33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4497387"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a:extLst>
              <a:ext uri="{FF2B5EF4-FFF2-40B4-BE49-F238E27FC236}">
                <a16:creationId xmlns:a16="http://schemas.microsoft.com/office/drawing/2014/main" id="{856A728C-9445-47BB-9F11-E6387ABEFDF7}"/>
              </a:ext>
            </a:extLst>
          </p:cNvPr>
          <p:cNvSpPr txBox="1">
            <a:spLocks noChangeArrowheads="1"/>
          </p:cNvSpPr>
          <p:nvPr/>
        </p:nvSpPr>
        <p:spPr bwMode="auto">
          <a:xfrm>
            <a:off x="5292725" y="1484313"/>
            <a:ext cx="3671888" cy="5216525"/>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There is ample witness from various documents that these tribes maintained their tribal traditions and continued to exist as a people throughout history,</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but they eventually forgot their Identity as Israel.</a:t>
            </a:r>
            <a:endParaRPr lang="en-GB" sz="2800" b="1">
              <a:solidFill>
                <a:srgbClr val="FFCC00"/>
              </a:solidFill>
              <a:effectLst>
                <a:outerShdw blurRad="38100" dist="38100" dir="2700000" algn="tl">
                  <a:srgbClr val="000000"/>
                </a:outerShdw>
              </a:effectLst>
              <a:latin typeface="Arial" charset="0"/>
              <a:cs typeface="Arial" charset="0"/>
            </a:endParaRPr>
          </a:p>
        </p:txBody>
      </p:sp>
      <p:sp>
        <p:nvSpPr>
          <p:cNvPr id="25606" name="Text Box 6">
            <a:extLst>
              <a:ext uri="{FF2B5EF4-FFF2-40B4-BE49-F238E27FC236}">
                <a16:creationId xmlns:a16="http://schemas.microsoft.com/office/drawing/2014/main" id="{A0CD3ECF-2D26-498B-86F3-BD1CB69F4B75}"/>
              </a:ext>
            </a:extLst>
          </p:cNvPr>
          <p:cNvSpPr txBox="1">
            <a:spLocks noChangeArrowheads="1"/>
          </p:cNvSpPr>
          <p:nvPr/>
        </p:nvSpPr>
        <p:spPr bwMode="auto">
          <a:xfrm>
            <a:off x="611188" y="6165850"/>
            <a:ext cx="4176712"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Vikings</a:t>
            </a:r>
          </a:p>
        </p:txBody>
      </p:sp>
      <p:sp>
        <p:nvSpPr>
          <p:cNvPr id="8" name="Slide Number Placeholder 7">
            <a:extLst>
              <a:ext uri="{FF2B5EF4-FFF2-40B4-BE49-F238E27FC236}">
                <a16:creationId xmlns:a16="http://schemas.microsoft.com/office/drawing/2014/main" id="{0165F9B7-72E2-46AD-9983-1035752F175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A01A58-B79E-46C0-BEB0-482BAB6E0A8F}" type="slidenum">
              <a:rPr lang="en-GB" altLang="en-US"/>
              <a:pPr eaLnBrk="1" hangingPunct="1"/>
              <a:t>15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ircle(in)">
                                      <p:cBhvr>
                                        <p:cTn id="7" dur="2000"/>
                                        <p:tgtEl>
                                          <p:spTgt spid="25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5606">
                                            <p:txEl>
                                              <p:pRg st="0" end="0"/>
                                            </p:txEl>
                                          </p:spTgt>
                                        </p:tgtEl>
                                        <p:attrNameLst>
                                          <p:attrName>style.visibility</p:attrName>
                                        </p:attrNameLst>
                                      </p:cBhvr>
                                      <p:to>
                                        <p:strVal val="visible"/>
                                      </p:to>
                                    </p:set>
                                    <p:anim calcmode="lin" valueType="num">
                                      <p:cBhvr additive="base">
                                        <p:cTn id="12" dur="5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5605"/>
                                        </p:tgtEl>
                                        <p:attrNameLst>
                                          <p:attrName>style.visibility</p:attrName>
                                        </p:attrNameLst>
                                      </p:cBhvr>
                                      <p:to>
                                        <p:strVal val="visible"/>
                                      </p:to>
                                    </p:set>
                                    <p:anim calcmode="discrete" valueType="clr">
                                      <p:cBhvr override="childStyle">
                                        <p:cTn id="18" dur="80"/>
                                        <p:tgtEl>
                                          <p:spTgt spid="2560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5605"/>
                                        </p:tgtEl>
                                        <p:attrNameLst>
                                          <p:attrName>fillcolor</p:attrName>
                                        </p:attrNameLst>
                                      </p:cBhvr>
                                      <p:tavLst>
                                        <p:tav tm="0">
                                          <p:val>
                                            <p:clrVal>
                                              <a:schemeClr val="accent2"/>
                                            </p:clrVal>
                                          </p:val>
                                        </p:tav>
                                        <p:tav tm="50000">
                                          <p:val>
                                            <p:clrVal>
                                              <a:schemeClr val="hlink"/>
                                            </p:clrVal>
                                          </p:val>
                                        </p:tav>
                                      </p:tavLst>
                                    </p:anim>
                                    <p:set>
                                      <p:cBhvr>
                                        <p:cTn id="20" dur="80"/>
                                        <p:tgtEl>
                                          <p:spTgt spid="256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V&amp;A_-_Raphael,_St_Paul_Preaching_in_Athens_(1515)">
            <a:extLst>
              <a:ext uri="{FF2B5EF4-FFF2-40B4-BE49-F238E27FC236}">
                <a16:creationId xmlns:a16="http://schemas.microsoft.com/office/drawing/2014/main" id="{7F35A33B-6972-4F62-B682-3A7B9044A855}"/>
              </a:ext>
            </a:extLst>
          </p:cNvP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a:stretch>
            <a:fillRect/>
          </a:stretch>
        </p:blipFill>
        <p:spPr bwMode="auto">
          <a:xfrm>
            <a:off x="0" y="0"/>
            <a:ext cx="9145588"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E7699F3A-2C50-4FBD-878C-9B42C38E856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28677" name="Text Box 5">
            <a:extLst>
              <a:ext uri="{FF2B5EF4-FFF2-40B4-BE49-F238E27FC236}">
                <a16:creationId xmlns:a16="http://schemas.microsoft.com/office/drawing/2014/main" id="{B510E73F-D4F4-4F63-975C-44052301E4D4}"/>
              </a:ext>
            </a:extLst>
          </p:cNvPr>
          <p:cNvSpPr txBox="1">
            <a:spLocks noChangeArrowheads="1"/>
          </p:cNvSpPr>
          <p:nvPr/>
        </p:nvSpPr>
        <p:spPr bwMode="auto">
          <a:xfrm>
            <a:off x="468313" y="1844675"/>
            <a:ext cx="8351837" cy="2528888"/>
          </a:xfrm>
          <a:prstGeom prst="rect">
            <a:avLst/>
          </a:prstGeom>
          <a:noFill/>
          <a:ln w="9525">
            <a:noFill/>
            <a:miter lim="800000"/>
            <a:headEnd/>
            <a:tailEnd/>
          </a:ln>
          <a:effectLst/>
        </p:spPr>
        <p:txBody>
          <a:bodyPr>
            <a:spAutoFit/>
          </a:bodyPr>
          <a:lstStyle/>
          <a:p>
            <a:pPr>
              <a:spcBef>
                <a:spcPct val="50000"/>
              </a:spcBef>
              <a:defRPr/>
            </a:pPr>
            <a:r>
              <a:rPr lang="en-US" sz="3200" b="1" dirty="0">
                <a:solidFill>
                  <a:srgbClr val="99FF33"/>
                </a:solidFill>
                <a:effectLst>
                  <a:outerShdw blurRad="38100" dist="38100" dir="2700000" algn="tl">
                    <a:srgbClr val="000000"/>
                  </a:outerShdw>
                </a:effectLst>
                <a:latin typeface="Arial" charset="0"/>
                <a:cs typeface="Arial" charset="0"/>
              </a:rPr>
              <a:t>This forgetfulness was prophesied in various Scriptures, such as Isa. 29:10-12, 42:16, 19-20; Hos. 1:9-10, 2:7-23, 3:4-5, and verified by Paul at Romans 11:7-8, 25.  In the words of Hosea:</a:t>
            </a:r>
            <a:r>
              <a:rPr lang="en-US" dirty="0">
                <a:solidFill>
                  <a:srgbClr val="99FF33"/>
                </a:solidFill>
                <a:latin typeface="Arial" charset="0"/>
                <a:cs typeface="Arial" charset="0"/>
              </a:rPr>
              <a:t> </a:t>
            </a:r>
            <a:endParaRPr lang="en-GB" dirty="0">
              <a:solidFill>
                <a:srgbClr val="99FF33"/>
              </a:solidFill>
              <a:latin typeface="Arial" charset="0"/>
              <a:cs typeface="Arial" charset="0"/>
            </a:endParaRPr>
          </a:p>
        </p:txBody>
      </p:sp>
      <p:sp>
        <p:nvSpPr>
          <p:cNvPr id="7" name="Slide Number Placeholder 6">
            <a:extLst>
              <a:ext uri="{FF2B5EF4-FFF2-40B4-BE49-F238E27FC236}">
                <a16:creationId xmlns:a16="http://schemas.microsoft.com/office/drawing/2014/main" id="{4DA3EB92-B032-49B9-8913-B5485597320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0D6085-19BC-4351-9207-254FB9C1D3D0}" type="slidenum">
              <a:rPr lang="en-GB" altLang="en-US"/>
              <a:pPr eaLnBrk="1" hangingPunct="1"/>
              <a:t>16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28677"/>
                                        </p:tgtEl>
                                        <p:attrNameLst>
                                          <p:attrName>style.visibility</p:attrName>
                                        </p:attrNameLst>
                                      </p:cBhvr>
                                      <p:to>
                                        <p:strVal val="visible"/>
                                      </p:to>
                                    </p:set>
                                    <p:anim calcmode="lin" valueType="num">
                                      <p:cBhvr additive="base">
                                        <p:cTn id="7" dur="500" fill="hold"/>
                                        <p:tgtEl>
                                          <p:spTgt spid="28677"/>
                                        </p:tgtEl>
                                        <p:attrNameLst>
                                          <p:attrName>ppt_x</p:attrName>
                                        </p:attrNameLst>
                                      </p:cBhvr>
                                      <p:tavLst>
                                        <p:tav tm="0">
                                          <p:val>
                                            <p:strVal val="#ppt_x"/>
                                          </p:val>
                                        </p:tav>
                                        <p:tav tm="100000">
                                          <p:val>
                                            <p:strVal val="#ppt_x"/>
                                          </p:val>
                                        </p:tav>
                                      </p:tavLst>
                                    </p:anim>
                                    <p:anim calcmode="lin" valueType="num">
                                      <p:cBhvr additive="base">
                                        <p:cTn id="8" dur="500" fill="hold"/>
                                        <p:tgtEl>
                                          <p:spTgt spid="286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FB9C5C-89EF-4FCE-974A-40D0AF3D61C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29700" name="Picture 4" descr="highpriestincense">
            <a:extLst>
              <a:ext uri="{FF2B5EF4-FFF2-40B4-BE49-F238E27FC236}">
                <a16:creationId xmlns:a16="http://schemas.microsoft.com/office/drawing/2014/main" id="{2091ACA2-7E94-44B3-9251-36486B19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196975"/>
            <a:ext cx="58864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5">
            <a:extLst>
              <a:ext uri="{FF2B5EF4-FFF2-40B4-BE49-F238E27FC236}">
                <a16:creationId xmlns:a16="http://schemas.microsoft.com/office/drawing/2014/main" id="{22D4C088-7AF0-4418-A3C8-C6EE2AD23B5C}"/>
              </a:ext>
            </a:extLst>
          </p:cNvPr>
          <p:cNvSpPr txBox="1">
            <a:spLocks noChangeArrowheads="1"/>
          </p:cNvSpPr>
          <p:nvPr/>
        </p:nvSpPr>
        <p:spPr bwMode="auto">
          <a:xfrm>
            <a:off x="0" y="5305425"/>
            <a:ext cx="9144000" cy="1570038"/>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400" b="1" i="1" dirty="0">
                <a:solidFill>
                  <a:schemeClr val="bg1"/>
                </a:solidFill>
                <a:effectLst>
                  <a:outerShdw blurRad="38100" dist="38100" dir="2700000" algn="tl">
                    <a:srgbClr val="000000"/>
                  </a:outerShdw>
                </a:effectLst>
                <a:latin typeface="Arial" charset="0"/>
                <a:cs typeface="Arial" charset="0"/>
              </a:rPr>
              <a:t>“For the children of Israel shall abide many days without a king, and without a prince, and without a sacrifice and without an image, and without an ephod and without a </a:t>
            </a:r>
            <a:r>
              <a:rPr lang="en-US" sz="2400" b="1" i="1" dirty="0" err="1">
                <a:solidFill>
                  <a:schemeClr val="bg1"/>
                </a:solidFill>
                <a:effectLst>
                  <a:outerShdw blurRad="38100" dist="38100" dir="2700000" algn="tl">
                    <a:srgbClr val="000000"/>
                  </a:outerShdw>
                </a:effectLst>
                <a:latin typeface="Arial" charset="0"/>
                <a:cs typeface="Arial" charset="0"/>
              </a:rPr>
              <a:t>teraphim</a:t>
            </a:r>
            <a:r>
              <a:rPr lang="en-US" sz="2400" b="1" i="1" dirty="0">
                <a:solidFill>
                  <a:schemeClr val="bg1"/>
                </a:solidFill>
                <a:effectLst>
                  <a:outerShdw blurRad="38100" dist="38100" dir="2700000" algn="tl">
                    <a:srgbClr val="000000"/>
                  </a:outerShdw>
                </a:effectLst>
                <a:latin typeface="Arial" charset="0"/>
                <a:cs typeface="Arial" charset="0"/>
              </a:rPr>
              <a:t>:</a:t>
            </a:r>
            <a:r>
              <a:rPr lang="en-US" sz="2400" b="1" dirty="0">
                <a:effectLst>
                  <a:outerShdw blurRad="38100" dist="38100" dir="2700000" algn="tl">
                    <a:srgbClr val="000000"/>
                  </a:outerShdw>
                </a:effectLst>
                <a:latin typeface="Arial" charset="0"/>
                <a:cs typeface="Arial" charset="0"/>
              </a:rPr>
              <a:t> </a:t>
            </a:r>
            <a:endParaRPr lang="en-GB" sz="2400" b="1" dirty="0">
              <a:effectLst>
                <a:outerShdw blurRad="38100" dist="38100" dir="2700000" algn="tl">
                  <a:srgbClr val="000000"/>
                </a:outerShdw>
              </a:effectLst>
              <a:latin typeface="Arial" charset="0"/>
              <a:cs typeface="Arial" charset="0"/>
            </a:endParaRPr>
          </a:p>
        </p:txBody>
      </p:sp>
      <p:sp>
        <p:nvSpPr>
          <p:cNvPr id="7" name="Slide Number Placeholder 6">
            <a:extLst>
              <a:ext uri="{FF2B5EF4-FFF2-40B4-BE49-F238E27FC236}">
                <a16:creationId xmlns:a16="http://schemas.microsoft.com/office/drawing/2014/main" id="{5ACD16EA-9441-420F-877C-899192A39F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254D87-26FC-4E9F-9297-3D960F7A8539}" type="slidenum">
              <a:rPr lang="en-GB" altLang="en-US"/>
              <a:pPr eaLnBrk="1" hangingPunct="1"/>
              <a:t>17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ircle(in)">
                                      <p:cBhvr>
                                        <p:cTn id="7" dur="20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 calcmode="lin" valueType="num">
                                      <p:cBhvr additive="base">
                                        <p:cTn id="12" dur="500" fill="hold"/>
                                        <p:tgtEl>
                                          <p:spTgt spid="29701"/>
                                        </p:tgtEl>
                                        <p:attrNameLst>
                                          <p:attrName>ppt_x</p:attrName>
                                        </p:attrNameLst>
                                      </p:cBhvr>
                                      <p:tavLst>
                                        <p:tav tm="0">
                                          <p:val>
                                            <p:strVal val="#ppt_x"/>
                                          </p:val>
                                        </p:tav>
                                        <p:tav tm="100000">
                                          <p:val>
                                            <p:strVal val="#ppt_x"/>
                                          </p:val>
                                        </p:tav>
                                      </p:tavLst>
                                    </p:anim>
                                    <p:anim calcmode="lin" valueType="num">
                                      <p:cBhvr additive="base">
                                        <p:cTn id="13"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100435-004-408C09FB">
            <a:extLst>
              <a:ext uri="{FF2B5EF4-FFF2-40B4-BE49-F238E27FC236}">
                <a16:creationId xmlns:a16="http://schemas.microsoft.com/office/drawing/2014/main" id="{4EF09F14-D866-45B6-84A9-4DA2B4C18820}"/>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1052513"/>
            <a:ext cx="9144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D2CF630F-A87C-4484-9A8A-F090EACA5B7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30723" name="Text Box 3">
            <a:extLst>
              <a:ext uri="{FF2B5EF4-FFF2-40B4-BE49-F238E27FC236}">
                <a16:creationId xmlns:a16="http://schemas.microsoft.com/office/drawing/2014/main" id="{77674B79-8CF3-4BCF-B49F-3DBA234079BE}"/>
              </a:ext>
            </a:extLst>
          </p:cNvPr>
          <p:cNvSpPr txBox="1">
            <a:spLocks noChangeArrowheads="1"/>
          </p:cNvSpPr>
          <p:nvPr/>
        </p:nvSpPr>
        <p:spPr bwMode="auto">
          <a:xfrm>
            <a:off x="1116013" y="4437063"/>
            <a:ext cx="7058025" cy="2227262"/>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i="1" u="sng">
                <a:solidFill>
                  <a:schemeClr val="bg1"/>
                </a:solidFill>
                <a:effectLst>
                  <a:outerShdw blurRad="38100" dist="38100" dir="2700000" algn="tl">
                    <a:srgbClr val="000000"/>
                  </a:outerShdw>
                </a:effectLst>
                <a:latin typeface="Arial" charset="0"/>
                <a:cs typeface="Arial" charset="0"/>
              </a:rPr>
              <a:t>Afterward shall the children of Israel return and seek Yahweh their God, and David their King and shall fear Yahweh and His</a:t>
            </a:r>
            <a:r>
              <a:rPr lang="en-US" sz="2800" b="1" i="1">
                <a:solidFill>
                  <a:schemeClr val="bg1"/>
                </a:solidFill>
                <a:effectLst>
                  <a:outerShdw blurRad="38100" dist="38100" dir="2700000" algn="tl">
                    <a:srgbClr val="000000"/>
                  </a:outerShdw>
                </a:effectLst>
                <a:latin typeface="Arial" charset="0"/>
                <a:cs typeface="Arial" charset="0"/>
              </a:rPr>
              <a:t> </a:t>
            </a:r>
            <a:r>
              <a:rPr lang="en-US" sz="2800" b="1" i="1" u="sng">
                <a:solidFill>
                  <a:schemeClr val="bg1"/>
                </a:solidFill>
                <a:effectLst>
                  <a:outerShdw blurRad="38100" dist="38100" dir="2700000" algn="tl">
                    <a:srgbClr val="000000"/>
                  </a:outerShdw>
                </a:effectLst>
                <a:latin typeface="Arial" charset="0"/>
                <a:cs typeface="Arial" charset="0"/>
              </a:rPr>
              <a:t>goodness</a:t>
            </a:r>
            <a:r>
              <a:rPr lang="en-US" sz="2800" b="1" i="1">
                <a:solidFill>
                  <a:schemeClr val="bg1"/>
                </a:solidFill>
                <a:effectLst>
                  <a:outerShdw blurRad="38100" dist="38100" dir="2700000" algn="tl">
                    <a:srgbClr val="000000"/>
                  </a:outerShdw>
                </a:effectLst>
                <a:latin typeface="Arial" charset="0"/>
                <a:cs typeface="Arial" charset="0"/>
              </a:rPr>
              <a:t> </a:t>
            </a:r>
            <a:r>
              <a:rPr lang="en-US" sz="2800" b="1" i="1" u="sng">
                <a:solidFill>
                  <a:schemeClr val="bg1"/>
                </a:solidFill>
                <a:effectLst>
                  <a:outerShdw blurRad="38100" dist="38100" dir="2700000" algn="tl">
                    <a:srgbClr val="000000"/>
                  </a:outerShdw>
                </a:effectLst>
                <a:latin typeface="Arial" charset="0"/>
                <a:cs typeface="Arial" charset="0"/>
              </a:rPr>
              <a:t>in the latter days</a:t>
            </a:r>
            <a:r>
              <a:rPr lang="en-US" sz="2800" b="1" i="1">
                <a:solidFill>
                  <a:schemeClr val="bg1"/>
                </a:solidFill>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 Hos. 3:4-5.</a:t>
            </a:r>
            <a:endParaRPr lang="en-GB" sz="2800" b="1">
              <a:solidFill>
                <a:srgbClr val="FF00FF"/>
              </a:solidFill>
              <a:effectLst>
                <a:outerShdw blurRad="38100" dist="38100" dir="2700000" algn="tl">
                  <a:srgbClr val="000000"/>
                </a:outerShdw>
              </a:effectLst>
              <a:latin typeface="Arial" charset="0"/>
              <a:cs typeface="Arial" charset="0"/>
            </a:endParaRPr>
          </a:p>
        </p:txBody>
      </p:sp>
      <p:sp>
        <p:nvSpPr>
          <p:cNvPr id="7" name="Slide Number Placeholder 6">
            <a:extLst>
              <a:ext uri="{FF2B5EF4-FFF2-40B4-BE49-F238E27FC236}">
                <a16:creationId xmlns:a16="http://schemas.microsoft.com/office/drawing/2014/main" id="{4FD5E780-1159-4189-B0A9-9C315146F0D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0BD0C3-66B1-471B-A45D-3B7F6756715D}" type="slidenum">
              <a:rPr lang="en-GB" altLang="en-US"/>
              <a:pPr eaLnBrk="1" hangingPunct="1"/>
              <a:t>18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ircle(in)">
                                      <p:cBhvr>
                                        <p:cTn id="7" dur="20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 calcmode="lin" valueType="num">
                                      <p:cBhvr additive="base">
                                        <p:cTn id="12" dur="500" fill="hold"/>
                                        <p:tgtEl>
                                          <p:spTgt spid="30723"/>
                                        </p:tgtEl>
                                        <p:attrNameLst>
                                          <p:attrName>ppt_x</p:attrName>
                                        </p:attrNameLst>
                                      </p:cBhvr>
                                      <p:tavLst>
                                        <p:tav tm="0">
                                          <p:val>
                                            <p:strVal val="#ppt_x"/>
                                          </p:val>
                                        </p:tav>
                                        <p:tav tm="100000">
                                          <p:val>
                                            <p:strVal val="#ppt_x"/>
                                          </p:val>
                                        </p:tav>
                                      </p:tavLst>
                                    </p:anim>
                                    <p:anim calcmode="lin" valueType="num">
                                      <p:cBhvr additive="base">
                                        <p:cTn id="13"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10FE05B-2BB5-464E-B8A7-2BB159290735}"/>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31748" name="Picture 4" descr="Persia">
            <a:extLst>
              <a:ext uri="{FF2B5EF4-FFF2-40B4-BE49-F238E27FC236}">
                <a16:creationId xmlns:a16="http://schemas.microsoft.com/office/drawing/2014/main" id="{9C514A5C-8D56-42AE-83F1-9BFB659C6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a:extLst>
              <a:ext uri="{FF2B5EF4-FFF2-40B4-BE49-F238E27FC236}">
                <a16:creationId xmlns:a16="http://schemas.microsoft.com/office/drawing/2014/main" id="{F55005BC-159C-47C2-B194-EBC537F96D59}"/>
              </a:ext>
            </a:extLst>
          </p:cNvPr>
          <p:cNvSpPr txBox="1">
            <a:spLocks noChangeArrowheads="1"/>
          </p:cNvSpPr>
          <p:nvPr/>
        </p:nvSpPr>
        <p:spPr bwMode="auto">
          <a:xfrm>
            <a:off x="250825" y="6165850"/>
            <a:ext cx="3529013" cy="641350"/>
          </a:xfrm>
          <a:prstGeom prst="rect">
            <a:avLst/>
          </a:prstGeom>
          <a:noFill/>
          <a:ln w="9525">
            <a:noFill/>
            <a:miter lim="800000"/>
            <a:headEnd/>
            <a:tailEnd/>
          </a:ln>
          <a:effectLst/>
        </p:spPr>
        <p:txBody>
          <a:bodyPr>
            <a:spAutoFit/>
          </a:bodyPr>
          <a:lstStyle/>
          <a:p>
            <a:pPr algn="ctr">
              <a:spcBef>
                <a:spcPct val="50000"/>
              </a:spcBef>
              <a:defRPr/>
            </a:pPr>
            <a:r>
              <a:rPr lang="en-US" sz="3600" b="1" i="1">
                <a:solidFill>
                  <a:srgbClr val="FFFF00"/>
                </a:solidFill>
                <a:effectLst>
                  <a:outerShdw blurRad="38100" dist="38100" dir="2700000" algn="tl">
                    <a:srgbClr val="000000"/>
                  </a:outerShdw>
                </a:effectLst>
                <a:latin typeface="Arial" charset="0"/>
                <a:cs typeface="Arial" charset="0"/>
              </a:rPr>
              <a:t>Salmasar</a:t>
            </a:r>
            <a:r>
              <a:rPr lang="en-GB" sz="3600" b="1">
                <a:solidFill>
                  <a:srgbClr val="FFFF00"/>
                </a:solidFill>
                <a:effectLst>
                  <a:outerShdw blurRad="38100" dist="38100" dir="2700000" algn="tl">
                    <a:srgbClr val="000000"/>
                  </a:outerShdw>
                </a:effectLst>
                <a:latin typeface="Arial" charset="0"/>
                <a:cs typeface="Arial" charset="0"/>
              </a:rPr>
              <a:t> </a:t>
            </a:r>
          </a:p>
        </p:txBody>
      </p:sp>
      <p:sp>
        <p:nvSpPr>
          <p:cNvPr id="31750" name="Text Box 6">
            <a:extLst>
              <a:ext uri="{FF2B5EF4-FFF2-40B4-BE49-F238E27FC236}">
                <a16:creationId xmlns:a16="http://schemas.microsoft.com/office/drawing/2014/main" id="{932BAC52-DA87-43A4-A875-6B1415923255}"/>
              </a:ext>
            </a:extLst>
          </p:cNvPr>
          <p:cNvSpPr txBox="1">
            <a:spLocks noChangeArrowheads="1"/>
          </p:cNvSpPr>
          <p:nvPr/>
        </p:nvSpPr>
        <p:spPr bwMode="auto">
          <a:xfrm>
            <a:off x="4284663" y="1557338"/>
            <a:ext cx="4679950" cy="4789487"/>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“Those are the ten tribes, which were carried away prisoners out of their own land in the time of Osea [Hosea] the king,</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whom Salmasar the king of Assyria led away captive, and he carried them over the waters, and so they came into another land.”</a:t>
            </a:r>
            <a:r>
              <a:rPr lang="en-US" sz="2800" b="1" i="1">
                <a:effectLst>
                  <a:outerShdw blurRad="38100" dist="38100" dir="2700000" algn="tl">
                    <a:srgbClr val="000000"/>
                  </a:outerShdw>
                </a:effectLst>
                <a:latin typeface="Arial" charset="0"/>
                <a:cs typeface="Arial" charset="0"/>
              </a:rPr>
              <a:t>  </a:t>
            </a:r>
            <a:r>
              <a:rPr lang="en-US" sz="2800" b="1" i="1">
                <a:solidFill>
                  <a:srgbClr val="FF00FF"/>
                </a:solidFill>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II Esdras 13:40-45.</a:t>
            </a:r>
            <a:r>
              <a:rPr lang="en-US">
                <a:solidFill>
                  <a:srgbClr val="FF00FF"/>
                </a:solidFill>
                <a:latin typeface="Arial" charset="0"/>
                <a:cs typeface="Arial" charset="0"/>
              </a:rPr>
              <a:t> </a:t>
            </a:r>
            <a:endParaRPr lang="en-GB">
              <a:solidFill>
                <a:srgbClr val="FF00FF"/>
              </a:solidFill>
              <a:latin typeface="Arial" charset="0"/>
              <a:cs typeface="Arial" charset="0"/>
            </a:endParaRPr>
          </a:p>
        </p:txBody>
      </p:sp>
      <p:sp>
        <p:nvSpPr>
          <p:cNvPr id="8" name="Slide Number Placeholder 7">
            <a:extLst>
              <a:ext uri="{FF2B5EF4-FFF2-40B4-BE49-F238E27FC236}">
                <a16:creationId xmlns:a16="http://schemas.microsoft.com/office/drawing/2014/main" id="{D4355D45-B240-4AA1-933F-ECB59068291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F078E5-C0A9-4306-9384-26AC9A82D04C}" type="slidenum">
              <a:rPr lang="en-GB" altLang="en-US"/>
              <a:pPr eaLnBrk="1" hangingPunct="1"/>
              <a:t>19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ircle(in)">
                                      <p:cBhvr>
                                        <p:cTn id="7" dur="20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1749">
                                            <p:txEl>
                                              <p:pRg st="0" end="0"/>
                                            </p:txEl>
                                          </p:spTgt>
                                        </p:tgtEl>
                                        <p:attrNameLst>
                                          <p:attrName>style.visibility</p:attrName>
                                        </p:attrNameLst>
                                      </p:cBhvr>
                                      <p:to>
                                        <p:strVal val="visible"/>
                                      </p:to>
                                    </p:set>
                                    <p:anim calcmode="lin" valueType="num">
                                      <p:cBhvr additive="base">
                                        <p:cTn id="12" dur="5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1750"/>
                                        </p:tgtEl>
                                        <p:attrNameLst>
                                          <p:attrName>style.visibility</p:attrName>
                                        </p:attrNameLst>
                                      </p:cBhvr>
                                      <p:to>
                                        <p:strVal val="visible"/>
                                      </p:to>
                                    </p:set>
                                    <p:anim calcmode="discrete" valueType="clr">
                                      <p:cBhvr override="childStyle">
                                        <p:cTn id="18" dur="80"/>
                                        <p:tgtEl>
                                          <p:spTgt spid="3175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1750"/>
                                        </p:tgtEl>
                                        <p:attrNameLst>
                                          <p:attrName>fillcolor</p:attrName>
                                        </p:attrNameLst>
                                      </p:cBhvr>
                                      <p:tavLst>
                                        <p:tav tm="0">
                                          <p:val>
                                            <p:clrVal>
                                              <a:schemeClr val="accent2"/>
                                            </p:clrVal>
                                          </p:val>
                                        </p:tav>
                                        <p:tav tm="50000">
                                          <p:val>
                                            <p:clrVal>
                                              <a:schemeClr val="hlink"/>
                                            </p:clrVal>
                                          </p:val>
                                        </p:tav>
                                      </p:tavLst>
                                    </p:anim>
                                    <p:set>
                                      <p:cBhvr>
                                        <p:cTn id="20" dur="80"/>
                                        <p:tgtEl>
                                          <p:spTgt spid="317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ussia-Caucus-Mountains-2">
            <a:extLst>
              <a:ext uri="{FF2B5EF4-FFF2-40B4-BE49-F238E27FC236}">
                <a16:creationId xmlns:a16="http://schemas.microsoft.com/office/drawing/2014/main" id="{EE4FB358-7C53-42E2-9B60-290796954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WordArt 3">
            <a:extLst>
              <a:ext uri="{FF2B5EF4-FFF2-40B4-BE49-F238E27FC236}">
                <a16:creationId xmlns:a16="http://schemas.microsoft.com/office/drawing/2014/main" id="{B91C1EC9-5D1F-4986-8F05-E5E7D5F8450A}"/>
              </a:ext>
            </a:extLst>
          </p:cNvPr>
          <p:cNvSpPr>
            <a:spLocks noChangeArrowheads="1" noChangeShapeType="1" noTextEdit="1"/>
          </p:cNvSpPr>
          <p:nvPr/>
        </p:nvSpPr>
        <p:spPr bwMode="auto">
          <a:xfrm>
            <a:off x="1331913" y="549275"/>
            <a:ext cx="6408737" cy="42481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Chapter Three</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Tracing the Migrations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From the </a:t>
            </a:r>
          </a:p>
          <a:p>
            <a:pPr algn="ctr"/>
            <a:r>
              <a:rPr lang="en-US"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panose="020B0806030902050204" pitchFamily="34" charset="0"/>
              </a:rPr>
              <a:t>Iberian Caucasus</a:t>
            </a:r>
          </a:p>
        </p:txBody>
      </p:sp>
      <p:sp>
        <p:nvSpPr>
          <p:cNvPr id="4100" name="Text Box 4">
            <a:extLst>
              <a:ext uri="{FF2B5EF4-FFF2-40B4-BE49-F238E27FC236}">
                <a16:creationId xmlns:a16="http://schemas.microsoft.com/office/drawing/2014/main" id="{2088DC86-2BCF-4BAB-9E23-529346828BB4}"/>
              </a:ext>
            </a:extLst>
          </p:cNvPr>
          <p:cNvSpPr txBox="1">
            <a:spLocks noChangeArrowheads="1"/>
          </p:cNvSpPr>
          <p:nvPr/>
        </p:nvSpPr>
        <p:spPr bwMode="auto">
          <a:xfrm>
            <a:off x="1023938" y="5032375"/>
            <a:ext cx="498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9" name="Text Box 5">
            <a:extLst>
              <a:ext uri="{FF2B5EF4-FFF2-40B4-BE49-F238E27FC236}">
                <a16:creationId xmlns:a16="http://schemas.microsoft.com/office/drawing/2014/main" id="{09B1B3C7-3714-48B3-8594-11AEE6BF73C1}"/>
              </a:ext>
            </a:extLst>
          </p:cNvPr>
          <p:cNvSpPr txBox="1">
            <a:spLocks noChangeArrowheads="1"/>
          </p:cNvSpPr>
          <p:nvPr/>
        </p:nvSpPr>
        <p:spPr bwMode="auto">
          <a:xfrm>
            <a:off x="0" y="4797425"/>
            <a:ext cx="9144000" cy="1555750"/>
          </a:xfrm>
          <a:prstGeom prst="rect">
            <a:avLst/>
          </a:prstGeom>
          <a:noFill/>
          <a:ln w="9525">
            <a:noFill/>
            <a:miter lim="800000"/>
            <a:headEnd/>
            <a:tailEnd/>
          </a:ln>
          <a:effectLst/>
        </p:spPr>
        <p:txBody>
          <a:bodyPr>
            <a:spAutoFit/>
          </a:bodyPr>
          <a:lstStyle/>
          <a:p>
            <a:pPr algn="ctr">
              <a:spcBef>
                <a:spcPct val="50000"/>
              </a:spcBef>
              <a:defRPr/>
            </a:pPr>
            <a:r>
              <a:rPr lang="en-GB" sz="4800" b="1">
                <a:solidFill>
                  <a:srgbClr val="00FF00"/>
                </a:solidFill>
                <a:effectLst>
                  <a:outerShdw blurRad="38100" dist="38100" dir="2700000" algn="tl">
                    <a:srgbClr val="000000"/>
                  </a:outerShdw>
                </a:effectLst>
                <a:latin typeface="Arial" charset="0"/>
                <a:cs typeface="Arial" charset="0"/>
              </a:rPr>
              <a:t>By                                                        Pastor Eli James</a:t>
            </a:r>
          </a:p>
        </p:txBody>
      </p:sp>
      <p:sp>
        <p:nvSpPr>
          <p:cNvPr id="8" name="Slide Number Placeholder 7">
            <a:extLst>
              <a:ext uri="{FF2B5EF4-FFF2-40B4-BE49-F238E27FC236}">
                <a16:creationId xmlns:a16="http://schemas.microsoft.com/office/drawing/2014/main" id="{78B8FF36-BD1B-4375-BE2F-B17A4BFA052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49ACBD-2ECB-49C7-876A-F7F5B3181501}" type="slidenum">
              <a:rPr lang="en-GB" altLang="en-US"/>
              <a:pPr eaLnBrk="1" hangingPunct="1"/>
              <a:t>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11269"/>
                                        </p:tgtEl>
                                        <p:attrNameLst>
                                          <p:attrName>style.visibility</p:attrName>
                                        </p:attrNameLst>
                                      </p:cBhvr>
                                      <p:to>
                                        <p:strVal val="visible"/>
                                      </p:to>
                                    </p:set>
                                    <p:anim calcmode="lin" valueType="num">
                                      <p:cBhvr additive="base">
                                        <p:cTn id="13" dur="500" fill="hold"/>
                                        <p:tgtEl>
                                          <p:spTgt spid="11269"/>
                                        </p:tgtEl>
                                        <p:attrNameLst>
                                          <p:attrName>ppt_x</p:attrName>
                                        </p:attrNameLst>
                                      </p:cBhvr>
                                      <p:tavLst>
                                        <p:tav tm="0">
                                          <p:val>
                                            <p:strVal val="#ppt_x"/>
                                          </p:val>
                                        </p:tav>
                                        <p:tav tm="100000">
                                          <p:val>
                                            <p:strVal val="#ppt_x"/>
                                          </p:val>
                                        </p:tav>
                                      </p:tavLst>
                                    </p:anim>
                                    <p:anim calcmode="lin" valueType="num">
                                      <p:cBhvr additive="base">
                                        <p:cTn id="14" dur="500" fill="hold"/>
                                        <p:tgtEl>
                                          <p:spTgt spid="112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2B27D9F-DDDE-4FAF-9E73-F3AD1699D54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32772" name="Picture 4" descr="iraq">
            <a:extLst>
              <a:ext uri="{FF2B5EF4-FFF2-40B4-BE49-F238E27FC236}">
                <a16:creationId xmlns:a16="http://schemas.microsoft.com/office/drawing/2014/main" id="{C73B66DF-5567-40E7-B1A6-AF432CE73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421798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a:extLst>
              <a:ext uri="{FF2B5EF4-FFF2-40B4-BE49-F238E27FC236}">
                <a16:creationId xmlns:a16="http://schemas.microsoft.com/office/drawing/2014/main" id="{2C5ABA4D-8099-4D62-A47A-2F38BB6C75DD}"/>
              </a:ext>
            </a:extLst>
          </p:cNvPr>
          <p:cNvSpPr txBox="1">
            <a:spLocks noChangeArrowheads="1"/>
          </p:cNvSpPr>
          <p:nvPr/>
        </p:nvSpPr>
        <p:spPr bwMode="auto">
          <a:xfrm>
            <a:off x="4716463" y="1916113"/>
            <a:ext cx="4105275" cy="3503612"/>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The “waters” that are here spoken of are the Tigris and Euphrates Rivers,</a:t>
            </a:r>
            <a:r>
              <a:rPr lang="en-US" sz="3200" b="1">
                <a:effectLst>
                  <a:outerShdw blurRad="38100" dist="38100" dir="2700000" algn="tl">
                    <a:srgbClr val="000000"/>
                  </a:outerShdw>
                </a:effectLst>
                <a:latin typeface="Arial" charset="0"/>
                <a:cs typeface="Arial" charset="0"/>
              </a:rPr>
              <a:t> </a:t>
            </a:r>
            <a:r>
              <a:rPr lang="en-US" sz="3200" b="1">
                <a:solidFill>
                  <a:srgbClr val="FFCC00"/>
                </a:solidFill>
                <a:effectLst>
                  <a:outerShdw blurRad="38100" dist="38100" dir="2700000" algn="tl">
                    <a:srgbClr val="000000"/>
                  </a:outerShdw>
                </a:effectLst>
                <a:latin typeface="Arial" charset="0"/>
                <a:cs typeface="Arial" charset="0"/>
              </a:rPr>
              <a:t>which still flow out of northern Media today. </a:t>
            </a:r>
            <a:endParaRPr lang="en-GB" sz="3200" b="1">
              <a:solidFill>
                <a:srgbClr val="FFCC00"/>
              </a:solidFill>
              <a:effectLst>
                <a:outerShdw blurRad="38100" dist="38100" dir="2700000" algn="tl">
                  <a:srgbClr val="000000"/>
                </a:outerShdw>
              </a:effectLst>
              <a:latin typeface="Arial" charset="0"/>
              <a:cs typeface="Arial" charset="0"/>
            </a:endParaRPr>
          </a:p>
        </p:txBody>
      </p:sp>
      <p:sp>
        <p:nvSpPr>
          <p:cNvPr id="32774" name="Text Box 6">
            <a:extLst>
              <a:ext uri="{FF2B5EF4-FFF2-40B4-BE49-F238E27FC236}">
                <a16:creationId xmlns:a16="http://schemas.microsoft.com/office/drawing/2014/main" id="{589F35D7-894B-40E6-B9E5-FD42DF7F541E}"/>
              </a:ext>
            </a:extLst>
          </p:cNvPr>
          <p:cNvSpPr txBox="1">
            <a:spLocks noChangeArrowheads="1"/>
          </p:cNvSpPr>
          <p:nvPr/>
        </p:nvSpPr>
        <p:spPr bwMode="auto">
          <a:xfrm>
            <a:off x="323850" y="6237288"/>
            <a:ext cx="4392613"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FFFF00"/>
                </a:solidFill>
                <a:effectLst>
                  <a:outerShdw blurRad="38100" dist="38100" dir="2700000" algn="tl">
                    <a:srgbClr val="000000"/>
                  </a:outerShdw>
                </a:effectLst>
                <a:latin typeface="Arial" charset="0"/>
                <a:cs typeface="Arial" charset="0"/>
              </a:rPr>
              <a:t>Tigris and Euphrates</a:t>
            </a:r>
            <a:endParaRPr lang="en-GB" sz="2800" b="1">
              <a:solidFill>
                <a:srgbClr val="FFFF00"/>
              </a:solidFill>
              <a:effectLst>
                <a:outerShdw blurRad="38100" dist="38100" dir="2700000" algn="tl">
                  <a:srgbClr val="000000"/>
                </a:outerShdw>
              </a:effectLst>
              <a:latin typeface="Arial" charset="0"/>
              <a:cs typeface="Arial" charset="0"/>
            </a:endParaRPr>
          </a:p>
        </p:txBody>
      </p:sp>
      <p:sp>
        <p:nvSpPr>
          <p:cNvPr id="8" name="Slide Number Placeholder 7">
            <a:extLst>
              <a:ext uri="{FF2B5EF4-FFF2-40B4-BE49-F238E27FC236}">
                <a16:creationId xmlns:a16="http://schemas.microsoft.com/office/drawing/2014/main" id="{5420A77F-DCCE-44C4-8B16-7D5A7A71BBF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2BE27E-242B-47BA-A090-9CE94716E294}" type="slidenum">
              <a:rPr lang="en-GB" altLang="en-US"/>
              <a:pPr eaLnBrk="1" hangingPunct="1"/>
              <a:t>20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ircle(in)">
                                      <p:cBhvr>
                                        <p:cTn id="7" dur="2000"/>
                                        <p:tgtEl>
                                          <p:spTgt spid="32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2774">
                                            <p:txEl>
                                              <p:pRg st="0" end="0"/>
                                            </p:txEl>
                                          </p:spTgt>
                                        </p:tgtEl>
                                        <p:attrNameLst>
                                          <p:attrName>style.visibility</p:attrName>
                                        </p:attrNameLst>
                                      </p:cBhvr>
                                      <p:to>
                                        <p:strVal val="visible"/>
                                      </p:to>
                                    </p:set>
                                    <p:anim calcmode="lin" valueType="num">
                                      <p:cBhvr additive="base">
                                        <p:cTn id="12" dur="500" fill="hold"/>
                                        <p:tgtEl>
                                          <p:spTgt spid="3277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7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2773"/>
                                        </p:tgtEl>
                                        <p:attrNameLst>
                                          <p:attrName>style.visibility</p:attrName>
                                        </p:attrNameLst>
                                      </p:cBhvr>
                                      <p:to>
                                        <p:strVal val="visible"/>
                                      </p:to>
                                    </p:set>
                                    <p:anim calcmode="discrete" valueType="clr">
                                      <p:cBhvr override="childStyle">
                                        <p:cTn id="18" dur="80"/>
                                        <p:tgtEl>
                                          <p:spTgt spid="3277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2773"/>
                                        </p:tgtEl>
                                        <p:attrNameLst>
                                          <p:attrName>fillcolor</p:attrName>
                                        </p:attrNameLst>
                                      </p:cBhvr>
                                      <p:tavLst>
                                        <p:tav tm="0">
                                          <p:val>
                                            <p:clrVal>
                                              <a:schemeClr val="accent2"/>
                                            </p:clrVal>
                                          </p:val>
                                        </p:tav>
                                        <p:tav tm="50000">
                                          <p:val>
                                            <p:clrVal>
                                              <a:schemeClr val="hlink"/>
                                            </p:clrVal>
                                          </p:val>
                                        </p:tav>
                                      </p:tavLst>
                                    </p:anim>
                                    <p:set>
                                      <p:cBhvr>
                                        <p:cTn id="20" dur="80"/>
                                        <p:tgtEl>
                                          <p:spTgt spid="327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E65EA0F-4F46-4804-8B69-2916B867075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33795" name="Text Box 3">
            <a:extLst>
              <a:ext uri="{FF2B5EF4-FFF2-40B4-BE49-F238E27FC236}">
                <a16:creationId xmlns:a16="http://schemas.microsoft.com/office/drawing/2014/main" id="{4F28FF22-13AE-4E9A-9CB6-B63653CA1604}"/>
              </a:ext>
            </a:extLst>
          </p:cNvPr>
          <p:cNvSpPr txBox="1">
            <a:spLocks noChangeArrowheads="1"/>
          </p:cNvSpPr>
          <p:nvPr/>
        </p:nvSpPr>
        <p:spPr bwMode="auto">
          <a:xfrm>
            <a:off x="4859338" y="2133600"/>
            <a:ext cx="3960812" cy="2528888"/>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Esdras also records their determination to flee their captors by going north:</a:t>
            </a:r>
            <a:endParaRPr lang="en-GB" sz="3200" b="1">
              <a:solidFill>
                <a:schemeClr val="hlink"/>
              </a:solidFill>
              <a:effectLst>
                <a:outerShdw blurRad="38100" dist="38100" dir="2700000" algn="tl">
                  <a:srgbClr val="000000"/>
                </a:outerShdw>
              </a:effectLst>
              <a:latin typeface="Arial" charset="0"/>
              <a:cs typeface="Arial" charset="0"/>
            </a:endParaRPr>
          </a:p>
        </p:txBody>
      </p:sp>
      <p:pic>
        <p:nvPicPr>
          <p:cNvPr id="33797" name="Picture 5" descr="esdras-agradecendo-ao-senhor">
            <a:extLst>
              <a:ext uri="{FF2B5EF4-FFF2-40B4-BE49-F238E27FC236}">
                <a16:creationId xmlns:a16="http://schemas.microsoft.com/office/drawing/2014/main" id="{5812D88E-886B-4B4A-9320-76ABDF8C6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3897312"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a:extLst>
              <a:ext uri="{FF2B5EF4-FFF2-40B4-BE49-F238E27FC236}">
                <a16:creationId xmlns:a16="http://schemas.microsoft.com/office/drawing/2014/main" id="{052F73EE-BC64-41FD-BB83-DC83FF3157DF}"/>
              </a:ext>
            </a:extLst>
          </p:cNvPr>
          <p:cNvSpPr txBox="1">
            <a:spLocks noChangeArrowheads="1"/>
          </p:cNvSpPr>
          <p:nvPr/>
        </p:nvSpPr>
        <p:spPr bwMode="auto">
          <a:xfrm>
            <a:off x="468313" y="6021388"/>
            <a:ext cx="3959225"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cs typeface="Arial" charset="0"/>
              </a:rPr>
              <a:t>Esdras</a:t>
            </a:r>
            <a:endParaRPr lang="en-GB" sz="3600" b="1">
              <a:solidFill>
                <a:srgbClr val="FFFF00"/>
              </a:solidFill>
              <a:effectLst>
                <a:outerShdw blurRad="38100" dist="38100" dir="2700000" algn="tl">
                  <a:srgbClr val="000000"/>
                </a:outerShdw>
              </a:effectLst>
              <a:latin typeface="Arial" charset="0"/>
              <a:cs typeface="Arial" charset="0"/>
            </a:endParaRPr>
          </a:p>
        </p:txBody>
      </p:sp>
      <p:sp>
        <p:nvSpPr>
          <p:cNvPr id="8" name="Slide Number Placeholder 7">
            <a:extLst>
              <a:ext uri="{FF2B5EF4-FFF2-40B4-BE49-F238E27FC236}">
                <a16:creationId xmlns:a16="http://schemas.microsoft.com/office/drawing/2014/main" id="{85EBB6B8-A1FF-46F6-B2A1-0A51DFE2A4E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D287D9-5A78-484F-9483-1A10992724BE}" type="slidenum">
              <a:rPr lang="en-GB" altLang="en-US"/>
              <a:pPr eaLnBrk="1" hangingPunct="1"/>
              <a:t>21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circle(in)">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798"/>
                                        </p:tgtEl>
                                        <p:attrNameLst>
                                          <p:attrName>style.visibility</p:attrName>
                                        </p:attrNameLst>
                                      </p:cBhvr>
                                      <p:to>
                                        <p:strVal val="visible"/>
                                      </p:to>
                                    </p:set>
                                    <p:anim calcmode="lin" valueType="num">
                                      <p:cBhvr additive="base">
                                        <p:cTn id="12" dur="500" fill="hold"/>
                                        <p:tgtEl>
                                          <p:spTgt spid="33798"/>
                                        </p:tgtEl>
                                        <p:attrNameLst>
                                          <p:attrName>ppt_x</p:attrName>
                                        </p:attrNameLst>
                                      </p:cBhvr>
                                      <p:tavLst>
                                        <p:tav tm="0">
                                          <p:val>
                                            <p:strVal val="#ppt_x"/>
                                          </p:val>
                                        </p:tav>
                                        <p:tav tm="100000">
                                          <p:val>
                                            <p:strVal val="#ppt_x"/>
                                          </p:val>
                                        </p:tav>
                                      </p:tavLst>
                                    </p:anim>
                                    <p:anim calcmode="lin" valueType="num">
                                      <p:cBhvr additive="base">
                                        <p:cTn id="13"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3795"/>
                                        </p:tgtEl>
                                        <p:attrNameLst>
                                          <p:attrName>style.visibility</p:attrName>
                                        </p:attrNameLst>
                                      </p:cBhvr>
                                      <p:to>
                                        <p:strVal val="visible"/>
                                      </p:to>
                                    </p:set>
                                    <p:anim calcmode="discrete" valueType="clr">
                                      <p:cBhvr override="childStyle">
                                        <p:cTn id="18" dur="80"/>
                                        <p:tgtEl>
                                          <p:spTgt spid="3379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3795"/>
                                        </p:tgtEl>
                                        <p:attrNameLst>
                                          <p:attrName>fillcolor</p:attrName>
                                        </p:attrNameLst>
                                      </p:cBhvr>
                                      <p:tavLst>
                                        <p:tav tm="0">
                                          <p:val>
                                            <p:clrVal>
                                              <a:schemeClr val="accent2"/>
                                            </p:clrVal>
                                          </p:val>
                                        </p:tav>
                                        <p:tav tm="50000">
                                          <p:val>
                                            <p:clrVal>
                                              <a:schemeClr val="hlink"/>
                                            </p:clrVal>
                                          </p:val>
                                        </p:tav>
                                      </p:tavLst>
                                    </p:anim>
                                    <p:set>
                                      <p:cBhvr>
                                        <p:cTn id="20" dur="80"/>
                                        <p:tgtEl>
                                          <p:spTgt spid="337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043b_Sidon">
            <a:extLst>
              <a:ext uri="{FF2B5EF4-FFF2-40B4-BE49-F238E27FC236}">
                <a16:creationId xmlns:a16="http://schemas.microsoft.com/office/drawing/2014/main" id="{1F4D70A8-AFA3-4D57-B036-264EE87757A4}"/>
              </a:ext>
            </a:extLst>
          </p:cNvP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0" y="236538"/>
            <a:ext cx="9396413" cy="662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8A89D356-D24F-4D7E-BB03-DEC07D482FEB}"/>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34822" name="Text Box 6">
            <a:extLst>
              <a:ext uri="{FF2B5EF4-FFF2-40B4-BE49-F238E27FC236}">
                <a16:creationId xmlns:a16="http://schemas.microsoft.com/office/drawing/2014/main" id="{A99A4875-C56F-4154-80F3-A2B8E01146DC}"/>
              </a:ext>
            </a:extLst>
          </p:cNvPr>
          <p:cNvSpPr txBox="1">
            <a:spLocks noChangeArrowheads="1"/>
          </p:cNvSpPr>
          <p:nvPr/>
        </p:nvSpPr>
        <p:spPr bwMode="auto">
          <a:xfrm>
            <a:off x="539750" y="2636838"/>
            <a:ext cx="8280400" cy="2835275"/>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“But they took this counsel among themselves, that they would leave the multitude of the heathen, and go forth into a further country, where never mankind dwelt, </a:t>
            </a:r>
            <a:r>
              <a:rPr lang="en-US" sz="3200" b="1" u="sng">
                <a:solidFill>
                  <a:srgbClr val="FFCC00"/>
                </a:solidFill>
                <a:effectLst>
                  <a:outerShdw blurRad="38100" dist="38100" dir="2700000" algn="tl">
                    <a:srgbClr val="000000"/>
                  </a:outerShdw>
                </a:effectLst>
                <a:latin typeface="Arial" charset="0"/>
                <a:cs typeface="Arial" charset="0"/>
              </a:rPr>
              <a:t>that they might there keep their statutes, which they never kept in their own land.</a:t>
            </a:r>
            <a:r>
              <a:rPr lang="en-US" sz="3200" b="1">
                <a:solidFill>
                  <a:srgbClr val="FFCC00"/>
                </a:solidFill>
                <a:effectLst>
                  <a:outerShdw blurRad="38100" dist="38100" dir="2700000" algn="tl">
                    <a:srgbClr val="000000"/>
                  </a:outerShdw>
                </a:effectLst>
                <a:latin typeface="Arial" charset="0"/>
                <a:cs typeface="Arial" charset="0"/>
              </a:rPr>
              <a:t> </a:t>
            </a:r>
            <a:endParaRPr lang="en-GB" sz="3200" b="1">
              <a:solidFill>
                <a:srgbClr val="FFCC00"/>
              </a:solidFill>
              <a:effectLst>
                <a:outerShdw blurRad="38100" dist="38100" dir="2700000" algn="tl">
                  <a:srgbClr val="000000"/>
                </a:outerShdw>
              </a:effectLst>
              <a:latin typeface="Arial" charset="0"/>
              <a:cs typeface="Arial" charset="0"/>
            </a:endParaRPr>
          </a:p>
        </p:txBody>
      </p:sp>
      <p:sp>
        <p:nvSpPr>
          <p:cNvPr id="7" name="Slide Number Placeholder 6">
            <a:extLst>
              <a:ext uri="{FF2B5EF4-FFF2-40B4-BE49-F238E27FC236}">
                <a16:creationId xmlns:a16="http://schemas.microsoft.com/office/drawing/2014/main" id="{2BDC8F34-1993-4C24-8001-8388BA7CBB2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0C20AF-7231-449E-BEEA-F86B436F910D}" type="slidenum">
              <a:rPr lang="en-GB" altLang="en-US"/>
              <a:pPr eaLnBrk="1" hangingPunct="1"/>
              <a:t>22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iterate type="lt">
                                    <p:tmPct val="10000"/>
                                  </p:iterate>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additive="base">
                                        <p:cTn id="7" dur="500" fill="hold"/>
                                        <p:tgtEl>
                                          <p:spTgt spid="348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A6FE266-B23A-45A9-B07C-30CF7C712C1A}"/>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35844" name="Picture 4" descr="i1">
            <a:extLst>
              <a:ext uri="{FF2B5EF4-FFF2-40B4-BE49-F238E27FC236}">
                <a16:creationId xmlns:a16="http://schemas.microsoft.com/office/drawing/2014/main" id="{8E953DA5-96D6-4C6E-B0E0-BA4175481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196975"/>
            <a:ext cx="54721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a:extLst>
              <a:ext uri="{FF2B5EF4-FFF2-40B4-BE49-F238E27FC236}">
                <a16:creationId xmlns:a16="http://schemas.microsoft.com/office/drawing/2014/main" id="{5AFEE239-C5F4-4287-BED2-83DC033F7A51}"/>
              </a:ext>
            </a:extLst>
          </p:cNvPr>
          <p:cNvSpPr txBox="1">
            <a:spLocks noChangeArrowheads="1"/>
          </p:cNvSpPr>
          <p:nvPr/>
        </p:nvSpPr>
        <p:spPr bwMode="auto">
          <a:xfrm>
            <a:off x="0" y="4630738"/>
            <a:ext cx="9144000" cy="2227262"/>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a:solidFill>
                  <a:schemeClr val="bg1"/>
                </a:solidFill>
                <a:effectLst>
                  <a:outerShdw blurRad="38100" dist="38100" dir="2700000" algn="tl">
                    <a:srgbClr val="000000"/>
                  </a:outerShdw>
                </a:effectLst>
                <a:latin typeface="Arial" charset="0"/>
                <a:cs typeface="Arial" charset="0"/>
              </a:rPr>
              <a:t>And they entered into Euphrates by the narrow passages of the river.  </a:t>
            </a:r>
            <a:r>
              <a:rPr lang="en-US" sz="2800" b="1">
                <a:solidFill>
                  <a:srgbClr val="CCCC00"/>
                </a:solidFill>
                <a:effectLst>
                  <a:outerShdw blurRad="38100" dist="38100" dir="2700000" algn="tl">
                    <a:srgbClr val="000000"/>
                  </a:outerShdw>
                </a:effectLst>
                <a:latin typeface="Arial" charset="0"/>
                <a:cs typeface="Arial" charset="0"/>
              </a:rPr>
              <a:t>For the Most High then showed signs and wonders </a:t>
            </a:r>
            <a:r>
              <a:rPr lang="en-US" sz="2800" b="1" i="1">
                <a:solidFill>
                  <a:srgbClr val="CCCC00"/>
                </a:solidFill>
                <a:effectLst>
                  <a:outerShdw blurRad="38100" dist="38100" dir="2700000" algn="tl">
                    <a:srgbClr val="000000"/>
                  </a:outerShdw>
                </a:effectLst>
                <a:latin typeface="Arial" charset="0"/>
                <a:cs typeface="Arial" charset="0"/>
              </a:rPr>
              <a:t>[as in the days of the Exodus from Egypt]</a:t>
            </a:r>
            <a:r>
              <a:rPr lang="en-US" sz="2800" b="1">
                <a:solidFill>
                  <a:srgbClr val="CCCC00"/>
                </a:solidFill>
                <a:effectLst>
                  <a:outerShdw blurRad="38100" dist="38100" dir="2700000" algn="tl">
                    <a:srgbClr val="000000"/>
                  </a:outerShdw>
                </a:effectLst>
                <a:latin typeface="Arial" charset="0"/>
                <a:cs typeface="Arial" charset="0"/>
              </a:rPr>
              <a:t> and held still the flood,</a:t>
            </a:r>
            <a:r>
              <a:rPr lang="en-US" sz="2800" b="1">
                <a:solidFill>
                  <a:schemeClr val="bg1"/>
                </a:solidFill>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till they were passed over. </a:t>
            </a:r>
            <a:endParaRPr lang="en-GB" sz="2800" b="1">
              <a:solidFill>
                <a:srgbClr val="FFCC00"/>
              </a:solidFill>
              <a:effectLst>
                <a:outerShdw blurRad="38100" dist="38100" dir="2700000" algn="tl">
                  <a:srgbClr val="000000"/>
                </a:outerShdw>
              </a:effectLst>
              <a:latin typeface="Arial" charset="0"/>
              <a:cs typeface="Arial" charset="0"/>
            </a:endParaRPr>
          </a:p>
        </p:txBody>
      </p:sp>
      <p:sp>
        <p:nvSpPr>
          <p:cNvPr id="7" name="Slide Number Placeholder 6">
            <a:extLst>
              <a:ext uri="{FF2B5EF4-FFF2-40B4-BE49-F238E27FC236}">
                <a16:creationId xmlns:a16="http://schemas.microsoft.com/office/drawing/2014/main" id="{C4202802-6803-44B2-815A-59510695AD5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77F3AC-5587-4E0A-9E9D-77B471805216}" type="slidenum">
              <a:rPr lang="en-GB" altLang="en-US"/>
              <a:pPr eaLnBrk="1" hangingPunct="1"/>
              <a:t>23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circle(in)">
                                      <p:cBhvr>
                                        <p:cTn id="7" dur="20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5"/>
                                        </p:tgtEl>
                                        <p:attrNameLst>
                                          <p:attrName>style.visibility</p:attrName>
                                        </p:attrNameLst>
                                      </p:cBhvr>
                                      <p:to>
                                        <p:strVal val="visible"/>
                                      </p:to>
                                    </p:set>
                                    <p:anim calcmode="lin" valueType="num">
                                      <p:cBhvr additive="base">
                                        <p:cTn id="12" dur="500" fill="hold"/>
                                        <p:tgtEl>
                                          <p:spTgt spid="35845"/>
                                        </p:tgtEl>
                                        <p:attrNameLst>
                                          <p:attrName>ppt_x</p:attrName>
                                        </p:attrNameLst>
                                      </p:cBhvr>
                                      <p:tavLst>
                                        <p:tav tm="0">
                                          <p:val>
                                            <p:strVal val="#ppt_x"/>
                                          </p:val>
                                        </p:tav>
                                        <p:tav tm="100000">
                                          <p:val>
                                            <p:strVal val="#ppt_x"/>
                                          </p:val>
                                        </p:tav>
                                      </p:tavLst>
                                    </p:anim>
                                    <p:anim calcmode="lin" valueType="num">
                                      <p:cBhvr additive="base">
                                        <p:cTn id="13"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99238AE-699E-4A85-A36C-2CF68FAD6DB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36868" name="Text Box 4">
            <a:extLst>
              <a:ext uri="{FF2B5EF4-FFF2-40B4-BE49-F238E27FC236}">
                <a16:creationId xmlns:a16="http://schemas.microsoft.com/office/drawing/2014/main" id="{B8D698BB-D8F4-4BDF-8444-D7C23CAD2E1C}"/>
              </a:ext>
            </a:extLst>
          </p:cNvPr>
          <p:cNvSpPr txBox="1">
            <a:spLocks noChangeArrowheads="1"/>
          </p:cNvSpPr>
          <p:nvPr/>
        </p:nvSpPr>
        <p:spPr bwMode="auto">
          <a:xfrm>
            <a:off x="0" y="5373688"/>
            <a:ext cx="9144000" cy="1373187"/>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i="1">
                <a:solidFill>
                  <a:schemeClr val="bg1"/>
                </a:solidFill>
                <a:effectLst>
                  <a:outerShdw blurRad="38100" dist="38100" dir="2700000" algn="tl">
                    <a:srgbClr val="000000"/>
                  </a:outerShdw>
                </a:effectLst>
                <a:latin typeface="Arial" charset="0"/>
                <a:cs typeface="Arial" charset="0"/>
              </a:rPr>
              <a:t>For through that country there was a great way to go, namely, of a year and a half: </a:t>
            </a:r>
            <a:r>
              <a:rPr lang="en-US" sz="2800" b="1" i="1">
                <a:solidFill>
                  <a:srgbClr val="FFCC00"/>
                </a:solidFill>
                <a:effectLst>
                  <a:outerShdw blurRad="38100" dist="38100" dir="2700000" algn="tl">
                    <a:srgbClr val="000000"/>
                  </a:outerShdw>
                </a:effectLst>
                <a:latin typeface="Arial" charset="0"/>
                <a:cs typeface="Arial" charset="0"/>
              </a:rPr>
              <a:t>and the same region is called Arsareth.”</a:t>
            </a:r>
            <a:r>
              <a:rPr lang="en-US" sz="2800" b="1" i="1">
                <a:solidFill>
                  <a:schemeClr val="bg1"/>
                </a:solidFill>
                <a:effectLst>
                  <a:outerShdw blurRad="38100" dist="38100" dir="2700000" algn="tl">
                    <a:srgbClr val="000000"/>
                  </a:outerShdw>
                </a:effectLst>
                <a:latin typeface="Arial" charset="0"/>
                <a:cs typeface="Arial" charset="0"/>
              </a:rPr>
              <a:t> </a:t>
            </a:r>
            <a:r>
              <a:rPr lang="en-US" sz="2800" b="1" i="1">
                <a:solidFill>
                  <a:srgbClr val="FF00FF"/>
                </a:solidFill>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II Esdras, 13:40-45.</a:t>
            </a:r>
            <a:endParaRPr lang="en-GB" sz="2800" b="1">
              <a:solidFill>
                <a:srgbClr val="FF00FF"/>
              </a:solidFill>
              <a:effectLst>
                <a:outerShdw blurRad="38100" dist="38100" dir="2700000" algn="tl">
                  <a:srgbClr val="000000"/>
                </a:outerShdw>
              </a:effectLst>
              <a:latin typeface="Arial" charset="0"/>
              <a:cs typeface="Arial" charset="0"/>
            </a:endParaRPr>
          </a:p>
        </p:txBody>
      </p:sp>
      <p:pic>
        <p:nvPicPr>
          <p:cNvPr id="36870" name="Picture 6" descr="Photo: Armenia">
            <a:extLst>
              <a:ext uri="{FF2B5EF4-FFF2-40B4-BE49-F238E27FC236}">
                <a16:creationId xmlns:a16="http://schemas.microsoft.com/office/drawing/2014/main" id="{F1CB7C8C-ED84-41C2-BEE4-EBACFEBB6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268413"/>
            <a:ext cx="5705475"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798282A2-5432-445C-BAFC-898260CFAE1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A9D37F-2B29-4E54-A3EB-4A9DA324BA5B}" type="slidenum">
              <a:rPr lang="en-GB" altLang="en-US"/>
              <a:pPr eaLnBrk="1" hangingPunct="1"/>
              <a:t>24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circle(in)">
                                      <p:cBhvr>
                                        <p:cTn id="7" dur="2000"/>
                                        <p:tgtEl>
                                          <p:spTgt spid="368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 calcmode="lin" valueType="num">
                                      <p:cBhvr additive="base">
                                        <p:cTn id="12" dur="500" fill="hold"/>
                                        <p:tgtEl>
                                          <p:spTgt spid="36868"/>
                                        </p:tgtEl>
                                        <p:attrNameLst>
                                          <p:attrName>ppt_x</p:attrName>
                                        </p:attrNameLst>
                                      </p:cBhvr>
                                      <p:tavLst>
                                        <p:tav tm="0">
                                          <p:val>
                                            <p:strVal val="#ppt_x"/>
                                          </p:val>
                                        </p:tav>
                                        <p:tav tm="100000">
                                          <p:val>
                                            <p:strVal val="#ppt_x"/>
                                          </p:val>
                                        </p:tav>
                                      </p:tavLst>
                                    </p:anim>
                                    <p:anim calcmode="lin" valueType="num">
                                      <p:cBhvr additive="base">
                                        <p:cTn id="13"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12867C-705D-431A-92C9-778E659FFFD1}"/>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37892" name="Picture 4" descr="Armenia">
            <a:extLst>
              <a:ext uri="{FF2B5EF4-FFF2-40B4-BE49-F238E27FC236}">
                <a16:creationId xmlns:a16="http://schemas.microsoft.com/office/drawing/2014/main" id="{660696F7-5260-4E6A-A38D-F3F47A55E6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4537075"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a:extLst>
              <a:ext uri="{FF2B5EF4-FFF2-40B4-BE49-F238E27FC236}">
                <a16:creationId xmlns:a16="http://schemas.microsoft.com/office/drawing/2014/main" id="{D79B68BF-3C8B-464D-9DBB-785A9EB574F2}"/>
              </a:ext>
            </a:extLst>
          </p:cNvPr>
          <p:cNvSpPr txBox="1">
            <a:spLocks noChangeArrowheads="1"/>
          </p:cNvSpPr>
          <p:nvPr/>
        </p:nvSpPr>
        <p:spPr bwMode="auto">
          <a:xfrm>
            <a:off x="5003800" y="1412875"/>
            <a:ext cx="3816350" cy="4478338"/>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Today,</a:t>
            </a:r>
            <a:r>
              <a:rPr lang="en-US" sz="3200" b="1">
                <a:effectLst>
                  <a:outerShdw blurRad="38100" dist="38100" dir="2700000" algn="tl">
                    <a:srgbClr val="000000"/>
                  </a:outerShdw>
                </a:effectLst>
                <a:latin typeface="Arial" charset="0"/>
                <a:cs typeface="Arial" charset="0"/>
              </a:rPr>
              <a:t> </a:t>
            </a:r>
            <a:r>
              <a:rPr lang="en-US" sz="3200" b="1">
                <a:solidFill>
                  <a:srgbClr val="FFCC00"/>
                </a:solidFill>
                <a:effectLst>
                  <a:outerShdw blurRad="38100" dist="38100" dir="2700000" algn="tl">
                    <a:srgbClr val="000000"/>
                  </a:outerShdw>
                </a:effectLst>
                <a:latin typeface="Arial" charset="0"/>
                <a:cs typeface="Arial" charset="0"/>
              </a:rPr>
              <a:t>it is called Armenia.</a:t>
            </a:r>
            <a:r>
              <a:rPr lang="en-US" sz="3200" b="1">
                <a:effectLst>
                  <a:outerShdw blurRad="38100" dist="38100" dir="2700000" algn="tl">
                    <a:srgbClr val="000000"/>
                  </a:outerShdw>
                </a:effectLst>
                <a:latin typeface="Arial" charset="0"/>
                <a:cs typeface="Arial" charset="0"/>
              </a:rPr>
              <a:t>  </a:t>
            </a:r>
            <a:r>
              <a:rPr lang="en-US" sz="3200" b="1">
                <a:solidFill>
                  <a:schemeClr val="accent1"/>
                </a:solidFill>
                <a:effectLst>
                  <a:outerShdw blurRad="38100" dist="38100" dir="2700000" algn="tl">
                    <a:srgbClr val="000000"/>
                  </a:outerShdw>
                </a:effectLst>
                <a:latin typeface="Arial" charset="0"/>
                <a:cs typeface="Arial" charset="0"/>
              </a:rPr>
              <a:t>Note that this passage from the Apocrypha totally verifies</a:t>
            </a:r>
            <a:r>
              <a:rPr lang="en-US" sz="3200" b="1">
                <a:effectLst>
                  <a:outerShdw blurRad="38100" dist="38100" dir="2700000" algn="tl">
                    <a:srgbClr val="000000"/>
                  </a:outerShdw>
                </a:effectLst>
                <a:latin typeface="Arial" charset="0"/>
                <a:cs typeface="Arial" charset="0"/>
              </a:rPr>
              <a:t> </a:t>
            </a:r>
            <a:r>
              <a:rPr lang="en-US" sz="3200" b="1">
                <a:solidFill>
                  <a:srgbClr val="FF00FF"/>
                </a:solidFill>
                <a:effectLst>
                  <a:outerShdw blurRad="38100" dist="38100" dir="2700000" algn="tl">
                    <a:srgbClr val="000000"/>
                  </a:outerShdw>
                </a:effectLst>
                <a:latin typeface="Arial" charset="0"/>
                <a:cs typeface="Arial" charset="0"/>
              </a:rPr>
              <a:t>Isa. 11:11,</a:t>
            </a:r>
            <a:r>
              <a:rPr lang="en-US" sz="3200" b="1">
                <a:effectLst>
                  <a:outerShdw blurRad="38100" dist="38100" dir="2700000" algn="tl">
                    <a:srgbClr val="000000"/>
                  </a:outerShdw>
                </a:effectLst>
                <a:latin typeface="Arial" charset="0"/>
                <a:cs typeface="Arial" charset="0"/>
              </a:rPr>
              <a:t> </a:t>
            </a:r>
            <a:r>
              <a:rPr lang="en-US" sz="3200" b="1">
                <a:solidFill>
                  <a:srgbClr val="FFFF00"/>
                </a:solidFill>
                <a:effectLst>
                  <a:outerShdw blurRad="38100" dist="38100" dir="2700000" algn="tl">
                    <a:srgbClr val="000000"/>
                  </a:outerShdw>
                </a:effectLst>
                <a:latin typeface="Arial" charset="0"/>
                <a:cs typeface="Arial" charset="0"/>
              </a:rPr>
              <a:t>which is the “highway” prophecy</a:t>
            </a:r>
            <a:r>
              <a:rPr lang="en-US" sz="3200" b="1">
                <a:effectLst>
                  <a:outerShdw blurRad="38100" dist="38100" dir="2700000" algn="tl">
                    <a:srgbClr val="000000"/>
                  </a:outerShdw>
                </a:effectLst>
                <a:latin typeface="Arial" charset="0"/>
                <a:cs typeface="Arial" charset="0"/>
              </a:rPr>
              <a:t>. </a:t>
            </a:r>
            <a:endParaRPr lang="en-GB" sz="3200" b="1">
              <a:effectLst>
                <a:outerShdw blurRad="38100" dist="38100" dir="2700000" algn="tl">
                  <a:srgbClr val="000000"/>
                </a:outerShdw>
              </a:effectLst>
              <a:latin typeface="Arial" charset="0"/>
              <a:cs typeface="Arial" charset="0"/>
            </a:endParaRPr>
          </a:p>
        </p:txBody>
      </p:sp>
      <p:sp>
        <p:nvSpPr>
          <p:cNvPr id="37894" name="Text Box 6">
            <a:extLst>
              <a:ext uri="{FF2B5EF4-FFF2-40B4-BE49-F238E27FC236}">
                <a16:creationId xmlns:a16="http://schemas.microsoft.com/office/drawing/2014/main" id="{ECA07487-61AC-4EB0-99D6-BE7876E38128}"/>
              </a:ext>
            </a:extLst>
          </p:cNvPr>
          <p:cNvSpPr txBox="1">
            <a:spLocks noChangeArrowheads="1"/>
          </p:cNvSpPr>
          <p:nvPr/>
        </p:nvSpPr>
        <p:spPr bwMode="auto">
          <a:xfrm>
            <a:off x="323850" y="6237288"/>
            <a:ext cx="4464050" cy="641350"/>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FF00"/>
                </a:solidFill>
                <a:effectLst>
                  <a:outerShdw blurRad="38100" dist="38100" dir="2700000" algn="tl">
                    <a:srgbClr val="000000"/>
                  </a:outerShdw>
                </a:effectLst>
                <a:latin typeface="Arial" charset="0"/>
                <a:cs typeface="Arial" charset="0"/>
              </a:rPr>
              <a:t>Armenia</a:t>
            </a:r>
            <a:endParaRPr lang="en-GB" sz="3600" b="1">
              <a:solidFill>
                <a:srgbClr val="FFFF00"/>
              </a:solidFill>
              <a:effectLst>
                <a:outerShdw blurRad="38100" dist="38100" dir="2700000" algn="tl">
                  <a:srgbClr val="000000"/>
                </a:outerShdw>
              </a:effectLst>
              <a:latin typeface="Arial" charset="0"/>
              <a:cs typeface="Arial" charset="0"/>
            </a:endParaRPr>
          </a:p>
        </p:txBody>
      </p:sp>
      <p:sp>
        <p:nvSpPr>
          <p:cNvPr id="8" name="Slide Number Placeholder 7">
            <a:extLst>
              <a:ext uri="{FF2B5EF4-FFF2-40B4-BE49-F238E27FC236}">
                <a16:creationId xmlns:a16="http://schemas.microsoft.com/office/drawing/2014/main" id="{DFEACFB9-D712-4858-A4AE-E9E2A267806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ABDF53-8193-47A1-BBBF-80A6E7EC4B78}" type="slidenum">
              <a:rPr lang="en-GB" altLang="en-US"/>
              <a:pPr eaLnBrk="1" hangingPunct="1"/>
              <a:t>25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circle(in)">
                                      <p:cBhvr>
                                        <p:cTn id="7" dur="20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7894">
                                            <p:txEl>
                                              <p:pRg st="0" end="0"/>
                                            </p:txEl>
                                          </p:spTgt>
                                        </p:tgtEl>
                                        <p:attrNameLst>
                                          <p:attrName>style.visibility</p:attrName>
                                        </p:attrNameLst>
                                      </p:cBhvr>
                                      <p:to>
                                        <p:strVal val="visible"/>
                                      </p:to>
                                    </p:set>
                                    <p:anim calcmode="lin" valueType="num">
                                      <p:cBhvr additive="base">
                                        <p:cTn id="12" dur="500" fill="hold"/>
                                        <p:tgtEl>
                                          <p:spTgt spid="3789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78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7893"/>
                                        </p:tgtEl>
                                        <p:attrNameLst>
                                          <p:attrName>style.visibility</p:attrName>
                                        </p:attrNameLst>
                                      </p:cBhvr>
                                      <p:to>
                                        <p:strVal val="visible"/>
                                      </p:to>
                                    </p:set>
                                    <p:anim calcmode="discrete" valueType="clr">
                                      <p:cBhvr override="childStyle">
                                        <p:cTn id="18" dur="80"/>
                                        <p:tgtEl>
                                          <p:spTgt spid="3789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7893"/>
                                        </p:tgtEl>
                                        <p:attrNameLst>
                                          <p:attrName>fillcolor</p:attrName>
                                        </p:attrNameLst>
                                      </p:cBhvr>
                                      <p:tavLst>
                                        <p:tav tm="0">
                                          <p:val>
                                            <p:clrVal>
                                              <a:schemeClr val="accent2"/>
                                            </p:clrVal>
                                          </p:val>
                                        </p:tav>
                                        <p:tav tm="50000">
                                          <p:val>
                                            <p:clrVal>
                                              <a:schemeClr val="hlink"/>
                                            </p:clrVal>
                                          </p:val>
                                        </p:tav>
                                      </p:tavLst>
                                    </p:anim>
                                    <p:set>
                                      <p:cBhvr>
                                        <p:cTn id="20" dur="80"/>
                                        <p:tgtEl>
                                          <p:spTgt spid="378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DSCN6306">
            <a:extLst>
              <a:ext uri="{FF2B5EF4-FFF2-40B4-BE49-F238E27FC236}">
                <a16:creationId xmlns:a16="http://schemas.microsoft.com/office/drawing/2014/main" id="{21D85131-F4B5-4569-BAE1-8B86882D79F0}"/>
              </a:ext>
            </a:extLst>
          </p:cNvPr>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0" y="17463"/>
            <a:ext cx="9144000"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FDC85328-53DF-4E95-AB36-7833BAD8543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38917" name="Text Box 5">
            <a:extLst>
              <a:ext uri="{FF2B5EF4-FFF2-40B4-BE49-F238E27FC236}">
                <a16:creationId xmlns:a16="http://schemas.microsoft.com/office/drawing/2014/main" id="{D90A2D5F-288F-4024-857D-21F989D061F7}"/>
              </a:ext>
            </a:extLst>
          </p:cNvPr>
          <p:cNvSpPr txBox="1">
            <a:spLocks noChangeArrowheads="1"/>
          </p:cNvSpPr>
          <p:nvPr/>
        </p:nvSpPr>
        <p:spPr bwMode="auto">
          <a:xfrm>
            <a:off x="0" y="4149725"/>
            <a:ext cx="9144000" cy="2227263"/>
          </a:xfrm>
          <a:prstGeom prst="rect">
            <a:avLst/>
          </a:prstGeom>
          <a:noFill/>
          <a:ln w="9525">
            <a:noFill/>
            <a:miter lim="800000"/>
            <a:headEnd/>
            <a:tailEnd/>
          </a:ln>
          <a:effectLst/>
        </p:spPr>
        <p:txBody>
          <a:bodyPr>
            <a:spAutoFit/>
          </a:bodyPr>
          <a:lstStyle/>
          <a:p>
            <a:pPr algn="ct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So, far from disappearing off the face of the earth, and far from dying out, the so-called “Ten Lost Tribes” are still </a:t>
            </a:r>
            <a:r>
              <a:rPr lang="en-US" sz="2800" b="1">
                <a:solidFill>
                  <a:srgbClr val="FFFF00"/>
                </a:solidFill>
                <a:effectLst>
                  <a:outerShdw blurRad="38100" dist="38100" dir="2700000" algn="tl">
                    <a:srgbClr val="000000"/>
                  </a:outerShdw>
                </a:effectLst>
                <a:latin typeface="Arial" charset="0"/>
                <a:cs typeface="Arial" charset="0"/>
              </a:rPr>
              <a:t>VERY MUCH ALIVE.</a:t>
            </a:r>
            <a:r>
              <a:rPr lang="en-US" sz="2800" b="1">
                <a:solidFill>
                  <a:schemeClr val="hlink"/>
                </a:solidFill>
                <a:effectLst>
                  <a:outerShdw blurRad="38100" dist="38100" dir="2700000" algn="tl">
                    <a:srgbClr val="000000"/>
                  </a:outerShdw>
                </a:effectLst>
                <a:latin typeface="Arial" charset="0"/>
                <a:cs typeface="Arial" charset="0"/>
              </a:rPr>
              <a:t>   We are known as the Caucasian people!!!  </a:t>
            </a:r>
            <a:r>
              <a:rPr lang="en-US" sz="2800" b="1">
                <a:solidFill>
                  <a:srgbClr val="FFFF00"/>
                </a:solidFill>
                <a:effectLst>
                  <a:outerShdw blurRad="38100" dist="38100" dir="2700000" algn="tl">
                    <a:srgbClr val="000000"/>
                  </a:outerShdw>
                </a:effectLst>
                <a:latin typeface="Arial" charset="0"/>
                <a:cs typeface="Arial" charset="0"/>
              </a:rPr>
              <a:t>I like to refer to us as Anglo-Saxon Israel.</a:t>
            </a:r>
            <a:endParaRPr lang="en-GB" sz="2800" b="1">
              <a:solidFill>
                <a:srgbClr val="FFFF00"/>
              </a:solidFill>
              <a:effectLst>
                <a:outerShdw blurRad="38100" dist="38100" dir="2700000" algn="tl">
                  <a:srgbClr val="000000"/>
                </a:outerShdw>
              </a:effectLst>
              <a:latin typeface="Arial" charset="0"/>
              <a:cs typeface="Arial" charset="0"/>
            </a:endParaRPr>
          </a:p>
        </p:txBody>
      </p:sp>
      <p:sp>
        <p:nvSpPr>
          <p:cNvPr id="7" name="Slide Number Placeholder 6">
            <a:extLst>
              <a:ext uri="{FF2B5EF4-FFF2-40B4-BE49-F238E27FC236}">
                <a16:creationId xmlns:a16="http://schemas.microsoft.com/office/drawing/2014/main" id="{7D8E8CF0-2146-4B6E-888B-61CD522E3CC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D090BC-5B92-4E1E-A0A5-E5F008452A88}" type="slidenum">
              <a:rPr lang="en-GB" altLang="en-US"/>
              <a:pPr eaLnBrk="1" hangingPunct="1"/>
              <a:t>26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ppt_x"/>
                                          </p:val>
                                        </p:tav>
                                        <p:tav tm="100000">
                                          <p:val>
                                            <p:strVal val="#ppt_x"/>
                                          </p:val>
                                        </p:tav>
                                      </p:tavLst>
                                    </p:anim>
                                    <p:anim calcmode="lin" valueType="num">
                                      <p:cBhvr additive="base">
                                        <p:cTn id="8" dur="500" fill="hold"/>
                                        <p:tgtEl>
                                          <p:spTgt spid="389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8184857-EE5D-4E01-826D-D91EC9DA053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39939" name="Picture 3" descr="Left_East_Parthian_Cataphract_Middle_Parthian_Horse_Archer_Right_Parthian_Cataphract_from_Hatra">
            <a:extLst>
              <a:ext uri="{FF2B5EF4-FFF2-40B4-BE49-F238E27FC236}">
                <a16:creationId xmlns:a16="http://schemas.microsoft.com/office/drawing/2014/main" id="{7DEFCFFA-AA7C-4B77-9C9F-417BFBEFE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4967287"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1C79A9B9-3D51-44A0-8D60-95F9CBBE154C}"/>
              </a:ext>
            </a:extLst>
          </p:cNvPr>
          <p:cNvSpPr txBox="1">
            <a:spLocks noChangeArrowheads="1"/>
          </p:cNvSpPr>
          <p:nvPr/>
        </p:nvSpPr>
        <p:spPr bwMode="auto">
          <a:xfrm>
            <a:off x="5651500" y="1484313"/>
            <a:ext cx="3492500" cy="3935412"/>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Having firmly established the Identity of the Israelites of the Assyrian Captivity with the Caucasian people,</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we can now traces some of the other names</a:t>
            </a:r>
            <a:endParaRPr lang="en-GB" sz="2800" b="1">
              <a:solidFill>
                <a:srgbClr val="FFFF00"/>
              </a:solidFill>
              <a:effectLst>
                <a:outerShdw blurRad="38100" dist="38100" dir="2700000" algn="tl">
                  <a:srgbClr val="000000"/>
                </a:outerShdw>
              </a:effectLst>
              <a:latin typeface="Arial" charset="0"/>
              <a:cs typeface="Arial" charset="0"/>
            </a:endParaRPr>
          </a:p>
        </p:txBody>
      </p:sp>
      <p:sp>
        <p:nvSpPr>
          <p:cNvPr id="39941" name="Text Box 5">
            <a:extLst>
              <a:ext uri="{FF2B5EF4-FFF2-40B4-BE49-F238E27FC236}">
                <a16:creationId xmlns:a16="http://schemas.microsoft.com/office/drawing/2014/main" id="{7E4B708A-7530-4432-ACBF-A829AB7DC089}"/>
              </a:ext>
            </a:extLst>
          </p:cNvPr>
          <p:cNvSpPr txBox="1">
            <a:spLocks noChangeArrowheads="1"/>
          </p:cNvSpPr>
          <p:nvPr/>
        </p:nvSpPr>
        <p:spPr bwMode="auto">
          <a:xfrm>
            <a:off x="0" y="5300663"/>
            <a:ext cx="9144000" cy="946150"/>
          </a:xfrm>
          <a:prstGeom prst="rect">
            <a:avLst/>
          </a:prstGeom>
          <a:noFill/>
          <a:ln w="9525">
            <a:noFill/>
            <a:miter lim="800000"/>
            <a:headEnd/>
            <a:tailEnd/>
          </a:ln>
          <a:effectLst/>
        </p:spPr>
        <p:txBody>
          <a:bodyPr>
            <a:spAutoFit/>
          </a:bodyPr>
          <a:lstStyle/>
          <a:p>
            <a:pPr>
              <a:spcBef>
                <a:spcPct val="50000"/>
              </a:spcBef>
              <a:defRPr/>
            </a:pPr>
            <a:r>
              <a:rPr lang="en-US" sz="2800" b="1">
                <a:solidFill>
                  <a:srgbClr val="FFFF00"/>
                </a:solidFill>
                <a:effectLst>
                  <a:outerShdw blurRad="38100" dist="38100" dir="2700000" algn="tl">
                    <a:srgbClr val="000000"/>
                  </a:outerShdw>
                </a:effectLst>
                <a:latin typeface="Arial" charset="0"/>
                <a:cs typeface="Arial" charset="0"/>
              </a:rPr>
              <a:t>by which our ancestors called themselves and by which they were called by other people.</a:t>
            </a:r>
            <a:endParaRPr lang="en-GB">
              <a:solidFill>
                <a:srgbClr val="FFFF00"/>
              </a:solidFill>
              <a:latin typeface="Arial" charset="0"/>
              <a:cs typeface="Arial" charset="0"/>
            </a:endParaRPr>
          </a:p>
        </p:txBody>
      </p:sp>
      <p:sp>
        <p:nvSpPr>
          <p:cNvPr id="8" name="Slide Number Placeholder 7">
            <a:extLst>
              <a:ext uri="{FF2B5EF4-FFF2-40B4-BE49-F238E27FC236}">
                <a16:creationId xmlns:a16="http://schemas.microsoft.com/office/drawing/2014/main" id="{88176DF9-E080-47B1-BF5D-3C0DD75013F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B93FAB-9BB4-4F1C-9CB6-C11E50D13A9E}" type="slidenum">
              <a:rPr lang="en-GB" altLang="en-US"/>
              <a:pPr eaLnBrk="1" hangingPunct="1"/>
              <a:t>27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circle(in)">
                                      <p:cBhvr>
                                        <p:cTn id="7" dur="20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9940"/>
                                        </p:tgtEl>
                                        <p:attrNameLst>
                                          <p:attrName>style.visibility</p:attrName>
                                        </p:attrNameLst>
                                      </p:cBhvr>
                                      <p:to>
                                        <p:strVal val="visible"/>
                                      </p:to>
                                    </p:set>
                                    <p:anim calcmode="discrete" valueType="clr">
                                      <p:cBhvr override="childStyle">
                                        <p:cTn id="12" dur="80"/>
                                        <p:tgtEl>
                                          <p:spTgt spid="3994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9940"/>
                                        </p:tgtEl>
                                        <p:attrNameLst>
                                          <p:attrName>fillcolor</p:attrName>
                                        </p:attrNameLst>
                                      </p:cBhvr>
                                      <p:tavLst>
                                        <p:tav tm="0">
                                          <p:val>
                                            <p:clrVal>
                                              <a:schemeClr val="accent2"/>
                                            </p:clrVal>
                                          </p:val>
                                        </p:tav>
                                        <p:tav tm="50000">
                                          <p:val>
                                            <p:clrVal>
                                              <a:schemeClr val="hlink"/>
                                            </p:clrVal>
                                          </p:val>
                                        </p:tav>
                                      </p:tavLst>
                                    </p:anim>
                                    <p:set>
                                      <p:cBhvr>
                                        <p:cTn id="14" dur="80"/>
                                        <p:tgtEl>
                                          <p:spTgt spid="3994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9941"/>
                                        </p:tgtEl>
                                        <p:attrNameLst>
                                          <p:attrName>style.visibility</p:attrName>
                                        </p:attrNameLst>
                                      </p:cBhvr>
                                      <p:to>
                                        <p:strVal val="visible"/>
                                      </p:to>
                                    </p:set>
                                    <p:anim calcmode="discrete" valueType="clr">
                                      <p:cBhvr override="childStyle">
                                        <p:cTn id="19" dur="80"/>
                                        <p:tgtEl>
                                          <p:spTgt spid="3994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9941"/>
                                        </p:tgtEl>
                                        <p:attrNameLst>
                                          <p:attrName>fillcolor</p:attrName>
                                        </p:attrNameLst>
                                      </p:cBhvr>
                                      <p:tavLst>
                                        <p:tav tm="0">
                                          <p:val>
                                            <p:clrVal>
                                              <a:schemeClr val="accent2"/>
                                            </p:clrVal>
                                          </p:val>
                                        </p:tav>
                                        <p:tav tm="50000">
                                          <p:val>
                                            <p:clrVal>
                                              <a:schemeClr val="hlink"/>
                                            </p:clrVal>
                                          </p:val>
                                        </p:tav>
                                      </p:tavLst>
                                    </p:anim>
                                    <p:set>
                                      <p:cBhvr>
                                        <p:cTn id="21" dur="80"/>
                                        <p:tgtEl>
                                          <p:spTgt spid="399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0EDC11A8-8DB3-493C-8D85-621EBDA14C4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54275" name="Text Box 3">
            <a:extLst>
              <a:ext uri="{FF2B5EF4-FFF2-40B4-BE49-F238E27FC236}">
                <a16:creationId xmlns:a16="http://schemas.microsoft.com/office/drawing/2014/main" id="{7A2A03C4-D195-4AC6-9DB2-F80B4B6DB738}"/>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pic>
        <p:nvPicPr>
          <p:cNvPr id="54277" name="Picture 5" descr="abraham-and-isaac-on-mount-moriah">
            <a:extLst>
              <a:ext uri="{FF2B5EF4-FFF2-40B4-BE49-F238E27FC236}">
                <a16:creationId xmlns:a16="http://schemas.microsoft.com/office/drawing/2014/main" id="{F33A789D-7653-408D-ACAE-6D11860BC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16113"/>
            <a:ext cx="28924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6">
            <a:extLst>
              <a:ext uri="{FF2B5EF4-FFF2-40B4-BE49-F238E27FC236}">
                <a16:creationId xmlns:a16="http://schemas.microsoft.com/office/drawing/2014/main" id="{6AEB7A15-91E0-4337-8C2D-70F222F2BF68}"/>
              </a:ext>
            </a:extLst>
          </p:cNvPr>
          <p:cNvSpPr txBox="1">
            <a:spLocks noChangeArrowheads="1"/>
          </p:cNvSpPr>
          <p:nvPr/>
        </p:nvSpPr>
        <p:spPr bwMode="auto">
          <a:xfrm>
            <a:off x="3924300" y="2420938"/>
            <a:ext cx="4751388" cy="1739900"/>
          </a:xfrm>
          <a:prstGeom prst="rect">
            <a:avLst/>
          </a:prstGeom>
          <a:noFill/>
          <a:ln w="9525">
            <a:noFill/>
            <a:miter lim="800000"/>
            <a:headEnd/>
            <a:tailEnd/>
          </a:ln>
          <a:effectLst/>
        </p:spPr>
        <p:txBody>
          <a:bodyPr>
            <a:spAutoFit/>
          </a:bodyPr>
          <a:lstStyle/>
          <a:p>
            <a:pPr>
              <a:spcBef>
                <a:spcPct val="50000"/>
              </a:spcBef>
              <a:defRPr/>
            </a:pPr>
            <a:r>
              <a:rPr lang="en-US" sz="3600" b="1" i="1">
                <a:solidFill>
                  <a:srgbClr val="FFCC00"/>
                </a:solidFill>
                <a:effectLst>
                  <a:outerShdw blurRad="38100" dist="38100" dir="2700000" algn="tl">
                    <a:srgbClr val="000000"/>
                  </a:outerShdw>
                </a:effectLst>
                <a:latin typeface="Arial" charset="0"/>
                <a:cs typeface="Arial" charset="0"/>
              </a:rPr>
              <a:t>“In Isaac shall thy seed be called.”</a:t>
            </a:r>
            <a:r>
              <a:rPr lang="en-US" sz="3600" b="1" i="1">
                <a:effectLst>
                  <a:outerShdw blurRad="38100" dist="38100" dir="2700000" algn="tl">
                    <a:srgbClr val="000000"/>
                  </a:outerShdw>
                </a:effectLst>
                <a:latin typeface="Arial" charset="0"/>
                <a:cs typeface="Arial" charset="0"/>
              </a:rPr>
              <a:t> </a:t>
            </a:r>
            <a:r>
              <a:rPr lang="en-US" sz="3600" b="1" i="1">
                <a:solidFill>
                  <a:srgbClr val="FF00FF"/>
                </a:solidFill>
                <a:effectLst>
                  <a:outerShdw blurRad="38100" dist="38100" dir="2700000" algn="tl">
                    <a:srgbClr val="000000"/>
                  </a:outerShdw>
                </a:effectLst>
                <a:latin typeface="Arial" charset="0"/>
                <a:cs typeface="Arial" charset="0"/>
              </a:rPr>
              <a:t>– </a:t>
            </a:r>
            <a:r>
              <a:rPr lang="en-US" sz="3600" b="1">
                <a:solidFill>
                  <a:srgbClr val="FF00FF"/>
                </a:solidFill>
                <a:effectLst>
                  <a:outerShdw blurRad="38100" dist="38100" dir="2700000" algn="tl">
                    <a:srgbClr val="000000"/>
                  </a:outerShdw>
                </a:effectLst>
                <a:latin typeface="Arial" charset="0"/>
                <a:cs typeface="Arial" charset="0"/>
              </a:rPr>
              <a:t>Gen. 21:12.</a:t>
            </a:r>
            <a:endParaRPr lang="en-GB" sz="3600" b="1">
              <a:solidFill>
                <a:srgbClr val="FF00FF"/>
              </a:solidFill>
              <a:effectLst>
                <a:outerShdw blurRad="38100" dist="38100" dir="2700000" algn="tl">
                  <a:srgbClr val="000000"/>
                </a:outerShdw>
              </a:effectLst>
              <a:latin typeface="Arial" charset="0"/>
              <a:cs typeface="Arial" charset="0"/>
            </a:endParaRPr>
          </a:p>
        </p:txBody>
      </p:sp>
      <p:sp>
        <p:nvSpPr>
          <p:cNvPr id="54279" name="Text Box 7">
            <a:extLst>
              <a:ext uri="{FF2B5EF4-FFF2-40B4-BE49-F238E27FC236}">
                <a16:creationId xmlns:a16="http://schemas.microsoft.com/office/drawing/2014/main" id="{C171D553-1305-4230-857D-051DECF0ADE0}"/>
              </a:ext>
            </a:extLst>
          </p:cNvPr>
          <p:cNvSpPr txBox="1">
            <a:spLocks noChangeArrowheads="1"/>
          </p:cNvSpPr>
          <p:nvPr/>
        </p:nvSpPr>
        <p:spPr bwMode="auto">
          <a:xfrm>
            <a:off x="323850" y="6453188"/>
            <a:ext cx="6696075" cy="457200"/>
          </a:xfrm>
          <a:prstGeom prst="rect">
            <a:avLst/>
          </a:prstGeom>
          <a:noFill/>
          <a:ln w="9525">
            <a:noFill/>
            <a:miter lim="800000"/>
            <a:headEnd/>
            <a:tailEnd/>
          </a:ln>
          <a:effectLst/>
        </p:spPr>
        <p:txBody>
          <a:bodyPr>
            <a:spAutoFit/>
          </a:bodyPr>
          <a:lstStyle/>
          <a:p>
            <a:pPr>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Abraham Making An Offering Of Isaac</a:t>
            </a:r>
          </a:p>
        </p:txBody>
      </p:sp>
      <p:sp>
        <p:nvSpPr>
          <p:cNvPr id="9" name="Slide Number Placeholder 8">
            <a:extLst>
              <a:ext uri="{FF2B5EF4-FFF2-40B4-BE49-F238E27FC236}">
                <a16:creationId xmlns:a16="http://schemas.microsoft.com/office/drawing/2014/main" id="{18A407A3-E7CF-4C96-898B-9955AFB4FD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3CF7A5-5C2A-41E7-BA8B-24620E91FA3A}" type="slidenum">
              <a:rPr lang="en-GB" altLang="en-US"/>
              <a:pPr eaLnBrk="1" hangingPunct="1"/>
              <a:t>28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circle(in)">
                                      <p:cBhvr>
                                        <p:cTn id="7" dur="2000"/>
                                        <p:tgtEl>
                                          <p:spTgt spid="54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279"/>
                                        </p:tgtEl>
                                        <p:attrNameLst>
                                          <p:attrName>style.visibility</p:attrName>
                                        </p:attrNameLst>
                                      </p:cBhvr>
                                      <p:to>
                                        <p:strVal val="visible"/>
                                      </p:to>
                                    </p:set>
                                    <p:anim calcmode="lin" valueType="num">
                                      <p:cBhvr additive="base">
                                        <p:cTn id="12" dur="500" fill="hold"/>
                                        <p:tgtEl>
                                          <p:spTgt spid="54279"/>
                                        </p:tgtEl>
                                        <p:attrNameLst>
                                          <p:attrName>ppt_x</p:attrName>
                                        </p:attrNameLst>
                                      </p:cBhvr>
                                      <p:tavLst>
                                        <p:tav tm="0">
                                          <p:val>
                                            <p:strVal val="#ppt_x"/>
                                          </p:val>
                                        </p:tav>
                                        <p:tav tm="100000">
                                          <p:val>
                                            <p:strVal val="#ppt_x"/>
                                          </p:val>
                                        </p:tav>
                                      </p:tavLst>
                                    </p:anim>
                                    <p:anim calcmode="lin" valueType="num">
                                      <p:cBhvr additive="base">
                                        <p:cTn id="13" dur="500" fill="hold"/>
                                        <p:tgtEl>
                                          <p:spTgt spid="5427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4278"/>
                                        </p:tgtEl>
                                        <p:attrNameLst>
                                          <p:attrName>style.visibility</p:attrName>
                                        </p:attrNameLst>
                                      </p:cBhvr>
                                      <p:to>
                                        <p:strVal val="visible"/>
                                      </p:to>
                                    </p:set>
                                    <p:anim calcmode="discrete" valueType="clr">
                                      <p:cBhvr override="childStyle">
                                        <p:cTn id="18" dur="80"/>
                                        <p:tgtEl>
                                          <p:spTgt spid="5427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4278"/>
                                        </p:tgtEl>
                                        <p:attrNameLst>
                                          <p:attrName>fillcolor</p:attrName>
                                        </p:attrNameLst>
                                      </p:cBhvr>
                                      <p:tavLst>
                                        <p:tav tm="0">
                                          <p:val>
                                            <p:clrVal>
                                              <a:schemeClr val="accent2"/>
                                            </p:clrVal>
                                          </p:val>
                                        </p:tav>
                                        <p:tav tm="50000">
                                          <p:val>
                                            <p:clrVal>
                                              <a:schemeClr val="hlink"/>
                                            </p:clrVal>
                                          </p:val>
                                        </p:tav>
                                      </p:tavLst>
                                    </p:anim>
                                    <p:set>
                                      <p:cBhvr>
                                        <p:cTn id="20" dur="80"/>
                                        <p:tgtEl>
                                          <p:spTgt spid="542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P spid="542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B90F8DC-AAEC-4FC9-92D1-332E83FB962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55299" name="Text Box 3">
            <a:extLst>
              <a:ext uri="{FF2B5EF4-FFF2-40B4-BE49-F238E27FC236}">
                <a16:creationId xmlns:a16="http://schemas.microsoft.com/office/drawing/2014/main" id="{A9479AC6-DDA3-4224-A620-485608E47412}"/>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55301" name="Text Box 5">
            <a:extLst>
              <a:ext uri="{FF2B5EF4-FFF2-40B4-BE49-F238E27FC236}">
                <a16:creationId xmlns:a16="http://schemas.microsoft.com/office/drawing/2014/main" id="{10CF3D40-CD03-4D03-BF12-6828BAE362E1}"/>
              </a:ext>
            </a:extLst>
          </p:cNvPr>
          <p:cNvSpPr txBox="1">
            <a:spLocks noChangeArrowheads="1"/>
          </p:cNvSpPr>
          <p:nvPr/>
        </p:nvSpPr>
        <p:spPr bwMode="auto">
          <a:xfrm>
            <a:off x="3203575" y="2133600"/>
            <a:ext cx="5795963"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hlink"/>
                </a:solidFill>
              </a:rPr>
              <a:t>Esarhaddon refers to the Iskuza as being united with the Mannai in battle.</a:t>
            </a:r>
            <a:r>
              <a:rPr lang="en-US" altLang="en-US" sz="2800" b="1"/>
              <a:t>  </a:t>
            </a:r>
            <a:r>
              <a:rPr lang="en-US" altLang="en-US" sz="2800" b="1">
                <a:solidFill>
                  <a:srgbClr val="FFCC00"/>
                </a:solidFill>
              </a:rPr>
              <a:t>One of the names by which the House of Israel was known was as the </a:t>
            </a:r>
            <a:r>
              <a:rPr lang="en-US" altLang="en-US" sz="2800" b="1" i="1">
                <a:solidFill>
                  <a:srgbClr val="FFCC00"/>
                </a:solidFill>
              </a:rPr>
              <a:t>House of Isaac</a:t>
            </a:r>
            <a:r>
              <a:rPr lang="en-US" altLang="en-US" sz="2800" b="1">
                <a:solidFill>
                  <a:srgbClr val="FFCC00"/>
                </a:solidFill>
              </a:rPr>
              <a:t>.</a:t>
            </a:r>
            <a:r>
              <a:rPr lang="en-US" altLang="en-US" sz="2800" b="1"/>
              <a:t>  </a:t>
            </a:r>
            <a:r>
              <a:rPr lang="en-US" altLang="en-US" sz="2800" b="1" i="1" u="sng">
                <a:solidFill>
                  <a:srgbClr val="99FF33"/>
                </a:solidFill>
              </a:rPr>
              <a:t>Iskuza</a:t>
            </a:r>
            <a:r>
              <a:rPr lang="en-US" altLang="en-US" sz="2800" b="1">
                <a:solidFill>
                  <a:srgbClr val="99FF33"/>
                </a:solidFill>
              </a:rPr>
              <a:t> is the Assyrian version of the Greek </a:t>
            </a:r>
            <a:r>
              <a:rPr lang="en-US" altLang="en-US" sz="2800" b="1" i="1" u="sng">
                <a:solidFill>
                  <a:srgbClr val="99FF33"/>
                </a:solidFill>
              </a:rPr>
              <a:t>Scythian</a:t>
            </a:r>
            <a:r>
              <a:rPr lang="en-US" altLang="en-US" sz="2800" b="1">
                <a:solidFill>
                  <a:srgbClr val="99FF33"/>
                </a:solidFill>
              </a:rPr>
              <a:t> and the Persian </a:t>
            </a:r>
            <a:r>
              <a:rPr lang="en-US" altLang="en-US" sz="2800" b="1" i="1" u="sng">
                <a:solidFill>
                  <a:srgbClr val="99FF33"/>
                </a:solidFill>
              </a:rPr>
              <a:t>Sacae</a:t>
            </a:r>
            <a:r>
              <a:rPr lang="en-US" altLang="en-US" sz="2800" b="1" i="1">
                <a:solidFill>
                  <a:srgbClr val="99FF33"/>
                </a:solidFill>
              </a:rPr>
              <a:t>.</a:t>
            </a:r>
            <a:r>
              <a:rPr lang="en-US" altLang="en-US" sz="2800" b="1"/>
              <a:t> </a:t>
            </a:r>
            <a:endParaRPr lang="en-GB" altLang="en-US" sz="2800" b="1"/>
          </a:p>
        </p:txBody>
      </p:sp>
      <p:sp>
        <p:nvSpPr>
          <p:cNvPr id="55305" name="Text Box 9">
            <a:extLst>
              <a:ext uri="{FF2B5EF4-FFF2-40B4-BE49-F238E27FC236}">
                <a16:creationId xmlns:a16="http://schemas.microsoft.com/office/drawing/2014/main" id="{2367BF63-B70F-494E-94DD-D544CF4A0CD4}"/>
              </a:ext>
            </a:extLst>
          </p:cNvPr>
          <p:cNvSpPr txBox="1">
            <a:spLocks noChangeArrowheads="1"/>
          </p:cNvSpPr>
          <p:nvPr/>
        </p:nvSpPr>
        <p:spPr bwMode="auto">
          <a:xfrm>
            <a:off x="0" y="6216650"/>
            <a:ext cx="3995738" cy="519113"/>
          </a:xfrm>
          <a:prstGeom prst="rect">
            <a:avLst/>
          </a:prstGeom>
          <a:noFill/>
          <a:ln w="9525">
            <a:noFill/>
            <a:miter lim="800000"/>
            <a:headEnd/>
            <a:tailEnd/>
          </a:ln>
          <a:effectLst/>
        </p:spPr>
        <p:txBody>
          <a:bodyPr>
            <a:spAutoFit/>
          </a:bodyPr>
          <a:lstStyle/>
          <a:p>
            <a:pPr>
              <a:spcBef>
                <a:spcPct val="50000"/>
              </a:spcBef>
              <a:defRPr/>
            </a:pPr>
            <a:r>
              <a:rPr lang="en-GB" sz="2800" b="1" i="1">
                <a:solidFill>
                  <a:srgbClr val="FFFF00"/>
                </a:solidFill>
                <a:effectLst>
                  <a:outerShdw blurRad="38100" dist="38100" dir="2700000" algn="tl">
                    <a:srgbClr val="000000"/>
                  </a:outerShdw>
                </a:effectLst>
                <a:latin typeface="Arial" charset="0"/>
                <a:cs typeface="Arial" charset="0"/>
              </a:rPr>
              <a:t>Letter To Esarhaddon</a:t>
            </a:r>
            <a:r>
              <a:rPr lang="en-GB">
                <a:latin typeface="Arial" charset="0"/>
                <a:cs typeface="Arial" charset="0"/>
              </a:rPr>
              <a:t> </a:t>
            </a:r>
          </a:p>
        </p:txBody>
      </p:sp>
      <p:pic>
        <p:nvPicPr>
          <p:cNvPr id="55309" name="Picture 13" descr="saa-10-315-large">
            <a:extLst>
              <a:ext uri="{FF2B5EF4-FFF2-40B4-BE49-F238E27FC236}">
                <a16:creationId xmlns:a16="http://schemas.microsoft.com/office/drawing/2014/main" id="{103A00EF-3E58-4130-8FD1-0459EC3A5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2408237" cy="452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8ACA727F-F382-4C25-894B-E90AA88742D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3D0743-D513-4217-99E2-85432589C2FC}" type="slidenum">
              <a:rPr lang="en-GB" altLang="en-US"/>
              <a:pPr eaLnBrk="1" hangingPunct="1"/>
              <a:t>29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5309"/>
                                        </p:tgtEl>
                                        <p:attrNameLst>
                                          <p:attrName>style.visibility</p:attrName>
                                        </p:attrNameLst>
                                      </p:cBhvr>
                                      <p:to>
                                        <p:strVal val="visible"/>
                                      </p:to>
                                    </p:set>
                                    <p:animEffect transition="in" filter="circle(in)">
                                      <p:cBhvr>
                                        <p:cTn id="7" dur="2000"/>
                                        <p:tgtEl>
                                          <p:spTgt spid="55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5305">
                                            <p:txEl>
                                              <p:pRg st="0" end="0"/>
                                            </p:txEl>
                                          </p:spTgt>
                                        </p:tgtEl>
                                        <p:attrNameLst>
                                          <p:attrName>style.visibility</p:attrName>
                                        </p:attrNameLst>
                                      </p:cBhvr>
                                      <p:to>
                                        <p:strVal val="visible"/>
                                      </p:to>
                                    </p:set>
                                    <p:anim calcmode="lin" valueType="num">
                                      <p:cBhvr additive="base">
                                        <p:cTn id="12" dur="500" fill="hold"/>
                                        <p:tgtEl>
                                          <p:spTgt spid="5530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53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5301"/>
                                        </p:tgtEl>
                                        <p:attrNameLst>
                                          <p:attrName>style.visibility</p:attrName>
                                        </p:attrNameLst>
                                      </p:cBhvr>
                                      <p:to>
                                        <p:strVal val="visible"/>
                                      </p:to>
                                    </p:set>
                                    <p:anim calcmode="discrete" valueType="clr">
                                      <p:cBhvr override="childStyle">
                                        <p:cTn id="18" dur="80"/>
                                        <p:tgtEl>
                                          <p:spTgt spid="5530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5301"/>
                                        </p:tgtEl>
                                        <p:attrNameLst>
                                          <p:attrName>fillcolor</p:attrName>
                                        </p:attrNameLst>
                                      </p:cBhvr>
                                      <p:tavLst>
                                        <p:tav tm="0">
                                          <p:val>
                                            <p:clrVal>
                                              <a:schemeClr val="accent2"/>
                                            </p:clrVal>
                                          </p:val>
                                        </p:tav>
                                        <p:tav tm="50000">
                                          <p:val>
                                            <p:clrVal>
                                              <a:schemeClr val="hlink"/>
                                            </p:clrVal>
                                          </p:val>
                                        </p:tav>
                                      </p:tavLst>
                                    </p:anim>
                                    <p:set>
                                      <p:cBhvr>
                                        <p:cTn id="20" dur="80"/>
                                        <p:tgtEl>
                                          <p:spTgt spid="553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ussia-Caucus-Mountains-2">
            <a:extLst>
              <a:ext uri="{FF2B5EF4-FFF2-40B4-BE49-F238E27FC236}">
                <a16:creationId xmlns:a16="http://schemas.microsoft.com/office/drawing/2014/main" id="{AE0B0B17-EB51-44B1-94A5-02236EDE3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4">
            <a:extLst>
              <a:ext uri="{FF2B5EF4-FFF2-40B4-BE49-F238E27FC236}">
                <a16:creationId xmlns:a16="http://schemas.microsoft.com/office/drawing/2014/main" id="{C04800D3-753F-4BA2-ADC2-5621BA9BC56E}"/>
              </a:ext>
            </a:extLst>
          </p:cNvPr>
          <p:cNvSpPr txBox="1">
            <a:spLocks noChangeArrowheads="1"/>
          </p:cNvSpPr>
          <p:nvPr/>
        </p:nvSpPr>
        <p:spPr bwMode="auto">
          <a:xfrm>
            <a:off x="1023938" y="5032375"/>
            <a:ext cx="498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18" name="Text Box 6">
            <a:extLst>
              <a:ext uri="{FF2B5EF4-FFF2-40B4-BE49-F238E27FC236}">
                <a16:creationId xmlns:a16="http://schemas.microsoft.com/office/drawing/2014/main" id="{1AAC2A62-A149-405F-ABB2-434852C473F2}"/>
              </a:ext>
            </a:extLst>
          </p:cNvPr>
          <p:cNvSpPr txBox="1">
            <a:spLocks noChangeArrowheads="1"/>
          </p:cNvSpPr>
          <p:nvPr/>
        </p:nvSpPr>
        <p:spPr bwMode="auto">
          <a:xfrm>
            <a:off x="684213" y="2133600"/>
            <a:ext cx="7920037" cy="3322638"/>
          </a:xfrm>
          <a:prstGeom prst="rect">
            <a:avLst/>
          </a:prstGeom>
          <a:noFill/>
          <a:ln w="9525">
            <a:noFill/>
            <a:miter lim="800000"/>
            <a:headEnd/>
            <a:tailEnd/>
          </a:ln>
          <a:effectLst/>
        </p:spPr>
        <p:txBody>
          <a:bodyPr>
            <a:spAutoFit/>
          </a:bodyPr>
          <a:lstStyle/>
          <a:p>
            <a:pPr algn="ctr">
              <a:defRPr/>
            </a:pPr>
            <a:r>
              <a:rPr lang="en-US" i="1" dirty="0">
                <a:latin typeface="Arial" charset="0"/>
                <a:cs typeface="Arial" charset="0"/>
              </a:rPr>
              <a:t> </a:t>
            </a:r>
            <a:r>
              <a:rPr lang="en-US" sz="2800" b="1" i="1" dirty="0">
                <a:solidFill>
                  <a:schemeClr val="hlink"/>
                </a:solidFill>
                <a:effectLst>
                  <a:outerShdw blurRad="38100" dist="38100" dir="2700000" algn="tl">
                    <a:srgbClr val="000000"/>
                  </a:outerShdw>
                </a:effectLst>
                <a:latin typeface="Arial" charset="0"/>
                <a:cs typeface="Arial" charset="0"/>
              </a:rPr>
              <a:t>Moreover I will </a:t>
            </a:r>
            <a:r>
              <a:rPr lang="en-US" sz="3200" b="1" i="1" u="sng" dirty="0">
                <a:solidFill>
                  <a:srgbClr val="FFFF00"/>
                </a:solidFill>
                <a:effectLst>
                  <a:outerShdw blurRad="38100" dist="38100" dir="2700000" algn="tl">
                    <a:srgbClr val="000000"/>
                  </a:outerShdw>
                </a:effectLst>
                <a:latin typeface="Arial" charset="0"/>
                <a:cs typeface="Arial" charset="0"/>
              </a:rPr>
              <a:t>appoint a place for my people Israel</a:t>
            </a:r>
            <a:r>
              <a:rPr lang="en-US" sz="3200" b="1" i="1" dirty="0">
                <a:solidFill>
                  <a:srgbClr val="FFFF00"/>
                </a:solidFill>
                <a:effectLst>
                  <a:outerShdw blurRad="38100" dist="38100" dir="2700000" algn="tl">
                    <a:srgbClr val="000000"/>
                  </a:outerShdw>
                </a:effectLst>
                <a:latin typeface="Arial" charset="0"/>
                <a:cs typeface="Arial" charset="0"/>
              </a:rPr>
              <a:t>,</a:t>
            </a:r>
            <a:r>
              <a:rPr lang="en-US" sz="2800" b="1" i="1" dirty="0">
                <a:solidFill>
                  <a:schemeClr val="hlink"/>
                </a:solidFill>
                <a:effectLst>
                  <a:outerShdw blurRad="38100" dist="38100" dir="2700000" algn="tl">
                    <a:srgbClr val="000000"/>
                  </a:outerShdw>
                </a:effectLst>
                <a:latin typeface="Arial" charset="0"/>
                <a:cs typeface="Arial" charset="0"/>
              </a:rPr>
              <a:t> and will plant them,</a:t>
            </a:r>
            <a:r>
              <a:rPr lang="en-US" sz="2800" b="1" i="1" dirty="0">
                <a:effectLst>
                  <a:outerShdw blurRad="38100" dist="38100" dir="2700000" algn="tl">
                    <a:srgbClr val="000000"/>
                  </a:outerShdw>
                </a:effectLst>
                <a:latin typeface="Arial" charset="0"/>
                <a:cs typeface="Arial" charset="0"/>
              </a:rPr>
              <a:t> </a:t>
            </a:r>
            <a:r>
              <a:rPr lang="en-US" sz="2800" b="1" i="1" dirty="0">
                <a:solidFill>
                  <a:schemeClr val="hlink"/>
                </a:solidFill>
                <a:effectLst>
                  <a:outerShdw blurRad="38100" dist="38100" dir="2700000" algn="tl">
                    <a:srgbClr val="000000"/>
                  </a:outerShdw>
                </a:effectLst>
                <a:latin typeface="Arial" charset="0"/>
                <a:cs typeface="Arial" charset="0"/>
              </a:rPr>
              <a:t>that they may dwell in a place of their own, and move no more; </a:t>
            </a:r>
            <a:r>
              <a:rPr lang="en-US" sz="3200" b="1" i="1" u="sng" dirty="0">
                <a:solidFill>
                  <a:srgbClr val="FFFF00"/>
                </a:solidFill>
                <a:effectLst>
                  <a:outerShdw blurRad="38100" dist="38100" dir="2700000" algn="tl">
                    <a:srgbClr val="000000"/>
                  </a:outerShdw>
                </a:effectLst>
                <a:latin typeface="Arial" charset="0"/>
                <a:cs typeface="Arial" charset="0"/>
              </a:rPr>
              <a:t>neither shall the children of wickedness afflict them any more,</a:t>
            </a:r>
            <a:r>
              <a:rPr lang="en-US" sz="2800" b="1" i="1" dirty="0">
                <a:solidFill>
                  <a:schemeClr val="hlink"/>
                </a:solidFill>
                <a:effectLst>
                  <a:outerShdw blurRad="38100" dist="38100" dir="2700000" algn="tl">
                    <a:srgbClr val="000000"/>
                  </a:outerShdw>
                </a:effectLst>
                <a:latin typeface="Arial" charset="0"/>
                <a:cs typeface="Arial" charset="0"/>
              </a:rPr>
              <a:t> as beforetime, </a:t>
            </a:r>
            <a:endParaRPr lang="en-US" sz="2800" b="1" dirty="0">
              <a:solidFill>
                <a:schemeClr val="hlink"/>
              </a:solidFill>
              <a:effectLst>
                <a:outerShdw blurRad="38100" dist="38100" dir="2700000" algn="tl">
                  <a:srgbClr val="000000"/>
                </a:outerShdw>
              </a:effectLst>
              <a:latin typeface="Arial" charset="0"/>
              <a:cs typeface="Arial" charset="0"/>
            </a:endParaRPr>
          </a:p>
          <a:p>
            <a:pPr algn="ctr">
              <a:defRPr/>
            </a:pPr>
            <a:r>
              <a:rPr lang="en-US" sz="2800" b="1" dirty="0">
                <a:solidFill>
                  <a:srgbClr val="FF00FF"/>
                </a:solidFill>
                <a:effectLst>
                  <a:outerShdw blurRad="38100" dist="38100" dir="2700000" algn="tl">
                    <a:srgbClr val="000000"/>
                  </a:outerShdw>
                </a:effectLst>
                <a:latin typeface="Arial" charset="0"/>
                <a:cs typeface="Arial" charset="0"/>
              </a:rPr>
              <a:t>I Samuel 7:10.</a:t>
            </a:r>
            <a:r>
              <a:rPr lang="en-US" sz="2800" b="1" i="1" dirty="0">
                <a:solidFill>
                  <a:srgbClr val="FF00FF"/>
                </a:solidFill>
                <a:effectLst>
                  <a:outerShdw blurRad="38100" dist="38100" dir="2700000" algn="tl">
                    <a:srgbClr val="000000"/>
                  </a:outerShdw>
                </a:effectLst>
                <a:latin typeface="Arial" charset="0"/>
                <a:cs typeface="Arial" charset="0"/>
              </a:rPr>
              <a:t> </a:t>
            </a:r>
            <a:endParaRPr lang="en-GB" sz="2800" b="1" i="1" dirty="0">
              <a:solidFill>
                <a:srgbClr val="FF00FF"/>
              </a:solidFill>
              <a:effectLst>
                <a:outerShdw blurRad="38100" dist="38100" dir="2700000" algn="tl">
                  <a:srgbClr val="000000"/>
                </a:outerShdw>
              </a:effectLst>
              <a:latin typeface="Arial" charset="0"/>
              <a:cs typeface="Arial" charset="0"/>
            </a:endParaRPr>
          </a:p>
        </p:txBody>
      </p:sp>
      <p:sp>
        <p:nvSpPr>
          <p:cNvPr id="7" name="Slide Number Placeholder 6">
            <a:extLst>
              <a:ext uri="{FF2B5EF4-FFF2-40B4-BE49-F238E27FC236}">
                <a16:creationId xmlns:a16="http://schemas.microsoft.com/office/drawing/2014/main" id="{BBA85D5D-24ED-4075-BB5E-D26C676757C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792D8C-2495-4F05-AB7A-9394BEE8B048}" type="slidenum">
              <a:rPr lang="en-GB" altLang="en-US"/>
              <a:pPr eaLnBrk="1" hangingPunct="1"/>
              <a:t>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7000"/>
                                  </p:iterate>
                                  <p:childTnLst>
                                    <p:set>
                                      <p:cBhvr>
                                        <p:cTn id="6" dur="1" fill="hold">
                                          <p:stCondLst>
                                            <p:cond delay="0"/>
                                          </p:stCondLst>
                                        </p:cTn>
                                        <p:tgtEl>
                                          <p:spTgt spid="13318"/>
                                        </p:tgtEl>
                                        <p:attrNameLst>
                                          <p:attrName>style.visibility</p:attrName>
                                        </p:attrNameLst>
                                      </p:cBhvr>
                                      <p:to>
                                        <p:strVal val="visible"/>
                                      </p:to>
                                    </p:set>
                                    <p:anim calcmode="lin" valueType="num">
                                      <p:cBhvr additive="base">
                                        <p:cTn id="7" dur="500" fill="hold"/>
                                        <p:tgtEl>
                                          <p:spTgt spid="13318"/>
                                        </p:tgtEl>
                                        <p:attrNameLst>
                                          <p:attrName>ppt_x</p:attrName>
                                        </p:attrNameLst>
                                      </p:cBhvr>
                                      <p:tavLst>
                                        <p:tav tm="0">
                                          <p:val>
                                            <p:strVal val="#ppt_x"/>
                                          </p:val>
                                        </p:tav>
                                        <p:tav tm="100000">
                                          <p:val>
                                            <p:strVal val="#ppt_x"/>
                                          </p:val>
                                        </p:tav>
                                      </p:tavLst>
                                    </p:anim>
                                    <p:anim calcmode="lin" valueType="num">
                                      <p:cBhvr additive="base">
                                        <p:cTn id="8" dur="500" fill="hold"/>
                                        <p:tgtEl>
                                          <p:spTgt spid="133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511969F-9419-4741-AD51-A296C5714F3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56323" name="Text Box 3">
            <a:extLst>
              <a:ext uri="{FF2B5EF4-FFF2-40B4-BE49-F238E27FC236}">
                <a16:creationId xmlns:a16="http://schemas.microsoft.com/office/drawing/2014/main" id="{BC11F439-C328-4E7E-B46A-8F1B45B7F3D9}"/>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56324" name="Text Box 4">
            <a:extLst>
              <a:ext uri="{FF2B5EF4-FFF2-40B4-BE49-F238E27FC236}">
                <a16:creationId xmlns:a16="http://schemas.microsoft.com/office/drawing/2014/main" id="{5B4F0BE1-853D-40BF-B135-637A49BDC848}"/>
              </a:ext>
            </a:extLst>
          </p:cNvPr>
          <p:cNvSpPr txBox="1">
            <a:spLocks noChangeArrowheads="1"/>
          </p:cNvSpPr>
          <p:nvPr/>
        </p:nvSpPr>
        <p:spPr bwMode="auto">
          <a:xfrm>
            <a:off x="4356100" y="2133600"/>
            <a:ext cx="4643438" cy="3990975"/>
          </a:xfrm>
          <a:prstGeom prst="rect">
            <a:avLst/>
          </a:prstGeom>
          <a:noFill/>
          <a:ln w="9525">
            <a:noFill/>
            <a:miter lim="800000"/>
            <a:headEnd/>
            <a:tailEnd/>
          </a:ln>
          <a:effectLst/>
        </p:spPr>
        <p:txBody>
          <a:bodyPr>
            <a:spAutoFit/>
          </a:bodyPr>
          <a:lstStyle/>
          <a:p>
            <a:pPr>
              <a:spcBef>
                <a:spcPct val="50000"/>
              </a:spcBef>
              <a:defRPr/>
            </a:pPr>
            <a:r>
              <a:rPr lang="en-US" sz="3200" b="1">
                <a:solidFill>
                  <a:schemeClr val="accent1"/>
                </a:solidFill>
                <a:effectLst>
                  <a:outerShdw blurRad="38100" dist="38100" dir="2700000" algn="tl">
                    <a:srgbClr val="000000"/>
                  </a:outerShdw>
                </a:effectLst>
                <a:latin typeface="Arial" charset="0"/>
                <a:cs typeface="Arial" charset="0"/>
              </a:rPr>
              <a:t>In Hebrew,</a:t>
            </a:r>
            <a:r>
              <a:rPr lang="en-US" sz="3200" b="1">
                <a:effectLst>
                  <a:outerShdw blurRad="38100" dist="38100" dir="2700000" algn="tl">
                    <a:srgbClr val="000000"/>
                  </a:outerShdw>
                </a:effectLst>
                <a:latin typeface="Arial" charset="0"/>
                <a:cs typeface="Arial" charset="0"/>
              </a:rPr>
              <a:t> </a:t>
            </a:r>
            <a:r>
              <a:rPr lang="en-US" sz="3200" b="1">
                <a:solidFill>
                  <a:schemeClr val="hlink"/>
                </a:solidFill>
                <a:effectLst>
                  <a:outerShdw blurRad="38100" dist="38100" dir="2700000" algn="tl">
                    <a:srgbClr val="000000"/>
                  </a:outerShdw>
                </a:effectLst>
                <a:latin typeface="Arial" charset="0"/>
                <a:cs typeface="Arial" charset="0"/>
              </a:rPr>
              <a:t>Isaac is pronounced Ish-Ak,</a:t>
            </a:r>
            <a:r>
              <a:rPr lang="en-US" sz="3200" b="1">
                <a:effectLst>
                  <a:outerShdw blurRad="38100" dist="38100" dir="2700000" algn="tl">
                    <a:srgbClr val="000000"/>
                  </a:outerShdw>
                </a:effectLst>
                <a:latin typeface="Arial" charset="0"/>
                <a:cs typeface="Arial" charset="0"/>
              </a:rPr>
              <a:t> </a:t>
            </a:r>
            <a:r>
              <a:rPr lang="en-US" sz="3200" b="1">
                <a:solidFill>
                  <a:srgbClr val="FFCC00"/>
                </a:solidFill>
                <a:effectLst>
                  <a:outerShdw blurRad="38100" dist="38100" dir="2700000" algn="tl">
                    <a:srgbClr val="000000"/>
                  </a:outerShdw>
                </a:effectLst>
                <a:latin typeface="Arial" charset="0"/>
                <a:cs typeface="Arial" charset="0"/>
              </a:rPr>
              <a:t>with the accent on the second syllable.</a:t>
            </a:r>
            <a:r>
              <a:rPr lang="en-US" sz="3200" b="1">
                <a:effectLst>
                  <a:outerShdw blurRad="38100" dist="38100" dir="2700000" algn="tl">
                    <a:srgbClr val="000000"/>
                  </a:outerShdw>
                </a:effectLst>
                <a:latin typeface="Arial" charset="0"/>
                <a:cs typeface="Arial" charset="0"/>
              </a:rPr>
              <a:t>  </a:t>
            </a:r>
            <a:r>
              <a:rPr lang="en-US" sz="3200" b="1">
                <a:solidFill>
                  <a:srgbClr val="FFFF00"/>
                </a:solidFill>
                <a:effectLst>
                  <a:outerShdw blurRad="38100" dist="38100" dir="2700000" algn="tl">
                    <a:srgbClr val="000000"/>
                  </a:outerShdw>
                </a:effectLst>
                <a:latin typeface="Arial" charset="0"/>
                <a:cs typeface="Arial" charset="0"/>
              </a:rPr>
              <a:t>The Greeks and Persians dropped the first syllable and retained the second. </a:t>
            </a:r>
            <a:endParaRPr lang="en-GB" sz="3200" b="1">
              <a:solidFill>
                <a:srgbClr val="FFFF00"/>
              </a:solidFill>
              <a:effectLst>
                <a:outerShdw blurRad="38100" dist="38100" dir="2700000" algn="tl">
                  <a:srgbClr val="000000"/>
                </a:outerShdw>
              </a:effectLst>
              <a:latin typeface="Arial" charset="0"/>
              <a:cs typeface="Arial" charset="0"/>
            </a:endParaRPr>
          </a:p>
        </p:txBody>
      </p:sp>
      <p:pic>
        <p:nvPicPr>
          <p:cNvPr id="56328" name="Picture 8" descr="See full size image">
            <a:hlinkClick r:id="rId2"/>
            <a:extLst>
              <a:ext uri="{FF2B5EF4-FFF2-40B4-BE49-F238E27FC236}">
                <a16:creationId xmlns:a16="http://schemas.microsoft.com/office/drawing/2014/main" id="{9A4ACDF0-4AA5-48AF-A00F-34B3A88FE295}"/>
              </a:ext>
            </a:extLst>
          </p:cNvPr>
          <p:cNvPicPr>
            <a:picLocks noChangeAspect="1" noChangeArrowheads="1"/>
          </p:cNvPicPr>
          <p:nvPr/>
        </p:nvPicPr>
        <p:blipFill>
          <a:blip r:embed="rId3">
            <a:duotone>
              <a:prstClr val="black"/>
              <a:schemeClr val="tx2">
                <a:lumMod val="50000"/>
                <a:tint val="45000"/>
                <a:satMod val="400000"/>
              </a:schemeClr>
            </a:duotone>
          </a:blip>
          <a:srcRect/>
          <a:stretch>
            <a:fillRect/>
          </a:stretch>
        </p:blipFill>
        <p:spPr bwMode="auto">
          <a:xfrm>
            <a:off x="539750" y="2276475"/>
            <a:ext cx="3313113" cy="2913063"/>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07E1D980-9D59-40F9-AB2E-78E787473DB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92E409-71A8-4671-A524-FB074CAC49FF}" type="slidenum">
              <a:rPr lang="en-GB" altLang="en-US"/>
              <a:pPr eaLnBrk="1" hangingPunct="1"/>
              <a:t>30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circle(in)">
                                      <p:cBhvr>
                                        <p:cTn id="7" dur="2000"/>
                                        <p:tgtEl>
                                          <p:spTgt spid="563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6324"/>
                                        </p:tgtEl>
                                        <p:attrNameLst>
                                          <p:attrName>style.visibility</p:attrName>
                                        </p:attrNameLst>
                                      </p:cBhvr>
                                      <p:to>
                                        <p:strVal val="visible"/>
                                      </p:to>
                                    </p:set>
                                    <p:anim calcmode="discrete" valueType="clr">
                                      <p:cBhvr override="childStyle">
                                        <p:cTn id="12" dur="80"/>
                                        <p:tgtEl>
                                          <p:spTgt spid="5632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6324"/>
                                        </p:tgtEl>
                                        <p:attrNameLst>
                                          <p:attrName>fillcolor</p:attrName>
                                        </p:attrNameLst>
                                      </p:cBhvr>
                                      <p:tavLst>
                                        <p:tav tm="0">
                                          <p:val>
                                            <p:clrVal>
                                              <a:schemeClr val="accent2"/>
                                            </p:clrVal>
                                          </p:val>
                                        </p:tav>
                                        <p:tav tm="50000">
                                          <p:val>
                                            <p:clrVal>
                                              <a:schemeClr val="hlink"/>
                                            </p:clrVal>
                                          </p:val>
                                        </p:tav>
                                      </p:tavLst>
                                    </p:anim>
                                    <p:set>
                                      <p:cBhvr>
                                        <p:cTn id="14" dur="80"/>
                                        <p:tgtEl>
                                          <p:spTgt spid="563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659DFB4-B92E-4A77-9124-950A08FBD3A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57347" name="Text Box 3">
            <a:extLst>
              <a:ext uri="{FF2B5EF4-FFF2-40B4-BE49-F238E27FC236}">
                <a16:creationId xmlns:a16="http://schemas.microsoft.com/office/drawing/2014/main" id="{51715A88-B3AD-444F-AAAF-DE8C127583A0}"/>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57348" name="Text Box 4">
            <a:extLst>
              <a:ext uri="{FF2B5EF4-FFF2-40B4-BE49-F238E27FC236}">
                <a16:creationId xmlns:a16="http://schemas.microsoft.com/office/drawing/2014/main" id="{309F6A96-A850-4850-9D14-9E51493058E8}"/>
              </a:ext>
            </a:extLst>
          </p:cNvPr>
          <p:cNvSpPr txBox="1">
            <a:spLocks noChangeArrowheads="1"/>
          </p:cNvSpPr>
          <p:nvPr/>
        </p:nvSpPr>
        <p:spPr bwMode="auto">
          <a:xfrm>
            <a:off x="4716463" y="1641475"/>
            <a:ext cx="4427537" cy="4789488"/>
          </a:xfrm>
          <a:prstGeom prst="rect">
            <a:avLst/>
          </a:prstGeom>
          <a:noFill/>
          <a:ln w="9525">
            <a:noFill/>
            <a:miter lim="800000"/>
            <a:headEnd/>
            <a:tailEnd/>
          </a:ln>
          <a:effectLst/>
        </p:spPr>
        <p:txBody>
          <a:bodyPr>
            <a:spAutoFit/>
          </a:bodyPr>
          <a:lstStyle/>
          <a:p>
            <a:pPr>
              <a:spcBef>
                <a:spcPct val="50000"/>
              </a:spcBef>
              <a:defRPr/>
            </a:pPr>
            <a:r>
              <a:rPr lang="en-US" sz="2800" b="1">
                <a:solidFill>
                  <a:srgbClr val="FFCC00"/>
                </a:solidFill>
                <a:effectLst>
                  <a:outerShdw blurRad="38100" dist="38100" dir="2700000" algn="tl">
                    <a:srgbClr val="000000"/>
                  </a:outerShdw>
                </a:effectLst>
                <a:latin typeface="Arial" charset="0"/>
                <a:cs typeface="Arial" charset="0"/>
              </a:rPr>
              <a:t>These same Sacae</a:t>
            </a:r>
            <a:r>
              <a:rPr lang="en-US" sz="2800" b="1">
                <a:effectLst>
                  <a:outerShdw blurRad="38100" dist="38100" dir="2700000" algn="tl">
                    <a:srgbClr val="000000"/>
                  </a:outerShdw>
                </a:effectLst>
                <a:latin typeface="Arial" charset="0"/>
                <a:cs typeface="Arial" charset="0"/>
              </a:rPr>
              <a:t> </a:t>
            </a:r>
            <a:r>
              <a:rPr lang="en-US" sz="2800" b="1">
                <a:solidFill>
                  <a:schemeClr val="hlink"/>
                </a:solidFill>
                <a:effectLst>
                  <a:outerShdw blurRad="38100" dist="38100" dir="2700000" algn="tl">
                    <a:srgbClr val="000000"/>
                  </a:outerShdw>
                </a:effectLst>
                <a:latin typeface="Arial" charset="0"/>
                <a:cs typeface="Arial" charset="0"/>
              </a:rPr>
              <a:t>(also called </a:t>
            </a:r>
            <a:r>
              <a:rPr lang="en-US" sz="2800" b="1" i="1">
                <a:solidFill>
                  <a:schemeClr val="hlink"/>
                </a:solidFill>
                <a:effectLst>
                  <a:outerShdw blurRad="38100" dist="38100" dir="2700000" algn="tl">
                    <a:srgbClr val="000000"/>
                  </a:outerShdw>
                </a:effectLst>
                <a:latin typeface="Arial" charset="0"/>
                <a:cs typeface="Arial" charset="0"/>
              </a:rPr>
              <a:t>Sacca</a:t>
            </a:r>
            <a:r>
              <a:rPr lang="en-US" sz="2800" b="1">
                <a:solidFill>
                  <a:schemeClr val="hlink"/>
                </a:solidFill>
                <a:effectLst>
                  <a:outerShdw blurRad="38100" dist="38100" dir="2700000" algn="tl">
                    <a:srgbClr val="000000"/>
                  </a:outerShdw>
                </a:effectLst>
                <a:latin typeface="Arial" charset="0"/>
                <a:cs typeface="Arial" charset="0"/>
              </a:rPr>
              <a:t> or </a:t>
            </a:r>
            <a:r>
              <a:rPr lang="en-US" sz="2800" b="1" i="1">
                <a:solidFill>
                  <a:schemeClr val="hlink"/>
                </a:solidFill>
                <a:effectLst>
                  <a:outerShdw blurRad="38100" dist="38100" dir="2700000" algn="tl">
                    <a:srgbClr val="000000"/>
                  </a:outerShdw>
                </a:effectLst>
                <a:latin typeface="Arial" charset="0"/>
                <a:cs typeface="Arial" charset="0"/>
              </a:rPr>
              <a:t>Sakka</a:t>
            </a:r>
            <a:r>
              <a:rPr lang="en-US" sz="2800" b="1">
                <a:solidFill>
                  <a:schemeClr val="hlink"/>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were driven out of Media later that century along with the Mannai and </a:t>
            </a:r>
            <a:r>
              <a:rPr lang="en-US" sz="2800" b="1" i="1">
                <a:solidFill>
                  <a:schemeClr val="accent1"/>
                </a:solidFill>
                <a:effectLst>
                  <a:outerShdw blurRad="38100" dist="38100" dir="2700000" algn="tl">
                    <a:srgbClr val="000000"/>
                  </a:outerShdw>
                </a:effectLst>
                <a:latin typeface="Arial" charset="0"/>
                <a:cs typeface="Arial" charset="0"/>
              </a:rPr>
              <a:t>Gimira</a:t>
            </a:r>
            <a:r>
              <a:rPr lang="en-US" sz="2800" b="1" i="1">
                <a:effectLst>
                  <a:outerShdw blurRad="38100" dist="38100" dir="2700000" algn="tl">
                    <a:srgbClr val="000000"/>
                  </a:outerShdw>
                </a:effectLst>
                <a:latin typeface="Arial" charset="0"/>
                <a:cs typeface="Arial" charset="0"/>
              </a:rPr>
              <a:t> </a:t>
            </a:r>
            <a:r>
              <a:rPr lang="en-US" sz="2800" b="1">
                <a:solidFill>
                  <a:srgbClr val="99FF33"/>
                </a:solidFill>
                <a:effectLst>
                  <a:outerShdw blurRad="38100" dist="38100" dir="2700000" algn="tl">
                    <a:srgbClr val="000000"/>
                  </a:outerShdw>
                </a:effectLst>
                <a:latin typeface="Arial" charset="0"/>
                <a:cs typeface="Arial" charset="0"/>
              </a:rPr>
              <a:t>(another variation of </a:t>
            </a:r>
            <a:r>
              <a:rPr lang="en-US" sz="2800" b="1" i="1">
                <a:solidFill>
                  <a:srgbClr val="99FF33"/>
                </a:solidFill>
                <a:effectLst>
                  <a:outerShdw blurRad="38100" dist="38100" dir="2700000" algn="tl">
                    <a:srgbClr val="000000"/>
                  </a:outerShdw>
                </a:effectLst>
                <a:latin typeface="Arial" charset="0"/>
                <a:cs typeface="Arial" charset="0"/>
              </a:rPr>
              <a:t>Cimmerians</a:t>
            </a:r>
            <a:r>
              <a:rPr lang="en-US" sz="2800" b="1">
                <a:solidFill>
                  <a:srgbClr val="99FF33"/>
                </a:solidFill>
                <a:effectLst>
                  <a:outerShdw blurRad="38100" dist="38100" dir="2700000" algn="tl">
                    <a:srgbClr val="000000"/>
                  </a:outerShdw>
                </a:effectLst>
                <a:latin typeface="Arial" charset="0"/>
                <a:cs typeface="Arial" charset="0"/>
              </a:rPr>
              <a:t> or </a:t>
            </a:r>
            <a:r>
              <a:rPr lang="en-US" sz="2800" b="1" i="1">
                <a:solidFill>
                  <a:srgbClr val="99FF33"/>
                </a:solidFill>
                <a:effectLst>
                  <a:outerShdw blurRad="38100" dist="38100" dir="2700000" algn="tl">
                    <a:srgbClr val="000000"/>
                  </a:outerShdw>
                </a:effectLst>
                <a:latin typeface="Arial" charset="0"/>
                <a:cs typeface="Arial" charset="0"/>
              </a:rPr>
              <a:t>Khumru</a:t>
            </a:r>
            <a:r>
              <a:rPr lang="en-US" sz="2800" b="1">
                <a:solidFill>
                  <a:srgbClr val="99FF33"/>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when Media and Babylon joined forces to overthrow the Assyrian Empire</a:t>
            </a:r>
            <a:r>
              <a:rPr lang="en-US" b="1">
                <a:solidFill>
                  <a:srgbClr val="FFFF00"/>
                </a:solidFill>
                <a:effectLst>
                  <a:outerShdw blurRad="38100" dist="38100" dir="2700000" algn="tl">
                    <a:srgbClr val="000000"/>
                  </a:outerShdw>
                </a:effectLst>
                <a:latin typeface="Arial" charset="0"/>
                <a:cs typeface="Arial" charset="0"/>
              </a:rPr>
              <a:t>.</a:t>
            </a:r>
            <a:r>
              <a:rPr lang="en-US">
                <a:solidFill>
                  <a:srgbClr val="FFFF00"/>
                </a:solidFill>
                <a:latin typeface="Arial" charset="0"/>
                <a:cs typeface="Arial" charset="0"/>
              </a:rPr>
              <a:t> </a:t>
            </a:r>
            <a:endParaRPr lang="en-GB" sz="3200" b="1">
              <a:solidFill>
                <a:srgbClr val="FFFF00"/>
              </a:solidFill>
              <a:effectLst>
                <a:outerShdw blurRad="38100" dist="38100" dir="2700000" algn="tl">
                  <a:srgbClr val="000000"/>
                </a:outerShdw>
              </a:effectLst>
              <a:latin typeface="Arial" charset="0"/>
              <a:cs typeface="Arial" charset="0"/>
            </a:endParaRPr>
          </a:p>
        </p:txBody>
      </p:sp>
      <p:pic>
        <p:nvPicPr>
          <p:cNvPr id="57351" name="Picture 7" descr="mana_manna">
            <a:extLst>
              <a:ext uri="{FF2B5EF4-FFF2-40B4-BE49-F238E27FC236}">
                <a16:creationId xmlns:a16="http://schemas.microsoft.com/office/drawing/2014/main" id="{C60A49B9-46D4-47AF-BB6F-FE2C451DF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42037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8D487A31-860A-468D-A9CE-A09F578762B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0E0788-943A-4828-994B-1A698A86B146}" type="slidenum">
              <a:rPr lang="en-GB" altLang="en-US"/>
              <a:pPr eaLnBrk="1" hangingPunct="1"/>
              <a:t>31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circle(in)">
                                      <p:cBhvr>
                                        <p:cTn id="7" dur="2000"/>
                                        <p:tgtEl>
                                          <p:spTgt spid="57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7348"/>
                                        </p:tgtEl>
                                        <p:attrNameLst>
                                          <p:attrName>style.visibility</p:attrName>
                                        </p:attrNameLst>
                                      </p:cBhvr>
                                      <p:to>
                                        <p:strVal val="visible"/>
                                      </p:to>
                                    </p:set>
                                    <p:anim calcmode="discrete" valueType="clr">
                                      <p:cBhvr override="childStyle">
                                        <p:cTn id="12" dur="80"/>
                                        <p:tgtEl>
                                          <p:spTgt spid="5734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7348"/>
                                        </p:tgtEl>
                                        <p:attrNameLst>
                                          <p:attrName>fillcolor</p:attrName>
                                        </p:attrNameLst>
                                      </p:cBhvr>
                                      <p:tavLst>
                                        <p:tav tm="0">
                                          <p:val>
                                            <p:clrVal>
                                              <a:schemeClr val="accent2"/>
                                            </p:clrVal>
                                          </p:val>
                                        </p:tav>
                                        <p:tav tm="50000">
                                          <p:val>
                                            <p:clrVal>
                                              <a:schemeClr val="hlink"/>
                                            </p:clrVal>
                                          </p:val>
                                        </p:tav>
                                      </p:tavLst>
                                    </p:anim>
                                    <p:set>
                                      <p:cBhvr>
                                        <p:cTn id="14" dur="80"/>
                                        <p:tgtEl>
                                          <p:spTgt spid="57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DBD4EDC-5C1C-4DFA-895E-B8072D6B1BA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58371" name="Text Box 3">
            <a:extLst>
              <a:ext uri="{FF2B5EF4-FFF2-40B4-BE49-F238E27FC236}">
                <a16:creationId xmlns:a16="http://schemas.microsoft.com/office/drawing/2014/main" id="{3C09D332-7514-47FE-B932-E700F5F5867B}"/>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58372" name="Text Box 4">
            <a:extLst>
              <a:ext uri="{FF2B5EF4-FFF2-40B4-BE49-F238E27FC236}">
                <a16:creationId xmlns:a16="http://schemas.microsoft.com/office/drawing/2014/main" id="{4588A218-8FDF-4270-827E-658F0E341893}"/>
              </a:ext>
            </a:extLst>
          </p:cNvPr>
          <p:cNvSpPr txBox="1">
            <a:spLocks noChangeArrowheads="1"/>
          </p:cNvSpPr>
          <p:nvPr/>
        </p:nvSpPr>
        <p:spPr bwMode="auto">
          <a:xfrm>
            <a:off x="0" y="4940300"/>
            <a:ext cx="9144000" cy="1917700"/>
          </a:xfrm>
          <a:prstGeom prst="rect">
            <a:avLst/>
          </a:prstGeom>
          <a:solidFill>
            <a:schemeClr val="tx2"/>
          </a:solidFill>
          <a:ln w="9525">
            <a:noFill/>
            <a:miter lim="800000"/>
            <a:headEnd/>
            <a:tailEnd/>
          </a:ln>
          <a:effectLst/>
        </p:spPr>
        <p:txBody>
          <a:bodyPr>
            <a:spAutoFit/>
          </a:bodyPr>
          <a:lstStyle/>
          <a:p>
            <a:pPr>
              <a:spcBef>
                <a:spcPct val="50000"/>
              </a:spcBef>
              <a:defRPr/>
            </a:pPr>
            <a:r>
              <a:rPr lang="en-US" sz="2400" b="1">
                <a:solidFill>
                  <a:srgbClr val="CCCC00"/>
                </a:solidFill>
                <a:effectLst>
                  <a:outerShdw blurRad="38100" dist="38100" dir="2700000" algn="tl">
                    <a:srgbClr val="000000"/>
                  </a:outerShdw>
                </a:effectLst>
                <a:latin typeface="Arial" charset="0"/>
                <a:cs typeface="Arial" charset="0"/>
              </a:rPr>
              <a:t>In addition to the Caucasus Mountain route,</a:t>
            </a:r>
            <a:r>
              <a:rPr lang="en-US" sz="2400" b="1">
                <a:solidFill>
                  <a:schemeClr val="bg1"/>
                </a:solidFill>
                <a:effectLst>
                  <a:outerShdw blurRad="38100" dist="38100" dir="2700000" algn="tl">
                    <a:srgbClr val="000000"/>
                  </a:outerShdw>
                </a:effectLst>
                <a:latin typeface="Arial" charset="0"/>
                <a:cs typeface="Arial" charset="0"/>
              </a:rPr>
              <a:t> some of these Israelites went west, migrating along the southern shores of the Black Sea, and some went east, along the southern shores of the Caspian Sea and then north along the eastern shores of that same sea into the steppes of southern Russia.</a:t>
            </a:r>
            <a:endParaRPr lang="en-GB" sz="2400" b="1">
              <a:solidFill>
                <a:schemeClr val="bg1"/>
              </a:solidFill>
              <a:effectLst>
                <a:outerShdw blurRad="38100" dist="38100" dir="2700000" algn="tl">
                  <a:srgbClr val="000000"/>
                </a:outerShdw>
              </a:effectLst>
              <a:latin typeface="Arial" charset="0"/>
              <a:cs typeface="Arial" charset="0"/>
            </a:endParaRPr>
          </a:p>
        </p:txBody>
      </p:sp>
      <p:pic>
        <p:nvPicPr>
          <p:cNvPr id="58376" name="Picture 8" descr="found3">
            <a:extLst>
              <a:ext uri="{FF2B5EF4-FFF2-40B4-BE49-F238E27FC236}">
                <a16:creationId xmlns:a16="http://schemas.microsoft.com/office/drawing/2014/main" id="{4E379F7F-FECC-48D5-A55D-0AD7CF6FC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700213"/>
            <a:ext cx="530066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585CF5BE-DFD4-4085-B1F8-84331EC4B30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7C1C77-103D-4480-926A-B8833D2C647C}" type="slidenum">
              <a:rPr lang="en-GB" altLang="en-US"/>
              <a:pPr eaLnBrk="1" hangingPunct="1"/>
              <a:t>32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circle(in)">
                                      <p:cBhvr>
                                        <p:cTn id="7" dur="2000"/>
                                        <p:tgtEl>
                                          <p:spTgt spid="58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 calcmode="lin" valueType="num">
                                      <p:cBhvr additive="base">
                                        <p:cTn id="12" dur="500" fill="hold"/>
                                        <p:tgtEl>
                                          <p:spTgt spid="58372"/>
                                        </p:tgtEl>
                                        <p:attrNameLst>
                                          <p:attrName>ppt_x</p:attrName>
                                        </p:attrNameLst>
                                      </p:cBhvr>
                                      <p:tavLst>
                                        <p:tav tm="0">
                                          <p:val>
                                            <p:strVal val="#ppt_x"/>
                                          </p:val>
                                        </p:tav>
                                        <p:tav tm="100000">
                                          <p:val>
                                            <p:strVal val="#ppt_x"/>
                                          </p:val>
                                        </p:tav>
                                      </p:tavLst>
                                    </p:anim>
                                    <p:anim calcmode="lin" valueType="num">
                                      <p:cBhvr additive="base">
                                        <p:cTn id="13"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E650A5A-9265-4585-9651-A3323586060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59395" name="Text Box 3">
            <a:extLst>
              <a:ext uri="{FF2B5EF4-FFF2-40B4-BE49-F238E27FC236}">
                <a16:creationId xmlns:a16="http://schemas.microsoft.com/office/drawing/2014/main" id="{D8FB1A07-910F-4C5A-89F7-4F89C55E344F}"/>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59396" name="Text Box 4">
            <a:extLst>
              <a:ext uri="{FF2B5EF4-FFF2-40B4-BE49-F238E27FC236}">
                <a16:creationId xmlns:a16="http://schemas.microsoft.com/office/drawing/2014/main" id="{1D0600F4-9AF7-41A0-93ED-840742CEAFA4}"/>
              </a:ext>
            </a:extLst>
          </p:cNvPr>
          <p:cNvSpPr txBox="1">
            <a:spLocks noChangeArrowheads="1"/>
          </p:cNvSpPr>
          <p:nvPr/>
        </p:nvSpPr>
        <p:spPr bwMode="auto">
          <a:xfrm>
            <a:off x="3851275" y="2636838"/>
            <a:ext cx="5292725" cy="3016250"/>
          </a:xfrm>
          <a:prstGeom prst="rect">
            <a:avLst/>
          </a:prstGeom>
          <a:noFill/>
          <a:ln w="9525">
            <a:noFill/>
            <a:miter lim="800000"/>
            <a:headEnd/>
            <a:tailEnd/>
          </a:ln>
          <a:effectLst/>
        </p:spPr>
        <p:txBody>
          <a:bodyPr>
            <a:spAutoFit/>
          </a:bodyPr>
          <a:lstStyle/>
          <a:p>
            <a:pPr>
              <a:spcBef>
                <a:spcPct val="50000"/>
              </a:spcBef>
              <a:defRPr/>
            </a:pPr>
            <a:r>
              <a:rPr lang="en-US" sz="3200" b="1">
                <a:solidFill>
                  <a:schemeClr val="hlink"/>
                </a:solidFill>
                <a:effectLst>
                  <a:outerShdw blurRad="38100" dist="38100" dir="2700000" algn="tl">
                    <a:srgbClr val="000000"/>
                  </a:outerShdw>
                </a:effectLst>
                <a:latin typeface="Arial" charset="0"/>
                <a:cs typeface="Arial" charset="0"/>
              </a:rPr>
              <a:t>One group of these Sacae stayed in the area of Media,</a:t>
            </a:r>
            <a:r>
              <a:rPr lang="en-US" sz="3200" b="1">
                <a:effectLst>
                  <a:outerShdw blurRad="38100" dist="38100" dir="2700000" algn="tl">
                    <a:srgbClr val="000000"/>
                  </a:outerShdw>
                </a:effectLst>
                <a:latin typeface="Arial" charset="0"/>
                <a:cs typeface="Arial" charset="0"/>
              </a:rPr>
              <a:t> </a:t>
            </a:r>
            <a:r>
              <a:rPr lang="en-US" sz="3200" b="1">
                <a:solidFill>
                  <a:srgbClr val="FFCC00"/>
                </a:solidFill>
                <a:effectLst>
                  <a:outerShdw blurRad="38100" dist="38100" dir="2700000" algn="tl">
                    <a:srgbClr val="000000"/>
                  </a:outerShdw>
                </a:effectLst>
                <a:latin typeface="Arial" charset="0"/>
                <a:cs typeface="Arial" charset="0"/>
              </a:rPr>
              <a:t>outlasting the Assyrians,</a:t>
            </a:r>
            <a:r>
              <a:rPr lang="en-US" sz="3200" b="1">
                <a:effectLst>
                  <a:outerShdw blurRad="38100" dist="38100" dir="2700000" algn="tl">
                    <a:srgbClr val="000000"/>
                  </a:outerShdw>
                </a:effectLst>
                <a:latin typeface="Arial" charset="0"/>
                <a:cs typeface="Arial" charset="0"/>
              </a:rPr>
              <a:t> </a:t>
            </a:r>
            <a:r>
              <a:rPr lang="en-US" sz="3200" b="1">
                <a:solidFill>
                  <a:schemeClr val="accent1"/>
                </a:solidFill>
                <a:effectLst>
                  <a:outerShdw blurRad="38100" dist="38100" dir="2700000" algn="tl">
                    <a:srgbClr val="000000"/>
                  </a:outerShdw>
                </a:effectLst>
                <a:latin typeface="Arial" charset="0"/>
                <a:cs typeface="Arial" charset="0"/>
              </a:rPr>
              <a:t>Medes and Persians.</a:t>
            </a:r>
            <a:r>
              <a:rPr lang="en-US" sz="3200" b="1">
                <a:effectLst>
                  <a:outerShdw blurRad="38100" dist="38100" dir="2700000" algn="tl">
                    <a:srgbClr val="000000"/>
                  </a:outerShdw>
                </a:effectLst>
                <a:latin typeface="Arial" charset="0"/>
                <a:cs typeface="Arial" charset="0"/>
              </a:rPr>
              <a:t>  </a:t>
            </a:r>
            <a:r>
              <a:rPr lang="en-US" sz="3200" b="1">
                <a:solidFill>
                  <a:srgbClr val="FF00FF"/>
                </a:solidFill>
                <a:effectLst>
                  <a:outerShdw blurRad="38100" dist="38100" dir="2700000" algn="tl">
                    <a:srgbClr val="000000"/>
                  </a:outerShdw>
                </a:effectLst>
                <a:latin typeface="Arial" charset="0"/>
                <a:cs typeface="Arial" charset="0"/>
              </a:rPr>
              <a:t>They became known as the Parthians.</a:t>
            </a:r>
            <a:r>
              <a:rPr lang="en-US">
                <a:solidFill>
                  <a:srgbClr val="FF00FF"/>
                </a:solidFill>
                <a:latin typeface="Arial" charset="0"/>
                <a:cs typeface="Arial" charset="0"/>
              </a:rPr>
              <a:t> </a:t>
            </a:r>
            <a:endParaRPr lang="en-GB">
              <a:solidFill>
                <a:srgbClr val="FF00FF"/>
              </a:solidFill>
              <a:latin typeface="Arial" charset="0"/>
              <a:cs typeface="Arial" charset="0"/>
            </a:endParaRPr>
          </a:p>
        </p:txBody>
      </p:sp>
      <p:pic>
        <p:nvPicPr>
          <p:cNvPr id="59399" name="Picture 7" descr="haynakhararakantiknapahir5">
            <a:extLst>
              <a:ext uri="{FF2B5EF4-FFF2-40B4-BE49-F238E27FC236}">
                <a16:creationId xmlns:a16="http://schemas.microsoft.com/office/drawing/2014/main" id="{A75AB9CF-07CE-4E51-A1CC-A817885FE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16113"/>
            <a:ext cx="30622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 Box 8">
            <a:extLst>
              <a:ext uri="{FF2B5EF4-FFF2-40B4-BE49-F238E27FC236}">
                <a16:creationId xmlns:a16="http://schemas.microsoft.com/office/drawing/2014/main" id="{1D943410-653E-436F-8897-F2478083A656}"/>
              </a:ext>
            </a:extLst>
          </p:cNvPr>
          <p:cNvSpPr txBox="1">
            <a:spLocks noChangeArrowheads="1"/>
          </p:cNvSpPr>
          <p:nvPr/>
        </p:nvSpPr>
        <p:spPr bwMode="auto">
          <a:xfrm>
            <a:off x="0" y="6021388"/>
            <a:ext cx="4535488"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A Parthian Soldier</a:t>
            </a:r>
          </a:p>
        </p:txBody>
      </p:sp>
      <p:sp>
        <p:nvSpPr>
          <p:cNvPr id="9" name="Slide Number Placeholder 8">
            <a:extLst>
              <a:ext uri="{FF2B5EF4-FFF2-40B4-BE49-F238E27FC236}">
                <a16:creationId xmlns:a16="http://schemas.microsoft.com/office/drawing/2014/main" id="{4E55A832-042D-46CA-8B05-F903B2DE48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74A071-77CE-4048-81F8-18762A130AF8}" type="slidenum">
              <a:rPr lang="en-GB" altLang="en-US"/>
              <a:pPr eaLnBrk="1" hangingPunct="1"/>
              <a:t>33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circle(in)">
                                      <p:cBhvr>
                                        <p:cTn id="7" dur="2000"/>
                                        <p:tgtEl>
                                          <p:spTgt spid="59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00"/>
                                        </p:tgtEl>
                                        <p:attrNameLst>
                                          <p:attrName>style.visibility</p:attrName>
                                        </p:attrNameLst>
                                      </p:cBhvr>
                                      <p:to>
                                        <p:strVal val="visible"/>
                                      </p:to>
                                    </p:set>
                                    <p:anim calcmode="lin" valueType="num">
                                      <p:cBhvr additive="base">
                                        <p:cTn id="12" dur="500" fill="hold"/>
                                        <p:tgtEl>
                                          <p:spTgt spid="59400"/>
                                        </p:tgtEl>
                                        <p:attrNameLst>
                                          <p:attrName>ppt_x</p:attrName>
                                        </p:attrNameLst>
                                      </p:cBhvr>
                                      <p:tavLst>
                                        <p:tav tm="0">
                                          <p:val>
                                            <p:strVal val="#ppt_x"/>
                                          </p:val>
                                        </p:tav>
                                        <p:tav tm="100000">
                                          <p:val>
                                            <p:strVal val="#ppt_x"/>
                                          </p:val>
                                        </p:tav>
                                      </p:tavLst>
                                    </p:anim>
                                    <p:anim calcmode="lin" valueType="num">
                                      <p:cBhvr additive="base">
                                        <p:cTn id="13" dur="500" fill="hold"/>
                                        <p:tgtEl>
                                          <p:spTgt spid="594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59396"/>
                                        </p:tgtEl>
                                        <p:attrNameLst>
                                          <p:attrName>style.visibility</p:attrName>
                                        </p:attrNameLst>
                                      </p:cBhvr>
                                      <p:to>
                                        <p:strVal val="visible"/>
                                      </p:to>
                                    </p:set>
                                    <p:anim calcmode="discrete" valueType="clr">
                                      <p:cBhvr override="childStyle">
                                        <p:cTn id="18" dur="80"/>
                                        <p:tgtEl>
                                          <p:spTgt spid="5939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9396"/>
                                        </p:tgtEl>
                                        <p:attrNameLst>
                                          <p:attrName>fillcolor</p:attrName>
                                        </p:attrNameLst>
                                      </p:cBhvr>
                                      <p:tavLst>
                                        <p:tav tm="0">
                                          <p:val>
                                            <p:clrVal>
                                              <a:schemeClr val="accent2"/>
                                            </p:clrVal>
                                          </p:val>
                                        </p:tav>
                                        <p:tav tm="50000">
                                          <p:val>
                                            <p:clrVal>
                                              <a:schemeClr val="hlink"/>
                                            </p:clrVal>
                                          </p:val>
                                        </p:tav>
                                      </p:tavLst>
                                    </p:anim>
                                    <p:set>
                                      <p:cBhvr>
                                        <p:cTn id="20" dur="80"/>
                                        <p:tgtEl>
                                          <p:spTgt spid="593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4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BD3B1D5-BD9A-4632-9234-4AF25BA2C86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0419" name="Text Box 3">
            <a:extLst>
              <a:ext uri="{FF2B5EF4-FFF2-40B4-BE49-F238E27FC236}">
                <a16:creationId xmlns:a16="http://schemas.microsoft.com/office/drawing/2014/main" id="{9B50E847-EA1E-45AE-8EF4-84D6165A6B2F}"/>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36868" name="Text Box 4">
            <a:extLst>
              <a:ext uri="{FF2B5EF4-FFF2-40B4-BE49-F238E27FC236}">
                <a16:creationId xmlns:a16="http://schemas.microsoft.com/office/drawing/2014/main" id="{2209FD3B-7A27-46E8-A039-A84A7E0127F3}"/>
              </a:ext>
            </a:extLst>
          </p:cNvPr>
          <p:cNvSpPr txBox="1">
            <a:spLocks noChangeArrowheads="1"/>
          </p:cNvSpPr>
          <p:nvPr/>
        </p:nvSpPr>
        <p:spPr bwMode="auto">
          <a:xfrm>
            <a:off x="4356100" y="6237288"/>
            <a:ext cx="5219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a:solidFill>
                  <a:srgbClr val="FF00FF"/>
                </a:solidFill>
              </a:rPr>
              <a:t>x</a:t>
            </a:r>
          </a:p>
        </p:txBody>
      </p:sp>
      <p:sp>
        <p:nvSpPr>
          <p:cNvPr id="60422" name="Text Box 6">
            <a:extLst>
              <a:ext uri="{FF2B5EF4-FFF2-40B4-BE49-F238E27FC236}">
                <a16:creationId xmlns:a16="http://schemas.microsoft.com/office/drawing/2014/main" id="{D29CE70C-1A89-4F80-A4C6-C49901ECC48B}"/>
              </a:ext>
            </a:extLst>
          </p:cNvPr>
          <p:cNvSpPr txBox="1">
            <a:spLocks noChangeArrowheads="1"/>
          </p:cNvSpPr>
          <p:nvPr/>
        </p:nvSpPr>
        <p:spPr bwMode="auto">
          <a:xfrm>
            <a:off x="0" y="5373688"/>
            <a:ext cx="4535488"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Parthian Empire</a:t>
            </a:r>
          </a:p>
        </p:txBody>
      </p:sp>
      <p:sp>
        <p:nvSpPr>
          <p:cNvPr id="60425" name="Text Box 9">
            <a:extLst>
              <a:ext uri="{FF2B5EF4-FFF2-40B4-BE49-F238E27FC236}">
                <a16:creationId xmlns:a16="http://schemas.microsoft.com/office/drawing/2014/main" id="{C22F79BF-FBDF-4385-B527-3D1FCD069E23}"/>
              </a:ext>
            </a:extLst>
          </p:cNvPr>
          <p:cNvSpPr txBox="1">
            <a:spLocks noChangeArrowheads="1"/>
          </p:cNvSpPr>
          <p:nvPr/>
        </p:nvSpPr>
        <p:spPr bwMode="auto">
          <a:xfrm>
            <a:off x="5003800" y="1989138"/>
            <a:ext cx="3889375" cy="3935412"/>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 Parthians became a huge empire, at one point stretching from Armenia all the way down to the Indus Valley. </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Their empire lasted well beyond the days of Christ</a:t>
            </a:r>
            <a:r>
              <a:rPr lang="en-US">
                <a:solidFill>
                  <a:srgbClr val="FFCC00"/>
                </a:solidFill>
                <a:latin typeface="Arial" charset="0"/>
                <a:cs typeface="Arial" charset="0"/>
              </a:rPr>
              <a:t>. </a:t>
            </a:r>
            <a:endParaRPr lang="en-GB">
              <a:solidFill>
                <a:srgbClr val="FFCC00"/>
              </a:solidFill>
              <a:latin typeface="Arial" charset="0"/>
              <a:cs typeface="Arial" charset="0"/>
            </a:endParaRPr>
          </a:p>
        </p:txBody>
      </p:sp>
      <p:pic>
        <p:nvPicPr>
          <p:cNvPr id="60427" name="Picture 11" descr="Iran_Under_Sasanian">
            <a:extLst>
              <a:ext uri="{FF2B5EF4-FFF2-40B4-BE49-F238E27FC236}">
                <a16:creationId xmlns:a16="http://schemas.microsoft.com/office/drawing/2014/main" id="{4759D1CA-E982-4552-A164-83BD5033C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9138"/>
            <a:ext cx="4151312"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8FB5AAE0-78D6-4701-A67E-D3BA1A5F241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AEDDAC-D782-4D7C-9A72-A784F3F6D837}" type="slidenum">
              <a:rPr lang="en-GB" altLang="en-US"/>
              <a:pPr eaLnBrk="1" hangingPunct="1"/>
              <a:t>34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0427"/>
                                        </p:tgtEl>
                                        <p:attrNameLst>
                                          <p:attrName>style.visibility</p:attrName>
                                        </p:attrNameLst>
                                      </p:cBhvr>
                                      <p:to>
                                        <p:strVal val="visible"/>
                                      </p:to>
                                    </p:set>
                                    <p:animEffect transition="in" filter="circle(in)">
                                      <p:cBhvr>
                                        <p:cTn id="7" dur="2000"/>
                                        <p:tgtEl>
                                          <p:spTgt spid="60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0422"/>
                                        </p:tgtEl>
                                        <p:attrNameLst>
                                          <p:attrName>style.visibility</p:attrName>
                                        </p:attrNameLst>
                                      </p:cBhvr>
                                      <p:to>
                                        <p:strVal val="visible"/>
                                      </p:to>
                                    </p:set>
                                    <p:anim calcmode="lin" valueType="num">
                                      <p:cBhvr additive="base">
                                        <p:cTn id="12" dur="500" fill="hold"/>
                                        <p:tgtEl>
                                          <p:spTgt spid="60422"/>
                                        </p:tgtEl>
                                        <p:attrNameLst>
                                          <p:attrName>ppt_x</p:attrName>
                                        </p:attrNameLst>
                                      </p:cBhvr>
                                      <p:tavLst>
                                        <p:tav tm="0">
                                          <p:val>
                                            <p:strVal val="#ppt_x"/>
                                          </p:val>
                                        </p:tav>
                                        <p:tav tm="100000">
                                          <p:val>
                                            <p:strVal val="#ppt_x"/>
                                          </p:val>
                                        </p:tav>
                                      </p:tavLst>
                                    </p:anim>
                                    <p:anim calcmode="lin" valueType="num">
                                      <p:cBhvr additive="base">
                                        <p:cTn id="13"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0425"/>
                                        </p:tgtEl>
                                        <p:attrNameLst>
                                          <p:attrName>style.visibility</p:attrName>
                                        </p:attrNameLst>
                                      </p:cBhvr>
                                      <p:to>
                                        <p:strVal val="visible"/>
                                      </p:to>
                                    </p:set>
                                    <p:anim calcmode="discrete" valueType="clr">
                                      <p:cBhvr override="childStyle">
                                        <p:cTn id="18" dur="80"/>
                                        <p:tgtEl>
                                          <p:spTgt spid="6042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0425"/>
                                        </p:tgtEl>
                                        <p:attrNameLst>
                                          <p:attrName>fillcolor</p:attrName>
                                        </p:attrNameLst>
                                      </p:cBhvr>
                                      <p:tavLst>
                                        <p:tav tm="0">
                                          <p:val>
                                            <p:clrVal>
                                              <a:schemeClr val="accent2"/>
                                            </p:clrVal>
                                          </p:val>
                                        </p:tav>
                                        <p:tav tm="50000">
                                          <p:val>
                                            <p:clrVal>
                                              <a:schemeClr val="hlink"/>
                                            </p:clrVal>
                                          </p:val>
                                        </p:tav>
                                      </p:tavLst>
                                    </p:anim>
                                    <p:set>
                                      <p:cBhvr>
                                        <p:cTn id="20" dur="80"/>
                                        <p:tgtEl>
                                          <p:spTgt spid="604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21E3CC3-50E6-44A9-B32F-41FBBBB8338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1443" name="Text Box 3">
            <a:extLst>
              <a:ext uri="{FF2B5EF4-FFF2-40B4-BE49-F238E27FC236}">
                <a16:creationId xmlns:a16="http://schemas.microsoft.com/office/drawing/2014/main" id="{F1131124-4AB8-454A-8DE1-8FF141898EBE}"/>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61445" name="Text Box 5">
            <a:extLst>
              <a:ext uri="{FF2B5EF4-FFF2-40B4-BE49-F238E27FC236}">
                <a16:creationId xmlns:a16="http://schemas.microsoft.com/office/drawing/2014/main" id="{E8973466-A698-4124-AB7A-EA3ED2B92EE6}"/>
              </a:ext>
            </a:extLst>
          </p:cNvPr>
          <p:cNvSpPr txBox="1">
            <a:spLocks noChangeArrowheads="1"/>
          </p:cNvSpPr>
          <p:nvPr/>
        </p:nvSpPr>
        <p:spPr bwMode="auto">
          <a:xfrm>
            <a:off x="611188" y="5373688"/>
            <a:ext cx="392430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Magi</a:t>
            </a:r>
          </a:p>
        </p:txBody>
      </p:sp>
      <p:sp>
        <p:nvSpPr>
          <p:cNvPr id="61446" name="Text Box 6">
            <a:extLst>
              <a:ext uri="{FF2B5EF4-FFF2-40B4-BE49-F238E27FC236}">
                <a16:creationId xmlns:a16="http://schemas.microsoft.com/office/drawing/2014/main" id="{901A277B-706A-4355-9B8B-F71751421FD5}"/>
              </a:ext>
            </a:extLst>
          </p:cNvPr>
          <p:cNvSpPr txBox="1">
            <a:spLocks noChangeArrowheads="1"/>
          </p:cNvSpPr>
          <p:nvPr/>
        </p:nvSpPr>
        <p:spPr bwMode="auto">
          <a:xfrm>
            <a:off x="5003800" y="1989138"/>
            <a:ext cx="3889375"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In fact the Magi were Parthians.</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The Romans were never able to defeat the Parthians;</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and it was during a truce period,</a:t>
            </a:r>
            <a:r>
              <a:rPr lang="en-US" sz="2800" b="1">
                <a:effectLst>
                  <a:outerShdw blurRad="38100" dist="38100" dir="2700000" algn="tl">
                    <a:srgbClr val="000000"/>
                  </a:outerShdw>
                </a:effectLst>
                <a:latin typeface="Arial" charset="0"/>
                <a:cs typeface="Arial" charset="0"/>
              </a:rPr>
              <a:t> </a:t>
            </a:r>
            <a:r>
              <a:rPr lang="en-US" sz="2800" b="1">
                <a:solidFill>
                  <a:srgbClr val="99FF33"/>
                </a:solidFill>
                <a:effectLst>
                  <a:outerShdw blurRad="38100" dist="38100" dir="2700000" algn="tl">
                    <a:srgbClr val="000000"/>
                  </a:outerShdw>
                </a:effectLst>
                <a:latin typeface="Arial" charset="0"/>
                <a:cs typeface="Arial" charset="0"/>
              </a:rPr>
              <a:t>between the Romans and Parthians,</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that the Magi were able to travel to Judah.</a:t>
            </a:r>
            <a:r>
              <a:rPr lang="en-US">
                <a:solidFill>
                  <a:srgbClr val="FFFF00"/>
                </a:solidFill>
                <a:latin typeface="Arial" charset="0"/>
                <a:cs typeface="Arial" charset="0"/>
              </a:rPr>
              <a:t> . </a:t>
            </a:r>
            <a:endParaRPr lang="en-GB">
              <a:solidFill>
                <a:srgbClr val="FFFF00"/>
              </a:solidFill>
              <a:latin typeface="Arial" charset="0"/>
              <a:cs typeface="Arial" charset="0"/>
            </a:endParaRPr>
          </a:p>
        </p:txBody>
      </p:sp>
      <p:pic>
        <p:nvPicPr>
          <p:cNvPr id="61449" name="Picture 9" descr="Journey_of_the_Magi">
            <a:extLst>
              <a:ext uri="{FF2B5EF4-FFF2-40B4-BE49-F238E27FC236}">
                <a16:creationId xmlns:a16="http://schemas.microsoft.com/office/drawing/2014/main" id="{5B492DA6-CE7E-4506-95F7-691CEFDA6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432117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1D03FDFD-EBF1-4D7C-82C2-9C5EBB6E7F8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479054-23DA-455D-AC85-17E2CF713297}" type="slidenum">
              <a:rPr lang="en-GB" altLang="en-US"/>
              <a:pPr eaLnBrk="1" hangingPunct="1"/>
              <a:t>35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circle(in)">
                                      <p:cBhvr>
                                        <p:cTn id="7" dur="2000"/>
                                        <p:tgtEl>
                                          <p:spTgt spid="61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45">
                                            <p:txEl>
                                              <p:pRg st="0" end="0"/>
                                            </p:txEl>
                                          </p:spTgt>
                                        </p:tgtEl>
                                        <p:attrNameLst>
                                          <p:attrName>style.visibility</p:attrName>
                                        </p:attrNameLst>
                                      </p:cBhvr>
                                      <p:to>
                                        <p:strVal val="visible"/>
                                      </p:to>
                                    </p:set>
                                    <p:anim calcmode="lin" valueType="num">
                                      <p:cBhvr additive="base">
                                        <p:cTn id="12" dur="500" fill="hold"/>
                                        <p:tgtEl>
                                          <p:spTgt spid="614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1446"/>
                                        </p:tgtEl>
                                        <p:attrNameLst>
                                          <p:attrName>style.visibility</p:attrName>
                                        </p:attrNameLst>
                                      </p:cBhvr>
                                      <p:to>
                                        <p:strVal val="visible"/>
                                      </p:to>
                                    </p:set>
                                    <p:anim calcmode="discrete" valueType="clr">
                                      <p:cBhvr override="childStyle">
                                        <p:cTn id="18" dur="80"/>
                                        <p:tgtEl>
                                          <p:spTgt spid="6144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1446"/>
                                        </p:tgtEl>
                                        <p:attrNameLst>
                                          <p:attrName>fillcolor</p:attrName>
                                        </p:attrNameLst>
                                      </p:cBhvr>
                                      <p:tavLst>
                                        <p:tav tm="0">
                                          <p:val>
                                            <p:clrVal>
                                              <a:schemeClr val="accent2"/>
                                            </p:clrVal>
                                          </p:val>
                                        </p:tav>
                                        <p:tav tm="50000">
                                          <p:val>
                                            <p:clrVal>
                                              <a:schemeClr val="hlink"/>
                                            </p:clrVal>
                                          </p:val>
                                        </p:tav>
                                      </p:tavLst>
                                    </p:anim>
                                    <p:set>
                                      <p:cBhvr>
                                        <p:cTn id="20" dur="80"/>
                                        <p:tgtEl>
                                          <p:spTgt spid="614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155ACF5-B522-4C66-9F9A-7F1F04204AD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2467" name="Text Box 3">
            <a:extLst>
              <a:ext uri="{FF2B5EF4-FFF2-40B4-BE49-F238E27FC236}">
                <a16:creationId xmlns:a16="http://schemas.microsoft.com/office/drawing/2014/main" id="{CCE50565-7DB5-41D7-9550-FB325773D7EE}"/>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62469" name="Text Box 5">
            <a:extLst>
              <a:ext uri="{FF2B5EF4-FFF2-40B4-BE49-F238E27FC236}">
                <a16:creationId xmlns:a16="http://schemas.microsoft.com/office/drawing/2014/main" id="{BE2E543F-67E3-46DC-A5B2-574A4D2C7A5E}"/>
              </a:ext>
            </a:extLst>
          </p:cNvPr>
          <p:cNvSpPr txBox="1">
            <a:spLocks noChangeArrowheads="1"/>
          </p:cNvSpPr>
          <p:nvPr/>
        </p:nvSpPr>
        <p:spPr bwMode="auto">
          <a:xfrm>
            <a:off x="357188" y="6216650"/>
            <a:ext cx="3924300" cy="6413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FF00"/>
                </a:solidFill>
                <a:effectLst>
                  <a:outerShdw blurRad="38100" dist="38100" dir="2700000" algn="tl">
                    <a:srgbClr val="000000"/>
                  </a:outerShdw>
                </a:effectLst>
                <a:latin typeface="Arial" charset="0"/>
                <a:cs typeface="Arial" charset="0"/>
              </a:rPr>
              <a:t>The Magi &amp; Star</a:t>
            </a:r>
          </a:p>
        </p:txBody>
      </p:sp>
      <p:sp>
        <p:nvSpPr>
          <p:cNvPr id="62470" name="Text Box 6">
            <a:extLst>
              <a:ext uri="{FF2B5EF4-FFF2-40B4-BE49-F238E27FC236}">
                <a16:creationId xmlns:a16="http://schemas.microsoft.com/office/drawing/2014/main" id="{3FA9412E-684F-4C95-869A-E811DE22C177}"/>
              </a:ext>
            </a:extLst>
          </p:cNvPr>
          <p:cNvSpPr txBox="1">
            <a:spLocks noChangeArrowheads="1"/>
          </p:cNvSpPr>
          <p:nvPr/>
        </p:nvSpPr>
        <p:spPr bwMode="auto">
          <a:xfrm>
            <a:off x="4211638" y="1989138"/>
            <a:ext cx="4681537" cy="3387725"/>
          </a:xfrm>
          <a:prstGeom prst="rect">
            <a:avLst/>
          </a:prstGeom>
          <a:noFill/>
          <a:ln w="9525">
            <a:noFill/>
            <a:miter lim="800000"/>
            <a:headEnd/>
            <a:tailEnd/>
          </a:ln>
          <a:effectLst/>
        </p:spPr>
        <p:txBody>
          <a:bodyPr>
            <a:spAutoFit/>
          </a:bodyPr>
          <a:lstStyle/>
          <a:p>
            <a:pPr>
              <a:spcBef>
                <a:spcPct val="50000"/>
              </a:spcBef>
              <a:defRPr/>
            </a:pPr>
            <a:r>
              <a:rPr lang="en-US" sz="3600" b="1">
                <a:solidFill>
                  <a:schemeClr val="hlink"/>
                </a:solidFill>
                <a:effectLst>
                  <a:outerShdw blurRad="38100" dist="38100" dir="2700000" algn="tl">
                    <a:srgbClr val="000000"/>
                  </a:outerShdw>
                </a:effectLst>
                <a:latin typeface="Arial" charset="0"/>
                <a:cs typeface="Arial" charset="0"/>
              </a:rPr>
              <a:t>The Magi knew they were the kinsmen of Jesus Christ.</a:t>
            </a:r>
            <a:r>
              <a:rPr lang="en-US" sz="3600" b="1">
                <a:effectLst>
                  <a:outerShdw blurRad="38100" dist="38100" dir="2700000" algn="tl">
                    <a:srgbClr val="000000"/>
                  </a:outerShdw>
                </a:effectLst>
                <a:latin typeface="Arial" charset="0"/>
                <a:cs typeface="Arial" charset="0"/>
              </a:rPr>
              <a:t>  </a:t>
            </a:r>
            <a:r>
              <a:rPr lang="en-US" sz="3600" b="1">
                <a:solidFill>
                  <a:srgbClr val="FFCC00"/>
                </a:solidFill>
                <a:effectLst>
                  <a:outerShdw blurRad="38100" dist="38100" dir="2700000" algn="tl">
                    <a:srgbClr val="000000"/>
                  </a:outerShdw>
                </a:effectLst>
                <a:latin typeface="Arial" charset="0"/>
                <a:cs typeface="Arial" charset="0"/>
              </a:rPr>
              <a:t>That’s why they traveled to Judea when they saw the star.</a:t>
            </a:r>
            <a:endParaRPr lang="en-GB" sz="3600" b="1">
              <a:solidFill>
                <a:srgbClr val="FFCC00"/>
              </a:solidFill>
              <a:effectLst>
                <a:outerShdw blurRad="38100" dist="38100" dir="2700000" algn="tl">
                  <a:srgbClr val="000000"/>
                </a:outerShdw>
              </a:effectLst>
              <a:latin typeface="Arial" charset="0"/>
              <a:cs typeface="Arial" charset="0"/>
            </a:endParaRPr>
          </a:p>
        </p:txBody>
      </p:sp>
      <p:pic>
        <p:nvPicPr>
          <p:cNvPr id="62473" name="Picture 9" descr="256-The-Star-of-Bethlehem-q75-339x500">
            <a:extLst>
              <a:ext uri="{FF2B5EF4-FFF2-40B4-BE49-F238E27FC236}">
                <a16:creationId xmlns:a16="http://schemas.microsoft.com/office/drawing/2014/main" id="{AC7B2F9A-9311-4CA8-A7A7-D68EA2A1B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0213"/>
            <a:ext cx="293687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8EBF99F4-F2F6-4659-8E37-105B65AEE4B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446955-6E1A-4DCE-B5FB-951074E50769}" type="slidenum">
              <a:rPr lang="en-GB" altLang="en-US"/>
              <a:pPr eaLnBrk="1" hangingPunct="1"/>
              <a:t>36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circle(in)">
                                      <p:cBhvr>
                                        <p:cTn id="7" dur="2000"/>
                                        <p:tgtEl>
                                          <p:spTgt spid="624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2469">
                                            <p:txEl>
                                              <p:pRg st="0" end="0"/>
                                            </p:txEl>
                                          </p:spTgt>
                                        </p:tgtEl>
                                        <p:attrNameLst>
                                          <p:attrName>style.visibility</p:attrName>
                                        </p:attrNameLst>
                                      </p:cBhvr>
                                      <p:to>
                                        <p:strVal val="visible"/>
                                      </p:to>
                                    </p:set>
                                    <p:anim calcmode="lin" valueType="num">
                                      <p:cBhvr additive="base">
                                        <p:cTn id="12" dur="500" fill="hold"/>
                                        <p:tgtEl>
                                          <p:spTgt spid="6246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24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2470"/>
                                        </p:tgtEl>
                                        <p:attrNameLst>
                                          <p:attrName>style.visibility</p:attrName>
                                        </p:attrNameLst>
                                      </p:cBhvr>
                                      <p:to>
                                        <p:strVal val="visible"/>
                                      </p:to>
                                    </p:set>
                                    <p:anim calcmode="discrete" valueType="clr">
                                      <p:cBhvr override="childStyle">
                                        <p:cTn id="18" dur="80"/>
                                        <p:tgtEl>
                                          <p:spTgt spid="6247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2470"/>
                                        </p:tgtEl>
                                        <p:attrNameLst>
                                          <p:attrName>fillcolor</p:attrName>
                                        </p:attrNameLst>
                                      </p:cBhvr>
                                      <p:tavLst>
                                        <p:tav tm="0">
                                          <p:val>
                                            <p:clrVal>
                                              <a:schemeClr val="accent2"/>
                                            </p:clrVal>
                                          </p:val>
                                        </p:tav>
                                        <p:tav tm="50000">
                                          <p:val>
                                            <p:clrVal>
                                              <a:schemeClr val="hlink"/>
                                            </p:clrVal>
                                          </p:val>
                                        </p:tav>
                                      </p:tavLst>
                                    </p:anim>
                                    <p:set>
                                      <p:cBhvr>
                                        <p:cTn id="20" dur="80"/>
                                        <p:tgtEl>
                                          <p:spTgt spid="624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F375347-49AA-4F83-9ABC-289C8294DD6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3491" name="Text Box 3">
            <a:extLst>
              <a:ext uri="{FF2B5EF4-FFF2-40B4-BE49-F238E27FC236}">
                <a16:creationId xmlns:a16="http://schemas.microsoft.com/office/drawing/2014/main" id="{74D9C058-93E1-4C2B-961A-CA8842F22731}"/>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63492" name="Text Box 4">
            <a:extLst>
              <a:ext uri="{FF2B5EF4-FFF2-40B4-BE49-F238E27FC236}">
                <a16:creationId xmlns:a16="http://schemas.microsoft.com/office/drawing/2014/main" id="{D4D92C14-FBC4-4A15-9128-1C86202CE129}"/>
              </a:ext>
            </a:extLst>
          </p:cNvPr>
          <p:cNvSpPr txBox="1">
            <a:spLocks noChangeArrowheads="1"/>
          </p:cNvSpPr>
          <p:nvPr/>
        </p:nvSpPr>
        <p:spPr bwMode="auto">
          <a:xfrm>
            <a:off x="179388" y="5734050"/>
            <a:ext cx="392430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A Sacae Coin</a:t>
            </a:r>
          </a:p>
        </p:txBody>
      </p:sp>
      <p:sp>
        <p:nvSpPr>
          <p:cNvPr id="63493" name="Text Box 5">
            <a:extLst>
              <a:ext uri="{FF2B5EF4-FFF2-40B4-BE49-F238E27FC236}">
                <a16:creationId xmlns:a16="http://schemas.microsoft.com/office/drawing/2014/main" id="{4B2A2D4F-4B15-4BB9-A49B-238E0D438A8F}"/>
              </a:ext>
            </a:extLst>
          </p:cNvPr>
          <p:cNvSpPr txBox="1">
            <a:spLocks noChangeArrowheads="1"/>
          </p:cNvSpPr>
          <p:nvPr/>
        </p:nvSpPr>
        <p:spPr bwMode="auto">
          <a:xfrm>
            <a:off x="4211638" y="1641475"/>
            <a:ext cx="4681537" cy="5216525"/>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 Sacae were also referred to as the </a:t>
            </a:r>
            <a:r>
              <a:rPr lang="en-US" sz="2800" b="1" i="1">
                <a:solidFill>
                  <a:schemeClr val="hlink"/>
                </a:solidFill>
                <a:effectLst>
                  <a:outerShdw blurRad="38100" dist="38100" dir="2700000" algn="tl">
                    <a:srgbClr val="000000"/>
                  </a:outerShdw>
                </a:effectLst>
                <a:latin typeface="Arial" charset="0"/>
                <a:cs typeface="Arial" charset="0"/>
              </a:rPr>
              <a:t>Saka-Suni</a:t>
            </a:r>
            <a:r>
              <a:rPr lang="en-US" sz="2800" b="1">
                <a:solidFill>
                  <a:schemeClr val="hlink"/>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which, literally translated,</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means “</a:t>
            </a:r>
            <a:r>
              <a:rPr lang="en-US" sz="2800" b="1" i="1">
                <a:solidFill>
                  <a:srgbClr val="FFCC00"/>
                </a:solidFill>
                <a:effectLst>
                  <a:outerShdw blurRad="38100" dist="38100" dir="2700000" algn="tl">
                    <a:srgbClr val="000000"/>
                  </a:outerShdw>
                </a:effectLst>
                <a:latin typeface="Arial" charset="0"/>
                <a:cs typeface="Arial" charset="0"/>
              </a:rPr>
              <a:t>Isaac’s sons</a:t>
            </a:r>
            <a:r>
              <a:rPr lang="en-US" sz="2800" b="1">
                <a:solidFill>
                  <a:srgbClr val="FFCC00"/>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chemeClr val="accent2"/>
                </a:solidFill>
                <a:effectLst>
                  <a:outerShdw blurRad="38100" dist="38100" dir="2700000" algn="tl">
                    <a:srgbClr val="000000"/>
                  </a:outerShdw>
                </a:effectLst>
                <a:latin typeface="Arial" charset="0"/>
                <a:cs typeface="Arial" charset="0"/>
              </a:rPr>
              <a:t>It is easy to see how </a:t>
            </a:r>
            <a:r>
              <a:rPr lang="en-US" sz="2800" b="1" i="1">
                <a:solidFill>
                  <a:schemeClr val="accent2"/>
                </a:solidFill>
                <a:effectLst>
                  <a:outerShdw blurRad="38100" dist="38100" dir="2700000" algn="tl">
                    <a:srgbClr val="000000"/>
                  </a:outerShdw>
                </a:effectLst>
                <a:latin typeface="Arial" charset="0"/>
                <a:cs typeface="Arial" charset="0"/>
              </a:rPr>
              <a:t>Saka-Suni</a:t>
            </a:r>
            <a:r>
              <a:rPr lang="en-US" sz="2800" b="1">
                <a:solidFill>
                  <a:schemeClr val="accent2"/>
                </a:solidFill>
                <a:effectLst>
                  <a:outerShdw blurRad="38100" dist="38100" dir="2700000" algn="tl">
                    <a:srgbClr val="000000"/>
                  </a:outerShdw>
                </a:effectLst>
                <a:latin typeface="Arial" charset="0"/>
                <a:cs typeface="Arial" charset="0"/>
              </a:rPr>
              <a:t> would have been shortened to </a:t>
            </a:r>
            <a:r>
              <a:rPr lang="en-US" sz="2800" b="1" i="1">
                <a:solidFill>
                  <a:schemeClr val="accent2"/>
                </a:solidFill>
                <a:effectLst>
                  <a:outerShdw blurRad="38100" dist="38100" dir="2700000" algn="tl">
                    <a:srgbClr val="000000"/>
                  </a:outerShdw>
                </a:effectLst>
                <a:latin typeface="Arial" charset="0"/>
                <a:cs typeface="Arial" charset="0"/>
              </a:rPr>
              <a:t>SAXON</a:t>
            </a:r>
            <a:r>
              <a:rPr lang="en-US" sz="2800" b="1">
                <a:solidFill>
                  <a:schemeClr val="accent2"/>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u="sng">
                <a:solidFill>
                  <a:srgbClr val="FFFF00"/>
                </a:solidFill>
                <a:effectLst>
                  <a:outerShdw blurRad="38100" dist="38100" dir="2700000" algn="tl">
                    <a:srgbClr val="000000"/>
                  </a:outerShdw>
                </a:effectLst>
                <a:latin typeface="Arial" charset="0"/>
                <a:cs typeface="Arial" charset="0"/>
              </a:rPr>
              <a:t>The fact that these Israelites were named after Isaac fulfills the prophecy of Gen. 21:12.</a:t>
            </a:r>
            <a:endParaRPr lang="en-GB" sz="2800" b="1" u="sng">
              <a:solidFill>
                <a:srgbClr val="FFFF00"/>
              </a:solidFill>
              <a:effectLst>
                <a:outerShdw blurRad="38100" dist="38100" dir="2700000" algn="tl">
                  <a:srgbClr val="000000"/>
                </a:outerShdw>
              </a:effectLst>
              <a:latin typeface="Arial" charset="0"/>
              <a:cs typeface="Arial" charset="0"/>
            </a:endParaRPr>
          </a:p>
        </p:txBody>
      </p:sp>
      <p:pic>
        <p:nvPicPr>
          <p:cNvPr id="63496" name="Picture 8" descr="coin_gondophares">
            <a:extLst>
              <a:ext uri="{FF2B5EF4-FFF2-40B4-BE49-F238E27FC236}">
                <a16:creationId xmlns:a16="http://schemas.microsoft.com/office/drawing/2014/main" id="{1D5A1B40-8291-4051-BE61-59ACA274E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60575"/>
            <a:ext cx="33337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21BCAFA9-1C6B-41D7-B3D4-CC158297B16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5E99A2-09D2-4506-A65A-3E026437C7B0}" type="slidenum">
              <a:rPr lang="en-GB" altLang="en-US"/>
              <a:pPr eaLnBrk="1" hangingPunct="1"/>
              <a:t>37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circle(in)">
                                      <p:cBhvr>
                                        <p:cTn id="7" dur="2000"/>
                                        <p:tgtEl>
                                          <p:spTgt spid="63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3492">
                                            <p:txEl>
                                              <p:pRg st="0" end="0"/>
                                            </p:txEl>
                                          </p:spTgt>
                                        </p:tgtEl>
                                        <p:attrNameLst>
                                          <p:attrName>style.visibility</p:attrName>
                                        </p:attrNameLst>
                                      </p:cBhvr>
                                      <p:to>
                                        <p:strVal val="visible"/>
                                      </p:to>
                                    </p:set>
                                    <p:anim calcmode="lin" valueType="num">
                                      <p:cBhvr additive="base">
                                        <p:cTn id="12"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3493"/>
                                        </p:tgtEl>
                                        <p:attrNameLst>
                                          <p:attrName>style.visibility</p:attrName>
                                        </p:attrNameLst>
                                      </p:cBhvr>
                                      <p:to>
                                        <p:strVal val="visible"/>
                                      </p:to>
                                    </p:set>
                                    <p:anim calcmode="discrete" valueType="clr">
                                      <p:cBhvr override="childStyle">
                                        <p:cTn id="18" dur="80"/>
                                        <p:tgtEl>
                                          <p:spTgt spid="6349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3493"/>
                                        </p:tgtEl>
                                        <p:attrNameLst>
                                          <p:attrName>fillcolor</p:attrName>
                                        </p:attrNameLst>
                                      </p:cBhvr>
                                      <p:tavLst>
                                        <p:tav tm="0">
                                          <p:val>
                                            <p:clrVal>
                                              <a:schemeClr val="accent2"/>
                                            </p:clrVal>
                                          </p:val>
                                        </p:tav>
                                        <p:tav tm="50000">
                                          <p:val>
                                            <p:clrVal>
                                              <a:schemeClr val="hlink"/>
                                            </p:clrVal>
                                          </p:val>
                                        </p:tav>
                                      </p:tavLst>
                                    </p:anim>
                                    <p:set>
                                      <p:cBhvr>
                                        <p:cTn id="20" dur="80"/>
                                        <p:tgtEl>
                                          <p:spTgt spid="634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5373B03-9846-42F0-B605-E0367881C7C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4515" name="Text Box 3">
            <a:extLst>
              <a:ext uri="{FF2B5EF4-FFF2-40B4-BE49-F238E27FC236}">
                <a16:creationId xmlns:a16="http://schemas.microsoft.com/office/drawing/2014/main" id="{B0D713D1-DB10-474E-BF69-F745E07A5E77}"/>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64516" name="Text Box 4">
            <a:extLst>
              <a:ext uri="{FF2B5EF4-FFF2-40B4-BE49-F238E27FC236}">
                <a16:creationId xmlns:a16="http://schemas.microsoft.com/office/drawing/2014/main" id="{017626B4-5D8F-4259-8DAA-DE2DF2C14DF2}"/>
              </a:ext>
            </a:extLst>
          </p:cNvPr>
          <p:cNvSpPr txBox="1">
            <a:spLocks noChangeArrowheads="1"/>
          </p:cNvSpPr>
          <p:nvPr/>
        </p:nvSpPr>
        <p:spPr bwMode="auto">
          <a:xfrm>
            <a:off x="395288" y="6021388"/>
            <a:ext cx="3490912"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Scotland</a:t>
            </a:r>
          </a:p>
        </p:txBody>
      </p:sp>
      <p:sp>
        <p:nvSpPr>
          <p:cNvPr id="64517" name="Text Box 5">
            <a:extLst>
              <a:ext uri="{FF2B5EF4-FFF2-40B4-BE49-F238E27FC236}">
                <a16:creationId xmlns:a16="http://schemas.microsoft.com/office/drawing/2014/main" id="{1B6A3796-FE2F-4273-92ED-025709676586}"/>
              </a:ext>
            </a:extLst>
          </p:cNvPr>
          <p:cNvSpPr txBox="1">
            <a:spLocks noChangeArrowheads="1"/>
          </p:cNvSpPr>
          <p:nvPr/>
        </p:nvSpPr>
        <p:spPr bwMode="auto">
          <a:xfrm>
            <a:off x="4462463" y="2133600"/>
            <a:ext cx="4681537" cy="3503613"/>
          </a:xfrm>
          <a:prstGeom prst="rect">
            <a:avLst/>
          </a:prstGeom>
          <a:noFill/>
          <a:ln w="9525">
            <a:noFill/>
            <a:miter lim="800000"/>
            <a:headEnd/>
            <a:tailEnd/>
          </a:ln>
          <a:effectLst/>
        </p:spPr>
        <p:txBody>
          <a:bodyPr>
            <a:spAutoFit/>
          </a:bodyPr>
          <a:lstStyle/>
          <a:p>
            <a:pPr>
              <a:spcBef>
                <a:spcPct val="50000"/>
              </a:spcBef>
              <a:defRPr/>
            </a:pPr>
            <a:r>
              <a:rPr lang="en-US" sz="3200" b="1" u="sng">
                <a:solidFill>
                  <a:srgbClr val="99FF99"/>
                </a:solidFill>
                <a:effectLst>
                  <a:outerShdw blurRad="38100" dist="38100" dir="2700000" algn="tl">
                    <a:srgbClr val="000000"/>
                  </a:outerShdw>
                </a:effectLst>
                <a:latin typeface="Arial" charset="0"/>
                <a:cs typeface="Arial" charset="0"/>
              </a:rPr>
              <a:t>Another variation of </a:t>
            </a:r>
            <a:r>
              <a:rPr lang="en-US" sz="3200" b="1" i="1" u="sng">
                <a:solidFill>
                  <a:srgbClr val="FFFF00"/>
                </a:solidFill>
                <a:effectLst>
                  <a:outerShdw blurRad="38100" dist="38100" dir="2700000" algn="tl">
                    <a:srgbClr val="000000"/>
                  </a:outerShdw>
                </a:effectLst>
                <a:latin typeface="Arial" charset="0"/>
                <a:cs typeface="Arial" charset="0"/>
              </a:rPr>
              <a:t>Scythian</a:t>
            </a:r>
            <a:r>
              <a:rPr lang="en-US" sz="3200" b="1" u="sng">
                <a:solidFill>
                  <a:srgbClr val="FFFF00"/>
                </a:solidFill>
                <a:effectLst>
                  <a:outerShdw blurRad="38100" dist="38100" dir="2700000" algn="tl">
                    <a:srgbClr val="000000"/>
                  </a:outerShdw>
                </a:effectLst>
                <a:latin typeface="Arial" charset="0"/>
                <a:cs typeface="Arial" charset="0"/>
              </a:rPr>
              <a:t> </a:t>
            </a:r>
            <a:r>
              <a:rPr lang="en-US" sz="3200" b="1" u="sng">
                <a:solidFill>
                  <a:srgbClr val="99FF99"/>
                </a:solidFill>
                <a:effectLst>
                  <a:outerShdw blurRad="38100" dist="38100" dir="2700000" algn="tl">
                    <a:srgbClr val="000000"/>
                  </a:outerShdw>
                </a:effectLst>
                <a:latin typeface="Arial" charset="0"/>
                <a:cs typeface="Arial" charset="0"/>
              </a:rPr>
              <a:t>was </a:t>
            </a:r>
            <a:r>
              <a:rPr lang="en-US" sz="3200" b="1" i="1" u="sng">
                <a:solidFill>
                  <a:srgbClr val="FFFF00"/>
                </a:solidFill>
                <a:effectLst>
                  <a:outerShdw blurRad="38100" dist="38100" dir="2700000" algn="tl">
                    <a:srgbClr val="000000"/>
                  </a:outerShdw>
                </a:effectLst>
                <a:latin typeface="Arial" charset="0"/>
                <a:cs typeface="Arial" charset="0"/>
              </a:rPr>
              <a:t>Scuth</a:t>
            </a:r>
            <a:r>
              <a:rPr lang="en-US" sz="3200" b="1" u="sng">
                <a:solidFill>
                  <a:srgbClr val="FFFF00"/>
                </a:solidFill>
                <a:effectLst>
                  <a:outerShdw blurRad="38100" dist="38100" dir="2700000" algn="tl">
                    <a:srgbClr val="000000"/>
                  </a:outerShdw>
                </a:effectLst>
                <a:latin typeface="Arial" charset="0"/>
                <a:cs typeface="Arial" charset="0"/>
              </a:rPr>
              <a:t>,</a:t>
            </a:r>
            <a:r>
              <a:rPr lang="en-US" sz="3200" b="1" u="sng">
                <a:solidFill>
                  <a:srgbClr val="99FF99"/>
                </a:solidFill>
                <a:effectLst>
                  <a:outerShdw blurRad="38100" dist="38100" dir="2700000" algn="tl">
                    <a:srgbClr val="000000"/>
                  </a:outerShdw>
                </a:effectLst>
                <a:latin typeface="Arial" charset="0"/>
                <a:cs typeface="Arial" charset="0"/>
              </a:rPr>
              <a:t> which is the basis of the word </a:t>
            </a:r>
            <a:r>
              <a:rPr lang="en-US" sz="3200" b="1" i="1" u="sng">
                <a:solidFill>
                  <a:srgbClr val="99FF99"/>
                </a:solidFill>
                <a:effectLst>
                  <a:outerShdw blurRad="38100" dist="38100" dir="2700000" algn="tl">
                    <a:srgbClr val="000000"/>
                  </a:outerShdw>
                </a:effectLst>
                <a:latin typeface="Arial" charset="0"/>
                <a:cs typeface="Arial" charset="0"/>
              </a:rPr>
              <a:t>Scot</a:t>
            </a:r>
            <a:r>
              <a:rPr lang="en-US" sz="3200" b="1" u="sng">
                <a:solidFill>
                  <a:srgbClr val="99FF99"/>
                </a:solidFill>
                <a:effectLst>
                  <a:outerShdw blurRad="38100" dist="38100" dir="2700000" algn="tl">
                    <a:srgbClr val="000000"/>
                  </a:outerShdw>
                </a:effectLst>
                <a:latin typeface="Arial" charset="0"/>
                <a:cs typeface="Arial" charset="0"/>
              </a:rPr>
              <a:t>, from which the words </a:t>
            </a:r>
            <a:r>
              <a:rPr lang="en-US" sz="3200" b="1" i="1" u="sng">
                <a:solidFill>
                  <a:srgbClr val="FFFF00"/>
                </a:solidFill>
                <a:effectLst>
                  <a:outerShdw blurRad="38100" dist="38100" dir="2700000" algn="tl">
                    <a:srgbClr val="000000"/>
                  </a:outerShdw>
                </a:effectLst>
                <a:latin typeface="Arial" charset="0"/>
                <a:cs typeface="Arial" charset="0"/>
              </a:rPr>
              <a:t>Scotia</a:t>
            </a:r>
            <a:r>
              <a:rPr lang="en-US" sz="3200" b="1" u="sng">
                <a:solidFill>
                  <a:srgbClr val="FFFF00"/>
                </a:solidFill>
                <a:effectLst>
                  <a:outerShdw blurRad="38100" dist="38100" dir="2700000" algn="tl">
                    <a:srgbClr val="000000"/>
                  </a:outerShdw>
                </a:effectLst>
                <a:latin typeface="Arial" charset="0"/>
                <a:cs typeface="Arial" charset="0"/>
              </a:rPr>
              <a:t> </a:t>
            </a:r>
            <a:r>
              <a:rPr lang="en-US" sz="3200" b="1" u="sng">
                <a:solidFill>
                  <a:srgbClr val="99FF99"/>
                </a:solidFill>
                <a:effectLst>
                  <a:outerShdw blurRad="38100" dist="38100" dir="2700000" algn="tl">
                    <a:srgbClr val="000000"/>
                  </a:outerShdw>
                </a:effectLst>
                <a:latin typeface="Arial" charset="0"/>
                <a:cs typeface="Arial" charset="0"/>
              </a:rPr>
              <a:t>and </a:t>
            </a:r>
            <a:r>
              <a:rPr lang="en-US" sz="3200" b="1" i="1" u="sng">
                <a:solidFill>
                  <a:srgbClr val="FFFF00"/>
                </a:solidFill>
                <a:effectLst>
                  <a:outerShdw blurRad="38100" dist="38100" dir="2700000" algn="tl">
                    <a:srgbClr val="000000"/>
                  </a:outerShdw>
                </a:effectLst>
                <a:latin typeface="Arial" charset="0"/>
                <a:cs typeface="Arial" charset="0"/>
              </a:rPr>
              <a:t>Scotland</a:t>
            </a:r>
            <a:r>
              <a:rPr lang="en-US" sz="3200" b="1" u="sng">
                <a:solidFill>
                  <a:srgbClr val="FFFF00"/>
                </a:solidFill>
                <a:effectLst>
                  <a:outerShdw blurRad="38100" dist="38100" dir="2700000" algn="tl">
                    <a:srgbClr val="000000"/>
                  </a:outerShdw>
                </a:effectLst>
                <a:latin typeface="Arial" charset="0"/>
                <a:cs typeface="Arial" charset="0"/>
              </a:rPr>
              <a:t> </a:t>
            </a:r>
            <a:r>
              <a:rPr lang="en-US" sz="3200" b="1" u="sng">
                <a:solidFill>
                  <a:srgbClr val="99FF99"/>
                </a:solidFill>
                <a:effectLst>
                  <a:outerShdw blurRad="38100" dist="38100" dir="2700000" algn="tl">
                    <a:srgbClr val="000000"/>
                  </a:outerShdw>
                </a:effectLst>
                <a:latin typeface="Arial" charset="0"/>
                <a:cs typeface="Arial" charset="0"/>
              </a:rPr>
              <a:t>derive.</a:t>
            </a:r>
            <a:r>
              <a:rPr lang="en-US" sz="3200">
                <a:solidFill>
                  <a:srgbClr val="99FF99"/>
                </a:solidFill>
                <a:latin typeface="Arial" charset="0"/>
                <a:cs typeface="Arial" charset="0"/>
              </a:rPr>
              <a:t> </a:t>
            </a:r>
            <a:endParaRPr lang="en-GB" sz="3200">
              <a:solidFill>
                <a:srgbClr val="99FF99"/>
              </a:solidFill>
              <a:latin typeface="Arial" charset="0"/>
              <a:cs typeface="Arial" charset="0"/>
            </a:endParaRPr>
          </a:p>
        </p:txBody>
      </p:sp>
      <p:pic>
        <p:nvPicPr>
          <p:cNvPr id="64520" name="Picture 8" descr="geography-of-scotland0">
            <a:extLst>
              <a:ext uri="{FF2B5EF4-FFF2-40B4-BE49-F238E27FC236}">
                <a16:creationId xmlns:a16="http://schemas.microsoft.com/office/drawing/2014/main" id="{DC1E384F-A265-4CBF-BDCB-FE84F181C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44675"/>
            <a:ext cx="3932238"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BDA55F28-8971-4EEC-829E-AE25CD38197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611EED-A984-40F7-BCBD-0DD6C1C50AF3}" type="slidenum">
              <a:rPr lang="en-GB" altLang="en-US"/>
              <a:pPr eaLnBrk="1" hangingPunct="1"/>
              <a:t>38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circle(in)">
                                      <p:cBhvr>
                                        <p:cTn id="7" dur="2000"/>
                                        <p:tgtEl>
                                          <p:spTgt spid="64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4516"/>
                                        </p:tgtEl>
                                        <p:attrNameLst>
                                          <p:attrName>style.visibility</p:attrName>
                                        </p:attrNameLst>
                                      </p:cBhvr>
                                      <p:to>
                                        <p:strVal val="visible"/>
                                      </p:to>
                                    </p:set>
                                    <p:anim calcmode="lin" valueType="num">
                                      <p:cBhvr additive="base">
                                        <p:cTn id="12" dur="500" fill="hold"/>
                                        <p:tgtEl>
                                          <p:spTgt spid="64516"/>
                                        </p:tgtEl>
                                        <p:attrNameLst>
                                          <p:attrName>ppt_x</p:attrName>
                                        </p:attrNameLst>
                                      </p:cBhvr>
                                      <p:tavLst>
                                        <p:tav tm="0">
                                          <p:val>
                                            <p:strVal val="#ppt_x"/>
                                          </p:val>
                                        </p:tav>
                                        <p:tav tm="100000">
                                          <p:val>
                                            <p:strVal val="#ppt_x"/>
                                          </p:val>
                                        </p:tav>
                                      </p:tavLst>
                                    </p:anim>
                                    <p:anim calcmode="lin" valueType="num">
                                      <p:cBhvr additive="base">
                                        <p:cTn id="13" dur="500" fill="hold"/>
                                        <p:tgtEl>
                                          <p:spTgt spid="6451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4517"/>
                                        </p:tgtEl>
                                        <p:attrNameLst>
                                          <p:attrName>style.visibility</p:attrName>
                                        </p:attrNameLst>
                                      </p:cBhvr>
                                      <p:to>
                                        <p:strVal val="visible"/>
                                      </p:to>
                                    </p:set>
                                    <p:anim calcmode="discrete" valueType="clr">
                                      <p:cBhvr override="childStyle">
                                        <p:cTn id="18" dur="80"/>
                                        <p:tgtEl>
                                          <p:spTgt spid="6451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4517"/>
                                        </p:tgtEl>
                                        <p:attrNameLst>
                                          <p:attrName>fillcolor</p:attrName>
                                        </p:attrNameLst>
                                      </p:cBhvr>
                                      <p:tavLst>
                                        <p:tav tm="0">
                                          <p:val>
                                            <p:clrVal>
                                              <a:schemeClr val="accent2"/>
                                            </p:clrVal>
                                          </p:val>
                                        </p:tav>
                                        <p:tav tm="50000">
                                          <p:val>
                                            <p:clrVal>
                                              <a:schemeClr val="hlink"/>
                                            </p:clrVal>
                                          </p:val>
                                        </p:tav>
                                      </p:tavLst>
                                    </p:anim>
                                    <p:set>
                                      <p:cBhvr>
                                        <p:cTn id="20" dur="80"/>
                                        <p:tgtEl>
                                          <p:spTgt spid="645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5CEFCD9-5DCB-42C4-9954-AADE664B225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5539" name="Text Box 3">
            <a:extLst>
              <a:ext uri="{FF2B5EF4-FFF2-40B4-BE49-F238E27FC236}">
                <a16:creationId xmlns:a16="http://schemas.microsoft.com/office/drawing/2014/main" id="{24D6C4FC-ADB8-47A5-8C99-04BF45259C3E}"/>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65540" name="Text Box 4">
            <a:extLst>
              <a:ext uri="{FF2B5EF4-FFF2-40B4-BE49-F238E27FC236}">
                <a16:creationId xmlns:a16="http://schemas.microsoft.com/office/drawing/2014/main" id="{A4FB6A65-FAF2-4389-AEF5-695B8E82013C}"/>
              </a:ext>
            </a:extLst>
          </p:cNvPr>
          <p:cNvSpPr txBox="1">
            <a:spLocks noChangeArrowheads="1"/>
          </p:cNvSpPr>
          <p:nvPr/>
        </p:nvSpPr>
        <p:spPr bwMode="auto">
          <a:xfrm>
            <a:off x="0" y="5516563"/>
            <a:ext cx="9144000" cy="1373187"/>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latin typeface="Arial" charset="0"/>
                <a:cs typeface="Arial" charset="0"/>
              </a:rPr>
              <a:t>The first historical traces of the Scythians in South Russia are dated around 600 BC, about 145 years after the first deportation.</a:t>
            </a:r>
            <a:r>
              <a:rPr lang="en-US">
                <a:latin typeface="Arial" charset="0"/>
                <a:cs typeface="Arial" charset="0"/>
              </a:rPr>
              <a:t> </a:t>
            </a:r>
            <a:endParaRPr lang="en-GB">
              <a:latin typeface="Arial" charset="0"/>
              <a:cs typeface="Arial" charset="0"/>
            </a:endParaRPr>
          </a:p>
        </p:txBody>
      </p:sp>
      <p:pic>
        <p:nvPicPr>
          <p:cNvPr id="65544" name="Picture 8" descr="ovid_among_the_scythians-400">
            <a:extLst>
              <a:ext uri="{FF2B5EF4-FFF2-40B4-BE49-F238E27FC236}">
                <a16:creationId xmlns:a16="http://schemas.microsoft.com/office/drawing/2014/main" id="{7DA2719C-A03A-40AF-8A2C-810AAD51C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628775"/>
            <a:ext cx="5545138"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887832FB-1CC5-4AE4-96F7-4DBE7CAEBC4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73B745-2365-40FD-957C-9B6291848DA3}" type="slidenum">
              <a:rPr lang="en-GB" altLang="en-US"/>
              <a:pPr eaLnBrk="1" hangingPunct="1"/>
              <a:t>39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Effect transition="in" filter="circle(in)">
                                      <p:cBhvr>
                                        <p:cTn id="7" dur="2000"/>
                                        <p:tgtEl>
                                          <p:spTgt spid="655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5540"/>
                                        </p:tgtEl>
                                        <p:attrNameLst>
                                          <p:attrName>style.visibility</p:attrName>
                                        </p:attrNameLst>
                                      </p:cBhvr>
                                      <p:to>
                                        <p:strVal val="visible"/>
                                      </p:to>
                                    </p:set>
                                    <p:anim calcmode="lin" valueType="num">
                                      <p:cBhvr additive="base">
                                        <p:cTn id="12" dur="500" fill="hold"/>
                                        <p:tgtEl>
                                          <p:spTgt spid="65540"/>
                                        </p:tgtEl>
                                        <p:attrNameLst>
                                          <p:attrName>ppt_x</p:attrName>
                                        </p:attrNameLst>
                                      </p:cBhvr>
                                      <p:tavLst>
                                        <p:tav tm="0">
                                          <p:val>
                                            <p:strVal val="#ppt_x"/>
                                          </p:val>
                                        </p:tav>
                                        <p:tav tm="100000">
                                          <p:val>
                                            <p:strVal val="#ppt_x"/>
                                          </p:val>
                                        </p:tav>
                                      </p:tavLst>
                                    </p:anim>
                                    <p:anim calcmode="lin" valueType="num">
                                      <p:cBhvr additive="base">
                                        <p:cTn id="13"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34651C0F-0E6E-473E-B14C-E282D8C9D19B}"/>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2053" name="Text Box 5">
            <a:extLst>
              <a:ext uri="{FF2B5EF4-FFF2-40B4-BE49-F238E27FC236}">
                <a16:creationId xmlns:a16="http://schemas.microsoft.com/office/drawing/2014/main" id="{46A56EB8-DA81-4C25-B2A3-5FE017D66554}"/>
              </a:ext>
            </a:extLst>
          </p:cNvPr>
          <p:cNvSpPr txBox="1">
            <a:spLocks noChangeArrowheads="1"/>
          </p:cNvSpPr>
          <p:nvPr/>
        </p:nvSpPr>
        <p:spPr bwMode="auto">
          <a:xfrm>
            <a:off x="4500563" y="2060575"/>
            <a:ext cx="4464050" cy="283845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hlink"/>
                </a:solidFill>
                <a:effectLst>
                  <a:outerShdw blurRad="38100" dist="38100" dir="2700000" algn="tl">
                    <a:srgbClr val="000000"/>
                  </a:outerShdw>
                </a:effectLst>
                <a:latin typeface="Arial" charset="0"/>
                <a:cs typeface="Arial" charset="0"/>
              </a:rPr>
              <a:t>All historians agree that the bulk of these people never returned to Palestine</a:t>
            </a:r>
            <a:r>
              <a:rPr lang="en-GB" sz="3600" b="1">
                <a:effectLst>
                  <a:outerShdw blurRad="38100" dist="38100" dir="2700000" algn="tl">
                    <a:srgbClr val="000000"/>
                  </a:outerShdw>
                </a:effectLst>
                <a:latin typeface="Arial" charset="0"/>
                <a:cs typeface="Arial" charset="0"/>
              </a:rPr>
              <a:t> </a:t>
            </a:r>
          </a:p>
        </p:txBody>
      </p:sp>
      <p:pic>
        <p:nvPicPr>
          <p:cNvPr id="2055" name="Picture 7" descr="Palestine_ALW1423BL_w450">
            <a:extLst>
              <a:ext uri="{FF2B5EF4-FFF2-40B4-BE49-F238E27FC236}">
                <a16:creationId xmlns:a16="http://schemas.microsoft.com/office/drawing/2014/main" id="{060C1CD8-DF57-4576-BD5F-F9BF1A922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287463"/>
            <a:ext cx="357663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C80916D6-F925-49D5-8B17-8E3FB6A3C7A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D93CA9-A30B-494F-B928-9780E39DAF77}" type="slidenum">
              <a:rPr lang="en-GB" altLang="en-US"/>
              <a:pPr eaLnBrk="1" hangingPunct="1"/>
              <a:t>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circle(in)">
                                      <p:cBhvr>
                                        <p:cTn id="7" dur="20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53"/>
                                        </p:tgtEl>
                                        <p:attrNameLst>
                                          <p:attrName>style.visibility</p:attrName>
                                        </p:attrNameLst>
                                      </p:cBhvr>
                                      <p:to>
                                        <p:strVal val="visible"/>
                                      </p:to>
                                    </p:set>
                                    <p:anim calcmode="discrete" valueType="clr">
                                      <p:cBhvr override="childStyle">
                                        <p:cTn id="12" dur="80"/>
                                        <p:tgtEl>
                                          <p:spTgt spid="205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53"/>
                                        </p:tgtEl>
                                        <p:attrNameLst>
                                          <p:attrName>fillcolor</p:attrName>
                                        </p:attrNameLst>
                                      </p:cBhvr>
                                      <p:tavLst>
                                        <p:tav tm="0">
                                          <p:val>
                                            <p:clrVal>
                                              <a:schemeClr val="accent2"/>
                                            </p:clrVal>
                                          </p:val>
                                        </p:tav>
                                        <p:tav tm="50000">
                                          <p:val>
                                            <p:clrVal>
                                              <a:schemeClr val="hlink"/>
                                            </p:clrVal>
                                          </p:val>
                                        </p:tav>
                                      </p:tavLst>
                                    </p:anim>
                                    <p:set>
                                      <p:cBhvr>
                                        <p:cTn id="14" dur="80"/>
                                        <p:tgtEl>
                                          <p:spTgt spid="20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D5633F3-AA01-45CB-B6B3-438E6137DCA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6563" name="Text Box 3">
            <a:extLst>
              <a:ext uri="{FF2B5EF4-FFF2-40B4-BE49-F238E27FC236}">
                <a16:creationId xmlns:a16="http://schemas.microsoft.com/office/drawing/2014/main" id="{8106750D-3164-4CC6-A6CB-4D21F0F93A86}"/>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66564" name="Text Box 4">
            <a:extLst>
              <a:ext uri="{FF2B5EF4-FFF2-40B4-BE49-F238E27FC236}">
                <a16:creationId xmlns:a16="http://schemas.microsoft.com/office/drawing/2014/main" id="{132F08AA-E1B7-4C89-8785-612B518948CB}"/>
              </a:ext>
            </a:extLst>
          </p:cNvPr>
          <p:cNvSpPr txBox="1">
            <a:spLocks noChangeArrowheads="1"/>
          </p:cNvSpPr>
          <p:nvPr/>
        </p:nvSpPr>
        <p:spPr bwMode="auto">
          <a:xfrm>
            <a:off x="3995738" y="2349500"/>
            <a:ext cx="5148262" cy="3081338"/>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From there,</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the Scythians moved northwest toward the Baltic and west toward Germany.</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As the Scythians migrated westward,</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the various sub-tribes developed names of their own.</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66567" name="Picture 7" descr="found4">
            <a:extLst>
              <a:ext uri="{FF2B5EF4-FFF2-40B4-BE49-F238E27FC236}">
                <a16:creationId xmlns:a16="http://schemas.microsoft.com/office/drawing/2014/main" id="{D4FC2AAB-74A3-4664-866C-951DCEACB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3529012"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8">
            <a:extLst>
              <a:ext uri="{FF2B5EF4-FFF2-40B4-BE49-F238E27FC236}">
                <a16:creationId xmlns:a16="http://schemas.microsoft.com/office/drawing/2014/main" id="{FA63F6B6-2563-486E-A315-25C9E253F3D8}"/>
              </a:ext>
            </a:extLst>
          </p:cNvPr>
          <p:cNvSpPr txBox="1">
            <a:spLocks noChangeArrowheads="1"/>
          </p:cNvSpPr>
          <p:nvPr/>
        </p:nvSpPr>
        <p:spPr bwMode="auto">
          <a:xfrm>
            <a:off x="395288" y="5013325"/>
            <a:ext cx="3384550" cy="822325"/>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00FF"/>
                </a:solidFill>
                <a:effectLst>
                  <a:outerShdw blurRad="38100" dist="38100" dir="2700000" algn="tl">
                    <a:srgbClr val="000000"/>
                  </a:outerShdw>
                </a:effectLst>
                <a:latin typeface="Arial" charset="0"/>
                <a:cs typeface="Arial" charset="0"/>
              </a:rPr>
              <a:t>Scythian Migration towards Europe</a:t>
            </a:r>
          </a:p>
        </p:txBody>
      </p:sp>
      <p:sp>
        <p:nvSpPr>
          <p:cNvPr id="9" name="Slide Number Placeholder 8">
            <a:extLst>
              <a:ext uri="{FF2B5EF4-FFF2-40B4-BE49-F238E27FC236}">
                <a16:creationId xmlns:a16="http://schemas.microsoft.com/office/drawing/2014/main" id="{32D8B547-0431-4192-B3AA-1E659609BB5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4E05D4-6084-4881-B98B-ED574B8B7C42}" type="slidenum">
              <a:rPr lang="en-GB" altLang="en-US"/>
              <a:pPr eaLnBrk="1" hangingPunct="1"/>
              <a:t>40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circle(in)">
                                      <p:cBhvr>
                                        <p:cTn id="7" dur="2000"/>
                                        <p:tgtEl>
                                          <p:spTgt spid="665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6568"/>
                                        </p:tgtEl>
                                        <p:attrNameLst>
                                          <p:attrName>style.visibility</p:attrName>
                                        </p:attrNameLst>
                                      </p:cBhvr>
                                      <p:to>
                                        <p:strVal val="visible"/>
                                      </p:to>
                                    </p:set>
                                    <p:anim calcmode="lin" valueType="num">
                                      <p:cBhvr additive="base">
                                        <p:cTn id="12" dur="500" fill="hold"/>
                                        <p:tgtEl>
                                          <p:spTgt spid="66568"/>
                                        </p:tgtEl>
                                        <p:attrNameLst>
                                          <p:attrName>ppt_x</p:attrName>
                                        </p:attrNameLst>
                                      </p:cBhvr>
                                      <p:tavLst>
                                        <p:tav tm="0">
                                          <p:val>
                                            <p:strVal val="#ppt_x"/>
                                          </p:val>
                                        </p:tav>
                                        <p:tav tm="100000">
                                          <p:val>
                                            <p:strVal val="#ppt_x"/>
                                          </p:val>
                                        </p:tav>
                                      </p:tavLst>
                                    </p:anim>
                                    <p:anim calcmode="lin" valueType="num">
                                      <p:cBhvr additive="base">
                                        <p:cTn id="13" dur="500" fill="hold"/>
                                        <p:tgtEl>
                                          <p:spTgt spid="665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6564"/>
                                        </p:tgtEl>
                                        <p:attrNameLst>
                                          <p:attrName>style.visibility</p:attrName>
                                        </p:attrNameLst>
                                      </p:cBhvr>
                                      <p:to>
                                        <p:strVal val="visible"/>
                                      </p:to>
                                    </p:set>
                                    <p:anim calcmode="discrete" valueType="clr">
                                      <p:cBhvr override="childStyle">
                                        <p:cTn id="18" dur="80"/>
                                        <p:tgtEl>
                                          <p:spTgt spid="6656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6564"/>
                                        </p:tgtEl>
                                        <p:attrNameLst>
                                          <p:attrName>fillcolor</p:attrName>
                                        </p:attrNameLst>
                                      </p:cBhvr>
                                      <p:tavLst>
                                        <p:tav tm="0">
                                          <p:val>
                                            <p:clrVal>
                                              <a:schemeClr val="accent2"/>
                                            </p:clrVal>
                                          </p:val>
                                        </p:tav>
                                        <p:tav tm="50000">
                                          <p:val>
                                            <p:clrVal>
                                              <a:schemeClr val="hlink"/>
                                            </p:clrVal>
                                          </p:val>
                                        </p:tav>
                                      </p:tavLst>
                                    </p:anim>
                                    <p:set>
                                      <p:cBhvr>
                                        <p:cTn id="20" dur="80"/>
                                        <p:tgtEl>
                                          <p:spTgt spid="665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4230629-605E-4FA6-B6B7-38A0A89C6C5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8611" name="Text Box 3">
            <a:extLst>
              <a:ext uri="{FF2B5EF4-FFF2-40B4-BE49-F238E27FC236}">
                <a16:creationId xmlns:a16="http://schemas.microsoft.com/office/drawing/2014/main" id="{CED20377-D76A-4B21-A9C9-1BDB02B0123A}"/>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68612" name="Text Box 4">
            <a:extLst>
              <a:ext uri="{FF2B5EF4-FFF2-40B4-BE49-F238E27FC236}">
                <a16:creationId xmlns:a16="http://schemas.microsoft.com/office/drawing/2014/main" id="{9A961FDF-1A4B-42A6-9879-BD2FEFDB15E0}"/>
              </a:ext>
            </a:extLst>
          </p:cNvPr>
          <p:cNvSpPr txBox="1">
            <a:spLocks noChangeArrowheads="1"/>
          </p:cNvSpPr>
          <p:nvPr/>
        </p:nvSpPr>
        <p:spPr bwMode="auto">
          <a:xfrm>
            <a:off x="3708400" y="2420938"/>
            <a:ext cx="5148263" cy="3081337"/>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In a tract on the subject of the Lost Tribes entitled</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"Our Scythian Ancestors",</a:t>
            </a:r>
            <a:r>
              <a:rPr lang="en-US" sz="2800" b="1" i="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W. E. Filmer traces archeological evidence connecting Scythian artifacts with what is known of Hebrew artifacts.</a:t>
            </a:r>
            <a:r>
              <a:rPr lang="en-US" sz="2800" b="1">
                <a:effectLst>
                  <a:outerShdw blurRad="38100" dist="38100" dir="2700000" algn="tl">
                    <a:srgbClr val="000000"/>
                  </a:outerShdw>
                </a:effectLst>
                <a:latin typeface="Arial" charset="0"/>
                <a:cs typeface="Arial" charset="0"/>
              </a:rPr>
              <a:t> </a:t>
            </a:r>
            <a:endParaRPr lang="en-GB" sz="2800" b="1">
              <a:effectLst>
                <a:outerShdw blurRad="38100" dist="38100" dir="2700000" algn="tl">
                  <a:srgbClr val="000000"/>
                </a:outerShdw>
              </a:effectLst>
              <a:latin typeface="Arial" charset="0"/>
              <a:cs typeface="Arial" charset="0"/>
            </a:endParaRPr>
          </a:p>
        </p:txBody>
      </p:sp>
      <p:sp>
        <p:nvSpPr>
          <p:cNvPr id="68614" name="Text Box 6">
            <a:extLst>
              <a:ext uri="{FF2B5EF4-FFF2-40B4-BE49-F238E27FC236}">
                <a16:creationId xmlns:a16="http://schemas.microsoft.com/office/drawing/2014/main" id="{BF4D53CF-ADF4-4DB6-8F58-36064AAD7ECE}"/>
              </a:ext>
            </a:extLst>
          </p:cNvPr>
          <p:cNvSpPr txBox="1">
            <a:spLocks noChangeArrowheads="1"/>
          </p:cNvSpPr>
          <p:nvPr/>
        </p:nvSpPr>
        <p:spPr bwMode="auto">
          <a:xfrm>
            <a:off x="142875" y="5929313"/>
            <a:ext cx="3384550" cy="457200"/>
          </a:xfrm>
          <a:prstGeom prst="rect">
            <a:avLst/>
          </a:prstGeom>
          <a:noFill/>
          <a:ln w="9525">
            <a:noFill/>
            <a:miter lim="800000"/>
            <a:headEnd/>
            <a:tailEnd/>
          </a:ln>
          <a:effectLst/>
        </p:spPr>
        <p:txBody>
          <a:bodyPr>
            <a:spAutoFit/>
          </a:bodyPr>
          <a:lstStyle/>
          <a:p>
            <a:pPr algn="ctr">
              <a:spcBef>
                <a:spcPct val="50000"/>
              </a:spcBef>
              <a:defRPr/>
            </a:pPr>
            <a:r>
              <a:rPr lang="en-GB" sz="2400" b="1" dirty="0">
                <a:solidFill>
                  <a:srgbClr val="FF00FF"/>
                </a:solidFill>
                <a:effectLst>
                  <a:outerShdw blurRad="38100" dist="38100" dir="2700000" algn="tl">
                    <a:srgbClr val="000000"/>
                  </a:outerShdw>
                </a:effectLst>
                <a:latin typeface="Arial" charset="0"/>
                <a:cs typeface="Arial" charset="0"/>
              </a:rPr>
              <a:t>A Scythian Comb</a:t>
            </a:r>
          </a:p>
        </p:txBody>
      </p:sp>
      <p:sp>
        <p:nvSpPr>
          <p:cNvPr id="9" name="Slide Number Placeholder 8">
            <a:extLst>
              <a:ext uri="{FF2B5EF4-FFF2-40B4-BE49-F238E27FC236}">
                <a16:creationId xmlns:a16="http://schemas.microsoft.com/office/drawing/2014/main" id="{C8249B21-8E87-44FA-BB76-7629A740013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4CAA68-44FC-4D9E-A7EA-FE9FABB22F0C}" type="slidenum">
              <a:rPr lang="en-GB" altLang="en-US"/>
              <a:pPr eaLnBrk="1" hangingPunct="1"/>
              <a:t>41</a:t>
            </a:fld>
            <a:endParaRPr lang="en-GB" altLang="en-US"/>
          </a:p>
        </p:txBody>
      </p:sp>
      <p:pic>
        <p:nvPicPr>
          <p:cNvPr id="8" name="Picture 2" descr="(JPG)">
            <a:extLst>
              <a:ext uri="{FF2B5EF4-FFF2-40B4-BE49-F238E27FC236}">
                <a16:creationId xmlns:a16="http://schemas.microsoft.com/office/drawing/2014/main" id="{158B71B5-FF38-4A8E-B8EB-173F6C78DB97}"/>
              </a:ext>
            </a:extLst>
          </p:cNvPr>
          <p:cNvPicPr>
            <a:picLocks noChangeAspect="1" noChangeArrowheads="1"/>
          </p:cNvPicPr>
          <p:nvPr/>
        </p:nvPicPr>
        <p:blipFill>
          <a:blip r:embed="rId2"/>
          <a:srcRect/>
          <a:stretch>
            <a:fillRect/>
          </a:stretch>
        </p:blipFill>
        <p:spPr bwMode="auto">
          <a:xfrm>
            <a:off x="357158" y="2071678"/>
            <a:ext cx="2989405" cy="3643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 calcmode="lin" valueType="num">
                                      <p:cBhvr additive="base">
                                        <p:cTn id="7" dur="500" fill="hold"/>
                                        <p:tgtEl>
                                          <p:spTgt spid="68614"/>
                                        </p:tgtEl>
                                        <p:attrNameLst>
                                          <p:attrName>ppt_x</p:attrName>
                                        </p:attrNameLst>
                                      </p:cBhvr>
                                      <p:tavLst>
                                        <p:tav tm="0">
                                          <p:val>
                                            <p:strVal val="#ppt_x"/>
                                          </p:val>
                                        </p:tav>
                                        <p:tav tm="100000">
                                          <p:val>
                                            <p:strVal val="#ppt_x"/>
                                          </p:val>
                                        </p:tav>
                                      </p:tavLst>
                                    </p:anim>
                                    <p:anim calcmode="lin" valueType="num">
                                      <p:cBhvr additive="base">
                                        <p:cTn id="8" dur="500" fill="hold"/>
                                        <p:tgtEl>
                                          <p:spTgt spid="686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68612"/>
                                        </p:tgtEl>
                                        <p:attrNameLst>
                                          <p:attrName>style.visibility</p:attrName>
                                        </p:attrNameLst>
                                      </p:cBhvr>
                                      <p:to>
                                        <p:strVal val="visible"/>
                                      </p:to>
                                    </p:set>
                                    <p:anim calcmode="discrete" valueType="clr">
                                      <p:cBhvr override="childStyle">
                                        <p:cTn id="13" dur="80"/>
                                        <p:tgtEl>
                                          <p:spTgt spid="6861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8612"/>
                                        </p:tgtEl>
                                        <p:attrNameLst>
                                          <p:attrName>fillcolor</p:attrName>
                                        </p:attrNameLst>
                                      </p:cBhvr>
                                      <p:tavLst>
                                        <p:tav tm="0">
                                          <p:val>
                                            <p:clrVal>
                                              <a:schemeClr val="accent2"/>
                                            </p:clrVal>
                                          </p:val>
                                        </p:tav>
                                        <p:tav tm="50000">
                                          <p:val>
                                            <p:clrVal>
                                              <a:schemeClr val="hlink"/>
                                            </p:clrVal>
                                          </p:val>
                                        </p:tav>
                                      </p:tavLst>
                                    </p:anim>
                                    <p:set>
                                      <p:cBhvr>
                                        <p:cTn id="15" dur="80"/>
                                        <p:tgtEl>
                                          <p:spTgt spid="686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636E87C-D06E-4C7C-9404-14D334A801F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9635" name="Text Box 3">
            <a:extLst>
              <a:ext uri="{FF2B5EF4-FFF2-40B4-BE49-F238E27FC236}">
                <a16:creationId xmlns:a16="http://schemas.microsoft.com/office/drawing/2014/main" id="{9344F615-FF64-44ED-9B50-2A425351D6A7}"/>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69636" name="Text Box 4">
            <a:extLst>
              <a:ext uri="{FF2B5EF4-FFF2-40B4-BE49-F238E27FC236}">
                <a16:creationId xmlns:a16="http://schemas.microsoft.com/office/drawing/2014/main" id="{9AA7CAD7-9C9D-4666-9D97-D9419388F93E}"/>
              </a:ext>
            </a:extLst>
          </p:cNvPr>
          <p:cNvSpPr txBox="1">
            <a:spLocks noChangeArrowheads="1"/>
          </p:cNvSpPr>
          <p:nvPr/>
        </p:nvSpPr>
        <p:spPr bwMode="auto">
          <a:xfrm>
            <a:off x="3419475" y="1844675"/>
            <a:ext cx="5437188" cy="4789488"/>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Such objects as</a:t>
            </a:r>
            <a:r>
              <a:rPr lang="en-US" sz="2800" b="1">
                <a:effectLst>
                  <a:outerShdw blurRad="38100" dist="38100" dir="2700000" algn="tl">
                    <a:srgbClr val="000000"/>
                  </a:outerShdw>
                </a:effectLst>
                <a:latin typeface="Arial" charset="0"/>
                <a:cs typeface="Arial" charset="0"/>
              </a:rPr>
              <a:t> </a:t>
            </a:r>
            <a:r>
              <a:rPr lang="en-US" sz="2800" b="1" u="sng">
                <a:solidFill>
                  <a:srgbClr val="99FF33"/>
                </a:solidFill>
                <a:effectLst>
                  <a:outerShdw blurRad="38100" dist="38100" dir="2700000" algn="tl">
                    <a:srgbClr val="000000"/>
                  </a:outerShdw>
                </a:effectLst>
                <a:latin typeface="Arial" charset="0"/>
                <a:cs typeface="Arial" charset="0"/>
              </a:rPr>
              <a:t>the battle-axe, three-edged arrowheads, scabbards and</a:t>
            </a:r>
            <a:r>
              <a:rPr lang="en-US" sz="2800" b="1">
                <a:solidFill>
                  <a:srgbClr val="99FF33"/>
                </a:solidFill>
                <a:effectLst>
                  <a:outerShdw blurRad="38100" dist="38100" dir="2700000" algn="tl">
                    <a:srgbClr val="000000"/>
                  </a:outerShdw>
                </a:effectLst>
                <a:latin typeface="Arial" charset="0"/>
                <a:cs typeface="Arial" charset="0"/>
              </a:rPr>
              <a:t> </a:t>
            </a:r>
            <a:r>
              <a:rPr lang="en-US" sz="2800" b="1" u="sng">
                <a:solidFill>
                  <a:srgbClr val="99FF33"/>
                </a:solidFill>
                <a:effectLst>
                  <a:outerShdw blurRad="38100" dist="38100" dir="2700000" algn="tl">
                    <a:srgbClr val="000000"/>
                  </a:outerShdw>
                </a:effectLst>
                <a:latin typeface="Arial" charset="0"/>
                <a:cs typeface="Arial" charset="0"/>
              </a:rPr>
              <a:t>sword handles with a tree-of-life design</a:t>
            </a:r>
            <a:r>
              <a:rPr lang="en-US" sz="2800" b="1">
                <a:solidFill>
                  <a:srgbClr val="FFFF00"/>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etc., all go to show that the Scythians of south Russia migrated from the south and not from the east as many historians have believed.</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The battle-axe was the favorite weapon of the Israelites.</a:t>
            </a:r>
            <a:endParaRPr lang="en-GB" sz="2800" b="1">
              <a:solidFill>
                <a:srgbClr val="FFFF00"/>
              </a:solidFill>
              <a:effectLst>
                <a:outerShdw blurRad="38100" dist="38100" dir="2700000" algn="tl">
                  <a:srgbClr val="000000"/>
                </a:outerShdw>
              </a:effectLst>
              <a:latin typeface="Arial" charset="0"/>
              <a:cs typeface="Arial" charset="0"/>
            </a:endParaRPr>
          </a:p>
        </p:txBody>
      </p:sp>
      <p:sp>
        <p:nvSpPr>
          <p:cNvPr id="69637" name="Text Box 5">
            <a:extLst>
              <a:ext uri="{FF2B5EF4-FFF2-40B4-BE49-F238E27FC236}">
                <a16:creationId xmlns:a16="http://schemas.microsoft.com/office/drawing/2014/main" id="{0319C9A6-A37D-4AD2-A4D8-653EE0691553}"/>
              </a:ext>
            </a:extLst>
          </p:cNvPr>
          <p:cNvSpPr txBox="1">
            <a:spLocks noChangeArrowheads="1"/>
          </p:cNvSpPr>
          <p:nvPr/>
        </p:nvSpPr>
        <p:spPr bwMode="auto">
          <a:xfrm>
            <a:off x="0" y="5572125"/>
            <a:ext cx="3384550" cy="457200"/>
          </a:xfrm>
          <a:prstGeom prst="rect">
            <a:avLst/>
          </a:prstGeom>
          <a:noFill/>
          <a:ln w="9525">
            <a:noFill/>
            <a:miter lim="800000"/>
            <a:headEnd/>
            <a:tailEnd/>
          </a:ln>
          <a:effectLst/>
        </p:spPr>
        <p:txBody>
          <a:bodyPr>
            <a:spAutoFit/>
          </a:bodyPr>
          <a:lstStyle/>
          <a:p>
            <a:pPr algn="ctr">
              <a:spcBef>
                <a:spcPct val="50000"/>
              </a:spcBef>
              <a:defRPr/>
            </a:pPr>
            <a:r>
              <a:rPr lang="en-GB" sz="2400" b="1" dirty="0">
                <a:solidFill>
                  <a:srgbClr val="FF00FF"/>
                </a:solidFill>
                <a:effectLst>
                  <a:outerShdw blurRad="38100" dist="38100" dir="2700000" algn="tl">
                    <a:srgbClr val="000000"/>
                  </a:outerShdw>
                </a:effectLst>
                <a:latin typeface="Arial" charset="0"/>
                <a:cs typeface="Arial" charset="0"/>
              </a:rPr>
              <a:t>A Scythian Axe</a:t>
            </a:r>
          </a:p>
        </p:txBody>
      </p:sp>
      <p:pic>
        <p:nvPicPr>
          <p:cNvPr id="69639" name="Picture 7" descr="0000okos2cz7">
            <a:extLst>
              <a:ext uri="{FF2B5EF4-FFF2-40B4-BE49-F238E27FC236}">
                <a16:creationId xmlns:a16="http://schemas.microsoft.com/office/drawing/2014/main" id="{33068AC1-9FBB-4FBF-A588-9C91B7961F76}"/>
              </a:ext>
            </a:extLst>
          </p:cNvPr>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214282" y="3071810"/>
            <a:ext cx="3024187" cy="2355850"/>
          </a:xfrm>
          <a:prstGeom prst="rect">
            <a:avLst/>
          </a:prstGeom>
          <a:noFill/>
          <a:ln w="9525">
            <a:noFill/>
            <a:miter lim="800000"/>
            <a:headEnd/>
            <a:tailEnd/>
          </a:ln>
        </p:spPr>
      </p:pic>
      <p:sp>
        <p:nvSpPr>
          <p:cNvPr id="9" name="Slide Number Placeholder 8">
            <a:extLst>
              <a:ext uri="{FF2B5EF4-FFF2-40B4-BE49-F238E27FC236}">
                <a16:creationId xmlns:a16="http://schemas.microsoft.com/office/drawing/2014/main" id="{7F74B152-1121-494E-B169-E3FE0CB2C4F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FBA1D3-F3CB-406C-8582-82FBE519174A}" type="slidenum">
              <a:rPr lang="en-GB" altLang="en-US"/>
              <a:pPr eaLnBrk="1" hangingPunct="1"/>
              <a:t>42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circle(in)">
                                      <p:cBhvr>
                                        <p:cTn id="7" dur="2000"/>
                                        <p:tgtEl>
                                          <p:spTgt spid="696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9637">
                                            <p:txEl>
                                              <p:pRg st="0" end="0"/>
                                            </p:txEl>
                                          </p:spTgt>
                                        </p:tgtEl>
                                        <p:attrNameLst>
                                          <p:attrName>style.visibility</p:attrName>
                                        </p:attrNameLst>
                                      </p:cBhvr>
                                      <p:to>
                                        <p:strVal val="visible"/>
                                      </p:to>
                                    </p:set>
                                    <p:anim calcmode="lin" valueType="num">
                                      <p:cBhvr additive="base">
                                        <p:cTn id="12" dur="500" fill="hold"/>
                                        <p:tgtEl>
                                          <p:spTgt spid="6963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96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9636"/>
                                        </p:tgtEl>
                                        <p:attrNameLst>
                                          <p:attrName>style.visibility</p:attrName>
                                        </p:attrNameLst>
                                      </p:cBhvr>
                                      <p:to>
                                        <p:strVal val="visible"/>
                                      </p:to>
                                    </p:set>
                                    <p:anim calcmode="discrete" valueType="clr">
                                      <p:cBhvr override="childStyle">
                                        <p:cTn id="18" dur="80"/>
                                        <p:tgtEl>
                                          <p:spTgt spid="6963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9636"/>
                                        </p:tgtEl>
                                        <p:attrNameLst>
                                          <p:attrName>fillcolor</p:attrName>
                                        </p:attrNameLst>
                                      </p:cBhvr>
                                      <p:tavLst>
                                        <p:tav tm="0">
                                          <p:val>
                                            <p:clrVal>
                                              <a:schemeClr val="accent2"/>
                                            </p:clrVal>
                                          </p:val>
                                        </p:tav>
                                        <p:tav tm="50000">
                                          <p:val>
                                            <p:clrVal>
                                              <a:schemeClr val="hlink"/>
                                            </p:clrVal>
                                          </p:val>
                                        </p:tav>
                                      </p:tavLst>
                                    </p:anim>
                                    <p:set>
                                      <p:cBhvr>
                                        <p:cTn id="20" dur="80"/>
                                        <p:tgtEl>
                                          <p:spTgt spid="696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1DA5785-248C-4A7F-A07B-DE3E5387624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0659" name="Text Box 3">
            <a:extLst>
              <a:ext uri="{FF2B5EF4-FFF2-40B4-BE49-F238E27FC236}">
                <a16:creationId xmlns:a16="http://schemas.microsoft.com/office/drawing/2014/main" id="{48D331DB-290A-4E55-A64B-38AABB5DED57}"/>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0660" name="Text Box 4">
            <a:extLst>
              <a:ext uri="{FF2B5EF4-FFF2-40B4-BE49-F238E27FC236}">
                <a16:creationId xmlns:a16="http://schemas.microsoft.com/office/drawing/2014/main" id="{6D17E04F-9A69-4BC7-B711-038524909642}"/>
              </a:ext>
            </a:extLst>
          </p:cNvPr>
          <p:cNvSpPr txBox="1">
            <a:spLocks noChangeArrowheads="1"/>
          </p:cNvSpPr>
          <p:nvPr/>
        </p:nvSpPr>
        <p:spPr bwMode="auto">
          <a:xfrm>
            <a:off x="5148263" y="1916113"/>
            <a:ext cx="3708400"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 migrations of the Scythian Israelites is confirmed by the trail of burial grounds of the Scythians and their kings,</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which lead up the Dnieper River valley as far as Kiev</a:t>
            </a:r>
            <a:r>
              <a:rPr lang="en-US" sz="2800" b="1">
                <a:effectLst>
                  <a:outerShdw blurRad="38100" dist="38100" dir="2700000" algn="tl">
                    <a:srgbClr val="000000"/>
                  </a:outerShdw>
                </a:effectLst>
                <a:latin typeface="Arial" charset="0"/>
                <a:cs typeface="Arial" charset="0"/>
              </a:rPr>
              <a:t>.</a:t>
            </a:r>
            <a:r>
              <a:rPr lang="en-US">
                <a:latin typeface="Arial" charset="0"/>
                <a:cs typeface="Arial" charset="0"/>
              </a:rPr>
              <a:t> </a:t>
            </a:r>
            <a:endParaRPr lang="en-GB">
              <a:latin typeface="Arial" charset="0"/>
              <a:cs typeface="Arial" charset="0"/>
            </a:endParaRPr>
          </a:p>
        </p:txBody>
      </p:sp>
      <p:sp>
        <p:nvSpPr>
          <p:cNvPr id="70661" name="Text Box 5">
            <a:extLst>
              <a:ext uri="{FF2B5EF4-FFF2-40B4-BE49-F238E27FC236}">
                <a16:creationId xmlns:a16="http://schemas.microsoft.com/office/drawing/2014/main" id="{BA00FCE6-5DFB-45C5-86DB-6EB0AB7A060E}"/>
              </a:ext>
            </a:extLst>
          </p:cNvPr>
          <p:cNvSpPr txBox="1">
            <a:spLocks noChangeArrowheads="1"/>
          </p:cNvSpPr>
          <p:nvPr/>
        </p:nvSpPr>
        <p:spPr bwMode="auto">
          <a:xfrm>
            <a:off x="900113" y="5445125"/>
            <a:ext cx="3384550"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00FF"/>
                </a:solidFill>
                <a:effectLst>
                  <a:outerShdw blurRad="38100" dist="38100" dir="2700000" algn="tl">
                    <a:srgbClr val="000000"/>
                  </a:outerShdw>
                </a:effectLst>
                <a:latin typeface="Arial" charset="0"/>
                <a:cs typeface="Arial" charset="0"/>
              </a:rPr>
              <a:t>A Scythian Burial Mound</a:t>
            </a:r>
          </a:p>
        </p:txBody>
      </p:sp>
      <p:pic>
        <p:nvPicPr>
          <p:cNvPr id="70666" name="Picture 10" descr="2261168430053407011uVarBE_fs">
            <a:extLst>
              <a:ext uri="{FF2B5EF4-FFF2-40B4-BE49-F238E27FC236}">
                <a16:creationId xmlns:a16="http://schemas.microsoft.com/office/drawing/2014/main" id="{CEB2A173-1645-4D6F-80D4-D29B2B404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66"/>
          <a:stretch>
            <a:fillRect/>
          </a:stretch>
        </p:blipFill>
        <p:spPr bwMode="auto">
          <a:xfrm>
            <a:off x="323850" y="1916113"/>
            <a:ext cx="4535488"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8E7877DC-505F-495C-A352-332472E75E8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718C33-40BF-415D-9F87-418577383729}" type="slidenum">
              <a:rPr lang="en-GB" altLang="en-US"/>
              <a:pPr eaLnBrk="1" hangingPunct="1"/>
              <a:t>43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circle(in)">
                                      <p:cBhvr>
                                        <p:cTn id="7" dur="2000"/>
                                        <p:tgtEl>
                                          <p:spTgt spid="706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0661"/>
                                        </p:tgtEl>
                                        <p:attrNameLst>
                                          <p:attrName>style.visibility</p:attrName>
                                        </p:attrNameLst>
                                      </p:cBhvr>
                                      <p:to>
                                        <p:strVal val="visible"/>
                                      </p:to>
                                    </p:set>
                                    <p:anim calcmode="lin" valueType="num">
                                      <p:cBhvr additive="base">
                                        <p:cTn id="12" dur="500" fill="hold"/>
                                        <p:tgtEl>
                                          <p:spTgt spid="70661"/>
                                        </p:tgtEl>
                                        <p:attrNameLst>
                                          <p:attrName>ppt_x</p:attrName>
                                        </p:attrNameLst>
                                      </p:cBhvr>
                                      <p:tavLst>
                                        <p:tav tm="0">
                                          <p:val>
                                            <p:strVal val="#ppt_x"/>
                                          </p:val>
                                        </p:tav>
                                        <p:tav tm="100000">
                                          <p:val>
                                            <p:strVal val="#ppt_x"/>
                                          </p:val>
                                        </p:tav>
                                      </p:tavLst>
                                    </p:anim>
                                    <p:anim calcmode="lin" valueType="num">
                                      <p:cBhvr additive="base">
                                        <p:cTn id="13" dur="500" fill="hold"/>
                                        <p:tgtEl>
                                          <p:spTgt spid="7066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0660"/>
                                        </p:tgtEl>
                                        <p:attrNameLst>
                                          <p:attrName>style.visibility</p:attrName>
                                        </p:attrNameLst>
                                      </p:cBhvr>
                                      <p:to>
                                        <p:strVal val="visible"/>
                                      </p:to>
                                    </p:set>
                                    <p:anim calcmode="discrete" valueType="clr">
                                      <p:cBhvr override="childStyle">
                                        <p:cTn id="18" dur="80"/>
                                        <p:tgtEl>
                                          <p:spTgt spid="7066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0660"/>
                                        </p:tgtEl>
                                        <p:attrNameLst>
                                          <p:attrName>fillcolor</p:attrName>
                                        </p:attrNameLst>
                                      </p:cBhvr>
                                      <p:tavLst>
                                        <p:tav tm="0">
                                          <p:val>
                                            <p:clrVal>
                                              <a:schemeClr val="accent2"/>
                                            </p:clrVal>
                                          </p:val>
                                        </p:tav>
                                        <p:tav tm="50000">
                                          <p:val>
                                            <p:clrVal>
                                              <a:schemeClr val="hlink"/>
                                            </p:clrVal>
                                          </p:val>
                                        </p:tav>
                                      </p:tavLst>
                                    </p:anim>
                                    <p:set>
                                      <p:cBhvr>
                                        <p:cTn id="20" dur="80"/>
                                        <p:tgtEl>
                                          <p:spTgt spid="706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P spid="7066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9FAB574-8E05-4DEA-8BE8-9F8A953A89B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1683" name="Text Box 3">
            <a:extLst>
              <a:ext uri="{FF2B5EF4-FFF2-40B4-BE49-F238E27FC236}">
                <a16:creationId xmlns:a16="http://schemas.microsoft.com/office/drawing/2014/main" id="{42F388BE-C836-428F-9F0D-3B80F898BCED}"/>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1684" name="Text Box 4">
            <a:extLst>
              <a:ext uri="{FF2B5EF4-FFF2-40B4-BE49-F238E27FC236}">
                <a16:creationId xmlns:a16="http://schemas.microsoft.com/office/drawing/2014/main" id="{A565B08D-416F-4FEA-9D46-84961E77CC55}"/>
              </a:ext>
            </a:extLst>
          </p:cNvPr>
          <p:cNvSpPr txBox="1">
            <a:spLocks noChangeArrowheads="1"/>
          </p:cNvSpPr>
          <p:nvPr/>
        </p:nvSpPr>
        <p:spPr bwMode="auto">
          <a:xfrm>
            <a:off x="5076825" y="1989138"/>
            <a:ext cx="3708400" cy="3935412"/>
          </a:xfrm>
          <a:prstGeom prst="rect">
            <a:avLst/>
          </a:prstGeom>
          <a:noFill/>
          <a:ln w="9525">
            <a:noFill/>
            <a:miter lim="800000"/>
            <a:headEnd/>
            <a:tailEnd/>
          </a:ln>
          <a:effectLst/>
        </p:spPr>
        <p:txBody>
          <a:bodyPr>
            <a:spAutoFit/>
          </a:bodyPr>
          <a:lstStyle/>
          <a:p>
            <a:pPr>
              <a:spcBef>
                <a:spcPct val="50000"/>
              </a:spcBef>
              <a:defRPr/>
            </a:pPr>
            <a:r>
              <a:rPr lang="en-US" sz="2800" b="1" u="sng">
                <a:solidFill>
                  <a:schemeClr val="hlink"/>
                </a:solidFill>
                <a:effectLst>
                  <a:outerShdw blurRad="38100" dist="38100" dir="2700000" algn="tl">
                    <a:srgbClr val="000000"/>
                  </a:outerShdw>
                </a:effectLst>
                <a:latin typeface="Arial" charset="0"/>
                <a:cs typeface="Arial" charset="0"/>
              </a:rPr>
              <a:t>The oldest of these artifacts are those closest to Romania, Armenia, and south Russia</a:t>
            </a:r>
            <a:r>
              <a:rPr lang="en-US" sz="2800" b="1">
                <a:solidFill>
                  <a:schemeClr val="hlink"/>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u="sng">
                <a:solidFill>
                  <a:srgbClr val="FFFF00"/>
                </a:solidFill>
                <a:effectLst>
                  <a:outerShdw blurRad="38100" dist="38100" dir="2700000" algn="tl">
                    <a:srgbClr val="000000"/>
                  </a:outerShdw>
                </a:effectLst>
                <a:latin typeface="Arial" charset="0"/>
                <a:cs typeface="Arial" charset="0"/>
              </a:rPr>
              <a:t>Their burial sites spread as far as the Danish Islands and the Jutland Peninsula</a:t>
            </a:r>
            <a:r>
              <a:rPr lang="en-US" sz="2800" b="1">
                <a:solidFill>
                  <a:srgbClr val="FFFF00"/>
                </a:solidFill>
                <a:effectLst>
                  <a:outerShdw blurRad="38100" dist="38100" dir="2700000" algn="tl">
                    <a:srgbClr val="000000"/>
                  </a:outerShdw>
                </a:effectLst>
                <a:latin typeface="Arial" charset="0"/>
                <a:cs typeface="Arial" charset="0"/>
              </a:rPr>
              <a:t>.</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sp>
        <p:nvSpPr>
          <p:cNvPr id="71685" name="Text Box 5">
            <a:extLst>
              <a:ext uri="{FF2B5EF4-FFF2-40B4-BE49-F238E27FC236}">
                <a16:creationId xmlns:a16="http://schemas.microsoft.com/office/drawing/2014/main" id="{4505438A-B6F8-4C70-A2B8-04077CCC9614}"/>
              </a:ext>
            </a:extLst>
          </p:cNvPr>
          <p:cNvSpPr txBox="1">
            <a:spLocks noChangeArrowheads="1"/>
          </p:cNvSpPr>
          <p:nvPr/>
        </p:nvSpPr>
        <p:spPr bwMode="auto">
          <a:xfrm>
            <a:off x="900113" y="5445125"/>
            <a:ext cx="3384550"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00FF"/>
                </a:solidFill>
                <a:effectLst>
                  <a:outerShdw blurRad="38100" dist="38100" dir="2700000" algn="tl">
                    <a:srgbClr val="000000"/>
                  </a:outerShdw>
                </a:effectLst>
                <a:latin typeface="Arial" charset="0"/>
                <a:cs typeface="Arial" charset="0"/>
              </a:rPr>
              <a:t>The Jutland Peninsular</a:t>
            </a:r>
          </a:p>
        </p:txBody>
      </p:sp>
      <p:pic>
        <p:nvPicPr>
          <p:cNvPr id="71688" name="Picture 8" descr="denmark">
            <a:extLst>
              <a:ext uri="{FF2B5EF4-FFF2-40B4-BE49-F238E27FC236}">
                <a16:creationId xmlns:a16="http://schemas.microsoft.com/office/drawing/2014/main" id="{E30EB95F-6151-4DB8-8DDF-B626B9085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199" b="5991"/>
          <a:stretch>
            <a:fillRect/>
          </a:stretch>
        </p:blipFill>
        <p:spPr bwMode="auto">
          <a:xfrm>
            <a:off x="539750" y="2133600"/>
            <a:ext cx="4170363"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77FB19E0-D41A-46A3-BC31-F7DB5B80A97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22B355-A64E-4B11-BA9B-2C5637A4615C}" type="slidenum">
              <a:rPr lang="en-GB" altLang="en-US"/>
              <a:pPr eaLnBrk="1" hangingPunct="1"/>
              <a:t>44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circle(in)">
                                      <p:cBhvr>
                                        <p:cTn id="7" dur="2000"/>
                                        <p:tgtEl>
                                          <p:spTgt spid="71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5"/>
                                        </p:tgtEl>
                                        <p:attrNameLst>
                                          <p:attrName>style.visibility</p:attrName>
                                        </p:attrNameLst>
                                      </p:cBhvr>
                                      <p:to>
                                        <p:strVal val="visible"/>
                                      </p:to>
                                    </p:set>
                                    <p:anim calcmode="lin" valueType="num">
                                      <p:cBhvr additive="base">
                                        <p:cTn id="12" dur="500" fill="hold"/>
                                        <p:tgtEl>
                                          <p:spTgt spid="71685"/>
                                        </p:tgtEl>
                                        <p:attrNameLst>
                                          <p:attrName>ppt_x</p:attrName>
                                        </p:attrNameLst>
                                      </p:cBhvr>
                                      <p:tavLst>
                                        <p:tav tm="0">
                                          <p:val>
                                            <p:strVal val="#ppt_x"/>
                                          </p:val>
                                        </p:tav>
                                        <p:tav tm="100000">
                                          <p:val>
                                            <p:strVal val="#ppt_x"/>
                                          </p:val>
                                        </p:tav>
                                      </p:tavLst>
                                    </p:anim>
                                    <p:anim calcmode="lin" valueType="num">
                                      <p:cBhvr additive="base">
                                        <p:cTn id="13" dur="500" fill="hold"/>
                                        <p:tgtEl>
                                          <p:spTgt spid="716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1684"/>
                                        </p:tgtEl>
                                        <p:attrNameLst>
                                          <p:attrName>style.visibility</p:attrName>
                                        </p:attrNameLst>
                                      </p:cBhvr>
                                      <p:to>
                                        <p:strVal val="visible"/>
                                      </p:to>
                                    </p:set>
                                    <p:anim calcmode="discrete" valueType="clr">
                                      <p:cBhvr override="childStyle">
                                        <p:cTn id="18" dur="80"/>
                                        <p:tgtEl>
                                          <p:spTgt spid="7168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1684"/>
                                        </p:tgtEl>
                                        <p:attrNameLst>
                                          <p:attrName>fillcolor</p:attrName>
                                        </p:attrNameLst>
                                      </p:cBhvr>
                                      <p:tavLst>
                                        <p:tav tm="0">
                                          <p:val>
                                            <p:clrVal>
                                              <a:schemeClr val="accent2"/>
                                            </p:clrVal>
                                          </p:val>
                                        </p:tav>
                                        <p:tav tm="50000">
                                          <p:val>
                                            <p:clrVal>
                                              <a:schemeClr val="hlink"/>
                                            </p:clrVal>
                                          </p:val>
                                        </p:tav>
                                      </p:tavLst>
                                    </p:anim>
                                    <p:set>
                                      <p:cBhvr>
                                        <p:cTn id="20" dur="80"/>
                                        <p:tgtEl>
                                          <p:spTgt spid="716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P spid="7168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D90A44E-E7B5-44A9-9900-D7BCD208F1DA}"/>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2707" name="Text Box 3">
            <a:extLst>
              <a:ext uri="{FF2B5EF4-FFF2-40B4-BE49-F238E27FC236}">
                <a16:creationId xmlns:a16="http://schemas.microsoft.com/office/drawing/2014/main" id="{C1A7DD94-2F51-4F61-AB58-25959DAE901A}"/>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2708" name="Text Box 4">
            <a:extLst>
              <a:ext uri="{FF2B5EF4-FFF2-40B4-BE49-F238E27FC236}">
                <a16:creationId xmlns:a16="http://schemas.microsoft.com/office/drawing/2014/main" id="{52D6454E-8895-4888-A9D5-E05976F1CBEE}"/>
              </a:ext>
            </a:extLst>
          </p:cNvPr>
          <p:cNvSpPr txBox="1">
            <a:spLocks noChangeArrowheads="1"/>
          </p:cNvSpPr>
          <p:nvPr/>
        </p:nvSpPr>
        <p:spPr bwMode="auto">
          <a:xfrm>
            <a:off x="5435600" y="1557338"/>
            <a:ext cx="3708400" cy="4789487"/>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Quoting Filmer,</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a:t>
            </a:r>
            <a:r>
              <a:rPr lang="en-US" sz="2800" b="1" i="1">
                <a:solidFill>
                  <a:srgbClr val="FFCC00"/>
                </a:solidFill>
                <a:effectLst>
                  <a:outerShdw blurRad="38100" dist="38100" dir="2700000" algn="tl">
                    <a:srgbClr val="000000"/>
                  </a:outerShdw>
                </a:effectLst>
                <a:latin typeface="Arial" charset="0"/>
                <a:cs typeface="Arial" charset="0"/>
              </a:rPr>
              <a:t>Now Tacitus and Ptolemy name the region of the River Elbe and the base of the Jutland Peninsula as the places inhabited by the Angles and Saxons before they came to Britain</a:t>
            </a:r>
            <a:r>
              <a:rPr lang="en-US" sz="2800" b="1">
                <a:solidFill>
                  <a:srgbClr val="FFCC00"/>
                </a:solidFill>
                <a:effectLst>
                  <a:outerShdw blurRad="38100" dist="38100" dir="2700000" algn="tl">
                    <a:srgbClr val="000000"/>
                  </a:outerShdw>
                </a:effectLst>
                <a:latin typeface="Arial" charset="0"/>
                <a:cs typeface="Arial" charset="0"/>
              </a:rPr>
              <a:t>.</a:t>
            </a:r>
            <a:r>
              <a:rPr lang="en-US">
                <a:solidFill>
                  <a:srgbClr val="FFCC00"/>
                </a:solidFill>
                <a:latin typeface="Arial" charset="0"/>
                <a:cs typeface="Arial" charset="0"/>
              </a:rPr>
              <a:t> </a:t>
            </a:r>
            <a:endParaRPr lang="en-GB">
              <a:solidFill>
                <a:srgbClr val="FFCC00"/>
              </a:solidFill>
              <a:latin typeface="Arial" charset="0"/>
              <a:cs typeface="Arial" charset="0"/>
            </a:endParaRPr>
          </a:p>
        </p:txBody>
      </p:sp>
      <p:sp>
        <p:nvSpPr>
          <p:cNvPr id="72709" name="Text Box 5">
            <a:extLst>
              <a:ext uri="{FF2B5EF4-FFF2-40B4-BE49-F238E27FC236}">
                <a16:creationId xmlns:a16="http://schemas.microsoft.com/office/drawing/2014/main" id="{BA581A4C-C093-4660-80B3-E4B24E1C0088}"/>
              </a:ext>
            </a:extLst>
          </p:cNvPr>
          <p:cNvSpPr txBox="1">
            <a:spLocks noChangeArrowheads="1"/>
          </p:cNvSpPr>
          <p:nvPr/>
        </p:nvSpPr>
        <p:spPr bwMode="auto">
          <a:xfrm>
            <a:off x="755650" y="5229225"/>
            <a:ext cx="338455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00FF"/>
                </a:solidFill>
                <a:effectLst>
                  <a:outerShdw blurRad="38100" dist="38100" dir="2700000" algn="tl">
                    <a:srgbClr val="000000"/>
                  </a:outerShdw>
                </a:effectLst>
                <a:latin typeface="Arial" charset="0"/>
                <a:cs typeface="Arial" charset="0"/>
              </a:rPr>
              <a:t>The River Elba</a:t>
            </a:r>
          </a:p>
        </p:txBody>
      </p:sp>
      <p:pic>
        <p:nvPicPr>
          <p:cNvPr id="72712" name="Picture 8" descr="Dresden, El Elba  ente Lilienstein y Königstein">
            <a:extLst>
              <a:ext uri="{FF2B5EF4-FFF2-40B4-BE49-F238E27FC236}">
                <a16:creationId xmlns:a16="http://schemas.microsoft.com/office/drawing/2014/main" id="{3588BD93-3D99-440B-86B2-8883DDB46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44675"/>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4F125215-73C9-4B42-B828-01D687C1A36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DE94A7-0CAA-4518-A8BC-073643B8ACF8}" type="slidenum">
              <a:rPr lang="en-GB" altLang="en-US"/>
              <a:pPr eaLnBrk="1" hangingPunct="1"/>
              <a:t>45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2712"/>
                                        </p:tgtEl>
                                        <p:attrNameLst>
                                          <p:attrName>style.visibility</p:attrName>
                                        </p:attrNameLst>
                                      </p:cBhvr>
                                      <p:to>
                                        <p:strVal val="visible"/>
                                      </p:to>
                                    </p:set>
                                    <p:animEffect transition="in" filter="circle(in)">
                                      <p:cBhvr>
                                        <p:cTn id="7" dur="2000"/>
                                        <p:tgtEl>
                                          <p:spTgt spid="727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2709"/>
                                        </p:tgtEl>
                                        <p:attrNameLst>
                                          <p:attrName>style.visibility</p:attrName>
                                        </p:attrNameLst>
                                      </p:cBhvr>
                                      <p:to>
                                        <p:strVal val="visible"/>
                                      </p:to>
                                    </p:set>
                                    <p:anim calcmode="lin" valueType="num">
                                      <p:cBhvr additive="base">
                                        <p:cTn id="12" dur="500" fill="hold"/>
                                        <p:tgtEl>
                                          <p:spTgt spid="72709"/>
                                        </p:tgtEl>
                                        <p:attrNameLst>
                                          <p:attrName>ppt_x</p:attrName>
                                        </p:attrNameLst>
                                      </p:cBhvr>
                                      <p:tavLst>
                                        <p:tav tm="0">
                                          <p:val>
                                            <p:strVal val="#ppt_x"/>
                                          </p:val>
                                        </p:tav>
                                        <p:tav tm="100000">
                                          <p:val>
                                            <p:strVal val="#ppt_x"/>
                                          </p:val>
                                        </p:tav>
                                      </p:tavLst>
                                    </p:anim>
                                    <p:anim calcmode="lin" valueType="num">
                                      <p:cBhvr additive="base">
                                        <p:cTn id="13"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2708"/>
                                        </p:tgtEl>
                                        <p:attrNameLst>
                                          <p:attrName>style.visibility</p:attrName>
                                        </p:attrNameLst>
                                      </p:cBhvr>
                                      <p:to>
                                        <p:strVal val="visible"/>
                                      </p:to>
                                    </p:set>
                                    <p:anim calcmode="discrete" valueType="clr">
                                      <p:cBhvr override="childStyle">
                                        <p:cTn id="18" dur="80"/>
                                        <p:tgtEl>
                                          <p:spTgt spid="7270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2708"/>
                                        </p:tgtEl>
                                        <p:attrNameLst>
                                          <p:attrName>fillcolor</p:attrName>
                                        </p:attrNameLst>
                                      </p:cBhvr>
                                      <p:tavLst>
                                        <p:tav tm="0">
                                          <p:val>
                                            <p:clrVal>
                                              <a:schemeClr val="accent2"/>
                                            </p:clrVal>
                                          </p:val>
                                        </p:tav>
                                        <p:tav tm="50000">
                                          <p:val>
                                            <p:clrVal>
                                              <a:schemeClr val="hlink"/>
                                            </p:clrVal>
                                          </p:val>
                                        </p:tav>
                                      </p:tavLst>
                                    </p:anim>
                                    <p:set>
                                      <p:cBhvr>
                                        <p:cTn id="20" dur="80"/>
                                        <p:tgtEl>
                                          <p:spTgt spid="727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7270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6C9557B-E3D3-40DA-96C1-2DD578DD6BE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3731" name="Text Box 3">
            <a:extLst>
              <a:ext uri="{FF2B5EF4-FFF2-40B4-BE49-F238E27FC236}">
                <a16:creationId xmlns:a16="http://schemas.microsoft.com/office/drawing/2014/main" id="{EA023F52-53AC-41ED-A6F2-0D74928FA9A1}"/>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3732" name="Text Box 4">
            <a:extLst>
              <a:ext uri="{FF2B5EF4-FFF2-40B4-BE49-F238E27FC236}">
                <a16:creationId xmlns:a16="http://schemas.microsoft.com/office/drawing/2014/main" id="{5B1A9BA4-55F5-45BB-826D-CBEE2F14DFE0}"/>
              </a:ext>
            </a:extLst>
          </p:cNvPr>
          <p:cNvSpPr txBox="1">
            <a:spLocks noChangeArrowheads="1"/>
          </p:cNvSpPr>
          <p:nvPr/>
        </p:nvSpPr>
        <p:spPr bwMode="auto">
          <a:xfrm>
            <a:off x="3708400" y="1989138"/>
            <a:ext cx="5111750" cy="4362450"/>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According to Roman terminology, this was </a:t>
            </a:r>
            <a:r>
              <a:rPr lang="en-US" sz="2800" b="1" i="1">
                <a:solidFill>
                  <a:srgbClr val="FF00FF"/>
                </a:solidFill>
                <a:effectLst>
                  <a:outerShdw blurRad="38100" dist="38100" dir="2700000" algn="tl">
                    <a:srgbClr val="000000"/>
                  </a:outerShdw>
                </a:effectLst>
                <a:latin typeface="Arial" charset="0"/>
                <a:cs typeface="Arial" charset="0"/>
              </a:rPr>
              <a:t>`Germany'</a:t>
            </a:r>
            <a:r>
              <a:rPr lang="en-US" sz="2800" b="1" i="1">
                <a:solidFill>
                  <a:schemeClr val="hlink"/>
                </a:solidFill>
                <a:effectLst>
                  <a:outerShdw blurRad="38100" dist="38100" dir="2700000" algn="tl">
                    <a:srgbClr val="000000"/>
                  </a:outerShdw>
                </a:effectLst>
                <a:latin typeface="Arial" charset="0"/>
                <a:cs typeface="Arial" charset="0"/>
              </a:rPr>
              <a:t> but it is interesting to note that the British historian,</a:t>
            </a:r>
            <a:r>
              <a:rPr lang="en-US" sz="2800" b="1" i="1">
                <a:effectLst>
                  <a:outerShdw blurRad="38100" dist="38100" dir="2700000" algn="tl">
                    <a:srgbClr val="000000"/>
                  </a:outerShdw>
                </a:effectLst>
                <a:latin typeface="Arial" charset="0"/>
                <a:cs typeface="Arial" charset="0"/>
              </a:rPr>
              <a:t> </a:t>
            </a:r>
            <a:r>
              <a:rPr lang="en-US" sz="2800" b="1" i="1">
                <a:solidFill>
                  <a:srgbClr val="FF00FF"/>
                </a:solidFill>
                <a:effectLst>
                  <a:outerShdw blurRad="38100" dist="38100" dir="2700000" algn="tl">
                    <a:srgbClr val="000000"/>
                  </a:outerShdw>
                </a:effectLst>
                <a:latin typeface="Arial" charset="0"/>
                <a:cs typeface="Arial" charset="0"/>
              </a:rPr>
              <a:t>Nennius,</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in his account of the arrival of the Hengist and Horsa in Thanet,</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says that `messengers were sent to Scythia for reinforcements.’</a:t>
            </a:r>
            <a:r>
              <a:rPr lang="en-US" sz="2800" b="1">
                <a:solidFill>
                  <a:srgbClr val="FFFF00"/>
                </a:solidFill>
                <a:effectLst>
                  <a:outerShdw blurRad="38100" dist="38100" dir="2700000" algn="tl">
                    <a:srgbClr val="000000"/>
                  </a:outerShdw>
                </a:effectLst>
                <a:latin typeface="Arial" charset="0"/>
                <a:cs typeface="Arial" charset="0"/>
              </a:rPr>
              <a:t> </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73736" name="Picture 8" descr="nenniusTN">
            <a:extLst>
              <a:ext uri="{FF2B5EF4-FFF2-40B4-BE49-F238E27FC236}">
                <a16:creationId xmlns:a16="http://schemas.microsoft.com/office/drawing/2014/main" id="{6BB8920C-F6BA-47CD-ABE4-14487A5FD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349500"/>
            <a:ext cx="3165475" cy="37449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5E95DFF0-DDCC-47A1-B13B-00B5F6F15E8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19F09D-2C02-4161-8B16-FC80401EB2F8}" type="slidenum">
              <a:rPr lang="en-GB" altLang="en-US"/>
              <a:pPr eaLnBrk="1" hangingPunct="1"/>
              <a:t>46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circle(in)">
                                      <p:cBhvr>
                                        <p:cTn id="7" dur="2000"/>
                                        <p:tgtEl>
                                          <p:spTgt spid="737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3732"/>
                                        </p:tgtEl>
                                        <p:attrNameLst>
                                          <p:attrName>style.visibility</p:attrName>
                                        </p:attrNameLst>
                                      </p:cBhvr>
                                      <p:to>
                                        <p:strVal val="visible"/>
                                      </p:to>
                                    </p:set>
                                    <p:anim calcmode="discrete" valueType="clr">
                                      <p:cBhvr override="childStyle">
                                        <p:cTn id="12" dur="80"/>
                                        <p:tgtEl>
                                          <p:spTgt spid="7373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3732"/>
                                        </p:tgtEl>
                                        <p:attrNameLst>
                                          <p:attrName>fillcolor</p:attrName>
                                        </p:attrNameLst>
                                      </p:cBhvr>
                                      <p:tavLst>
                                        <p:tav tm="0">
                                          <p:val>
                                            <p:clrVal>
                                              <a:schemeClr val="accent2"/>
                                            </p:clrVal>
                                          </p:val>
                                        </p:tav>
                                        <p:tav tm="50000">
                                          <p:val>
                                            <p:clrVal>
                                              <a:schemeClr val="hlink"/>
                                            </p:clrVal>
                                          </p:val>
                                        </p:tav>
                                      </p:tavLst>
                                    </p:anim>
                                    <p:set>
                                      <p:cBhvr>
                                        <p:cTn id="14" dur="80"/>
                                        <p:tgtEl>
                                          <p:spTgt spid="737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E37EA8B-42C5-49F6-927A-506A952CA43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4755" name="Text Box 3">
            <a:extLst>
              <a:ext uri="{FF2B5EF4-FFF2-40B4-BE49-F238E27FC236}">
                <a16:creationId xmlns:a16="http://schemas.microsoft.com/office/drawing/2014/main" id="{CA93DAA8-23E6-4F9D-9597-D2F7FA4E6AF6}"/>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4756" name="Text Box 4">
            <a:extLst>
              <a:ext uri="{FF2B5EF4-FFF2-40B4-BE49-F238E27FC236}">
                <a16:creationId xmlns:a16="http://schemas.microsoft.com/office/drawing/2014/main" id="{08E21A95-1CA4-4C92-9F8C-7BEA625243EB}"/>
              </a:ext>
            </a:extLst>
          </p:cNvPr>
          <p:cNvSpPr txBox="1">
            <a:spLocks noChangeArrowheads="1"/>
          </p:cNvSpPr>
          <p:nvPr/>
        </p:nvSpPr>
        <p:spPr bwMode="auto">
          <a:xfrm>
            <a:off x="3708400" y="1989138"/>
            <a:ext cx="5111750" cy="4362450"/>
          </a:xfrm>
          <a:prstGeom prst="rect">
            <a:avLst/>
          </a:prstGeom>
          <a:noFill/>
          <a:ln w="9525">
            <a:noFill/>
            <a:miter lim="800000"/>
            <a:headEnd/>
            <a:tailEnd/>
          </a:ln>
          <a:effectLst/>
        </p:spPr>
        <p:txBody>
          <a:bodyPr>
            <a:spAutoFit/>
          </a:bodyPr>
          <a:lstStyle/>
          <a:p>
            <a:pPr>
              <a:defRPr/>
            </a:pPr>
            <a:r>
              <a:rPr lang="en-US" sz="2800" b="1" i="1">
                <a:solidFill>
                  <a:schemeClr val="hlink"/>
                </a:solidFill>
                <a:effectLst>
                  <a:outerShdw blurRad="38100" dist="38100" dir="2700000" algn="tl">
                    <a:srgbClr val="000000"/>
                  </a:outerShdw>
                </a:effectLst>
                <a:latin typeface="Arial" charset="0"/>
                <a:cs typeface="Arial" charset="0"/>
              </a:rPr>
              <a:t>The context shows that these came,</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in fact, from north Germany,</a:t>
            </a:r>
            <a:r>
              <a:rPr lang="en-US" sz="2800" b="1" i="1">
                <a:effectLst>
                  <a:outerShdw blurRad="38100" dist="38100" dir="2700000" algn="tl">
                    <a:srgbClr val="000000"/>
                  </a:outerShdw>
                </a:effectLst>
                <a:latin typeface="Arial" charset="0"/>
                <a:cs typeface="Arial" charset="0"/>
              </a:rPr>
              <a:t> </a:t>
            </a:r>
            <a:r>
              <a:rPr lang="en-US" sz="2800" b="1" i="1">
                <a:solidFill>
                  <a:schemeClr val="accent1"/>
                </a:solidFill>
                <a:effectLst>
                  <a:outerShdw blurRad="38100" dist="38100" dir="2700000" algn="tl">
                    <a:srgbClr val="000000"/>
                  </a:outerShdw>
                </a:effectLst>
                <a:latin typeface="Arial" charset="0"/>
                <a:cs typeface="Arial" charset="0"/>
              </a:rPr>
              <a:t>so evidently the ancient name of the </a:t>
            </a:r>
            <a:r>
              <a:rPr lang="en-US" sz="2800" b="1" i="1">
                <a:solidFill>
                  <a:srgbClr val="FF00FF"/>
                </a:solidFill>
                <a:effectLst>
                  <a:outerShdw blurRad="38100" dist="38100" dir="2700000" algn="tl">
                    <a:srgbClr val="000000"/>
                  </a:outerShdw>
                </a:effectLst>
                <a:latin typeface="Arial" charset="0"/>
                <a:cs typeface="Arial" charset="0"/>
              </a:rPr>
              <a:t>`genuine Scythians'</a:t>
            </a:r>
            <a:r>
              <a:rPr lang="en-US" sz="2800" b="1" i="1">
                <a:solidFill>
                  <a:schemeClr val="accent1"/>
                </a:solidFill>
                <a:effectLst>
                  <a:outerShdw blurRad="38100" dist="38100" dir="2700000" algn="tl">
                    <a:srgbClr val="000000"/>
                  </a:outerShdw>
                </a:effectLst>
                <a:latin typeface="Arial" charset="0"/>
                <a:cs typeface="Arial" charset="0"/>
              </a:rPr>
              <a:t> persisted long in northern Europe</a:t>
            </a:r>
            <a:r>
              <a:rPr lang="en-US" sz="2800" b="1">
                <a:solidFill>
                  <a:schemeClr val="accent1"/>
                </a:solidFill>
                <a:effectLst>
                  <a:outerShdw blurRad="38100" dist="38100" dir="2700000" algn="tl">
                    <a:srgbClr val="000000"/>
                  </a:outerShdw>
                </a:effectLst>
                <a:latin typeface="Arial" charset="0"/>
                <a:cs typeface="Arial" charset="0"/>
              </a:rPr>
              <a:t>."</a:t>
            </a:r>
          </a:p>
          <a:p>
            <a:pPr>
              <a:defRPr/>
            </a:pPr>
            <a:r>
              <a:rPr lang="en-US" sz="2800" b="1">
                <a:solidFill>
                  <a:srgbClr val="99FF33"/>
                </a:solidFill>
                <a:effectLst>
                  <a:outerShdw blurRad="38100" dist="38100" dir="2700000" algn="tl">
                    <a:srgbClr val="000000"/>
                  </a:outerShdw>
                </a:effectLst>
                <a:latin typeface="Arial" charset="0"/>
                <a:cs typeface="Arial" charset="0"/>
              </a:rPr>
              <a:t>The Jutland Peninsula is named after the Jutes,</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who are of the Tribe of Judah.</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74759" name="Picture 7" descr="250px-Jutland_peninsula_2">
            <a:extLst>
              <a:ext uri="{FF2B5EF4-FFF2-40B4-BE49-F238E27FC236}">
                <a16:creationId xmlns:a16="http://schemas.microsoft.com/office/drawing/2014/main" id="{0C83C009-162A-4B6B-8ADB-9A2C8CB9B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34" t="4034" r="9267" b="7491"/>
          <a:stretch>
            <a:fillRect/>
          </a:stretch>
        </p:blipFill>
        <p:spPr bwMode="auto">
          <a:xfrm>
            <a:off x="684213" y="1773238"/>
            <a:ext cx="24955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 Box 8">
            <a:extLst>
              <a:ext uri="{FF2B5EF4-FFF2-40B4-BE49-F238E27FC236}">
                <a16:creationId xmlns:a16="http://schemas.microsoft.com/office/drawing/2014/main" id="{49D14F96-3170-4F07-B302-4E5E9EC05A99}"/>
              </a:ext>
            </a:extLst>
          </p:cNvPr>
          <p:cNvSpPr txBox="1">
            <a:spLocks noChangeArrowheads="1"/>
          </p:cNvSpPr>
          <p:nvPr/>
        </p:nvSpPr>
        <p:spPr bwMode="auto">
          <a:xfrm>
            <a:off x="395288" y="6216650"/>
            <a:ext cx="3024187"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Jutland</a:t>
            </a:r>
          </a:p>
        </p:txBody>
      </p:sp>
      <p:sp>
        <p:nvSpPr>
          <p:cNvPr id="9" name="Slide Number Placeholder 8">
            <a:extLst>
              <a:ext uri="{FF2B5EF4-FFF2-40B4-BE49-F238E27FC236}">
                <a16:creationId xmlns:a16="http://schemas.microsoft.com/office/drawing/2014/main" id="{0281EB52-5A82-4975-91D2-66F6580C5F2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3F47B9-1433-4ADC-B56C-DE6E9BE881CE}" type="slidenum">
              <a:rPr lang="en-GB" altLang="en-US"/>
              <a:pPr eaLnBrk="1" hangingPunct="1"/>
              <a:t>47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circle(in)">
                                      <p:cBhvr>
                                        <p:cTn id="7" dur="2000"/>
                                        <p:tgtEl>
                                          <p:spTgt spid="74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4760">
                                            <p:txEl>
                                              <p:pRg st="0" end="0"/>
                                            </p:txEl>
                                          </p:spTgt>
                                        </p:tgtEl>
                                        <p:attrNameLst>
                                          <p:attrName>style.visibility</p:attrName>
                                        </p:attrNameLst>
                                      </p:cBhvr>
                                      <p:to>
                                        <p:strVal val="visible"/>
                                      </p:to>
                                    </p:set>
                                    <p:anim calcmode="lin" valueType="num">
                                      <p:cBhvr additive="base">
                                        <p:cTn id="12" dur="500" fill="hold"/>
                                        <p:tgtEl>
                                          <p:spTgt spid="7476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4756"/>
                                        </p:tgtEl>
                                        <p:attrNameLst>
                                          <p:attrName>style.visibility</p:attrName>
                                        </p:attrNameLst>
                                      </p:cBhvr>
                                      <p:to>
                                        <p:strVal val="visible"/>
                                      </p:to>
                                    </p:set>
                                    <p:anim calcmode="discrete" valueType="clr">
                                      <p:cBhvr override="childStyle">
                                        <p:cTn id="18" dur="80"/>
                                        <p:tgtEl>
                                          <p:spTgt spid="7475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4756"/>
                                        </p:tgtEl>
                                        <p:attrNameLst>
                                          <p:attrName>fillcolor</p:attrName>
                                        </p:attrNameLst>
                                      </p:cBhvr>
                                      <p:tavLst>
                                        <p:tav tm="0">
                                          <p:val>
                                            <p:clrVal>
                                              <a:schemeClr val="accent2"/>
                                            </p:clrVal>
                                          </p:val>
                                        </p:tav>
                                        <p:tav tm="50000">
                                          <p:val>
                                            <p:clrVal>
                                              <a:schemeClr val="hlink"/>
                                            </p:clrVal>
                                          </p:val>
                                        </p:tav>
                                      </p:tavLst>
                                    </p:anim>
                                    <p:set>
                                      <p:cBhvr>
                                        <p:cTn id="20" dur="80"/>
                                        <p:tgtEl>
                                          <p:spTgt spid="747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4B34095-F1AD-4156-83F3-E79D5BBC0975}"/>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6803" name="Text Box 3">
            <a:extLst>
              <a:ext uri="{FF2B5EF4-FFF2-40B4-BE49-F238E27FC236}">
                <a16:creationId xmlns:a16="http://schemas.microsoft.com/office/drawing/2014/main" id="{BA3A46E2-EB42-4C0A-91B5-A8C00C60E785}"/>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6804" name="Text Box 4">
            <a:extLst>
              <a:ext uri="{FF2B5EF4-FFF2-40B4-BE49-F238E27FC236}">
                <a16:creationId xmlns:a16="http://schemas.microsoft.com/office/drawing/2014/main" id="{86BF2AFB-7936-4A6A-8A7E-DAB13A260848}"/>
              </a:ext>
            </a:extLst>
          </p:cNvPr>
          <p:cNvSpPr txBox="1">
            <a:spLocks noChangeArrowheads="1"/>
          </p:cNvSpPr>
          <p:nvPr/>
        </p:nvSpPr>
        <p:spPr bwMode="auto">
          <a:xfrm>
            <a:off x="5795963" y="1989138"/>
            <a:ext cx="3024187" cy="3935412"/>
          </a:xfrm>
          <a:prstGeom prst="rect">
            <a:avLst/>
          </a:prstGeom>
          <a:noFill/>
          <a:ln w="9525">
            <a:noFill/>
            <a:miter lim="800000"/>
            <a:headEnd/>
            <a:tailEnd/>
          </a:ln>
          <a:effectLst/>
        </p:spPr>
        <p:txBody>
          <a:bodyPr>
            <a:spAutoFit/>
          </a:bodyPr>
          <a:lstStyle/>
          <a:p>
            <a:pPr>
              <a:defRPr/>
            </a:pPr>
            <a:r>
              <a:rPr lang="en-US" sz="2800" b="1">
                <a:solidFill>
                  <a:schemeClr val="hlink"/>
                </a:solidFill>
                <a:effectLst>
                  <a:outerShdw blurRad="38100" dist="38100" dir="2700000" algn="tl">
                    <a:srgbClr val="000000"/>
                  </a:outerShdw>
                </a:effectLst>
                <a:latin typeface="Arial" charset="0"/>
                <a:cs typeface="Arial" charset="0"/>
              </a:rPr>
              <a:t>Regarding the northerly migrations of the Scythians, </a:t>
            </a:r>
            <a:r>
              <a:rPr lang="en-US" sz="2800" b="1">
                <a:solidFill>
                  <a:srgbClr val="FF00FF"/>
                </a:solidFill>
                <a:effectLst>
                  <a:outerShdw blurRad="38100" dist="38100" dir="2700000" algn="tl">
                    <a:srgbClr val="000000"/>
                  </a:outerShdw>
                </a:effectLst>
                <a:latin typeface="Arial" charset="0"/>
                <a:cs typeface="Arial" charset="0"/>
              </a:rPr>
              <a:t>M.I. Rostovtsev,</a:t>
            </a:r>
            <a:r>
              <a:rPr lang="en-US" sz="2800" b="1">
                <a:solidFill>
                  <a:schemeClr val="hlink"/>
                </a:solidFill>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in his Iranians And Greeks In South Russia, says… </a:t>
            </a:r>
            <a:endParaRPr lang="en-GB" sz="2800" b="1">
              <a:solidFill>
                <a:srgbClr val="FFCC00"/>
              </a:solidFill>
              <a:effectLst>
                <a:outerShdw blurRad="38100" dist="38100" dir="2700000" algn="tl">
                  <a:srgbClr val="000000"/>
                </a:outerShdw>
              </a:effectLst>
              <a:latin typeface="Arial" charset="0"/>
              <a:cs typeface="Arial" charset="0"/>
            </a:endParaRPr>
          </a:p>
        </p:txBody>
      </p:sp>
      <p:sp>
        <p:nvSpPr>
          <p:cNvPr id="76806" name="Text Box 6">
            <a:extLst>
              <a:ext uri="{FF2B5EF4-FFF2-40B4-BE49-F238E27FC236}">
                <a16:creationId xmlns:a16="http://schemas.microsoft.com/office/drawing/2014/main" id="{3B225276-692C-465B-9CDA-1B5E21CC5F39}"/>
              </a:ext>
            </a:extLst>
          </p:cNvPr>
          <p:cNvSpPr txBox="1">
            <a:spLocks noChangeArrowheads="1"/>
          </p:cNvSpPr>
          <p:nvPr/>
        </p:nvSpPr>
        <p:spPr bwMode="auto">
          <a:xfrm>
            <a:off x="0" y="5805488"/>
            <a:ext cx="5761038"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Area Of S. Russia</a:t>
            </a:r>
          </a:p>
        </p:txBody>
      </p:sp>
      <p:pic>
        <p:nvPicPr>
          <p:cNvPr id="76808" name="Picture 8" descr="tomb">
            <a:extLst>
              <a:ext uri="{FF2B5EF4-FFF2-40B4-BE49-F238E27FC236}">
                <a16:creationId xmlns:a16="http://schemas.microsoft.com/office/drawing/2014/main" id="{F3A26782-2572-4188-91F7-460A20862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5183187"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75A98A6E-2B12-4985-A88F-F4B29F81061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B02903-4509-4B80-ACD4-8010EB8DDB36}" type="slidenum">
              <a:rPr lang="en-GB" altLang="en-US"/>
              <a:pPr eaLnBrk="1" hangingPunct="1"/>
              <a:t>48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circle(in)">
                                      <p:cBhvr>
                                        <p:cTn id="7" dur="2000"/>
                                        <p:tgtEl>
                                          <p:spTgt spid="768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806"/>
                                        </p:tgtEl>
                                        <p:attrNameLst>
                                          <p:attrName>style.visibility</p:attrName>
                                        </p:attrNameLst>
                                      </p:cBhvr>
                                      <p:to>
                                        <p:strVal val="visible"/>
                                      </p:to>
                                    </p:set>
                                    <p:anim calcmode="lin" valueType="num">
                                      <p:cBhvr additive="base">
                                        <p:cTn id="12" dur="500" fill="hold"/>
                                        <p:tgtEl>
                                          <p:spTgt spid="76806"/>
                                        </p:tgtEl>
                                        <p:attrNameLst>
                                          <p:attrName>ppt_x</p:attrName>
                                        </p:attrNameLst>
                                      </p:cBhvr>
                                      <p:tavLst>
                                        <p:tav tm="0">
                                          <p:val>
                                            <p:strVal val="#ppt_x"/>
                                          </p:val>
                                        </p:tav>
                                        <p:tav tm="100000">
                                          <p:val>
                                            <p:strVal val="#ppt_x"/>
                                          </p:val>
                                        </p:tav>
                                      </p:tavLst>
                                    </p:anim>
                                    <p:anim calcmode="lin" valueType="num">
                                      <p:cBhvr additive="base">
                                        <p:cTn id="13"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6804"/>
                                        </p:tgtEl>
                                        <p:attrNameLst>
                                          <p:attrName>style.visibility</p:attrName>
                                        </p:attrNameLst>
                                      </p:cBhvr>
                                      <p:to>
                                        <p:strVal val="visible"/>
                                      </p:to>
                                    </p:set>
                                    <p:anim calcmode="discrete" valueType="clr">
                                      <p:cBhvr override="childStyle">
                                        <p:cTn id="18" dur="80"/>
                                        <p:tgtEl>
                                          <p:spTgt spid="7680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6804"/>
                                        </p:tgtEl>
                                        <p:attrNameLst>
                                          <p:attrName>fillcolor</p:attrName>
                                        </p:attrNameLst>
                                      </p:cBhvr>
                                      <p:tavLst>
                                        <p:tav tm="0">
                                          <p:val>
                                            <p:clrVal>
                                              <a:schemeClr val="accent2"/>
                                            </p:clrVal>
                                          </p:val>
                                        </p:tav>
                                        <p:tav tm="50000">
                                          <p:val>
                                            <p:clrVal>
                                              <a:schemeClr val="hlink"/>
                                            </p:clrVal>
                                          </p:val>
                                        </p:tav>
                                      </p:tavLst>
                                    </p:anim>
                                    <p:set>
                                      <p:cBhvr>
                                        <p:cTn id="20" dur="80"/>
                                        <p:tgtEl>
                                          <p:spTgt spid="768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E927445-EFC1-4AEB-97E5-8EED89BC4E0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7827" name="Text Box 3">
            <a:extLst>
              <a:ext uri="{FF2B5EF4-FFF2-40B4-BE49-F238E27FC236}">
                <a16:creationId xmlns:a16="http://schemas.microsoft.com/office/drawing/2014/main" id="{E8F0E27D-0ECF-4119-BF77-73F31C20398D}"/>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7828" name="Text Box 4">
            <a:extLst>
              <a:ext uri="{FF2B5EF4-FFF2-40B4-BE49-F238E27FC236}">
                <a16:creationId xmlns:a16="http://schemas.microsoft.com/office/drawing/2014/main" id="{42275BCA-277D-4AD6-8569-C7A94CF9C1C3}"/>
              </a:ext>
            </a:extLst>
          </p:cNvPr>
          <p:cNvSpPr txBox="1">
            <a:spLocks noChangeArrowheads="1"/>
          </p:cNvSpPr>
          <p:nvPr/>
        </p:nvSpPr>
        <p:spPr bwMode="auto">
          <a:xfrm>
            <a:off x="5003800" y="1773238"/>
            <a:ext cx="3816350" cy="4362450"/>
          </a:xfrm>
          <a:prstGeom prst="rect">
            <a:avLst/>
          </a:prstGeom>
          <a:noFill/>
          <a:ln w="9525">
            <a:noFill/>
            <a:miter lim="800000"/>
            <a:headEnd/>
            <a:tailEnd/>
          </a:ln>
          <a:effectLst/>
        </p:spPr>
        <p:txBody>
          <a:bodyPr>
            <a:spAutoFit/>
          </a:bodyPr>
          <a:lstStyle/>
          <a:p>
            <a:pPr>
              <a:defRPr/>
            </a:pPr>
            <a:r>
              <a:rPr lang="en-US" sz="2800" b="1">
                <a:solidFill>
                  <a:srgbClr val="FFCC00"/>
                </a:solidFill>
                <a:effectLst>
                  <a:outerShdw blurRad="38100" dist="38100" dir="2700000" algn="tl">
                    <a:srgbClr val="000000"/>
                  </a:outerShdw>
                </a:effectLst>
                <a:latin typeface="Arial" charset="0"/>
                <a:cs typeface="Arial" charset="0"/>
              </a:rPr>
              <a:t>"</a:t>
            </a:r>
            <a:r>
              <a:rPr lang="en-US" sz="2800" b="1" i="1">
                <a:solidFill>
                  <a:srgbClr val="FFCC00"/>
                </a:solidFill>
                <a:effectLst>
                  <a:outerShdw blurRad="38100" dist="38100" dir="2700000" algn="tl">
                    <a:srgbClr val="000000"/>
                  </a:outerShdw>
                </a:effectLst>
                <a:latin typeface="Arial" charset="0"/>
                <a:cs typeface="Arial" charset="0"/>
              </a:rPr>
              <a:t>We cannot but recognize that in the fourth and third centuries [B.C.] the Scythians endeavored to install themselves as a ruling class in the northern regions of their empire,</a:t>
            </a:r>
            <a:r>
              <a:rPr lang="en-GB">
                <a:solidFill>
                  <a:srgbClr val="FFCC00"/>
                </a:solidFill>
                <a:latin typeface="Arial" charset="0"/>
                <a:cs typeface="Arial" charset="0"/>
              </a:rPr>
              <a:t> </a:t>
            </a:r>
          </a:p>
        </p:txBody>
      </p:sp>
      <p:sp>
        <p:nvSpPr>
          <p:cNvPr id="77829" name="Text Box 5">
            <a:extLst>
              <a:ext uri="{FF2B5EF4-FFF2-40B4-BE49-F238E27FC236}">
                <a16:creationId xmlns:a16="http://schemas.microsoft.com/office/drawing/2014/main" id="{B3D9298E-0EA4-4B77-8792-AE9A178C43A2}"/>
              </a:ext>
            </a:extLst>
          </p:cNvPr>
          <p:cNvSpPr txBox="1">
            <a:spLocks noChangeArrowheads="1"/>
          </p:cNvSpPr>
          <p:nvPr/>
        </p:nvSpPr>
        <p:spPr bwMode="auto">
          <a:xfrm>
            <a:off x="250825" y="5949950"/>
            <a:ext cx="4681538"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Scythians</a:t>
            </a:r>
          </a:p>
        </p:txBody>
      </p:sp>
      <p:pic>
        <p:nvPicPr>
          <p:cNvPr id="77832" name="Picture 8" descr="2151191_90b45aac47_m">
            <a:extLst>
              <a:ext uri="{FF2B5EF4-FFF2-40B4-BE49-F238E27FC236}">
                <a16:creationId xmlns:a16="http://schemas.microsoft.com/office/drawing/2014/main" id="{880BD2CA-AFBE-4620-8A31-0A2D2141C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424815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1FBAA0A7-2E33-4E83-AA1A-6E5BA6DB94E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29242B-7A59-49D9-9B7A-997AAF3A2F29}" type="slidenum">
              <a:rPr lang="en-GB" altLang="en-US"/>
              <a:pPr eaLnBrk="1" hangingPunct="1"/>
              <a:t>49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circle(in)">
                                      <p:cBhvr>
                                        <p:cTn id="7" dur="2000"/>
                                        <p:tgtEl>
                                          <p:spTgt spid="778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7829">
                                            <p:txEl>
                                              <p:pRg st="0" end="0"/>
                                            </p:txEl>
                                          </p:spTgt>
                                        </p:tgtEl>
                                        <p:attrNameLst>
                                          <p:attrName>style.visibility</p:attrName>
                                        </p:attrNameLst>
                                      </p:cBhvr>
                                      <p:to>
                                        <p:strVal val="visible"/>
                                      </p:to>
                                    </p:set>
                                    <p:anim calcmode="lin" valueType="num">
                                      <p:cBhvr additive="base">
                                        <p:cTn id="12" dur="500" fill="hold"/>
                                        <p:tgtEl>
                                          <p:spTgt spid="778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78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7828"/>
                                        </p:tgtEl>
                                        <p:attrNameLst>
                                          <p:attrName>style.visibility</p:attrName>
                                        </p:attrNameLst>
                                      </p:cBhvr>
                                      <p:to>
                                        <p:strVal val="visible"/>
                                      </p:to>
                                    </p:set>
                                    <p:anim calcmode="discrete" valueType="clr">
                                      <p:cBhvr override="childStyle">
                                        <p:cTn id="18" dur="80"/>
                                        <p:tgtEl>
                                          <p:spTgt spid="7782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7828"/>
                                        </p:tgtEl>
                                        <p:attrNameLst>
                                          <p:attrName>fillcolor</p:attrName>
                                        </p:attrNameLst>
                                      </p:cBhvr>
                                      <p:tavLst>
                                        <p:tav tm="0">
                                          <p:val>
                                            <p:clrVal>
                                              <a:schemeClr val="accent2"/>
                                            </p:clrVal>
                                          </p:val>
                                        </p:tav>
                                        <p:tav tm="50000">
                                          <p:val>
                                            <p:clrVal>
                                              <a:schemeClr val="hlink"/>
                                            </p:clrVal>
                                          </p:val>
                                        </p:tav>
                                      </p:tavLst>
                                    </p:anim>
                                    <p:set>
                                      <p:cBhvr>
                                        <p:cTn id="20" dur="80"/>
                                        <p:tgtEl>
                                          <p:spTgt spid="778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C6AF15CC-C2DE-40D4-9616-BB135E27437B}"/>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15366" name="Picture 6" descr="mesopotamia0">
            <a:extLst>
              <a:ext uri="{FF2B5EF4-FFF2-40B4-BE49-F238E27FC236}">
                <a16:creationId xmlns:a16="http://schemas.microsoft.com/office/drawing/2014/main" id="{99A280BB-909E-4C1D-9F50-D0AC71986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3960812"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a:extLst>
              <a:ext uri="{FF2B5EF4-FFF2-40B4-BE49-F238E27FC236}">
                <a16:creationId xmlns:a16="http://schemas.microsoft.com/office/drawing/2014/main" id="{3E8B86E9-9514-4FCF-A2D0-5FF8749514D3}"/>
              </a:ext>
            </a:extLst>
          </p:cNvPr>
          <p:cNvSpPr txBox="1">
            <a:spLocks noChangeArrowheads="1"/>
          </p:cNvSpPr>
          <p:nvPr/>
        </p:nvSpPr>
        <p:spPr bwMode="auto">
          <a:xfrm>
            <a:off x="4643438" y="2133600"/>
            <a:ext cx="4321175" cy="3937000"/>
          </a:xfrm>
          <a:prstGeom prst="rect">
            <a:avLst/>
          </a:prstGeom>
          <a:noFill/>
          <a:ln w="9525">
            <a:noFill/>
            <a:miter lim="800000"/>
            <a:headEnd/>
            <a:tailEnd/>
          </a:ln>
          <a:effectLst/>
        </p:spPr>
        <p:txBody>
          <a:bodyPr>
            <a:spAutoFit/>
          </a:bodyPr>
          <a:lstStyle/>
          <a:p>
            <a:pPr>
              <a:spcBef>
                <a:spcPct val="50000"/>
              </a:spcBef>
              <a:defRPr/>
            </a:pPr>
            <a:r>
              <a:rPr lang="en-US" sz="3600" b="1">
                <a:solidFill>
                  <a:srgbClr val="99FF33"/>
                </a:solidFill>
                <a:effectLst>
                  <a:outerShdw blurRad="38100" dist="38100" dir="2700000" algn="tl">
                    <a:srgbClr val="000000"/>
                  </a:outerShdw>
                </a:effectLst>
                <a:latin typeface="Arial" charset="0"/>
                <a:cs typeface="Arial" charset="0"/>
              </a:rPr>
              <a:t>but they are wrong in asserting that these people either died off or intermarried with the other peoples of Mesopotamia.</a:t>
            </a:r>
            <a:r>
              <a:rPr lang="en-US">
                <a:solidFill>
                  <a:srgbClr val="99FF33"/>
                </a:solidFill>
                <a:latin typeface="Arial" charset="0"/>
                <a:cs typeface="Arial" charset="0"/>
              </a:rPr>
              <a:t> </a:t>
            </a:r>
            <a:endParaRPr lang="en-GB">
              <a:solidFill>
                <a:srgbClr val="99FF33"/>
              </a:solidFill>
              <a:latin typeface="Arial" charset="0"/>
              <a:cs typeface="Arial" charset="0"/>
            </a:endParaRPr>
          </a:p>
        </p:txBody>
      </p:sp>
      <p:sp>
        <p:nvSpPr>
          <p:cNvPr id="7" name="Slide Number Placeholder 6">
            <a:extLst>
              <a:ext uri="{FF2B5EF4-FFF2-40B4-BE49-F238E27FC236}">
                <a16:creationId xmlns:a16="http://schemas.microsoft.com/office/drawing/2014/main" id="{6B071894-DD76-40CF-8768-397D9983A77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ECADEE-9AF3-4D40-82BC-68B256B760C7}" type="slidenum">
              <a:rPr lang="en-GB" altLang="en-US"/>
              <a:pPr eaLnBrk="1" hangingPunct="1"/>
              <a:t>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circle(in)">
                                      <p:cBhvr>
                                        <p:cTn id="7" dur="20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367"/>
                                        </p:tgtEl>
                                        <p:attrNameLst>
                                          <p:attrName>style.visibility</p:attrName>
                                        </p:attrNameLst>
                                      </p:cBhvr>
                                      <p:to>
                                        <p:strVal val="visible"/>
                                      </p:to>
                                    </p:set>
                                    <p:anim calcmode="discrete" valueType="clr">
                                      <p:cBhvr override="childStyle">
                                        <p:cTn id="12" dur="80"/>
                                        <p:tgtEl>
                                          <p:spTgt spid="1536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7"/>
                                        </p:tgtEl>
                                        <p:attrNameLst>
                                          <p:attrName>fillcolor</p:attrName>
                                        </p:attrNameLst>
                                      </p:cBhvr>
                                      <p:tavLst>
                                        <p:tav tm="0">
                                          <p:val>
                                            <p:clrVal>
                                              <a:schemeClr val="accent2"/>
                                            </p:clrVal>
                                          </p:val>
                                        </p:tav>
                                        <p:tav tm="50000">
                                          <p:val>
                                            <p:clrVal>
                                              <a:schemeClr val="hlink"/>
                                            </p:clrVal>
                                          </p:val>
                                        </p:tav>
                                      </p:tavLst>
                                    </p:anim>
                                    <p:set>
                                      <p:cBhvr>
                                        <p:cTn id="14" dur="80"/>
                                        <p:tgtEl>
                                          <p:spTgt spid="153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BA01F06-4B0B-4789-A5D4-E9A30C5235F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8851" name="Text Box 3">
            <a:extLst>
              <a:ext uri="{FF2B5EF4-FFF2-40B4-BE49-F238E27FC236}">
                <a16:creationId xmlns:a16="http://schemas.microsoft.com/office/drawing/2014/main" id="{0185BD3C-F4A1-4F29-8F4E-B9A3AC3BF1D1}"/>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8852" name="Text Box 4">
            <a:extLst>
              <a:ext uri="{FF2B5EF4-FFF2-40B4-BE49-F238E27FC236}">
                <a16:creationId xmlns:a16="http://schemas.microsoft.com/office/drawing/2014/main" id="{C71D105E-6AE6-47D5-AF9E-775767BC22F9}"/>
              </a:ext>
            </a:extLst>
          </p:cNvPr>
          <p:cNvSpPr txBox="1">
            <a:spLocks noChangeArrowheads="1"/>
          </p:cNvSpPr>
          <p:nvPr/>
        </p:nvSpPr>
        <p:spPr bwMode="auto">
          <a:xfrm>
            <a:off x="4140200" y="1773238"/>
            <a:ext cx="5003800" cy="4362450"/>
          </a:xfrm>
          <a:prstGeom prst="rect">
            <a:avLst/>
          </a:prstGeom>
          <a:noFill/>
          <a:ln w="9525">
            <a:noFill/>
            <a:miter lim="800000"/>
            <a:headEnd/>
            <a:tailEnd/>
          </a:ln>
          <a:effectLst/>
        </p:spPr>
        <p:txBody>
          <a:bodyPr>
            <a:spAutoFit/>
          </a:bodyPr>
          <a:lstStyle/>
          <a:p>
            <a:pPr>
              <a:defRPr/>
            </a:pPr>
            <a:r>
              <a:rPr lang="en-US" sz="2800" b="1" i="1">
                <a:solidFill>
                  <a:schemeClr val="hlink"/>
                </a:solidFill>
                <a:effectLst>
                  <a:outerShdw blurRad="38100" dist="38100" dir="2700000" algn="tl">
                    <a:srgbClr val="000000"/>
                  </a:outerShdw>
                </a:effectLst>
                <a:latin typeface="Arial" charset="0"/>
                <a:cs typeface="Arial" charset="0"/>
              </a:rPr>
              <a:t>to transform their suzerainty into a real domination,</a:t>
            </a:r>
            <a:r>
              <a:rPr lang="en-US" sz="2800" b="1" i="1">
                <a:effectLst>
                  <a:outerShdw blurRad="38100" dist="38100" dir="2700000" algn="tl">
                    <a:srgbClr val="000000"/>
                  </a:outerShdw>
                </a:effectLst>
                <a:latin typeface="Arial" charset="0"/>
                <a:cs typeface="Arial" charset="0"/>
              </a:rPr>
              <a:t> </a:t>
            </a:r>
            <a:r>
              <a:rPr lang="en-US" sz="2800" b="1" i="1">
                <a:solidFill>
                  <a:srgbClr val="CCCC00"/>
                </a:solidFill>
                <a:effectLst>
                  <a:outerShdw blurRad="38100" dist="38100" dir="2700000" algn="tl">
                    <a:srgbClr val="000000"/>
                  </a:outerShdw>
                </a:effectLst>
                <a:latin typeface="Arial" charset="0"/>
                <a:cs typeface="Arial" charset="0"/>
              </a:rPr>
              <a:t>and to extend that domination as far as possible to the north.</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It will not be denied that this Scythian expansion,</a:t>
            </a:r>
            <a:r>
              <a:rPr lang="en-US" sz="2800" b="1" i="1">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hitherto unnoticed,</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is an historical fact of the first importance.</a:t>
            </a:r>
            <a:r>
              <a:rPr lang="en-US" sz="2800" b="1">
                <a:solidFill>
                  <a:srgbClr val="FFFF00"/>
                </a:solidFill>
                <a:effectLst>
                  <a:outerShdw blurRad="38100" dist="38100" dir="2700000" algn="tl">
                    <a:srgbClr val="000000"/>
                  </a:outerShdw>
                </a:effectLst>
                <a:latin typeface="Arial" charset="0"/>
                <a:cs typeface="Arial" charset="0"/>
              </a:rPr>
              <a:t>" – p. 98.</a:t>
            </a:r>
            <a:endParaRPr lang="en-GB" sz="2800" b="1">
              <a:solidFill>
                <a:srgbClr val="FFFF00"/>
              </a:solidFill>
              <a:effectLst>
                <a:outerShdw blurRad="38100" dist="38100" dir="2700000" algn="tl">
                  <a:srgbClr val="000000"/>
                </a:outerShdw>
              </a:effectLst>
              <a:latin typeface="Arial" charset="0"/>
              <a:cs typeface="Arial" charset="0"/>
            </a:endParaRPr>
          </a:p>
        </p:txBody>
      </p:sp>
      <p:sp>
        <p:nvSpPr>
          <p:cNvPr id="78853" name="Text Box 5">
            <a:extLst>
              <a:ext uri="{FF2B5EF4-FFF2-40B4-BE49-F238E27FC236}">
                <a16:creationId xmlns:a16="http://schemas.microsoft.com/office/drawing/2014/main" id="{0DD9315A-FC7A-4A88-BEC4-5A59C001D3F6}"/>
              </a:ext>
            </a:extLst>
          </p:cNvPr>
          <p:cNvSpPr txBox="1">
            <a:spLocks noChangeArrowheads="1"/>
          </p:cNvSpPr>
          <p:nvPr/>
        </p:nvSpPr>
        <p:spPr bwMode="auto">
          <a:xfrm>
            <a:off x="0" y="5949950"/>
            <a:ext cx="4284663"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Scythians</a:t>
            </a:r>
          </a:p>
        </p:txBody>
      </p:sp>
      <p:pic>
        <p:nvPicPr>
          <p:cNvPr id="78856" name="Picture 8" descr="figure-10">
            <a:extLst>
              <a:ext uri="{FF2B5EF4-FFF2-40B4-BE49-F238E27FC236}">
                <a16:creationId xmlns:a16="http://schemas.microsoft.com/office/drawing/2014/main" id="{28015FD2-1E24-429E-9F7F-9BD14F250930}"/>
              </a:ext>
            </a:extLst>
          </p:cNvPr>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a:off x="785786" y="1928802"/>
            <a:ext cx="2813050" cy="3933825"/>
          </a:xfrm>
          <a:prstGeom prst="rect">
            <a:avLst/>
          </a:prstGeom>
          <a:solidFill>
            <a:schemeClr val="accent1"/>
          </a:solidFill>
          <a:ln w="9525">
            <a:noFill/>
            <a:miter lim="800000"/>
            <a:headEnd/>
            <a:tailEnd/>
          </a:ln>
        </p:spPr>
      </p:pic>
      <p:sp>
        <p:nvSpPr>
          <p:cNvPr id="9" name="Slide Number Placeholder 8">
            <a:extLst>
              <a:ext uri="{FF2B5EF4-FFF2-40B4-BE49-F238E27FC236}">
                <a16:creationId xmlns:a16="http://schemas.microsoft.com/office/drawing/2014/main" id="{3237F55A-EB15-436F-9A7B-6B6F99F19D2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06A42B-C9D6-49DE-8320-CB5C84896DCC}" type="slidenum">
              <a:rPr lang="en-GB" altLang="en-US"/>
              <a:pPr eaLnBrk="1" hangingPunct="1"/>
              <a:t>50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circle(in)">
                                      <p:cBhvr>
                                        <p:cTn id="7" dur="2000"/>
                                        <p:tgtEl>
                                          <p:spTgt spid="788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8853"/>
                                        </p:tgtEl>
                                        <p:attrNameLst>
                                          <p:attrName>style.visibility</p:attrName>
                                        </p:attrNameLst>
                                      </p:cBhvr>
                                      <p:to>
                                        <p:strVal val="visible"/>
                                      </p:to>
                                    </p:set>
                                    <p:anim calcmode="lin" valueType="num">
                                      <p:cBhvr additive="base">
                                        <p:cTn id="12" dur="500" fill="hold"/>
                                        <p:tgtEl>
                                          <p:spTgt spid="78853"/>
                                        </p:tgtEl>
                                        <p:attrNameLst>
                                          <p:attrName>ppt_x</p:attrName>
                                        </p:attrNameLst>
                                      </p:cBhvr>
                                      <p:tavLst>
                                        <p:tav tm="0">
                                          <p:val>
                                            <p:strVal val="#ppt_x"/>
                                          </p:val>
                                        </p:tav>
                                        <p:tav tm="100000">
                                          <p:val>
                                            <p:strVal val="#ppt_x"/>
                                          </p:val>
                                        </p:tav>
                                      </p:tavLst>
                                    </p:anim>
                                    <p:anim calcmode="lin" valueType="num">
                                      <p:cBhvr additive="base">
                                        <p:cTn id="13"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8852"/>
                                        </p:tgtEl>
                                        <p:attrNameLst>
                                          <p:attrName>style.visibility</p:attrName>
                                        </p:attrNameLst>
                                      </p:cBhvr>
                                      <p:to>
                                        <p:strVal val="visible"/>
                                      </p:to>
                                    </p:set>
                                    <p:anim calcmode="discrete" valueType="clr">
                                      <p:cBhvr override="childStyle">
                                        <p:cTn id="18" dur="80"/>
                                        <p:tgtEl>
                                          <p:spTgt spid="7885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8852"/>
                                        </p:tgtEl>
                                        <p:attrNameLst>
                                          <p:attrName>fillcolor</p:attrName>
                                        </p:attrNameLst>
                                      </p:cBhvr>
                                      <p:tavLst>
                                        <p:tav tm="0">
                                          <p:val>
                                            <p:clrVal>
                                              <a:schemeClr val="accent2"/>
                                            </p:clrVal>
                                          </p:val>
                                        </p:tav>
                                        <p:tav tm="50000">
                                          <p:val>
                                            <p:clrVal>
                                              <a:schemeClr val="hlink"/>
                                            </p:clrVal>
                                          </p:val>
                                        </p:tav>
                                      </p:tavLst>
                                    </p:anim>
                                    <p:set>
                                      <p:cBhvr>
                                        <p:cTn id="20" dur="80"/>
                                        <p:tgtEl>
                                          <p:spTgt spid="788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P spid="788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7E18C5D-FACE-4C91-A3CE-0AED8CC2B65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9875" name="Text Box 3">
            <a:extLst>
              <a:ext uri="{FF2B5EF4-FFF2-40B4-BE49-F238E27FC236}">
                <a16:creationId xmlns:a16="http://schemas.microsoft.com/office/drawing/2014/main" id="{E53E02C4-6EAD-4174-948D-C07F1F5B2227}"/>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79876" name="Text Box 4">
            <a:extLst>
              <a:ext uri="{FF2B5EF4-FFF2-40B4-BE49-F238E27FC236}">
                <a16:creationId xmlns:a16="http://schemas.microsoft.com/office/drawing/2014/main" id="{7D135281-D829-40E2-A453-EE4E9B3E4D49}"/>
              </a:ext>
            </a:extLst>
          </p:cNvPr>
          <p:cNvSpPr txBox="1">
            <a:spLocks noChangeArrowheads="1"/>
          </p:cNvSpPr>
          <p:nvPr/>
        </p:nvSpPr>
        <p:spPr bwMode="auto">
          <a:xfrm>
            <a:off x="4787900" y="2276475"/>
            <a:ext cx="4356100" cy="3503613"/>
          </a:xfrm>
          <a:prstGeom prst="rect">
            <a:avLst/>
          </a:prstGeom>
          <a:noFill/>
          <a:ln w="9525">
            <a:noFill/>
            <a:miter lim="800000"/>
            <a:headEnd/>
            <a:tailEnd/>
          </a:ln>
          <a:effectLst/>
        </p:spPr>
        <p:txBody>
          <a:bodyPr>
            <a:spAutoFit/>
          </a:bodyPr>
          <a:lstStyle/>
          <a:p>
            <a:pPr>
              <a:defRPr/>
            </a:pPr>
            <a:r>
              <a:rPr lang="en-US" sz="3200" b="1">
                <a:solidFill>
                  <a:srgbClr val="FF00FF"/>
                </a:solidFill>
                <a:effectLst>
                  <a:outerShdw blurRad="38100" dist="38100" dir="2700000" algn="tl">
                    <a:srgbClr val="000000"/>
                  </a:outerShdw>
                </a:effectLst>
                <a:latin typeface="Arial" charset="0"/>
                <a:cs typeface="Arial" charset="0"/>
              </a:rPr>
              <a:t>Pliny, the Elder,</a:t>
            </a:r>
            <a:r>
              <a:rPr lang="en-US" sz="3200" b="1">
                <a:effectLst>
                  <a:outerShdw blurRad="38100" dist="38100" dir="2700000" algn="tl">
                    <a:srgbClr val="000000"/>
                  </a:outerShdw>
                </a:effectLst>
                <a:latin typeface="Arial" charset="0"/>
                <a:cs typeface="Arial" charset="0"/>
              </a:rPr>
              <a:t> </a:t>
            </a:r>
            <a:r>
              <a:rPr lang="en-US" sz="3200" b="1">
                <a:solidFill>
                  <a:schemeClr val="hlink"/>
                </a:solidFill>
                <a:effectLst>
                  <a:outerShdw blurRad="38100" dist="38100" dir="2700000" algn="tl">
                    <a:srgbClr val="000000"/>
                  </a:outerShdw>
                </a:effectLst>
                <a:latin typeface="Arial" charset="0"/>
                <a:cs typeface="Arial" charset="0"/>
              </a:rPr>
              <a:t>in his Natural History, asserts,</a:t>
            </a:r>
            <a:r>
              <a:rPr lang="en-US" sz="3200" b="1">
                <a:effectLst>
                  <a:outerShdw blurRad="38100" dist="38100" dir="2700000" algn="tl">
                    <a:srgbClr val="000000"/>
                  </a:outerShdw>
                </a:effectLst>
                <a:latin typeface="Arial" charset="0"/>
                <a:cs typeface="Arial" charset="0"/>
              </a:rPr>
              <a:t> </a:t>
            </a:r>
            <a:r>
              <a:rPr lang="en-US" sz="3200" b="1">
                <a:solidFill>
                  <a:srgbClr val="FFCC00"/>
                </a:solidFill>
                <a:effectLst>
                  <a:outerShdw blurRad="38100" dist="38100" dir="2700000" algn="tl">
                    <a:srgbClr val="000000"/>
                  </a:outerShdw>
                </a:effectLst>
                <a:latin typeface="Arial" charset="0"/>
                <a:cs typeface="Arial" charset="0"/>
              </a:rPr>
              <a:t>“</a:t>
            </a:r>
            <a:r>
              <a:rPr lang="en-US" sz="3200" b="1" i="1">
                <a:solidFill>
                  <a:srgbClr val="FFCC00"/>
                </a:solidFill>
                <a:effectLst>
                  <a:outerShdw blurRad="38100" dist="38100" dir="2700000" algn="tl">
                    <a:srgbClr val="000000"/>
                  </a:outerShdw>
                </a:effectLst>
                <a:latin typeface="Arial" charset="0"/>
                <a:cs typeface="Arial" charset="0"/>
              </a:rPr>
              <a:t>The name of the Scythians is everywhere changed to that of Sarmatae and Germans</a:t>
            </a:r>
            <a:r>
              <a:rPr lang="en-US" sz="3200" b="1">
                <a:solidFill>
                  <a:srgbClr val="FFCC00"/>
                </a:solidFill>
                <a:effectLst>
                  <a:outerShdw blurRad="38100" dist="38100" dir="2700000" algn="tl">
                    <a:srgbClr val="000000"/>
                  </a:outerShdw>
                </a:effectLst>
                <a:latin typeface="Arial" charset="0"/>
                <a:cs typeface="Arial" charset="0"/>
              </a:rPr>
              <a:t>.”</a:t>
            </a:r>
            <a:endParaRPr lang="en-GB" sz="3200" b="1">
              <a:solidFill>
                <a:srgbClr val="FFCC00"/>
              </a:solidFill>
              <a:effectLst>
                <a:outerShdw blurRad="38100" dist="38100" dir="2700000" algn="tl">
                  <a:srgbClr val="000000"/>
                </a:outerShdw>
              </a:effectLst>
              <a:latin typeface="Arial" charset="0"/>
              <a:cs typeface="Arial" charset="0"/>
            </a:endParaRPr>
          </a:p>
        </p:txBody>
      </p:sp>
      <p:sp>
        <p:nvSpPr>
          <p:cNvPr id="79877" name="Text Box 5">
            <a:extLst>
              <a:ext uri="{FF2B5EF4-FFF2-40B4-BE49-F238E27FC236}">
                <a16:creationId xmlns:a16="http://schemas.microsoft.com/office/drawing/2014/main" id="{3DA32335-C54C-4116-B355-C3D7057F0623}"/>
              </a:ext>
            </a:extLst>
          </p:cNvPr>
          <p:cNvSpPr txBox="1">
            <a:spLocks noChangeArrowheads="1"/>
          </p:cNvSpPr>
          <p:nvPr/>
        </p:nvSpPr>
        <p:spPr bwMode="auto">
          <a:xfrm>
            <a:off x="0" y="5734050"/>
            <a:ext cx="4500563"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Pliny – The Elder</a:t>
            </a:r>
          </a:p>
        </p:txBody>
      </p:sp>
      <p:pic>
        <p:nvPicPr>
          <p:cNvPr id="79880" name="Picture 8" descr="pliny_main">
            <a:extLst>
              <a:ext uri="{FF2B5EF4-FFF2-40B4-BE49-F238E27FC236}">
                <a16:creationId xmlns:a16="http://schemas.microsoft.com/office/drawing/2014/main" id="{9174822F-01C6-4AC6-8679-83480F8A4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76475"/>
            <a:ext cx="43719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5C523262-6826-4D62-86EF-E083144DB90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36E976-3276-4F9D-B535-B2DE2BE02B0D}" type="slidenum">
              <a:rPr lang="en-GB" altLang="en-US"/>
              <a:pPr eaLnBrk="1" hangingPunct="1"/>
              <a:t>51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circle(in)">
                                      <p:cBhvr>
                                        <p:cTn id="7" dur="2000"/>
                                        <p:tgtEl>
                                          <p:spTgt spid="7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9877">
                                            <p:txEl>
                                              <p:pRg st="0" end="0"/>
                                            </p:txEl>
                                          </p:spTgt>
                                        </p:tgtEl>
                                        <p:attrNameLst>
                                          <p:attrName>style.visibility</p:attrName>
                                        </p:attrNameLst>
                                      </p:cBhvr>
                                      <p:to>
                                        <p:strVal val="visible"/>
                                      </p:to>
                                    </p:set>
                                    <p:anim calcmode="lin" valueType="num">
                                      <p:cBhvr additive="base">
                                        <p:cTn id="12" dur="500" fill="hold"/>
                                        <p:tgtEl>
                                          <p:spTgt spid="7987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98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79876"/>
                                        </p:tgtEl>
                                        <p:attrNameLst>
                                          <p:attrName>style.visibility</p:attrName>
                                        </p:attrNameLst>
                                      </p:cBhvr>
                                      <p:to>
                                        <p:strVal val="visible"/>
                                      </p:to>
                                    </p:set>
                                    <p:anim calcmode="discrete" valueType="clr">
                                      <p:cBhvr override="childStyle">
                                        <p:cTn id="18" dur="80"/>
                                        <p:tgtEl>
                                          <p:spTgt spid="7987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79876"/>
                                        </p:tgtEl>
                                        <p:attrNameLst>
                                          <p:attrName>fillcolor</p:attrName>
                                        </p:attrNameLst>
                                      </p:cBhvr>
                                      <p:tavLst>
                                        <p:tav tm="0">
                                          <p:val>
                                            <p:clrVal>
                                              <a:schemeClr val="accent2"/>
                                            </p:clrVal>
                                          </p:val>
                                        </p:tav>
                                        <p:tav tm="50000">
                                          <p:val>
                                            <p:clrVal>
                                              <a:schemeClr val="hlink"/>
                                            </p:clrVal>
                                          </p:val>
                                        </p:tav>
                                      </p:tavLst>
                                    </p:anim>
                                    <p:set>
                                      <p:cBhvr>
                                        <p:cTn id="20" dur="80"/>
                                        <p:tgtEl>
                                          <p:spTgt spid="798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931A421-136B-4C3D-94FD-DA7B8C710131}"/>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80899" name="Text Box 3">
            <a:extLst>
              <a:ext uri="{FF2B5EF4-FFF2-40B4-BE49-F238E27FC236}">
                <a16:creationId xmlns:a16="http://schemas.microsoft.com/office/drawing/2014/main" id="{6E7AB2E8-936A-426B-837B-270566779B37}"/>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0900" name="Text Box 4">
            <a:extLst>
              <a:ext uri="{FF2B5EF4-FFF2-40B4-BE49-F238E27FC236}">
                <a16:creationId xmlns:a16="http://schemas.microsoft.com/office/drawing/2014/main" id="{BE32EEFE-EA33-4BDF-B7CE-58CECF347A95}"/>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0901" name="Text Box 5">
            <a:extLst>
              <a:ext uri="{FF2B5EF4-FFF2-40B4-BE49-F238E27FC236}">
                <a16:creationId xmlns:a16="http://schemas.microsoft.com/office/drawing/2014/main" id="{293BE89C-946E-48BB-ABBF-DEFB24857A3D}"/>
              </a:ext>
            </a:extLst>
          </p:cNvPr>
          <p:cNvSpPr txBox="1">
            <a:spLocks noChangeArrowheads="1"/>
          </p:cNvSpPr>
          <p:nvPr/>
        </p:nvSpPr>
        <p:spPr bwMode="auto">
          <a:xfrm>
            <a:off x="0" y="5734050"/>
            <a:ext cx="4716463"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River Danube</a:t>
            </a:r>
          </a:p>
        </p:txBody>
      </p:sp>
      <p:pic>
        <p:nvPicPr>
          <p:cNvPr id="80904" name="Picture 8" descr="DSC00155_2">
            <a:extLst>
              <a:ext uri="{FF2B5EF4-FFF2-40B4-BE49-F238E27FC236}">
                <a16:creationId xmlns:a16="http://schemas.microsoft.com/office/drawing/2014/main" id="{25CC1ED2-6796-4A20-9795-BA4C7ED2B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20938"/>
            <a:ext cx="43910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7" name="Text Box 11">
            <a:extLst>
              <a:ext uri="{FF2B5EF4-FFF2-40B4-BE49-F238E27FC236}">
                <a16:creationId xmlns:a16="http://schemas.microsoft.com/office/drawing/2014/main" id="{07218A1C-7231-4D78-8910-129B17F8CD3D}"/>
              </a:ext>
            </a:extLst>
          </p:cNvPr>
          <p:cNvSpPr txBox="1">
            <a:spLocks noChangeArrowheads="1"/>
          </p:cNvSpPr>
          <p:nvPr/>
        </p:nvSpPr>
        <p:spPr bwMode="auto">
          <a:xfrm>
            <a:off x="4787900" y="1844675"/>
            <a:ext cx="4356100"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 Tribe of Dan obviously left its name in the Danube River,</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the Danes of Denmark,</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the Don River, etc.</a:t>
            </a:r>
            <a:r>
              <a:rPr lang="en-US" sz="2800" b="1">
                <a:effectLst>
                  <a:outerShdw blurRad="38100" dist="38100" dir="2700000" algn="tl">
                    <a:srgbClr val="000000"/>
                  </a:outerShdw>
                </a:effectLst>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Scan a map of Europe and you will be struck by the names which can be traced to the Tribes of Israel. </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0" name="Slide Number Placeholder 9">
            <a:extLst>
              <a:ext uri="{FF2B5EF4-FFF2-40B4-BE49-F238E27FC236}">
                <a16:creationId xmlns:a16="http://schemas.microsoft.com/office/drawing/2014/main" id="{8247C1A1-26C3-4D58-B8FF-CD274AA5F14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F582FA-80F8-4AD5-8ACC-9B8068320672}" type="slidenum">
              <a:rPr lang="en-GB" altLang="en-US"/>
              <a:pPr eaLnBrk="1" hangingPunct="1"/>
              <a:t>52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0904"/>
                                        </p:tgtEl>
                                        <p:attrNameLst>
                                          <p:attrName>style.visibility</p:attrName>
                                        </p:attrNameLst>
                                      </p:cBhvr>
                                      <p:to>
                                        <p:strVal val="visible"/>
                                      </p:to>
                                    </p:set>
                                    <p:animEffect transition="in" filter="circle(in)">
                                      <p:cBhvr>
                                        <p:cTn id="7" dur="2000"/>
                                        <p:tgtEl>
                                          <p:spTgt spid="80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0901">
                                            <p:txEl>
                                              <p:pRg st="0" end="0"/>
                                            </p:txEl>
                                          </p:spTgt>
                                        </p:tgtEl>
                                        <p:attrNameLst>
                                          <p:attrName>style.visibility</p:attrName>
                                        </p:attrNameLst>
                                      </p:cBhvr>
                                      <p:to>
                                        <p:strVal val="visible"/>
                                      </p:to>
                                    </p:set>
                                    <p:anim calcmode="lin" valueType="num">
                                      <p:cBhvr additive="base">
                                        <p:cTn id="12" dur="500" fill="hold"/>
                                        <p:tgtEl>
                                          <p:spTgt spid="809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09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0907"/>
                                        </p:tgtEl>
                                        <p:attrNameLst>
                                          <p:attrName>style.visibility</p:attrName>
                                        </p:attrNameLst>
                                      </p:cBhvr>
                                      <p:to>
                                        <p:strVal val="visible"/>
                                      </p:to>
                                    </p:set>
                                    <p:anim calcmode="discrete" valueType="clr">
                                      <p:cBhvr override="childStyle">
                                        <p:cTn id="18" dur="80"/>
                                        <p:tgtEl>
                                          <p:spTgt spid="8090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0907"/>
                                        </p:tgtEl>
                                        <p:attrNameLst>
                                          <p:attrName>fillcolor</p:attrName>
                                        </p:attrNameLst>
                                      </p:cBhvr>
                                      <p:tavLst>
                                        <p:tav tm="0">
                                          <p:val>
                                            <p:clrVal>
                                              <a:schemeClr val="accent2"/>
                                            </p:clrVal>
                                          </p:val>
                                        </p:tav>
                                        <p:tav tm="50000">
                                          <p:val>
                                            <p:clrVal>
                                              <a:schemeClr val="hlink"/>
                                            </p:clrVal>
                                          </p:val>
                                        </p:tav>
                                      </p:tavLst>
                                    </p:anim>
                                    <p:set>
                                      <p:cBhvr>
                                        <p:cTn id="20" dur="80"/>
                                        <p:tgtEl>
                                          <p:spTgt spid="809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F1982A-0F04-4FFF-97E4-D7A0F1883EC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81923" name="Text Box 3">
            <a:extLst>
              <a:ext uri="{FF2B5EF4-FFF2-40B4-BE49-F238E27FC236}">
                <a16:creationId xmlns:a16="http://schemas.microsoft.com/office/drawing/2014/main" id="{61212246-8A01-440E-88EB-0F24D0445B6B}"/>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1924" name="Text Box 4">
            <a:extLst>
              <a:ext uri="{FF2B5EF4-FFF2-40B4-BE49-F238E27FC236}">
                <a16:creationId xmlns:a16="http://schemas.microsoft.com/office/drawing/2014/main" id="{D28AE0E7-7955-4ADC-AE60-5AAEDA8DC73D}"/>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1927" name="Text Box 7">
            <a:extLst>
              <a:ext uri="{FF2B5EF4-FFF2-40B4-BE49-F238E27FC236}">
                <a16:creationId xmlns:a16="http://schemas.microsoft.com/office/drawing/2014/main" id="{75F50CBF-9180-42CD-B607-C177E927A895}"/>
              </a:ext>
            </a:extLst>
          </p:cNvPr>
          <p:cNvSpPr txBox="1">
            <a:spLocks noChangeArrowheads="1"/>
          </p:cNvSpPr>
          <p:nvPr/>
        </p:nvSpPr>
        <p:spPr bwMode="auto">
          <a:xfrm>
            <a:off x="4787900" y="1844675"/>
            <a:ext cx="4356100"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Dan abode in ships and used those ships to travel up the various rivers of Europe.</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Since, in all probability,</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the Danites reached these places first,</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these Danites (today called </a:t>
            </a:r>
            <a:r>
              <a:rPr lang="en-US" sz="2800" b="1" i="1">
                <a:solidFill>
                  <a:srgbClr val="FFFF00"/>
                </a:solidFill>
                <a:effectLst>
                  <a:outerShdw blurRad="38100" dist="38100" dir="2700000" algn="tl">
                    <a:srgbClr val="000000"/>
                  </a:outerShdw>
                </a:effectLst>
                <a:latin typeface="Arial" charset="0"/>
                <a:cs typeface="Arial" charset="0"/>
              </a:rPr>
              <a:t>Danes</a:t>
            </a:r>
            <a:r>
              <a:rPr lang="en-US" sz="2800" b="1">
                <a:solidFill>
                  <a:srgbClr val="FFFF00"/>
                </a:solidFill>
                <a:effectLst>
                  <a:outerShdw blurRad="38100" dist="38100" dir="2700000" algn="tl">
                    <a:srgbClr val="000000"/>
                  </a:outerShdw>
                </a:effectLst>
                <a:latin typeface="Arial" charset="0"/>
                <a:cs typeface="Arial" charset="0"/>
              </a:rPr>
              <a:t>) named many of the places and rivers.</a:t>
            </a:r>
            <a:r>
              <a:rPr lang="en-GB">
                <a:solidFill>
                  <a:srgbClr val="FFFF00"/>
                </a:solidFill>
                <a:latin typeface="Arial" charset="0"/>
                <a:cs typeface="Arial" charset="0"/>
              </a:rPr>
              <a:t> </a:t>
            </a:r>
          </a:p>
        </p:txBody>
      </p:sp>
      <p:sp>
        <p:nvSpPr>
          <p:cNvPr id="81930" name="Text Box 10">
            <a:extLst>
              <a:ext uri="{FF2B5EF4-FFF2-40B4-BE49-F238E27FC236}">
                <a16:creationId xmlns:a16="http://schemas.microsoft.com/office/drawing/2014/main" id="{A2F973E8-9D3E-4C85-B9F1-D1253ADBAC4D}"/>
              </a:ext>
            </a:extLst>
          </p:cNvPr>
          <p:cNvSpPr txBox="1">
            <a:spLocks noChangeArrowheads="1"/>
          </p:cNvSpPr>
          <p:nvPr/>
        </p:nvSpPr>
        <p:spPr bwMode="auto">
          <a:xfrm>
            <a:off x="428625" y="6216650"/>
            <a:ext cx="4032250" cy="641350"/>
          </a:xfrm>
          <a:prstGeom prst="rect">
            <a:avLst/>
          </a:prstGeom>
          <a:noFill/>
          <a:ln w="9525">
            <a:noFill/>
            <a:miter lim="800000"/>
            <a:headEnd/>
            <a:tailEnd/>
          </a:ln>
          <a:effectLst/>
        </p:spPr>
        <p:txBody>
          <a:bodyPr>
            <a:spAutoFit/>
          </a:bodyPr>
          <a:lstStyle/>
          <a:p>
            <a:pPr algn="ctr">
              <a:spcBef>
                <a:spcPct val="50000"/>
              </a:spcBef>
              <a:defRPr/>
            </a:pPr>
            <a:r>
              <a:rPr lang="en-GB" sz="3600" b="1" dirty="0">
                <a:solidFill>
                  <a:srgbClr val="FF00FF"/>
                </a:solidFill>
                <a:effectLst>
                  <a:outerShdw blurRad="38100" dist="38100" dir="2700000" algn="tl">
                    <a:srgbClr val="000000"/>
                  </a:outerShdw>
                </a:effectLst>
                <a:latin typeface="Arial" charset="0"/>
                <a:cs typeface="Arial" charset="0"/>
              </a:rPr>
              <a:t>Dan’s Ships</a:t>
            </a:r>
          </a:p>
        </p:txBody>
      </p:sp>
      <p:pic>
        <p:nvPicPr>
          <p:cNvPr id="56327" name="Picture 5" descr="hum">
            <a:extLst>
              <a:ext uri="{FF2B5EF4-FFF2-40B4-BE49-F238E27FC236}">
                <a16:creationId xmlns:a16="http://schemas.microsoft.com/office/drawing/2014/main" id="{0D86094D-C445-4B7C-B43F-388E47EA9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71625"/>
            <a:ext cx="39592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a:extLst>
              <a:ext uri="{FF2B5EF4-FFF2-40B4-BE49-F238E27FC236}">
                <a16:creationId xmlns:a16="http://schemas.microsoft.com/office/drawing/2014/main" id="{5310ACAB-3768-43A1-A527-3DBC6ABBB7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CF7B02-DA30-40F0-8CFD-7B83FEA53F22}" type="slidenum">
              <a:rPr lang="en-GB" altLang="en-US"/>
              <a:pPr eaLnBrk="1" hangingPunct="1"/>
              <a:t>53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30">
                                            <p:txEl>
                                              <p:pRg st="0" end="0"/>
                                            </p:txEl>
                                          </p:spTgt>
                                        </p:tgtEl>
                                        <p:attrNameLst>
                                          <p:attrName>style.visibility</p:attrName>
                                        </p:attrNameLst>
                                      </p:cBhvr>
                                      <p:to>
                                        <p:strVal val="visible"/>
                                      </p:to>
                                    </p:set>
                                    <p:anim calcmode="lin" valueType="num">
                                      <p:cBhvr additive="base">
                                        <p:cTn id="7" dur="500" fill="hold"/>
                                        <p:tgtEl>
                                          <p:spTgt spid="81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81927"/>
                                        </p:tgtEl>
                                        <p:attrNameLst>
                                          <p:attrName>style.visibility</p:attrName>
                                        </p:attrNameLst>
                                      </p:cBhvr>
                                      <p:to>
                                        <p:strVal val="visible"/>
                                      </p:to>
                                    </p:set>
                                    <p:anim calcmode="discrete" valueType="clr">
                                      <p:cBhvr override="childStyle">
                                        <p:cTn id="13" dur="80"/>
                                        <p:tgtEl>
                                          <p:spTgt spid="8192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1927"/>
                                        </p:tgtEl>
                                        <p:attrNameLst>
                                          <p:attrName>fillcolor</p:attrName>
                                        </p:attrNameLst>
                                      </p:cBhvr>
                                      <p:tavLst>
                                        <p:tav tm="0">
                                          <p:val>
                                            <p:clrVal>
                                              <a:schemeClr val="accent2"/>
                                            </p:clrVal>
                                          </p:val>
                                        </p:tav>
                                        <p:tav tm="50000">
                                          <p:val>
                                            <p:clrVal>
                                              <a:schemeClr val="hlink"/>
                                            </p:clrVal>
                                          </p:val>
                                        </p:tav>
                                      </p:tavLst>
                                    </p:anim>
                                    <p:set>
                                      <p:cBhvr>
                                        <p:cTn id="15" dur="80"/>
                                        <p:tgtEl>
                                          <p:spTgt spid="819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853430F-6490-4927-85A4-13F9F5CEBF1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82947" name="Text Box 3">
            <a:extLst>
              <a:ext uri="{FF2B5EF4-FFF2-40B4-BE49-F238E27FC236}">
                <a16:creationId xmlns:a16="http://schemas.microsoft.com/office/drawing/2014/main" id="{33BD60E4-AD89-40AE-BCCF-FB0850E1B8F3}"/>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2948" name="Text Box 4">
            <a:extLst>
              <a:ext uri="{FF2B5EF4-FFF2-40B4-BE49-F238E27FC236}">
                <a16:creationId xmlns:a16="http://schemas.microsoft.com/office/drawing/2014/main" id="{6D556DCB-30E8-405B-A171-6BB24584204A}"/>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2949" name="Text Box 5">
            <a:extLst>
              <a:ext uri="{FF2B5EF4-FFF2-40B4-BE49-F238E27FC236}">
                <a16:creationId xmlns:a16="http://schemas.microsoft.com/office/drawing/2014/main" id="{E014AE60-028B-46D3-BEC8-0541DFFA7111}"/>
              </a:ext>
            </a:extLst>
          </p:cNvPr>
          <p:cNvSpPr txBox="1">
            <a:spLocks noChangeArrowheads="1"/>
          </p:cNvSpPr>
          <p:nvPr/>
        </p:nvSpPr>
        <p:spPr bwMode="auto">
          <a:xfrm>
            <a:off x="4140200" y="2060575"/>
            <a:ext cx="5003800" cy="3081338"/>
          </a:xfrm>
          <a:prstGeom prst="rect">
            <a:avLst/>
          </a:prstGeom>
          <a:noFill/>
          <a:ln w="9525">
            <a:noFill/>
            <a:miter lim="800000"/>
            <a:headEnd/>
            <a:tailEnd/>
          </a:ln>
          <a:effectLst/>
        </p:spPr>
        <p:txBody>
          <a:bodyPr>
            <a:spAutoFit/>
          </a:bodyPr>
          <a:lstStyle/>
          <a:p>
            <a:pPr>
              <a:spcBef>
                <a:spcPct val="50000"/>
              </a:spcBef>
              <a:defRPr/>
            </a:pPr>
            <a:r>
              <a:rPr lang="en-US" sz="2800" b="1">
                <a:solidFill>
                  <a:srgbClr val="FFCC00"/>
                </a:solidFill>
                <a:effectLst>
                  <a:outerShdw blurRad="38100" dist="38100" dir="2700000" algn="tl">
                    <a:srgbClr val="000000"/>
                  </a:outerShdw>
                </a:effectLst>
                <a:latin typeface="Arial" charset="0"/>
                <a:cs typeface="Arial" charset="0"/>
              </a:rPr>
              <a:t>William Fowler in his book,</a:t>
            </a:r>
            <a:r>
              <a:rPr lang="en-US" sz="2800" b="1">
                <a:effectLst>
                  <a:outerShdw blurRad="38100" dist="38100" dir="2700000" algn="tl">
                    <a:srgbClr val="000000"/>
                  </a:outerShdw>
                </a:effectLst>
                <a:latin typeface="Arial" charset="0"/>
                <a:cs typeface="Arial" charset="0"/>
              </a:rPr>
              <a:t> </a:t>
            </a:r>
            <a:r>
              <a:rPr lang="en-US" sz="2800" b="1">
                <a:solidFill>
                  <a:schemeClr val="hlink"/>
                </a:solidFill>
                <a:effectLst>
                  <a:outerShdw blurRad="38100" dist="38100" dir="2700000" algn="tl">
                    <a:srgbClr val="000000"/>
                  </a:outerShdw>
                </a:effectLst>
                <a:latin typeface="Arial" charset="0"/>
                <a:cs typeface="Arial" charset="0"/>
              </a:rPr>
              <a:t>End Time Revelations,</a:t>
            </a:r>
            <a:r>
              <a:rPr lang="en-US" sz="2800" b="1">
                <a:effectLst>
                  <a:outerShdw blurRad="38100" dist="38100" dir="2700000" algn="tl">
                    <a:srgbClr val="000000"/>
                  </a:outerShdw>
                </a:effectLst>
                <a:latin typeface="Arial" charset="0"/>
                <a:cs typeface="Arial" charset="0"/>
              </a:rPr>
              <a:t> </a:t>
            </a:r>
            <a:r>
              <a:rPr lang="en-US" sz="2800" b="1">
                <a:solidFill>
                  <a:srgbClr val="99FF33"/>
                </a:solidFill>
                <a:effectLst>
                  <a:outerShdw blurRad="38100" dist="38100" dir="2700000" algn="tl">
                    <a:srgbClr val="000000"/>
                  </a:outerShdw>
                </a:effectLst>
                <a:latin typeface="Arial" charset="0"/>
                <a:cs typeface="Arial" charset="0"/>
              </a:rPr>
              <a:t>records the migration of the Scythians east of Media into India as well where blond Scythians invaded and stayed for five centuries,</a:t>
            </a:r>
            <a:r>
              <a:rPr lang="en-US">
                <a:solidFill>
                  <a:srgbClr val="99FF33"/>
                </a:solidFill>
                <a:latin typeface="Arial" charset="0"/>
                <a:cs typeface="Arial" charset="0"/>
              </a:rPr>
              <a:t> </a:t>
            </a:r>
            <a:endParaRPr lang="en-GB">
              <a:solidFill>
                <a:srgbClr val="99FF33"/>
              </a:solidFill>
              <a:latin typeface="Arial" charset="0"/>
              <a:cs typeface="Arial" charset="0"/>
            </a:endParaRPr>
          </a:p>
        </p:txBody>
      </p:sp>
      <p:sp>
        <p:nvSpPr>
          <p:cNvPr id="82951" name="Text Box 7">
            <a:extLst>
              <a:ext uri="{FF2B5EF4-FFF2-40B4-BE49-F238E27FC236}">
                <a16:creationId xmlns:a16="http://schemas.microsoft.com/office/drawing/2014/main" id="{76BC4C57-1732-4F3A-BFCB-F219B99F6771}"/>
              </a:ext>
            </a:extLst>
          </p:cNvPr>
          <p:cNvSpPr txBox="1">
            <a:spLocks noChangeArrowheads="1"/>
          </p:cNvSpPr>
          <p:nvPr/>
        </p:nvSpPr>
        <p:spPr bwMode="auto">
          <a:xfrm>
            <a:off x="0" y="6165850"/>
            <a:ext cx="4321175" cy="457200"/>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Indo Scythian Kingdom</a:t>
            </a:r>
          </a:p>
        </p:txBody>
      </p:sp>
      <p:pic>
        <p:nvPicPr>
          <p:cNvPr id="82953" name="Picture 9" descr="250px-Indo-ScythiansMap">
            <a:extLst>
              <a:ext uri="{FF2B5EF4-FFF2-40B4-BE49-F238E27FC236}">
                <a16:creationId xmlns:a16="http://schemas.microsoft.com/office/drawing/2014/main" id="{D05F217F-7B6C-476A-8528-54F2AAEB4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28775"/>
            <a:ext cx="36131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3A064DEF-C4B8-43E4-8BAF-E98AF9E2C33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3E91A0-E4B0-43D4-AF0C-8C2EB3851512}" type="slidenum">
              <a:rPr lang="en-GB" altLang="en-US"/>
              <a:pPr eaLnBrk="1" hangingPunct="1"/>
              <a:t>54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2953"/>
                                        </p:tgtEl>
                                        <p:attrNameLst>
                                          <p:attrName>style.visibility</p:attrName>
                                        </p:attrNameLst>
                                      </p:cBhvr>
                                      <p:to>
                                        <p:strVal val="visible"/>
                                      </p:to>
                                    </p:set>
                                    <p:animEffect transition="in" filter="circle(in)">
                                      <p:cBhvr>
                                        <p:cTn id="7" dur="2000"/>
                                        <p:tgtEl>
                                          <p:spTgt spid="829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2951">
                                            <p:txEl>
                                              <p:pRg st="0" end="0"/>
                                            </p:txEl>
                                          </p:spTgt>
                                        </p:tgtEl>
                                        <p:attrNameLst>
                                          <p:attrName>style.visibility</p:attrName>
                                        </p:attrNameLst>
                                      </p:cBhvr>
                                      <p:to>
                                        <p:strVal val="visible"/>
                                      </p:to>
                                    </p:set>
                                    <p:anim calcmode="lin" valueType="num">
                                      <p:cBhvr additive="base">
                                        <p:cTn id="12" dur="500" fill="hold"/>
                                        <p:tgtEl>
                                          <p:spTgt spid="8295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29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2949"/>
                                        </p:tgtEl>
                                        <p:attrNameLst>
                                          <p:attrName>style.visibility</p:attrName>
                                        </p:attrNameLst>
                                      </p:cBhvr>
                                      <p:to>
                                        <p:strVal val="visible"/>
                                      </p:to>
                                    </p:set>
                                    <p:anim calcmode="discrete" valueType="clr">
                                      <p:cBhvr override="childStyle">
                                        <p:cTn id="18" dur="80"/>
                                        <p:tgtEl>
                                          <p:spTgt spid="8294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2949"/>
                                        </p:tgtEl>
                                        <p:attrNameLst>
                                          <p:attrName>fillcolor</p:attrName>
                                        </p:attrNameLst>
                                      </p:cBhvr>
                                      <p:tavLst>
                                        <p:tav tm="0">
                                          <p:val>
                                            <p:clrVal>
                                              <a:schemeClr val="accent2"/>
                                            </p:clrVal>
                                          </p:val>
                                        </p:tav>
                                        <p:tav tm="50000">
                                          <p:val>
                                            <p:clrVal>
                                              <a:schemeClr val="hlink"/>
                                            </p:clrVal>
                                          </p:val>
                                        </p:tav>
                                      </p:tavLst>
                                    </p:anim>
                                    <p:set>
                                      <p:cBhvr>
                                        <p:cTn id="20" dur="80"/>
                                        <p:tgtEl>
                                          <p:spTgt spid="829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755EF20-2EC7-4600-B7E5-E178F754BD75}"/>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83971" name="Text Box 3">
            <a:extLst>
              <a:ext uri="{FF2B5EF4-FFF2-40B4-BE49-F238E27FC236}">
                <a16:creationId xmlns:a16="http://schemas.microsoft.com/office/drawing/2014/main" id="{C075D4A6-1575-4D79-B6B1-30E3AAD82CCC}"/>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3972" name="Text Box 4">
            <a:extLst>
              <a:ext uri="{FF2B5EF4-FFF2-40B4-BE49-F238E27FC236}">
                <a16:creationId xmlns:a16="http://schemas.microsoft.com/office/drawing/2014/main" id="{F4570C00-995B-4A80-992C-3DC0AE824C4D}"/>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3973" name="Text Box 5">
            <a:extLst>
              <a:ext uri="{FF2B5EF4-FFF2-40B4-BE49-F238E27FC236}">
                <a16:creationId xmlns:a16="http://schemas.microsoft.com/office/drawing/2014/main" id="{55816637-0A8C-4920-ABB1-1ED5163F4442}"/>
              </a:ext>
            </a:extLst>
          </p:cNvPr>
          <p:cNvSpPr txBox="1">
            <a:spLocks noChangeArrowheads="1"/>
          </p:cNvSpPr>
          <p:nvPr/>
        </p:nvSpPr>
        <p:spPr bwMode="auto">
          <a:xfrm>
            <a:off x="3348038" y="2060575"/>
            <a:ext cx="5795962" cy="436245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leaving a tradition among the Jats (Jutes?) and Rajputs that they are of Scythian ancestry.</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Fowler states,</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a:t>
            </a:r>
            <a:r>
              <a:rPr lang="en-US" sz="2800" b="1" i="1">
                <a:solidFill>
                  <a:srgbClr val="FFCC00"/>
                </a:solidFill>
                <a:effectLst>
                  <a:outerShdw blurRad="38100" dist="38100" dir="2700000" algn="tl">
                    <a:srgbClr val="000000"/>
                  </a:outerShdw>
                </a:effectLst>
                <a:latin typeface="Arial" charset="0"/>
                <a:cs typeface="Arial" charset="0"/>
              </a:rPr>
              <a:t>The Saka were the blond people who carried the Aryan language to India</a:t>
            </a:r>
            <a:r>
              <a:rPr lang="en-US" sz="2800" b="1">
                <a:solidFill>
                  <a:srgbClr val="FFCC00"/>
                </a:solidFill>
                <a:effectLst>
                  <a:outerShdw blurRad="38100" dist="38100" dir="2700000" algn="tl">
                    <a:srgbClr val="000000"/>
                  </a:outerShdw>
                </a:effectLst>
                <a:latin typeface="Arial" charset="0"/>
                <a:cs typeface="Arial" charset="0"/>
              </a:rPr>
              <a:t>." (p. 100).</a:t>
            </a:r>
            <a:r>
              <a:rPr lang="en-US" sz="2800" b="1">
                <a:effectLst>
                  <a:outerShdw blurRad="38100" dist="38100" dir="2700000" algn="tl">
                    <a:srgbClr val="000000"/>
                  </a:outerShdw>
                </a:effectLst>
                <a:latin typeface="Arial" charset="0"/>
                <a:cs typeface="Arial" charset="0"/>
              </a:rPr>
              <a:t>  </a:t>
            </a:r>
            <a:r>
              <a:rPr lang="en-US" sz="2800" b="1">
                <a:solidFill>
                  <a:srgbClr val="99FF33"/>
                </a:solidFill>
                <a:effectLst>
                  <a:outerShdw blurRad="38100" dist="38100" dir="2700000" algn="tl">
                    <a:srgbClr val="000000"/>
                  </a:outerShdw>
                </a:effectLst>
                <a:latin typeface="Arial" charset="0"/>
                <a:cs typeface="Arial" charset="0"/>
              </a:rPr>
              <a:t>The similarity of the words </a:t>
            </a:r>
            <a:r>
              <a:rPr lang="en-US" sz="2800" b="1" i="1">
                <a:solidFill>
                  <a:srgbClr val="99FF33"/>
                </a:solidFill>
                <a:effectLst>
                  <a:outerShdw blurRad="38100" dist="38100" dir="2700000" algn="tl">
                    <a:srgbClr val="000000"/>
                  </a:outerShdw>
                </a:effectLst>
                <a:latin typeface="Arial" charset="0"/>
                <a:cs typeface="Arial" charset="0"/>
              </a:rPr>
              <a:t>Aryan</a:t>
            </a:r>
            <a:r>
              <a:rPr lang="en-US" sz="2800" b="1">
                <a:solidFill>
                  <a:srgbClr val="99FF33"/>
                </a:solidFill>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Aramii,</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Aramaic</a:t>
            </a:r>
            <a:r>
              <a:rPr lang="en-US" sz="2800" b="1">
                <a:solidFill>
                  <a:srgbClr val="FFFF00"/>
                </a:solidFill>
                <a:effectLst>
                  <a:outerShdw blurRad="38100" dist="38100" dir="2700000" algn="tl">
                    <a:srgbClr val="000000"/>
                  </a:outerShdw>
                </a:effectLst>
                <a:latin typeface="Arial" charset="0"/>
                <a:cs typeface="Arial" charset="0"/>
              </a:rPr>
              <a:t> (the language spoken by Jesus), and </a:t>
            </a:r>
            <a:r>
              <a:rPr lang="en-US" sz="2800" b="1" i="1">
                <a:solidFill>
                  <a:srgbClr val="FFFF00"/>
                </a:solidFill>
                <a:effectLst>
                  <a:outerShdw blurRad="38100" dist="38100" dir="2700000" algn="tl">
                    <a:srgbClr val="000000"/>
                  </a:outerShdw>
                </a:effectLst>
                <a:latin typeface="Arial" charset="0"/>
                <a:cs typeface="Arial" charset="0"/>
              </a:rPr>
              <a:t>Armenian</a:t>
            </a:r>
            <a:r>
              <a:rPr lang="en-US" sz="2800" b="1">
                <a:solidFill>
                  <a:srgbClr val="FFFF00"/>
                </a:solidFill>
                <a:effectLst>
                  <a:outerShdw blurRad="38100" dist="38100" dir="2700000" algn="tl">
                    <a:srgbClr val="000000"/>
                  </a:outerShdw>
                </a:effectLst>
                <a:latin typeface="Arial" charset="0"/>
                <a:cs typeface="Arial" charset="0"/>
              </a:rPr>
              <a:t> is self-evident.</a:t>
            </a:r>
            <a:r>
              <a:rPr lang="en-GB">
                <a:solidFill>
                  <a:srgbClr val="FFFF00"/>
                </a:solidFill>
                <a:latin typeface="Arial" charset="0"/>
                <a:cs typeface="Arial" charset="0"/>
              </a:rPr>
              <a:t> </a:t>
            </a:r>
          </a:p>
        </p:txBody>
      </p:sp>
      <p:sp>
        <p:nvSpPr>
          <p:cNvPr id="83974" name="Text Box 6">
            <a:extLst>
              <a:ext uri="{FF2B5EF4-FFF2-40B4-BE49-F238E27FC236}">
                <a16:creationId xmlns:a16="http://schemas.microsoft.com/office/drawing/2014/main" id="{05AB28D0-FAE8-43FF-A1F1-C660F2B8F6F6}"/>
              </a:ext>
            </a:extLst>
          </p:cNvPr>
          <p:cNvSpPr txBox="1">
            <a:spLocks noChangeArrowheads="1"/>
          </p:cNvSpPr>
          <p:nvPr/>
        </p:nvSpPr>
        <p:spPr bwMode="auto">
          <a:xfrm>
            <a:off x="468313" y="6165850"/>
            <a:ext cx="2663825" cy="579438"/>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The Saka</a:t>
            </a:r>
            <a:r>
              <a:rPr lang="en-GB">
                <a:latin typeface="Arial" charset="0"/>
                <a:cs typeface="Arial" charset="0"/>
              </a:rPr>
              <a:t> </a:t>
            </a:r>
          </a:p>
        </p:txBody>
      </p:sp>
      <p:pic>
        <p:nvPicPr>
          <p:cNvPr id="83977" name="Picture 9" descr="saka_head_persepolis">
            <a:extLst>
              <a:ext uri="{FF2B5EF4-FFF2-40B4-BE49-F238E27FC236}">
                <a16:creationId xmlns:a16="http://schemas.microsoft.com/office/drawing/2014/main" id="{D1534465-9D89-425B-9A84-4A4F3BE49186}"/>
              </a:ext>
            </a:extLst>
          </p:cNvPr>
          <p:cNvPicPr>
            <a:picLocks noChangeAspect="1" noChangeArrowheads="1"/>
          </p:cNvPicPr>
          <p:nvPr/>
        </p:nvPicPr>
        <p:blipFill>
          <a:blip r:embed="rId2"/>
          <a:srcRect/>
          <a:stretch>
            <a:fillRect/>
          </a:stretch>
        </p:blipFill>
        <p:spPr bwMode="auto">
          <a:xfrm>
            <a:off x="539750" y="1773238"/>
            <a:ext cx="2497138" cy="4365625"/>
          </a:xfrm>
          <a:prstGeom prst="ellipse">
            <a:avLst/>
          </a:prstGeom>
          <a:ln>
            <a:noFill/>
          </a:ln>
          <a:effectLst>
            <a:softEdge rad="112500"/>
          </a:effectLst>
        </p:spPr>
      </p:pic>
      <p:sp>
        <p:nvSpPr>
          <p:cNvPr id="10" name="Slide Number Placeholder 9">
            <a:extLst>
              <a:ext uri="{FF2B5EF4-FFF2-40B4-BE49-F238E27FC236}">
                <a16:creationId xmlns:a16="http://schemas.microsoft.com/office/drawing/2014/main" id="{E6312C0F-2E39-416B-BB18-8AD37737401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7F2A09-6DB2-4130-B166-871969FB589A}" type="slidenum">
              <a:rPr lang="en-GB" altLang="en-US"/>
              <a:pPr eaLnBrk="1" hangingPunct="1"/>
              <a:t>55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3977"/>
                                        </p:tgtEl>
                                        <p:attrNameLst>
                                          <p:attrName>style.visibility</p:attrName>
                                        </p:attrNameLst>
                                      </p:cBhvr>
                                      <p:to>
                                        <p:strVal val="visible"/>
                                      </p:to>
                                    </p:set>
                                    <p:animEffect transition="in" filter="circle(in)">
                                      <p:cBhvr>
                                        <p:cTn id="7" dur="2000"/>
                                        <p:tgtEl>
                                          <p:spTgt spid="839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3974">
                                            <p:txEl>
                                              <p:pRg st="0" end="0"/>
                                            </p:txEl>
                                          </p:spTgt>
                                        </p:tgtEl>
                                        <p:attrNameLst>
                                          <p:attrName>style.visibility</p:attrName>
                                        </p:attrNameLst>
                                      </p:cBhvr>
                                      <p:to>
                                        <p:strVal val="visible"/>
                                      </p:to>
                                    </p:set>
                                    <p:anim calcmode="lin" valueType="num">
                                      <p:cBhvr additive="base">
                                        <p:cTn id="12" dur="500" fill="hold"/>
                                        <p:tgtEl>
                                          <p:spTgt spid="8397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39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3973"/>
                                        </p:tgtEl>
                                        <p:attrNameLst>
                                          <p:attrName>style.visibility</p:attrName>
                                        </p:attrNameLst>
                                      </p:cBhvr>
                                      <p:to>
                                        <p:strVal val="visible"/>
                                      </p:to>
                                    </p:set>
                                    <p:anim calcmode="discrete" valueType="clr">
                                      <p:cBhvr override="childStyle">
                                        <p:cTn id="18" dur="80"/>
                                        <p:tgtEl>
                                          <p:spTgt spid="8397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3973"/>
                                        </p:tgtEl>
                                        <p:attrNameLst>
                                          <p:attrName>fillcolor</p:attrName>
                                        </p:attrNameLst>
                                      </p:cBhvr>
                                      <p:tavLst>
                                        <p:tav tm="0">
                                          <p:val>
                                            <p:clrVal>
                                              <a:schemeClr val="accent2"/>
                                            </p:clrVal>
                                          </p:val>
                                        </p:tav>
                                        <p:tav tm="50000">
                                          <p:val>
                                            <p:clrVal>
                                              <a:schemeClr val="hlink"/>
                                            </p:clrVal>
                                          </p:val>
                                        </p:tav>
                                      </p:tavLst>
                                    </p:anim>
                                    <p:set>
                                      <p:cBhvr>
                                        <p:cTn id="20" dur="80"/>
                                        <p:tgtEl>
                                          <p:spTgt spid="839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C526D21-849E-47E3-8567-D989313A5033}"/>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3</a:t>
            </a:r>
          </a:p>
        </p:txBody>
      </p:sp>
      <p:sp>
        <p:nvSpPr>
          <p:cNvPr id="84995" name="Text Box 3">
            <a:extLst>
              <a:ext uri="{FF2B5EF4-FFF2-40B4-BE49-F238E27FC236}">
                <a16:creationId xmlns:a16="http://schemas.microsoft.com/office/drawing/2014/main" id="{0031977C-5851-487B-BA93-120E0E4680D4}"/>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4996" name="Text Box 4">
            <a:extLst>
              <a:ext uri="{FF2B5EF4-FFF2-40B4-BE49-F238E27FC236}">
                <a16:creationId xmlns:a16="http://schemas.microsoft.com/office/drawing/2014/main" id="{602E9403-FEAC-4713-8836-226C935A2B2B}"/>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4997" name="Text Box 5">
            <a:extLst>
              <a:ext uri="{FF2B5EF4-FFF2-40B4-BE49-F238E27FC236}">
                <a16:creationId xmlns:a16="http://schemas.microsoft.com/office/drawing/2014/main" id="{76D77E39-EEF1-41AC-A9AE-5D74A4AB5C2F}"/>
              </a:ext>
            </a:extLst>
          </p:cNvPr>
          <p:cNvSpPr txBox="1">
            <a:spLocks noChangeArrowheads="1"/>
          </p:cNvSpPr>
          <p:nvPr/>
        </p:nvSpPr>
        <p:spPr bwMode="auto">
          <a:xfrm>
            <a:off x="3924300" y="1989138"/>
            <a:ext cx="5003800" cy="3508375"/>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Strabo, who wrote in the 1st century A.D., says of the Sacae:</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a:t>
            </a:r>
            <a:r>
              <a:rPr lang="en-US" sz="2800" b="1" i="1">
                <a:solidFill>
                  <a:schemeClr val="accent1"/>
                </a:solidFill>
                <a:effectLst>
                  <a:outerShdw blurRad="38100" dist="38100" dir="2700000" algn="tl">
                    <a:srgbClr val="000000"/>
                  </a:outerShdw>
                </a:effectLst>
                <a:latin typeface="Arial" charset="0"/>
                <a:cs typeface="Arial" charset="0"/>
              </a:rPr>
              <a:t>Most of the Scythians,</a:t>
            </a:r>
            <a:r>
              <a:rPr lang="en-US" sz="2800" b="1" i="1">
                <a:effectLst>
                  <a:outerShdw blurRad="38100" dist="38100" dir="2700000" algn="tl">
                    <a:srgbClr val="000000"/>
                  </a:outerShdw>
                </a:effectLst>
                <a:latin typeface="Arial" charset="0"/>
                <a:cs typeface="Arial" charset="0"/>
              </a:rPr>
              <a:t> </a:t>
            </a:r>
            <a:r>
              <a:rPr lang="en-US" sz="2800" b="1" i="1">
                <a:solidFill>
                  <a:srgbClr val="FF00FF"/>
                </a:solidFill>
                <a:effectLst>
                  <a:outerShdw blurRad="38100" dist="38100" dir="2700000" algn="tl">
                    <a:srgbClr val="000000"/>
                  </a:outerShdw>
                </a:effectLst>
                <a:latin typeface="Arial" charset="0"/>
                <a:cs typeface="Arial" charset="0"/>
              </a:rPr>
              <a:t>beginning from the Caspian Sea are called `Dahae Scythae',</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and those situated more towards the east, </a:t>
            </a:r>
            <a:endParaRPr lang="en-GB" sz="2800" b="1">
              <a:solidFill>
                <a:srgbClr val="FF3300"/>
              </a:solidFill>
              <a:effectLst>
                <a:outerShdw blurRad="38100" dist="38100" dir="2700000" algn="tl">
                  <a:srgbClr val="000000"/>
                </a:outerShdw>
              </a:effectLst>
              <a:latin typeface="Arial" charset="0"/>
              <a:cs typeface="Arial" charset="0"/>
            </a:endParaRPr>
          </a:p>
        </p:txBody>
      </p:sp>
      <p:sp>
        <p:nvSpPr>
          <p:cNvPr id="84998" name="Text Box 6">
            <a:extLst>
              <a:ext uri="{FF2B5EF4-FFF2-40B4-BE49-F238E27FC236}">
                <a16:creationId xmlns:a16="http://schemas.microsoft.com/office/drawing/2014/main" id="{1F5858E8-B261-4134-A193-81E0AE5EB556}"/>
              </a:ext>
            </a:extLst>
          </p:cNvPr>
          <p:cNvSpPr txBox="1">
            <a:spLocks noChangeArrowheads="1"/>
          </p:cNvSpPr>
          <p:nvPr/>
        </p:nvSpPr>
        <p:spPr bwMode="auto">
          <a:xfrm>
            <a:off x="684213" y="6092825"/>
            <a:ext cx="2663825" cy="579438"/>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Strabo</a:t>
            </a:r>
            <a:r>
              <a:rPr lang="en-GB">
                <a:latin typeface="Arial" charset="0"/>
                <a:cs typeface="Arial" charset="0"/>
              </a:rPr>
              <a:t> </a:t>
            </a:r>
          </a:p>
        </p:txBody>
      </p:sp>
      <p:pic>
        <p:nvPicPr>
          <p:cNvPr id="85001" name="Picture 9" descr="Strabo">
            <a:extLst>
              <a:ext uri="{FF2B5EF4-FFF2-40B4-BE49-F238E27FC236}">
                <a16:creationId xmlns:a16="http://schemas.microsoft.com/office/drawing/2014/main" id="{B99657FB-7BFA-4F3B-ACA6-4C3565253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35353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FFD88062-DBFE-43D5-A414-B38F980F255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9CBB62-A5B9-49C1-AB05-80788BCEBFA4}" type="slidenum">
              <a:rPr lang="en-GB" altLang="en-US"/>
              <a:pPr eaLnBrk="1" hangingPunct="1"/>
              <a:t>56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5001"/>
                                        </p:tgtEl>
                                        <p:attrNameLst>
                                          <p:attrName>style.visibility</p:attrName>
                                        </p:attrNameLst>
                                      </p:cBhvr>
                                      <p:to>
                                        <p:strVal val="visible"/>
                                      </p:to>
                                    </p:set>
                                    <p:animEffect transition="in" filter="circle(in)">
                                      <p:cBhvr>
                                        <p:cTn id="7" dur="2000"/>
                                        <p:tgtEl>
                                          <p:spTgt spid="850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4998">
                                            <p:txEl>
                                              <p:pRg st="0" end="0"/>
                                            </p:txEl>
                                          </p:spTgt>
                                        </p:tgtEl>
                                        <p:attrNameLst>
                                          <p:attrName>style.visibility</p:attrName>
                                        </p:attrNameLst>
                                      </p:cBhvr>
                                      <p:to>
                                        <p:strVal val="visible"/>
                                      </p:to>
                                    </p:set>
                                    <p:anim calcmode="lin" valueType="num">
                                      <p:cBhvr additive="base">
                                        <p:cTn id="12" dur="500" fill="hold"/>
                                        <p:tgtEl>
                                          <p:spTgt spid="8499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49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4997"/>
                                        </p:tgtEl>
                                        <p:attrNameLst>
                                          <p:attrName>style.visibility</p:attrName>
                                        </p:attrNameLst>
                                      </p:cBhvr>
                                      <p:to>
                                        <p:strVal val="visible"/>
                                      </p:to>
                                    </p:set>
                                    <p:anim calcmode="discrete" valueType="clr">
                                      <p:cBhvr override="childStyle">
                                        <p:cTn id="18" dur="80"/>
                                        <p:tgtEl>
                                          <p:spTgt spid="8499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4997"/>
                                        </p:tgtEl>
                                        <p:attrNameLst>
                                          <p:attrName>fillcolor</p:attrName>
                                        </p:attrNameLst>
                                      </p:cBhvr>
                                      <p:tavLst>
                                        <p:tav tm="0">
                                          <p:val>
                                            <p:clrVal>
                                              <a:schemeClr val="accent2"/>
                                            </p:clrVal>
                                          </p:val>
                                        </p:tav>
                                        <p:tav tm="50000">
                                          <p:val>
                                            <p:clrVal>
                                              <a:schemeClr val="hlink"/>
                                            </p:clrVal>
                                          </p:val>
                                        </p:tav>
                                      </p:tavLst>
                                    </p:anim>
                                    <p:set>
                                      <p:cBhvr>
                                        <p:cTn id="20" dur="80"/>
                                        <p:tgtEl>
                                          <p:spTgt spid="849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A47D677-9A8E-4EFC-AC35-BEF6B641B29A}"/>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3</a:t>
            </a:r>
          </a:p>
        </p:txBody>
      </p:sp>
      <p:sp>
        <p:nvSpPr>
          <p:cNvPr id="86019" name="Text Box 3">
            <a:extLst>
              <a:ext uri="{FF2B5EF4-FFF2-40B4-BE49-F238E27FC236}">
                <a16:creationId xmlns:a16="http://schemas.microsoft.com/office/drawing/2014/main" id="{D49311A4-E422-4134-960E-B0402F5E243C}"/>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6020" name="Text Box 4">
            <a:extLst>
              <a:ext uri="{FF2B5EF4-FFF2-40B4-BE49-F238E27FC236}">
                <a16:creationId xmlns:a16="http://schemas.microsoft.com/office/drawing/2014/main" id="{95C8ADC7-4D6D-4A27-8039-78C3826471E8}"/>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6021" name="Text Box 5">
            <a:extLst>
              <a:ext uri="{FF2B5EF4-FFF2-40B4-BE49-F238E27FC236}">
                <a16:creationId xmlns:a16="http://schemas.microsoft.com/office/drawing/2014/main" id="{DF00B80D-F019-44CF-B3BC-8CA0074062F8}"/>
              </a:ext>
            </a:extLst>
          </p:cNvPr>
          <p:cNvSpPr txBox="1">
            <a:spLocks noChangeArrowheads="1"/>
          </p:cNvSpPr>
          <p:nvPr/>
        </p:nvSpPr>
        <p:spPr bwMode="auto">
          <a:xfrm>
            <a:off x="4140200" y="1916113"/>
            <a:ext cx="5003800" cy="4362450"/>
          </a:xfrm>
          <a:prstGeom prst="rect">
            <a:avLst/>
          </a:prstGeom>
          <a:noFill/>
          <a:ln w="9525">
            <a:noFill/>
            <a:miter lim="800000"/>
            <a:headEnd/>
            <a:tailEnd/>
          </a:ln>
          <a:effectLst/>
        </p:spPr>
        <p:txBody>
          <a:bodyPr>
            <a:spAutoFit/>
          </a:bodyPr>
          <a:lstStyle/>
          <a:p>
            <a:pPr>
              <a:spcBef>
                <a:spcPct val="50000"/>
              </a:spcBef>
              <a:defRPr/>
            </a:pPr>
            <a:r>
              <a:rPr lang="en-US" sz="2800" b="1" i="1">
                <a:solidFill>
                  <a:srgbClr val="FFCC00"/>
                </a:solidFill>
                <a:effectLst>
                  <a:outerShdw blurRad="38100" dist="38100" dir="2700000" algn="tl">
                    <a:srgbClr val="000000"/>
                  </a:outerShdw>
                </a:effectLst>
                <a:latin typeface="Arial" charset="0"/>
                <a:cs typeface="Arial" charset="0"/>
              </a:rPr>
              <a:t>`Massagatae' and `Sacae'; the rest have the common name of `Scythians',</a:t>
            </a:r>
            <a:r>
              <a:rPr lang="en-US" sz="2800" b="1" i="1">
                <a:effectLst>
                  <a:outerShdw blurRad="38100" dist="38100" dir="2700000" algn="tl">
                    <a:srgbClr val="000000"/>
                  </a:outerShdw>
                </a:effectLst>
                <a:latin typeface="Arial" charset="0"/>
                <a:cs typeface="Arial" charset="0"/>
              </a:rPr>
              <a:t> </a:t>
            </a:r>
            <a:r>
              <a:rPr lang="en-US" sz="2800" b="1" i="1">
                <a:solidFill>
                  <a:srgbClr val="CCCC00"/>
                </a:solidFill>
                <a:effectLst>
                  <a:outerShdw blurRad="38100" dist="38100" dir="2700000" algn="tl">
                    <a:srgbClr val="000000"/>
                  </a:outerShdw>
                </a:effectLst>
                <a:latin typeface="Arial" charset="0"/>
                <a:cs typeface="Arial" charset="0"/>
              </a:rPr>
              <a:t>but each tribe has its own peculiar name</a:t>
            </a:r>
            <a:r>
              <a:rPr lang="en-US" sz="2800" b="1">
                <a:solidFill>
                  <a:srgbClr val="CCCC00"/>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In rudimentary form, we can trace in Strabo's account the names of </a:t>
            </a:r>
            <a:r>
              <a:rPr lang="en-US" sz="2800" b="1">
                <a:solidFill>
                  <a:srgbClr val="FF3300"/>
                </a:solidFill>
                <a:effectLst>
                  <a:outerShdw blurRad="38100" dist="38100" dir="2700000" algn="tl">
                    <a:srgbClr val="000000"/>
                  </a:outerShdw>
                </a:effectLst>
                <a:latin typeface="Arial" charset="0"/>
                <a:cs typeface="Arial" charset="0"/>
              </a:rPr>
              <a:t>Dan, Manasseh,</a:t>
            </a:r>
            <a:r>
              <a:rPr lang="en-US" sz="2800" b="1">
                <a:solidFill>
                  <a:srgbClr val="FFFF00"/>
                </a:solidFill>
                <a:effectLst>
                  <a:outerShdw blurRad="38100" dist="38100" dir="2700000" algn="tl">
                    <a:srgbClr val="000000"/>
                  </a:outerShdw>
                </a:effectLst>
                <a:latin typeface="Arial" charset="0"/>
                <a:cs typeface="Arial" charset="0"/>
              </a:rPr>
              <a:t> and </a:t>
            </a:r>
            <a:r>
              <a:rPr lang="en-US" sz="2800" b="1">
                <a:solidFill>
                  <a:srgbClr val="FF3300"/>
                </a:solidFill>
                <a:effectLst>
                  <a:outerShdw blurRad="38100" dist="38100" dir="2700000" algn="tl">
                    <a:srgbClr val="000000"/>
                  </a:outerShdw>
                </a:effectLst>
                <a:latin typeface="Arial" charset="0"/>
                <a:cs typeface="Arial" charset="0"/>
              </a:rPr>
              <a:t>Isaac,</a:t>
            </a:r>
            <a:r>
              <a:rPr lang="en-US" sz="2800" b="1">
                <a:solidFill>
                  <a:srgbClr val="FFFF00"/>
                </a:solidFill>
                <a:effectLst>
                  <a:outerShdw blurRad="38100" dist="38100" dir="2700000" algn="tl">
                    <a:srgbClr val="000000"/>
                  </a:outerShdw>
                </a:effectLst>
                <a:latin typeface="Arial" charset="0"/>
                <a:cs typeface="Arial" charset="0"/>
              </a:rPr>
              <a:t> and even </a:t>
            </a:r>
            <a:r>
              <a:rPr lang="en-US" sz="2800" b="1">
                <a:solidFill>
                  <a:srgbClr val="FF3300"/>
                </a:solidFill>
                <a:effectLst>
                  <a:outerShdw blurRad="38100" dist="38100" dir="2700000" algn="tl">
                    <a:srgbClr val="000000"/>
                  </a:outerShdw>
                </a:effectLst>
                <a:latin typeface="Arial" charset="0"/>
                <a:cs typeface="Arial" charset="0"/>
              </a:rPr>
              <a:t>Issachar.</a:t>
            </a:r>
            <a:endParaRPr lang="en-GB" sz="2800" b="1">
              <a:solidFill>
                <a:srgbClr val="FF3300"/>
              </a:solidFill>
              <a:effectLst>
                <a:outerShdw blurRad="38100" dist="38100" dir="2700000" algn="tl">
                  <a:srgbClr val="000000"/>
                </a:outerShdw>
              </a:effectLst>
              <a:latin typeface="Arial" charset="0"/>
              <a:cs typeface="Arial" charset="0"/>
            </a:endParaRPr>
          </a:p>
        </p:txBody>
      </p:sp>
      <p:sp>
        <p:nvSpPr>
          <p:cNvPr id="86022" name="Text Box 6">
            <a:extLst>
              <a:ext uri="{FF2B5EF4-FFF2-40B4-BE49-F238E27FC236}">
                <a16:creationId xmlns:a16="http://schemas.microsoft.com/office/drawing/2014/main" id="{46A63F03-DAFE-4CAF-9FB4-BCC570309DFC}"/>
              </a:ext>
            </a:extLst>
          </p:cNvPr>
          <p:cNvSpPr txBox="1">
            <a:spLocks noChangeArrowheads="1"/>
          </p:cNvSpPr>
          <p:nvPr/>
        </p:nvSpPr>
        <p:spPr bwMode="auto">
          <a:xfrm>
            <a:off x="684213" y="6092825"/>
            <a:ext cx="2663825" cy="579438"/>
          </a:xfrm>
          <a:prstGeom prst="rect">
            <a:avLst/>
          </a:prstGeom>
          <a:noFill/>
          <a:ln w="9525">
            <a:noFill/>
            <a:miter lim="800000"/>
            <a:headEnd/>
            <a:tailEnd/>
          </a:ln>
          <a:effectLst/>
        </p:spPr>
        <p:txBody>
          <a:bodyPr>
            <a:spAutoFit/>
          </a:bodyPr>
          <a:lstStyle/>
          <a:p>
            <a:pPr algn="ctr">
              <a:spcBef>
                <a:spcPct val="50000"/>
              </a:spcBef>
              <a:defRPr/>
            </a:pPr>
            <a:r>
              <a:rPr lang="en-GB" sz="3200" b="1">
                <a:solidFill>
                  <a:srgbClr val="FFFF00"/>
                </a:solidFill>
                <a:effectLst>
                  <a:outerShdw blurRad="38100" dist="38100" dir="2700000" algn="tl">
                    <a:srgbClr val="000000"/>
                  </a:outerShdw>
                </a:effectLst>
                <a:latin typeface="Arial" charset="0"/>
                <a:cs typeface="Arial" charset="0"/>
              </a:rPr>
              <a:t>Strabo</a:t>
            </a:r>
            <a:r>
              <a:rPr lang="en-GB">
                <a:latin typeface="Arial" charset="0"/>
                <a:cs typeface="Arial" charset="0"/>
              </a:rPr>
              <a:t> </a:t>
            </a:r>
          </a:p>
        </p:txBody>
      </p:sp>
      <p:pic>
        <p:nvPicPr>
          <p:cNvPr id="60423" name="Picture 7" descr="Strabo">
            <a:extLst>
              <a:ext uri="{FF2B5EF4-FFF2-40B4-BE49-F238E27FC236}">
                <a16:creationId xmlns:a16="http://schemas.microsoft.com/office/drawing/2014/main" id="{C59089EB-7C2B-406A-ACE9-BB9D7CEFB1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35353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2E132FCF-5897-481B-A926-8433EAD71E3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E1A03C-BDF8-4A21-B0F6-718871438DBA}" type="slidenum">
              <a:rPr lang="en-GB" altLang="en-US"/>
              <a:pPr eaLnBrk="1" hangingPunct="1"/>
              <a:t>57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6021">
                                            <p:txEl>
                                              <p:pRg st="0" end="0"/>
                                            </p:txEl>
                                          </p:spTgt>
                                        </p:tgtEl>
                                        <p:attrNameLst>
                                          <p:attrName>style.visibility</p:attrName>
                                        </p:attrNameLst>
                                      </p:cBhvr>
                                      <p:to>
                                        <p:strVal val="visible"/>
                                      </p:to>
                                    </p:set>
                                    <p:anim calcmode="discrete" valueType="clr">
                                      <p:cBhvr override="childStyle">
                                        <p:cTn id="7" dur="80"/>
                                        <p:tgtEl>
                                          <p:spTgt spid="860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21">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602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BCA313A-7EA4-4E61-A066-9DCCCB18A9F5}"/>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3</a:t>
            </a:r>
          </a:p>
        </p:txBody>
      </p:sp>
      <p:sp>
        <p:nvSpPr>
          <p:cNvPr id="87043" name="Text Box 3">
            <a:extLst>
              <a:ext uri="{FF2B5EF4-FFF2-40B4-BE49-F238E27FC236}">
                <a16:creationId xmlns:a16="http://schemas.microsoft.com/office/drawing/2014/main" id="{3B92650F-5060-4961-B768-5ADD84C19A8F}"/>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7044" name="Text Box 4">
            <a:extLst>
              <a:ext uri="{FF2B5EF4-FFF2-40B4-BE49-F238E27FC236}">
                <a16:creationId xmlns:a16="http://schemas.microsoft.com/office/drawing/2014/main" id="{7C6BC60F-98B9-4F7C-A0E4-5CBFF5ECE65A}"/>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7045" name="Text Box 5">
            <a:extLst>
              <a:ext uri="{FF2B5EF4-FFF2-40B4-BE49-F238E27FC236}">
                <a16:creationId xmlns:a16="http://schemas.microsoft.com/office/drawing/2014/main" id="{09947AC6-3DC3-4659-BD9E-A576941AF594}"/>
              </a:ext>
            </a:extLst>
          </p:cNvPr>
          <p:cNvSpPr txBox="1">
            <a:spLocks noChangeArrowheads="1"/>
          </p:cNvSpPr>
          <p:nvPr/>
        </p:nvSpPr>
        <p:spPr bwMode="auto">
          <a:xfrm>
            <a:off x="3924300" y="2420938"/>
            <a:ext cx="5003800" cy="2654300"/>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Of the English people, Bede says,</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“They had come from the three bravest nations of Germany,</a:t>
            </a:r>
            <a:r>
              <a:rPr lang="en-US" sz="2800" b="1" i="1">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namely, from the Saxons,</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the Angles and the Jutes.</a:t>
            </a:r>
            <a:r>
              <a:rPr lang="en-US" sz="2800">
                <a:solidFill>
                  <a:srgbClr val="FFFF00"/>
                </a:solidFill>
                <a:latin typeface="Arial" charset="0"/>
                <a:cs typeface="Arial" charset="0"/>
              </a:rPr>
              <a:t> </a:t>
            </a:r>
            <a:endParaRPr lang="en-GB" sz="2800">
              <a:solidFill>
                <a:srgbClr val="FFFF00"/>
              </a:solidFill>
              <a:latin typeface="Arial" charset="0"/>
              <a:cs typeface="Arial" charset="0"/>
            </a:endParaRPr>
          </a:p>
        </p:txBody>
      </p:sp>
      <p:sp>
        <p:nvSpPr>
          <p:cNvPr id="87046" name="Text Box 6">
            <a:extLst>
              <a:ext uri="{FF2B5EF4-FFF2-40B4-BE49-F238E27FC236}">
                <a16:creationId xmlns:a16="http://schemas.microsoft.com/office/drawing/2014/main" id="{AD121699-2CDB-4E71-A223-278EEB818F63}"/>
              </a:ext>
            </a:extLst>
          </p:cNvPr>
          <p:cNvSpPr txBox="1">
            <a:spLocks noChangeArrowheads="1"/>
          </p:cNvSpPr>
          <p:nvPr/>
        </p:nvSpPr>
        <p:spPr bwMode="auto">
          <a:xfrm>
            <a:off x="611188" y="5805488"/>
            <a:ext cx="2663825"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Bede </a:t>
            </a:r>
          </a:p>
        </p:txBody>
      </p:sp>
      <p:pic>
        <p:nvPicPr>
          <p:cNvPr id="87049" name="Picture 9" descr="pg2_g_bede_300">
            <a:extLst>
              <a:ext uri="{FF2B5EF4-FFF2-40B4-BE49-F238E27FC236}">
                <a16:creationId xmlns:a16="http://schemas.microsoft.com/office/drawing/2014/main" id="{E136F96A-6B58-49A5-B147-7F66D78F8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352901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621CDC29-5D94-4B1C-A42F-AD7B963A73C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5FA590-B7D8-4856-B4C1-44231D6698AB}" type="slidenum">
              <a:rPr lang="en-GB" altLang="en-US"/>
              <a:pPr eaLnBrk="1" hangingPunct="1"/>
              <a:t>58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circle(in)">
                                      <p:cBhvr>
                                        <p:cTn id="7" dur="2000"/>
                                        <p:tgtEl>
                                          <p:spTgt spid="870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7046">
                                            <p:txEl>
                                              <p:pRg st="0" end="0"/>
                                            </p:txEl>
                                          </p:spTgt>
                                        </p:tgtEl>
                                        <p:attrNameLst>
                                          <p:attrName>style.visibility</p:attrName>
                                        </p:attrNameLst>
                                      </p:cBhvr>
                                      <p:to>
                                        <p:strVal val="visible"/>
                                      </p:to>
                                    </p:set>
                                    <p:anim calcmode="lin" valueType="num">
                                      <p:cBhvr additive="base">
                                        <p:cTn id="12" dur="500" fill="hold"/>
                                        <p:tgtEl>
                                          <p:spTgt spid="8704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70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87045"/>
                                        </p:tgtEl>
                                        <p:attrNameLst>
                                          <p:attrName>style.visibility</p:attrName>
                                        </p:attrNameLst>
                                      </p:cBhvr>
                                      <p:to>
                                        <p:strVal val="visible"/>
                                      </p:to>
                                    </p:set>
                                    <p:anim calcmode="discrete" valueType="clr">
                                      <p:cBhvr override="childStyle">
                                        <p:cTn id="18" dur="80"/>
                                        <p:tgtEl>
                                          <p:spTgt spid="8704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87045"/>
                                        </p:tgtEl>
                                        <p:attrNameLst>
                                          <p:attrName>fillcolor</p:attrName>
                                        </p:attrNameLst>
                                      </p:cBhvr>
                                      <p:tavLst>
                                        <p:tav tm="0">
                                          <p:val>
                                            <p:clrVal>
                                              <a:schemeClr val="accent2"/>
                                            </p:clrVal>
                                          </p:val>
                                        </p:tav>
                                        <p:tav tm="50000">
                                          <p:val>
                                            <p:clrVal>
                                              <a:schemeClr val="hlink"/>
                                            </p:clrVal>
                                          </p:val>
                                        </p:tav>
                                      </p:tavLst>
                                    </p:anim>
                                    <p:set>
                                      <p:cBhvr>
                                        <p:cTn id="20" dur="80"/>
                                        <p:tgtEl>
                                          <p:spTgt spid="870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7A3FAE4-763B-45D5-BC2A-A3CB45727E56}"/>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3</a:t>
            </a:r>
          </a:p>
        </p:txBody>
      </p:sp>
      <p:sp>
        <p:nvSpPr>
          <p:cNvPr id="88067" name="Text Box 3">
            <a:extLst>
              <a:ext uri="{FF2B5EF4-FFF2-40B4-BE49-F238E27FC236}">
                <a16:creationId xmlns:a16="http://schemas.microsoft.com/office/drawing/2014/main" id="{516D07F1-5B1E-4AD7-88D0-2A816C194516}"/>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8068" name="Text Box 4">
            <a:extLst>
              <a:ext uri="{FF2B5EF4-FFF2-40B4-BE49-F238E27FC236}">
                <a16:creationId xmlns:a16="http://schemas.microsoft.com/office/drawing/2014/main" id="{1117BCB9-1B4C-43B3-8946-8A68FC2D7D14}"/>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8069" name="Text Box 5">
            <a:extLst>
              <a:ext uri="{FF2B5EF4-FFF2-40B4-BE49-F238E27FC236}">
                <a16:creationId xmlns:a16="http://schemas.microsoft.com/office/drawing/2014/main" id="{3D8FC8AA-B713-4F22-9C30-0034BB38EADF}"/>
              </a:ext>
            </a:extLst>
          </p:cNvPr>
          <p:cNvSpPr txBox="1">
            <a:spLocks noChangeArrowheads="1"/>
          </p:cNvSpPr>
          <p:nvPr/>
        </p:nvSpPr>
        <p:spPr bwMode="auto">
          <a:xfrm>
            <a:off x="0" y="5300663"/>
            <a:ext cx="9144000" cy="1200150"/>
          </a:xfrm>
          <a:prstGeom prst="rect">
            <a:avLst/>
          </a:prstGeom>
          <a:solidFill>
            <a:schemeClr val="tx2"/>
          </a:solidFill>
          <a:ln w="9525">
            <a:solidFill>
              <a:schemeClr val="tx1"/>
            </a:solidFill>
            <a:miter lim="800000"/>
            <a:headEnd/>
            <a:tailEnd/>
          </a:ln>
          <a:effectLst/>
        </p:spPr>
        <p:txBody>
          <a:bodyPr>
            <a:spAutoFit/>
          </a:bodyPr>
          <a:lstStyle/>
          <a:p>
            <a:pPr algn="ctr">
              <a:spcBef>
                <a:spcPct val="50000"/>
              </a:spcBef>
              <a:defRPr/>
            </a:pPr>
            <a:r>
              <a:rPr lang="en-US" sz="3600" b="1" i="1">
                <a:solidFill>
                  <a:schemeClr val="bg2"/>
                </a:solidFill>
                <a:effectLst>
                  <a:outerShdw blurRad="38100" dist="38100" dir="2700000" algn="tl">
                    <a:srgbClr val="000000"/>
                  </a:outerShdw>
                </a:effectLst>
                <a:latin typeface="Arial" charset="0"/>
                <a:cs typeface="Arial" charset="0"/>
              </a:rPr>
              <a:t>The Cantuarii (the inhabitants of Kent) are of Jutish origin;</a:t>
            </a:r>
            <a:r>
              <a:rPr lang="en-GB">
                <a:latin typeface="Arial" charset="0"/>
                <a:cs typeface="Arial" charset="0"/>
              </a:rPr>
              <a:t> </a:t>
            </a:r>
          </a:p>
        </p:txBody>
      </p:sp>
      <p:pic>
        <p:nvPicPr>
          <p:cNvPr id="88073" name="Picture 9" descr="map_kent_by_area_470x300">
            <a:extLst>
              <a:ext uri="{FF2B5EF4-FFF2-40B4-BE49-F238E27FC236}">
                <a16:creationId xmlns:a16="http://schemas.microsoft.com/office/drawing/2014/main" id="{4450DD59-4528-4385-B425-0987268C6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400675"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7261496F-5F93-4CF9-8696-0724550A63A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B9D5FB5-D796-483C-A809-4255CDDE6F95}" type="slidenum">
              <a:rPr lang="en-GB" altLang="en-US"/>
              <a:pPr eaLnBrk="1" hangingPunct="1"/>
              <a:t>59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8073"/>
                                        </p:tgtEl>
                                        <p:attrNameLst>
                                          <p:attrName>style.visibility</p:attrName>
                                        </p:attrNameLst>
                                      </p:cBhvr>
                                      <p:to>
                                        <p:strVal val="visible"/>
                                      </p:to>
                                    </p:set>
                                    <p:animEffect transition="in" filter="circle(in)">
                                      <p:cBhvr>
                                        <p:cTn id="7" dur="2000"/>
                                        <p:tgtEl>
                                          <p:spTgt spid="88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8069"/>
                                        </p:tgtEl>
                                        <p:attrNameLst>
                                          <p:attrName>style.visibility</p:attrName>
                                        </p:attrNameLst>
                                      </p:cBhvr>
                                      <p:to>
                                        <p:strVal val="visible"/>
                                      </p:to>
                                    </p:set>
                                    <p:anim calcmode="lin" valueType="num">
                                      <p:cBhvr additive="base">
                                        <p:cTn id="12" dur="500" fill="hold"/>
                                        <p:tgtEl>
                                          <p:spTgt spid="88069"/>
                                        </p:tgtEl>
                                        <p:attrNameLst>
                                          <p:attrName>ppt_x</p:attrName>
                                        </p:attrNameLst>
                                      </p:cBhvr>
                                      <p:tavLst>
                                        <p:tav tm="0">
                                          <p:val>
                                            <p:strVal val="#ppt_x"/>
                                          </p:val>
                                        </p:tav>
                                        <p:tav tm="100000">
                                          <p:val>
                                            <p:strVal val="#ppt_x"/>
                                          </p:val>
                                        </p:tav>
                                      </p:tavLst>
                                    </p:anim>
                                    <p:anim calcmode="lin" valueType="num">
                                      <p:cBhvr additive="base">
                                        <p:cTn id="13" dur="500" fill="hold"/>
                                        <p:tgtEl>
                                          <p:spTgt spid="880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47DF07F-EBB8-4393-97C1-1034CC872E0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26627" name="Text Box 3">
            <a:extLst>
              <a:ext uri="{FF2B5EF4-FFF2-40B4-BE49-F238E27FC236}">
                <a16:creationId xmlns:a16="http://schemas.microsoft.com/office/drawing/2014/main" id="{1E387D09-AD00-46D5-B5BC-B1257DDFE028}"/>
              </a:ext>
            </a:extLst>
          </p:cNvPr>
          <p:cNvSpPr txBox="1">
            <a:spLocks noChangeArrowheads="1"/>
          </p:cNvSpPr>
          <p:nvPr/>
        </p:nvSpPr>
        <p:spPr bwMode="auto">
          <a:xfrm>
            <a:off x="0" y="4292600"/>
            <a:ext cx="9144000" cy="2227263"/>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The fact is that one small contingent of them did return later to Palestine,</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when they were known as “Scythians.”  Knowing that they were Israelites,</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they returned to Palestine and founded a small town called “Scythopolis.”</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That town still exists today.</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26629" name="Picture 5" descr="60381">
            <a:extLst>
              <a:ext uri="{FF2B5EF4-FFF2-40B4-BE49-F238E27FC236}">
                <a16:creationId xmlns:a16="http://schemas.microsoft.com/office/drawing/2014/main" id="{7B9CC95B-4B5E-4A5D-921E-E6A3D08CD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268413"/>
            <a:ext cx="4191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a:extLst>
              <a:ext uri="{FF2B5EF4-FFF2-40B4-BE49-F238E27FC236}">
                <a16:creationId xmlns:a16="http://schemas.microsoft.com/office/drawing/2014/main" id="{9CD79BE2-C1B2-4CA3-8B10-DB899F4BBC93}"/>
              </a:ext>
            </a:extLst>
          </p:cNvPr>
          <p:cNvSpPr txBox="1">
            <a:spLocks noChangeArrowheads="1"/>
          </p:cNvSpPr>
          <p:nvPr/>
        </p:nvSpPr>
        <p:spPr bwMode="auto">
          <a:xfrm>
            <a:off x="4716463" y="1989138"/>
            <a:ext cx="2951162"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99FF33"/>
                </a:solidFill>
                <a:effectLst>
                  <a:outerShdw blurRad="38100" dist="38100" dir="2700000" algn="tl">
                    <a:srgbClr val="000000"/>
                  </a:outerShdw>
                </a:effectLst>
                <a:latin typeface="Arial" charset="0"/>
                <a:cs typeface="Arial" charset="0"/>
              </a:rPr>
              <a:t>Scythopolis</a:t>
            </a:r>
          </a:p>
        </p:txBody>
      </p:sp>
      <p:sp>
        <p:nvSpPr>
          <p:cNvPr id="8" name="Slide Number Placeholder 7">
            <a:extLst>
              <a:ext uri="{FF2B5EF4-FFF2-40B4-BE49-F238E27FC236}">
                <a16:creationId xmlns:a16="http://schemas.microsoft.com/office/drawing/2014/main" id="{E260D5AF-3C55-4AB5-A6F7-AA1EA62BBC6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7E4217-4AAF-4244-B134-F16531A0A4DC}" type="slidenum">
              <a:rPr lang="en-GB" altLang="en-US"/>
              <a:pPr eaLnBrk="1" hangingPunct="1"/>
              <a:t>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circle(in)">
                                      <p:cBhvr>
                                        <p:cTn id="7" dur="20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 calcmode="lin" valueType="num">
                                      <p:cBhvr additive="base">
                                        <p:cTn id="12" dur="500" fill="hold"/>
                                        <p:tgtEl>
                                          <p:spTgt spid="26630"/>
                                        </p:tgtEl>
                                        <p:attrNameLst>
                                          <p:attrName>ppt_x</p:attrName>
                                        </p:attrNameLst>
                                      </p:cBhvr>
                                      <p:tavLst>
                                        <p:tav tm="0">
                                          <p:val>
                                            <p:strVal val="#ppt_x"/>
                                          </p:val>
                                        </p:tav>
                                        <p:tav tm="100000">
                                          <p:val>
                                            <p:strVal val="#ppt_x"/>
                                          </p:val>
                                        </p:tav>
                                      </p:tavLst>
                                    </p:anim>
                                    <p:anim calcmode="lin" valueType="num">
                                      <p:cBhvr additive="base">
                                        <p:cTn id="13"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6627"/>
                                        </p:tgtEl>
                                        <p:attrNameLst>
                                          <p:attrName>style.visibility</p:attrName>
                                        </p:attrNameLst>
                                      </p:cBhvr>
                                      <p:to>
                                        <p:strVal val="visible"/>
                                      </p:to>
                                    </p:set>
                                    <p:anim calcmode="discrete" valueType="clr">
                                      <p:cBhvr override="childStyle">
                                        <p:cTn id="18" dur="80"/>
                                        <p:tgtEl>
                                          <p:spTgt spid="2662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6627"/>
                                        </p:tgtEl>
                                        <p:attrNameLst>
                                          <p:attrName>fillcolor</p:attrName>
                                        </p:attrNameLst>
                                      </p:cBhvr>
                                      <p:tavLst>
                                        <p:tav tm="0">
                                          <p:val>
                                            <p:clrVal>
                                              <a:schemeClr val="accent2"/>
                                            </p:clrVal>
                                          </p:val>
                                        </p:tav>
                                        <p:tav tm="50000">
                                          <p:val>
                                            <p:clrVal>
                                              <a:schemeClr val="hlink"/>
                                            </p:clrVal>
                                          </p:val>
                                        </p:tav>
                                      </p:tavLst>
                                    </p:anim>
                                    <p:set>
                                      <p:cBhvr>
                                        <p:cTn id="20" dur="80"/>
                                        <p:tgtEl>
                                          <p:spTgt spid="266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3F0BB8A2-9B37-4CB8-AECB-F6F9122DCD45}"/>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3</a:t>
            </a:r>
          </a:p>
        </p:txBody>
      </p:sp>
      <p:sp>
        <p:nvSpPr>
          <p:cNvPr id="89091" name="Text Box 3">
            <a:extLst>
              <a:ext uri="{FF2B5EF4-FFF2-40B4-BE49-F238E27FC236}">
                <a16:creationId xmlns:a16="http://schemas.microsoft.com/office/drawing/2014/main" id="{0DD2B3AA-74B0-4324-B2B4-EEABDAB5688E}"/>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89092" name="Text Box 4">
            <a:extLst>
              <a:ext uri="{FF2B5EF4-FFF2-40B4-BE49-F238E27FC236}">
                <a16:creationId xmlns:a16="http://schemas.microsoft.com/office/drawing/2014/main" id="{38EEBFDF-9E5B-4EBB-A12D-3F0A221A9574}"/>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89093" name="Text Box 5">
            <a:extLst>
              <a:ext uri="{FF2B5EF4-FFF2-40B4-BE49-F238E27FC236}">
                <a16:creationId xmlns:a16="http://schemas.microsoft.com/office/drawing/2014/main" id="{43793D9D-6B19-48E3-B5E4-FA27EBF716DB}"/>
              </a:ext>
            </a:extLst>
          </p:cNvPr>
          <p:cNvSpPr txBox="1">
            <a:spLocks noChangeArrowheads="1"/>
          </p:cNvSpPr>
          <p:nvPr/>
        </p:nvSpPr>
        <p:spPr bwMode="auto">
          <a:xfrm>
            <a:off x="0" y="5300663"/>
            <a:ext cx="9144000" cy="1200150"/>
          </a:xfrm>
          <a:prstGeom prst="rect">
            <a:avLst/>
          </a:prstGeom>
          <a:solidFill>
            <a:schemeClr val="tx2"/>
          </a:solidFill>
          <a:ln w="9525">
            <a:solidFill>
              <a:schemeClr val="tx1"/>
            </a:solidFill>
            <a:miter lim="800000"/>
            <a:headEnd/>
            <a:tailEnd/>
          </a:ln>
          <a:effectLst/>
        </p:spPr>
        <p:txBody>
          <a:bodyPr>
            <a:spAutoFit/>
          </a:bodyPr>
          <a:lstStyle/>
          <a:p>
            <a:pPr algn="ctr">
              <a:spcBef>
                <a:spcPct val="50000"/>
              </a:spcBef>
              <a:defRPr/>
            </a:pPr>
            <a:r>
              <a:rPr lang="en-US" sz="3600" b="1" i="1">
                <a:solidFill>
                  <a:schemeClr val="bg2"/>
                </a:solidFill>
                <a:effectLst>
                  <a:outerShdw blurRad="38100" dist="38100" dir="2700000" algn="tl">
                    <a:srgbClr val="000000"/>
                  </a:outerShdw>
                </a:effectLst>
                <a:latin typeface="Arial" charset="0"/>
                <a:cs typeface="Arial" charset="0"/>
              </a:rPr>
              <a:t>and so are the Victuarii, the tribe which inhabits the Isle of Wight…</a:t>
            </a:r>
            <a:r>
              <a:rPr lang="en-GB" sz="2800" b="1">
                <a:effectLst>
                  <a:outerShdw blurRad="38100" dist="38100" dir="2700000" algn="tl">
                    <a:srgbClr val="000000"/>
                  </a:outerShdw>
                </a:effectLst>
                <a:latin typeface="Arial" charset="0"/>
                <a:cs typeface="Arial" charset="0"/>
              </a:rPr>
              <a:t> </a:t>
            </a:r>
          </a:p>
        </p:txBody>
      </p:sp>
      <p:pic>
        <p:nvPicPr>
          <p:cNvPr id="89096" name="Picture 8" descr="isle_of_wight_map">
            <a:extLst>
              <a:ext uri="{FF2B5EF4-FFF2-40B4-BE49-F238E27FC236}">
                <a16:creationId xmlns:a16="http://schemas.microsoft.com/office/drawing/2014/main" id="{8F1D4B9B-7132-499B-AA3B-E151C2840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700213"/>
            <a:ext cx="475297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006A39DC-421A-49C5-917D-4942B16089D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B07577-E35B-4347-9883-5B8F3152CA52}" type="slidenum">
              <a:rPr lang="en-GB" altLang="en-US"/>
              <a:pPr eaLnBrk="1" hangingPunct="1"/>
              <a:t>60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circle(in)">
                                      <p:cBhvr>
                                        <p:cTn id="7" dur="2000"/>
                                        <p:tgtEl>
                                          <p:spTgt spid="890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9093"/>
                                        </p:tgtEl>
                                        <p:attrNameLst>
                                          <p:attrName>style.visibility</p:attrName>
                                        </p:attrNameLst>
                                      </p:cBhvr>
                                      <p:to>
                                        <p:strVal val="visible"/>
                                      </p:to>
                                    </p:set>
                                    <p:anim calcmode="lin" valueType="num">
                                      <p:cBhvr additive="base">
                                        <p:cTn id="12" dur="500" fill="hold"/>
                                        <p:tgtEl>
                                          <p:spTgt spid="89093"/>
                                        </p:tgtEl>
                                        <p:attrNameLst>
                                          <p:attrName>ppt_x</p:attrName>
                                        </p:attrNameLst>
                                      </p:cBhvr>
                                      <p:tavLst>
                                        <p:tav tm="0">
                                          <p:val>
                                            <p:strVal val="#ppt_x"/>
                                          </p:val>
                                        </p:tav>
                                        <p:tav tm="100000">
                                          <p:val>
                                            <p:strVal val="#ppt_x"/>
                                          </p:val>
                                        </p:tav>
                                      </p:tavLst>
                                    </p:anim>
                                    <p:anim calcmode="lin" valueType="num">
                                      <p:cBhvr additive="base">
                                        <p:cTn id="13"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93640AF-AAAC-4624-8605-2CECA21F22E1}"/>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3</a:t>
            </a:r>
          </a:p>
        </p:txBody>
      </p:sp>
      <p:sp>
        <p:nvSpPr>
          <p:cNvPr id="90115" name="Text Box 3">
            <a:extLst>
              <a:ext uri="{FF2B5EF4-FFF2-40B4-BE49-F238E27FC236}">
                <a16:creationId xmlns:a16="http://schemas.microsoft.com/office/drawing/2014/main" id="{A0E7F515-AD95-4815-A8A9-B81BBFFA720F}"/>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90116" name="Text Box 4">
            <a:extLst>
              <a:ext uri="{FF2B5EF4-FFF2-40B4-BE49-F238E27FC236}">
                <a16:creationId xmlns:a16="http://schemas.microsoft.com/office/drawing/2014/main" id="{E731E9CC-3A7E-4ED2-A974-A177CA3F8658}"/>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sp>
        <p:nvSpPr>
          <p:cNvPr id="90117" name="Text Box 5">
            <a:extLst>
              <a:ext uri="{FF2B5EF4-FFF2-40B4-BE49-F238E27FC236}">
                <a16:creationId xmlns:a16="http://schemas.microsoft.com/office/drawing/2014/main" id="{86E664D6-269A-4AAE-B544-2D4793AFCEEC}"/>
              </a:ext>
            </a:extLst>
          </p:cNvPr>
          <p:cNvSpPr txBox="1">
            <a:spLocks noChangeArrowheads="1"/>
          </p:cNvSpPr>
          <p:nvPr/>
        </p:nvSpPr>
        <p:spPr bwMode="auto">
          <a:xfrm>
            <a:off x="0" y="4806950"/>
            <a:ext cx="9144000" cy="2051050"/>
          </a:xfrm>
          <a:prstGeom prst="rect">
            <a:avLst/>
          </a:prstGeom>
          <a:solidFill>
            <a:schemeClr val="tx2"/>
          </a:solidFill>
          <a:ln w="9525">
            <a:solidFill>
              <a:schemeClr val="tx1"/>
            </a:solidFill>
            <a:miter lim="800000"/>
            <a:headEnd/>
            <a:tailEnd/>
          </a:ln>
          <a:effectLst/>
        </p:spPr>
        <p:txBody>
          <a:bodyPr>
            <a:spAutoFit/>
          </a:bodyPr>
          <a:lstStyle/>
          <a:p>
            <a:pPr algn="ctr">
              <a:spcBef>
                <a:spcPct val="50000"/>
              </a:spcBef>
              <a:defRPr/>
            </a:pPr>
            <a:r>
              <a:rPr lang="en-US" sz="3200" b="1" i="1">
                <a:solidFill>
                  <a:schemeClr val="bg2"/>
                </a:solidFill>
                <a:effectLst>
                  <a:outerShdw blurRad="38100" dist="38100" dir="2700000" algn="tl">
                    <a:srgbClr val="000000"/>
                  </a:outerShdw>
                </a:effectLst>
                <a:latin typeface="Arial" charset="0"/>
                <a:cs typeface="Arial" charset="0"/>
              </a:rPr>
              <a:t>The East Saxons, the South Saxons and the West Saxons came from the Saxons, ie, from the country which is now called the country of the Old Saxons</a:t>
            </a:r>
            <a:r>
              <a:rPr lang="en-GB" sz="3200">
                <a:latin typeface="Arial" charset="0"/>
                <a:cs typeface="Arial" charset="0"/>
              </a:rPr>
              <a:t> </a:t>
            </a:r>
          </a:p>
        </p:txBody>
      </p:sp>
      <p:pic>
        <p:nvPicPr>
          <p:cNvPr id="90120" name="Picture 8" descr="map_sussex">
            <a:extLst>
              <a:ext uri="{FF2B5EF4-FFF2-40B4-BE49-F238E27FC236}">
                <a16:creationId xmlns:a16="http://schemas.microsoft.com/office/drawing/2014/main" id="{F3B31A44-23B1-4631-B5F2-21006C926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429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085905C7-90D9-48D8-910F-25B423794FE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E7F51B-B1D0-4811-B00C-E5616970883C}" type="slidenum">
              <a:rPr lang="en-GB" altLang="en-US"/>
              <a:pPr eaLnBrk="1" hangingPunct="1"/>
              <a:t>61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circle(in)">
                                      <p:cBhvr>
                                        <p:cTn id="7" dur="2000"/>
                                        <p:tgtEl>
                                          <p:spTgt spid="901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117"/>
                                        </p:tgtEl>
                                        <p:attrNameLst>
                                          <p:attrName>style.visibility</p:attrName>
                                        </p:attrNameLst>
                                      </p:cBhvr>
                                      <p:to>
                                        <p:strVal val="visible"/>
                                      </p:to>
                                    </p:set>
                                    <p:anim calcmode="lin" valueType="num">
                                      <p:cBhvr additive="base">
                                        <p:cTn id="12" dur="500" fill="hold"/>
                                        <p:tgtEl>
                                          <p:spTgt spid="90117"/>
                                        </p:tgtEl>
                                        <p:attrNameLst>
                                          <p:attrName>ppt_x</p:attrName>
                                        </p:attrNameLst>
                                      </p:cBhvr>
                                      <p:tavLst>
                                        <p:tav tm="0">
                                          <p:val>
                                            <p:strVal val="#ppt_x"/>
                                          </p:val>
                                        </p:tav>
                                        <p:tav tm="100000">
                                          <p:val>
                                            <p:strVal val="#ppt_x"/>
                                          </p:val>
                                        </p:tav>
                                      </p:tavLst>
                                    </p:anim>
                                    <p:anim calcmode="lin" valueType="num">
                                      <p:cBhvr additive="base">
                                        <p:cTn id="13" dur="500" fill="hold"/>
                                        <p:tgtEl>
                                          <p:spTgt spid="90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B1F75C5-5C79-4F7A-B1EC-FF094F567F55}"/>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3</a:t>
            </a:r>
          </a:p>
        </p:txBody>
      </p:sp>
      <p:sp>
        <p:nvSpPr>
          <p:cNvPr id="91139" name="Text Box 3">
            <a:extLst>
              <a:ext uri="{FF2B5EF4-FFF2-40B4-BE49-F238E27FC236}">
                <a16:creationId xmlns:a16="http://schemas.microsoft.com/office/drawing/2014/main" id="{8877C3FD-45C7-407E-BE04-E24FE35340C3}"/>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91140" name="Text Box 4">
            <a:extLst>
              <a:ext uri="{FF2B5EF4-FFF2-40B4-BE49-F238E27FC236}">
                <a16:creationId xmlns:a16="http://schemas.microsoft.com/office/drawing/2014/main" id="{3D962992-6760-4B6E-A010-0FF391E0FA2D}"/>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pic>
        <p:nvPicPr>
          <p:cNvPr id="91144" name="Picture 8" descr="british_isles_802">
            <a:extLst>
              <a:ext uri="{FF2B5EF4-FFF2-40B4-BE49-F238E27FC236}">
                <a16:creationId xmlns:a16="http://schemas.microsoft.com/office/drawing/2014/main" id="{13A1352F-1F31-46E1-9B0D-3DC998FD0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700213"/>
            <a:ext cx="467677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9">
            <a:extLst>
              <a:ext uri="{FF2B5EF4-FFF2-40B4-BE49-F238E27FC236}">
                <a16:creationId xmlns:a16="http://schemas.microsoft.com/office/drawing/2014/main" id="{28C93383-80C3-4D27-9174-2C3CB3E244AB}"/>
              </a:ext>
            </a:extLst>
          </p:cNvPr>
          <p:cNvSpPr txBox="1">
            <a:spLocks noChangeArrowheads="1"/>
          </p:cNvSpPr>
          <p:nvPr/>
        </p:nvSpPr>
        <p:spPr bwMode="auto">
          <a:xfrm>
            <a:off x="5076825" y="1916113"/>
            <a:ext cx="3887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p>
        </p:txBody>
      </p:sp>
      <p:sp>
        <p:nvSpPr>
          <p:cNvPr id="91146" name="Text Box 10">
            <a:extLst>
              <a:ext uri="{FF2B5EF4-FFF2-40B4-BE49-F238E27FC236}">
                <a16:creationId xmlns:a16="http://schemas.microsoft.com/office/drawing/2014/main" id="{71A5773F-F14C-492A-ABB3-06488021BB6F}"/>
              </a:ext>
            </a:extLst>
          </p:cNvPr>
          <p:cNvSpPr txBox="1">
            <a:spLocks noChangeArrowheads="1"/>
          </p:cNvSpPr>
          <p:nvPr/>
        </p:nvSpPr>
        <p:spPr bwMode="auto">
          <a:xfrm>
            <a:off x="5003800" y="2276475"/>
            <a:ext cx="3924300" cy="3946525"/>
          </a:xfrm>
          <a:prstGeom prst="rect">
            <a:avLst/>
          </a:prstGeom>
          <a:noFill/>
          <a:ln w="9525">
            <a:solidFill>
              <a:schemeClr val="tx1"/>
            </a:solidFill>
            <a:miter lim="800000"/>
            <a:headEnd/>
            <a:tailEnd/>
          </a:ln>
          <a:effectLst/>
        </p:spPr>
        <p:txBody>
          <a:bodyPr>
            <a:spAutoFit/>
          </a:bodyPr>
          <a:lstStyle/>
          <a:p>
            <a:pPr>
              <a:spcBef>
                <a:spcPct val="50000"/>
              </a:spcBef>
              <a:defRPr/>
            </a:pPr>
            <a:r>
              <a:rPr lang="en-US" sz="3600" b="1" i="1">
                <a:solidFill>
                  <a:schemeClr val="hlink"/>
                </a:solidFill>
                <a:effectLst>
                  <a:outerShdw blurRad="38100" dist="38100" dir="2700000" algn="tl">
                    <a:srgbClr val="000000"/>
                  </a:outerShdw>
                </a:effectLst>
                <a:latin typeface="Arial" charset="0"/>
                <a:cs typeface="Arial" charset="0"/>
              </a:rPr>
              <a:t>Lastly, the East Angles,</a:t>
            </a:r>
            <a:r>
              <a:rPr lang="en-US" sz="3600" b="1" i="1">
                <a:effectLst>
                  <a:outerShdw blurRad="38100" dist="38100" dir="2700000" algn="tl">
                    <a:srgbClr val="000000"/>
                  </a:outerShdw>
                </a:effectLst>
                <a:latin typeface="Arial" charset="0"/>
                <a:cs typeface="Arial" charset="0"/>
              </a:rPr>
              <a:t> </a:t>
            </a:r>
            <a:r>
              <a:rPr lang="en-US" sz="3600" b="1" i="1">
                <a:solidFill>
                  <a:schemeClr val="accent1"/>
                </a:solidFill>
                <a:effectLst>
                  <a:outerShdw blurRad="38100" dist="38100" dir="2700000" algn="tl">
                    <a:srgbClr val="000000"/>
                  </a:outerShdw>
                </a:effectLst>
                <a:latin typeface="Arial" charset="0"/>
                <a:cs typeface="Arial" charset="0"/>
              </a:rPr>
              <a:t>the Middle Angles,</a:t>
            </a:r>
            <a:r>
              <a:rPr lang="en-US" sz="3600" b="1" i="1">
                <a:effectLst>
                  <a:outerShdw blurRad="38100" dist="38100" dir="2700000" algn="tl">
                    <a:srgbClr val="000000"/>
                  </a:outerShdw>
                </a:effectLst>
                <a:latin typeface="Arial" charset="0"/>
                <a:cs typeface="Arial" charset="0"/>
              </a:rPr>
              <a:t> </a:t>
            </a:r>
            <a:r>
              <a:rPr lang="en-US" sz="3600" b="1" i="1">
                <a:solidFill>
                  <a:srgbClr val="FFCC00"/>
                </a:solidFill>
                <a:effectLst>
                  <a:outerShdw blurRad="38100" dist="38100" dir="2700000" algn="tl">
                    <a:srgbClr val="000000"/>
                  </a:outerShdw>
                </a:effectLst>
                <a:latin typeface="Arial" charset="0"/>
                <a:cs typeface="Arial" charset="0"/>
              </a:rPr>
              <a:t>the Mercians,</a:t>
            </a:r>
            <a:r>
              <a:rPr lang="en-US" sz="3600" b="1" i="1">
                <a:effectLst>
                  <a:outerShdw blurRad="38100" dist="38100" dir="2700000" algn="tl">
                    <a:srgbClr val="000000"/>
                  </a:outerShdw>
                </a:effectLst>
                <a:latin typeface="Arial" charset="0"/>
                <a:cs typeface="Arial" charset="0"/>
              </a:rPr>
              <a:t> </a:t>
            </a:r>
            <a:r>
              <a:rPr lang="en-US" sz="3600" b="1" i="1">
                <a:solidFill>
                  <a:srgbClr val="FFFF00"/>
                </a:solidFill>
                <a:effectLst>
                  <a:outerShdw blurRad="38100" dist="38100" dir="2700000" algn="tl">
                    <a:srgbClr val="000000"/>
                  </a:outerShdw>
                </a:effectLst>
                <a:latin typeface="Arial" charset="0"/>
                <a:cs typeface="Arial" charset="0"/>
              </a:rPr>
              <a:t>and the whole population of Northumbria…</a:t>
            </a:r>
            <a:r>
              <a:rPr lang="en-GB">
                <a:solidFill>
                  <a:srgbClr val="FFFF00"/>
                </a:solidFill>
                <a:latin typeface="Arial" charset="0"/>
                <a:cs typeface="Arial" charset="0"/>
              </a:rPr>
              <a:t> </a:t>
            </a:r>
          </a:p>
        </p:txBody>
      </p:sp>
      <p:sp>
        <p:nvSpPr>
          <p:cNvPr id="10" name="Slide Number Placeholder 9">
            <a:extLst>
              <a:ext uri="{FF2B5EF4-FFF2-40B4-BE49-F238E27FC236}">
                <a16:creationId xmlns:a16="http://schemas.microsoft.com/office/drawing/2014/main" id="{79722874-AFD4-47F8-BAF0-269CDCEBBE4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EFBB75-B879-474F-88BD-189F36E49782}" type="slidenum">
              <a:rPr lang="en-GB" altLang="en-US"/>
              <a:pPr eaLnBrk="1" hangingPunct="1"/>
              <a:t>62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animEffect transition="in" filter="circle(in)">
                                      <p:cBhvr>
                                        <p:cTn id="7" dur="2000"/>
                                        <p:tgtEl>
                                          <p:spTgt spid="91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1146"/>
                                        </p:tgtEl>
                                        <p:attrNameLst>
                                          <p:attrName>style.visibility</p:attrName>
                                        </p:attrNameLst>
                                      </p:cBhvr>
                                      <p:to>
                                        <p:strVal val="visible"/>
                                      </p:to>
                                    </p:set>
                                    <p:anim calcmode="discrete" valueType="clr">
                                      <p:cBhvr override="childStyle">
                                        <p:cTn id="12" dur="80"/>
                                        <p:tgtEl>
                                          <p:spTgt spid="9114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1146"/>
                                        </p:tgtEl>
                                        <p:attrNameLst>
                                          <p:attrName>fillcolor</p:attrName>
                                        </p:attrNameLst>
                                      </p:cBhvr>
                                      <p:tavLst>
                                        <p:tav tm="0">
                                          <p:val>
                                            <p:clrVal>
                                              <a:schemeClr val="accent2"/>
                                            </p:clrVal>
                                          </p:val>
                                        </p:tav>
                                        <p:tav tm="50000">
                                          <p:val>
                                            <p:clrVal>
                                              <a:schemeClr val="hlink"/>
                                            </p:clrVal>
                                          </p:val>
                                        </p:tav>
                                      </p:tavLst>
                                    </p:anim>
                                    <p:set>
                                      <p:cBhvr>
                                        <p:cTn id="14" dur="80"/>
                                        <p:tgtEl>
                                          <p:spTgt spid="91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D6000FA-6F69-47BC-91D9-085CD0BFFAB8}"/>
              </a:ext>
            </a:extLst>
          </p:cNvPr>
          <p:cNvSpPr>
            <a:spLocks noGrp="1" noChangeArrowheads="1"/>
          </p:cNvSpPr>
          <p:nvPr>
            <p:ph type="title"/>
          </p:nvPr>
        </p:nvSpPr>
        <p:spPr>
          <a:xfrm>
            <a:off x="468313" y="260350"/>
            <a:ext cx="8229600" cy="1143000"/>
          </a:xfrm>
        </p:spPr>
        <p:txBody>
          <a:bodyPr/>
          <a:lstStyle/>
          <a:p>
            <a:pPr eaLnBrk="1" hangingPunct="1"/>
            <a:r>
              <a:rPr lang="en-GB" altLang="en-US" sz="4000" b="1">
                <a:solidFill>
                  <a:srgbClr val="FFFF00"/>
                </a:solidFill>
                <a:effectLst/>
              </a:rPr>
              <a:t>Migrations Of Israel – Chapter 3</a:t>
            </a:r>
          </a:p>
        </p:txBody>
      </p:sp>
      <p:sp>
        <p:nvSpPr>
          <p:cNvPr id="92163" name="Text Box 3">
            <a:extLst>
              <a:ext uri="{FF2B5EF4-FFF2-40B4-BE49-F238E27FC236}">
                <a16:creationId xmlns:a16="http://schemas.microsoft.com/office/drawing/2014/main" id="{A18E7331-15BA-44C0-8677-E5CEEC866F5C}"/>
              </a:ext>
            </a:extLst>
          </p:cNvPr>
          <p:cNvSpPr txBox="1">
            <a:spLocks noChangeArrowheads="1"/>
          </p:cNvSpPr>
          <p:nvPr/>
        </p:nvSpPr>
        <p:spPr bwMode="auto">
          <a:xfrm>
            <a:off x="2411413" y="1125538"/>
            <a:ext cx="4392612" cy="519112"/>
          </a:xfrm>
          <a:prstGeom prst="rect">
            <a:avLst/>
          </a:prstGeom>
          <a:noFill/>
          <a:ln w="9525">
            <a:noFill/>
            <a:miter lim="800000"/>
            <a:headEnd/>
            <a:tailEnd/>
          </a:ln>
          <a:effectLst/>
        </p:spPr>
        <p:txBody>
          <a:bodyPr>
            <a:spAutoFit/>
          </a:bodyPr>
          <a:lstStyle/>
          <a:p>
            <a:pPr>
              <a:spcBef>
                <a:spcPct val="50000"/>
              </a:spcBef>
              <a:defRPr/>
            </a:pPr>
            <a:r>
              <a:rPr lang="en-US" sz="2800" b="1">
                <a:solidFill>
                  <a:srgbClr val="99FF33"/>
                </a:solidFill>
                <a:effectLst>
                  <a:outerShdw blurRad="38100" dist="38100" dir="2700000" algn="tl">
                    <a:srgbClr val="000000"/>
                  </a:outerShdw>
                </a:effectLst>
                <a:latin typeface="Arial" charset="0"/>
                <a:cs typeface="Arial" charset="0"/>
              </a:rPr>
              <a:t>Scythians and Saxons</a:t>
            </a:r>
            <a:endParaRPr lang="en-GB" sz="2800">
              <a:solidFill>
                <a:srgbClr val="99FF33"/>
              </a:solidFill>
              <a:effectLst>
                <a:outerShdw blurRad="38100" dist="38100" dir="2700000" algn="tl">
                  <a:srgbClr val="000000"/>
                </a:outerShdw>
              </a:effectLst>
              <a:latin typeface="Arial" charset="0"/>
              <a:cs typeface="Arial" charset="0"/>
            </a:endParaRPr>
          </a:p>
        </p:txBody>
      </p:sp>
      <p:sp>
        <p:nvSpPr>
          <p:cNvPr id="92164" name="Text Box 4">
            <a:extLst>
              <a:ext uri="{FF2B5EF4-FFF2-40B4-BE49-F238E27FC236}">
                <a16:creationId xmlns:a16="http://schemas.microsoft.com/office/drawing/2014/main" id="{65E2A776-7B02-432F-A692-F604151BEC5A}"/>
              </a:ext>
            </a:extLst>
          </p:cNvPr>
          <p:cNvSpPr txBox="1">
            <a:spLocks noChangeArrowheads="1"/>
          </p:cNvSpPr>
          <p:nvPr/>
        </p:nvSpPr>
        <p:spPr bwMode="auto">
          <a:xfrm>
            <a:off x="4787900" y="2276475"/>
            <a:ext cx="4356100" cy="579438"/>
          </a:xfrm>
          <a:prstGeom prst="rect">
            <a:avLst/>
          </a:prstGeom>
          <a:noFill/>
          <a:ln w="9525">
            <a:noFill/>
            <a:miter lim="800000"/>
            <a:headEnd/>
            <a:tailEnd/>
          </a:ln>
          <a:effectLst/>
        </p:spPr>
        <p:txBody>
          <a:bodyPr>
            <a:spAutoFit/>
          </a:bodyPr>
          <a:lstStyle/>
          <a:p>
            <a:pPr>
              <a:defRPr/>
            </a:pPr>
            <a:endParaRPr lang="en-US" sz="3200" b="1">
              <a:solidFill>
                <a:srgbClr val="FFCC00"/>
              </a:solidFill>
              <a:effectLst>
                <a:outerShdw blurRad="38100" dist="38100" dir="2700000" algn="tl">
                  <a:srgbClr val="000000"/>
                </a:outerShdw>
              </a:effectLst>
              <a:latin typeface="Arial" charset="0"/>
              <a:cs typeface="Arial" charset="0"/>
            </a:endParaRPr>
          </a:p>
        </p:txBody>
      </p:sp>
      <p:pic>
        <p:nvPicPr>
          <p:cNvPr id="92168" name="Picture 8" descr="schleswig-holstein">
            <a:extLst>
              <a:ext uri="{FF2B5EF4-FFF2-40B4-BE49-F238E27FC236}">
                <a16:creationId xmlns:a16="http://schemas.microsoft.com/office/drawing/2014/main" id="{43205911-BFC2-48B3-BAB6-948F8D336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439261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Text Box 9">
            <a:extLst>
              <a:ext uri="{FF2B5EF4-FFF2-40B4-BE49-F238E27FC236}">
                <a16:creationId xmlns:a16="http://schemas.microsoft.com/office/drawing/2014/main" id="{D1C92C23-FD77-45DB-AEEF-DEAAC5A3C0EE}"/>
              </a:ext>
            </a:extLst>
          </p:cNvPr>
          <p:cNvSpPr txBox="1">
            <a:spLocks noChangeArrowheads="1"/>
          </p:cNvSpPr>
          <p:nvPr/>
        </p:nvSpPr>
        <p:spPr bwMode="auto">
          <a:xfrm>
            <a:off x="4859338" y="2060575"/>
            <a:ext cx="4067175" cy="3508375"/>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are sprung from the Anglii,</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from a land which is called Angulus…It</a:t>
            </a:r>
            <a:r>
              <a:rPr lang="en-US" sz="2800" b="1" i="1">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lies between the territories of the Jutes and those of the Saxons.”   </a:t>
            </a:r>
            <a:r>
              <a:rPr lang="en-US" sz="2800" b="1">
                <a:solidFill>
                  <a:srgbClr val="99FF33"/>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Ecclesiastical History.</a:t>
            </a:r>
            <a:endParaRPr lang="en-GB" sz="2800" b="1">
              <a:solidFill>
                <a:srgbClr val="FFFF00"/>
              </a:solidFill>
              <a:effectLst>
                <a:outerShdw blurRad="38100" dist="38100" dir="2700000" algn="tl">
                  <a:srgbClr val="000000"/>
                </a:outerShdw>
              </a:effectLst>
              <a:latin typeface="Arial" charset="0"/>
              <a:cs typeface="Arial" charset="0"/>
            </a:endParaRPr>
          </a:p>
        </p:txBody>
      </p:sp>
      <p:sp>
        <p:nvSpPr>
          <p:cNvPr id="92170" name="Text Box 10">
            <a:extLst>
              <a:ext uri="{FF2B5EF4-FFF2-40B4-BE49-F238E27FC236}">
                <a16:creationId xmlns:a16="http://schemas.microsoft.com/office/drawing/2014/main" id="{10821B0D-2B72-45D3-9F14-44B8AD26FE96}"/>
              </a:ext>
            </a:extLst>
          </p:cNvPr>
          <p:cNvSpPr txBox="1">
            <a:spLocks noChangeArrowheads="1"/>
          </p:cNvSpPr>
          <p:nvPr/>
        </p:nvSpPr>
        <p:spPr bwMode="auto">
          <a:xfrm>
            <a:off x="0" y="6400800"/>
            <a:ext cx="5689600" cy="457200"/>
          </a:xfrm>
          <a:prstGeom prst="rect">
            <a:avLst/>
          </a:prstGeom>
          <a:noFill/>
          <a:ln w="9525">
            <a:noFill/>
            <a:miter lim="800000"/>
            <a:headEnd/>
            <a:tailEnd/>
          </a:ln>
          <a:effectLst/>
        </p:spPr>
        <p:txBody>
          <a:bodyPr>
            <a:spAutoFit/>
          </a:bodyPr>
          <a:lstStyle/>
          <a:p>
            <a:pPr algn="ctr">
              <a:spcBef>
                <a:spcPct val="50000"/>
              </a:spcBef>
              <a:defRPr/>
            </a:pPr>
            <a:r>
              <a:rPr lang="en-GB" sz="2400" b="1">
                <a:solidFill>
                  <a:srgbClr val="FFFF00"/>
                </a:solidFill>
                <a:effectLst>
                  <a:outerShdw blurRad="38100" dist="38100" dir="2700000" algn="tl">
                    <a:srgbClr val="000000"/>
                  </a:outerShdw>
                </a:effectLst>
                <a:latin typeface="Arial" charset="0"/>
                <a:cs typeface="Arial" charset="0"/>
              </a:rPr>
              <a:t>Area Now Called Schleswig-Holstein</a:t>
            </a:r>
          </a:p>
        </p:txBody>
      </p:sp>
      <p:sp>
        <p:nvSpPr>
          <p:cNvPr id="10" name="Slide Number Placeholder 9">
            <a:extLst>
              <a:ext uri="{FF2B5EF4-FFF2-40B4-BE49-F238E27FC236}">
                <a16:creationId xmlns:a16="http://schemas.microsoft.com/office/drawing/2014/main" id="{C029FA2C-80D8-49BD-9E7D-AFB6C019E6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AE8DDA-3088-4E22-8CDF-77BEB9FB9932}" type="slidenum">
              <a:rPr lang="en-GB" altLang="en-US"/>
              <a:pPr eaLnBrk="1" hangingPunct="1"/>
              <a:t>63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168"/>
                                        </p:tgtEl>
                                        <p:attrNameLst>
                                          <p:attrName>style.visibility</p:attrName>
                                        </p:attrNameLst>
                                      </p:cBhvr>
                                      <p:to>
                                        <p:strVal val="visible"/>
                                      </p:to>
                                    </p:set>
                                    <p:animEffect transition="in" filter="circle(in)">
                                      <p:cBhvr>
                                        <p:cTn id="7" dur="2000"/>
                                        <p:tgtEl>
                                          <p:spTgt spid="92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92170">
                                            <p:txEl>
                                              <p:pRg st="0" end="0"/>
                                            </p:txEl>
                                          </p:spTgt>
                                        </p:tgtEl>
                                        <p:attrNameLst>
                                          <p:attrName>style.visibility</p:attrName>
                                        </p:attrNameLst>
                                      </p:cBhvr>
                                      <p:to>
                                        <p:strVal val="visible"/>
                                      </p:to>
                                    </p:set>
                                    <p:anim calcmode="lin" valueType="num">
                                      <p:cBhvr additive="base">
                                        <p:cTn id="12" dur="500" fill="hold"/>
                                        <p:tgtEl>
                                          <p:spTgt spid="9217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1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2169"/>
                                        </p:tgtEl>
                                        <p:attrNameLst>
                                          <p:attrName>style.visibility</p:attrName>
                                        </p:attrNameLst>
                                      </p:cBhvr>
                                      <p:to>
                                        <p:strVal val="visible"/>
                                      </p:to>
                                    </p:set>
                                    <p:anim calcmode="discrete" valueType="clr">
                                      <p:cBhvr override="childStyle">
                                        <p:cTn id="18" dur="80"/>
                                        <p:tgtEl>
                                          <p:spTgt spid="9216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2169"/>
                                        </p:tgtEl>
                                        <p:attrNameLst>
                                          <p:attrName>fillcolor</p:attrName>
                                        </p:attrNameLst>
                                      </p:cBhvr>
                                      <p:tavLst>
                                        <p:tav tm="0">
                                          <p:val>
                                            <p:clrVal>
                                              <a:schemeClr val="accent2"/>
                                            </p:clrVal>
                                          </p:val>
                                        </p:tav>
                                        <p:tav tm="50000">
                                          <p:val>
                                            <p:clrVal>
                                              <a:schemeClr val="hlink"/>
                                            </p:clrVal>
                                          </p:val>
                                        </p:tav>
                                      </p:tavLst>
                                    </p:anim>
                                    <p:set>
                                      <p:cBhvr>
                                        <p:cTn id="20" dur="80"/>
                                        <p:tgtEl>
                                          <p:spTgt spid="921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a:extLst>
              <a:ext uri="{FF2B5EF4-FFF2-40B4-BE49-F238E27FC236}">
                <a16:creationId xmlns:a16="http://schemas.microsoft.com/office/drawing/2014/main" id="{1E827828-C158-4BF3-A1CF-D073D3FED03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67590" name="Picture 6" descr="found8">
            <a:extLst>
              <a:ext uri="{FF2B5EF4-FFF2-40B4-BE49-F238E27FC236}">
                <a16:creationId xmlns:a16="http://schemas.microsoft.com/office/drawing/2014/main" id="{F78E5C26-D935-4C66-BA89-3DF26BD0D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341438"/>
            <a:ext cx="56896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Text Box 7">
            <a:extLst>
              <a:ext uri="{FF2B5EF4-FFF2-40B4-BE49-F238E27FC236}">
                <a16:creationId xmlns:a16="http://schemas.microsoft.com/office/drawing/2014/main" id="{B68178E7-DD8C-4AED-8E3D-9260D535C642}"/>
              </a:ext>
            </a:extLst>
          </p:cNvPr>
          <p:cNvSpPr txBox="1">
            <a:spLocks noChangeArrowheads="1"/>
          </p:cNvSpPr>
          <p:nvPr/>
        </p:nvSpPr>
        <p:spPr bwMode="auto">
          <a:xfrm>
            <a:off x="0" y="5300663"/>
            <a:ext cx="9144000" cy="1373187"/>
          </a:xfrm>
          <a:prstGeom prst="rect">
            <a:avLst/>
          </a:prstGeom>
          <a:solidFill>
            <a:schemeClr val="tx2"/>
          </a:solidFill>
          <a:ln w="9525">
            <a:noFill/>
            <a:miter lim="800000"/>
            <a:headEnd/>
            <a:tailEnd/>
          </a:ln>
          <a:effectLst/>
        </p:spPr>
        <p:txBody>
          <a:bodyPr>
            <a:spAutoFit/>
          </a:bodyPr>
          <a:lstStyle/>
          <a:p>
            <a:pPr algn="ctr">
              <a:spcBef>
                <a:spcPct val="50000"/>
              </a:spcBef>
              <a:defRPr/>
            </a:pPr>
            <a:r>
              <a:rPr lang="en-US" sz="2800" b="1">
                <a:solidFill>
                  <a:schemeClr val="bg1"/>
                </a:solidFill>
                <a:effectLst>
                  <a:outerShdw blurRad="38100" dist="38100" dir="2700000" algn="tl">
                    <a:srgbClr val="000000"/>
                  </a:outerShdw>
                </a:effectLst>
                <a:latin typeface="Arial" charset="0"/>
                <a:cs typeface="Arial" charset="0"/>
              </a:rPr>
              <a:t>So, here is the historical progression of names:  Ishak, Sacae, Scythians, Sarmatians, Germans (Saxons, Angles, and Jutes), English.</a:t>
            </a:r>
            <a:r>
              <a:rPr lang="en-US">
                <a:solidFill>
                  <a:schemeClr val="bg1"/>
                </a:solidFill>
                <a:latin typeface="Arial" charset="0"/>
                <a:cs typeface="Arial" charset="0"/>
              </a:rPr>
              <a:t> </a:t>
            </a:r>
            <a:endParaRPr lang="en-GB">
              <a:solidFill>
                <a:schemeClr val="bg1"/>
              </a:solidFill>
              <a:latin typeface="Arial" charset="0"/>
              <a:cs typeface="Arial" charset="0"/>
            </a:endParaRPr>
          </a:p>
        </p:txBody>
      </p:sp>
      <p:sp>
        <p:nvSpPr>
          <p:cNvPr id="7" name="Slide Number Placeholder 6">
            <a:extLst>
              <a:ext uri="{FF2B5EF4-FFF2-40B4-BE49-F238E27FC236}">
                <a16:creationId xmlns:a16="http://schemas.microsoft.com/office/drawing/2014/main" id="{67C60546-229B-475E-BC7E-CE8632C2B47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1F8DD5-E406-4013-B719-7D1978BF8F40}" type="slidenum">
              <a:rPr lang="en-GB" altLang="en-US"/>
              <a:pPr eaLnBrk="1" hangingPunct="1"/>
              <a:t>64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circle(in)">
                                      <p:cBhvr>
                                        <p:cTn id="7" dur="2000"/>
                                        <p:tgtEl>
                                          <p:spTgt spid="675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591"/>
                                        </p:tgtEl>
                                        <p:attrNameLst>
                                          <p:attrName>style.visibility</p:attrName>
                                        </p:attrNameLst>
                                      </p:cBhvr>
                                      <p:to>
                                        <p:strVal val="visible"/>
                                      </p:to>
                                    </p:set>
                                    <p:anim calcmode="lin" valueType="num">
                                      <p:cBhvr additive="base">
                                        <p:cTn id="12" dur="500" fill="hold"/>
                                        <p:tgtEl>
                                          <p:spTgt spid="67591"/>
                                        </p:tgtEl>
                                        <p:attrNameLst>
                                          <p:attrName>ppt_x</p:attrName>
                                        </p:attrNameLst>
                                      </p:cBhvr>
                                      <p:tavLst>
                                        <p:tav tm="0">
                                          <p:val>
                                            <p:strVal val="#ppt_x"/>
                                          </p:val>
                                        </p:tav>
                                        <p:tav tm="100000">
                                          <p:val>
                                            <p:strVal val="#ppt_x"/>
                                          </p:val>
                                        </p:tav>
                                      </p:tavLst>
                                    </p:anim>
                                    <p:anim calcmode="lin" valueType="num">
                                      <p:cBhvr additive="base">
                                        <p:cTn id="13"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6E623C4-5D3E-46BD-9D36-B45948AFBB8A}"/>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8611" name="Text Box 3">
            <a:extLst>
              <a:ext uri="{FF2B5EF4-FFF2-40B4-BE49-F238E27FC236}">
                <a16:creationId xmlns:a16="http://schemas.microsoft.com/office/drawing/2014/main" id="{A0235279-1CA2-4A55-9BA1-BF305ED06078}"/>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pic>
        <p:nvPicPr>
          <p:cNvPr id="40965" name="Picture 5" descr="Galatian1">
            <a:extLst>
              <a:ext uri="{FF2B5EF4-FFF2-40B4-BE49-F238E27FC236}">
                <a16:creationId xmlns:a16="http://schemas.microsoft.com/office/drawing/2014/main" id="{5D9882F4-3E56-42EE-AB18-1ADC321ECA0B}"/>
              </a:ext>
            </a:extLst>
          </p:cNvPr>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611188" y="1773238"/>
            <a:ext cx="2174875" cy="4105275"/>
          </a:xfrm>
          <a:prstGeom prst="rect">
            <a:avLst/>
          </a:prstGeom>
          <a:noFill/>
          <a:ln w="9525">
            <a:noFill/>
            <a:miter lim="800000"/>
            <a:headEnd/>
            <a:tailEnd/>
          </a:ln>
        </p:spPr>
      </p:pic>
      <p:sp>
        <p:nvSpPr>
          <p:cNvPr id="40966" name="Text Box 6">
            <a:extLst>
              <a:ext uri="{FF2B5EF4-FFF2-40B4-BE49-F238E27FC236}">
                <a16:creationId xmlns:a16="http://schemas.microsoft.com/office/drawing/2014/main" id="{44BE743C-DCE9-4DA3-9CFB-9789F057C753}"/>
              </a:ext>
            </a:extLst>
          </p:cNvPr>
          <p:cNvSpPr txBox="1">
            <a:spLocks noChangeArrowheads="1"/>
          </p:cNvSpPr>
          <p:nvPr/>
        </p:nvSpPr>
        <p:spPr bwMode="auto">
          <a:xfrm>
            <a:off x="3059113" y="1700213"/>
            <a:ext cx="6084887" cy="4789487"/>
          </a:xfrm>
          <a:prstGeom prst="rect">
            <a:avLst/>
          </a:prstGeom>
          <a:noFill/>
          <a:ln w="9525">
            <a:noFill/>
            <a:miter lim="800000"/>
            <a:headEnd/>
            <a:tailEnd/>
          </a:ln>
          <a:effectLst/>
        </p:spPr>
        <p:txBody>
          <a:bodyPr>
            <a:spAutoFit/>
          </a:bodyPr>
          <a:lstStyle/>
          <a:p>
            <a:pPr>
              <a:spcBef>
                <a:spcPct val="50000"/>
              </a:spcBef>
              <a:defRPr/>
            </a:pPr>
            <a:r>
              <a:rPr lang="en-US" sz="2800" b="1" i="1" dirty="0">
                <a:solidFill>
                  <a:schemeClr val="hlink"/>
                </a:solidFill>
                <a:effectLst>
                  <a:outerShdw blurRad="38100" dist="38100" dir="2700000" algn="tl">
                    <a:srgbClr val="000000"/>
                  </a:outerShdw>
                </a:effectLst>
                <a:latin typeface="Arial" charset="0"/>
                <a:cs typeface="Arial" charset="0"/>
              </a:rPr>
              <a:t>The Cimmerians or Celts have also been known as the </a:t>
            </a:r>
            <a:r>
              <a:rPr lang="en-US" sz="2800" b="1" i="1" dirty="0" err="1">
                <a:solidFill>
                  <a:schemeClr val="hlink"/>
                </a:solidFill>
                <a:effectLst>
                  <a:outerShdw blurRad="38100" dist="38100" dir="2700000" algn="tl">
                    <a:srgbClr val="000000"/>
                  </a:outerShdw>
                </a:effectLst>
                <a:latin typeface="Arial" charset="0"/>
                <a:cs typeface="Arial" charset="0"/>
              </a:rPr>
              <a:t>Keltae</a:t>
            </a:r>
            <a:r>
              <a:rPr lang="en-US" sz="2800" b="1" i="1" dirty="0">
                <a:solidFill>
                  <a:schemeClr val="hlink"/>
                </a:solidFill>
                <a:effectLst>
                  <a:outerShdw blurRad="38100" dist="38100" dir="2700000" algn="tl">
                    <a:srgbClr val="000000"/>
                  </a:outerShdw>
                </a:effectLst>
                <a:latin typeface="Arial" charset="0"/>
                <a:cs typeface="Arial" charset="0"/>
              </a:rPr>
              <a:t>,</a:t>
            </a:r>
            <a:r>
              <a:rPr lang="en-US" sz="2800" b="1" i="1" dirty="0">
                <a:effectLst>
                  <a:outerShdw blurRad="38100" dist="38100" dir="2700000" algn="tl">
                    <a:srgbClr val="000000"/>
                  </a:outerShdw>
                </a:effectLst>
                <a:latin typeface="Arial" charset="0"/>
                <a:cs typeface="Arial" charset="0"/>
              </a:rPr>
              <a:t> </a:t>
            </a:r>
            <a:r>
              <a:rPr lang="en-US" sz="2800" b="1" i="1" dirty="0" err="1">
                <a:solidFill>
                  <a:schemeClr val="accent1"/>
                </a:solidFill>
                <a:effectLst>
                  <a:outerShdw blurRad="38100" dist="38100" dir="2700000" algn="tl">
                    <a:srgbClr val="000000"/>
                  </a:outerShdw>
                </a:effectLst>
                <a:latin typeface="Arial" charset="0"/>
                <a:cs typeface="Arial" charset="0"/>
              </a:rPr>
              <a:t>Geltae</a:t>
            </a:r>
            <a:r>
              <a:rPr lang="en-US" sz="2800" b="1" i="1" dirty="0">
                <a:solidFill>
                  <a:schemeClr val="accent1"/>
                </a:solidFill>
                <a:effectLst>
                  <a:outerShdw blurRad="38100" dist="38100" dir="2700000" algn="tl">
                    <a:srgbClr val="000000"/>
                  </a:outerShdw>
                </a:effectLst>
                <a:latin typeface="Arial" charset="0"/>
                <a:cs typeface="Arial" charset="0"/>
              </a:rPr>
              <a:t>,</a:t>
            </a:r>
            <a:r>
              <a:rPr lang="en-US" sz="2800" b="1" i="1" dirty="0">
                <a:effectLst>
                  <a:outerShdw blurRad="38100" dist="38100" dir="2700000" algn="tl">
                    <a:srgbClr val="000000"/>
                  </a:outerShdw>
                </a:effectLst>
                <a:latin typeface="Arial" charset="0"/>
                <a:cs typeface="Arial" charset="0"/>
              </a:rPr>
              <a:t> </a:t>
            </a:r>
            <a:r>
              <a:rPr lang="en-US" sz="2800" b="1" i="1" dirty="0" err="1">
                <a:solidFill>
                  <a:srgbClr val="CCCC00"/>
                </a:solidFill>
                <a:effectLst>
                  <a:outerShdw blurRad="38100" dist="38100" dir="2700000" algn="tl">
                    <a:srgbClr val="000000"/>
                  </a:outerShdw>
                </a:effectLst>
                <a:latin typeface="Arial" charset="0"/>
                <a:cs typeface="Arial" charset="0"/>
              </a:rPr>
              <a:t>Galatae</a:t>
            </a:r>
            <a:r>
              <a:rPr lang="en-US" sz="2800" b="1" i="1" dirty="0">
                <a:solidFill>
                  <a:srgbClr val="CCCC00"/>
                </a:solidFill>
                <a:effectLst>
                  <a:outerShdw blurRad="38100" dist="38100" dir="2700000" algn="tl">
                    <a:srgbClr val="000000"/>
                  </a:outerShdw>
                </a:effectLst>
                <a:latin typeface="Arial" charset="0"/>
                <a:cs typeface="Arial" charset="0"/>
              </a:rPr>
              <a:t>,</a:t>
            </a:r>
            <a:r>
              <a:rPr lang="en-US" sz="2800" b="1" i="1" dirty="0">
                <a:effectLst>
                  <a:outerShdw blurRad="38100" dist="38100" dir="2700000" algn="tl">
                    <a:srgbClr val="000000"/>
                  </a:outerShdw>
                </a:effectLst>
                <a:latin typeface="Arial" charset="0"/>
                <a:cs typeface="Arial" charset="0"/>
              </a:rPr>
              <a:t> </a:t>
            </a:r>
            <a:r>
              <a:rPr lang="en-US" sz="2800" b="1" i="1" dirty="0">
                <a:solidFill>
                  <a:srgbClr val="FFCC00"/>
                </a:solidFill>
                <a:effectLst>
                  <a:outerShdw blurRad="38100" dist="38100" dir="2700000" algn="tl">
                    <a:srgbClr val="000000"/>
                  </a:outerShdw>
                </a:effectLst>
                <a:latin typeface="Arial" charset="0"/>
                <a:cs typeface="Arial" charset="0"/>
              </a:rPr>
              <a:t>Galatians,</a:t>
            </a:r>
            <a:r>
              <a:rPr lang="en-US" sz="2800" b="1" i="1" dirty="0">
                <a:effectLst>
                  <a:outerShdw blurRad="38100" dist="38100" dir="2700000" algn="tl">
                    <a:srgbClr val="000000"/>
                  </a:outerShdw>
                </a:effectLst>
                <a:latin typeface="Arial" charset="0"/>
                <a:cs typeface="Arial" charset="0"/>
              </a:rPr>
              <a:t> </a:t>
            </a:r>
            <a:r>
              <a:rPr lang="en-US" sz="2800" b="1" i="1" dirty="0" err="1">
                <a:solidFill>
                  <a:srgbClr val="FF3300"/>
                </a:solidFill>
                <a:effectLst>
                  <a:outerShdw blurRad="38100" dist="38100" dir="2700000" algn="tl">
                    <a:srgbClr val="000000"/>
                  </a:outerShdw>
                </a:effectLst>
                <a:latin typeface="Arial" charset="0"/>
                <a:cs typeface="Arial" charset="0"/>
              </a:rPr>
              <a:t>Goidels</a:t>
            </a:r>
            <a:r>
              <a:rPr lang="en-US" sz="2800" b="1" i="1" dirty="0">
                <a:solidFill>
                  <a:srgbClr val="FF3300"/>
                </a:solidFill>
                <a:effectLst>
                  <a:outerShdw blurRad="38100" dist="38100" dir="2700000" algn="tl">
                    <a:srgbClr val="000000"/>
                  </a:outerShdw>
                </a:effectLst>
                <a:latin typeface="Arial" charset="0"/>
                <a:cs typeface="Arial" charset="0"/>
              </a:rPr>
              <a:t>,</a:t>
            </a:r>
            <a:r>
              <a:rPr lang="en-US" sz="2800" b="1" i="1" dirty="0">
                <a:effectLst>
                  <a:outerShdw blurRad="38100" dist="38100" dir="2700000" algn="tl">
                    <a:srgbClr val="000000"/>
                  </a:outerShdw>
                </a:effectLst>
                <a:latin typeface="Arial" charset="0"/>
                <a:cs typeface="Arial" charset="0"/>
              </a:rPr>
              <a:t> </a:t>
            </a:r>
            <a:r>
              <a:rPr lang="en-US" sz="2800" b="1" i="1" dirty="0" err="1">
                <a:solidFill>
                  <a:srgbClr val="FFFF00"/>
                </a:solidFill>
                <a:effectLst>
                  <a:outerShdw blurRad="38100" dist="38100" dir="2700000" algn="tl">
                    <a:srgbClr val="000000"/>
                  </a:outerShdw>
                </a:effectLst>
                <a:latin typeface="Arial" charset="0"/>
                <a:cs typeface="Arial" charset="0"/>
              </a:rPr>
              <a:t>Gauls</a:t>
            </a:r>
            <a:r>
              <a:rPr lang="en-US" sz="2800" b="1" i="1" dirty="0">
                <a:solidFill>
                  <a:srgbClr val="FFFF00"/>
                </a:solidFill>
                <a:effectLst>
                  <a:outerShdw blurRad="38100" dist="38100" dir="2700000" algn="tl">
                    <a:srgbClr val="000000"/>
                  </a:outerShdw>
                </a:effectLst>
                <a:latin typeface="Arial" charset="0"/>
                <a:cs typeface="Arial" charset="0"/>
              </a:rPr>
              <a:t> </a:t>
            </a:r>
            <a:r>
              <a:rPr lang="en-US" sz="2800" b="1" i="1" dirty="0">
                <a:solidFill>
                  <a:srgbClr val="FF00FF"/>
                </a:solidFill>
                <a:effectLst>
                  <a:outerShdw blurRad="38100" dist="38100" dir="2700000" algn="tl">
                    <a:srgbClr val="000000"/>
                  </a:outerShdw>
                </a:effectLst>
                <a:latin typeface="Arial" charset="0"/>
                <a:cs typeface="Arial" charset="0"/>
              </a:rPr>
              <a:t>and Gaels.</a:t>
            </a:r>
            <a:r>
              <a:rPr lang="en-US" sz="2800" b="1" i="1" dirty="0">
                <a:effectLst>
                  <a:outerShdw blurRad="38100" dist="38100" dir="2700000" algn="tl">
                    <a:srgbClr val="000000"/>
                  </a:outerShdw>
                </a:effectLst>
                <a:latin typeface="Arial" charset="0"/>
                <a:cs typeface="Arial" charset="0"/>
              </a:rPr>
              <a:t> </a:t>
            </a:r>
            <a:r>
              <a:rPr lang="en-US" sz="2800" b="1" i="1" dirty="0">
                <a:solidFill>
                  <a:srgbClr val="00FF00"/>
                </a:solidFill>
                <a:effectLst>
                  <a:outerShdw blurRad="38100" dist="38100" dir="2700000" algn="tl">
                    <a:srgbClr val="000000"/>
                  </a:outerShdw>
                </a:effectLst>
                <a:latin typeface="Arial" charset="0"/>
                <a:cs typeface="Arial" charset="0"/>
              </a:rPr>
              <a:t>Where did these names come from?</a:t>
            </a:r>
            <a:r>
              <a:rPr lang="en-US" sz="2800" b="1" i="1" dirty="0">
                <a:effectLst>
                  <a:outerShdw blurRad="38100" dist="38100" dir="2700000" algn="tl">
                    <a:srgbClr val="000000"/>
                  </a:outerShdw>
                </a:effectLst>
                <a:latin typeface="Arial" charset="0"/>
                <a:cs typeface="Arial" charset="0"/>
              </a:rPr>
              <a:t> </a:t>
            </a:r>
            <a:r>
              <a:rPr lang="en-US" sz="2800" b="1" i="1" dirty="0">
                <a:solidFill>
                  <a:srgbClr val="FFCC00"/>
                </a:solidFill>
                <a:effectLst>
                  <a:outerShdw blurRad="38100" dist="38100" dir="2700000" algn="tl">
                    <a:srgbClr val="000000"/>
                  </a:outerShdw>
                </a:effectLst>
                <a:latin typeface="Arial" charset="0"/>
                <a:cs typeface="Arial" charset="0"/>
              </a:rPr>
              <a:t>The Cimmerians in Armenia were later joined from the southeast by westward-advancing Scythians from </a:t>
            </a:r>
            <a:r>
              <a:rPr lang="en-US" sz="2800" b="1" i="1" dirty="0" err="1">
                <a:solidFill>
                  <a:srgbClr val="FFCC00"/>
                </a:solidFill>
                <a:effectLst>
                  <a:outerShdw blurRad="38100" dist="38100" dir="2700000" algn="tl">
                    <a:srgbClr val="000000"/>
                  </a:outerShdw>
                </a:effectLst>
                <a:latin typeface="Arial" charset="0"/>
                <a:cs typeface="Arial" charset="0"/>
              </a:rPr>
              <a:t>Medo</a:t>
            </a:r>
            <a:r>
              <a:rPr lang="en-US" sz="2800" b="1" i="1" dirty="0">
                <a:solidFill>
                  <a:srgbClr val="FFCC00"/>
                </a:solidFill>
                <a:effectLst>
                  <a:outerShdw blurRad="38100" dist="38100" dir="2700000" algn="tl">
                    <a:srgbClr val="000000"/>
                  </a:outerShdw>
                </a:effectLst>
                <a:latin typeface="Arial" charset="0"/>
                <a:cs typeface="Arial" charset="0"/>
              </a:rPr>
              <a:t>-Persia--i.e.</a:t>
            </a:r>
            <a:r>
              <a:rPr lang="en-US" sz="2800" b="1" i="1" dirty="0">
                <a:effectLst>
                  <a:outerShdw blurRad="38100" dist="38100" dir="2700000" algn="tl">
                    <a:srgbClr val="000000"/>
                  </a:outerShdw>
                </a:effectLst>
                <a:latin typeface="Arial" charset="0"/>
                <a:cs typeface="Arial" charset="0"/>
              </a:rPr>
              <a:t> </a:t>
            </a:r>
            <a:r>
              <a:rPr lang="en-US" sz="2800" b="1" i="1" dirty="0">
                <a:solidFill>
                  <a:srgbClr val="FFFF00"/>
                </a:solidFill>
                <a:effectLst>
                  <a:outerShdw blurRad="38100" dist="38100" dir="2700000" algn="tl">
                    <a:srgbClr val="000000"/>
                  </a:outerShdw>
                </a:effectLst>
                <a:latin typeface="Arial" charset="0"/>
                <a:cs typeface="Arial" charset="0"/>
              </a:rPr>
              <a:t>Israelites from around Samaria (taken in the second captivity).</a:t>
            </a:r>
            <a:r>
              <a:rPr lang="en-US" dirty="0">
                <a:solidFill>
                  <a:srgbClr val="FFFF00"/>
                </a:solidFill>
                <a:latin typeface="Arial" charset="0"/>
                <a:cs typeface="Arial" charset="0"/>
              </a:rPr>
              <a:t> </a:t>
            </a:r>
            <a:endParaRPr lang="en-GB" dirty="0">
              <a:solidFill>
                <a:srgbClr val="FFFF00"/>
              </a:solidFill>
              <a:latin typeface="Arial" charset="0"/>
              <a:cs typeface="Arial" charset="0"/>
            </a:endParaRPr>
          </a:p>
        </p:txBody>
      </p:sp>
      <p:sp>
        <p:nvSpPr>
          <p:cNvPr id="40967" name="Text Box 7">
            <a:extLst>
              <a:ext uri="{FF2B5EF4-FFF2-40B4-BE49-F238E27FC236}">
                <a16:creationId xmlns:a16="http://schemas.microsoft.com/office/drawing/2014/main" id="{D4C36FDD-68E5-4EEF-B677-FDF4AB02142C}"/>
              </a:ext>
            </a:extLst>
          </p:cNvPr>
          <p:cNvSpPr txBox="1">
            <a:spLocks noChangeArrowheads="1"/>
          </p:cNvSpPr>
          <p:nvPr/>
        </p:nvSpPr>
        <p:spPr bwMode="auto">
          <a:xfrm>
            <a:off x="395288" y="5949950"/>
            <a:ext cx="2665412"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Geltae</a:t>
            </a:r>
          </a:p>
        </p:txBody>
      </p:sp>
      <p:sp>
        <p:nvSpPr>
          <p:cNvPr id="9" name="Slide Number Placeholder 8">
            <a:extLst>
              <a:ext uri="{FF2B5EF4-FFF2-40B4-BE49-F238E27FC236}">
                <a16:creationId xmlns:a16="http://schemas.microsoft.com/office/drawing/2014/main" id="{DAE5C2F6-8D83-4494-A685-48D480680E7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610880-BADB-4306-82C8-AB835FFAE2C2}" type="slidenum">
              <a:rPr lang="en-GB" altLang="en-US"/>
              <a:pPr eaLnBrk="1" hangingPunct="1"/>
              <a:t>65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ircle(in)">
                                      <p:cBhvr>
                                        <p:cTn id="7" dur="20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 calcmode="lin" valueType="num">
                                      <p:cBhvr additive="base">
                                        <p:cTn id="12" dur="500" fill="hold"/>
                                        <p:tgtEl>
                                          <p:spTgt spid="40967"/>
                                        </p:tgtEl>
                                        <p:attrNameLst>
                                          <p:attrName>ppt_x</p:attrName>
                                        </p:attrNameLst>
                                      </p:cBhvr>
                                      <p:tavLst>
                                        <p:tav tm="0">
                                          <p:val>
                                            <p:strVal val="#ppt_x"/>
                                          </p:val>
                                        </p:tav>
                                        <p:tav tm="100000">
                                          <p:val>
                                            <p:strVal val="#ppt_x"/>
                                          </p:val>
                                        </p:tav>
                                      </p:tavLst>
                                    </p:anim>
                                    <p:anim calcmode="lin" valueType="num">
                                      <p:cBhvr additive="base">
                                        <p:cTn id="13"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0966"/>
                                        </p:tgtEl>
                                        <p:attrNameLst>
                                          <p:attrName>style.visibility</p:attrName>
                                        </p:attrNameLst>
                                      </p:cBhvr>
                                      <p:to>
                                        <p:strVal val="visible"/>
                                      </p:to>
                                    </p:set>
                                    <p:anim calcmode="discrete" valueType="clr">
                                      <p:cBhvr override="childStyle">
                                        <p:cTn id="18" dur="80"/>
                                        <p:tgtEl>
                                          <p:spTgt spid="4096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0966"/>
                                        </p:tgtEl>
                                        <p:attrNameLst>
                                          <p:attrName>fillcolor</p:attrName>
                                        </p:attrNameLst>
                                      </p:cBhvr>
                                      <p:tavLst>
                                        <p:tav tm="0">
                                          <p:val>
                                            <p:clrVal>
                                              <a:schemeClr val="accent2"/>
                                            </p:clrVal>
                                          </p:val>
                                        </p:tav>
                                        <p:tav tm="50000">
                                          <p:val>
                                            <p:clrVal>
                                              <a:schemeClr val="hlink"/>
                                            </p:clrVal>
                                          </p:val>
                                        </p:tav>
                                      </p:tavLst>
                                    </p:anim>
                                    <p:set>
                                      <p:cBhvr>
                                        <p:cTn id="20" dur="80"/>
                                        <p:tgtEl>
                                          <p:spTgt spid="409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CB08BF8-F0F9-491E-AD88-A7149990DF5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69635" name="Text Box 3">
            <a:extLst>
              <a:ext uri="{FF2B5EF4-FFF2-40B4-BE49-F238E27FC236}">
                <a16:creationId xmlns:a16="http://schemas.microsoft.com/office/drawing/2014/main" id="{36EC75D3-D6BC-44C8-8534-2E4148F86C71}"/>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95237" name="Text Box 5">
            <a:extLst>
              <a:ext uri="{FF2B5EF4-FFF2-40B4-BE49-F238E27FC236}">
                <a16:creationId xmlns:a16="http://schemas.microsoft.com/office/drawing/2014/main" id="{5AB4BD23-330E-478F-A915-BABBB2740E10}"/>
              </a:ext>
            </a:extLst>
          </p:cNvPr>
          <p:cNvSpPr txBox="1">
            <a:spLocks noChangeArrowheads="1"/>
          </p:cNvSpPr>
          <p:nvPr/>
        </p:nvSpPr>
        <p:spPr bwMode="auto">
          <a:xfrm>
            <a:off x="4572000" y="1700213"/>
            <a:ext cx="4572000" cy="4789487"/>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However, the Cimmerians were first established as those people who had been carried away in Israel's first Assyrian captivity,</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known as the "Galilean Captivity,"</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from the northern and eastern regions of the Northern Kingdom--the lands of GALILEE and GILEAD!</a:t>
            </a:r>
            <a:r>
              <a:rPr lang="en-US" sz="2800">
                <a:solidFill>
                  <a:srgbClr val="FFFF00"/>
                </a:solidFill>
                <a:latin typeface="Arial" charset="0"/>
                <a:cs typeface="Arial" charset="0"/>
              </a:rPr>
              <a:t>  </a:t>
            </a:r>
            <a:endParaRPr lang="en-GB" sz="2800">
              <a:solidFill>
                <a:srgbClr val="FFFF00"/>
              </a:solidFill>
              <a:latin typeface="Arial" charset="0"/>
              <a:cs typeface="Arial" charset="0"/>
            </a:endParaRPr>
          </a:p>
        </p:txBody>
      </p:sp>
      <p:pic>
        <p:nvPicPr>
          <p:cNvPr id="95240" name="Picture 8" descr="gilead">
            <a:extLst>
              <a:ext uri="{FF2B5EF4-FFF2-40B4-BE49-F238E27FC236}">
                <a16:creationId xmlns:a16="http://schemas.microsoft.com/office/drawing/2014/main" id="{EA9AD65F-CBE3-43BD-AAFB-8D30FE806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663"/>
          <a:stretch>
            <a:fillRect/>
          </a:stretch>
        </p:blipFill>
        <p:spPr bwMode="auto">
          <a:xfrm>
            <a:off x="250825" y="1628775"/>
            <a:ext cx="40909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9159EB59-8200-480E-A389-1004534316C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36F5BD-F010-4E1C-9320-9D012ED8BB05}" type="slidenum">
              <a:rPr lang="en-GB" altLang="en-US"/>
              <a:pPr eaLnBrk="1" hangingPunct="1"/>
              <a:t>66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5240"/>
                                        </p:tgtEl>
                                        <p:attrNameLst>
                                          <p:attrName>style.visibility</p:attrName>
                                        </p:attrNameLst>
                                      </p:cBhvr>
                                      <p:to>
                                        <p:strVal val="visible"/>
                                      </p:to>
                                    </p:set>
                                    <p:animEffect transition="in" filter="circle(in)">
                                      <p:cBhvr>
                                        <p:cTn id="7" dur="2000"/>
                                        <p:tgtEl>
                                          <p:spTgt spid="952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5237"/>
                                        </p:tgtEl>
                                        <p:attrNameLst>
                                          <p:attrName>style.visibility</p:attrName>
                                        </p:attrNameLst>
                                      </p:cBhvr>
                                      <p:to>
                                        <p:strVal val="visible"/>
                                      </p:to>
                                    </p:set>
                                    <p:anim calcmode="discrete" valueType="clr">
                                      <p:cBhvr override="childStyle">
                                        <p:cTn id="12" dur="80"/>
                                        <p:tgtEl>
                                          <p:spTgt spid="9523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5237"/>
                                        </p:tgtEl>
                                        <p:attrNameLst>
                                          <p:attrName>fillcolor</p:attrName>
                                        </p:attrNameLst>
                                      </p:cBhvr>
                                      <p:tavLst>
                                        <p:tav tm="0">
                                          <p:val>
                                            <p:clrVal>
                                              <a:schemeClr val="accent2"/>
                                            </p:clrVal>
                                          </p:val>
                                        </p:tav>
                                        <p:tav tm="50000">
                                          <p:val>
                                            <p:clrVal>
                                              <a:schemeClr val="hlink"/>
                                            </p:clrVal>
                                          </p:val>
                                        </p:tav>
                                      </p:tavLst>
                                    </p:anim>
                                    <p:set>
                                      <p:cBhvr>
                                        <p:cTn id="14" dur="80"/>
                                        <p:tgtEl>
                                          <p:spTgt spid="952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0457CB8-A315-4EAF-BAD4-5C638A5245BA}"/>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0659" name="Text Box 3">
            <a:extLst>
              <a:ext uri="{FF2B5EF4-FFF2-40B4-BE49-F238E27FC236}">
                <a16:creationId xmlns:a16="http://schemas.microsoft.com/office/drawing/2014/main" id="{0D526008-6970-49C6-B9FF-2C59B9BAF2E5}"/>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96260" name="Text Box 4">
            <a:extLst>
              <a:ext uri="{FF2B5EF4-FFF2-40B4-BE49-F238E27FC236}">
                <a16:creationId xmlns:a16="http://schemas.microsoft.com/office/drawing/2014/main" id="{70F51E00-979F-408C-B515-449594336266}"/>
              </a:ext>
            </a:extLst>
          </p:cNvPr>
          <p:cNvSpPr txBox="1">
            <a:spLocks noChangeArrowheads="1"/>
          </p:cNvSpPr>
          <p:nvPr/>
        </p:nvSpPr>
        <p:spPr bwMode="auto">
          <a:xfrm>
            <a:off x="4572000" y="1989138"/>
            <a:ext cx="4572000" cy="3630612"/>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(There was a practice of attaching </a:t>
            </a:r>
            <a:r>
              <a:rPr lang="en-US" sz="2800" b="1" i="1">
                <a:solidFill>
                  <a:srgbClr val="FF3300"/>
                </a:solidFill>
                <a:effectLst>
                  <a:outerShdw blurRad="38100" dist="38100" dir="2700000" algn="tl">
                    <a:srgbClr val="000000"/>
                  </a:outerShdw>
                </a:effectLst>
                <a:latin typeface="Arial" charset="0"/>
                <a:cs typeface="Arial" charset="0"/>
              </a:rPr>
              <a:t>"gilead"</a:t>
            </a:r>
            <a:r>
              <a:rPr lang="en-US" sz="2800" b="1" i="1">
                <a:solidFill>
                  <a:schemeClr val="hlink"/>
                </a:solidFill>
                <a:effectLst>
                  <a:outerShdw blurRad="38100" dist="38100" dir="2700000" algn="tl">
                    <a:srgbClr val="000000"/>
                  </a:outerShdw>
                </a:effectLst>
                <a:latin typeface="Arial" charset="0"/>
                <a:cs typeface="Arial" charset="0"/>
              </a:rPr>
              <a:t> as a suffix to places, e.g. </a:t>
            </a:r>
            <a:r>
              <a:rPr lang="en-US" sz="2800" b="1" i="1">
                <a:solidFill>
                  <a:srgbClr val="FF3300"/>
                </a:solidFill>
                <a:effectLst>
                  <a:outerShdw blurRad="38100" dist="38100" dir="2700000" algn="tl">
                    <a:srgbClr val="000000"/>
                  </a:outerShdw>
                </a:effectLst>
                <a:latin typeface="Arial" charset="0"/>
                <a:cs typeface="Arial" charset="0"/>
              </a:rPr>
              <a:t>Jabesh-gilead </a:t>
            </a:r>
            <a:r>
              <a:rPr lang="en-US" sz="2800" b="1" i="1">
                <a:solidFill>
                  <a:schemeClr val="hlink"/>
                </a:solidFill>
                <a:effectLst>
                  <a:outerShdw blurRad="38100" dist="38100" dir="2700000" algn="tl">
                    <a:srgbClr val="000000"/>
                  </a:outerShdw>
                </a:effectLst>
                <a:latin typeface="Arial" charset="0"/>
                <a:cs typeface="Arial" charset="0"/>
              </a:rPr>
              <a:t>and </a:t>
            </a:r>
            <a:r>
              <a:rPr lang="en-US" sz="2800" b="1" i="1">
                <a:solidFill>
                  <a:srgbClr val="FF3300"/>
                </a:solidFill>
                <a:effectLst>
                  <a:outerShdw blurRad="38100" dist="38100" dir="2700000" algn="tl">
                    <a:srgbClr val="000000"/>
                  </a:outerShdw>
                </a:effectLst>
                <a:latin typeface="Arial" charset="0"/>
                <a:cs typeface="Arial" charset="0"/>
              </a:rPr>
              <a:t>Ramoth-gilead.)</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In the Trans-Jordan area was also the tribe of GAD.</a:t>
            </a:r>
            <a:r>
              <a:rPr lang="en-US" i="1">
                <a:latin typeface="Arial" charset="0"/>
                <a:cs typeface="Arial" charset="0"/>
              </a:rPr>
              <a:t> </a:t>
            </a:r>
            <a:br>
              <a:rPr lang="en-US" i="1">
                <a:latin typeface="Arial" charset="0"/>
                <a:cs typeface="Arial" charset="0"/>
              </a:rPr>
            </a:br>
            <a:br>
              <a:rPr lang="en-US" i="1">
                <a:latin typeface="Arial" charset="0"/>
                <a:cs typeface="Arial" charset="0"/>
              </a:rPr>
            </a:br>
            <a:endParaRPr lang="en-GB" i="1">
              <a:latin typeface="Arial" charset="0"/>
              <a:cs typeface="Arial" charset="0"/>
            </a:endParaRPr>
          </a:p>
        </p:txBody>
      </p:sp>
      <p:pic>
        <p:nvPicPr>
          <p:cNvPr id="70661" name="Picture 5" descr="gilead">
            <a:extLst>
              <a:ext uri="{FF2B5EF4-FFF2-40B4-BE49-F238E27FC236}">
                <a16:creationId xmlns:a16="http://schemas.microsoft.com/office/drawing/2014/main" id="{E26778A5-3630-4D62-83D5-98036B492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663"/>
          <a:stretch>
            <a:fillRect/>
          </a:stretch>
        </p:blipFill>
        <p:spPr bwMode="auto">
          <a:xfrm>
            <a:off x="250825" y="1628775"/>
            <a:ext cx="40909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EAA0633A-2543-4670-A9B3-6306CC83D9A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78EC0D-380B-400B-BA1F-513983853343}" type="slidenum">
              <a:rPr lang="en-GB" altLang="en-US"/>
              <a:pPr eaLnBrk="1" hangingPunct="1"/>
              <a:t>67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6260"/>
                                        </p:tgtEl>
                                        <p:attrNameLst>
                                          <p:attrName>style.visibility</p:attrName>
                                        </p:attrNameLst>
                                      </p:cBhvr>
                                      <p:to>
                                        <p:strVal val="visible"/>
                                      </p:to>
                                    </p:set>
                                    <p:anim calcmode="discrete" valueType="clr">
                                      <p:cBhvr override="childStyle">
                                        <p:cTn id="7" dur="80"/>
                                        <p:tgtEl>
                                          <p:spTgt spid="9626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60"/>
                                        </p:tgtEl>
                                        <p:attrNameLst>
                                          <p:attrName>fillcolor</p:attrName>
                                        </p:attrNameLst>
                                      </p:cBhvr>
                                      <p:tavLst>
                                        <p:tav tm="0">
                                          <p:val>
                                            <p:clrVal>
                                              <a:schemeClr val="accent2"/>
                                            </p:clrVal>
                                          </p:val>
                                        </p:tav>
                                        <p:tav tm="50000">
                                          <p:val>
                                            <p:clrVal>
                                              <a:schemeClr val="hlink"/>
                                            </p:clrVal>
                                          </p:val>
                                        </p:tav>
                                      </p:tavLst>
                                    </p:anim>
                                    <p:set>
                                      <p:cBhvr>
                                        <p:cTn id="9" dur="80"/>
                                        <p:tgtEl>
                                          <p:spTgt spid="962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343494A-AF3D-4FF7-9DFD-FE5CADC95B3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1683" name="Text Box 3">
            <a:extLst>
              <a:ext uri="{FF2B5EF4-FFF2-40B4-BE49-F238E27FC236}">
                <a16:creationId xmlns:a16="http://schemas.microsoft.com/office/drawing/2014/main" id="{3D6EC2C0-C561-486F-846B-25133CA09652}"/>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97284" name="Text Box 4">
            <a:extLst>
              <a:ext uri="{FF2B5EF4-FFF2-40B4-BE49-F238E27FC236}">
                <a16:creationId xmlns:a16="http://schemas.microsoft.com/office/drawing/2014/main" id="{AE6297D7-9824-48FC-ACBE-CE1F43EF24DE}"/>
              </a:ext>
            </a:extLst>
          </p:cNvPr>
          <p:cNvSpPr txBox="1">
            <a:spLocks noChangeArrowheads="1"/>
          </p:cNvSpPr>
          <p:nvPr/>
        </p:nvSpPr>
        <p:spPr bwMode="auto">
          <a:xfrm>
            <a:off x="4572000" y="1989138"/>
            <a:ext cx="4572000" cy="3935412"/>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Just to the east of the Sea of Galilee we still find the GOLAN Heights.</a:t>
            </a:r>
            <a:r>
              <a:rPr lang="en-US" sz="2800" b="1" i="1">
                <a:effectLst>
                  <a:outerShdw blurRad="38100" dist="38100" dir="2700000" algn="tl">
                    <a:srgbClr val="000000"/>
                  </a:outerShdw>
                </a:effectLst>
                <a:latin typeface="Arial" charset="0"/>
                <a:cs typeface="Arial" charset="0"/>
              </a:rPr>
              <a:t> </a:t>
            </a:r>
            <a:r>
              <a:rPr lang="en-US" sz="2800" b="1" i="1" u="sng">
                <a:solidFill>
                  <a:srgbClr val="FFCC00"/>
                </a:solidFill>
                <a:effectLst>
                  <a:outerShdw blurRad="38100" dist="38100" dir="2700000" algn="tl">
                    <a:srgbClr val="000000"/>
                  </a:outerShdw>
                </a:effectLst>
                <a:latin typeface="Arial" charset="0"/>
                <a:cs typeface="Arial" charset="0"/>
              </a:rPr>
              <a:t>The Hebrew Golan means "their captivity" and comes from the word Golah,</a:t>
            </a:r>
            <a:r>
              <a:rPr lang="en-US" sz="2800" b="1" i="1" u="sng">
                <a:effectLst>
                  <a:outerShdw blurRad="38100" dist="38100" dir="2700000" algn="tl">
                    <a:srgbClr val="000000"/>
                  </a:outerShdw>
                </a:effectLst>
                <a:latin typeface="Arial" charset="0"/>
                <a:cs typeface="Arial" charset="0"/>
              </a:rPr>
              <a:t> </a:t>
            </a:r>
            <a:r>
              <a:rPr lang="en-US" sz="2800" b="1" i="1" u="sng">
                <a:solidFill>
                  <a:srgbClr val="FFFF00"/>
                </a:solidFill>
                <a:effectLst>
                  <a:outerShdw blurRad="38100" dist="38100" dir="2700000" algn="tl">
                    <a:srgbClr val="000000"/>
                  </a:outerShdw>
                </a:effectLst>
                <a:latin typeface="Arial" charset="0"/>
                <a:cs typeface="Arial" charset="0"/>
              </a:rPr>
              <a:t>meaning "captive" or "exile</a:t>
            </a:r>
            <a:r>
              <a:rPr lang="en-US" sz="2800" b="1" i="1">
                <a:solidFill>
                  <a:srgbClr val="FFFF00"/>
                </a:solidFill>
                <a:effectLst>
                  <a:outerShdw blurRad="38100" dist="38100" dir="2700000" algn="tl">
                    <a:srgbClr val="000000"/>
                  </a:outerShdw>
                </a:effectLst>
                <a:latin typeface="Arial" charset="0"/>
                <a:cs typeface="Arial" charset="0"/>
              </a:rPr>
              <a:t>" (Enhanced Strong's Lexicon).</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pic>
        <p:nvPicPr>
          <p:cNvPr id="97287" name="Picture 7" descr="300px-Golan_heights_rel89B">
            <a:extLst>
              <a:ext uri="{FF2B5EF4-FFF2-40B4-BE49-F238E27FC236}">
                <a16:creationId xmlns:a16="http://schemas.microsoft.com/office/drawing/2014/main" id="{9B9CD136-2793-47FC-9410-C6785C120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55" t="3949" r="4222" b="3516"/>
          <a:stretch>
            <a:fillRect/>
          </a:stretch>
        </p:blipFill>
        <p:spPr bwMode="auto">
          <a:xfrm>
            <a:off x="323850" y="1484313"/>
            <a:ext cx="394970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8" name="AutoShape 8">
            <a:extLst>
              <a:ext uri="{FF2B5EF4-FFF2-40B4-BE49-F238E27FC236}">
                <a16:creationId xmlns:a16="http://schemas.microsoft.com/office/drawing/2014/main" id="{1A1D927E-582B-472F-82B5-EF7401A8B389}"/>
              </a:ext>
            </a:extLst>
          </p:cNvPr>
          <p:cNvSpPr>
            <a:spLocks noChangeArrowheads="1"/>
          </p:cNvSpPr>
          <p:nvPr/>
        </p:nvSpPr>
        <p:spPr bwMode="auto">
          <a:xfrm>
            <a:off x="250825" y="3789363"/>
            <a:ext cx="1800225" cy="936625"/>
          </a:xfrm>
          <a:prstGeom prst="rightArrow">
            <a:avLst>
              <a:gd name="adj1" fmla="val 50000"/>
              <a:gd name="adj2" fmla="val 48051"/>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 name="Slide Number Placeholder 8">
            <a:extLst>
              <a:ext uri="{FF2B5EF4-FFF2-40B4-BE49-F238E27FC236}">
                <a16:creationId xmlns:a16="http://schemas.microsoft.com/office/drawing/2014/main" id="{589169A2-C6DA-4F7C-B503-E54FE3D040C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CDE243-B521-426E-99A8-D7B73F662E96}" type="slidenum">
              <a:rPr lang="en-GB" altLang="en-US"/>
              <a:pPr eaLnBrk="1" hangingPunct="1"/>
              <a:t>68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7287"/>
                                        </p:tgtEl>
                                        <p:attrNameLst>
                                          <p:attrName>style.visibility</p:attrName>
                                        </p:attrNameLst>
                                      </p:cBhvr>
                                      <p:to>
                                        <p:strVal val="visible"/>
                                      </p:to>
                                    </p:set>
                                    <p:animEffect transition="in" filter="circle(in)">
                                      <p:cBhvr>
                                        <p:cTn id="7" dur="2000"/>
                                        <p:tgtEl>
                                          <p:spTgt spid="972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7284"/>
                                        </p:tgtEl>
                                        <p:attrNameLst>
                                          <p:attrName>style.visibility</p:attrName>
                                        </p:attrNameLst>
                                      </p:cBhvr>
                                      <p:to>
                                        <p:strVal val="visible"/>
                                      </p:to>
                                    </p:set>
                                    <p:anim calcmode="discrete" valueType="clr">
                                      <p:cBhvr override="childStyle">
                                        <p:cTn id="12" dur="80"/>
                                        <p:tgtEl>
                                          <p:spTgt spid="9728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7284"/>
                                        </p:tgtEl>
                                        <p:attrNameLst>
                                          <p:attrName>fillcolor</p:attrName>
                                        </p:attrNameLst>
                                      </p:cBhvr>
                                      <p:tavLst>
                                        <p:tav tm="0">
                                          <p:val>
                                            <p:clrVal>
                                              <a:schemeClr val="accent2"/>
                                            </p:clrVal>
                                          </p:val>
                                        </p:tav>
                                        <p:tav tm="50000">
                                          <p:val>
                                            <p:clrVal>
                                              <a:schemeClr val="hlink"/>
                                            </p:clrVal>
                                          </p:val>
                                        </p:tav>
                                      </p:tavLst>
                                    </p:anim>
                                    <p:set>
                                      <p:cBhvr>
                                        <p:cTn id="14" dur="80"/>
                                        <p:tgtEl>
                                          <p:spTgt spid="9728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8"/>
                                        </p:tgtEl>
                                        <p:attrNameLst>
                                          <p:attrName>style.visibility</p:attrName>
                                        </p:attrNameLst>
                                      </p:cBhvr>
                                      <p:to>
                                        <p:strVal val="visible"/>
                                      </p:to>
                                    </p:set>
                                    <p:anim calcmode="lin" valueType="num">
                                      <p:cBhvr additive="base">
                                        <p:cTn id="19" dur="500" fill="hold"/>
                                        <p:tgtEl>
                                          <p:spTgt spid="97288"/>
                                        </p:tgtEl>
                                        <p:attrNameLst>
                                          <p:attrName>ppt_x</p:attrName>
                                        </p:attrNameLst>
                                      </p:cBhvr>
                                      <p:tavLst>
                                        <p:tav tm="0">
                                          <p:val>
                                            <p:strVal val="0-#ppt_w/2"/>
                                          </p:val>
                                        </p:tav>
                                        <p:tav tm="100000">
                                          <p:val>
                                            <p:strVal val="#ppt_x"/>
                                          </p:val>
                                        </p:tav>
                                      </p:tavLst>
                                    </p:anim>
                                    <p:anim calcmode="lin" valueType="num">
                                      <p:cBhvr additive="base">
                                        <p:cTn id="20" dur="500" fill="hold"/>
                                        <p:tgtEl>
                                          <p:spTgt spid="97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P spid="9728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69CC870-0D98-48C8-AFC2-8AB480A55A3D}"/>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2707" name="Text Box 3">
            <a:extLst>
              <a:ext uri="{FF2B5EF4-FFF2-40B4-BE49-F238E27FC236}">
                <a16:creationId xmlns:a16="http://schemas.microsoft.com/office/drawing/2014/main" id="{6248B347-E57B-419D-BC33-08F23D03C3FC}"/>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98308" name="Text Box 4">
            <a:extLst>
              <a:ext uri="{FF2B5EF4-FFF2-40B4-BE49-F238E27FC236}">
                <a16:creationId xmlns:a16="http://schemas.microsoft.com/office/drawing/2014/main" id="{37030013-2C21-4812-8E35-716999D61F89}"/>
              </a:ext>
            </a:extLst>
          </p:cNvPr>
          <p:cNvSpPr txBox="1">
            <a:spLocks noChangeArrowheads="1"/>
          </p:cNvSpPr>
          <p:nvPr/>
        </p:nvSpPr>
        <p:spPr bwMode="auto">
          <a:xfrm>
            <a:off x="3924300" y="1700213"/>
            <a:ext cx="5219700" cy="4789487"/>
          </a:xfrm>
          <a:prstGeom prst="rect">
            <a:avLst/>
          </a:prstGeom>
          <a:noFill/>
          <a:ln w="9525">
            <a:noFill/>
            <a:miter lim="800000"/>
            <a:headEnd/>
            <a:tailEnd/>
          </a:ln>
          <a:effectLst/>
        </p:spPr>
        <p:txBody>
          <a:bodyPr>
            <a:spAutoFit/>
          </a:bodyPr>
          <a:lstStyle/>
          <a:p>
            <a:pPr>
              <a:spcBef>
                <a:spcPct val="50000"/>
              </a:spcBef>
              <a:defRPr/>
            </a:pPr>
            <a:r>
              <a:rPr lang="en-US" sz="2800" b="1" i="1">
                <a:solidFill>
                  <a:srgbClr val="FF00FF"/>
                </a:solidFill>
                <a:effectLst>
                  <a:outerShdw blurRad="38100" dist="38100" dir="2700000" algn="tl">
                    <a:srgbClr val="000000"/>
                  </a:outerShdw>
                </a:effectLst>
                <a:latin typeface="Arial" charset="0"/>
                <a:cs typeface="Arial" charset="0"/>
              </a:rPr>
              <a:t>Arthur Spier,</a:t>
            </a:r>
            <a:r>
              <a:rPr lang="en-US" sz="2800" b="1" i="1">
                <a:effectLst>
                  <a:outerShdw blurRad="38100" dist="38100" dir="2700000" algn="tl">
                    <a:srgbClr val="000000"/>
                  </a:outerShdw>
                </a:effectLst>
                <a:latin typeface="Arial" charset="0"/>
                <a:cs typeface="Arial" charset="0"/>
              </a:rPr>
              <a:t> </a:t>
            </a:r>
            <a:r>
              <a:rPr lang="en-US" sz="2800" b="1" i="1">
                <a:solidFill>
                  <a:srgbClr val="33CC33"/>
                </a:solidFill>
                <a:effectLst>
                  <a:outerShdw blurRad="38100" dist="38100" dir="2700000" algn="tl">
                    <a:srgbClr val="000000"/>
                  </a:outerShdw>
                </a:effectLst>
                <a:latin typeface="Arial" charset="0"/>
                <a:cs typeface="Arial" charset="0"/>
              </a:rPr>
              <a:t>Jewish author of A Comprehensive Hebrew Calendar,</a:t>
            </a:r>
            <a:r>
              <a:rPr lang="en-US" sz="2800" b="1" i="1">
                <a:effectLst>
                  <a:outerShdw blurRad="38100" dist="38100" dir="2700000" algn="tl">
                    <a:srgbClr val="000000"/>
                  </a:outerShdw>
                </a:effectLst>
                <a:latin typeface="Arial" charset="0"/>
                <a:cs typeface="Arial" charset="0"/>
              </a:rPr>
              <a:t> </a:t>
            </a:r>
            <a:r>
              <a:rPr lang="en-US" sz="2800" b="1" i="1">
                <a:solidFill>
                  <a:schemeClr val="hlink"/>
                </a:solidFill>
                <a:effectLst>
                  <a:outerShdw blurRad="38100" dist="38100" dir="2700000" algn="tl">
                    <a:srgbClr val="000000"/>
                  </a:outerShdw>
                </a:effectLst>
                <a:latin typeface="Arial" charset="0"/>
                <a:cs typeface="Arial" charset="0"/>
              </a:rPr>
              <a:t>says that "Golah" referred to those Israelite "communities living beyond the confines of Israel" (p. 62). Galilee,</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Gilead,</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Gad,</a:t>
            </a:r>
            <a:r>
              <a:rPr lang="en-US" sz="2800" b="1" i="1">
                <a:effectLst>
                  <a:outerShdw blurRad="38100" dist="38100" dir="2700000" algn="tl">
                    <a:srgbClr val="000000"/>
                  </a:outerShdw>
                </a:effectLst>
                <a:latin typeface="Arial" charset="0"/>
                <a:cs typeface="Arial" charset="0"/>
              </a:rPr>
              <a:t> </a:t>
            </a:r>
            <a:r>
              <a:rPr lang="en-US" sz="2800" b="1" i="1">
                <a:solidFill>
                  <a:srgbClr val="FF3300"/>
                </a:solidFill>
                <a:effectLst>
                  <a:outerShdw blurRad="38100" dist="38100" dir="2700000" algn="tl">
                    <a:srgbClr val="000000"/>
                  </a:outerShdw>
                </a:effectLst>
                <a:latin typeface="Arial" charset="0"/>
                <a:cs typeface="Arial" charset="0"/>
              </a:rPr>
              <a:t>Golan </a:t>
            </a:r>
            <a:r>
              <a:rPr lang="en-US" sz="2800" b="1" i="1">
                <a:solidFill>
                  <a:srgbClr val="FF00FF"/>
                </a:solidFill>
                <a:effectLst>
                  <a:outerShdw blurRad="38100" dist="38100" dir="2700000" algn="tl">
                    <a:srgbClr val="000000"/>
                  </a:outerShdw>
                </a:effectLst>
                <a:latin typeface="Arial" charset="0"/>
                <a:cs typeface="Arial" charset="0"/>
              </a:rPr>
              <a:t>and Golah are all possible etymological roots for Galatae,</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Goidels or Gauls--the Celtic people!</a:t>
            </a:r>
            <a:r>
              <a:rPr lang="en-US" sz="2800" b="1">
                <a:solidFill>
                  <a:srgbClr val="FFFF00"/>
                </a:solidFill>
                <a:effectLst>
                  <a:outerShdw blurRad="38100" dist="38100" dir="2700000" algn="tl">
                    <a:srgbClr val="000000"/>
                  </a:outerShdw>
                </a:effectLst>
                <a:latin typeface="Arial" charset="0"/>
                <a:cs typeface="Arial" charset="0"/>
              </a:rPr>
              <a:t> </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98312" name="Picture 8" descr="0873063988">
            <a:hlinkClick r:id="rId2"/>
            <a:extLst>
              <a:ext uri="{FF2B5EF4-FFF2-40B4-BE49-F238E27FC236}">
                <a16:creationId xmlns:a16="http://schemas.microsoft.com/office/drawing/2014/main" id="{9B0A44F7-E990-4D71-85E2-5BBB16C3CC86}"/>
              </a:ext>
            </a:extLst>
          </p:cNvPr>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395288" y="1844675"/>
            <a:ext cx="33432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06943B06-B8B1-4A29-8E73-CA0FA90E06B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E0FBF0-BACD-4283-841B-34CE88E5A213}" type="slidenum">
              <a:rPr lang="en-GB" altLang="en-US"/>
              <a:pPr eaLnBrk="1" hangingPunct="1"/>
              <a:t>69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circle(in)">
                                      <p:cBhvr>
                                        <p:cTn id="7" dur="2000"/>
                                        <p:tgtEl>
                                          <p:spTgt spid="983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8308"/>
                                        </p:tgtEl>
                                        <p:attrNameLst>
                                          <p:attrName>style.visibility</p:attrName>
                                        </p:attrNameLst>
                                      </p:cBhvr>
                                      <p:to>
                                        <p:strVal val="visible"/>
                                      </p:to>
                                    </p:set>
                                    <p:anim calcmode="discrete" valueType="clr">
                                      <p:cBhvr override="childStyle">
                                        <p:cTn id="12" dur="80"/>
                                        <p:tgtEl>
                                          <p:spTgt spid="9830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8308"/>
                                        </p:tgtEl>
                                        <p:attrNameLst>
                                          <p:attrName>fillcolor</p:attrName>
                                        </p:attrNameLst>
                                      </p:cBhvr>
                                      <p:tavLst>
                                        <p:tav tm="0">
                                          <p:val>
                                            <p:clrVal>
                                              <a:schemeClr val="accent2"/>
                                            </p:clrVal>
                                          </p:val>
                                        </p:tav>
                                        <p:tav tm="50000">
                                          <p:val>
                                            <p:clrVal>
                                              <a:schemeClr val="hlink"/>
                                            </p:clrVal>
                                          </p:val>
                                        </p:tav>
                                      </p:tavLst>
                                    </p:anim>
                                    <p:set>
                                      <p:cBhvr>
                                        <p:cTn id="14" dur="80"/>
                                        <p:tgtEl>
                                          <p:spTgt spid="9830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1A196E93-7519-4A12-B3A4-0A22BDF53BCD}"/>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pic>
        <p:nvPicPr>
          <p:cNvPr id="17416" name="Picture 8" descr="assyrians">
            <a:extLst>
              <a:ext uri="{FF2B5EF4-FFF2-40B4-BE49-F238E27FC236}">
                <a16:creationId xmlns:a16="http://schemas.microsoft.com/office/drawing/2014/main" id="{67B4052D-5203-424F-99D1-365630663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4710112"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9">
            <a:extLst>
              <a:ext uri="{FF2B5EF4-FFF2-40B4-BE49-F238E27FC236}">
                <a16:creationId xmlns:a16="http://schemas.microsoft.com/office/drawing/2014/main" id="{809A5FD6-46EA-46B9-8504-1D288E0701C5}"/>
              </a:ext>
            </a:extLst>
          </p:cNvPr>
          <p:cNvSpPr txBox="1">
            <a:spLocks noChangeArrowheads="1"/>
          </p:cNvSpPr>
          <p:nvPr/>
        </p:nvSpPr>
        <p:spPr bwMode="auto">
          <a:xfrm>
            <a:off x="468313" y="5084763"/>
            <a:ext cx="4608512"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Assyrian Warriors </a:t>
            </a:r>
          </a:p>
        </p:txBody>
      </p:sp>
      <p:sp>
        <p:nvSpPr>
          <p:cNvPr id="17418" name="Text Box 10">
            <a:extLst>
              <a:ext uri="{FF2B5EF4-FFF2-40B4-BE49-F238E27FC236}">
                <a16:creationId xmlns:a16="http://schemas.microsoft.com/office/drawing/2014/main" id="{5BEEE5E3-7BFE-4AD4-A1DC-AFE50D26964E}"/>
              </a:ext>
            </a:extLst>
          </p:cNvPr>
          <p:cNvSpPr txBox="1">
            <a:spLocks noChangeArrowheads="1"/>
          </p:cNvSpPr>
          <p:nvPr/>
        </p:nvSpPr>
        <p:spPr bwMode="auto">
          <a:xfrm>
            <a:off x="5219700" y="1484313"/>
            <a:ext cx="3924300" cy="4789487"/>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What really happened is this:</a:t>
            </a:r>
            <a:r>
              <a:rPr lang="en-US" sz="2800" b="1">
                <a:effectLst>
                  <a:outerShdw blurRad="38100" dist="38100" dir="2700000" algn="tl">
                    <a:srgbClr val="000000"/>
                  </a:outerShdw>
                </a:effectLst>
                <a:latin typeface="Arial" charset="0"/>
                <a:cs typeface="Arial" charset="0"/>
              </a:rPr>
              <a:t> </a:t>
            </a:r>
            <a:r>
              <a:rPr lang="en-US" sz="2800" b="1">
                <a:solidFill>
                  <a:schemeClr val="accent1"/>
                </a:solidFill>
                <a:effectLst>
                  <a:outerShdw blurRad="38100" dist="38100" dir="2700000" algn="tl">
                    <a:srgbClr val="000000"/>
                  </a:outerShdw>
                </a:effectLst>
                <a:latin typeface="Arial" charset="0"/>
                <a:cs typeface="Arial" charset="0"/>
              </a:rPr>
              <a:t>The Israelites, having become a captive people,</a:t>
            </a:r>
            <a:r>
              <a:rPr lang="en-US" sz="2800" b="1">
                <a:effectLst>
                  <a:outerShdw blurRad="38100" dist="38100" dir="2700000" algn="tl">
                    <a:srgbClr val="000000"/>
                  </a:outerShdw>
                </a:effectLst>
                <a:latin typeface="Arial" charset="0"/>
                <a:cs typeface="Arial" charset="0"/>
              </a:rPr>
              <a:t> </a:t>
            </a:r>
            <a:r>
              <a:rPr lang="en-US" sz="2800" b="1">
                <a:solidFill>
                  <a:srgbClr val="FF00FF"/>
                </a:solidFill>
                <a:effectLst>
                  <a:outerShdw blurRad="38100" dist="38100" dir="2700000" algn="tl">
                    <a:srgbClr val="000000"/>
                  </a:outerShdw>
                </a:effectLst>
                <a:latin typeface="Arial" charset="0"/>
                <a:cs typeface="Arial" charset="0"/>
              </a:rPr>
              <a:t>were being used by the Assyrians to perform slave labor and were also forced to fight battles for them (“Kill or be killed”) as unwilling mercenaries</a:t>
            </a:r>
            <a:r>
              <a:rPr lang="en-GB" sz="2800" b="1">
                <a:effectLst>
                  <a:outerShdw blurRad="38100" dist="38100" dir="2700000" algn="tl">
                    <a:srgbClr val="000000"/>
                  </a:outerShdw>
                </a:effectLst>
                <a:latin typeface="Arial" charset="0"/>
                <a:cs typeface="Arial" charset="0"/>
              </a:rPr>
              <a:t> </a:t>
            </a:r>
          </a:p>
        </p:txBody>
      </p:sp>
      <p:sp>
        <p:nvSpPr>
          <p:cNvPr id="8" name="Slide Number Placeholder 7">
            <a:extLst>
              <a:ext uri="{FF2B5EF4-FFF2-40B4-BE49-F238E27FC236}">
                <a16:creationId xmlns:a16="http://schemas.microsoft.com/office/drawing/2014/main" id="{BD4EDACC-89AD-4739-A33D-5E54A01A08E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BD53CE-5780-4FC4-BEA1-6D92B48F90A5}" type="slidenum">
              <a:rPr lang="en-GB" altLang="en-US"/>
              <a:pPr eaLnBrk="1" hangingPunct="1"/>
              <a:t>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circle(in)">
                                      <p:cBhvr>
                                        <p:cTn id="7" dur="2000"/>
                                        <p:tgtEl>
                                          <p:spTgt spid="17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7"/>
                                        </p:tgtEl>
                                        <p:attrNameLst>
                                          <p:attrName>style.visibility</p:attrName>
                                        </p:attrNameLst>
                                      </p:cBhvr>
                                      <p:to>
                                        <p:strVal val="visible"/>
                                      </p:to>
                                    </p:set>
                                    <p:anim calcmode="lin" valueType="num">
                                      <p:cBhvr additive="base">
                                        <p:cTn id="12" dur="500" fill="hold"/>
                                        <p:tgtEl>
                                          <p:spTgt spid="17417"/>
                                        </p:tgtEl>
                                        <p:attrNameLst>
                                          <p:attrName>ppt_x</p:attrName>
                                        </p:attrNameLst>
                                      </p:cBhvr>
                                      <p:tavLst>
                                        <p:tav tm="0">
                                          <p:val>
                                            <p:strVal val="#ppt_x"/>
                                          </p:val>
                                        </p:tav>
                                        <p:tav tm="100000">
                                          <p:val>
                                            <p:strVal val="#ppt_x"/>
                                          </p:val>
                                        </p:tav>
                                      </p:tavLst>
                                    </p:anim>
                                    <p:anim calcmode="lin" valueType="num">
                                      <p:cBhvr additive="base">
                                        <p:cTn id="13"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418"/>
                                        </p:tgtEl>
                                        <p:attrNameLst>
                                          <p:attrName>style.visibility</p:attrName>
                                        </p:attrNameLst>
                                      </p:cBhvr>
                                      <p:to>
                                        <p:strVal val="visible"/>
                                      </p:to>
                                    </p:set>
                                    <p:anim calcmode="discrete" valueType="clr">
                                      <p:cBhvr override="childStyle">
                                        <p:cTn id="18" dur="80"/>
                                        <p:tgtEl>
                                          <p:spTgt spid="1741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418"/>
                                        </p:tgtEl>
                                        <p:attrNameLst>
                                          <p:attrName>fillcolor</p:attrName>
                                        </p:attrNameLst>
                                      </p:cBhvr>
                                      <p:tavLst>
                                        <p:tav tm="0">
                                          <p:val>
                                            <p:clrVal>
                                              <a:schemeClr val="accent2"/>
                                            </p:clrVal>
                                          </p:val>
                                        </p:tav>
                                        <p:tav tm="50000">
                                          <p:val>
                                            <p:clrVal>
                                              <a:schemeClr val="hlink"/>
                                            </p:clrVal>
                                          </p:val>
                                        </p:tav>
                                      </p:tavLst>
                                    </p:anim>
                                    <p:set>
                                      <p:cBhvr>
                                        <p:cTn id="20" dur="80"/>
                                        <p:tgtEl>
                                          <p:spTgt spid="174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P spid="1741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5063424-7DD4-4AE9-A954-8C879D8A212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3731" name="Text Box 3">
            <a:extLst>
              <a:ext uri="{FF2B5EF4-FFF2-40B4-BE49-F238E27FC236}">
                <a16:creationId xmlns:a16="http://schemas.microsoft.com/office/drawing/2014/main" id="{39C725EF-D1D3-434B-898C-1B141249D217}"/>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99332" name="Text Box 4">
            <a:extLst>
              <a:ext uri="{FF2B5EF4-FFF2-40B4-BE49-F238E27FC236}">
                <a16:creationId xmlns:a16="http://schemas.microsoft.com/office/drawing/2014/main" id="{C6D949FA-3789-496B-A0F8-3B162C03352B}"/>
              </a:ext>
            </a:extLst>
          </p:cNvPr>
          <p:cNvSpPr txBox="1">
            <a:spLocks noChangeArrowheads="1"/>
          </p:cNvSpPr>
          <p:nvPr/>
        </p:nvSpPr>
        <p:spPr bwMode="auto">
          <a:xfrm>
            <a:off x="5508625" y="1700213"/>
            <a:ext cx="3635375" cy="4483100"/>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Remember too that in Spain these people were Celtiberians or just Iberians--as the Israelites living just north of Armenia were also called.</a:t>
            </a:r>
            <a:r>
              <a:rPr lang="en-US" sz="2800" b="1" i="1">
                <a:effectLst>
                  <a:outerShdw blurRad="38100" dist="38100" dir="2700000" algn="tl">
                    <a:srgbClr val="000000"/>
                  </a:outerShdw>
                </a:effectLst>
                <a:latin typeface="Arial" charset="0"/>
                <a:cs typeface="Arial" charset="0"/>
              </a:rPr>
              <a:t> </a:t>
            </a:r>
            <a:r>
              <a:rPr lang="en-US" sz="3200" b="1" i="1" u="sng">
                <a:solidFill>
                  <a:srgbClr val="FFFF00"/>
                </a:solidFill>
                <a:effectLst>
                  <a:outerShdw blurRad="38100" dist="38100" dir="2700000" algn="tl">
                    <a:srgbClr val="000000"/>
                  </a:outerShdw>
                </a:effectLst>
                <a:latin typeface="Arial" charset="0"/>
                <a:cs typeface="Arial" charset="0"/>
              </a:rPr>
              <a:t>Iber-ia is "land of Iber</a:t>
            </a:r>
            <a:r>
              <a:rPr lang="en-US" sz="3200" b="1" i="1">
                <a:solidFill>
                  <a:srgbClr val="FFFF00"/>
                </a:solidFill>
                <a:effectLst>
                  <a:outerShdw blurRad="38100" dist="38100" dir="2700000" algn="tl">
                    <a:srgbClr val="000000"/>
                  </a:outerShdw>
                </a:effectLst>
                <a:latin typeface="Arial" charset="0"/>
                <a:cs typeface="Arial" charset="0"/>
              </a:rPr>
              <a:t>."</a:t>
            </a:r>
            <a:r>
              <a:rPr lang="en-US">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 </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99335" name="Picture 7" descr="Map of Spain">
            <a:hlinkClick r:id="rId2"/>
            <a:extLst>
              <a:ext uri="{FF2B5EF4-FFF2-40B4-BE49-F238E27FC236}">
                <a16:creationId xmlns:a16="http://schemas.microsoft.com/office/drawing/2014/main" id="{444B7392-8E4C-4841-B01A-0218FF6DF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489585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0233846B-AD5E-42C1-9369-F34739D8F42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947975-E5DF-43CD-A672-6108AB2A8C24}" type="slidenum">
              <a:rPr lang="en-GB" altLang="en-US"/>
              <a:pPr eaLnBrk="1" hangingPunct="1"/>
              <a:t>70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circle(in)">
                                      <p:cBhvr>
                                        <p:cTn id="7" dur="2000"/>
                                        <p:tgtEl>
                                          <p:spTgt spid="993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9332"/>
                                        </p:tgtEl>
                                        <p:attrNameLst>
                                          <p:attrName>style.visibility</p:attrName>
                                        </p:attrNameLst>
                                      </p:cBhvr>
                                      <p:to>
                                        <p:strVal val="visible"/>
                                      </p:to>
                                    </p:set>
                                    <p:anim calcmode="discrete" valueType="clr">
                                      <p:cBhvr override="childStyle">
                                        <p:cTn id="12" dur="80"/>
                                        <p:tgtEl>
                                          <p:spTgt spid="9933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9332"/>
                                        </p:tgtEl>
                                        <p:attrNameLst>
                                          <p:attrName>fillcolor</p:attrName>
                                        </p:attrNameLst>
                                      </p:cBhvr>
                                      <p:tavLst>
                                        <p:tav tm="0">
                                          <p:val>
                                            <p:clrVal>
                                              <a:schemeClr val="accent2"/>
                                            </p:clrVal>
                                          </p:val>
                                        </p:tav>
                                        <p:tav tm="50000">
                                          <p:val>
                                            <p:clrVal>
                                              <a:schemeClr val="hlink"/>
                                            </p:clrVal>
                                          </p:val>
                                        </p:tav>
                                      </p:tavLst>
                                    </p:anim>
                                    <p:set>
                                      <p:cBhvr>
                                        <p:cTn id="14" dur="80"/>
                                        <p:tgtEl>
                                          <p:spTgt spid="993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4772474-B45B-4623-80EE-550FEA508A3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4755" name="Text Box 3">
            <a:extLst>
              <a:ext uri="{FF2B5EF4-FFF2-40B4-BE49-F238E27FC236}">
                <a16:creationId xmlns:a16="http://schemas.microsoft.com/office/drawing/2014/main" id="{B5CA1155-C726-4FB1-9526-C1BB70C4DF96}"/>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100356" name="Text Box 4">
            <a:extLst>
              <a:ext uri="{FF2B5EF4-FFF2-40B4-BE49-F238E27FC236}">
                <a16:creationId xmlns:a16="http://schemas.microsoft.com/office/drawing/2014/main" id="{A36B3BE7-AD9A-434C-A770-6D6C5E714C84}"/>
              </a:ext>
            </a:extLst>
          </p:cNvPr>
          <p:cNvSpPr txBox="1">
            <a:spLocks noChangeArrowheads="1"/>
          </p:cNvSpPr>
          <p:nvPr/>
        </p:nvSpPr>
        <p:spPr bwMode="auto">
          <a:xfrm>
            <a:off x="5580063" y="1628775"/>
            <a:ext cx="3348037" cy="5027613"/>
          </a:xfrm>
          <a:prstGeom prst="rect">
            <a:avLst/>
          </a:prstGeom>
          <a:noFill/>
          <a:ln w="9525">
            <a:noFill/>
            <a:miter lim="800000"/>
            <a:headEnd/>
            <a:tailEnd/>
          </a:ln>
          <a:effectLst/>
        </p:spPr>
        <p:txBody>
          <a:bodyPr>
            <a:spAutoFit/>
          </a:bodyPr>
          <a:lstStyle/>
          <a:p>
            <a:pPr>
              <a:spcBef>
                <a:spcPct val="50000"/>
              </a:spcBef>
              <a:defRPr/>
            </a:pPr>
            <a:r>
              <a:rPr lang="en-US" sz="3200" b="1" i="1">
                <a:solidFill>
                  <a:schemeClr val="hlink"/>
                </a:solidFill>
                <a:effectLst>
                  <a:outerShdw blurRad="38100" dist="38100" dir="2700000" algn="tl">
                    <a:srgbClr val="000000"/>
                  </a:outerShdw>
                </a:effectLst>
                <a:latin typeface="Arial" charset="0"/>
                <a:cs typeface="Arial" charset="0"/>
              </a:rPr>
              <a:t>Based on what we now know of these people, we can easily see that </a:t>
            </a:r>
            <a:r>
              <a:rPr lang="en-US" sz="3200" b="1" i="1">
                <a:solidFill>
                  <a:srgbClr val="FFFF00"/>
                </a:solidFill>
                <a:effectLst>
                  <a:outerShdw blurRad="38100" dist="38100" dir="2700000" algn="tl">
                    <a:srgbClr val="000000"/>
                  </a:outerShdw>
                </a:effectLst>
                <a:latin typeface="Arial" charset="0"/>
                <a:cs typeface="Arial" charset="0"/>
              </a:rPr>
              <a:t>"Iber"</a:t>
            </a:r>
            <a:r>
              <a:rPr lang="en-US" sz="3200" b="1" i="1">
                <a:solidFill>
                  <a:schemeClr val="hlink"/>
                </a:solidFill>
                <a:effectLst>
                  <a:outerShdw blurRad="38100" dist="38100" dir="2700000" algn="tl">
                    <a:srgbClr val="000000"/>
                  </a:outerShdw>
                </a:effectLst>
                <a:latin typeface="Arial" charset="0"/>
                <a:cs typeface="Arial" charset="0"/>
              </a:rPr>
              <a:t> is almost identical with </a:t>
            </a:r>
            <a:r>
              <a:rPr lang="en-US" sz="3200" b="1" i="1">
                <a:solidFill>
                  <a:srgbClr val="FFFF00"/>
                </a:solidFill>
                <a:effectLst>
                  <a:outerShdw blurRad="38100" dist="38100" dir="2700000" algn="tl">
                    <a:srgbClr val="000000"/>
                  </a:outerShdw>
                </a:effectLst>
                <a:latin typeface="Arial" charset="0"/>
                <a:cs typeface="Arial" charset="0"/>
              </a:rPr>
              <a:t>"Eber"</a:t>
            </a:r>
            <a:r>
              <a:rPr lang="en-US" sz="3200" b="1" i="1">
                <a:solidFill>
                  <a:schemeClr val="hlink"/>
                </a:solidFill>
                <a:effectLst>
                  <a:outerShdw blurRad="38100" dist="38100" dir="2700000" algn="tl">
                    <a:srgbClr val="000000"/>
                  </a:outerShdw>
                </a:effectLst>
                <a:latin typeface="Arial" charset="0"/>
                <a:cs typeface="Arial" charset="0"/>
              </a:rPr>
              <a:t> or </a:t>
            </a:r>
            <a:r>
              <a:rPr lang="en-US" sz="3200" b="1" i="1">
                <a:solidFill>
                  <a:srgbClr val="FFFF00"/>
                </a:solidFill>
                <a:effectLst>
                  <a:outerShdw blurRad="38100" dist="38100" dir="2700000" algn="tl">
                    <a:srgbClr val="000000"/>
                  </a:outerShdw>
                </a:effectLst>
                <a:latin typeface="Arial" charset="0"/>
                <a:cs typeface="Arial" charset="0"/>
              </a:rPr>
              <a:t>"Heber"--</a:t>
            </a:r>
            <a:r>
              <a:rPr lang="en-US" sz="3200" b="1" i="1">
                <a:solidFill>
                  <a:schemeClr val="hlink"/>
                </a:solidFill>
                <a:effectLst>
                  <a:outerShdw blurRad="38100" dist="38100" dir="2700000" algn="tl">
                    <a:srgbClr val="000000"/>
                  </a:outerShdw>
                </a:effectLst>
                <a:latin typeface="Arial" charset="0"/>
                <a:cs typeface="Arial" charset="0"/>
              </a:rPr>
              <a:t>that is, </a:t>
            </a:r>
            <a:r>
              <a:rPr lang="en-US" sz="3200" b="1" i="1">
                <a:solidFill>
                  <a:srgbClr val="FFFF00"/>
                </a:solidFill>
                <a:effectLst>
                  <a:outerShdw blurRad="38100" dist="38100" dir="2700000" algn="tl">
                    <a:srgbClr val="000000"/>
                  </a:outerShdw>
                </a:effectLst>
                <a:latin typeface="Arial" charset="0"/>
                <a:cs typeface="Arial" charset="0"/>
              </a:rPr>
              <a:t>"Hebrew,"</a:t>
            </a:r>
            <a:r>
              <a:rPr lang="en-GB" sz="3600">
                <a:solidFill>
                  <a:srgbClr val="FFFF00"/>
                </a:solidFill>
                <a:latin typeface="Arial" charset="0"/>
                <a:cs typeface="Arial" charset="0"/>
              </a:rPr>
              <a:t> </a:t>
            </a:r>
          </a:p>
        </p:txBody>
      </p:sp>
      <p:pic>
        <p:nvPicPr>
          <p:cNvPr id="100359" name="Picture 7" descr="iberia_en">
            <a:extLst>
              <a:ext uri="{FF2B5EF4-FFF2-40B4-BE49-F238E27FC236}">
                <a16:creationId xmlns:a16="http://schemas.microsoft.com/office/drawing/2014/main" id="{5DAF6E7D-5CBC-4984-B341-4AB2138C0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0575"/>
            <a:ext cx="4897437"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0" name="Text Box 8">
            <a:extLst>
              <a:ext uri="{FF2B5EF4-FFF2-40B4-BE49-F238E27FC236}">
                <a16:creationId xmlns:a16="http://schemas.microsoft.com/office/drawing/2014/main" id="{F6D214A1-6082-44A6-B1C2-FB31A5E8E45A}"/>
              </a:ext>
            </a:extLst>
          </p:cNvPr>
          <p:cNvSpPr txBox="1">
            <a:spLocks noChangeArrowheads="1"/>
          </p:cNvSpPr>
          <p:nvPr/>
        </p:nvSpPr>
        <p:spPr bwMode="auto">
          <a:xfrm>
            <a:off x="827088" y="6216650"/>
            <a:ext cx="403225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Iberia</a:t>
            </a:r>
          </a:p>
        </p:txBody>
      </p:sp>
      <p:sp>
        <p:nvSpPr>
          <p:cNvPr id="9" name="Slide Number Placeholder 8">
            <a:extLst>
              <a:ext uri="{FF2B5EF4-FFF2-40B4-BE49-F238E27FC236}">
                <a16:creationId xmlns:a16="http://schemas.microsoft.com/office/drawing/2014/main" id="{83288F60-4699-405D-9377-AF6845D9B1E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08A4BA-5AD5-4A47-8E25-187B6F95DACF}" type="slidenum">
              <a:rPr lang="en-GB" altLang="en-US"/>
              <a:pPr eaLnBrk="1" hangingPunct="1"/>
              <a:t>71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circle(in)">
                                      <p:cBhvr>
                                        <p:cTn id="7" dur="2000"/>
                                        <p:tgtEl>
                                          <p:spTgt spid="1003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0360">
                                            <p:txEl>
                                              <p:pRg st="0" end="0"/>
                                            </p:txEl>
                                          </p:spTgt>
                                        </p:tgtEl>
                                        <p:attrNameLst>
                                          <p:attrName>style.visibility</p:attrName>
                                        </p:attrNameLst>
                                      </p:cBhvr>
                                      <p:to>
                                        <p:strVal val="visible"/>
                                      </p:to>
                                    </p:set>
                                    <p:anim calcmode="lin" valueType="num">
                                      <p:cBhvr additive="base">
                                        <p:cTn id="12" dur="500" fill="hold"/>
                                        <p:tgtEl>
                                          <p:spTgt spid="10036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03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0356"/>
                                        </p:tgtEl>
                                        <p:attrNameLst>
                                          <p:attrName>style.visibility</p:attrName>
                                        </p:attrNameLst>
                                      </p:cBhvr>
                                      <p:to>
                                        <p:strVal val="visible"/>
                                      </p:to>
                                    </p:set>
                                    <p:anim calcmode="discrete" valueType="clr">
                                      <p:cBhvr override="childStyle">
                                        <p:cTn id="18" dur="80"/>
                                        <p:tgtEl>
                                          <p:spTgt spid="10035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0356"/>
                                        </p:tgtEl>
                                        <p:attrNameLst>
                                          <p:attrName>fillcolor</p:attrName>
                                        </p:attrNameLst>
                                      </p:cBhvr>
                                      <p:tavLst>
                                        <p:tav tm="0">
                                          <p:val>
                                            <p:clrVal>
                                              <a:schemeClr val="accent2"/>
                                            </p:clrVal>
                                          </p:val>
                                        </p:tav>
                                        <p:tav tm="50000">
                                          <p:val>
                                            <p:clrVal>
                                              <a:schemeClr val="hlink"/>
                                            </p:clrVal>
                                          </p:val>
                                        </p:tav>
                                      </p:tavLst>
                                    </p:anim>
                                    <p:set>
                                      <p:cBhvr>
                                        <p:cTn id="20" dur="80"/>
                                        <p:tgtEl>
                                          <p:spTgt spid="1003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6336CB6-9195-4576-AC66-CE4F9B11B0FA}"/>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5779" name="Text Box 3">
            <a:extLst>
              <a:ext uri="{FF2B5EF4-FFF2-40B4-BE49-F238E27FC236}">
                <a16:creationId xmlns:a16="http://schemas.microsoft.com/office/drawing/2014/main" id="{C0AD37AF-33BF-4B7C-9B4A-C66AAF5F4798}"/>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101380" name="Text Box 4">
            <a:extLst>
              <a:ext uri="{FF2B5EF4-FFF2-40B4-BE49-F238E27FC236}">
                <a16:creationId xmlns:a16="http://schemas.microsoft.com/office/drawing/2014/main" id="{A6AEDD05-3808-4CA7-8EA5-09A612FB1334}"/>
              </a:ext>
            </a:extLst>
          </p:cNvPr>
          <p:cNvSpPr txBox="1">
            <a:spLocks noChangeArrowheads="1"/>
          </p:cNvSpPr>
          <p:nvPr/>
        </p:nvSpPr>
        <p:spPr bwMode="auto">
          <a:xfrm>
            <a:off x="4859338" y="1628775"/>
            <a:ext cx="4068762" cy="4362450"/>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which sounds very close to </a:t>
            </a:r>
            <a:r>
              <a:rPr lang="en-US" sz="2800" b="1" i="1">
                <a:solidFill>
                  <a:srgbClr val="FFFF00"/>
                </a:solidFill>
                <a:effectLst>
                  <a:outerShdw blurRad="38100" dist="38100" dir="2700000" algn="tl">
                    <a:srgbClr val="000000"/>
                  </a:outerShdw>
                </a:effectLst>
                <a:latin typeface="Arial" charset="0"/>
                <a:cs typeface="Arial" charset="0"/>
              </a:rPr>
              <a:t>"Ibheriu,"</a:t>
            </a:r>
            <a:r>
              <a:rPr lang="en-US" sz="2800" b="1" i="1">
                <a:solidFill>
                  <a:schemeClr val="hlink"/>
                </a:solidFill>
                <a:effectLst>
                  <a:outerShdw blurRad="38100" dist="38100" dir="2700000" algn="tl">
                    <a:srgbClr val="000000"/>
                  </a:outerShdw>
                </a:effectLst>
                <a:latin typeface="Arial" charset="0"/>
                <a:cs typeface="Arial" charset="0"/>
              </a:rPr>
              <a:t> the ancient name of Ireland </a:t>
            </a:r>
            <a:r>
              <a:rPr lang="en-US" sz="2800" b="1" i="1">
                <a:solidFill>
                  <a:srgbClr val="FFFF00"/>
                </a:solidFill>
                <a:effectLst>
                  <a:outerShdw blurRad="38100" dist="38100" dir="2700000" algn="tl">
                    <a:srgbClr val="000000"/>
                  </a:outerShdw>
                </a:effectLst>
                <a:latin typeface="Arial" charset="0"/>
                <a:cs typeface="Arial" charset="0"/>
              </a:rPr>
              <a:t>(Heb. Ivri = ancient Gaelic Iveriu).</a:t>
            </a:r>
            <a:r>
              <a:rPr lang="en-US" sz="2800" b="1" i="1">
                <a:solidFill>
                  <a:schemeClr val="hlink"/>
                </a:solidFill>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The "Emerald Isle" was also known as</a:t>
            </a:r>
            <a:r>
              <a:rPr lang="en-US" sz="2800" b="1" i="1">
                <a:solidFill>
                  <a:schemeClr val="hlink"/>
                </a:solidFill>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Ivernia, Hibernia, Iberon, Ierne, Erin, Eire, Ire-land.</a:t>
            </a:r>
            <a:endParaRPr lang="en-GB" sz="2800" b="1" i="1">
              <a:solidFill>
                <a:srgbClr val="FFFF00"/>
              </a:solidFill>
              <a:effectLst>
                <a:outerShdw blurRad="38100" dist="38100" dir="2700000" algn="tl">
                  <a:srgbClr val="000000"/>
                </a:outerShdw>
              </a:effectLst>
              <a:latin typeface="Arial" charset="0"/>
              <a:cs typeface="Arial" charset="0"/>
            </a:endParaRPr>
          </a:p>
        </p:txBody>
      </p:sp>
      <p:sp>
        <p:nvSpPr>
          <p:cNvPr id="101382" name="Text Box 6">
            <a:extLst>
              <a:ext uri="{FF2B5EF4-FFF2-40B4-BE49-F238E27FC236}">
                <a16:creationId xmlns:a16="http://schemas.microsoft.com/office/drawing/2014/main" id="{1E4B0A34-FDD3-4FD7-94B1-BEAD228F246F}"/>
              </a:ext>
            </a:extLst>
          </p:cNvPr>
          <p:cNvSpPr txBox="1">
            <a:spLocks noChangeArrowheads="1"/>
          </p:cNvSpPr>
          <p:nvPr/>
        </p:nvSpPr>
        <p:spPr bwMode="auto">
          <a:xfrm>
            <a:off x="468313" y="6216650"/>
            <a:ext cx="403225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Emerald Isle</a:t>
            </a:r>
          </a:p>
        </p:txBody>
      </p:sp>
      <p:pic>
        <p:nvPicPr>
          <p:cNvPr id="101384" name="Picture 8" descr="ireland_provinces">
            <a:extLst>
              <a:ext uri="{FF2B5EF4-FFF2-40B4-BE49-F238E27FC236}">
                <a16:creationId xmlns:a16="http://schemas.microsoft.com/office/drawing/2014/main" id="{98725FB0-1C50-43DA-B3A5-E2397E5CA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3633788" cy="43926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9747D5E9-FA60-4902-AA0E-5483272C9FF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119E6E-1B78-4502-B42B-FB729F8B60C0}" type="slidenum">
              <a:rPr lang="en-GB" altLang="en-US"/>
              <a:pPr eaLnBrk="1" hangingPunct="1"/>
              <a:t>72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1384"/>
                                        </p:tgtEl>
                                        <p:attrNameLst>
                                          <p:attrName>style.visibility</p:attrName>
                                        </p:attrNameLst>
                                      </p:cBhvr>
                                      <p:to>
                                        <p:strVal val="visible"/>
                                      </p:to>
                                    </p:set>
                                    <p:animEffect transition="in" filter="circle(in)">
                                      <p:cBhvr>
                                        <p:cTn id="7" dur="2000"/>
                                        <p:tgtEl>
                                          <p:spTgt spid="101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1382">
                                            <p:txEl>
                                              <p:pRg st="0" end="0"/>
                                            </p:txEl>
                                          </p:spTgt>
                                        </p:tgtEl>
                                        <p:attrNameLst>
                                          <p:attrName>style.visibility</p:attrName>
                                        </p:attrNameLst>
                                      </p:cBhvr>
                                      <p:to>
                                        <p:strVal val="visible"/>
                                      </p:to>
                                    </p:set>
                                    <p:anim calcmode="lin" valueType="num">
                                      <p:cBhvr additive="base">
                                        <p:cTn id="12" dur="500" fill="hold"/>
                                        <p:tgtEl>
                                          <p:spTgt spid="10138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13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1380"/>
                                        </p:tgtEl>
                                        <p:attrNameLst>
                                          <p:attrName>style.visibility</p:attrName>
                                        </p:attrNameLst>
                                      </p:cBhvr>
                                      <p:to>
                                        <p:strVal val="visible"/>
                                      </p:to>
                                    </p:set>
                                    <p:anim calcmode="discrete" valueType="clr">
                                      <p:cBhvr override="childStyle">
                                        <p:cTn id="18" dur="80"/>
                                        <p:tgtEl>
                                          <p:spTgt spid="10138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1380"/>
                                        </p:tgtEl>
                                        <p:attrNameLst>
                                          <p:attrName>fillcolor</p:attrName>
                                        </p:attrNameLst>
                                      </p:cBhvr>
                                      <p:tavLst>
                                        <p:tav tm="0">
                                          <p:val>
                                            <p:clrVal>
                                              <a:schemeClr val="accent2"/>
                                            </p:clrVal>
                                          </p:val>
                                        </p:tav>
                                        <p:tav tm="50000">
                                          <p:val>
                                            <p:clrVal>
                                              <a:schemeClr val="hlink"/>
                                            </p:clrVal>
                                          </p:val>
                                        </p:tav>
                                      </p:tavLst>
                                    </p:anim>
                                    <p:set>
                                      <p:cBhvr>
                                        <p:cTn id="20" dur="80"/>
                                        <p:tgtEl>
                                          <p:spTgt spid="1013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97D1031-8A18-4AF0-929F-B109BC8C334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6803" name="Text Box 3">
            <a:extLst>
              <a:ext uri="{FF2B5EF4-FFF2-40B4-BE49-F238E27FC236}">
                <a16:creationId xmlns:a16="http://schemas.microsoft.com/office/drawing/2014/main" id="{5672D76D-3F26-41AA-AAB9-FEAF5F0BA1B6}"/>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102404" name="Text Box 4">
            <a:extLst>
              <a:ext uri="{FF2B5EF4-FFF2-40B4-BE49-F238E27FC236}">
                <a16:creationId xmlns:a16="http://schemas.microsoft.com/office/drawing/2014/main" id="{8AF7C8B7-D196-469B-958A-74176A24606B}"/>
              </a:ext>
            </a:extLst>
          </p:cNvPr>
          <p:cNvSpPr txBox="1">
            <a:spLocks noChangeArrowheads="1"/>
          </p:cNvSpPr>
          <p:nvPr/>
        </p:nvSpPr>
        <p:spPr bwMode="auto">
          <a:xfrm>
            <a:off x="4716463" y="2349500"/>
            <a:ext cx="40687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i="1">
                <a:solidFill>
                  <a:schemeClr val="hlink"/>
                </a:solidFill>
              </a:rPr>
              <a:t>Immediately west of northern Scotland,</a:t>
            </a:r>
            <a:r>
              <a:rPr lang="en-US" altLang="en-US" sz="3200" b="1" i="1"/>
              <a:t> </a:t>
            </a:r>
            <a:r>
              <a:rPr lang="en-US" altLang="en-US" sz="3200" b="1" i="1">
                <a:solidFill>
                  <a:srgbClr val="FFCC00"/>
                </a:solidFill>
              </a:rPr>
              <a:t>the Hebrews probably gave their name to the islands called the Hebrides</a:t>
            </a:r>
            <a:r>
              <a:rPr lang="en-GB" altLang="en-US" sz="3200" b="1"/>
              <a:t> </a:t>
            </a:r>
          </a:p>
        </p:txBody>
      </p:sp>
      <p:sp>
        <p:nvSpPr>
          <p:cNvPr id="102405" name="Text Box 5">
            <a:extLst>
              <a:ext uri="{FF2B5EF4-FFF2-40B4-BE49-F238E27FC236}">
                <a16:creationId xmlns:a16="http://schemas.microsoft.com/office/drawing/2014/main" id="{D40C4960-0F44-4AF8-9487-81E3D3B06B0A}"/>
              </a:ext>
            </a:extLst>
          </p:cNvPr>
          <p:cNvSpPr txBox="1">
            <a:spLocks noChangeArrowheads="1"/>
          </p:cNvSpPr>
          <p:nvPr/>
        </p:nvSpPr>
        <p:spPr bwMode="auto">
          <a:xfrm>
            <a:off x="468313" y="6216650"/>
            <a:ext cx="3887787"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Hebrides</a:t>
            </a:r>
          </a:p>
        </p:txBody>
      </p:sp>
      <p:pic>
        <p:nvPicPr>
          <p:cNvPr id="102408" name="Picture 8" descr="Outer-Hebrides">
            <a:extLst>
              <a:ext uri="{FF2B5EF4-FFF2-40B4-BE49-F238E27FC236}">
                <a16:creationId xmlns:a16="http://schemas.microsoft.com/office/drawing/2014/main" id="{DFE015BB-4BA1-4397-BB9E-20E3CAB5D9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378301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462AB09B-1C84-4E5E-9F3F-EA8AFEEB8DD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B7F6C2-E4D0-4B93-9AA0-980C45C83FD8}" type="slidenum">
              <a:rPr lang="en-GB" altLang="en-US"/>
              <a:pPr eaLnBrk="1" hangingPunct="1"/>
              <a:t>73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2408"/>
                                        </p:tgtEl>
                                        <p:attrNameLst>
                                          <p:attrName>style.visibility</p:attrName>
                                        </p:attrNameLst>
                                      </p:cBhvr>
                                      <p:to>
                                        <p:strVal val="visible"/>
                                      </p:to>
                                    </p:set>
                                    <p:animEffect transition="in" filter="circle(in)">
                                      <p:cBhvr>
                                        <p:cTn id="7" dur="2000"/>
                                        <p:tgtEl>
                                          <p:spTgt spid="1024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2405">
                                            <p:txEl>
                                              <p:pRg st="0" end="0"/>
                                            </p:txEl>
                                          </p:spTgt>
                                        </p:tgtEl>
                                        <p:attrNameLst>
                                          <p:attrName>style.visibility</p:attrName>
                                        </p:attrNameLst>
                                      </p:cBhvr>
                                      <p:to>
                                        <p:strVal val="visible"/>
                                      </p:to>
                                    </p:set>
                                    <p:anim calcmode="lin" valueType="num">
                                      <p:cBhvr additive="base">
                                        <p:cTn id="12" dur="500" fill="hold"/>
                                        <p:tgtEl>
                                          <p:spTgt spid="10240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2404"/>
                                        </p:tgtEl>
                                        <p:attrNameLst>
                                          <p:attrName>style.visibility</p:attrName>
                                        </p:attrNameLst>
                                      </p:cBhvr>
                                      <p:to>
                                        <p:strVal val="visible"/>
                                      </p:to>
                                    </p:set>
                                    <p:anim calcmode="discrete" valueType="clr">
                                      <p:cBhvr override="childStyle">
                                        <p:cTn id="18" dur="80"/>
                                        <p:tgtEl>
                                          <p:spTgt spid="10240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2404"/>
                                        </p:tgtEl>
                                        <p:attrNameLst>
                                          <p:attrName>fillcolor</p:attrName>
                                        </p:attrNameLst>
                                      </p:cBhvr>
                                      <p:tavLst>
                                        <p:tav tm="0">
                                          <p:val>
                                            <p:clrVal>
                                              <a:schemeClr val="accent2"/>
                                            </p:clrVal>
                                          </p:val>
                                        </p:tav>
                                        <p:tav tm="50000">
                                          <p:val>
                                            <p:clrVal>
                                              <a:schemeClr val="hlink"/>
                                            </p:clrVal>
                                          </p:val>
                                        </p:tav>
                                      </p:tavLst>
                                    </p:anim>
                                    <p:set>
                                      <p:cBhvr>
                                        <p:cTn id="20" dur="80"/>
                                        <p:tgtEl>
                                          <p:spTgt spid="10240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BF81E96-CA69-4ED5-8622-13F14B6F39F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7827" name="Text Box 3">
            <a:extLst>
              <a:ext uri="{FF2B5EF4-FFF2-40B4-BE49-F238E27FC236}">
                <a16:creationId xmlns:a16="http://schemas.microsoft.com/office/drawing/2014/main" id="{FCD8B285-77EC-4AF0-8FB9-F015B2B45685}"/>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103428" name="Text Box 4">
            <a:extLst>
              <a:ext uri="{FF2B5EF4-FFF2-40B4-BE49-F238E27FC236}">
                <a16:creationId xmlns:a16="http://schemas.microsoft.com/office/drawing/2014/main" id="{F4EFCB62-4D07-44C5-B993-3B3FB0DB3157}"/>
              </a:ext>
            </a:extLst>
          </p:cNvPr>
          <p:cNvSpPr txBox="1">
            <a:spLocks noChangeArrowheads="1"/>
          </p:cNvSpPr>
          <p:nvPr/>
        </p:nvSpPr>
        <p:spPr bwMode="auto">
          <a:xfrm>
            <a:off x="5435600" y="1628775"/>
            <a:ext cx="3276600" cy="4362450"/>
          </a:xfrm>
          <a:prstGeom prst="rect">
            <a:avLst/>
          </a:prstGeom>
          <a:noFill/>
          <a:ln w="9525">
            <a:noFill/>
            <a:miter lim="800000"/>
            <a:headEnd/>
            <a:tailEnd/>
          </a:ln>
          <a:effectLst/>
        </p:spPr>
        <p:txBody>
          <a:bodyPr>
            <a:spAutoFit/>
          </a:bodyPr>
          <a:lstStyle/>
          <a:p>
            <a:pPr>
              <a:spcBef>
                <a:spcPct val="50000"/>
              </a:spcBef>
              <a:defRPr/>
            </a:pPr>
            <a:r>
              <a:rPr lang="en-US" sz="2800" b="1" i="1">
                <a:solidFill>
                  <a:srgbClr val="FFCC00"/>
                </a:solidFill>
                <a:effectLst>
                  <a:outerShdw blurRad="38100" dist="38100" dir="2700000" algn="tl">
                    <a:srgbClr val="000000"/>
                  </a:outerShdw>
                </a:effectLst>
                <a:latin typeface="Arial" charset="0"/>
                <a:cs typeface="Arial" charset="0"/>
              </a:rPr>
              <a:t>In northeast Spain,</a:t>
            </a:r>
            <a:r>
              <a:rPr lang="en-US" sz="2800" b="1" i="1">
                <a:latin typeface="Arial" charset="0"/>
                <a:cs typeface="Arial" charset="0"/>
              </a:rPr>
              <a:t> </a:t>
            </a:r>
            <a:r>
              <a:rPr lang="en-US" sz="2800" b="1" i="1">
                <a:solidFill>
                  <a:schemeClr val="accent1"/>
                </a:solidFill>
                <a:effectLst>
                  <a:outerShdw blurRad="38100" dist="38100" dir="2700000" algn="tl">
                    <a:srgbClr val="000000"/>
                  </a:outerShdw>
                </a:effectLst>
                <a:latin typeface="Arial" charset="0"/>
                <a:cs typeface="Arial" charset="0"/>
              </a:rPr>
              <a:t>the Ebro River was most likely named after them.</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It is probable that Israelite mariners brought the name Hebrew to the Iberian Peninsula.</a:t>
            </a:r>
            <a:r>
              <a:rPr lang="en-GB" sz="2800">
                <a:latin typeface="Arial" charset="0"/>
                <a:cs typeface="Arial" charset="0"/>
              </a:rPr>
              <a:t> </a:t>
            </a:r>
          </a:p>
        </p:txBody>
      </p:sp>
      <p:sp>
        <p:nvSpPr>
          <p:cNvPr id="103429" name="Text Box 5">
            <a:extLst>
              <a:ext uri="{FF2B5EF4-FFF2-40B4-BE49-F238E27FC236}">
                <a16:creationId xmlns:a16="http://schemas.microsoft.com/office/drawing/2014/main" id="{FF5ECF81-AC3F-416D-98FD-F4373E36A993}"/>
              </a:ext>
            </a:extLst>
          </p:cNvPr>
          <p:cNvSpPr txBox="1">
            <a:spLocks noChangeArrowheads="1"/>
          </p:cNvSpPr>
          <p:nvPr/>
        </p:nvSpPr>
        <p:spPr bwMode="auto">
          <a:xfrm>
            <a:off x="684213" y="5734050"/>
            <a:ext cx="403225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The River Ebro</a:t>
            </a:r>
          </a:p>
        </p:txBody>
      </p:sp>
      <p:pic>
        <p:nvPicPr>
          <p:cNvPr id="103432" name="Picture 8" descr="1481">
            <a:extLst>
              <a:ext uri="{FF2B5EF4-FFF2-40B4-BE49-F238E27FC236}">
                <a16:creationId xmlns:a16="http://schemas.microsoft.com/office/drawing/2014/main" id="{6328F1F1-2937-41BB-A356-EDBE777A0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60575"/>
            <a:ext cx="4632325"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64A825DC-ECC3-4330-83B6-15AD9C1D3AD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60E3EF-3D2E-41AD-A410-4B73D46051E3}" type="slidenum">
              <a:rPr lang="en-GB" altLang="en-US"/>
              <a:pPr eaLnBrk="1" hangingPunct="1"/>
              <a:t>74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3432"/>
                                        </p:tgtEl>
                                        <p:attrNameLst>
                                          <p:attrName>style.visibility</p:attrName>
                                        </p:attrNameLst>
                                      </p:cBhvr>
                                      <p:to>
                                        <p:strVal val="visible"/>
                                      </p:to>
                                    </p:set>
                                    <p:animEffect transition="in" filter="circle(in)">
                                      <p:cBhvr>
                                        <p:cTn id="7" dur="2000"/>
                                        <p:tgtEl>
                                          <p:spTgt spid="1034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3429"/>
                                        </p:tgtEl>
                                        <p:attrNameLst>
                                          <p:attrName>style.visibility</p:attrName>
                                        </p:attrNameLst>
                                      </p:cBhvr>
                                      <p:to>
                                        <p:strVal val="visible"/>
                                      </p:to>
                                    </p:set>
                                    <p:anim calcmode="lin" valueType="num">
                                      <p:cBhvr additive="base">
                                        <p:cTn id="12" dur="500" fill="hold"/>
                                        <p:tgtEl>
                                          <p:spTgt spid="103429"/>
                                        </p:tgtEl>
                                        <p:attrNameLst>
                                          <p:attrName>ppt_x</p:attrName>
                                        </p:attrNameLst>
                                      </p:cBhvr>
                                      <p:tavLst>
                                        <p:tav tm="0">
                                          <p:val>
                                            <p:strVal val="#ppt_x"/>
                                          </p:val>
                                        </p:tav>
                                        <p:tav tm="100000">
                                          <p:val>
                                            <p:strVal val="#ppt_x"/>
                                          </p:val>
                                        </p:tav>
                                      </p:tavLst>
                                    </p:anim>
                                    <p:anim calcmode="lin" valueType="num">
                                      <p:cBhvr additive="base">
                                        <p:cTn id="13" dur="500" fill="hold"/>
                                        <p:tgtEl>
                                          <p:spTgt spid="10342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3428"/>
                                        </p:tgtEl>
                                        <p:attrNameLst>
                                          <p:attrName>style.visibility</p:attrName>
                                        </p:attrNameLst>
                                      </p:cBhvr>
                                      <p:to>
                                        <p:strVal val="visible"/>
                                      </p:to>
                                    </p:set>
                                    <p:anim calcmode="discrete" valueType="clr">
                                      <p:cBhvr override="childStyle">
                                        <p:cTn id="18" dur="80"/>
                                        <p:tgtEl>
                                          <p:spTgt spid="10342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3428"/>
                                        </p:tgtEl>
                                        <p:attrNameLst>
                                          <p:attrName>fillcolor</p:attrName>
                                        </p:attrNameLst>
                                      </p:cBhvr>
                                      <p:tavLst>
                                        <p:tav tm="0">
                                          <p:val>
                                            <p:clrVal>
                                              <a:schemeClr val="accent2"/>
                                            </p:clrVal>
                                          </p:val>
                                        </p:tav>
                                        <p:tav tm="50000">
                                          <p:val>
                                            <p:clrVal>
                                              <a:schemeClr val="hlink"/>
                                            </p:clrVal>
                                          </p:val>
                                        </p:tav>
                                      </p:tavLst>
                                    </p:anim>
                                    <p:set>
                                      <p:cBhvr>
                                        <p:cTn id="20" dur="80"/>
                                        <p:tgtEl>
                                          <p:spTgt spid="103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2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DEDC4C4-6775-4332-94E1-4F6D6CBEB22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8851" name="Text Box 3">
            <a:extLst>
              <a:ext uri="{FF2B5EF4-FFF2-40B4-BE49-F238E27FC236}">
                <a16:creationId xmlns:a16="http://schemas.microsoft.com/office/drawing/2014/main" id="{232DE854-097D-4DAC-8903-1F5E5BDAD453}"/>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104452" name="Text Box 4">
            <a:extLst>
              <a:ext uri="{FF2B5EF4-FFF2-40B4-BE49-F238E27FC236}">
                <a16:creationId xmlns:a16="http://schemas.microsoft.com/office/drawing/2014/main" id="{ACA14EBC-B75C-4108-922B-D993B396DA1A}"/>
              </a:ext>
            </a:extLst>
          </p:cNvPr>
          <p:cNvSpPr txBox="1">
            <a:spLocks noChangeArrowheads="1"/>
          </p:cNvSpPr>
          <p:nvPr/>
        </p:nvSpPr>
        <p:spPr bwMode="auto">
          <a:xfrm>
            <a:off x="4716463" y="1628775"/>
            <a:ext cx="4427537" cy="4362450"/>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And,</a:t>
            </a:r>
            <a:r>
              <a:rPr lang="en-US" sz="2800" b="1" i="1">
                <a:effectLst>
                  <a:outerShdw blurRad="38100" dist="38100" dir="2700000" algn="tl">
                    <a:srgbClr val="000000"/>
                  </a:outerShdw>
                </a:effectLst>
                <a:latin typeface="Arial" charset="0"/>
                <a:cs typeface="Arial" charset="0"/>
              </a:rPr>
              <a:t> </a:t>
            </a:r>
            <a:r>
              <a:rPr lang="en-US" sz="2800" b="1" i="1">
                <a:solidFill>
                  <a:schemeClr val="accent2"/>
                </a:solidFill>
                <a:effectLst>
                  <a:outerShdw blurRad="38100" dist="38100" dir="2700000" algn="tl">
                    <a:srgbClr val="000000"/>
                  </a:outerShdw>
                </a:effectLst>
                <a:latin typeface="Arial" charset="0"/>
                <a:cs typeface="Arial" charset="0"/>
              </a:rPr>
              <a:t>since the northern Danites dwelling near the Phoenicians lived in the region of Galilee,</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they may also have brought such Celtic names as Galacia</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(northwestern Spain) and Portugal ("Port of the Gaels").</a:t>
            </a:r>
            <a:r>
              <a:rPr lang="en-US">
                <a:solidFill>
                  <a:srgbClr val="00FF00"/>
                </a:solidFill>
                <a:latin typeface="Arial" charset="0"/>
                <a:cs typeface="Arial" charset="0"/>
              </a:rPr>
              <a:t> </a:t>
            </a:r>
            <a:endParaRPr lang="en-GB">
              <a:solidFill>
                <a:srgbClr val="00FF00"/>
              </a:solidFill>
              <a:latin typeface="Arial" charset="0"/>
              <a:cs typeface="Arial" charset="0"/>
            </a:endParaRPr>
          </a:p>
        </p:txBody>
      </p:sp>
      <p:sp>
        <p:nvSpPr>
          <p:cNvPr id="104453" name="Text Box 5">
            <a:extLst>
              <a:ext uri="{FF2B5EF4-FFF2-40B4-BE49-F238E27FC236}">
                <a16:creationId xmlns:a16="http://schemas.microsoft.com/office/drawing/2014/main" id="{FA086D63-81AE-488C-A337-82C48D9C0CA6}"/>
              </a:ext>
            </a:extLst>
          </p:cNvPr>
          <p:cNvSpPr txBox="1">
            <a:spLocks noChangeArrowheads="1"/>
          </p:cNvSpPr>
          <p:nvPr/>
        </p:nvSpPr>
        <p:spPr bwMode="auto">
          <a:xfrm>
            <a:off x="684213" y="5734050"/>
            <a:ext cx="4032250"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Galicia</a:t>
            </a:r>
          </a:p>
        </p:txBody>
      </p:sp>
      <p:pic>
        <p:nvPicPr>
          <p:cNvPr id="104456" name="Picture 8" descr="galacia400">
            <a:extLst>
              <a:ext uri="{FF2B5EF4-FFF2-40B4-BE49-F238E27FC236}">
                <a16:creationId xmlns:a16="http://schemas.microsoft.com/office/drawing/2014/main" id="{9C7702F1-C3FF-4CDE-B997-AD7684287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2C706C7E-230C-471B-873D-C4534104D7C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03092C-EA01-4345-8365-E52149D3EF6D}" type="slidenum">
              <a:rPr lang="en-GB" altLang="en-US"/>
              <a:pPr eaLnBrk="1" hangingPunct="1"/>
              <a:t>75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circle(in)">
                                      <p:cBhvr>
                                        <p:cTn id="7" dur="2000"/>
                                        <p:tgtEl>
                                          <p:spTgt spid="104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4453">
                                            <p:txEl>
                                              <p:pRg st="0" end="0"/>
                                            </p:txEl>
                                          </p:spTgt>
                                        </p:tgtEl>
                                        <p:attrNameLst>
                                          <p:attrName>style.visibility</p:attrName>
                                        </p:attrNameLst>
                                      </p:cBhvr>
                                      <p:to>
                                        <p:strVal val="visible"/>
                                      </p:to>
                                    </p:set>
                                    <p:anim calcmode="lin" valueType="num">
                                      <p:cBhvr additive="base">
                                        <p:cTn id="12" dur="500" fill="hold"/>
                                        <p:tgtEl>
                                          <p:spTgt spid="10445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44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4452"/>
                                        </p:tgtEl>
                                        <p:attrNameLst>
                                          <p:attrName>style.visibility</p:attrName>
                                        </p:attrNameLst>
                                      </p:cBhvr>
                                      <p:to>
                                        <p:strVal val="visible"/>
                                      </p:to>
                                    </p:set>
                                    <p:anim calcmode="discrete" valueType="clr">
                                      <p:cBhvr override="childStyle">
                                        <p:cTn id="18" dur="80"/>
                                        <p:tgtEl>
                                          <p:spTgt spid="10445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4452"/>
                                        </p:tgtEl>
                                        <p:attrNameLst>
                                          <p:attrName>fillcolor</p:attrName>
                                        </p:attrNameLst>
                                      </p:cBhvr>
                                      <p:tavLst>
                                        <p:tav tm="0">
                                          <p:val>
                                            <p:clrVal>
                                              <a:schemeClr val="accent2"/>
                                            </p:clrVal>
                                          </p:val>
                                        </p:tav>
                                        <p:tav tm="50000">
                                          <p:val>
                                            <p:clrVal>
                                              <a:schemeClr val="hlink"/>
                                            </p:clrVal>
                                          </p:val>
                                        </p:tav>
                                      </p:tavLst>
                                    </p:anim>
                                    <p:set>
                                      <p:cBhvr>
                                        <p:cTn id="20" dur="80"/>
                                        <p:tgtEl>
                                          <p:spTgt spid="1044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8803E3C-9E19-498D-81E5-AFE71B52572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79875" name="Text Box 3">
            <a:extLst>
              <a:ext uri="{FF2B5EF4-FFF2-40B4-BE49-F238E27FC236}">
                <a16:creationId xmlns:a16="http://schemas.microsoft.com/office/drawing/2014/main" id="{32BA3231-5CEC-4AB1-BB34-ADA7B50407C2}"/>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105476" name="Text Box 4">
            <a:extLst>
              <a:ext uri="{FF2B5EF4-FFF2-40B4-BE49-F238E27FC236}">
                <a16:creationId xmlns:a16="http://schemas.microsoft.com/office/drawing/2014/main" id="{DBB3F88A-3E82-4B81-8FBD-53ED4AD12CC8}"/>
              </a:ext>
            </a:extLst>
          </p:cNvPr>
          <p:cNvSpPr txBox="1">
            <a:spLocks noChangeArrowheads="1"/>
          </p:cNvSpPr>
          <p:nvPr/>
        </p:nvSpPr>
        <p:spPr bwMode="auto">
          <a:xfrm>
            <a:off x="5003800" y="2060575"/>
            <a:ext cx="3924300" cy="3387725"/>
          </a:xfrm>
          <a:prstGeom prst="rect">
            <a:avLst/>
          </a:prstGeom>
          <a:noFill/>
          <a:ln w="9525">
            <a:noFill/>
            <a:miter lim="800000"/>
            <a:headEnd/>
            <a:tailEnd/>
          </a:ln>
          <a:effectLst/>
        </p:spPr>
        <p:txBody>
          <a:bodyPr>
            <a:spAutoFit/>
          </a:bodyPr>
          <a:lstStyle/>
          <a:p>
            <a:pPr>
              <a:spcBef>
                <a:spcPct val="50000"/>
              </a:spcBef>
              <a:defRPr/>
            </a:pPr>
            <a:r>
              <a:rPr lang="en-US" sz="3600" b="1" i="1">
                <a:solidFill>
                  <a:srgbClr val="FFCC00"/>
                </a:solidFill>
                <a:effectLst>
                  <a:outerShdw blurRad="38100" dist="38100" dir="2700000" algn="tl">
                    <a:srgbClr val="000000"/>
                  </a:outerShdw>
                </a:effectLst>
                <a:latin typeface="Arial" charset="0"/>
                <a:cs typeface="Arial" charset="0"/>
              </a:rPr>
              <a:t>These names may also have been brought by the transcontinental Celts.</a:t>
            </a:r>
            <a:endParaRPr lang="en-GB" sz="3600" b="1" i="1">
              <a:solidFill>
                <a:srgbClr val="FFCC00"/>
              </a:solidFill>
              <a:effectLst>
                <a:outerShdw blurRad="38100" dist="38100" dir="2700000" algn="tl">
                  <a:srgbClr val="000000"/>
                </a:outerShdw>
              </a:effectLst>
              <a:latin typeface="Arial" charset="0"/>
              <a:cs typeface="Arial" charset="0"/>
            </a:endParaRPr>
          </a:p>
        </p:txBody>
      </p:sp>
      <p:sp>
        <p:nvSpPr>
          <p:cNvPr id="105477" name="Text Box 5">
            <a:extLst>
              <a:ext uri="{FF2B5EF4-FFF2-40B4-BE49-F238E27FC236}">
                <a16:creationId xmlns:a16="http://schemas.microsoft.com/office/drawing/2014/main" id="{622C190D-497A-4640-ACCF-2CE9531230AF}"/>
              </a:ext>
            </a:extLst>
          </p:cNvPr>
          <p:cNvSpPr txBox="1">
            <a:spLocks noChangeArrowheads="1"/>
          </p:cNvSpPr>
          <p:nvPr/>
        </p:nvSpPr>
        <p:spPr bwMode="auto">
          <a:xfrm>
            <a:off x="611188" y="5734050"/>
            <a:ext cx="4032250" cy="946150"/>
          </a:xfrm>
          <a:prstGeom prst="rect">
            <a:avLst/>
          </a:prstGeom>
          <a:noFill/>
          <a:ln w="9525">
            <a:noFill/>
            <a:miter lim="800000"/>
            <a:headEnd/>
            <a:tailEnd/>
          </a:ln>
          <a:effectLst/>
        </p:spPr>
        <p:txBody>
          <a:bodyPr>
            <a:spAutoFit/>
          </a:bodyPr>
          <a:lstStyle/>
          <a:p>
            <a:pPr algn="ctr">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Celtic Settlements In Pink And Yellow</a:t>
            </a:r>
          </a:p>
        </p:txBody>
      </p:sp>
      <p:pic>
        <p:nvPicPr>
          <p:cNvPr id="105479" name="Picture 7" descr="mso576DF">
            <a:extLst>
              <a:ext uri="{FF2B5EF4-FFF2-40B4-BE49-F238E27FC236}">
                <a16:creationId xmlns:a16="http://schemas.microsoft.com/office/drawing/2014/main" id="{2189B442-D975-4E34-AC10-462884B748E2}"/>
              </a:ext>
            </a:extLst>
          </p:cNvPr>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t="4340" r="30946" b="11043"/>
          <a:stretch>
            <a:fillRect/>
          </a:stretch>
        </p:blipFill>
        <p:spPr bwMode="auto">
          <a:xfrm>
            <a:off x="323850" y="1700213"/>
            <a:ext cx="4464050" cy="386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42CAE2DE-262D-4FAE-822D-D73779A6F23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BB1C76-0933-4B74-8BEA-34622DA1CA53}" type="slidenum">
              <a:rPr lang="en-GB" altLang="en-US"/>
              <a:pPr eaLnBrk="1" hangingPunct="1"/>
              <a:t>76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circle(in)">
                                      <p:cBhvr>
                                        <p:cTn id="7" dur="2000"/>
                                        <p:tgtEl>
                                          <p:spTgt spid="105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477"/>
                                        </p:tgtEl>
                                        <p:attrNameLst>
                                          <p:attrName>style.visibility</p:attrName>
                                        </p:attrNameLst>
                                      </p:cBhvr>
                                      <p:to>
                                        <p:strVal val="visible"/>
                                      </p:to>
                                    </p:set>
                                    <p:anim calcmode="lin" valueType="num">
                                      <p:cBhvr additive="base">
                                        <p:cTn id="12" dur="500" fill="hold"/>
                                        <p:tgtEl>
                                          <p:spTgt spid="105477"/>
                                        </p:tgtEl>
                                        <p:attrNameLst>
                                          <p:attrName>ppt_x</p:attrName>
                                        </p:attrNameLst>
                                      </p:cBhvr>
                                      <p:tavLst>
                                        <p:tav tm="0">
                                          <p:val>
                                            <p:strVal val="#ppt_x"/>
                                          </p:val>
                                        </p:tav>
                                        <p:tav tm="100000">
                                          <p:val>
                                            <p:strVal val="#ppt_x"/>
                                          </p:val>
                                        </p:tav>
                                      </p:tavLst>
                                    </p:anim>
                                    <p:anim calcmode="lin" valueType="num">
                                      <p:cBhvr additive="base">
                                        <p:cTn id="13" dur="500" fill="hold"/>
                                        <p:tgtEl>
                                          <p:spTgt spid="10547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5476"/>
                                        </p:tgtEl>
                                        <p:attrNameLst>
                                          <p:attrName>style.visibility</p:attrName>
                                        </p:attrNameLst>
                                      </p:cBhvr>
                                      <p:to>
                                        <p:strVal val="visible"/>
                                      </p:to>
                                    </p:set>
                                    <p:anim calcmode="discrete" valueType="clr">
                                      <p:cBhvr override="childStyle">
                                        <p:cTn id="18" dur="80"/>
                                        <p:tgtEl>
                                          <p:spTgt spid="10547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5476"/>
                                        </p:tgtEl>
                                        <p:attrNameLst>
                                          <p:attrName>fillcolor</p:attrName>
                                        </p:attrNameLst>
                                      </p:cBhvr>
                                      <p:tavLst>
                                        <p:tav tm="0">
                                          <p:val>
                                            <p:clrVal>
                                              <a:schemeClr val="accent2"/>
                                            </p:clrVal>
                                          </p:val>
                                        </p:tav>
                                        <p:tav tm="50000">
                                          <p:val>
                                            <p:clrVal>
                                              <a:schemeClr val="hlink"/>
                                            </p:clrVal>
                                          </p:val>
                                        </p:tav>
                                      </p:tavLst>
                                    </p:anim>
                                    <p:set>
                                      <p:cBhvr>
                                        <p:cTn id="20" dur="80"/>
                                        <p:tgtEl>
                                          <p:spTgt spid="1054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10547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0D0A8B7-F28E-4289-BF18-1CDDD33B95ED}"/>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80899" name="Text Box 3">
            <a:extLst>
              <a:ext uri="{FF2B5EF4-FFF2-40B4-BE49-F238E27FC236}">
                <a16:creationId xmlns:a16="http://schemas.microsoft.com/office/drawing/2014/main" id="{4B59209B-C086-4741-B2FF-693266005501}"/>
              </a:ext>
            </a:extLst>
          </p:cNvPr>
          <p:cNvSpPr txBox="1">
            <a:spLocks noChangeArrowheads="1"/>
          </p:cNvSpPr>
          <p:nvPr/>
        </p:nvSpPr>
        <p:spPr bwMode="auto">
          <a:xfrm>
            <a:off x="1979613" y="1052513"/>
            <a:ext cx="5256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rgbClr val="00FF00"/>
                </a:solidFill>
              </a:rPr>
              <a:t>Celts, Cimmerians and Gaels</a:t>
            </a:r>
            <a:endParaRPr lang="en-GB" altLang="en-US" sz="2800">
              <a:solidFill>
                <a:srgbClr val="00FF00"/>
              </a:solidFill>
            </a:endParaRPr>
          </a:p>
        </p:txBody>
      </p:sp>
      <p:sp>
        <p:nvSpPr>
          <p:cNvPr id="106500" name="Text Box 4">
            <a:extLst>
              <a:ext uri="{FF2B5EF4-FFF2-40B4-BE49-F238E27FC236}">
                <a16:creationId xmlns:a16="http://schemas.microsoft.com/office/drawing/2014/main" id="{AC3005AE-DFCC-49D4-B00B-723526F0F24E}"/>
              </a:ext>
            </a:extLst>
          </p:cNvPr>
          <p:cNvSpPr txBox="1">
            <a:spLocks noChangeArrowheads="1"/>
          </p:cNvSpPr>
          <p:nvPr/>
        </p:nvSpPr>
        <p:spPr bwMode="auto">
          <a:xfrm>
            <a:off x="4427538" y="1700213"/>
            <a:ext cx="4427537" cy="3937000"/>
          </a:xfrm>
          <a:prstGeom prst="rect">
            <a:avLst/>
          </a:prstGeom>
          <a:noFill/>
          <a:ln w="9525">
            <a:noFill/>
            <a:miter lim="800000"/>
            <a:headEnd/>
            <a:tailEnd/>
          </a:ln>
          <a:effectLst/>
        </p:spPr>
        <p:txBody>
          <a:bodyPr>
            <a:spAutoFit/>
          </a:bodyPr>
          <a:lstStyle/>
          <a:p>
            <a:pPr algn="ctr">
              <a:spcBef>
                <a:spcPct val="50000"/>
              </a:spcBef>
              <a:defRPr/>
            </a:pPr>
            <a:r>
              <a:rPr lang="en-US" sz="3600" b="1" i="1">
                <a:solidFill>
                  <a:srgbClr val="FF00FF"/>
                </a:solidFill>
                <a:effectLst>
                  <a:outerShdw blurRad="38100" dist="38100" dir="2700000" algn="tl">
                    <a:srgbClr val="000000"/>
                  </a:outerShdw>
                </a:effectLst>
                <a:latin typeface="Arial" charset="0"/>
                <a:cs typeface="Arial" charset="0"/>
              </a:rPr>
              <a:t>“Israel’s Post-Captivity Names</a:t>
            </a:r>
            <a:r>
              <a:rPr lang="en-US" sz="3600" b="1">
                <a:solidFill>
                  <a:srgbClr val="FF00FF"/>
                </a:solidFill>
                <a:effectLst>
                  <a:outerShdw blurRad="38100" dist="38100" dir="2700000" algn="tl">
                    <a:srgbClr val="000000"/>
                  </a:outerShdw>
                </a:effectLst>
                <a:latin typeface="Arial" charset="0"/>
                <a:cs typeface="Arial" charset="0"/>
              </a:rPr>
              <a:t>,”</a:t>
            </a:r>
            <a:r>
              <a:rPr lang="en-US" sz="3600" b="1">
                <a:effectLst>
                  <a:outerShdw blurRad="38100" dist="38100" dir="2700000" algn="tl">
                    <a:srgbClr val="000000"/>
                  </a:outerShdw>
                </a:effectLst>
                <a:latin typeface="Arial" charset="0"/>
                <a:cs typeface="Arial" charset="0"/>
              </a:rPr>
              <a:t> </a:t>
            </a:r>
            <a:r>
              <a:rPr lang="en-US" sz="3600" b="1">
                <a:solidFill>
                  <a:srgbClr val="FFCC00"/>
                </a:solidFill>
                <a:effectLst>
                  <a:outerShdw blurRad="38100" dist="38100" dir="2700000" algn="tl">
                    <a:srgbClr val="000000"/>
                  </a:outerShdw>
                </a:effectLst>
                <a:latin typeface="Arial" charset="0"/>
                <a:cs typeface="Arial" charset="0"/>
              </a:rPr>
              <a:t>from America and Britain in Prophecy,</a:t>
            </a:r>
            <a:r>
              <a:rPr lang="en-US" sz="3600" b="1">
                <a:effectLst>
                  <a:outerShdw blurRad="38100" dist="38100" dir="2700000" algn="tl">
                    <a:srgbClr val="000000"/>
                  </a:outerShdw>
                </a:effectLst>
                <a:latin typeface="Arial" charset="0"/>
                <a:cs typeface="Arial" charset="0"/>
              </a:rPr>
              <a:t> </a:t>
            </a:r>
            <a:r>
              <a:rPr lang="en-US" sz="3600" b="1">
                <a:solidFill>
                  <a:srgbClr val="00FF00"/>
                </a:solidFill>
                <a:effectLst>
                  <a:outerShdw blurRad="38100" dist="38100" dir="2700000" algn="tl">
                    <a:srgbClr val="000000"/>
                  </a:outerShdw>
                </a:effectLst>
                <a:latin typeface="Arial" charset="0"/>
                <a:cs typeface="Arial" charset="0"/>
              </a:rPr>
              <a:t>by Raymond F. McNair.</a:t>
            </a:r>
            <a:endParaRPr lang="en-GB" sz="3600" b="1">
              <a:solidFill>
                <a:srgbClr val="00FF00"/>
              </a:solidFill>
              <a:effectLst>
                <a:outerShdw blurRad="38100" dist="38100" dir="2700000" algn="tl">
                  <a:srgbClr val="000000"/>
                </a:outerShdw>
              </a:effectLst>
              <a:latin typeface="Arial" charset="0"/>
              <a:cs typeface="Arial" charset="0"/>
            </a:endParaRPr>
          </a:p>
        </p:txBody>
      </p:sp>
      <p:sp>
        <p:nvSpPr>
          <p:cNvPr id="106501" name="Text Box 5">
            <a:extLst>
              <a:ext uri="{FF2B5EF4-FFF2-40B4-BE49-F238E27FC236}">
                <a16:creationId xmlns:a16="http://schemas.microsoft.com/office/drawing/2014/main" id="{F867F0BC-1CA7-4371-8705-484BA33F3F3A}"/>
              </a:ext>
            </a:extLst>
          </p:cNvPr>
          <p:cNvSpPr txBox="1">
            <a:spLocks noChangeArrowheads="1"/>
          </p:cNvSpPr>
          <p:nvPr/>
        </p:nvSpPr>
        <p:spPr bwMode="auto">
          <a:xfrm>
            <a:off x="0" y="6216650"/>
            <a:ext cx="4643438" cy="641350"/>
          </a:xfrm>
          <a:prstGeom prst="rect">
            <a:avLst/>
          </a:prstGeom>
          <a:noFill/>
          <a:ln w="9525">
            <a:noFill/>
            <a:miter lim="800000"/>
            <a:headEnd/>
            <a:tailEnd/>
          </a:ln>
          <a:effectLst/>
        </p:spPr>
        <p:txBody>
          <a:bodyPr>
            <a:spAutoFit/>
          </a:bodyPr>
          <a:lstStyle/>
          <a:p>
            <a:pP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Raymond F. McNair</a:t>
            </a:r>
          </a:p>
        </p:txBody>
      </p:sp>
      <p:pic>
        <p:nvPicPr>
          <p:cNvPr id="106503" name="Picture 7" descr="rmcnair">
            <a:extLst>
              <a:ext uri="{FF2B5EF4-FFF2-40B4-BE49-F238E27FC236}">
                <a16:creationId xmlns:a16="http://schemas.microsoft.com/office/drawing/2014/main" id="{5A010D60-427D-415A-9398-F79D07B0B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7338"/>
            <a:ext cx="3309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CDAC9C34-73A3-4A6A-9C41-C1D78A653B0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DAA606-5687-4B13-8935-6CCC2C4BE9E0}" type="slidenum">
              <a:rPr lang="en-GB" altLang="en-US"/>
              <a:pPr eaLnBrk="1" hangingPunct="1"/>
              <a:t>77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6503"/>
                                        </p:tgtEl>
                                        <p:attrNameLst>
                                          <p:attrName>style.visibility</p:attrName>
                                        </p:attrNameLst>
                                      </p:cBhvr>
                                      <p:to>
                                        <p:strVal val="visible"/>
                                      </p:to>
                                    </p:set>
                                    <p:animEffect transition="in" filter="circle(in)">
                                      <p:cBhvr>
                                        <p:cTn id="7" dur="2000"/>
                                        <p:tgtEl>
                                          <p:spTgt spid="1065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6501">
                                            <p:txEl>
                                              <p:pRg st="0" end="0"/>
                                            </p:txEl>
                                          </p:spTgt>
                                        </p:tgtEl>
                                        <p:attrNameLst>
                                          <p:attrName>style.visibility</p:attrName>
                                        </p:attrNameLst>
                                      </p:cBhvr>
                                      <p:to>
                                        <p:strVal val="visible"/>
                                      </p:to>
                                    </p:set>
                                    <p:anim calcmode="lin" valueType="num">
                                      <p:cBhvr additive="base">
                                        <p:cTn id="12" dur="500" fill="hold"/>
                                        <p:tgtEl>
                                          <p:spTgt spid="10650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5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06500"/>
                                        </p:tgtEl>
                                        <p:attrNameLst>
                                          <p:attrName>style.visibility</p:attrName>
                                        </p:attrNameLst>
                                      </p:cBhvr>
                                      <p:to>
                                        <p:strVal val="visible"/>
                                      </p:to>
                                    </p:set>
                                    <p:anim calcmode="discrete" valueType="clr">
                                      <p:cBhvr override="childStyle">
                                        <p:cTn id="18" dur="80"/>
                                        <p:tgtEl>
                                          <p:spTgt spid="10650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06500"/>
                                        </p:tgtEl>
                                        <p:attrNameLst>
                                          <p:attrName>fillcolor</p:attrName>
                                        </p:attrNameLst>
                                      </p:cBhvr>
                                      <p:tavLst>
                                        <p:tav tm="0">
                                          <p:val>
                                            <p:clrVal>
                                              <a:schemeClr val="accent2"/>
                                            </p:clrVal>
                                          </p:val>
                                        </p:tav>
                                        <p:tav tm="50000">
                                          <p:val>
                                            <p:clrVal>
                                              <a:schemeClr val="hlink"/>
                                            </p:clrVal>
                                          </p:val>
                                        </p:tav>
                                      </p:tavLst>
                                    </p:anim>
                                    <p:set>
                                      <p:cBhvr>
                                        <p:cTn id="20" dur="80"/>
                                        <p:tgtEl>
                                          <p:spTgt spid="1065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199812A-BA1D-4765-AB93-3673A1DD57F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41987" name="Text Box 3">
            <a:extLst>
              <a:ext uri="{FF2B5EF4-FFF2-40B4-BE49-F238E27FC236}">
                <a16:creationId xmlns:a16="http://schemas.microsoft.com/office/drawing/2014/main" id="{4EC21B00-4F0C-4F84-9173-689EF33EAF89}"/>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pic>
        <p:nvPicPr>
          <p:cNvPr id="41989" name="Picture 5" descr="375">
            <a:extLst>
              <a:ext uri="{FF2B5EF4-FFF2-40B4-BE49-F238E27FC236}">
                <a16:creationId xmlns:a16="http://schemas.microsoft.com/office/drawing/2014/main" id="{A1832C4E-208C-421A-82C1-301F5B3AA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700213"/>
            <a:ext cx="479107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a:extLst>
              <a:ext uri="{FF2B5EF4-FFF2-40B4-BE49-F238E27FC236}">
                <a16:creationId xmlns:a16="http://schemas.microsoft.com/office/drawing/2014/main" id="{70310B42-7E94-4FC5-BADE-009E746C7445}"/>
              </a:ext>
            </a:extLst>
          </p:cNvPr>
          <p:cNvSpPr txBox="1">
            <a:spLocks noChangeArrowheads="1"/>
          </p:cNvSpPr>
          <p:nvPr/>
        </p:nvSpPr>
        <p:spPr bwMode="auto">
          <a:xfrm>
            <a:off x="0" y="5057775"/>
            <a:ext cx="9144000" cy="1800225"/>
          </a:xfrm>
          <a:prstGeom prst="rect">
            <a:avLst/>
          </a:prstGeom>
          <a:solidFill>
            <a:schemeClr val="tx2"/>
          </a:solidFill>
          <a:ln w="9525">
            <a:noFill/>
            <a:miter lim="800000"/>
            <a:headEnd/>
            <a:tailEnd/>
          </a:ln>
          <a:effectLst/>
        </p:spPr>
        <p:txBody>
          <a:bodyPr>
            <a:spAutoFit/>
          </a:bodyPr>
          <a:lstStyle/>
          <a:p>
            <a:pPr>
              <a:spcBef>
                <a:spcPct val="50000"/>
              </a:spcBef>
              <a:defRPr/>
            </a:pPr>
            <a:r>
              <a:rPr lang="en-US" sz="2800" b="1">
                <a:solidFill>
                  <a:schemeClr val="bg2"/>
                </a:solidFill>
                <a:effectLst>
                  <a:outerShdw blurRad="38100" dist="38100" dir="2700000" algn="tl">
                    <a:srgbClr val="000000"/>
                  </a:outerShdw>
                </a:effectLst>
                <a:latin typeface="Arial" charset="0"/>
                <a:cs typeface="Arial" charset="0"/>
              </a:rPr>
              <a:t>The word </a:t>
            </a:r>
            <a:r>
              <a:rPr lang="en-US" sz="2800" b="1" i="1">
                <a:solidFill>
                  <a:schemeClr val="bg1"/>
                </a:solidFill>
                <a:effectLst>
                  <a:outerShdw blurRad="38100" dist="38100" dir="2700000" algn="tl">
                    <a:srgbClr val="000000"/>
                  </a:outerShdw>
                </a:effectLst>
                <a:latin typeface="Arial" charset="0"/>
                <a:cs typeface="Arial" charset="0"/>
              </a:rPr>
              <a:t>Goth</a:t>
            </a:r>
            <a:r>
              <a:rPr lang="en-US" sz="2800" b="1">
                <a:solidFill>
                  <a:schemeClr val="bg1"/>
                </a:solidFill>
                <a:effectLst>
                  <a:outerShdw blurRad="38100" dist="38100" dir="2700000" algn="tl">
                    <a:srgbClr val="000000"/>
                  </a:outerShdw>
                </a:effectLst>
                <a:latin typeface="Arial" charset="0"/>
                <a:cs typeface="Arial" charset="0"/>
              </a:rPr>
              <a:t> </a:t>
            </a:r>
            <a:r>
              <a:rPr lang="en-US" sz="2800" b="1">
                <a:solidFill>
                  <a:schemeClr val="bg2"/>
                </a:solidFill>
                <a:effectLst>
                  <a:outerShdw blurRad="38100" dist="38100" dir="2700000" algn="tl">
                    <a:srgbClr val="000000"/>
                  </a:outerShdw>
                </a:effectLst>
                <a:latin typeface="Arial" charset="0"/>
                <a:cs typeface="Arial" charset="0"/>
              </a:rPr>
              <a:t>derives from the word </a:t>
            </a:r>
            <a:r>
              <a:rPr lang="en-US" sz="2800" b="1" i="1">
                <a:solidFill>
                  <a:schemeClr val="bg1"/>
                </a:solidFill>
                <a:effectLst>
                  <a:outerShdw blurRad="38100" dist="38100" dir="2700000" algn="tl">
                    <a:srgbClr val="000000"/>
                  </a:outerShdw>
                </a:effectLst>
                <a:latin typeface="Arial" charset="0"/>
                <a:cs typeface="Arial" charset="0"/>
              </a:rPr>
              <a:t>Getae</a:t>
            </a:r>
            <a:r>
              <a:rPr lang="en-US" sz="2800" b="1">
                <a:solidFill>
                  <a:schemeClr val="bg1"/>
                </a:solidFill>
                <a:effectLst>
                  <a:outerShdw blurRad="38100" dist="38100" dir="2700000" algn="tl">
                    <a:srgbClr val="000000"/>
                  </a:outerShdw>
                </a:effectLst>
                <a:latin typeface="Arial" charset="0"/>
                <a:cs typeface="Arial" charset="0"/>
              </a:rPr>
              <a:t>,</a:t>
            </a:r>
            <a:r>
              <a:rPr lang="en-US" sz="2800" b="1">
                <a:solidFill>
                  <a:schemeClr val="bg2"/>
                </a:solidFill>
                <a:effectLst>
                  <a:outerShdw blurRad="38100" dist="38100" dir="2700000" algn="tl">
                    <a:srgbClr val="000000"/>
                  </a:outerShdw>
                </a:effectLst>
                <a:latin typeface="Arial" charset="0"/>
                <a:cs typeface="Arial" charset="0"/>
              </a:rPr>
              <a:t> which we have encountered as a suffix of </a:t>
            </a:r>
            <a:r>
              <a:rPr lang="en-US" sz="2800" b="1" i="1">
                <a:solidFill>
                  <a:schemeClr val="bg1"/>
                </a:solidFill>
                <a:effectLst>
                  <a:outerShdw blurRad="38100" dist="38100" dir="2700000" algn="tl">
                    <a:srgbClr val="000000"/>
                  </a:outerShdw>
                </a:effectLst>
                <a:latin typeface="Arial" charset="0"/>
                <a:cs typeface="Arial" charset="0"/>
              </a:rPr>
              <a:t>Massagetae</a:t>
            </a:r>
            <a:r>
              <a:rPr lang="en-US" sz="2800" b="1">
                <a:solidFill>
                  <a:schemeClr val="bg1"/>
                </a:solidFill>
                <a:effectLst>
                  <a:outerShdw blurRad="38100" dist="38100" dir="2700000" algn="tl">
                    <a:srgbClr val="000000"/>
                  </a:outerShdw>
                </a:effectLst>
                <a:latin typeface="Arial" charset="0"/>
                <a:cs typeface="Arial" charset="0"/>
              </a:rPr>
              <a:t>.</a:t>
            </a:r>
            <a:r>
              <a:rPr lang="en-US" sz="2800" b="1">
                <a:solidFill>
                  <a:schemeClr val="bg2"/>
                </a:solidFill>
                <a:effectLst>
                  <a:outerShdw blurRad="38100" dist="38100" dir="2700000" algn="tl">
                    <a:srgbClr val="000000"/>
                  </a:outerShdw>
                </a:effectLst>
                <a:latin typeface="Arial" charset="0"/>
                <a:cs typeface="Arial" charset="0"/>
              </a:rPr>
              <a:t> </a:t>
            </a:r>
            <a:r>
              <a:rPr lang="en-US" sz="2800" b="1" i="1">
                <a:solidFill>
                  <a:schemeClr val="bg1"/>
                </a:solidFill>
                <a:effectLst>
                  <a:outerShdw blurRad="38100" dist="38100" dir="2700000" algn="tl">
                    <a:srgbClr val="000000"/>
                  </a:outerShdw>
                </a:effectLst>
                <a:latin typeface="Arial" charset="0"/>
                <a:cs typeface="Arial" charset="0"/>
              </a:rPr>
              <a:t>Visigoth</a:t>
            </a:r>
            <a:r>
              <a:rPr lang="en-US" sz="2800" b="1">
                <a:solidFill>
                  <a:schemeClr val="bg2"/>
                </a:solidFill>
                <a:effectLst>
                  <a:outerShdw blurRad="38100" dist="38100" dir="2700000" algn="tl">
                    <a:srgbClr val="000000"/>
                  </a:outerShdw>
                </a:effectLst>
                <a:latin typeface="Arial" charset="0"/>
                <a:cs typeface="Arial" charset="0"/>
              </a:rPr>
              <a:t> means </a:t>
            </a:r>
            <a:r>
              <a:rPr lang="en-US" sz="2800" b="1" i="1">
                <a:solidFill>
                  <a:schemeClr val="bg1"/>
                </a:solidFill>
                <a:effectLst>
                  <a:outerShdw blurRad="38100" dist="38100" dir="2700000" algn="tl">
                    <a:srgbClr val="000000"/>
                  </a:outerShdw>
                </a:effectLst>
                <a:latin typeface="Arial" charset="0"/>
                <a:cs typeface="Arial" charset="0"/>
              </a:rPr>
              <a:t>West Goth</a:t>
            </a:r>
            <a:r>
              <a:rPr lang="en-US" sz="2800" b="1">
                <a:solidFill>
                  <a:schemeClr val="bg2"/>
                </a:solidFill>
                <a:effectLst>
                  <a:outerShdw blurRad="38100" dist="38100" dir="2700000" algn="tl">
                    <a:srgbClr val="000000"/>
                  </a:outerShdw>
                </a:effectLst>
                <a:latin typeface="Arial" charset="0"/>
                <a:cs typeface="Arial" charset="0"/>
              </a:rPr>
              <a:t> and </a:t>
            </a:r>
            <a:r>
              <a:rPr lang="en-US" sz="2800" b="1" i="1">
                <a:solidFill>
                  <a:schemeClr val="bg1"/>
                </a:solidFill>
                <a:effectLst>
                  <a:outerShdw blurRad="38100" dist="38100" dir="2700000" algn="tl">
                    <a:srgbClr val="000000"/>
                  </a:outerShdw>
                </a:effectLst>
                <a:latin typeface="Arial" charset="0"/>
                <a:cs typeface="Arial" charset="0"/>
              </a:rPr>
              <a:t>Ostrogoth</a:t>
            </a:r>
            <a:r>
              <a:rPr lang="en-US" sz="2800" b="1">
                <a:solidFill>
                  <a:schemeClr val="bg2"/>
                </a:solidFill>
                <a:effectLst>
                  <a:outerShdw blurRad="38100" dist="38100" dir="2700000" algn="tl">
                    <a:srgbClr val="000000"/>
                  </a:outerShdw>
                </a:effectLst>
                <a:latin typeface="Arial" charset="0"/>
                <a:cs typeface="Arial" charset="0"/>
              </a:rPr>
              <a:t> means </a:t>
            </a:r>
            <a:r>
              <a:rPr lang="en-US" sz="2800" b="1" i="1">
                <a:solidFill>
                  <a:schemeClr val="bg1"/>
                </a:solidFill>
                <a:effectLst>
                  <a:outerShdw blurRad="38100" dist="38100" dir="2700000" algn="tl">
                    <a:srgbClr val="000000"/>
                  </a:outerShdw>
                </a:effectLst>
                <a:latin typeface="Arial" charset="0"/>
                <a:cs typeface="Arial" charset="0"/>
              </a:rPr>
              <a:t>East Goth</a:t>
            </a:r>
            <a:r>
              <a:rPr lang="en-US" sz="2800" b="1">
                <a:solidFill>
                  <a:schemeClr val="bg1"/>
                </a:solidFill>
                <a:effectLst>
                  <a:outerShdw blurRad="38100" dist="38100" dir="2700000" algn="tl">
                    <a:srgbClr val="000000"/>
                  </a:outerShdw>
                </a:effectLst>
                <a:latin typeface="Arial" charset="0"/>
                <a:cs typeface="Arial" charset="0"/>
              </a:rPr>
              <a:t>.</a:t>
            </a:r>
            <a:r>
              <a:rPr lang="en-US" sz="2800" b="1">
                <a:effectLst>
                  <a:outerShdw blurRad="38100" dist="38100" dir="2700000" algn="tl">
                    <a:srgbClr val="000000"/>
                  </a:outerShdw>
                </a:effectLst>
                <a:latin typeface="Arial" charset="0"/>
                <a:cs typeface="Arial" charset="0"/>
              </a:rPr>
              <a:t> </a:t>
            </a:r>
            <a:endParaRPr lang="en-GB" sz="2800" b="1">
              <a:effectLst>
                <a:outerShdw blurRad="38100" dist="38100" dir="2700000" algn="tl">
                  <a:srgbClr val="000000"/>
                </a:outerShdw>
              </a:effectLst>
              <a:latin typeface="Arial" charset="0"/>
              <a:cs typeface="Arial" charset="0"/>
            </a:endParaRPr>
          </a:p>
        </p:txBody>
      </p:sp>
      <p:sp>
        <p:nvSpPr>
          <p:cNvPr id="8" name="Slide Number Placeholder 7">
            <a:extLst>
              <a:ext uri="{FF2B5EF4-FFF2-40B4-BE49-F238E27FC236}">
                <a16:creationId xmlns:a16="http://schemas.microsoft.com/office/drawing/2014/main" id="{3B014627-BB46-418B-908B-494C4D39941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0C4AF8-1589-4203-8643-303943508138}" type="slidenum">
              <a:rPr lang="en-GB" altLang="en-US"/>
              <a:pPr eaLnBrk="1" hangingPunct="1"/>
              <a:t>78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circle(in)">
                                      <p:cBhvr>
                                        <p:cTn id="7" dur="20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additive="base">
                                        <p:cTn id="12" dur="500" fill="hold"/>
                                        <p:tgtEl>
                                          <p:spTgt spid="41990"/>
                                        </p:tgtEl>
                                        <p:attrNameLst>
                                          <p:attrName>ppt_x</p:attrName>
                                        </p:attrNameLst>
                                      </p:cBhvr>
                                      <p:tavLst>
                                        <p:tav tm="0">
                                          <p:val>
                                            <p:strVal val="#ppt_x"/>
                                          </p:val>
                                        </p:tav>
                                        <p:tav tm="100000">
                                          <p:val>
                                            <p:strVal val="#ppt_x"/>
                                          </p:val>
                                        </p:tav>
                                      </p:tavLst>
                                    </p:anim>
                                    <p:anim calcmode="lin" valueType="num">
                                      <p:cBhvr additive="base">
                                        <p:cTn id="13"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66B16F5-348D-4976-B9DB-4BA885FAFCB7}"/>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08547" name="Text Box 3">
            <a:extLst>
              <a:ext uri="{FF2B5EF4-FFF2-40B4-BE49-F238E27FC236}">
                <a16:creationId xmlns:a16="http://schemas.microsoft.com/office/drawing/2014/main" id="{FA3EB42C-2CD4-491E-ACA2-ABFA69E2A548}"/>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pic>
        <p:nvPicPr>
          <p:cNvPr id="108551" name="Picture 7" descr="425x425">
            <a:extLst>
              <a:ext uri="{FF2B5EF4-FFF2-40B4-BE49-F238E27FC236}">
                <a16:creationId xmlns:a16="http://schemas.microsoft.com/office/drawing/2014/main" id="{D149BFC4-4846-4B16-B119-BE6770435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16113"/>
            <a:ext cx="4048125" cy="4048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8552" name="Text Box 8">
            <a:extLst>
              <a:ext uri="{FF2B5EF4-FFF2-40B4-BE49-F238E27FC236}">
                <a16:creationId xmlns:a16="http://schemas.microsoft.com/office/drawing/2014/main" id="{A2E5C09A-239B-4398-AA9C-49E7B2391023}"/>
              </a:ext>
            </a:extLst>
          </p:cNvPr>
          <p:cNvSpPr txBox="1">
            <a:spLocks noChangeArrowheads="1"/>
          </p:cNvSpPr>
          <p:nvPr/>
        </p:nvSpPr>
        <p:spPr bwMode="auto">
          <a:xfrm>
            <a:off x="5003800" y="2420938"/>
            <a:ext cx="3600450" cy="19208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FFFF00"/>
                </a:solidFill>
                <a:effectLst>
                  <a:outerShdw blurRad="38100" dist="38100" dir="2700000" algn="tl">
                    <a:srgbClr val="000000"/>
                  </a:outerShdw>
                </a:effectLst>
                <a:latin typeface="Arial" charset="0"/>
                <a:cs typeface="Arial" charset="0"/>
              </a:rPr>
              <a:t>What is the origin of the Goths?</a:t>
            </a:r>
            <a:endParaRPr lang="en-GB" sz="4000" b="1">
              <a:solidFill>
                <a:srgbClr val="FFFF00"/>
              </a:solidFill>
              <a:effectLst>
                <a:outerShdw blurRad="38100" dist="38100" dir="2700000" algn="tl">
                  <a:srgbClr val="000000"/>
                </a:outerShdw>
              </a:effectLst>
              <a:latin typeface="Arial" charset="0"/>
              <a:cs typeface="Arial" charset="0"/>
            </a:endParaRPr>
          </a:p>
        </p:txBody>
      </p:sp>
      <p:sp>
        <p:nvSpPr>
          <p:cNvPr id="8" name="Slide Number Placeholder 7">
            <a:extLst>
              <a:ext uri="{FF2B5EF4-FFF2-40B4-BE49-F238E27FC236}">
                <a16:creationId xmlns:a16="http://schemas.microsoft.com/office/drawing/2014/main" id="{B8F8EB2B-4AB3-4415-B37E-A29A9292D95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D5EE17-DFDC-4383-9245-E07B546CA6F3}" type="slidenum">
              <a:rPr lang="en-GB" altLang="en-US"/>
              <a:pPr eaLnBrk="1" hangingPunct="1"/>
              <a:t>79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circle(in)">
                                      <p:cBhvr>
                                        <p:cTn id="7" dur="2000"/>
                                        <p:tgtEl>
                                          <p:spTgt spid="108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08552"/>
                                        </p:tgtEl>
                                        <p:attrNameLst>
                                          <p:attrName>style.visibility</p:attrName>
                                        </p:attrNameLst>
                                      </p:cBhvr>
                                      <p:to>
                                        <p:strVal val="visible"/>
                                      </p:to>
                                    </p:set>
                                    <p:anim calcmode="discrete" valueType="clr">
                                      <p:cBhvr override="childStyle">
                                        <p:cTn id="12" dur="80"/>
                                        <p:tgtEl>
                                          <p:spTgt spid="10855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08552"/>
                                        </p:tgtEl>
                                        <p:attrNameLst>
                                          <p:attrName>fillcolor</p:attrName>
                                        </p:attrNameLst>
                                      </p:cBhvr>
                                      <p:tavLst>
                                        <p:tav tm="0">
                                          <p:val>
                                            <p:clrVal>
                                              <a:schemeClr val="accent2"/>
                                            </p:clrVal>
                                          </p:val>
                                        </p:tav>
                                        <p:tav tm="50000">
                                          <p:val>
                                            <p:clrVal>
                                              <a:schemeClr val="hlink"/>
                                            </p:clrVal>
                                          </p:val>
                                        </p:tav>
                                      </p:tavLst>
                                    </p:anim>
                                    <p:set>
                                      <p:cBhvr>
                                        <p:cTn id="14" dur="80"/>
                                        <p:tgtEl>
                                          <p:spTgt spid="1085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1B65EC5-CF51-4BE3-A594-CC06704CF10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9459" name="Text Box 3">
            <a:extLst>
              <a:ext uri="{FF2B5EF4-FFF2-40B4-BE49-F238E27FC236}">
                <a16:creationId xmlns:a16="http://schemas.microsoft.com/office/drawing/2014/main" id="{835C1AE9-42BB-4A1E-8BDA-FD0B6B9DCC1C}"/>
              </a:ext>
            </a:extLst>
          </p:cNvPr>
          <p:cNvSpPr txBox="1">
            <a:spLocks noChangeArrowheads="1"/>
          </p:cNvSpPr>
          <p:nvPr/>
        </p:nvSpPr>
        <p:spPr bwMode="auto">
          <a:xfrm>
            <a:off x="4500563" y="2133600"/>
            <a:ext cx="4392612" cy="2654300"/>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Having been evicted from Palestine by Yahweh for their pagan practices,</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they were without a land of their own for the first time. </a:t>
            </a:r>
            <a:endParaRPr lang="en-GB" sz="2800" b="1">
              <a:solidFill>
                <a:srgbClr val="FFCC00"/>
              </a:solidFill>
              <a:effectLst>
                <a:outerShdw blurRad="38100" dist="38100" dir="2700000" algn="tl">
                  <a:srgbClr val="000000"/>
                </a:outerShdw>
              </a:effectLst>
              <a:latin typeface="Arial" charset="0"/>
              <a:cs typeface="Arial" charset="0"/>
            </a:endParaRPr>
          </a:p>
        </p:txBody>
      </p:sp>
      <p:pic>
        <p:nvPicPr>
          <p:cNvPr id="19461" name="Picture 5" descr="020105bgrove6">
            <a:extLst>
              <a:ext uri="{FF2B5EF4-FFF2-40B4-BE49-F238E27FC236}">
                <a16:creationId xmlns:a16="http://schemas.microsoft.com/office/drawing/2014/main" id="{490E12C1-39A9-47AD-B750-A170FD471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84313"/>
            <a:ext cx="373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a:extLst>
              <a:ext uri="{FF2B5EF4-FFF2-40B4-BE49-F238E27FC236}">
                <a16:creationId xmlns:a16="http://schemas.microsoft.com/office/drawing/2014/main" id="{595C71F3-6BBA-434C-8001-5B838795631F}"/>
              </a:ext>
            </a:extLst>
          </p:cNvPr>
          <p:cNvSpPr txBox="1">
            <a:spLocks noChangeArrowheads="1"/>
          </p:cNvSpPr>
          <p:nvPr/>
        </p:nvSpPr>
        <p:spPr bwMode="auto">
          <a:xfrm>
            <a:off x="395288" y="5667375"/>
            <a:ext cx="3960812"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Worshipping Baal</a:t>
            </a:r>
          </a:p>
        </p:txBody>
      </p:sp>
      <p:sp>
        <p:nvSpPr>
          <p:cNvPr id="8" name="Slide Number Placeholder 7">
            <a:extLst>
              <a:ext uri="{FF2B5EF4-FFF2-40B4-BE49-F238E27FC236}">
                <a16:creationId xmlns:a16="http://schemas.microsoft.com/office/drawing/2014/main" id="{36E42B8D-5867-4A9D-8FCA-4C8BC574F04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297233-9754-4C95-A0ED-D2807B669BCD}" type="slidenum">
              <a:rPr lang="en-GB" altLang="en-US"/>
              <a:pPr eaLnBrk="1" hangingPunct="1"/>
              <a:t>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circle(in)">
                                      <p:cBhvr>
                                        <p:cTn id="7" dur="20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9462">
                                            <p:txEl>
                                              <p:pRg st="0" end="0"/>
                                            </p:txEl>
                                          </p:spTgt>
                                        </p:tgtEl>
                                        <p:attrNameLst>
                                          <p:attrName>style.visibility</p:attrName>
                                        </p:attrNameLst>
                                      </p:cBhvr>
                                      <p:to>
                                        <p:strVal val="visible"/>
                                      </p:to>
                                    </p:set>
                                    <p:anim calcmode="lin" valueType="num">
                                      <p:cBhvr additive="base">
                                        <p:cTn id="12" dur="500" fill="hold"/>
                                        <p:tgtEl>
                                          <p:spTgt spid="1946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4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9459"/>
                                        </p:tgtEl>
                                        <p:attrNameLst>
                                          <p:attrName>style.visibility</p:attrName>
                                        </p:attrNameLst>
                                      </p:cBhvr>
                                      <p:to>
                                        <p:strVal val="visible"/>
                                      </p:to>
                                    </p:set>
                                    <p:anim calcmode="discrete" valueType="clr">
                                      <p:cBhvr override="childStyle">
                                        <p:cTn id="18" dur="80"/>
                                        <p:tgtEl>
                                          <p:spTgt spid="1945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9459"/>
                                        </p:tgtEl>
                                        <p:attrNameLst>
                                          <p:attrName>fillcolor</p:attrName>
                                        </p:attrNameLst>
                                      </p:cBhvr>
                                      <p:tavLst>
                                        <p:tav tm="0">
                                          <p:val>
                                            <p:clrVal>
                                              <a:schemeClr val="accent2"/>
                                            </p:clrVal>
                                          </p:val>
                                        </p:tav>
                                        <p:tav tm="50000">
                                          <p:val>
                                            <p:clrVal>
                                              <a:schemeClr val="hlink"/>
                                            </p:clrVal>
                                          </p:val>
                                        </p:tav>
                                      </p:tavLst>
                                    </p:anim>
                                    <p:set>
                                      <p:cBhvr>
                                        <p:cTn id="20" dur="80"/>
                                        <p:tgtEl>
                                          <p:spTgt spid="194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98B6692-1862-4C66-954D-B3AE395E7C29}"/>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12643" name="Text Box 3">
            <a:extLst>
              <a:ext uri="{FF2B5EF4-FFF2-40B4-BE49-F238E27FC236}">
                <a16:creationId xmlns:a16="http://schemas.microsoft.com/office/drawing/2014/main" id="{61160053-4A86-4A0F-AF38-207AA206A608}"/>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12645" name="Text Box 5">
            <a:extLst>
              <a:ext uri="{FF2B5EF4-FFF2-40B4-BE49-F238E27FC236}">
                <a16:creationId xmlns:a16="http://schemas.microsoft.com/office/drawing/2014/main" id="{DAF223AB-8DE1-4BAA-A205-88F63A94F4A8}"/>
              </a:ext>
            </a:extLst>
          </p:cNvPr>
          <p:cNvSpPr txBox="1">
            <a:spLocks noChangeArrowheads="1"/>
          </p:cNvSpPr>
          <p:nvPr/>
        </p:nvSpPr>
        <p:spPr bwMode="auto">
          <a:xfrm>
            <a:off x="4572000" y="1844675"/>
            <a:ext cx="4572000" cy="4789488"/>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Paul Siding begins his history of Scandinavia by saying,</a:t>
            </a:r>
            <a:r>
              <a:rPr lang="en-US" sz="2800" b="1" i="1">
                <a:effectLst>
                  <a:outerShdw blurRad="38100" dist="38100" dir="2700000" algn="tl">
                    <a:srgbClr val="000000"/>
                  </a:outerShdw>
                </a:effectLst>
                <a:latin typeface="Arial" charset="0"/>
                <a:cs typeface="Arial" charset="0"/>
              </a:rPr>
              <a:t> </a:t>
            </a:r>
            <a:r>
              <a:rPr lang="en-US" sz="2800" b="1" i="1">
                <a:solidFill>
                  <a:schemeClr val="accent2"/>
                </a:solidFill>
                <a:effectLst>
                  <a:outerShdw blurRad="38100" dist="38100" dir="2700000" algn="tl">
                    <a:srgbClr val="000000"/>
                  </a:outerShdw>
                </a:effectLst>
                <a:latin typeface="Arial" charset="0"/>
                <a:cs typeface="Arial" charset="0"/>
              </a:rPr>
              <a:t>"The present inhabitants of Denmark,</a:t>
            </a:r>
            <a:r>
              <a:rPr lang="en-US" sz="2800" b="1" i="1">
                <a:effectLst>
                  <a:outerShdw blurRad="38100" dist="38100" dir="2700000" algn="tl">
                    <a:srgbClr val="000000"/>
                  </a:outerShdw>
                </a:effectLst>
                <a:latin typeface="Arial" charset="0"/>
                <a:cs typeface="Arial" charset="0"/>
              </a:rPr>
              <a:t> </a:t>
            </a:r>
            <a:r>
              <a:rPr lang="en-US" sz="2800" b="1" i="1">
                <a:solidFill>
                  <a:srgbClr val="CCCC00"/>
                </a:solidFill>
                <a:effectLst>
                  <a:outerShdw blurRad="38100" dist="38100" dir="2700000" algn="tl">
                    <a:srgbClr val="000000"/>
                  </a:outerShdw>
                </a:effectLst>
                <a:latin typeface="Arial" charset="0"/>
                <a:cs typeface="Arial" charset="0"/>
              </a:rPr>
              <a:t>as well as of Norway and Sweden,</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are successors of the enormous Gothic tribe formerly dwelling round about the Black Sea"</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(page 19, Scandinavian Races).</a:t>
            </a:r>
            <a:r>
              <a:rPr lang="en-US" sz="2800" b="1">
                <a:solidFill>
                  <a:srgbClr val="FFFF00"/>
                </a:solidFill>
                <a:effectLst>
                  <a:outerShdw blurRad="38100" dist="38100" dir="2700000" algn="tl">
                    <a:srgbClr val="000000"/>
                  </a:outerShdw>
                </a:effectLst>
                <a:latin typeface="Arial" charset="0"/>
                <a:cs typeface="Arial" charset="0"/>
              </a:rPr>
              <a:t> </a:t>
            </a:r>
            <a:endParaRPr lang="en-GB" sz="2800" b="1">
              <a:solidFill>
                <a:srgbClr val="FFFF00"/>
              </a:solidFill>
              <a:effectLst>
                <a:outerShdw blurRad="38100" dist="38100" dir="2700000" algn="tl">
                  <a:srgbClr val="000000"/>
                </a:outerShdw>
              </a:effectLst>
              <a:latin typeface="Arial" charset="0"/>
              <a:cs typeface="Arial" charset="0"/>
            </a:endParaRPr>
          </a:p>
        </p:txBody>
      </p:sp>
      <p:pic>
        <p:nvPicPr>
          <p:cNvPr id="112647" name="Picture 7" descr="scandinavia%20big">
            <a:extLst>
              <a:ext uri="{FF2B5EF4-FFF2-40B4-BE49-F238E27FC236}">
                <a16:creationId xmlns:a16="http://schemas.microsoft.com/office/drawing/2014/main" id="{B0C9D4C0-FCE2-4136-9931-D334271B7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44675"/>
            <a:ext cx="387667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83DA5064-8916-452D-BDA9-4F4AAD5CDFC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58E11F-2AA2-412D-871B-5D89867F3448}" type="slidenum">
              <a:rPr lang="en-GB" altLang="en-US"/>
              <a:pPr eaLnBrk="1" hangingPunct="1"/>
              <a:t>80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2647"/>
                                        </p:tgtEl>
                                        <p:attrNameLst>
                                          <p:attrName>style.visibility</p:attrName>
                                        </p:attrNameLst>
                                      </p:cBhvr>
                                      <p:to>
                                        <p:strVal val="visible"/>
                                      </p:to>
                                    </p:set>
                                    <p:animEffect transition="in" filter="circle(in)">
                                      <p:cBhvr>
                                        <p:cTn id="7" dur="2000"/>
                                        <p:tgtEl>
                                          <p:spTgt spid="1126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12645">
                                            <p:txEl>
                                              <p:pRg st="0" end="0"/>
                                            </p:txEl>
                                          </p:spTgt>
                                        </p:tgtEl>
                                        <p:attrNameLst>
                                          <p:attrName>style.visibility</p:attrName>
                                        </p:attrNameLst>
                                      </p:cBhvr>
                                      <p:to>
                                        <p:strVal val="visible"/>
                                      </p:to>
                                    </p:set>
                                    <p:anim calcmode="discrete" valueType="clr">
                                      <p:cBhvr override="childStyle">
                                        <p:cTn id="12" dur="80"/>
                                        <p:tgtEl>
                                          <p:spTgt spid="1126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264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1264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5" name="Picture 7" descr="Dacia-xxl">
            <a:extLst>
              <a:ext uri="{FF2B5EF4-FFF2-40B4-BE49-F238E27FC236}">
                <a16:creationId xmlns:a16="http://schemas.microsoft.com/office/drawing/2014/main" id="{8CEBC37D-67A4-4EBD-A572-05F71F0E2B67}"/>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0" y="58738"/>
            <a:ext cx="9144000"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2">
            <a:extLst>
              <a:ext uri="{FF2B5EF4-FFF2-40B4-BE49-F238E27FC236}">
                <a16:creationId xmlns:a16="http://schemas.microsoft.com/office/drawing/2014/main" id="{94B3AB7A-9A1D-4DF7-85AF-70BBF3FC9D6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14691" name="Text Box 3">
            <a:extLst>
              <a:ext uri="{FF2B5EF4-FFF2-40B4-BE49-F238E27FC236}">
                <a16:creationId xmlns:a16="http://schemas.microsoft.com/office/drawing/2014/main" id="{46734647-568C-4E75-905E-2EC6409B1CA7}"/>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14692" name="Text Box 4">
            <a:extLst>
              <a:ext uri="{FF2B5EF4-FFF2-40B4-BE49-F238E27FC236}">
                <a16:creationId xmlns:a16="http://schemas.microsoft.com/office/drawing/2014/main" id="{53483243-9F44-4AD5-90C1-EB381B0C5D7C}"/>
              </a:ext>
            </a:extLst>
          </p:cNvPr>
          <p:cNvSpPr txBox="1">
            <a:spLocks noChangeArrowheads="1"/>
          </p:cNvSpPr>
          <p:nvPr/>
        </p:nvSpPr>
        <p:spPr bwMode="auto">
          <a:xfrm>
            <a:off x="323850" y="2492375"/>
            <a:ext cx="8675688" cy="2528888"/>
          </a:xfrm>
          <a:prstGeom prst="rect">
            <a:avLst/>
          </a:prstGeom>
          <a:noFill/>
          <a:ln w="9525">
            <a:noFill/>
            <a:miter lim="800000"/>
            <a:headEnd/>
            <a:tailEnd/>
          </a:ln>
          <a:effectLst/>
        </p:spPr>
        <p:txBody>
          <a:bodyPr>
            <a:spAutoFit/>
          </a:bodyPr>
          <a:lstStyle/>
          <a:p>
            <a:pPr>
              <a:spcBef>
                <a:spcPct val="50000"/>
              </a:spcBef>
              <a:defRPr/>
            </a:pPr>
            <a:r>
              <a:rPr lang="en-US" sz="3200" b="1" i="1" dirty="0">
                <a:solidFill>
                  <a:srgbClr val="FF3300"/>
                </a:solidFill>
                <a:effectLst>
                  <a:outerShdw blurRad="38100" dist="38100" dir="2700000" algn="tl">
                    <a:srgbClr val="000000"/>
                  </a:outerShdw>
                </a:effectLst>
                <a:latin typeface="Arial" charset="0"/>
                <a:cs typeface="Arial" charset="0"/>
              </a:rPr>
              <a:t>Notice that both the </a:t>
            </a:r>
            <a:r>
              <a:rPr lang="en-US" sz="3200" b="1" i="1" dirty="0" err="1">
                <a:solidFill>
                  <a:srgbClr val="FF3300"/>
                </a:solidFill>
                <a:effectLst>
                  <a:outerShdw blurRad="38100" dist="38100" dir="2700000" algn="tl">
                    <a:srgbClr val="000000"/>
                  </a:outerShdw>
                </a:effectLst>
                <a:latin typeface="Arial" charset="0"/>
                <a:cs typeface="Arial" charset="0"/>
              </a:rPr>
              <a:t>Svear</a:t>
            </a:r>
            <a:r>
              <a:rPr lang="en-US" sz="3200" b="1" i="1" dirty="0">
                <a:solidFill>
                  <a:srgbClr val="FF3300"/>
                </a:solidFill>
                <a:effectLst>
                  <a:outerShdw blurRad="38100" dist="38100" dir="2700000" algn="tl">
                    <a:srgbClr val="000000"/>
                  </a:outerShdw>
                </a:effectLst>
                <a:latin typeface="Arial" charset="0"/>
                <a:cs typeface="Arial" charset="0"/>
              </a:rPr>
              <a:t> and the Goths came from the area of the Black Sea</a:t>
            </a:r>
            <a:r>
              <a:rPr lang="en-US" sz="3200" b="1" i="1" dirty="0">
                <a:solidFill>
                  <a:schemeClr val="bg1"/>
                </a:solidFill>
                <a:effectLst>
                  <a:outerShdw blurRad="38100" dist="38100" dir="2700000" algn="tl">
                    <a:srgbClr val="000000"/>
                  </a:outerShdw>
                </a:effectLst>
                <a:latin typeface="Arial" charset="0"/>
                <a:cs typeface="Arial" charset="0"/>
              </a:rPr>
              <a:t>.</a:t>
            </a:r>
            <a:r>
              <a:rPr lang="en-US" sz="3200" b="1" i="1" dirty="0">
                <a:effectLst>
                  <a:outerShdw blurRad="38100" dist="38100" dir="2700000" algn="tl">
                    <a:srgbClr val="000000"/>
                  </a:outerShdw>
                </a:effectLst>
                <a:latin typeface="Arial" charset="0"/>
                <a:cs typeface="Arial" charset="0"/>
              </a:rPr>
              <a:t> </a:t>
            </a:r>
            <a:r>
              <a:rPr lang="en-US" sz="3200" b="1" i="1" dirty="0">
                <a:solidFill>
                  <a:schemeClr val="hlink"/>
                </a:solidFill>
                <a:effectLst>
                  <a:outerShdw blurRad="38100" dist="38100" dir="2700000" algn="tl">
                    <a:srgbClr val="000000"/>
                  </a:outerShdw>
                </a:effectLst>
                <a:latin typeface="Arial" charset="0"/>
                <a:cs typeface="Arial" charset="0"/>
              </a:rPr>
              <a:t>At the mouth of the Danube on the western shore is the area of </a:t>
            </a:r>
            <a:r>
              <a:rPr lang="en-US" sz="3200" b="1" i="1" dirty="0" err="1">
                <a:solidFill>
                  <a:schemeClr val="hlink"/>
                </a:solidFill>
                <a:effectLst>
                  <a:outerShdw blurRad="38100" dist="38100" dir="2700000" algn="tl">
                    <a:srgbClr val="000000"/>
                  </a:outerShdw>
                </a:effectLst>
                <a:latin typeface="Arial" charset="0"/>
                <a:cs typeface="Arial" charset="0"/>
              </a:rPr>
              <a:t>Getae</a:t>
            </a:r>
            <a:r>
              <a:rPr lang="en-US" sz="3200" b="1" i="1" dirty="0">
                <a:solidFill>
                  <a:schemeClr val="hlink"/>
                </a:solidFill>
                <a:effectLst>
                  <a:outerShdw blurRad="38100" dist="38100" dir="2700000" algn="tl">
                    <a:srgbClr val="000000"/>
                  </a:outerShdw>
                </a:effectLst>
                <a:latin typeface="Arial" charset="0"/>
                <a:cs typeface="Arial" charset="0"/>
              </a:rPr>
              <a:t> and Dacia in Roman times.</a:t>
            </a:r>
            <a:r>
              <a:rPr lang="en-US" sz="2800" b="1" i="1" dirty="0">
                <a:solidFill>
                  <a:schemeClr val="hlink"/>
                </a:solidFill>
                <a:effectLst>
                  <a:outerShdw blurRad="38100" dist="38100" dir="2700000" algn="tl">
                    <a:srgbClr val="000000"/>
                  </a:outerShdw>
                </a:effectLst>
                <a:latin typeface="Arial" charset="0"/>
                <a:cs typeface="Arial" charset="0"/>
              </a:rPr>
              <a:t> </a:t>
            </a:r>
            <a:endParaRPr lang="en-GB" sz="2800" b="1" dirty="0">
              <a:solidFill>
                <a:schemeClr val="hlink"/>
              </a:solidFill>
              <a:effectLst>
                <a:outerShdw blurRad="38100" dist="38100" dir="2700000" algn="tl">
                  <a:srgbClr val="000000"/>
                </a:outerShdw>
              </a:effectLst>
              <a:latin typeface="Arial" charset="0"/>
              <a:cs typeface="Arial" charset="0"/>
            </a:endParaRPr>
          </a:p>
        </p:txBody>
      </p:sp>
      <p:sp>
        <p:nvSpPr>
          <p:cNvPr id="8" name="Slide Number Placeholder 7">
            <a:extLst>
              <a:ext uri="{FF2B5EF4-FFF2-40B4-BE49-F238E27FC236}">
                <a16:creationId xmlns:a16="http://schemas.microsoft.com/office/drawing/2014/main" id="{5A88ACC6-736C-47E7-A072-415EEEE90C0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F3D166-22D8-4B63-9677-E08A9150B725}" type="slidenum">
              <a:rPr lang="en-GB" altLang="en-US"/>
              <a:pPr eaLnBrk="1" hangingPunct="1"/>
              <a:t>81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4695"/>
                                        </p:tgtEl>
                                        <p:attrNameLst>
                                          <p:attrName>style.visibility</p:attrName>
                                        </p:attrNameLst>
                                      </p:cBhvr>
                                      <p:to>
                                        <p:strVal val="visible"/>
                                      </p:to>
                                    </p:set>
                                    <p:animEffect transition="in" filter="circle(in)">
                                      <p:cBhvr>
                                        <p:cTn id="7" dur="2000"/>
                                        <p:tgtEl>
                                          <p:spTgt spid="1146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10000"/>
                                  </p:iterate>
                                  <p:childTnLst>
                                    <p:set>
                                      <p:cBhvr>
                                        <p:cTn id="11" dur="1" fill="hold">
                                          <p:stCondLst>
                                            <p:cond delay="0"/>
                                          </p:stCondLst>
                                        </p:cTn>
                                        <p:tgtEl>
                                          <p:spTgt spid="114692"/>
                                        </p:tgtEl>
                                        <p:attrNameLst>
                                          <p:attrName>style.visibility</p:attrName>
                                        </p:attrNameLst>
                                      </p:cBhvr>
                                      <p:to>
                                        <p:strVal val="visible"/>
                                      </p:to>
                                    </p:set>
                                    <p:anim calcmode="lin" valueType="num">
                                      <p:cBhvr additive="base">
                                        <p:cTn id="12" dur="500" fill="hold"/>
                                        <p:tgtEl>
                                          <p:spTgt spid="114692"/>
                                        </p:tgtEl>
                                        <p:attrNameLst>
                                          <p:attrName>ppt_x</p:attrName>
                                        </p:attrNameLst>
                                      </p:cBhvr>
                                      <p:tavLst>
                                        <p:tav tm="0">
                                          <p:val>
                                            <p:strVal val="#ppt_x"/>
                                          </p:val>
                                        </p:tav>
                                        <p:tav tm="100000">
                                          <p:val>
                                            <p:strVal val="#ppt_x"/>
                                          </p:val>
                                        </p:tav>
                                      </p:tavLst>
                                    </p:anim>
                                    <p:anim calcmode="lin" valueType="num">
                                      <p:cBhvr additive="base">
                                        <p:cTn id="13" dur="500" fill="hold"/>
                                        <p:tgtEl>
                                          <p:spTgt spid="1146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Dacia-xxl">
            <a:extLst>
              <a:ext uri="{FF2B5EF4-FFF2-40B4-BE49-F238E27FC236}">
                <a16:creationId xmlns:a16="http://schemas.microsoft.com/office/drawing/2014/main" id="{830E9ACF-3181-41D1-80C7-62AC99BBED44}"/>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0" y="58738"/>
            <a:ext cx="9144000"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a:extLst>
              <a:ext uri="{FF2B5EF4-FFF2-40B4-BE49-F238E27FC236}">
                <a16:creationId xmlns:a16="http://schemas.microsoft.com/office/drawing/2014/main" id="{DE50433C-164D-4F87-85B7-243AB2713E7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16740" name="Text Box 4">
            <a:extLst>
              <a:ext uri="{FF2B5EF4-FFF2-40B4-BE49-F238E27FC236}">
                <a16:creationId xmlns:a16="http://schemas.microsoft.com/office/drawing/2014/main" id="{4F9F8416-FB3D-4CBB-9B2C-C450F24791B9}"/>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16741" name="Text Box 5">
            <a:extLst>
              <a:ext uri="{FF2B5EF4-FFF2-40B4-BE49-F238E27FC236}">
                <a16:creationId xmlns:a16="http://schemas.microsoft.com/office/drawing/2014/main" id="{303C5607-60DD-4A10-BC54-7D092A82C6CD}"/>
              </a:ext>
            </a:extLst>
          </p:cNvPr>
          <p:cNvSpPr txBox="1">
            <a:spLocks noChangeArrowheads="1"/>
          </p:cNvSpPr>
          <p:nvPr/>
        </p:nvSpPr>
        <p:spPr bwMode="auto">
          <a:xfrm>
            <a:off x="323850" y="2492375"/>
            <a:ext cx="8675688" cy="2041525"/>
          </a:xfrm>
          <a:prstGeom prst="rect">
            <a:avLst/>
          </a:prstGeom>
          <a:noFill/>
          <a:ln w="9525">
            <a:noFill/>
            <a:miter lim="800000"/>
            <a:headEnd/>
            <a:tailEnd/>
          </a:ln>
          <a:effectLst/>
        </p:spPr>
        <p:txBody>
          <a:bodyPr>
            <a:spAutoFit/>
          </a:bodyPr>
          <a:lstStyle/>
          <a:p>
            <a:pPr>
              <a:spcBef>
                <a:spcPct val="50000"/>
              </a:spcBef>
              <a:defRPr/>
            </a:pPr>
            <a:r>
              <a:rPr lang="en-US" sz="3200" b="1" i="1" dirty="0">
                <a:solidFill>
                  <a:schemeClr val="hlink"/>
                </a:solidFill>
                <a:effectLst>
                  <a:outerShdw blurRad="38100" dist="38100" dir="2700000" algn="tl">
                    <a:srgbClr val="000000"/>
                  </a:outerShdw>
                </a:effectLst>
                <a:latin typeface="Arial" charset="0"/>
                <a:cs typeface="Arial" charset="0"/>
              </a:rPr>
              <a:t>According to Procopius, who wrote his history in the fifth century,</a:t>
            </a:r>
            <a:r>
              <a:rPr lang="en-US" sz="3200" b="1" i="1" dirty="0">
                <a:effectLst>
                  <a:outerShdw blurRad="38100" dist="38100" dir="2700000" algn="tl">
                    <a:srgbClr val="000000"/>
                  </a:outerShdw>
                </a:effectLst>
                <a:latin typeface="Arial" charset="0"/>
                <a:cs typeface="Arial" charset="0"/>
              </a:rPr>
              <a:t> </a:t>
            </a:r>
            <a:r>
              <a:rPr lang="en-US" sz="3200" b="1" i="1" dirty="0">
                <a:solidFill>
                  <a:srgbClr val="FF3300"/>
                </a:solidFill>
                <a:effectLst>
                  <a:outerShdw blurRad="38100" dist="38100" dir="2700000" algn="tl">
                    <a:srgbClr val="000000"/>
                  </a:outerShdw>
                </a:effectLst>
                <a:latin typeface="Arial" charset="0"/>
                <a:cs typeface="Arial" charset="0"/>
              </a:rPr>
              <a:t>Romans "say that the Goths are of the </a:t>
            </a:r>
            <a:r>
              <a:rPr lang="en-US" sz="3200" b="1" i="1" dirty="0" err="1">
                <a:solidFill>
                  <a:srgbClr val="FF3300"/>
                </a:solidFill>
                <a:effectLst>
                  <a:outerShdw blurRad="38100" dist="38100" dir="2700000" algn="tl">
                    <a:srgbClr val="000000"/>
                  </a:outerShdw>
                </a:effectLst>
                <a:latin typeface="Arial" charset="0"/>
                <a:cs typeface="Arial" charset="0"/>
              </a:rPr>
              <a:t>Getic</a:t>
            </a:r>
            <a:r>
              <a:rPr lang="en-US" sz="3200" b="1" i="1" dirty="0">
                <a:solidFill>
                  <a:srgbClr val="FF3300"/>
                </a:solidFill>
                <a:effectLst>
                  <a:outerShdw blurRad="38100" dist="38100" dir="2700000" algn="tl">
                    <a:srgbClr val="000000"/>
                  </a:outerShdw>
                </a:effectLst>
                <a:latin typeface="Arial" charset="0"/>
                <a:cs typeface="Arial" charset="0"/>
              </a:rPr>
              <a:t> race" (Book V.xxiv,30).</a:t>
            </a:r>
            <a:r>
              <a:rPr lang="en-US" sz="2800" b="1" dirty="0">
                <a:effectLst>
                  <a:outerShdw blurRad="38100" dist="38100" dir="2700000" algn="tl">
                    <a:srgbClr val="000000"/>
                  </a:outerShdw>
                </a:effectLst>
                <a:latin typeface="Arial" charset="0"/>
                <a:cs typeface="Arial" charset="0"/>
              </a:rPr>
              <a:t> </a:t>
            </a:r>
            <a:endParaRPr lang="en-GB" sz="2800" b="1" dirty="0">
              <a:effectLst>
                <a:outerShdw blurRad="38100" dist="38100" dir="2700000" algn="tl">
                  <a:srgbClr val="000000"/>
                </a:outerShdw>
              </a:effectLst>
              <a:latin typeface="Arial" charset="0"/>
              <a:cs typeface="Arial" charset="0"/>
            </a:endParaRPr>
          </a:p>
        </p:txBody>
      </p:sp>
      <p:sp>
        <p:nvSpPr>
          <p:cNvPr id="8" name="Slide Number Placeholder 7">
            <a:extLst>
              <a:ext uri="{FF2B5EF4-FFF2-40B4-BE49-F238E27FC236}">
                <a16:creationId xmlns:a16="http://schemas.microsoft.com/office/drawing/2014/main" id="{D6EE2493-8445-43E0-90E4-8B30FA3B3F3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5D3854-560F-4D1A-8E90-D46EEF2A10D8}" type="slidenum">
              <a:rPr lang="en-GB" altLang="en-US"/>
              <a:pPr eaLnBrk="1" hangingPunct="1"/>
              <a:t>82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lt">
                                    <p:tmPct val="10000"/>
                                  </p:iterate>
                                  <p:childTnLst>
                                    <p:set>
                                      <p:cBhvr>
                                        <p:cTn id="6" dur="1" fill="hold">
                                          <p:stCondLst>
                                            <p:cond delay="0"/>
                                          </p:stCondLst>
                                        </p:cTn>
                                        <p:tgtEl>
                                          <p:spTgt spid="116741"/>
                                        </p:tgtEl>
                                        <p:attrNameLst>
                                          <p:attrName>style.visibility</p:attrName>
                                        </p:attrNameLst>
                                      </p:cBhvr>
                                      <p:to>
                                        <p:strVal val="visible"/>
                                      </p:to>
                                    </p:set>
                                    <p:anim calcmode="lin" valueType="num">
                                      <p:cBhvr additive="base">
                                        <p:cTn id="7" dur="500" fill="hold"/>
                                        <p:tgtEl>
                                          <p:spTgt spid="116741"/>
                                        </p:tgtEl>
                                        <p:attrNameLst>
                                          <p:attrName>ppt_x</p:attrName>
                                        </p:attrNameLst>
                                      </p:cBhvr>
                                      <p:tavLst>
                                        <p:tav tm="0">
                                          <p:val>
                                            <p:strVal val="#ppt_x"/>
                                          </p:val>
                                        </p:tav>
                                        <p:tav tm="100000">
                                          <p:val>
                                            <p:strVal val="#ppt_x"/>
                                          </p:val>
                                        </p:tav>
                                      </p:tavLst>
                                    </p:anim>
                                    <p:anim calcmode="lin" valueType="num">
                                      <p:cBhvr additive="base">
                                        <p:cTn id="8" dur="500" fill="hold"/>
                                        <p:tgtEl>
                                          <p:spTgt spid="11674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6DC10E7C-90D6-4FA9-8E05-B15794C4AE3C}"/>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18787" name="Text Box 3">
            <a:extLst>
              <a:ext uri="{FF2B5EF4-FFF2-40B4-BE49-F238E27FC236}">
                <a16:creationId xmlns:a16="http://schemas.microsoft.com/office/drawing/2014/main" id="{4CC07D0D-3231-4180-9051-E148264EFD9A}"/>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18788" name="Text Box 4">
            <a:extLst>
              <a:ext uri="{FF2B5EF4-FFF2-40B4-BE49-F238E27FC236}">
                <a16:creationId xmlns:a16="http://schemas.microsoft.com/office/drawing/2014/main" id="{5D5824A7-B3F5-4B04-858E-347F8109C54B}"/>
              </a:ext>
            </a:extLst>
          </p:cNvPr>
          <p:cNvSpPr txBox="1">
            <a:spLocks noChangeArrowheads="1"/>
          </p:cNvSpPr>
          <p:nvPr/>
        </p:nvSpPr>
        <p:spPr bwMode="auto">
          <a:xfrm>
            <a:off x="3492500" y="1844675"/>
            <a:ext cx="5651500" cy="4789488"/>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The Getae are mentioned in the history of Herodotus (fifth century B.C.).</a:t>
            </a:r>
            <a:r>
              <a:rPr lang="en-US" sz="2800" b="1" i="1">
                <a:effectLst>
                  <a:outerShdw blurRad="38100" dist="38100" dir="2700000" algn="tl">
                    <a:srgbClr val="000000"/>
                  </a:outerShdw>
                </a:effectLst>
                <a:latin typeface="Arial" charset="0"/>
                <a:cs typeface="Arial" charset="0"/>
              </a:rPr>
              <a:t> </a:t>
            </a:r>
            <a:r>
              <a:rPr lang="en-US" sz="2800" b="1" i="1">
                <a:solidFill>
                  <a:schemeClr val="accent2"/>
                </a:solidFill>
                <a:effectLst>
                  <a:outerShdw blurRad="38100" dist="38100" dir="2700000" algn="tl">
                    <a:srgbClr val="000000"/>
                  </a:outerShdw>
                </a:effectLst>
                <a:latin typeface="Arial" charset="0"/>
                <a:cs typeface="Arial" charset="0"/>
              </a:rPr>
              <a:t>In the translation by George Rawlinson,</a:t>
            </a:r>
            <a:r>
              <a:rPr lang="en-US" sz="2800" b="1" i="1">
                <a:effectLst>
                  <a:outerShdw blurRad="38100" dist="38100" dir="2700000" algn="tl">
                    <a:srgbClr val="000000"/>
                  </a:outerShdw>
                </a:effectLst>
                <a:latin typeface="Arial" charset="0"/>
                <a:cs typeface="Arial" charset="0"/>
              </a:rPr>
              <a:t> </a:t>
            </a:r>
            <a:r>
              <a:rPr lang="en-US" sz="2800" b="1" i="1">
                <a:solidFill>
                  <a:srgbClr val="99FF33"/>
                </a:solidFill>
                <a:effectLst>
                  <a:outerShdw blurRad="38100" dist="38100" dir="2700000" algn="tl">
                    <a:srgbClr val="000000"/>
                  </a:outerShdw>
                </a:effectLst>
                <a:latin typeface="Arial" charset="0"/>
                <a:cs typeface="Arial" charset="0"/>
              </a:rPr>
              <a:t>his brother Sir Henry gives this footnote:</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"The identity of the Getae with the Goths of later times is more than a plausible conjecture.</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It may be regarded as historically certain"</a:t>
            </a:r>
            <a:r>
              <a:rPr lang="en-US" sz="2800" b="1" i="1">
                <a:effectLst>
                  <a:outerShdw blurRad="38100" dist="38100" dir="2700000" algn="tl">
                    <a:srgbClr val="000000"/>
                  </a:outerShdw>
                </a:effectLst>
                <a:latin typeface="Arial" charset="0"/>
                <a:cs typeface="Arial" charset="0"/>
              </a:rPr>
              <a:t> </a:t>
            </a:r>
            <a:r>
              <a:rPr lang="en-US" sz="2800" b="1" i="1">
                <a:solidFill>
                  <a:srgbClr val="FF00FF"/>
                </a:solidFill>
                <a:effectLst>
                  <a:outerShdw blurRad="38100" dist="38100" dir="2700000" algn="tl">
                    <a:srgbClr val="000000"/>
                  </a:outerShdw>
                </a:effectLst>
                <a:latin typeface="Arial" charset="0"/>
                <a:cs typeface="Arial" charset="0"/>
              </a:rPr>
              <a:t>(Vol.III, page 84, 1862 edition).</a:t>
            </a:r>
            <a:r>
              <a:rPr lang="en-US">
                <a:solidFill>
                  <a:srgbClr val="FF00FF"/>
                </a:solidFill>
                <a:latin typeface="Arial" charset="0"/>
                <a:cs typeface="Arial" charset="0"/>
              </a:rPr>
              <a:t> </a:t>
            </a:r>
            <a:endParaRPr lang="en-GB">
              <a:solidFill>
                <a:srgbClr val="FF00FF"/>
              </a:solidFill>
              <a:latin typeface="Arial" charset="0"/>
              <a:cs typeface="Arial" charset="0"/>
            </a:endParaRPr>
          </a:p>
        </p:txBody>
      </p:sp>
      <p:pic>
        <p:nvPicPr>
          <p:cNvPr id="118791" name="Picture 7" descr="herodotus">
            <a:extLst>
              <a:ext uri="{FF2B5EF4-FFF2-40B4-BE49-F238E27FC236}">
                <a16:creationId xmlns:a16="http://schemas.microsoft.com/office/drawing/2014/main" id="{595D373A-A948-462F-90F3-C77BF9061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73238"/>
            <a:ext cx="2919413"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2" name="Text Box 8">
            <a:extLst>
              <a:ext uri="{FF2B5EF4-FFF2-40B4-BE49-F238E27FC236}">
                <a16:creationId xmlns:a16="http://schemas.microsoft.com/office/drawing/2014/main" id="{196D626C-6445-4FA3-88B4-4C6AA1F3B9BB}"/>
              </a:ext>
            </a:extLst>
          </p:cNvPr>
          <p:cNvSpPr txBox="1">
            <a:spLocks noChangeArrowheads="1"/>
          </p:cNvSpPr>
          <p:nvPr/>
        </p:nvSpPr>
        <p:spPr bwMode="auto">
          <a:xfrm>
            <a:off x="250825" y="6237288"/>
            <a:ext cx="3025775" cy="519112"/>
          </a:xfrm>
          <a:prstGeom prst="rect">
            <a:avLst/>
          </a:prstGeom>
          <a:noFill/>
          <a:ln w="9525">
            <a:noFill/>
            <a:miter lim="800000"/>
            <a:headEnd/>
            <a:tailEnd/>
          </a:ln>
          <a:effectLst/>
        </p:spPr>
        <p:txBody>
          <a:bodyPr>
            <a:spAutoFit/>
          </a:bodyPr>
          <a:lstStyle/>
          <a:p>
            <a:pPr algn="ctr">
              <a:spcBef>
                <a:spcPct val="50000"/>
              </a:spcBef>
              <a:defRPr/>
            </a:pPr>
            <a:r>
              <a:rPr lang="en-US" sz="2800" b="1" i="1">
                <a:solidFill>
                  <a:srgbClr val="FFFF00"/>
                </a:solidFill>
                <a:effectLst>
                  <a:outerShdw blurRad="38100" dist="38100" dir="2700000" algn="tl">
                    <a:srgbClr val="000000"/>
                  </a:outerShdw>
                </a:effectLst>
                <a:latin typeface="Arial" charset="0"/>
                <a:cs typeface="Arial" charset="0"/>
              </a:rPr>
              <a:t>Herodotus</a:t>
            </a:r>
            <a:endParaRPr lang="en-GB" sz="2800" b="1" i="1">
              <a:solidFill>
                <a:srgbClr val="FFFF00"/>
              </a:solidFill>
              <a:effectLst>
                <a:outerShdw blurRad="38100" dist="38100" dir="2700000" algn="tl">
                  <a:srgbClr val="000000"/>
                </a:outerShdw>
              </a:effectLst>
              <a:latin typeface="Arial" charset="0"/>
              <a:cs typeface="Arial" charset="0"/>
            </a:endParaRPr>
          </a:p>
        </p:txBody>
      </p:sp>
      <p:sp>
        <p:nvSpPr>
          <p:cNvPr id="9" name="Slide Number Placeholder 8">
            <a:extLst>
              <a:ext uri="{FF2B5EF4-FFF2-40B4-BE49-F238E27FC236}">
                <a16:creationId xmlns:a16="http://schemas.microsoft.com/office/drawing/2014/main" id="{91A4C73C-294C-4A84-ACBC-CE92BF88483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731FEC-59BD-4ADD-9432-3C8392219B90}" type="slidenum">
              <a:rPr lang="en-GB" altLang="en-US"/>
              <a:pPr eaLnBrk="1" hangingPunct="1"/>
              <a:t>83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circle(in)">
                                      <p:cBhvr>
                                        <p:cTn id="7" dur="2000"/>
                                        <p:tgtEl>
                                          <p:spTgt spid="1187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8792">
                                            <p:txEl>
                                              <p:pRg st="0" end="0"/>
                                            </p:txEl>
                                          </p:spTgt>
                                        </p:tgtEl>
                                        <p:attrNameLst>
                                          <p:attrName>style.visibility</p:attrName>
                                        </p:attrNameLst>
                                      </p:cBhvr>
                                      <p:to>
                                        <p:strVal val="visible"/>
                                      </p:to>
                                    </p:set>
                                    <p:anim calcmode="lin" valueType="num">
                                      <p:cBhvr additive="base">
                                        <p:cTn id="12" dur="500" fill="hold"/>
                                        <p:tgtEl>
                                          <p:spTgt spid="11879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87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18788"/>
                                        </p:tgtEl>
                                        <p:attrNameLst>
                                          <p:attrName>style.visibility</p:attrName>
                                        </p:attrNameLst>
                                      </p:cBhvr>
                                      <p:to>
                                        <p:strVal val="visible"/>
                                      </p:to>
                                    </p:set>
                                    <p:anim calcmode="discrete" valueType="clr">
                                      <p:cBhvr override="childStyle">
                                        <p:cTn id="18" dur="80"/>
                                        <p:tgtEl>
                                          <p:spTgt spid="11878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18788"/>
                                        </p:tgtEl>
                                        <p:attrNameLst>
                                          <p:attrName>fillcolor</p:attrName>
                                        </p:attrNameLst>
                                      </p:cBhvr>
                                      <p:tavLst>
                                        <p:tav tm="0">
                                          <p:val>
                                            <p:clrVal>
                                              <a:schemeClr val="accent2"/>
                                            </p:clrVal>
                                          </p:val>
                                        </p:tav>
                                        <p:tav tm="50000">
                                          <p:val>
                                            <p:clrVal>
                                              <a:schemeClr val="hlink"/>
                                            </p:clrVal>
                                          </p:val>
                                        </p:tav>
                                      </p:tavLst>
                                    </p:anim>
                                    <p:set>
                                      <p:cBhvr>
                                        <p:cTn id="20" dur="80"/>
                                        <p:tgtEl>
                                          <p:spTgt spid="1187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2022648-9A6C-428D-88F0-65B44758A2E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20835" name="Text Box 3">
            <a:extLst>
              <a:ext uri="{FF2B5EF4-FFF2-40B4-BE49-F238E27FC236}">
                <a16:creationId xmlns:a16="http://schemas.microsoft.com/office/drawing/2014/main" id="{4EE92445-0819-4994-9341-1B482403301E}"/>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20836" name="Text Box 4">
            <a:extLst>
              <a:ext uri="{FF2B5EF4-FFF2-40B4-BE49-F238E27FC236}">
                <a16:creationId xmlns:a16="http://schemas.microsoft.com/office/drawing/2014/main" id="{AB30D66E-62D8-4F8E-B7AA-9DA6F09CB832}"/>
              </a:ext>
            </a:extLst>
          </p:cNvPr>
          <p:cNvSpPr txBox="1">
            <a:spLocks noChangeArrowheads="1"/>
          </p:cNvSpPr>
          <p:nvPr/>
        </p:nvSpPr>
        <p:spPr bwMode="auto">
          <a:xfrm>
            <a:off x="3851275" y="2205038"/>
            <a:ext cx="4716463" cy="3937000"/>
          </a:xfrm>
          <a:prstGeom prst="rect">
            <a:avLst/>
          </a:prstGeom>
          <a:noFill/>
          <a:ln w="9525">
            <a:noFill/>
            <a:miter lim="800000"/>
            <a:headEnd/>
            <a:tailEnd/>
          </a:ln>
          <a:effectLst/>
        </p:spPr>
        <p:txBody>
          <a:bodyPr>
            <a:spAutoFit/>
          </a:bodyPr>
          <a:lstStyle/>
          <a:p>
            <a:pPr>
              <a:spcBef>
                <a:spcPct val="50000"/>
              </a:spcBef>
              <a:defRPr/>
            </a:pPr>
            <a:r>
              <a:rPr lang="en-US" sz="3600" b="1" i="1" u="sng">
                <a:solidFill>
                  <a:schemeClr val="hlink"/>
                </a:solidFill>
                <a:effectLst>
                  <a:outerShdw blurRad="38100" dist="38100" dir="2700000" algn="tl">
                    <a:srgbClr val="000000"/>
                  </a:outerShdw>
                </a:effectLst>
                <a:latin typeface="Arial" charset="0"/>
                <a:cs typeface="Arial" charset="0"/>
              </a:rPr>
              <a:t>Jordanes, the best known Gothic historian,</a:t>
            </a:r>
            <a:r>
              <a:rPr lang="en-US" sz="3600" b="1" i="1" u="sng">
                <a:effectLst>
                  <a:outerShdw blurRad="38100" dist="38100" dir="2700000" algn="tl">
                    <a:srgbClr val="000000"/>
                  </a:outerShdw>
                </a:effectLst>
                <a:latin typeface="Arial" charset="0"/>
                <a:cs typeface="Arial" charset="0"/>
              </a:rPr>
              <a:t> </a:t>
            </a:r>
            <a:r>
              <a:rPr lang="en-US" sz="3600" b="1" i="1" u="sng">
                <a:solidFill>
                  <a:srgbClr val="FFCC00"/>
                </a:solidFill>
                <a:effectLst>
                  <a:outerShdw blurRad="38100" dist="38100" dir="2700000" algn="tl">
                    <a:srgbClr val="000000"/>
                  </a:outerShdw>
                </a:effectLst>
                <a:latin typeface="Arial" charset="0"/>
                <a:cs typeface="Arial" charset="0"/>
              </a:rPr>
              <a:t>always speaks of the Getae and Goths as one people.</a:t>
            </a:r>
            <a:r>
              <a:rPr lang="en-US" sz="3600" b="1" i="1" u="sng">
                <a:effectLst>
                  <a:outerShdw blurRad="38100" dist="38100" dir="2700000" algn="tl">
                    <a:srgbClr val="000000"/>
                  </a:outerShdw>
                </a:effectLst>
                <a:latin typeface="Arial" charset="0"/>
                <a:cs typeface="Arial" charset="0"/>
              </a:rPr>
              <a:t> </a:t>
            </a:r>
            <a:r>
              <a:rPr lang="en-US" sz="3600" b="1" i="1" u="sng">
                <a:solidFill>
                  <a:srgbClr val="FFFF00"/>
                </a:solidFill>
                <a:effectLst>
                  <a:outerShdw blurRad="38100" dist="38100" dir="2700000" algn="tl">
                    <a:srgbClr val="000000"/>
                  </a:outerShdw>
                </a:effectLst>
                <a:latin typeface="Arial" charset="0"/>
                <a:cs typeface="Arial" charset="0"/>
              </a:rPr>
              <a:t>He also calls them "Scythae</a:t>
            </a:r>
            <a:r>
              <a:rPr lang="en-US" sz="3600" b="1" i="1">
                <a:solidFill>
                  <a:srgbClr val="FFFF00"/>
                </a:solidFill>
                <a:effectLst>
                  <a:outerShdw blurRad="38100" dist="38100" dir="2700000" algn="tl">
                    <a:srgbClr val="000000"/>
                  </a:outerShdw>
                </a:effectLst>
                <a:latin typeface="Arial" charset="0"/>
                <a:cs typeface="Arial" charset="0"/>
              </a:rPr>
              <a:t>."</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pic>
        <p:nvPicPr>
          <p:cNvPr id="120840" name="Picture 8" descr="51BDZMCRZ6L">
            <a:extLst>
              <a:ext uri="{FF2B5EF4-FFF2-40B4-BE49-F238E27FC236}">
                <a16:creationId xmlns:a16="http://schemas.microsoft.com/office/drawing/2014/main" id="{7D56594E-02BB-480A-8A52-B2A1B73FE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483" t="4050" r="24483" b="4050"/>
          <a:stretch>
            <a:fillRect/>
          </a:stretch>
        </p:blipFill>
        <p:spPr bwMode="auto">
          <a:xfrm>
            <a:off x="539750" y="1773238"/>
            <a:ext cx="2824163"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89892379-7767-4D0E-8E0F-3DD052C9D8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723014-5A0F-46A1-98EE-3F48B5FCDE40}" type="slidenum">
              <a:rPr lang="en-GB" altLang="en-US"/>
              <a:pPr eaLnBrk="1" hangingPunct="1"/>
              <a:t>84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circle(in)">
                                      <p:cBhvr>
                                        <p:cTn id="7" dur="2000"/>
                                        <p:tgtEl>
                                          <p:spTgt spid="1208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20836">
                                            <p:txEl>
                                              <p:pRg st="0" end="0"/>
                                            </p:txEl>
                                          </p:spTgt>
                                        </p:tgtEl>
                                        <p:attrNameLst>
                                          <p:attrName>style.visibility</p:attrName>
                                        </p:attrNameLst>
                                      </p:cBhvr>
                                      <p:to>
                                        <p:strVal val="visible"/>
                                      </p:to>
                                    </p:set>
                                    <p:anim calcmode="discrete" valueType="clr">
                                      <p:cBhvr override="childStyle">
                                        <p:cTn id="12" dur="80"/>
                                        <p:tgtEl>
                                          <p:spTgt spid="1208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083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2083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1B8A65D8-2815-4BAA-B900-9A19C87CAF64}"/>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22883" name="Text Box 3">
            <a:extLst>
              <a:ext uri="{FF2B5EF4-FFF2-40B4-BE49-F238E27FC236}">
                <a16:creationId xmlns:a16="http://schemas.microsoft.com/office/drawing/2014/main" id="{D422DCE9-2AF3-441F-B5D3-C226BD8E89DD}"/>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22884" name="Text Box 4">
            <a:extLst>
              <a:ext uri="{FF2B5EF4-FFF2-40B4-BE49-F238E27FC236}">
                <a16:creationId xmlns:a16="http://schemas.microsoft.com/office/drawing/2014/main" id="{1D50169E-1A9E-4A06-9B1E-7CC1C35796C9}"/>
              </a:ext>
            </a:extLst>
          </p:cNvPr>
          <p:cNvSpPr txBox="1">
            <a:spLocks noChangeArrowheads="1"/>
          </p:cNvSpPr>
          <p:nvPr/>
        </p:nvSpPr>
        <p:spPr bwMode="auto">
          <a:xfrm>
            <a:off x="4140200" y="1773238"/>
            <a:ext cx="4681538" cy="4664075"/>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We find more evidence in other historical accounts. For example,</a:t>
            </a:r>
            <a:r>
              <a:rPr lang="en-US" sz="2800" b="1" i="1">
                <a:effectLst>
                  <a:outerShdw blurRad="38100" dist="38100" dir="2700000" algn="tl">
                    <a:srgbClr val="000000"/>
                  </a:outerShdw>
                </a:effectLst>
                <a:latin typeface="Arial" charset="0"/>
                <a:cs typeface="Arial" charset="0"/>
              </a:rPr>
              <a:t> </a:t>
            </a:r>
            <a:r>
              <a:rPr lang="en-US" sz="3200" b="1" i="1">
                <a:solidFill>
                  <a:srgbClr val="FFCC00"/>
                </a:solidFill>
                <a:effectLst>
                  <a:outerShdw blurRad="38100" dist="38100" dir="2700000" algn="tl">
                    <a:srgbClr val="000000"/>
                  </a:outerShdw>
                </a:effectLst>
                <a:latin typeface="Arial" charset="0"/>
                <a:cs typeface="Arial" charset="0"/>
              </a:rPr>
              <a:t>"</a:t>
            </a:r>
            <a:r>
              <a:rPr lang="en-US" sz="3200" b="1" i="1" u="sng">
                <a:solidFill>
                  <a:srgbClr val="FFCC00"/>
                </a:solidFill>
                <a:effectLst>
                  <a:outerShdw blurRad="38100" dist="38100" dir="2700000" algn="tl">
                    <a:srgbClr val="000000"/>
                  </a:outerShdw>
                </a:effectLst>
                <a:latin typeface="Arial" charset="0"/>
                <a:cs typeface="Arial" charset="0"/>
              </a:rPr>
              <a:t>The Pictish Chronicle declares that the Scythians and Goths had a common origin</a:t>
            </a:r>
            <a:r>
              <a:rPr lang="en-US" sz="3200" b="1" i="1">
                <a:solidFill>
                  <a:srgbClr val="FFCC00"/>
                </a:solidFill>
                <a:effectLst>
                  <a:outerShdw blurRad="38100" dist="38100" dir="2700000" algn="tl">
                    <a:srgbClr val="000000"/>
                  </a:outerShdw>
                </a:effectLst>
                <a:latin typeface="Arial" charset="0"/>
                <a:cs typeface="Arial" charset="0"/>
              </a:rPr>
              <a:t>"</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(page 216, The Races of Ireland and Scotland by W. C. Mackenzie).</a:t>
            </a:r>
            <a:r>
              <a:rPr lang="en-US" sz="2800" b="1">
                <a:effectLst>
                  <a:outerShdw blurRad="38100" dist="38100" dir="2700000" algn="tl">
                    <a:srgbClr val="000000"/>
                  </a:outerShdw>
                </a:effectLst>
                <a:latin typeface="Arial" charset="0"/>
                <a:cs typeface="Arial" charset="0"/>
              </a:rPr>
              <a:t> </a:t>
            </a:r>
            <a:endParaRPr lang="en-GB" sz="2800" b="1">
              <a:effectLst>
                <a:outerShdw blurRad="38100" dist="38100" dir="2700000" algn="tl">
                  <a:srgbClr val="000000"/>
                </a:outerShdw>
              </a:effectLst>
              <a:latin typeface="Arial" charset="0"/>
              <a:cs typeface="Arial" charset="0"/>
            </a:endParaRPr>
          </a:p>
        </p:txBody>
      </p:sp>
      <p:pic>
        <p:nvPicPr>
          <p:cNvPr id="122887" name="Picture 7" descr="Pctcron2">
            <a:extLst>
              <a:ext uri="{FF2B5EF4-FFF2-40B4-BE49-F238E27FC236}">
                <a16:creationId xmlns:a16="http://schemas.microsoft.com/office/drawing/2014/main" id="{E04ADB57-78C6-4B38-8582-41AE21139D02}"/>
              </a:ext>
            </a:extLst>
          </p:cNvPr>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395288" y="1844675"/>
            <a:ext cx="3240087" cy="4681538"/>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0467F989-3024-411F-A47E-4E4B1FBE146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E31B53-47DD-4F73-93F0-8F5D9805D52B}" type="slidenum">
              <a:rPr lang="en-GB" altLang="en-US"/>
              <a:pPr eaLnBrk="1" hangingPunct="1"/>
              <a:t>85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2887"/>
                                        </p:tgtEl>
                                        <p:attrNameLst>
                                          <p:attrName>style.visibility</p:attrName>
                                        </p:attrNameLst>
                                      </p:cBhvr>
                                      <p:to>
                                        <p:strVal val="visible"/>
                                      </p:to>
                                    </p:set>
                                    <p:animEffect transition="in" filter="circle(in)">
                                      <p:cBhvr>
                                        <p:cTn id="7" dur="2000"/>
                                        <p:tgtEl>
                                          <p:spTgt spid="1228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22884"/>
                                        </p:tgtEl>
                                        <p:attrNameLst>
                                          <p:attrName>style.visibility</p:attrName>
                                        </p:attrNameLst>
                                      </p:cBhvr>
                                      <p:to>
                                        <p:strVal val="visible"/>
                                      </p:to>
                                    </p:set>
                                    <p:anim calcmode="discrete" valueType="clr">
                                      <p:cBhvr override="childStyle">
                                        <p:cTn id="12" dur="80"/>
                                        <p:tgtEl>
                                          <p:spTgt spid="12288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22884"/>
                                        </p:tgtEl>
                                        <p:attrNameLst>
                                          <p:attrName>fillcolor</p:attrName>
                                        </p:attrNameLst>
                                      </p:cBhvr>
                                      <p:tavLst>
                                        <p:tav tm="0">
                                          <p:val>
                                            <p:clrVal>
                                              <a:schemeClr val="accent2"/>
                                            </p:clrVal>
                                          </p:val>
                                        </p:tav>
                                        <p:tav tm="50000">
                                          <p:val>
                                            <p:clrVal>
                                              <a:schemeClr val="hlink"/>
                                            </p:clrVal>
                                          </p:val>
                                        </p:tav>
                                      </p:tavLst>
                                    </p:anim>
                                    <p:set>
                                      <p:cBhvr>
                                        <p:cTn id="14" dur="80"/>
                                        <p:tgtEl>
                                          <p:spTgt spid="1228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D5DDAF0-863B-4EF7-87E1-976156219F90}"/>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24931" name="Text Box 3">
            <a:extLst>
              <a:ext uri="{FF2B5EF4-FFF2-40B4-BE49-F238E27FC236}">
                <a16:creationId xmlns:a16="http://schemas.microsoft.com/office/drawing/2014/main" id="{E1493317-A85E-411C-9845-2D220D88E44A}"/>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24932" name="Text Box 4">
            <a:extLst>
              <a:ext uri="{FF2B5EF4-FFF2-40B4-BE49-F238E27FC236}">
                <a16:creationId xmlns:a16="http://schemas.microsoft.com/office/drawing/2014/main" id="{8AE65073-6BA9-442E-A277-DB016F8DBB29}"/>
              </a:ext>
            </a:extLst>
          </p:cNvPr>
          <p:cNvSpPr txBox="1">
            <a:spLocks noChangeArrowheads="1"/>
          </p:cNvSpPr>
          <p:nvPr/>
        </p:nvSpPr>
        <p:spPr bwMode="auto">
          <a:xfrm>
            <a:off x="3851275" y="1773238"/>
            <a:ext cx="4970463" cy="4362450"/>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The evidence also indicates that the Getae were the same kind of people as the Dacians.</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They both spoke the same language according to Strabo (7.3.13).</a:t>
            </a:r>
            <a:r>
              <a:rPr lang="en-US" sz="2800" b="1" i="1">
                <a:effectLst>
                  <a:outerShdw blurRad="38100" dist="38100" dir="2700000" algn="tl">
                    <a:srgbClr val="000000"/>
                  </a:outerShdw>
                </a:effectLst>
                <a:latin typeface="Arial" charset="0"/>
                <a:cs typeface="Arial" charset="0"/>
              </a:rPr>
              <a:t> </a:t>
            </a:r>
            <a:r>
              <a:rPr lang="en-US" sz="2800" b="1" i="1">
                <a:solidFill>
                  <a:srgbClr val="00FF00"/>
                </a:solidFill>
                <a:effectLst>
                  <a:outerShdw blurRad="38100" dist="38100" dir="2700000" algn="tl">
                    <a:srgbClr val="000000"/>
                  </a:outerShdw>
                </a:effectLst>
                <a:latin typeface="Arial" charset="0"/>
                <a:cs typeface="Arial" charset="0"/>
              </a:rPr>
              <a:t>Pliny says that the Getae were called Dacians by the Romans</a:t>
            </a:r>
            <a:r>
              <a:rPr lang="en-US" sz="2800" b="1" i="1">
                <a:effectLst>
                  <a:outerShdw blurRad="38100" dist="38100" dir="2700000" algn="tl">
                    <a:srgbClr val="000000"/>
                  </a:outerShdw>
                </a:effectLst>
                <a:latin typeface="Arial" charset="0"/>
                <a:cs typeface="Arial" charset="0"/>
              </a:rPr>
              <a:t> </a:t>
            </a:r>
            <a:r>
              <a:rPr lang="en-US" sz="2800" b="1" i="1">
                <a:solidFill>
                  <a:srgbClr val="FF00FF"/>
                </a:solidFill>
                <a:effectLst>
                  <a:outerShdw blurRad="38100" dist="38100" dir="2700000" algn="tl">
                    <a:srgbClr val="000000"/>
                  </a:outerShdw>
                </a:effectLst>
                <a:latin typeface="Arial" charset="0"/>
                <a:cs typeface="Arial" charset="0"/>
              </a:rPr>
              <a:t>(Book IV, xxi, 80).</a:t>
            </a:r>
            <a:r>
              <a:rPr lang="en-US" sz="2800" b="1">
                <a:solidFill>
                  <a:srgbClr val="FF00FF"/>
                </a:solidFill>
                <a:effectLst>
                  <a:outerShdw blurRad="38100" dist="38100" dir="2700000" algn="tl">
                    <a:srgbClr val="000000"/>
                  </a:outerShdw>
                </a:effectLst>
                <a:latin typeface="Arial" charset="0"/>
                <a:cs typeface="Arial" charset="0"/>
              </a:rPr>
              <a:t> </a:t>
            </a:r>
            <a:endParaRPr lang="en-GB" sz="2800" b="1">
              <a:solidFill>
                <a:srgbClr val="FF00FF"/>
              </a:solidFill>
              <a:effectLst>
                <a:outerShdw blurRad="38100" dist="38100" dir="2700000" algn="tl">
                  <a:srgbClr val="000000"/>
                </a:outerShdw>
              </a:effectLst>
              <a:latin typeface="Arial" charset="0"/>
              <a:cs typeface="Arial" charset="0"/>
            </a:endParaRPr>
          </a:p>
        </p:txBody>
      </p:sp>
      <p:pic>
        <p:nvPicPr>
          <p:cNvPr id="124935" name="Picture 7" descr="dacian_warrior_falx_small">
            <a:extLst>
              <a:ext uri="{FF2B5EF4-FFF2-40B4-BE49-F238E27FC236}">
                <a16:creationId xmlns:a16="http://schemas.microsoft.com/office/drawing/2014/main" id="{06FCC42D-F9E7-4834-A840-BEF3AC7F58FD}"/>
              </a:ext>
            </a:extLst>
          </p:cNvPr>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539750" y="1700213"/>
            <a:ext cx="2806700" cy="4176712"/>
          </a:xfrm>
          <a:prstGeom prst="rect">
            <a:avLst/>
          </a:prstGeom>
          <a:solidFill>
            <a:schemeClr val="hlink"/>
          </a:solidFill>
          <a:ln w="9525">
            <a:noFill/>
            <a:miter lim="800000"/>
            <a:headEnd/>
            <a:tailEnd/>
          </a:ln>
        </p:spPr>
      </p:pic>
      <p:sp>
        <p:nvSpPr>
          <p:cNvPr id="124936" name="Text Box 8">
            <a:extLst>
              <a:ext uri="{FF2B5EF4-FFF2-40B4-BE49-F238E27FC236}">
                <a16:creationId xmlns:a16="http://schemas.microsoft.com/office/drawing/2014/main" id="{BAFE503B-B7AB-4D77-A6B2-4C3D07B65D89}"/>
              </a:ext>
            </a:extLst>
          </p:cNvPr>
          <p:cNvSpPr txBox="1">
            <a:spLocks noChangeArrowheads="1"/>
          </p:cNvSpPr>
          <p:nvPr/>
        </p:nvSpPr>
        <p:spPr bwMode="auto">
          <a:xfrm>
            <a:off x="323850" y="6092825"/>
            <a:ext cx="3240088" cy="519113"/>
          </a:xfrm>
          <a:prstGeom prst="rect">
            <a:avLst/>
          </a:prstGeom>
          <a:noFill/>
          <a:ln w="9525">
            <a:noFill/>
            <a:miter lim="800000"/>
            <a:headEnd/>
            <a:tailEnd/>
          </a:ln>
          <a:effectLst/>
        </p:spPr>
        <p:txBody>
          <a:bodyPr>
            <a:spAutoFit/>
          </a:bodyPr>
          <a:lstStyle/>
          <a:p>
            <a:pPr>
              <a:spcBef>
                <a:spcPct val="50000"/>
              </a:spcBef>
              <a:defRPr/>
            </a:pPr>
            <a:r>
              <a:rPr lang="en-US" sz="2800" b="1" i="1">
                <a:solidFill>
                  <a:srgbClr val="FFFF00"/>
                </a:solidFill>
                <a:effectLst>
                  <a:outerShdw blurRad="38100" dist="38100" dir="2700000" algn="tl">
                    <a:srgbClr val="000000"/>
                  </a:outerShdw>
                </a:effectLst>
                <a:latin typeface="Arial" charset="0"/>
                <a:cs typeface="Arial" charset="0"/>
              </a:rPr>
              <a:t>A Dacian Soldier</a:t>
            </a:r>
            <a:endParaRPr lang="en-GB" sz="2800" b="1" i="1">
              <a:solidFill>
                <a:srgbClr val="FFFF00"/>
              </a:solidFill>
              <a:effectLst>
                <a:outerShdw blurRad="38100" dist="38100" dir="2700000" algn="tl">
                  <a:srgbClr val="000000"/>
                </a:outerShdw>
              </a:effectLst>
              <a:latin typeface="Arial" charset="0"/>
              <a:cs typeface="Arial" charset="0"/>
            </a:endParaRPr>
          </a:p>
        </p:txBody>
      </p:sp>
      <p:sp>
        <p:nvSpPr>
          <p:cNvPr id="9" name="Slide Number Placeholder 8">
            <a:extLst>
              <a:ext uri="{FF2B5EF4-FFF2-40B4-BE49-F238E27FC236}">
                <a16:creationId xmlns:a16="http://schemas.microsoft.com/office/drawing/2014/main" id="{33D9ED57-48B3-43CB-ADA2-543779F7909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DA6DBC-24E3-4AB1-BCC7-B94903E9D927}" type="slidenum">
              <a:rPr lang="en-GB" altLang="en-US"/>
              <a:pPr eaLnBrk="1" hangingPunct="1"/>
              <a:t>86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circle(in)">
                                      <p:cBhvr>
                                        <p:cTn id="7" dur="2000"/>
                                        <p:tgtEl>
                                          <p:spTgt spid="1249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4936">
                                            <p:txEl>
                                              <p:pRg st="0" end="0"/>
                                            </p:txEl>
                                          </p:spTgt>
                                        </p:tgtEl>
                                        <p:attrNameLst>
                                          <p:attrName>style.visibility</p:attrName>
                                        </p:attrNameLst>
                                      </p:cBhvr>
                                      <p:to>
                                        <p:strVal val="visible"/>
                                      </p:to>
                                    </p:set>
                                    <p:anim calcmode="lin" valueType="num">
                                      <p:cBhvr additive="base">
                                        <p:cTn id="12" dur="500" fill="hold"/>
                                        <p:tgtEl>
                                          <p:spTgt spid="12493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49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4932"/>
                                        </p:tgtEl>
                                        <p:attrNameLst>
                                          <p:attrName>style.visibility</p:attrName>
                                        </p:attrNameLst>
                                      </p:cBhvr>
                                      <p:to>
                                        <p:strVal val="visible"/>
                                      </p:to>
                                    </p:set>
                                    <p:anim calcmode="discrete" valueType="clr">
                                      <p:cBhvr override="childStyle">
                                        <p:cTn id="18" dur="80"/>
                                        <p:tgtEl>
                                          <p:spTgt spid="124932"/>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4932"/>
                                        </p:tgtEl>
                                        <p:attrNameLst>
                                          <p:attrName>fillcolor</p:attrName>
                                        </p:attrNameLst>
                                      </p:cBhvr>
                                      <p:tavLst>
                                        <p:tav tm="0">
                                          <p:val>
                                            <p:clrVal>
                                              <a:schemeClr val="accent2"/>
                                            </p:clrVal>
                                          </p:val>
                                        </p:tav>
                                        <p:tav tm="50000">
                                          <p:val>
                                            <p:clrVal>
                                              <a:schemeClr val="hlink"/>
                                            </p:clrVal>
                                          </p:val>
                                        </p:tav>
                                      </p:tavLst>
                                    </p:anim>
                                    <p:set>
                                      <p:cBhvr>
                                        <p:cTn id="20" dur="80"/>
                                        <p:tgtEl>
                                          <p:spTgt spid="1249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7E3562A-39BF-4874-8926-66D9422CB2F6}"/>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26979" name="Text Box 3">
            <a:extLst>
              <a:ext uri="{FF2B5EF4-FFF2-40B4-BE49-F238E27FC236}">
                <a16:creationId xmlns:a16="http://schemas.microsoft.com/office/drawing/2014/main" id="{28441D70-3A3F-4596-B9D5-D8D4266DE734}"/>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26980" name="Text Box 4">
            <a:extLst>
              <a:ext uri="{FF2B5EF4-FFF2-40B4-BE49-F238E27FC236}">
                <a16:creationId xmlns:a16="http://schemas.microsoft.com/office/drawing/2014/main" id="{AC90FC0D-57D9-4D07-AAD5-071123B952E8}"/>
              </a:ext>
            </a:extLst>
          </p:cNvPr>
          <p:cNvSpPr txBox="1">
            <a:spLocks noChangeArrowheads="1"/>
          </p:cNvSpPr>
          <p:nvPr/>
        </p:nvSpPr>
        <p:spPr bwMode="auto">
          <a:xfrm>
            <a:off x="3563938" y="1773238"/>
            <a:ext cx="5257800" cy="3990975"/>
          </a:xfrm>
          <a:prstGeom prst="rect">
            <a:avLst/>
          </a:prstGeom>
          <a:noFill/>
          <a:ln w="9525">
            <a:noFill/>
            <a:miter lim="800000"/>
            <a:headEnd/>
            <a:tailEnd/>
          </a:ln>
          <a:effectLst/>
        </p:spPr>
        <p:txBody>
          <a:bodyPr>
            <a:spAutoFit/>
          </a:bodyPr>
          <a:lstStyle/>
          <a:p>
            <a:pPr>
              <a:spcBef>
                <a:spcPct val="50000"/>
              </a:spcBef>
              <a:defRPr/>
            </a:pPr>
            <a:r>
              <a:rPr lang="en-US" sz="3200" b="1" u="sng">
                <a:solidFill>
                  <a:schemeClr val="hlink"/>
                </a:solidFill>
                <a:effectLst>
                  <a:outerShdw blurRad="38100" dist="38100" dir="2700000" algn="tl">
                    <a:srgbClr val="000000"/>
                  </a:outerShdw>
                </a:effectLst>
                <a:latin typeface="Arial" charset="0"/>
                <a:cs typeface="Arial" charset="0"/>
              </a:rPr>
              <a:t>Duchesne,</a:t>
            </a:r>
            <a:r>
              <a:rPr lang="en-US" sz="3200" b="1" u="sng">
                <a:effectLst>
                  <a:outerShdw blurRad="38100" dist="38100" dir="2700000" algn="tl">
                    <a:srgbClr val="000000"/>
                  </a:outerShdw>
                </a:effectLst>
                <a:latin typeface="Arial" charset="0"/>
                <a:cs typeface="Arial" charset="0"/>
              </a:rPr>
              <a:t> </a:t>
            </a:r>
            <a:r>
              <a:rPr lang="en-US" sz="3200" b="1" u="sng">
                <a:solidFill>
                  <a:srgbClr val="FFCC00"/>
                </a:solidFill>
                <a:effectLst>
                  <a:outerShdw blurRad="38100" dist="38100" dir="2700000" algn="tl">
                    <a:srgbClr val="000000"/>
                  </a:outerShdw>
                </a:effectLst>
                <a:latin typeface="Arial" charset="0"/>
                <a:cs typeface="Arial" charset="0"/>
              </a:rPr>
              <a:t>who collected the Norman chronicles in the seventeenth century,</a:t>
            </a:r>
            <a:r>
              <a:rPr lang="en-US" sz="3200" b="1" u="sng">
                <a:effectLst>
                  <a:outerShdw blurRad="38100" dist="38100" dir="2700000" algn="tl">
                    <a:srgbClr val="000000"/>
                  </a:outerShdw>
                </a:effectLst>
                <a:latin typeface="Arial" charset="0"/>
                <a:cs typeface="Arial" charset="0"/>
              </a:rPr>
              <a:t> </a:t>
            </a:r>
            <a:r>
              <a:rPr lang="en-US" sz="3200" b="1" u="sng">
                <a:solidFill>
                  <a:srgbClr val="FFFF00"/>
                </a:solidFill>
                <a:effectLst>
                  <a:outerShdw blurRad="38100" dist="38100" dir="2700000" algn="tl">
                    <a:srgbClr val="000000"/>
                  </a:outerShdw>
                </a:effectLst>
                <a:latin typeface="Arial" charset="0"/>
                <a:cs typeface="Arial" charset="0"/>
              </a:rPr>
              <a:t>has no doubt whatever that the Normans were Dacians and consistently</a:t>
            </a:r>
            <a:r>
              <a:rPr lang="en-US" b="1" u="sng">
                <a:solidFill>
                  <a:srgbClr val="FFFF00"/>
                </a:solidFill>
                <a:effectLst>
                  <a:outerShdw blurRad="38100" dist="38100" dir="2700000" algn="tl">
                    <a:srgbClr val="000000"/>
                  </a:outerShdw>
                </a:effectLst>
                <a:latin typeface="Arial" charset="0"/>
                <a:cs typeface="Arial" charset="0"/>
              </a:rPr>
              <a:t> </a:t>
            </a:r>
            <a:r>
              <a:rPr lang="en-US" sz="3200" b="1" u="sng">
                <a:solidFill>
                  <a:srgbClr val="FFFF00"/>
                </a:solidFill>
                <a:effectLst>
                  <a:outerShdw blurRad="38100" dist="38100" dir="2700000" algn="tl">
                    <a:srgbClr val="000000"/>
                  </a:outerShdw>
                </a:effectLst>
                <a:latin typeface="Arial" charset="0"/>
                <a:cs typeface="Arial" charset="0"/>
              </a:rPr>
              <a:t>calls them by</a:t>
            </a:r>
            <a:r>
              <a:rPr lang="en-US" sz="3200" b="1" u="sng">
                <a:effectLst>
                  <a:outerShdw blurRad="38100" dist="38100" dir="2700000" algn="tl">
                    <a:srgbClr val="000000"/>
                  </a:outerShdw>
                </a:effectLst>
                <a:latin typeface="Arial" charset="0"/>
                <a:cs typeface="Arial" charset="0"/>
              </a:rPr>
              <a:t> </a:t>
            </a:r>
            <a:r>
              <a:rPr lang="en-US" sz="3200" b="1" u="sng">
                <a:solidFill>
                  <a:srgbClr val="FFFF00"/>
                </a:solidFill>
                <a:effectLst>
                  <a:outerShdw blurRad="38100" dist="38100" dir="2700000" algn="tl">
                    <a:srgbClr val="000000"/>
                  </a:outerShdw>
                </a:effectLst>
                <a:latin typeface="Arial" charset="0"/>
                <a:cs typeface="Arial" charset="0"/>
              </a:rPr>
              <a:t>that name in his preface</a:t>
            </a:r>
            <a:r>
              <a:rPr lang="en-US" sz="3200" b="1">
                <a:solidFill>
                  <a:srgbClr val="FFFF00"/>
                </a:solidFill>
                <a:effectLst>
                  <a:outerShdw blurRad="38100" dist="38100" dir="2700000" algn="tl">
                    <a:srgbClr val="000000"/>
                  </a:outerShdw>
                </a:effectLst>
                <a:latin typeface="Arial" charset="0"/>
                <a:cs typeface="Arial" charset="0"/>
              </a:rPr>
              <a:t>. </a:t>
            </a:r>
            <a:endParaRPr lang="en-GB" sz="3200" b="1">
              <a:solidFill>
                <a:srgbClr val="FFFF00"/>
              </a:solidFill>
              <a:effectLst>
                <a:outerShdw blurRad="38100" dist="38100" dir="2700000" algn="tl">
                  <a:srgbClr val="000000"/>
                </a:outerShdw>
              </a:effectLst>
              <a:latin typeface="Arial" charset="0"/>
              <a:cs typeface="Arial" charset="0"/>
            </a:endParaRPr>
          </a:p>
        </p:txBody>
      </p:sp>
      <p:sp>
        <p:nvSpPr>
          <p:cNvPr id="126982" name="Text Box 6">
            <a:extLst>
              <a:ext uri="{FF2B5EF4-FFF2-40B4-BE49-F238E27FC236}">
                <a16:creationId xmlns:a16="http://schemas.microsoft.com/office/drawing/2014/main" id="{A1EC8343-810B-4362-AF8B-EB644A64454D}"/>
              </a:ext>
            </a:extLst>
          </p:cNvPr>
          <p:cNvSpPr txBox="1">
            <a:spLocks noChangeArrowheads="1"/>
          </p:cNvSpPr>
          <p:nvPr/>
        </p:nvSpPr>
        <p:spPr bwMode="auto">
          <a:xfrm>
            <a:off x="0" y="5876925"/>
            <a:ext cx="3240088" cy="519113"/>
          </a:xfrm>
          <a:prstGeom prst="rect">
            <a:avLst/>
          </a:prstGeom>
          <a:noFill/>
          <a:ln w="9525">
            <a:noFill/>
            <a:miter lim="800000"/>
            <a:headEnd/>
            <a:tailEnd/>
          </a:ln>
          <a:effectLst/>
        </p:spPr>
        <p:txBody>
          <a:bodyPr>
            <a:spAutoFit/>
          </a:bodyPr>
          <a:lstStyle/>
          <a:p>
            <a:pPr algn="ctr">
              <a:spcBef>
                <a:spcPct val="50000"/>
              </a:spcBef>
              <a:defRPr/>
            </a:pPr>
            <a:r>
              <a:rPr lang="en-GB" sz="2800" b="1">
                <a:solidFill>
                  <a:srgbClr val="FF00FF"/>
                </a:solidFill>
                <a:effectLst>
                  <a:outerShdw blurRad="38100" dist="38100" dir="2700000" algn="tl">
                    <a:srgbClr val="000000"/>
                  </a:outerShdw>
                </a:effectLst>
                <a:latin typeface="Arial" charset="0"/>
                <a:cs typeface="Arial" charset="0"/>
              </a:rPr>
              <a:t>André Duchesne</a:t>
            </a:r>
            <a:r>
              <a:rPr lang="en-GB" sz="2800" b="1" i="1">
                <a:solidFill>
                  <a:srgbClr val="FFFF00"/>
                </a:solidFill>
                <a:effectLst>
                  <a:outerShdw blurRad="38100" dist="38100" dir="2700000" algn="tl">
                    <a:srgbClr val="000000"/>
                  </a:outerShdw>
                </a:effectLst>
                <a:latin typeface="Arial" charset="0"/>
                <a:cs typeface="Arial" charset="0"/>
              </a:rPr>
              <a:t> </a:t>
            </a:r>
          </a:p>
        </p:txBody>
      </p:sp>
      <p:pic>
        <p:nvPicPr>
          <p:cNvPr id="126984" name="Picture 8" descr="12211-004-0637A653">
            <a:extLst>
              <a:ext uri="{FF2B5EF4-FFF2-40B4-BE49-F238E27FC236}">
                <a16:creationId xmlns:a16="http://schemas.microsoft.com/office/drawing/2014/main" id="{C662C45E-E6B7-4001-85AB-0C4D419D0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852738"/>
            <a:ext cx="2286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0B5BAEAF-FC87-4EDE-84CA-40A72E9996C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204091-18EC-42DA-A5A7-FEDE6FD79964}" type="slidenum">
              <a:rPr lang="en-GB" altLang="en-US"/>
              <a:pPr eaLnBrk="1" hangingPunct="1"/>
              <a:t>87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6984"/>
                                        </p:tgtEl>
                                        <p:attrNameLst>
                                          <p:attrName>style.visibility</p:attrName>
                                        </p:attrNameLst>
                                      </p:cBhvr>
                                      <p:to>
                                        <p:strVal val="visible"/>
                                      </p:to>
                                    </p:set>
                                    <p:animEffect transition="in" filter="circle(in)">
                                      <p:cBhvr>
                                        <p:cTn id="7" dur="2000"/>
                                        <p:tgtEl>
                                          <p:spTgt spid="1269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6982"/>
                                        </p:tgtEl>
                                        <p:attrNameLst>
                                          <p:attrName>style.visibility</p:attrName>
                                        </p:attrNameLst>
                                      </p:cBhvr>
                                      <p:to>
                                        <p:strVal val="visible"/>
                                      </p:to>
                                    </p:set>
                                    <p:anim calcmode="lin" valueType="num">
                                      <p:cBhvr additive="base">
                                        <p:cTn id="12" dur="500" fill="hold"/>
                                        <p:tgtEl>
                                          <p:spTgt spid="126982"/>
                                        </p:tgtEl>
                                        <p:attrNameLst>
                                          <p:attrName>ppt_x</p:attrName>
                                        </p:attrNameLst>
                                      </p:cBhvr>
                                      <p:tavLst>
                                        <p:tav tm="0">
                                          <p:val>
                                            <p:strVal val="#ppt_x"/>
                                          </p:val>
                                        </p:tav>
                                        <p:tav tm="100000">
                                          <p:val>
                                            <p:strVal val="#ppt_x"/>
                                          </p:val>
                                        </p:tav>
                                      </p:tavLst>
                                    </p:anim>
                                    <p:anim calcmode="lin" valueType="num">
                                      <p:cBhvr additive="base">
                                        <p:cTn id="13" dur="500" fill="hold"/>
                                        <p:tgtEl>
                                          <p:spTgt spid="12698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6980"/>
                                        </p:tgtEl>
                                        <p:attrNameLst>
                                          <p:attrName>style.visibility</p:attrName>
                                        </p:attrNameLst>
                                      </p:cBhvr>
                                      <p:to>
                                        <p:strVal val="visible"/>
                                      </p:to>
                                    </p:set>
                                    <p:anim calcmode="discrete" valueType="clr">
                                      <p:cBhvr override="childStyle">
                                        <p:cTn id="18" dur="80"/>
                                        <p:tgtEl>
                                          <p:spTgt spid="12698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6980"/>
                                        </p:tgtEl>
                                        <p:attrNameLst>
                                          <p:attrName>fillcolor</p:attrName>
                                        </p:attrNameLst>
                                      </p:cBhvr>
                                      <p:tavLst>
                                        <p:tav tm="0">
                                          <p:val>
                                            <p:clrVal>
                                              <a:schemeClr val="accent2"/>
                                            </p:clrVal>
                                          </p:val>
                                        </p:tav>
                                        <p:tav tm="50000">
                                          <p:val>
                                            <p:clrVal>
                                              <a:schemeClr val="hlink"/>
                                            </p:clrVal>
                                          </p:val>
                                        </p:tav>
                                      </p:tavLst>
                                    </p:anim>
                                    <p:set>
                                      <p:cBhvr>
                                        <p:cTn id="20" dur="80"/>
                                        <p:tgtEl>
                                          <p:spTgt spid="1269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437A73E-E64F-4301-90DB-6F8CB812154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29027" name="Text Box 3">
            <a:extLst>
              <a:ext uri="{FF2B5EF4-FFF2-40B4-BE49-F238E27FC236}">
                <a16:creationId xmlns:a16="http://schemas.microsoft.com/office/drawing/2014/main" id="{A6B8E3B0-4FB9-4195-8EA3-03039282EFE1}"/>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29028" name="Text Box 4">
            <a:extLst>
              <a:ext uri="{FF2B5EF4-FFF2-40B4-BE49-F238E27FC236}">
                <a16:creationId xmlns:a16="http://schemas.microsoft.com/office/drawing/2014/main" id="{BF4BCFF1-5021-4800-924A-BC9829AC0C93}"/>
              </a:ext>
            </a:extLst>
          </p:cNvPr>
          <p:cNvSpPr txBox="1">
            <a:spLocks noChangeArrowheads="1"/>
          </p:cNvSpPr>
          <p:nvPr/>
        </p:nvSpPr>
        <p:spPr bwMode="auto">
          <a:xfrm>
            <a:off x="5003800" y="2133600"/>
            <a:ext cx="3817938" cy="3935413"/>
          </a:xfrm>
          <a:prstGeom prst="rect">
            <a:avLst/>
          </a:prstGeom>
          <a:noFill/>
          <a:ln w="9525">
            <a:noFill/>
            <a:miter lim="800000"/>
            <a:headEnd/>
            <a:tailEnd/>
          </a:ln>
          <a:effectLst/>
        </p:spPr>
        <p:txBody>
          <a:bodyPr>
            <a:spAutoFit/>
          </a:bodyPr>
          <a:lstStyle/>
          <a:p>
            <a:pPr>
              <a:spcBef>
                <a:spcPct val="50000"/>
              </a:spcBef>
              <a:defRPr/>
            </a:pPr>
            <a:r>
              <a:rPr lang="en-US" sz="2800" b="1" u="sng">
                <a:solidFill>
                  <a:srgbClr val="FF00FF"/>
                </a:solidFill>
                <a:effectLst>
                  <a:outerShdw blurRad="38100" dist="38100" dir="2700000" algn="tl">
                    <a:srgbClr val="000000"/>
                  </a:outerShdw>
                </a:effectLst>
                <a:latin typeface="Arial" charset="0"/>
                <a:cs typeface="Arial" charset="0"/>
              </a:rPr>
              <a:t>Dudo,</a:t>
            </a:r>
            <a:r>
              <a:rPr lang="en-US" sz="2800" b="1" u="sng">
                <a:effectLst>
                  <a:outerShdw blurRad="38100" dist="38100" dir="2700000" algn="tl">
                    <a:srgbClr val="000000"/>
                  </a:outerShdw>
                </a:effectLst>
                <a:latin typeface="Arial" charset="0"/>
                <a:cs typeface="Arial" charset="0"/>
              </a:rPr>
              <a:t> </a:t>
            </a:r>
            <a:r>
              <a:rPr lang="en-US" sz="2800" b="1" u="sng">
                <a:solidFill>
                  <a:schemeClr val="hlink"/>
                </a:solidFill>
                <a:effectLst>
                  <a:outerShdw blurRad="38100" dist="38100" dir="2700000" algn="tl">
                    <a:srgbClr val="000000"/>
                  </a:outerShdw>
                </a:effectLst>
                <a:latin typeface="Arial" charset="0"/>
                <a:cs typeface="Arial" charset="0"/>
              </a:rPr>
              <a:t>who wrote the earliest history of the Normans in the tenth century,</a:t>
            </a:r>
            <a:r>
              <a:rPr lang="en-US" sz="2800" b="1" u="sng">
                <a:effectLst>
                  <a:outerShdw blurRad="38100" dist="38100" dir="2700000" algn="tl">
                    <a:srgbClr val="000000"/>
                  </a:outerShdw>
                </a:effectLst>
                <a:latin typeface="Arial" charset="0"/>
                <a:cs typeface="Arial" charset="0"/>
              </a:rPr>
              <a:t> </a:t>
            </a:r>
            <a:r>
              <a:rPr lang="en-US" sz="2800" b="1" u="sng">
                <a:solidFill>
                  <a:srgbClr val="FFCC00"/>
                </a:solidFill>
                <a:effectLst>
                  <a:outerShdw blurRad="38100" dist="38100" dir="2700000" algn="tl">
                    <a:srgbClr val="000000"/>
                  </a:outerShdw>
                </a:effectLst>
                <a:latin typeface="Arial" charset="0"/>
                <a:cs typeface="Arial" charset="0"/>
              </a:rPr>
              <a:t>also had no doubt that they came from Scythia beyond the Danube.</a:t>
            </a:r>
            <a:r>
              <a:rPr lang="en-US" sz="2800" b="1" u="sng">
                <a:effectLst>
                  <a:outerShdw blurRad="38100" dist="38100" dir="2700000" algn="tl">
                    <a:srgbClr val="000000"/>
                  </a:outerShdw>
                </a:effectLst>
                <a:latin typeface="Arial" charset="0"/>
                <a:cs typeface="Arial" charset="0"/>
              </a:rPr>
              <a:t> </a:t>
            </a:r>
            <a:r>
              <a:rPr lang="en-US" sz="2800" b="1" u="sng">
                <a:solidFill>
                  <a:srgbClr val="FFFF00"/>
                </a:solidFill>
                <a:effectLst>
                  <a:outerShdw blurRad="38100" dist="38100" dir="2700000" algn="tl">
                    <a:srgbClr val="000000"/>
                  </a:outerShdw>
                </a:effectLst>
                <a:latin typeface="Arial" charset="0"/>
                <a:cs typeface="Arial" charset="0"/>
              </a:rPr>
              <a:t>He also said they were Dacians.</a:t>
            </a:r>
            <a:r>
              <a:rPr lang="en-GB" sz="2800">
                <a:solidFill>
                  <a:srgbClr val="FFFF00"/>
                </a:solidFill>
                <a:latin typeface="Arial" charset="0"/>
                <a:cs typeface="Arial" charset="0"/>
              </a:rPr>
              <a:t> </a:t>
            </a:r>
          </a:p>
        </p:txBody>
      </p:sp>
      <p:sp>
        <p:nvSpPr>
          <p:cNvPr id="129029" name="Text Box 5">
            <a:extLst>
              <a:ext uri="{FF2B5EF4-FFF2-40B4-BE49-F238E27FC236}">
                <a16:creationId xmlns:a16="http://schemas.microsoft.com/office/drawing/2014/main" id="{E6A7D845-86A8-49D5-B2B5-A5DE613F9769}"/>
              </a:ext>
            </a:extLst>
          </p:cNvPr>
          <p:cNvSpPr txBox="1">
            <a:spLocks noChangeArrowheads="1"/>
          </p:cNvSpPr>
          <p:nvPr/>
        </p:nvSpPr>
        <p:spPr bwMode="auto">
          <a:xfrm>
            <a:off x="971550" y="5805488"/>
            <a:ext cx="3240088"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Scythia</a:t>
            </a:r>
          </a:p>
        </p:txBody>
      </p:sp>
      <p:pic>
        <p:nvPicPr>
          <p:cNvPr id="129032" name="Picture 8" descr="scythia">
            <a:extLst>
              <a:ext uri="{FF2B5EF4-FFF2-40B4-BE49-F238E27FC236}">
                <a16:creationId xmlns:a16="http://schemas.microsoft.com/office/drawing/2014/main" id="{1994A606-9417-402C-A261-FBC682418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44675"/>
            <a:ext cx="42481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959675DC-A70C-489B-A760-97EA73C953C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C06E92-5CF8-4F64-8309-4FADD841A4A0}" type="slidenum">
              <a:rPr lang="en-GB" altLang="en-US"/>
              <a:pPr eaLnBrk="1" hangingPunct="1"/>
              <a:t>88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29032"/>
                                        </p:tgtEl>
                                        <p:attrNameLst>
                                          <p:attrName>style.visibility</p:attrName>
                                        </p:attrNameLst>
                                      </p:cBhvr>
                                      <p:to>
                                        <p:strVal val="visible"/>
                                      </p:to>
                                    </p:set>
                                    <p:animEffect transition="in" filter="circle(in)">
                                      <p:cBhvr>
                                        <p:cTn id="7" dur="2000"/>
                                        <p:tgtEl>
                                          <p:spTgt spid="129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9029">
                                            <p:txEl>
                                              <p:pRg st="0" end="0"/>
                                            </p:txEl>
                                          </p:spTgt>
                                        </p:tgtEl>
                                        <p:attrNameLst>
                                          <p:attrName>style.visibility</p:attrName>
                                        </p:attrNameLst>
                                      </p:cBhvr>
                                      <p:to>
                                        <p:strVal val="visible"/>
                                      </p:to>
                                    </p:set>
                                    <p:anim calcmode="lin" valueType="num">
                                      <p:cBhvr additive="base">
                                        <p:cTn id="12" dur="500" fill="hold"/>
                                        <p:tgtEl>
                                          <p:spTgt spid="12902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90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29028"/>
                                        </p:tgtEl>
                                        <p:attrNameLst>
                                          <p:attrName>style.visibility</p:attrName>
                                        </p:attrNameLst>
                                      </p:cBhvr>
                                      <p:to>
                                        <p:strVal val="visible"/>
                                      </p:to>
                                    </p:set>
                                    <p:anim calcmode="discrete" valueType="clr">
                                      <p:cBhvr override="childStyle">
                                        <p:cTn id="18" dur="80"/>
                                        <p:tgtEl>
                                          <p:spTgt spid="12902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29028"/>
                                        </p:tgtEl>
                                        <p:attrNameLst>
                                          <p:attrName>fillcolor</p:attrName>
                                        </p:attrNameLst>
                                      </p:cBhvr>
                                      <p:tavLst>
                                        <p:tav tm="0">
                                          <p:val>
                                            <p:clrVal>
                                              <a:schemeClr val="accent2"/>
                                            </p:clrVal>
                                          </p:val>
                                        </p:tav>
                                        <p:tav tm="50000">
                                          <p:val>
                                            <p:clrVal>
                                              <a:schemeClr val="hlink"/>
                                            </p:clrVal>
                                          </p:val>
                                        </p:tav>
                                      </p:tavLst>
                                    </p:anim>
                                    <p:set>
                                      <p:cBhvr>
                                        <p:cTn id="20" dur="80"/>
                                        <p:tgtEl>
                                          <p:spTgt spid="1290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37EC359-D3DD-4C42-A45C-03C8ED32B9F9}"/>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31075" name="Text Box 3">
            <a:extLst>
              <a:ext uri="{FF2B5EF4-FFF2-40B4-BE49-F238E27FC236}">
                <a16:creationId xmlns:a16="http://schemas.microsoft.com/office/drawing/2014/main" id="{FD602B82-2884-47BF-8F5D-BEE7A72E64A1}"/>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31076" name="Text Box 4">
            <a:extLst>
              <a:ext uri="{FF2B5EF4-FFF2-40B4-BE49-F238E27FC236}">
                <a16:creationId xmlns:a16="http://schemas.microsoft.com/office/drawing/2014/main" id="{9BF7D223-D041-4919-BE20-F8619A8F531A}"/>
              </a:ext>
            </a:extLst>
          </p:cNvPr>
          <p:cNvSpPr txBox="1">
            <a:spLocks noChangeArrowheads="1"/>
          </p:cNvSpPr>
          <p:nvPr/>
        </p:nvSpPr>
        <p:spPr bwMode="auto">
          <a:xfrm>
            <a:off x="5076825" y="2781300"/>
            <a:ext cx="3887788" cy="1373188"/>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Uncovering Scandinavian Roots</a:t>
            </a:r>
            <a:r>
              <a:rPr lang="en-US" sz="2800">
                <a:solidFill>
                  <a:srgbClr val="00FF00"/>
                </a:solidFill>
                <a:effectLst>
                  <a:outerShdw blurRad="38100" dist="38100" dir="2700000" algn="tl">
                    <a:srgbClr val="000000"/>
                  </a:outerShdw>
                </a:effectLst>
                <a:latin typeface="Arial" charset="0"/>
                <a:cs typeface="Arial" charset="0"/>
              </a:rPr>
              <a:t>,</a:t>
            </a:r>
            <a:r>
              <a:rPr lang="en-US" sz="2800">
                <a:solidFill>
                  <a:srgbClr val="00FF00"/>
                </a:solidFill>
                <a:latin typeface="Arial" charset="0"/>
                <a:cs typeface="Arial" charset="0"/>
              </a:rPr>
              <a:t> </a:t>
            </a:r>
            <a:r>
              <a:rPr lang="en-US" sz="2800" b="1">
                <a:solidFill>
                  <a:srgbClr val="00FF00"/>
                </a:solidFill>
                <a:effectLst>
                  <a:outerShdw blurRad="38100" dist="38100" dir="2700000" algn="tl">
                    <a:srgbClr val="000000"/>
                  </a:outerShdw>
                </a:effectLst>
                <a:latin typeface="Arial" charset="0"/>
                <a:cs typeface="Arial" charset="0"/>
              </a:rPr>
              <a:t>by</a:t>
            </a:r>
            <a:r>
              <a:rPr lang="en-US" sz="2800" b="1">
                <a:solidFill>
                  <a:srgbClr val="CCCC00"/>
                </a:solidFill>
                <a:effectLst>
                  <a:outerShdw blurRad="38100" dist="38100" dir="2700000" algn="tl">
                    <a:srgbClr val="000000"/>
                  </a:outerShdw>
                </a:effectLst>
                <a:latin typeface="Arial" charset="0"/>
                <a:cs typeface="Arial" charset="0"/>
              </a:rPr>
              <a:t> </a:t>
            </a:r>
            <a:r>
              <a:rPr lang="en-US" sz="2800" b="1">
                <a:solidFill>
                  <a:srgbClr val="FFFF00"/>
                </a:solidFill>
                <a:effectLst>
                  <a:outerShdw blurRad="38100" dist="38100" dir="2700000" algn="tl">
                    <a:srgbClr val="000000"/>
                  </a:outerShdw>
                </a:effectLst>
                <a:latin typeface="Arial" charset="0"/>
                <a:cs typeface="Arial" charset="0"/>
              </a:rPr>
              <a:t>Robert C. Boraker.</a:t>
            </a:r>
            <a:endParaRPr lang="en-GB" sz="2800" b="1">
              <a:solidFill>
                <a:srgbClr val="FFFF00"/>
              </a:solidFill>
              <a:effectLst>
                <a:outerShdw blurRad="38100" dist="38100" dir="2700000" algn="tl">
                  <a:srgbClr val="000000"/>
                </a:outerShdw>
              </a:effectLst>
              <a:latin typeface="Arial" charset="0"/>
              <a:cs typeface="Arial" charset="0"/>
            </a:endParaRPr>
          </a:p>
        </p:txBody>
      </p:sp>
      <p:sp>
        <p:nvSpPr>
          <p:cNvPr id="131077" name="Text Box 5">
            <a:extLst>
              <a:ext uri="{FF2B5EF4-FFF2-40B4-BE49-F238E27FC236}">
                <a16:creationId xmlns:a16="http://schemas.microsoft.com/office/drawing/2014/main" id="{DF783F2B-F9E4-46F2-8B45-E0D82EEBE9F2}"/>
              </a:ext>
            </a:extLst>
          </p:cNvPr>
          <p:cNvSpPr txBox="1">
            <a:spLocks noChangeArrowheads="1"/>
          </p:cNvSpPr>
          <p:nvPr/>
        </p:nvSpPr>
        <p:spPr bwMode="auto">
          <a:xfrm>
            <a:off x="900113" y="5734050"/>
            <a:ext cx="3240087"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Scythia</a:t>
            </a:r>
            <a:r>
              <a:rPr lang="en-GB" sz="2800" b="1" i="1">
                <a:solidFill>
                  <a:srgbClr val="FFFF00"/>
                </a:solidFill>
                <a:effectLst>
                  <a:outerShdw blurRad="38100" dist="38100" dir="2700000" algn="tl">
                    <a:srgbClr val="000000"/>
                  </a:outerShdw>
                </a:effectLst>
                <a:latin typeface="Arial" charset="0"/>
                <a:cs typeface="Arial" charset="0"/>
              </a:rPr>
              <a:t> </a:t>
            </a:r>
          </a:p>
        </p:txBody>
      </p:sp>
      <p:pic>
        <p:nvPicPr>
          <p:cNvPr id="93190" name="Picture 6" descr="scythia">
            <a:extLst>
              <a:ext uri="{FF2B5EF4-FFF2-40B4-BE49-F238E27FC236}">
                <a16:creationId xmlns:a16="http://schemas.microsoft.com/office/drawing/2014/main" id="{F2DF598B-281E-4AB6-AE22-43371EA94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44675"/>
            <a:ext cx="424815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3802D256-1FB3-4240-88E1-738E73AC5CE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24F69F-C132-42EF-8157-30CF7A1D35D4}" type="slidenum">
              <a:rPr lang="en-GB" altLang="en-US"/>
              <a:pPr eaLnBrk="1" hangingPunct="1"/>
              <a:t>89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31076">
                                            <p:txEl>
                                              <p:pRg st="0" end="0"/>
                                            </p:txEl>
                                          </p:spTgt>
                                        </p:tgtEl>
                                        <p:attrNameLst>
                                          <p:attrName>style.visibility</p:attrName>
                                        </p:attrNameLst>
                                      </p:cBhvr>
                                      <p:to>
                                        <p:strVal val="visible"/>
                                      </p:to>
                                    </p:set>
                                    <p:anim calcmode="discrete" valueType="clr">
                                      <p:cBhvr override="childStyle">
                                        <p:cTn id="7" dur="80"/>
                                        <p:tgtEl>
                                          <p:spTgt spid="1310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107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107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E6B580B-36F9-4C8E-9FBE-971AB8A9D14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20483" name="Text Box 3">
            <a:extLst>
              <a:ext uri="{FF2B5EF4-FFF2-40B4-BE49-F238E27FC236}">
                <a16:creationId xmlns:a16="http://schemas.microsoft.com/office/drawing/2014/main" id="{FEB5AAC7-AE26-41DE-8C48-D95D5AE2C816}"/>
              </a:ext>
            </a:extLst>
          </p:cNvPr>
          <p:cNvSpPr txBox="1">
            <a:spLocks noChangeArrowheads="1"/>
          </p:cNvSpPr>
          <p:nvPr/>
        </p:nvSpPr>
        <p:spPr bwMode="auto">
          <a:xfrm>
            <a:off x="0" y="5484813"/>
            <a:ext cx="9144000" cy="13731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chemeClr val="bg1"/>
                </a:solidFill>
              </a:rPr>
              <a:t>Hence, they were referred to by new and different names as they migrated through the territories of other peoples</a:t>
            </a:r>
            <a:r>
              <a:rPr lang="en-GB" altLang="en-US" sz="2800" b="1">
                <a:solidFill>
                  <a:schemeClr val="bg1"/>
                </a:solidFill>
              </a:rPr>
              <a:t> </a:t>
            </a:r>
          </a:p>
        </p:txBody>
      </p:sp>
      <p:pic>
        <p:nvPicPr>
          <p:cNvPr id="20485" name="Picture 5" descr="StoneCircle_lg_tcm4-140552">
            <a:extLst>
              <a:ext uri="{FF2B5EF4-FFF2-40B4-BE49-F238E27FC236}">
                <a16:creationId xmlns:a16="http://schemas.microsoft.com/office/drawing/2014/main" id="{4C35B9A0-05D2-49AA-9DED-50BC2C7209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268413"/>
            <a:ext cx="5400675"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50D97D6A-A3DA-4033-8BE9-3345E4DCCE0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8B374D-0F2C-47B9-A0EF-6CC5A5D6CD90}" type="slidenum">
              <a:rPr lang="en-GB" altLang="en-US"/>
              <a:pPr eaLnBrk="1" hangingPunct="1"/>
              <a:t>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ircle(in)">
                                      <p:cBhvr>
                                        <p:cTn id="7" dur="20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 calcmode="lin" valueType="num">
                                      <p:cBhvr additive="base">
                                        <p:cTn id="12" dur="500" fill="hold"/>
                                        <p:tgtEl>
                                          <p:spTgt spid="20483"/>
                                        </p:tgtEl>
                                        <p:attrNameLst>
                                          <p:attrName>ppt_x</p:attrName>
                                        </p:attrNameLst>
                                      </p:cBhvr>
                                      <p:tavLst>
                                        <p:tav tm="0">
                                          <p:val>
                                            <p:strVal val="#ppt_x"/>
                                          </p:val>
                                        </p:tav>
                                        <p:tav tm="100000">
                                          <p:val>
                                            <p:strVal val="#ppt_x"/>
                                          </p:val>
                                        </p:tav>
                                      </p:tavLst>
                                    </p:anim>
                                    <p:anim calcmode="lin" valueType="num">
                                      <p:cBhvr additive="base">
                                        <p:cTn id="13"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CA6A1C2B-92E2-4E86-AE54-B64C7A600F98}"/>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33123" name="Text Box 3">
            <a:extLst>
              <a:ext uri="{FF2B5EF4-FFF2-40B4-BE49-F238E27FC236}">
                <a16:creationId xmlns:a16="http://schemas.microsoft.com/office/drawing/2014/main" id="{0953BDF8-F4AF-472F-B813-EBA6CF47F7C7}"/>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33124" name="Text Box 4">
            <a:extLst>
              <a:ext uri="{FF2B5EF4-FFF2-40B4-BE49-F238E27FC236}">
                <a16:creationId xmlns:a16="http://schemas.microsoft.com/office/drawing/2014/main" id="{E9805196-F81B-4F17-8A3E-64DCDA9D4095}"/>
              </a:ext>
            </a:extLst>
          </p:cNvPr>
          <p:cNvSpPr txBox="1">
            <a:spLocks noChangeArrowheads="1"/>
          </p:cNvSpPr>
          <p:nvPr/>
        </p:nvSpPr>
        <p:spPr bwMode="auto">
          <a:xfrm>
            <a:off x="4427538" y="2349500"/>
            <a:ext cx="3887787" cy="1739900"/>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hlink"/>
                </a:solidFill>
                <a:effectLst>
                  <a:outerShdw blurRad="38100" dist="38100" dir="2700000" algn="tl">
                    <a:srgbClr val="000000"/>
                  </a:outerShdw>
                </a:effectLst>
                <a:latin typeface="Arial" charset="0"/>
                <a:cs typeface="Arial" charset="0"/>
              </a:rPr>
              <a:t>What about the Teuts,</a:t>
            </a:r>
            <a:r>
              <a:rPr lang="en-US" sz="3600" b="1">
                <a:effectLst>
                  <a:outerShdw blurRad="38100" dist="38100" dir="2700000" algn="tl">
                    <a:srgbClr val="000000"/>
                  </a:outerShdw>
                </a:effectLst>
                <a:latin typeface="Arial" charset="0"/>
                <a:cs typeface="Arial" charset="0"/>
              </a:rPr>
              <a:t> </a:t>
            </a:r>
            <a:r>
              <a:rPr lang="en-US" sz="3600" b="1">
                <a:solidFill>
                  <a:srgbClr val="FFCC00"/>
                </a:solidFill>
                <a:effectLst>
                  <a:outerShdw blurRad="38100" dist="38100" dir="2700000" algn="tl">
                    <a:srgbClr val="000000"/>
                  </a:outerShdw>
                </a:effectLst>
                <a:latin typeface="Arial" charset="0"/>
                <a:cs typeface="Arial" charset="0"/>
              </a:rPr>
              <a:t>or Teutons?</a:t>
            </a:r>
            <a:r>
              <a:rPr lang="en-US" sz="3600" b="1">
                <a:effectLst>
                  <a:outerShdw blurRad="38100" dist="38100" dir="2700000" algn="tl">
                    <a:srgbClr val="000000"/>
                  </a:outerShdw>
                </a:effectLst>
                <a:latin typeface="Arial" charset="0"/>
                <a:cs typeface="Arial" charset="0"/>
              </a:rPr>
              <a:t> </a:t>
            </a:r>
            <a:endParaRPr lang="en-GB" b="1">
              <a:effectLst>
                <a:outerShdw blurRad="38100" dist="38100" dir="2700000" algn="tl">
                  <a:srgbClr val="000000"/>
                </a:outerShdw>
              </a:effectLst>
              <a:latin typeface="Arial" charset="0"/>
              <a:cs typeface="Arial" charset="0"/>
            </a:endParaRPr>
          </a:p>
        </p:txBody>
      </p:sp>
      <p:sp>
        <p:nvSpPr>
          <p:cNvPr id="133125" name="Text Box 5">
            <a:extLst>
              <a:ext uri="{FF2B5EF4-FFF2-40B4-BE49-F238E27FC236}">
                <a16:creationId xmlns:a16="http://schemas.microsoft.com/office/drawing/2014/main" id="{BBB835D0-3B16-4360-A367-D9A92807C74C}"/>
              </a:ext>
            </a:extLst>
          </p:cNvPr>
          <p:cNvSpPr txBox="1">
            <a:spLocks noChangeArrowheads="1"/>
          </p:cNvSpPr>
          <p:nvPr/>
        </p:nvSpPr>
        <p:spPr bwMode="auto">
          <a:xfrm>
            <a:off x="684213" y="5667375"/>
            <a:ext cx="32400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altLang="en-US" sz="3600" b="1" i="1">
                <a:solidFill>
                  <a:srgbClr val="FFFF00"/>
                </a:solidFill>
              </a:rPr>
              <a:t>Teutonic Knights</a:t>
            </a:r>
            <a:r>
              <a:rPr lang="en-GB" altLang="en-US" sz="3600" b="1"/>
              <a:t> </a:t>
            </a:r>
          </a:p>
        </p:txBody>
      </p:sp>
      <p:pic>
        <p:nvPicPr>
          <p:cNvPr id="133128" name="Picture 8" descr="hochmeister">
            <a:extLst>
              <a:ext uri="{FF2B5EF4-FFF2-40B4-BE49-F238E27FC236}">
                <a16:creationId xmlns:a16="http://schemas.microsoft.com/office/drawing/2014/main" id="{364DAE59-DEF9-4132-BF81-EB4FEFF5A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989138"/>
            <a:ext cx="3673475" cy="36734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300AE235-A36A-4C6B-8A99-9B29A9F6DAB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67D506-7D9A-4BBB-A0B9-D8FC81B92CE0}" type="slidenum">
              <a:rPr lang="en-GB" altLang="en-US"/>
              <a:pPr eaLnBrk="1" hangingPunct="1"/>
              <a:t>90</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28"/>
                                        </p:tgtEl>
                                        <p:attrNameLst>
                                          <p:attrName>style.visibility</p:attrName>
                                        </p:attrNameLst>
                                      </p:cBhvr>
                                      <p:to>
                                        <p:strVal val="visible"/>
                                      </p:to>
                                    </p:set>
                                    <p:animEffect transition="in" filter="circle(in)">
                                      <p:cBhvr>
                                        <p:cTn id="7" dur="2000"/>
                                        <p:tgtEl>
                                          <p:spTgt spid="133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3125">
                                            <p:txEl>
                                              <p:pRg st="0" end="0"/>
                                            </p:txEl>
                                          </p:spTgt>
                                        </p:tgtEl>
                                        <p:attrNameLst>
                                          <p:attrName>style.visibility</p:attrName>
                                        </p:attrNameLst>
                                      </p:cBhvr>
                                      <p:to>
                                        <p:strVal val="visible"/>
                                      </p:to>
                                    </p:set>
                                    <p:anim calcmode="lin" valueType="num">
                                      <p:cBhvr additive="base">
                                        <p:cTn id="12" dur="500" fill="hold"/>
                                        <p:tgtEl>
                                          <p:spTgt spid="13312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3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3124"/>
                                        </p:tgtEl>
                                        <p:attrNameLst>
                                          <p:attrName>style.visibility</p:attrName>
                                        </p:attrNameLst>
                                      </p:cBhvr>
                                      <p:to>
                                        <p:strVal val="visible"/>
                                      </p:to>
                                    </p:set>
                                    <p:anim calcmode="discrete" valueType="clr">
                                      <p:cBhvr override="childStyle">
                                        <p:cTn id="18" dur="80"/>
                                        <p:tgtEl>
                                          <p:spTgt spid="13312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3124"/>
                                        </p:tgtEl>
                                        <p:attrNameLst>
                                          <p:attrName>fillcolor</p:attrName>
                                        </p:attrNameLst>
                                      </p:cBhvr>
                                      <p:tavLst>
                                        <p:tav tm="0">
                                          <p:val>
                                            <p:clrVal>
                                              <a:schemeClr val="accent2"/>
                                            </p:clrVal>
                                          </p:val>
                                        </p:tav>
                                        <p:tav tm="50000">
                                          <p:val>
                                            <p:clrVal>
                                              <a:schemeClr val="hlink"/>
                                            </p:clrVal>
                                          </p:val>
                                        </p:tav>
                                      </p:tavLst>
                                    </p:anim>
                                    <p:set>
                                      <p:cBhvr>
                                        <p:cTn id="20" dur="80"/>
                                        <p:tgtEl>
                                          <p:spTgt spid="1331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6" name="Picture 8" descr="illus0622i">
            <a:extLst>
              <a:ext uri="{FF2B5EF4-FFF2-40B4-BE49-F238E27FC236}">
                <a16:creationId xmlns:a16="http://schemas.microsoft.com/office/drawing/2014/main" id="{411ADE62-9D31-4845-A66E-1E1D778D1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9144000"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2">
            <a:extLst>
              <a:ext uri="{FF2B5EF4-FFF2-40B4-BE49-F238E27FC236}">
                <a16:creationId xmlns:a16="http://schemas.microsoft.com/office/drawing/2014/main" id="{EA27AC25-9008-4286-9986-2DB81114B94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35171" name="Text Box 3">
            <a:extLst>
              <a:ext uri="{FF2B5EF4-FFF2-40B4-BE49-F238E27FC236}">
                <a16:creationId xmlns:a16="http://schemas.microsoft.com/office/drawing/2014/main" id="{E678A450-0B7F-40D3-9AE4-AA12F0818299}"/>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35172" name="Text Box 4">
            <a:extLst>
              <a:ext uri="{FF2B5EF4-FFF2-40B4-BE49-F238E27FC236}">
                <a16:creationId xmlns:a16="http://schemas.microsoft.com/office/drawing/2014/main" id="{1D619CFD-9A75-4DA6-8281-11F98A054A51}"/>
              </a:ext>
            </a:extLst>
          </p:cNvPr>
          <p:cNvSpPr txBox="1">
            <a:spLocks noChangeArrowheads="1"/>
          </p:cNvSpPr>
          <p:nvPr/>
        </p:nvSpPr>
        <p:spPr bwMode="auto">
          <a:xfrm>
            <a:off x="0" y="2349500"/>
            <a:ext cx="9144000" cy="3016250"/>
          </a:xfrm>
          <a:prstGeom prst="rect">
            <a:avLst/>
          </a:prstGeom>
          <a:noFill/>
          <a:ln w="9525">
            <a:noFill/>
            <a:miter lim="800000"/>
            <a:headEnd/>
            <a:tailEnd/>
          </a:ln>
          <a:effectLst/>
        </p:spPr>
        <p:txBody>
          <a:bodyPr>
            <a:spAutoFit/>
          </a:bodyPr>
          <a:lstStyle/>
          <a:p>
            <a:pPr algn="ctr">
              <a:spcBef>
                <a:spcPct val="50000"/>
              </a:spcBef>
              <a:defRPr/>
            </a:pPr>
            <a:r>
              <a:rPr lang="en-US" sz="3200" b="1" i="1" dirty="0">
                <a:solidFill>
                  <a:schemeClr val="hlink"/>
                </a:solidFill>
                <a:effectLst>
                  <a:outerShdw blurRad="38100" dist="38100" dir="2700000" algn="tl">
                    <a:srgbClr val="000000"/>
                  </a:outerShdw>
                </a:effectLst>
                <a:latin typeface="Arial" charset="0"/>
                <a:cs typeface="Arial" charset="0"/>
              </a:rPr>
              <a:t>At the time the </a:t>
            </a:r>
            <a:r>
              <a:rPr lang="en-US" sz="3200" b="1" i="1" dirty="0" err="1">
                <a:solidFill>
                  <a:schemeClr val="hlink"/>
                </a:solidFill>
                <a:effectLst>
                  <a:outerShdw blurRad="38100" dist="38100" dir="2700000" algn="tl">
                    <a:srgbClr val="000000"/>
                  </a:outerShdw>
                </a:effectLst>
                <a:latin typeface="Arial" charset="0"/>
                <a:cs typeface="Arial" charset="0"/>
              </a:rPr>
              <a:t>Teutes</a:t>
            </a:r>
            <a:r>
              <a:rPr lang="en-US" sz="3200" b="1" i="1" dirty="0">
                <a:solidFill>
                  <a:schemeClr val="hlink"/>
                </a:solidFill>
                <a:effectLst>
                  <a:outerShdw blurRad="38100" dist="38100" dir="2700000" algn="tl">
                    <a:srgbClr val="000000"/>
                  </a:outerShdw>
                </a:effectLst>
                <a:latin typeface="Arial" charset="0"/>
                <a:cs typeface="Arial" charset="0"/>
              </a:rPr>
              <a:t>/</a:t>
            </a:r>
            <a:r>
              <a:rPr lang="en-US" sz="3200" b="1" i="1" dirty="0" err="1">
                <a:solidFill>
                  <a:schemeClr val="hlink"/>
                </a:solidFill>
                <a:effectLst>
                  <a:outerShdw blurRad="38100" dist="38100" dir="2700000" algn="tl">
                    <a:srgbClr val="000000"/>
                  </a:outerShdw>
                </a:effectLst>
                <a:latin typeface="Arial" charset="0"/>
                <a:cs typeface="Arial" charset="0"/>
              </a:rPr>
              <a:t>Teutons</a:t>
            </a:r>
            <a:r>
              <a:rPr lang="en-US" sz="3200" b="1" i="1" dirty="0">
                <a:solidFill>
                  <a:schemeClr val="hlink"/>
                </a:solidFill>
                <a:effectLst>
                  <a:outerShdw blurRad="38100" dist="38100" dir="2700000" algn="tl">
                    <a:srgbClr val="000000"/>
                  </a:outerShdw>
                </a:effectLst>
                <a:latin typeface="Arial" charset="0"/>
                <a:cs typeface="Arial" charset="0"/>
              </a:rPr>
              <a:t> started to be mentioned in documents and</a:t>
            </a:r>
            <a:br>
              <a:rPr lang="en-US" sz="3200" b="1" i="1" dirty="0">
                <a:solidFill>
                  <a:schemeClr val="hlink"/>
                </a:solidFill>
                <a:effectLst>
                  <a:outerShdw blurRad="38100" dist="38100" dir="2700000" algn="tl">
                    <a:srgbClr val="000000"/>
                  </a:outerShdw>
                </a:effectLst>
                <a:latin typeface="Arial" charset="0"/>
                <a:cs typeface="Arial" charset="0"/>
              </a:rPr>
            </a:br>
            <a:r>
              <a:rPr lang="en-US" sz="3200" b="1" i="1" dirty="0">
                <a:solidFill>
                  <a:schemeClr val="hlink"/>
                </a:solidFill>
                <a:effectLst>
                  <a:outerShdw blurRad="38100" dist="38100" dir="2700000" algn="tl">
                    <a:srgbClr val="000000"/>
                  </a:outerShdw>
                </a:effectLst>
                <a:latin typeface="Arial" charset="0"/>
                <a:cs typeface="Arial" charset="0"/>
              </a:rPr>
              <a:t>books,</a:t>
            </a:r>
            <a:r>
              <a:rPr lang="en-US" sz="3200" b="1" i="1" dirty="0">
                <a:effectLst>
                  <a:outerShdw blurRad="38100" dist="38100" dir="2700000" algn="tl">
                    <a:srgbClr val="000000"/>
                  </a:outerShdw>
                </a:effectLst>
                <a:latin typeface="Arial" charset="0"/>
                <a:cs typeface="Arial" charset="0"/>
              </a:rPr>
              <a:t> </a:t>
            </a:r>
            <a:r>
              <a:rPr lang="en-US" sz="3200" b="1" i="1" dirty="0" err="1">
                <a:solidFill>
                  <a:srgbClr val="FFFF00"/>
                </a:solidFill>
                <a:effectLst>
                  <a:outerShdw blurRad="38100" dist="38100" dir="2700000" algn="tl">
                    <a:srgbClr val="000000"/>
                  </a:outerShdw>
                </a:effectLst>
                <a:latin typeface="Arial" charset="0"/>
                <a:cs typeface="Arial" charset="0"/>
              </a:rPr>
              <a:t>Teuste</a:t>
            </a:r>
            <a:r>
              <a:rPr lang="en-US" sz="3200" b="1" i="1" dirty="0">
                <a:solidFill>
                  <a:srgbClr val="FFFF00"/>
                </a:solidFill>
                <a:effectLst>
                  <a:outerShdw blurRad="38100" dist="38100" dir="2700000" algn="tl">
                    <a:srgbClr val="000000"/>
                  </a:outerShdw>
                </a:effectLst>
                <a:latin typeface="Arial" charset="0"/>
                <a:cs typeface="Arial" charset="0"/>
              </a:rPr>
              <a:t>/</a:t>
            </a:r>
            <a:r>
              <a:rPr lang="en-US" sz="3200" b="1" i="1" dirty="0" err="1">
                <a:solidFill>
                  <a:srgbClr val="FFFF00"/>
                </a:solidFill>
                <a:effectLst>
                  <a:outerShdw blurRad="38100" dist="38100" dir="2700000" algn="tl">
                    <a:srgbClr val="000000"/>
                  </a:outerShdw>
                </a:effectLst>
                <a:latin typeface="Arial" charset="0"/>
                <a:cs typeface="Arial" charset="0"/>
              </a:rPr>
              <a:t>Tjust</a:t>
            </a:r>
            <a:r>
              <a:rPr lang="en-US" sz="3200" b="1" i="1" dirty="0">
                <a:solidFill>
                  <a:srgbClr val="FFFF00"/>
                </a:solidFill>
                <a:effectLst>
                  <a:outerShdw blurRad="38100" dist="38100" dir="2700000" algn="tl">
                    <a:srgbClr val="000000"/>
                  </a:outerShdw>
                </a:effectLst>
                <a:latin typeface="Arial" charset="0"/>
                <a:cs typeface="Arial" charset="0"/>
              </a:rPr>
              <a:t> saw several settlements abandoned,</a:t>
            </a:r>
            <a:r>
              <a:rPr lang="en-US" sz="3200" b="1" i="1" dirty="0">
                <a:effectLst>
                  <a:outerShdw blurRad="38100" dist="38100" dir="2700000" algn="tl">
                    <a:srgbClr val="000000"/>
                  </a:outerShdw>
                </a:effectLst>
                <a:latin typeface="Arial" charset="0"/>
                <a:cs typeface="Arial" charset="0"/>
              </a:rPr>
              <a:t> </a:t>
            </a:r>
            <a:r>
              <a:rPr lang="en-US" sz="3200" b="1" i="1" dirty="0">
                <a:solidFill>
                  <a:srgbClr val="FF3300"/>
                </a:solidFill>
                <a:effectLst>
                  <a:outerShdw blurRad="38100" dist="38100" dir="2700000" algn="tl">
                    <a:srgbClr val="000000"/>
                  </a:outerShdw>
                </a:effectLst>
                <a:latin typeface="Arial" charset="0"/>
                <a:cs typeface="Arial" charset="0"/>
              </a:rPr>
              <a:t>land grow wild again</a:t>
            </a:r>
            <a:br>
              <a:rPr lang="en-US" sz="3200" b="1" i="1" dirty="0">
                <a:solidFill>
                  <a:srgbClr val="FF3300"/>
                </a:solidFill>
                <a:effectLst>
                  <a:outerShdw blurRad="38100" dist="38100" dir="2700000" algn="tl">
                    <a:srgbClr val="000000"/>
                  </a:outerShdw>
                </a:effectLst>
                <a:latin typeface="Arial" charset="0"/>
                <a:cs typeface="Arial" charset="0"/>
              </a:rPr>
            </a:br>
            <a:r>
              <a:rPr lang="en-US" sz="3200" b="1" i="1" dirty="0">
                <a:solidFill>
                  <a:srgbClr val="FF3300"/>
                </a:solidFill>
                <a:effectLst>
                  <a:outerShdw blurRad="38100" dist="38100" dir="2700000" algn="tl">
                    <a:srgbClr val="000000"/>
                  </a:outerShdw>
                </a:effectLst>
                <a:latin typeface="Arial" charset="0"/>
                <a:cs typeface="Arial" charset="0"/>
              </a:rPr>
              <a:t>without any shown signs of resettlements within the nearest areas.</a:t>
            </a:r>
            <a:r>
              <a:rPr lang="en-US" sz="3200" dirty="0">
                <a:solidFill>
                  <a:srgbClr val="FF3300"/>
                </a:solidFill>
                <a:latin typeface="Arial" charset="0"/>
                <a:cs typeface="Arial" charset="0"/>
              </a:rPr>
              <a:t> </a:t>
            </a:r>
            <a:endParaRPr lang="en-GB" sz="3200" dirty="0">
              <a:solidFill>
                <a:srgbClr val="FF3300"/>
              </a:solidFill>
              <a:latin typeface="Arial" charset="0"/>
              <a:cs typeface="Arial" charset="0"/>
            </a:endParaRPr>
          </a:p>
        </p:txBody>
      </p:sp>
      <p:sp>
        <p:nvSpPr>
          <p:cNvPr id="8" name="Slide Number Placeholder 7">
            <a:extLst>
              <a:ext uri="{FF2B5EF4-FFF2-40B4-BE49-F238E27FC236}">
                <a16:creationId xmlns:a16="http://schemas.microsoft.com/office/drawing/2014/main" id="{19B7FB71-4E7F-4CE2-8E12-6389B80BAFB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22F133-20C4-4891-B299-3399895368AE}" type="slidenum">
              <a:rPr lang="en-GB" altLang="en-US"/>
              <a:pPr eaLnBrk="1" hangingPunct="1"/>
              <a:t>91</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5176"/>
                                        </p:tgtEl>
                                        <p:attrNameLst>
                                          <p:attrName>style.visibility</p:attrName>
                                        </p:attrNameLst>
                                      </p:cBhvr>
                                      <p:to>
                                        <p:strVal val="visible"/>
                                      </p:to>
                                    </p:set>
                                    <p:animEffect transition="in" filter="circle(in)">
                                      <p:cBhvr>
                                        <p:cTn id="7" dur="2000"/>
                                        <p:tgtEl>
                                          <p:spTgt spid="135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iterate type="lt">
                                    <p:tmPct val="10000"/>
                                  </p:iterate>
                                  <p:childTnLst>
                                    <p:set>
                                      <p:cBhvr>
                                        <p:cTn id="11" dur="1" fill="hold">
                                          <p:stCondLst>
                                            <p:cond delay="0"/>
                                          </p:stCondLst>
                                        </p:cTn>
                                        <p:tgtEl>
                                          <p:spTgt spid="135172"/>
                                        </p:tgtEl>
                                        <p:attrNameLst>
                                          <p:attrName>style.visibility</p:attrName>
                                        </p:attrNameLst>
                                      </p:cBhvr>
                                      <p:to>
                                        <p:strVal val="visible"/>
                                      </p:to>
                                    </p:set>
                                    <p:anim calcmode="lin" valueType="num">
                                      <p:cBhvr additive="base">
                                        <p:cTn id="12" dur="500" fill="hold"/>
                                        <p:tgtEl>
                                          <p:spTgt spid="135172"/>
                                        </p:tgtEl>
                                        <p:attrNameLst>
                                          <p:attrName>ppt_x</p:attrName>
                                        </p:attrNameLst>
                                      </p:cBhvr>
                                      <p:tavLst>
                                        <p:tav tm="0">
                                          <p:val>
                                            <p:strVal val="#ppt_x"/>
                                          </p:val>
                                        </p:tav>
                                        <p:tav tm="100000">
                                          <p:val>
                                            <p:strVal val="#ppt_x"/>
                                          </p:val>
                                        </p:tav>
                                      </p:tavLst>
                                    </p:anim>
                                    <p:anim calcmode="lin" valueType="num">
                                      <p:cBhvr additive="base">
                                        <p:cTn id="13" dur="500" fill="hold"/>
                                        <p:tgtEl>
                                          <p:spTgt spid="1351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08563EF-51DA-41C5-A833-8848913685DF}"/>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37219" name="Text Box 3">
            <a:extLst>
              <a:ext uri="{FF2B5EF4-FFF2-40B4-BE49-F238E27FC236}">
                <a16:creationId xmlns:a16="http://schemas.microsoft.com/office/drawing/2014/main" id="{C48E256C-2230-496B-8465-512766314286}"/>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37220" name="Text Box 4">
            <a:extLst>
              <a:ext uri="{FF2B5EF4-FFF2-40B4-BE49-F238E27FC236}">
                <a16:creationId xmlns:a16="http://schemas.microsoft.com/office/drawing/2014/main" id="{42249B32-C057-41DC-92AA-6D071B50B646}"/>
              </a:ext>
            </a:extLst>
          </p:cNvPr>
          <p:cNvSpPr txBox="1">
            <a:spLocks noChangeArrowheads="1"/>
          </p:cNvSpPr>
          <p:nvPr/>
        </p:nvSpPr>
        <p:spPr bwMode="auto">
          <a:xfrm>
            <a:off x="4284663" y="1844675"/>
            <a:ext cx="4716462" cy="4789488"/>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After 200 BC the culture around the Baltic Sea became more or less alike each other.</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This seems to be the case from Bornholm,</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West-Prussia, Eastern Pommern to Schlesien as in other areas where the East-Germanic tribes had settled.</a:t>
            </a:r>
            <a:r>
              <a:rPr lang="en-US">
                <a:solidFill>
                  <a:srgbClr val="FFFF00"/>
                </a:solidFill>
                <a:latin typeface="Arial" charset="0"/>
                <a:cs typeface="Arial" charset="0"/>
              </a:rPr>
              <a:t> </a:t>
            </a:r>
            <a:endParaRPr lang="en-GB">
              <a:solidFill>
                <a:srgbClr val="FFFF00"/>
              </a:solidFill>
              <a:latin typeface="Arial" charset="0"/>
              <a:cs typeface="Arial" charset="0"/>
            </a:endParaRPr>
          </a:p>
        </p:txBody>
      </p:sp>
      <p:pic>
        <p:nvPicPr>
          <p:cNvPr id="137226" name="Picture 10" descr="land_cover_baltic_sea_region_balans__001">
            <a:extLst>
              <a:ext uri="{FF2B5EF4-FFF2-40B4-BE49-F238E27FC236}">
                <a16:creationId xmlns:a16="http://schemas.microsoft.com/office/drawing/2014/main" id="{09AC3941-8BCF-4FDF-888E-AB17FE82A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628775"/>
            <a:ext cx="37925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7CC842AF-CD4B-4926-904E-74A384E4C48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8485D3-0157-4F9A-95FD-D0ADAA3E6D04}" type="slidenum">
              <a:rPr lang="en-GB" altLang="en-US"/>
              <a:pPr eaLnBrk="1" hangingPunct="1"/>
              <a:t>92</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7226"/>
                                        </p:tgtEl>
                                        <p:attrNameLst>
                                          <p:attrName>style.visibility</p:attrName>
                                        </p:attrNameLst>
                                      </p:cBhvr>
                                      <p:to>
                                        <p:strVal val="visible"/>
                                      </p:to>
                                    </p:set>
                                    <p:animEffect transition="in" filter="circle(in)">
                                      <p:cBhvr>
                                        <p:cTn id="7" dur="2000"/>
                                        <p:tgtEl>
                                          <p:spTgt spid="137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7220"/>
                                        </p:tgtEl>
                                        <p:attrNameLst>
                                          <p:attrName>style.visibility</p:attrName>
                                        </p:attrNameLst>
                                      </p:cBhvr>
                                      <p:to>
                                        <p:strVal val="visible"/>
                                      </p:to>
                                    </p:set>
                                    <p:anim calcmode="discrete" valueType="clr">
                                      <p:cBhvr override="childStyle">
                                        <p:cTn id="12" dur="80"/>
                                        <p:tgtEl>
                                          <p:spTgt spid="13722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7220"/>
                                        </p:tgtEl>
                                        <p:attrNameLst>
                                          <p:attrName>fillcolor</p:attrName>
                                        </p:attrNameLst>
                                      </p:cBhvr>
                                      <p:tavLst>
                                        <p:tav tm="0">
                                          <p:val>
                                            <p:clrVal>
                                              <a:schemeClr val="accent2"/>
                                            </p:clrVal>
                                          </p:val>
                                        </p:tav>
                                        <p:tav tm="50000">
                                          <p:val>
                                            <p:clrVal>
                                              <a:schemeClr val="hlink"/>
                                            </p:clrVal>
                                          </p:val>
                                        </p:tav>
                                      </p:tavLst>
                                    </p:anim>
                                    <p:set>
                                      <p:cBhvr>
                                        <p:cTn id="14" dur="80"/>
                                        <p:tgtEl>
                                          <p:spTgt spid="1372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583DBE8-C2C8-4EB4-BBBA-43D11EE893D9}"/>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39267" name="Text Box 3">
            <a:extLst>
              <a:ext uri="{FF2B5EF4-FFF2-40B4-BE49-F238E27FC236}">
                <a16:creationId xmlns:a16="http://schemas.microsoft.com/office/drawing/2014/main" id="{7A28622A-FA8A-448F-A857-A8AB52247909}"/>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39268" name="Text Box 4">
            <a:extLst>
              <a:ext uri="{FF2B5EF4-FFF2-40B4-BE49-F238E27FC236}">
                <a16:creationId xmlns:a16="http://schemas.microsoft.com/office/drawing/2014/main" id="{A96BE8C8-5DA0-4A5F-9AEA-75A6E155F0AC}"/>
              </a:ext>
            </a:extLst>
          </p:cNvPr>
          <p:cNvSpPr txBox="1">
            <a:spLocks noChangeArrowheads="1"/>
          </p:cNvSpPr>
          <p:nvPr/>
        </p:nvSpPr>
        <p:spPr bwMode="auto">
          <a:xfrm>
            <a:off x="6300788" y="2060575"/>
            <a:ext cx="2557462" cy="3081338"/>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To these tribes belonged the Goths,</a:t>
            </a:r>
            <a:r>
              <a:rPr lang="en-US" sz="2800" b="1" i="1">
                <a:effectLst>
                  <a:outerShdw blurRad="38100" dist="38100" dir="2700000" algn="tl">
                    <a:srgbClr val="000000"/>
                  </a:outerShdw>
                </a:effectLst>
                <a:latin typeface="Arial" charset="0"/>
                <a:cs typeface="Arial" charset="0"/>
              </a:rPr>
              <a:t> </a:t>
            </a:r>
            <a:r>
              <a:rPr lang="en-US" sz="2800" b="1" i="1">
                <a:solidFill>
                  <a:srgbClr val="FFFF00"/>
                </a:solidFill>
                <a:effectLst>
                  <a:outerShdw blurRad="38100" dist="38100" dir="2700000" algn="tl">
                    <a:srgbClr val="000000"/>
                  </a:outerShdw>
                </a:effectLst>
                <a:latin typeface="Arial" charset="0"/>
                <a:cs typeface="Arial" charset="0"/>
              </a:rPr>
              <a:t>the Burgunds, the Vandals and other.</a:t>
            </a:r>
            <a:endParaRPr lang="en-GB" i="1">
              <a:solidFill>
                <a:srgbClr val="FFFF00"/>
              </a:solidFill>
              <a:latin typeface="Arial" charset="0"/>
              <a:cs typeface="Arial" charset="0"/>
            </a:endParaRPr>
          </a:p>
        </p:txBody>
      </p:sp>
      <p:pic>
        <p:nvPicPr>
          <p:cNvPr id="139271" name="Picture 7" descr="20061231-Invasions_of_the_Roman_Empi">
            <a:extLst>
              <a:ext uri="{FF2B5EF4-FFF2-40B4-BE49-F238E27FC236}">
                <a16:creationId xmlns:a16="http://schemas.microsoft.com/office/drawing/2014/main" id="{4B6A9CDD-2D01-49A1-A27B-5DAA3B76B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73238"/>
            <a:ext cx="5761038"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2" name="Text Box 8">
            <a:extLst>
              <a:ext uri="{FF2B5EF4-FFF2-40B4-BE49-F238E27FC236}">
                <a16:creationId xmlns:a16="http://schemas.microsoft.com/office/drawing/2014/main" id="{B1228488-A725-41E3-A7BD-11CF941965EB}"/>
              </a:ext>
            </a:extLst>
          </p:cNvPr>
          <p:cNvSpPr txBox="1">
            <a:spLocks noChangeArrowheads="1"/>
          </p:cNvSpPr>
          <p:nvPr/>
        </p:nvSpPr>
        <p:spPr bwMode="auto">
          <a:xfrm>
            <a:off x="250825" y="5911850"/>
            <a:ext cx="6049963" cy="946150"/>
          </a:xfrm>
          <a:prstGeom prst="rect">
            <a:avLst/>
          </a:prstGeom>
          <a:noFill/>
          <a:ln w="9525">
            <a:noFill/>
            <a:miter lim="800000"/>
            <a:headEnd/>
            <a:tailEnd/>
          </a:ln>
          <a:effectLst/>
        </p:spPr>
        <p:txBody>
          <a:bodyPr>
            <a:spAutoFit/>
          </a:bodyPr>
          <a:lstStyle/>
          <a:p>
            <a:pPr algn="ctr">
              <a:spcBef>
                <a:spcPct val="50000"/>
              </a:spcBef>
              <a:defRPr/>
            </a:pPr>
            <a:r>
              <a:rPr lang="en-GB" sz="2800" b="1">
                <a:solidFill>
                  <a:srgbClr val="FFFF00"/>
                </a:solidFill>
                <a:effectLst>
                  <a:outerShdw blurRad="38100" dist="38100" dir="2700000" algn="tl">
                    <a:srgbClr val="000000"/>
                  </a:outerShdw>
                </a:effectLst>
                <a:latin typeface="Arial" charset="0"/>
                <a:cs typeface="Arial" charset="0"/>
              </a:rPr>
              <a:t>Blue Line: Migrations Of The Vandals</a:t>
            </a:r>
          </a:p>
        </p:txBody>
      </p:sp>
      <p:sp>
        <p:nvSpPr>
          <p:cNvPr id="9" name="Slide Number Placeholder 8">
            <a:extLst>
              <a:ext uri="{FF2B5EF4-FFF2-40B4-BE49-F238E27FC236}">
                <a16:creationId xmlns:a16="http://schemas.microsoft.com/office/drawing/2014/main" id="{3172A363-46B1-4A7E-9442-D56CCBF5524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16D88E-DF4E-445A-9FFF-B3AFEE7CD263}" type="slidenum">
              <a:rPr lang="en-GB" altLang="en-US"/>
              <a:pPr eaLnBrk="1" hangingPunct="1"/>
              <a:t>93</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9271"/>
                                        </p:tgtEl>
                                        <p:attrNameLst>
                                          <p:attrName>style.visibility</p:attrName>
                                        </p:attrNameLst>
                                      </p:cBhvr>
                                      <p:to>
                                        <p:strVal val="visible"/>
                                      </p:to>
                                    </p:set>
                                    <p:animEffect transition="in" filter="circle(in)">
                                      <p:cBhvr>
                                        <p:cTn id="7" dur="2000"/>
                                        <p:tgtEl>
                                          <p:spTgt spid="139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9272"/>
                                        </p:tgtEl>
                                        <p:attrNameLst>
                                          <p:attrName>style.visibility</p:attrName>
                                        </p:attrNameLst>
                                      </p:cBhvr>
                                      <p:to>
                                        <p:strVal val="visible"/>
                                      </p:to>
                                    </p:set>
                                    <p:anim calcmode="lin" valueType="num">
                                      <p:cBhvr additive="base">
                                        <p:cTn id="12" dur="500" fill="hold"/>
                                        <p:tgtEl>
                                          <p:spTgt spid="139272"/>
                                        </p:tgtEl>
                                        <p:attrNameLst>
                                          <p:attrName>ppt_x</p:attrName>
                                        </p:attrNameLst>
                                      </p:cBhvr>
                                      <p:tavLst>
                                        <p:tav tm="0">
                                          <p:val>
                                            <p:strVal val="#ppt_x"/>
                                          </p:val>
                                        </p:tav>
                                        <p:tav tm="100000">
                                          <p:val>
                                            <p:strVal val="#ppt_x"/>
                                          </p:val>
                                        </p:tav>
                                      </p:tavLst>
                                    </p:anim>
                                    <p:anim calcmode="lin" valueType="num">
                                      <p:cBhvr additive="base">
                                        <p:cTn id="13" dur="500" fill="hold"/>
                                        <p:tgtEl>
                                          <p:spTgt spid="1392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9268"/>
                                        </p:tgtEl>
                                        <p:attrNameLst>
                                          <p:attrName>style.visibility</p:attrName>
                                        </p:attrNameLst>
                                      </p:cBhvr>
                                      <p:to>
                                        <p:strVal val="visible"/>
                                      </p:to>
                                    </p:set>
                                    <p:anim calcmode="discrete" valueType="clr">
                                      <p:cBhvr override="childStyle">
                                        <p:cTn id="18" dur="80"/>
                                        <p:tgtEl>
                                          <p:spTgt spid="139268"/>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9268"/>
                                        </p:tgtEl>
                                        <p:attrNameLst>
                                          <p:attrName>fillcolor</p:attrName>
                                        </p:attrNameLst>
                                      </p:cBhvr>
                                      <p:tavLst>
                                        <p:tav tm="0">
                                          <p:val>
                                            <p:clrVal>
                                              <a:schemeClr val="accent2"/>
                                            </p:clrVal>
                                          </p:val>
                                        </p:tav>
                                        <p:tav tm="50000">
                                          <p:val>
                                            <p:clrVal>
                                              <a:schemeClr val="hlink"/>
                                            </p:clrVal>
                                          </p:val>
                                        </p:tav>
                                      </p:tavLst>
                                    </p:anim>
                                    <p:set>
                                      <p:cBhvr>
                                        <p:cTn id="20" dur="80"/>
                                        <p:tgtEl>
                                          <p:spTgt spid="1392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p:bldP spid="13927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05522AD3-F8EE-44DB-AE9C-A0E94A40F4CE}"/>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41315" name="Text Box 3">
            <a:extLst>
              <a:ext uri="{FF2B5EF4-FFF2-40B4-BE49-F238E27FC236}">
                <a16:creationId xmlns:a16="http://schemas.microsoft.com/office/drawing/2014/main" id="{0E7D8325-052E-4905-ABE0-F88F8A50EF57}"/>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41316" name="Text Box 4">
            <a:extLst>
              <a:ext uri="{FF2B5EF4-FFF2-40B4-BE49-F238E27FC236}">
                <a16:creationId xmlns:a16="http://schemas.microsoft.com/office/drawing/2014/main" id="{4DF4557C-7AA3-4E71-BE49-6C3665A329EF}"/>
              </a:ext>
            </a:extLst>
          </p:cNvPr>
          <p:cNvSpPr txBox="1">
            <a:spLocks noChangeArrowheads="1"/>
          </p:cNvSpPr>
          <p:nvPr/>
        </p:nvSpPr>
        <p:spPr bwMode="auto">
          <a:xfrm>
            <a:off x="3276600" y="2060575"/>
            <a:ext cx="5581650" cy="3081338"/>
          </a:xfrm>
          <a:prstGeom prst="rect">
            <a:avLst/>
          </a:prstGeom>
          <a:noFill/>
          <a:ln w="9525">
            <a:noFill/>
            <a:miter lim="800000"/>
            <a:headEnd/>
            <a:tailEnd/>
          </a:ln>
          <a:effectLst/>
        </p:spPr>
        <p:txBody>
          <a:bodyPr>
            <a:spAutoFit/>
          </a:bodyPr>
          <a:lstStyle/>
          <a:p>
            <a:pPr>
              <a:spcBef>
                <a:spcPct val="50000"/>
              </a:spcBef>
              <a:defRPr/>
            </a:pPr>
            <a:r>
              <a:rPr lang="en-US" sz="2800" b="1" i="1">
                <a:solidFill>
                  <a:schemeClr val="hlink"/>
                </a:solidFill>
                <a:effectLst>
                  <a:outerShdw blurRad="38100" dist="38100" dir="2700000" algn="tl">
                    <a:srgbClr val="000000"/>
                  </a:outerShdw>
                </a:effectLst>
                <a:latin typeface="Arial" charset="0"/>
                <a:cs typeface="Arial" charset="0"/>
              </a:rPr>
              <a:t>It's during this time, according to some, that the 'Asa-gudar' Norse Gods came wandering up to southern Scandinavia.</a:t>
            </a:r>
            <a:r>
              <a:rPr lang="en-US" sz="2800" b="1" i="1">
                <a:effectLst>
                  <a:outerShdw blurRad="38100" dist="38100" dir="2700000" algn="tl">
                    <a:srgbClr val="000000"/>
                  </a:outerShdw>
                </a:effectLst>
                <a:latin typeface="Arial" charset="0"/>
                <a:cs typeface="Arial" charset="0"/>
              </a:rPr>
              <a:t> </a:t>
            </a:r>
            <a:r>
              <a:rPr lang="en-US" sz="2800" b="1" i="1">
                <a:solidFill>
                  <a:srgbClr val="FFCC00"/>
                </a:solidFill>
                <a:effectLst>
                  <a:outerShdw blurRad="38100" dist="38100" dir="2700000" algn="tl">
                    <a:srgbClr val="000000"/>
                  </a:outerShdw>
                </a:effectLst>
                <a:latin typeface="Arial" charset="0"/>
                <a:cs typeface="Arial" charset="0"/>
              </a:rPr>
              <a:t>It's been presumed by some that</a:t>
            </a:r>
            <a:br>
              <a:rPr lang="en-US" sz="2800" b="1" i="1">
                <a:solidFill>
                  <a:srgbClr val="FFCC00"/>
                </a:solidFill>
                <a:effectLst>
                  <a:outerShdw blurRad="38100" dist="38100" dir="2700000" algn="tl">
                    <a:srgbClr val="000000"/>
                  </a:outerShdw>
                </a:effectLst>
                <a:latin typeface="Arial" charset="0"/>
                <a:cs typeface="Arial" charset="0"/>
              </a:rPr>
            </a:br>
            <a:r>
              <a:rPr lang="en-US" sz="2800" b="1" i="1">
                <a:solidFill>
                  <a:srgbClr val="FFCC00"/>
                </a:solidFill>
                <a:effectLst>
                  <a:outerShdw blurRad="38100" dist="38100" dir="2700000" algn="tl">
                    <a:srgbClr val="000000"/>
                  </a:outerShdw>
                </a:effectLst>
                <a:latin typeface="Arial" charset="0"/>
                <a:cs typeface="Arial" charset="0"/>
              </a:rPr>
              <a:t>the 'Asar' (pluralis) were some Gothic God statues, </a:t>
            </a:r>
            <a:endParaRPr lang="en-GB" sz="2800" b="1">
              <a:solidFill>
                <a:srgbClr val="FFCC00"/>
              </a:solidFill>
              <a:effectLst>
                <a:outerShdw blurRad="38100" dist="38100" dir="2700000" algn="tl">
                  <a:srgbClr val="000000"/>
                </a:outerShdw>
              </a:effectLst>
              <a:latin typeface="Arial" charset="0"/>
              <a:cs typeface="Arial" charset="0"/>
            </a:endParaRPr>
          </a:p>
        </p:txBody>
      </p:sp>
      <p:sp>
        <p:nvSpPr>
          <p:cNvPr id="141318" name="Text Box 6">
            <a:extLst>
              <a:ext uri="{FF2B5EF4-FFF2-40B4-BE49-F238E27FC236}">
                <a16:creationId xmlns:a16="http://schemas.microsoft.com/office/drawing/2014/main" id="{499D795D-40C3-4B46-B5ED-A07166C7E177}"/>
              </a:ext>
            </a:extLst>
          </p:cNvPr>
          <p:cNvSpPr txBox="1">
            <a:spLocks noChangeArrowheads="1"/>
          </p:cNvSpPr>
          <p:nvPr/>
        </p:nvSpPr>
        <p:spPr bwMode="auto">
          <a:xfrm>
            <a:off x="755650" y="5911850"/>
            <a:ext cx="2447925" cy="641350"/>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Thor</a:t>
            </a:r>
          </a:p>
        </p:txBody>
      </p:sp>
      <p:pic>
        <p:nvPicPr>
          <p:cNvPr id="141320" name="Picture 8" descr="Norse_Gods_pg1_clip_image002_0000">
            <a:extLst>
              <a:ext uri="{FF2B5EF4-FFF2-40B4-BE49-F238E27FC236}">
                <a16:creationId xmlns:a16="http://schemas.microsoft.com/office/drawing/2014/main" id="{9439158D-555B-4323-9AA1-91805A3AD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844675"/>
            <a:ext cx="237331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5316F93E-23A8-43DD-8B5C-6DDE9F6F6FB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C88DB2-F958-447A-86A6-48F31E77B7EC}" type="slidenum">
              <a:rPr lang="en-GB" altLang="en-US"/>
              <a:pPr eaLnBrk="1" hangingPunct="1"/>
              <a:t>94</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1320"/>
                                        </p:tgtEl>
                                        <p:attrNameLst>
                                          <p:attrName>style.visibility</p:attrName>
                                        </p:attrNameLst>
                                      </p:cBhvr>
                                      <p:to>
                                        <p:strVal val="visible"/>
                                      </p:to>
                                    </p:set>
                                    <p:animEffect transition="in" filter="circle(in)">
                                      <p:cBhvr>
                                        <p:cTn id="7" dur="2000"/>
                                        <p:tgtEl>
                                          <p:spTgt spid="141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1318">
                                            <p:txEl>
                                              <p:pRg st="0" end="0"/>
                                            </p:txEl>
                                          </p:spTgt>
                                        </p:tgtEl>
                                        <p:attrNameLst>
                                          <p:attrName>style.visibility</p:attrName>
                                        </p:attrNameLst>
                                      </p:cBhvr>
                                      <p:to>
                                        <p:strVal val="visible"/>
                                      </p:to>
                                    </p:set>
                                    <p:anim calcmode="lin" valueType="num">
                                      <p:cBhvr additive="base">
                                        <p:cTn id="12" dur="500" fill="hold"/>
                                        <p:tgtEl>
                                          <p:spTgt spid="1413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13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1316"/>
                                        </p:tgtEl>
                                        <p:attrNameLst>
                                          <p:attrName>style.visibility</p:attrName>
                                        </p:attrNameLst>
                                      </p:cBhvr>
                                      <p:to>
                                        <p:strVal val="visible"/>
                                      </p:to>
                                    </p:set>
                                    <p:anim calcmode="discrete" valueType="clr">
                                      <p:cBhvr override="childStyle">
                                        <p:cTn id="18" dur="80"/>
                                        <p:tgtEl>
                                          <p:spTgt spid="14131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1316"/>
                                        </p:tgtEl>
                                        <p:attrNameLst>
                                          <p:attrName>fillcolor</p:attrName>
                                        </p:attrNameLst>
                                      </p:cBhvr>
                                      <p:tavLst>
                                        <p:tav tm="0">
                                          <p:val>
                                            <p:clrVal>
                                              <a:schemeClr val="accent2"/>
                                            </p:clrVal>
                                          </p:val>
                                        </p:tav>
                                        <p:tav tm="50000">
                                          <p:val>
                                            <p:clrVal>
                                              <a:schemeClr val="hlink"/>
                                            </p:clrVal>
                                          </p:val>
                                        </p:tav>
                                      </p:tavLst>
                                    </p:anim>
                                    <p:set>
                                      <p:cBhvr>
                                        <p:cTn id="20" dur="80"/>
                                        <p:tgtEl>
                                          <p:spTgt spid="1413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F958A9B-1826-48E3-89FF-C13D9D94D18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43363" name="Text Box 3">
            <a:extLst>
              <a:ext uri="{FF2B5EF4-FFF2-40B4-BE49-F238E27FC236}">
                <a16:creationId xmlns:a16="http://schemas.microsoft.com/office/drawing/2014/main" id="{F4E5F845-AF53-4FAB-B6E8-39561646FAEE}"/>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43364" name="Text Box 4">
            <a:extLst>
              <a:ext uri="{FF2B5EF4-FFF2-40B4-BE49-F238E27FC236}">
                <a16:creationId xmlns:a16="http://schemas.microsoft.com/office/drawing/2014/main" id="{A59042F3-D21C-423A-B143-B36F6D106F09}"/>
              </a:ext>
            </a:extLst>
          </p:cNvPr>
          <p:cNvSpPr txBox="1">
            <a:spLocks noChangeArrowheads="1"/>
          </p:cNvSpPr>
          <p:nvPr/>
        </p:nvSpPr>
        <p:spPr bwMode="auto">
          <a:xfrm>
            <a:off x="5148263" y="2060575"/>
            <a:ext cx="3709987" cy="3935413"/>
          </a:xfrm>
          <a:prstGeom prst="rect">
            <a:avLst/>
          </a:prstGeom>
          <a:noFill/>
          <a:ln w="9525">
            <a:noFill/>
            <a:miter lim="800000"/>
            <a:headEnd/>
            <a:tailEnd/>
          </a:ln>
          <a:effectLst/>
        </p:spPr>
        <p:txBody>
          <a:bodyPr>
            <a:spAutoFit/>
          </a:bodyPr>
          <a:lstStyle/>
          <a:p>
            <a:pPr>
              <a:spcBef>
                <a:spcPct val="50000"/>
              </a:spcBef>
              <a:defRPr/>
            </a:pPr>
            <a:r>
              <a:rPr lang="en-US" sz="2800" b="1" i="1">
                <a:solidFill>
                  <a:srgbClr val="FFCC00"/>
                </a:solidFill>
                <a:effectLst>
                  <a:outerShdw blurRad="38100" dist="38100" dir="2700000" algn="tl">
                    <a:srgbClr val="000000"/>
                  </a:outerShdw>
                </a:effectLst>
                <a:latin typeface="Arial" charset="0"/>
                <a:cs typeface="Arial" charset="0"/>
              </a:rPr>
              <a:t>… believed to be the Amals Dynasty's Ancestors among the Gods the Goths who arrived came from the Black Sea region of the Balkan Peninsula and up to Crimea</a:t>
            </a:r>
            <a:r>
              <a:rPr lang="en-US" sz="2800" b="1">
                <a:solidFill>
                  <a:srgbClr val="FFCC00"/>
                </a:solidFill>
                <a:effectLst>
                  <a:outerShdw blurRad="38100" dist="38100" dir="2700000" algn="tl">
                    <a:srgbClr val="000000"/>
                  </a:outerShdw>
                </a:effectLst>
                <a:latin typeface="Arial" charset="0"/>
                <a:cs typeface="Arial" charset="0"/>
              </a:rPr>
              <a:t>.</a:t>
            </a:r>
            <a:r>
              <a:rPr lang="en-US" sz="2800">
                <a:latin typeface="Arial" charset="0"/>
                <a:cs typeface="Arial" charset="0"/>
              </a:rPr>
              <a:t> </a:t>
            </a:r>
            <a:endParaRPr lang="en-GB" sz="2800">
              <a:latin typeface="Arial" charset="0"/>
              <a:cs typeface="Arial" charset="0"/>
            </a:endParaRPr>
          </a:p>
        </p:txBody>
      </p:sp>
      <p:sp>
        <p:nvSpPr>
          <p:cNvPr id="143365" name="Text Box 5">
            <a:extLst>
              <a:ext uri="{FF2B5EF4-FFF2-40B4-BE49-F238E27FC236}">
                <a16:creationId xmlns:a16="http://schemas.microsoft.com/office/drawing/2014/main" id="{7451EF74-D501-4B09-B3A0-539AB4B8DF7B}"/>
              </a:ext>
            </a:extLst>
          </p:cNvPr>
          <p:cNvSpPr txBox="1">
            <a:spLocks noChangeArrowheads="1"/>
          </p:cNvSpPr>
          <p:nvPr/>
        </p:nvSpPr>
        <p:spPr bwMode="auto">
          <a:xfrm>
            <a:off x="323850" y="5949950"/>
            <a:ext cx="4464050" cy="641350"/>
          </a:xfrm>
          <a:prstGeom prst="rect">
            <a:avLst/>
          </a:prstGeom>
          <a:noFill/>
          <a:ln w="9525">
            <a:noFill/>
            <a:miter lim="800000"/>
            <a:headEnd/>
            <a:tailEnd/>
          </a:ln>
          <a:effectLst/>
        </p:spPr>
        <p:txBody>
          <a:bodyPr>
            <a:spAutoFit/>
          </a:bodyPr>
          <a:lstStyle/>
          <a:p>
            <a:pPr algn="ctr">
              <a:spcBef>
                <a:spcPct val="50000"/>
              </a:spcBef>
              <a:defRPr/>
            </a:pPr>
            <a:r>
              <a:rPr lang="en-US" sz="3600" b="1" i="1">
                <a:solidFill>
                  <a:schemeClr val="hlink"/>
                </a:solidFill>
                <a:effectLst>
                  <a:outerShdw blurRad="38100" dist="38100" dir="2700000" algn="tl">
                    <a:srgbClr val="000000"/>
                  </a:outerShdw>
                </a:effectLst>
                <a:latin typeface="Arial" charset="0"/>
                <a:cs typeface="Arial" charset="0"/>
              </a:rPr>
              <a:t>Balkan Peninsula</a:t>
            </a:r>
            <a:endParaRPr lang="en-GB" sz="3600" b="1" i="1">
              <a:solidFill>
                <a:schemeClr val="hlink"/>
              </a:solidFill>
              <a:effectLst>
                <a:outerShdw blurRad="38100" dist="38100" dir="2700000" algn="tl">
                  <a:srgbClr val="000000"/>
                </a:outerShdw>
              </a:effectLst>
              <a:latin typeface="Arial" charset="0"/>
              <a:cs typeface="Arial" charset="0"/>
            </a:endParaRPr>
          </a:p>
        </p:txBody>
      </p:sp>
      <p:pic>
        <p:nvPicPr>
          <p:cNvPr id="143368" name="Picture 8" descr="balkans2">
            <a:extLst>
              <a:ext uri="{FF2B5EF4-FFF2-40B4-BE49-F238E27FC236}">
                <a16:creationId xmlns:a16="http://schemas.microsoft.com/office/drawing/2014/main" id="{91F8726E-9982-45F3-843D-40056C02E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43926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9381A406-1A74-46B7-92C6-7C78D64D390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81F2BC-0C48-4D6C-9728-7C0433635F1B}" type="slidenum">
              <a:rPr lang="en-GB" altLang="en-US"/>
              <a:pPr eaLnBrk="1" hangingPunct="1"/>
              <a:t>95</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3368"/>
                                        </p:tgtEl>
                                        <p:attrNameLst>
                                          <p:attrName>style.visibility</p:attrName>
                                        </p:attrNameLst>
                                      </p:cBhvr>
                                      <p:to>
                                        <p:strVal val="visible"/>
                                      </p:to>
                                    </p:set>
                                    <p:animEffect transition="in" filter="circle(in)">
                                      <p:cBhvr>
                                        <p:cTn id="7" dur="2000"/>
                                        <p:tgtEl>
                                          <p:spTgt spid="143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3365">
                                            <p:txEl>
                                              <p:pRg st="0" end="0"/>
                                            </p:txEl>
                                          </p:spTgt>
                                        </p:tgtEl>
                                        <p:attrNameLst>
                                          <p:attrName>style.visibility</p:attrName>
                                        </p:attrNameLst>
                                      </p:cBhvr>
                                      <p:to>
                                        <p:strVal val="visible"/>
                                      </p:to>
                                    </p:set>
                                    <p:anim calcmode="lin" valueType="num">
                                      <p:cBhvr additive="base">
                                        <p:cTn id="12" dur="500" fill="hold"/>
                                        <p:tgtEl>
                                          <p:spTgt spid="14336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33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3364"/>
                                        </p:tgtEl>
                                        <p:attrNameLst>
                                          <p:attrName>style.visibility</p:attrName>
                                        </p:attrNameLst>
                                      </p:cBhvr>
                                      <p:to>
                                        <p:strVal val="visible"/>
                                      </p:to>
                                    </p:set>
                                    <p:anim calcmode="discrete" valueType="clr">
                                      <p:cBhvr override="childStyle">
                                        <p:cTn id="18" dur="80"/>
                                        <p:tgtEl>
                                          <p:spTgt spid="14336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364"/>
                                        </p:tgtEl>
                                        <p:attrNameLst>
                                          <p:attrName>fillcolor</p:attrName>
                                        </p:attrNameLst>
                                      </p:cBhvr>
                                      <p:tavLst>
                                        <p:tav tm="0">
                                          <p:val>
                                            <p:clrVal>
                                              <a:schemeClr val="accent2"/>
                                            </p:clrVal>
                                          </p:val>
                                        </p:tav>
                                        <p:tav tm="50000">
                                          <p:val>
                                            <p:clrVal>
                                              <a:schemeClr val="hlink"/>
                                            </p:clrVal>
                                          </p:val>
                                        </p:tav>
                                      </p:tavLst>
                                    </p:anim>
                                    <p:set>
                                      <p:cBhvr>
                                        <p:cTn id="20" dur="80"/>
                                        <p:tgtEl>
                                          <p:spTgt spid="14336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021AEBD-9DF0-4495-B42B-5E0FEE4CA0C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45411" name="Text Box 3">
            <a:extLst>
              <a:ext uri="{FF2B5EF4-FFF2-40B4-BE49-F238E27FC236}">
                <a16:creationId xmlns:a16="http://schemas.microsoft.com/office/drawing/2014/main" id="{10886ED0-9842-45BF-AF04-42B671B45033}"/>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45412" name="Text Box 4">
            <a:extLst>
              <a:ext uri="{FF2B5EF4-FFF2-40B4-BE49-F238E27FC236}">
                <a16:creationId xmlns:a16="http://schemas.microsoft.com/office/drawing/2014/main" id="{67EC8E84-E6B4-47BF-912A-0B98045A9EDF}"/>
              </a:ext>
            </a:extLst>
          </p:cNvPr>
          <p:cNvSpPr txBox="1">
            <a:spLocks noChangeArrowheads="1"/>
          </p:cNvSpPr>
          <p:nvPr/>
        </p:nvSpPr>
        <p:spPr bwMode="auto">
          <a:xfrm>
            <a:off x="5148263" y="2060575"/>
            <a:ext cx="3709987" cy="4486275"/>
          </a:xfrm>
          <a:prstGeom prst="rect">
            <a:avLst/>
          </a:prstGeom>
          <a:noFill/>
          <a:ln w="9525">
            <a:noFill/>
            <a:miter lim="800000"/>
            <a:headEnd/>
            <a:tailEnd/>
          </a:ln>
          <a:effectLst/>
        </p:spPr>
        <p:txBody>
          <a:bodyPr>
            <a:spAutoFit/>
          </a:bodyPr>
          <a:lstStyle/>
          <a:p>
            <a:pPr algn="ctr">
              <a:spcBef>
                <a:spcPct val="50000"/>
              </a:spcBef>
              <a:defRPr/>
            </a:pPr>
            <a:r>
              <a:rPr lang="en-US" sz="3600" b="1">
                <a:solidFill>
                  <a:schemeClr val="hlink"/>
                </a:solidFill>
                <a:effectLst>
                  <a:outerShdw blurRad="38100" dist="38100" dir="2700000" algn="tl">
                    <a:srgbClr val="000000"/>
                  </a:outerShdw>
                </a:effectLst>
                <a:latin typeface="Arial" charset="0"/>
                <a:cs typeface="Arial" charset="0"/>
              </a:rPr>
              <a:t>TEUTONIC TRIBES AND GEATA/GETAE/GOTHS,</a:t>
            </a:r>
            <a:r>
              <a:rPr lang="en-US" sz="3600" b="1">
                <a:effectLst>
                  <a:outerShdw blurRad="38100" dist="38100" dir="2700000" algn="tl">
                    <a:srgbClr val="000000"/>
                  </a:outerShdw>
                </a:effectLst>
                <a:latin typeface="Arial" charset="0"/>
                <a:cs typeface="Arial" charset="0"/>
              </a:rPr>
              <a:t> </a:t>
            </a:r>
            <a:r>
              <a:rPr lang="en-US" sz="3600" b="1">
                <a:solidFill>
                  <a:srgbClr val="FFCC00"/>
                </a:solidFill>
                <a:effectLst>
                  <a:outerShdw blurRad="38100" dist="38100" dir="2700000" algn="tl">
                    <a:srgbClr val="000000"/>
                  </a:outerShdw>
                </a:effectLst>
                <a:latin typeface="Arial" charset="0"/>
                <a:cs typeface="Arial" charset="0"/>
              </a:rPr>
              <a:t>Johansson Inger E, Gothenburg,</a:t>
            </a:r>
            <a:r>
              <a:rPr lang="en-US" sz="3600" b="1">
                <a:effectLst>
                  <a:outerShdw blurRad="38100" dist="38100" dir="2700000" algn="tl">
                    <a:srgbClr val="000000"/>
                  </a:outerShdw>
                </a:effectLst>
                <a:latin typeface="Arial" charset="0"/>
                <a:cs typeface="Arial" charset="0"/>
              </a:rPr>
              <a:t> </a:t>
            </a:r>
            <a:r>
              <a:rPr lang="en-US" sz="3600" b="1">
                <a:solidFill>
                  <a:srgbClr val="FFFF00"/>
                </a:solidFill>
                <a:effectLst>
                  <a:outerShdw blurRad="38100" dist="38100" dir="2700000" algn="tl">
                    <a:srgbClr val="000000"/>
                  </a:outerShdw>
                </a:effectLst>
                <a:latin typeface="Arial" charset="0"/>
                <a:cs typeface="Arial" charset="0"/>
              </a:rPr>
              <a:t>October 2005.</a:t>
            </a:r>
            <a:endParaRPr lang="en-GB" sz="3600" b="1">
              <a:solidFill>
                <a:srgbClr val="FFFF00"/>
              </a:solidFill>
              <a:effectLst>
                <a:outerShdw blurRad="38100" dist="38100" dir="2700000" algn="tl">
                  <a:srgbClr val="000000"/>
                </a:outerShdw>
              </a:effectLst>
              <a:latin typeface="Arial" charset="0"/>
              <a:cs typeface="Arial" charset="0"/>
            </a:endParaRPr>
          </a:p>
        </p:txBody>
      </p:sp>
      <p:sp>
        <p:nvSpPr>
          <p:cNvPr id="145413" name="Text Box 5">
            <a:extLst>
              <a:ext uri="{FF2B5EF4-FFF2-40B4-BE49-F238E27FC236}">
                <a16:creationId xmlns:a16="http://schemas.microsoft.com/office/drawing/2014/main" id="{C7D311CB-2BE2-4702-AFC2-8AB773D0BF78}"/>
              </a:ext>
            </a:extLst>
          </p:cNvPr>
          <p:cNvSpPr txBox="1">
            <a:spLocks noChangeArrowheads="1"/>
          </p:cNvSpPr>
          <p:nvPr/>
        </p:nvSpPr>
        <p:spPr bwMode="auto">
          <a:xfrm>
            <a:off x="323850" y="5949950"/>
            <a:ext cx="4464050" cy="641350"/>
          </a:xfrm>
          <a:prstGeom prst="rect">
            <a:avLst/>
          </a:prstGeom>
          <a:noFill/>
          <a:ln w="9525">
            <a:noFill/>
            <a:miter lim="800000"/>
            <a:headEnd/>
            <a:tailEnd/>
          </a:ln>
          <a:effectLst/>
        </p:spPr>
        <p:txBody>
          <a:bodyPr>
            <a:spAutoFit/>
          </a:bodyPr>
          <a:lstStyle/>
          <a:p>
            <a:pPr algn="ctr">
              <a:spcBef>
                <a:spcPct val="50000"/>
              </a:spcBef>
              <a:defRPr/>
            </a:pPr>
            <a:r>
              <a:rPr lang="en-US" sz="3600" b="1" i="1">
                <a:solidFill>
                  <a:schemeClr val="hlink"/>
                </a:solidFill>
                <a:effectLst>
                  <a:outerShdw blurRad="38100" dist="38100" dir="2700000" algn="tl">
                    <a:srgbClr val="000000"/>
                  </a:outerShdw>
                </a:effectLst>
                <a:latin typeface="Arial" charset="0"/>
                <a:cs typeface="Arial" charset="0"/>
              </a:rPr>
              <a:t>Balkan Peninsula</a:t>
            </a:r>
            <a:endParaRPr lang="en-GB" sz="3600" b="1" i="1">
              <a:solidFill>
                <a:schemeClr val="hlink"/>
              </a:solidFill>
              <a:effectLst>
                <a:outerShdw blurRad="38100" dist="38100" dir="2700000" algn="tl">
                  <a:srgbClr val="000000"/>
                </a:outerShdw>
              </a:effectLst>
              <a:latin typeface="Arial" charset="0"/>
              <a:cs typeface="Arial" charset="0"/>
            </a:endParaRPr>
          </a:p>
        </p:txBody>
      </p:sp>
      <p:pic>
        <p:nvPicPr>
          <p:cNvPr id="100358" name="Picture 6" descr="balkans2">
            <a:extLst>
              <a:ext uri="{FF2B5EF4-FFF2-40B4-BE49-F238E27FC236}">
                <a16:creationId xmlns:a16="http://schemas.microsoft.com/office/drawing/2014/main" id="{EF3DFEE3-4A75-4A88-8753-D23DD00A9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43926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D5C3A2FA-19D2-40F9-90AF-0D77F02D37D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52A725-7515-45AB-86B7-8A7AF2056263}" type="slidenum">
              <a:rPr lang="en-GB" altLang="en-US"/>
              <a:pPr eaLnBrk="1" hangingPunct="1"/>
              <a:t>96</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5412"/>
                                        </p:tgtEl>
                                        <p:attrNameLst>
                                          <p:attrName>style.visibility</p:attrName>
                                        </p:attrNameLst>
                                      </p:cBhvr>
                                      <p:to>
                                        <p:strVal val="visible"/>
                                      </p:to>
                                    </p:set>
                                    <p:anim calcmode="discrete" valueType="clr">
                                      <p:cBhvr override="childStyle">
                                        <p:cTn id="7" dur="80"/>
                                        <p:tgtEl>
                                          <p:spTgt spid="1454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5412"/>
                                        </p:tgtEl>
                                        <p:attrNameLst>
                                          <p:attrName>fillcolor</p:attrName>
                                        </p:attrNameLst>
                                      </p:cBhvr>
                                      <p:tavLst>
                                        <p:tav tm="0">
                                          <p:val>
                                            <p:clrVal>
                                              <a:schemeClr val="accent2"/>
                                            </p:clrVal>
                                          </p:val>
                                        </p:tav>
                                        <p:tav tm="50000">
                                          <p:val>
                                            <p:clrVal>
                                              <a:schemeClr val="hlink"/>
                                            </p:clrVal>
                                          </p:val>
                                        </p:tav>
                                      </p:tavLst>
                                    </p:anim>
                                    <p:set>
                                      <p:cBhvr>
                                        <p:cTn id="9" dur="80"/>
                                        <p:tgtEl>
                                          <p:spTgt spid="1454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13A5449E-D8C7-4E26-9B88-EC17EB386CB2}"/>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47459" name="Text Box 3">
            <a:extLst>
              <a:ext uri="{FF2B5EF4-FFF2-40B4-BE49-F238E27FC236}">
                <a16:creationId xmlns:a16="http://schemas.microsoft.com/office/drawing/2014/main" id="{FBA9DC96-0BE4-4067-9D7B-78D3A0A29653}"/>
              </a:ext>
            </a:extLst>
          </p:cNvPr>
          <p:cNvSpPr txBox="1">
            <a:spLocks noChangeArrowheads="1"/>
          </p:cNvSpPr>
          <p:nvPr/>
        </p:nvSpPr>
        <p:spPr bwMode="auto">
          <a:xfrm>
            <a:off x="1908175" y="1125538"/>
            <a:ext cx="5400675"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Goths, Visigoths, Ostrogoths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47460" name="Text Box 4">
            <a:extLst>
              <a:ext uri="{FF2B5EF4-FFF2-40B4-BE49-F238E27FC236}">
                <a16:creationId xmlns:a16="http://schemas.microsoft.com/office/drawing/2014/main" id="{2E20B7A2-6887-4223-846A-51AD0B93ECBE}"/>
              </a:ext>
            </a:extLst>
          </p:cNvPr>
          <p:cNvSpPr txBox="1">
            <a:spLocks noChangeArrowheads="1"/>
          </p:cNvSpPr>
          <p:nvPr/>
        </p:nvSpPr>
        <p:spPr bwMode="auto">
          <a:xfrm>
            <a:off x="5148263" y="2060575"/>
            <a:ext cx="3709987" cy="3508375"/>
          </a:xfrm>
          <a:prstGeom prst="rect">
            <a:avLst/>
          </a:prstGeom>
          <a:noFill/>
          <a:ln w="9525">
            <a:noFill/>
            <a:miter lim="800000"/>
            <a:headEnd/>
            <a:tailEnd/>
          </a:ln>
          <a:effectLst/>
        </p:spPr>
        <p:txBody>
          <a:bodyPr>
            <a:spAutoFit/>
          </a:bodyPr>
          <a:lstStyle/>
          <a:p>
            <a:pPr>
              <a:spcBef>
                <a:spcPct val="50000"/>
              </a:spcBef>
              <a:defRPr/>
            </a:pPr>
            <a:r>
              <a:rPr lang="en-US" sz="2800" b="1">
                <a:solidFill>
                  <a:schemeClr val="hlink"/>
                </a:solidFill>
                <a:effectLst>
                  <a:outerShdw blurRad="38100" dist="38100" dir="2700000" algn="tl">
                    <a:srgbClr val="000000"/>
                  </a:outerShdw>
                </a:effectLst>
                <a:latin typeface="Arial" charset="0"/>
                <a:cs typeface="Arial" charset="0"/>
              </a:rPr>
              <a:t>Recalling that these Israelites had adopted pagan gods and rituals,</a:t>
            </a:r>
            <a:r>
              <a:rPr lang="en-US" sz="2800" b="1">
                <a:effectLst>
                  <a:outerShdw blurRad="38100" dist="38100" dir="2700000" algn="tl">
                    <a:srgbClr val="000000"/>
                  </a:outerShdw>
                </a:effectLst>
                <a:latin typeface="Arial" charset="0"/>
                <a:cs typeface="Arial" charset="0"/>
              </a:rPr>
              <a:t> </a:t>
            </a:r>
            <a:r>
              <a:rPr lang="en-US" sz="2800" b="1">
                <a:solidFill>
                  <a:srgbClr val="FFCC00"/>
                </a:solidFill>
                <a:effectLst>
                  <a:outerShdw blurRad="38100" dist="38100" dir="2700000" algn="tl">
                    <a:srgbClr val="000000"/>
                  </a:outerShdw>
                </a:effectLst>
                <a:latin typeface="Arial" charset="0"/>
                <a:cs typeface="Arial" charset="0"/>
              </a:rPr>
              <a:t>they carried these traditions with them until they were Christianized.</a:t>
            </a:r>
            <a:r>
              <a:rPr lang="en-US">
                <a:solidFill>
                  <a:srgbClr val="FFCC00"/>
                </a:solidFill>
                <a:latin typeface="Arial" charset="0"/>
                <a:cs typeface="Arial" charset="0"/>
              </a:rPr>
              <a:t> </a:t>
            </a:r>
            <a:endParaRPr lang="en-GB">
              <a:solidFill>
                <a:srgbClr val="FFCC00"/>
              </a:solidFill>
              <a:latin typeface="Arial" charset="0"/>
              <a:cs typeface="Arial" charset="0"/>
            </a:endParaRPr>
          </a:p>
        </p:txBody>
      </p:sp>
      <p:sp>
        <p:nvSpPr>
          <p:cNvPr id="147461" name="Text Box 5">
            <a:extLst>
              <a:ext uri="{FF2B5EF4-FFF2-40B4-BE49-F238E27FC236}">
                <a16:creationId xmlns:a16="http://schemas.microsoft.com/office/drawing/2014/main" id="{A8237F3E-B5F5-4B2B-AB7D-5CD52FFED73F}"/>
              </a:ext>
            </a:extLst>
          </p:cNvPr>
          <p:cNvSpPr txBox="1">
            <a:spLocks noChangeArrowheads="1"/>
          </p:cNvSpPr>
          <p:nvPr/>
        </p:nvSpPr>
        <p:spPr bwMode="auto">
          <a:xfrm>
            <a:off x="0" y="5667375"/>
            <a:ext cx="5256213" cy="1190625"/>
          </a:xfrm>
          <a:prstGeom prst="rect">
            <a:avLst/>
          </a:prstGeom>
          <a:noFill/>
          <a:ln w="9525">
            <a:noFill/>
            <a:miter lim="800000"/>
            <a:headEnd/>
            <a:tailEnd/>
          </a:ln>
          <a:effectLst/>
        </p:spPr>
        <p:txBody>
          <a:bodyPr>
            <a:spAutoFit/>
          </a:bodyPr>
          <a:lstStyle/>
          <a:p>
            <a:pPr algn="ctr">
              <a:spcBef>
                <a:spcPct val="50000"/>
              </a:spcBef>
              <a:defRPr/>
            </a:pPr>
            <a:r>
              <a:rPr lang="en-GB" sz="3600" b="1">
                <a:solidFill>
                  <a:srgbClr val="FFFF00"/>
                </a:solidFill>
                <a:effectLst>
                  <a:outerShdw blurRad="38100" dist="38100" dir="2700000" algn="tl">
                    <a:srgbClr val="000000"/>
                  </a:outerShdw>
                </a:effectLst>
                <a:latin typeface="Arial" charset="0"/>
                <a:cs typeface="Arial" charset="0"/>
              </a:rPr>
              <a:t>Golden calves erected by Jeroboam</a:t>
            </a:r>
          </a:p>
        </p:txBody>
      </p:sp>
      <p:pic>
        <p:nvPicPr>
          <p:cNvPr id="147463" name="Picture 7" descr="Golden calves erected by Jeroboam.">
            <a:extLst>
              <a:ext uri="{FF2B5EF4-FFF2-40B4-BE49-F238E27FC236}">
                <a16:creationId xmlns:a16="http://schemas.microsoft.com/office/drawing/2014/main" id="{9CCCC0B0-C29F-4D2B-A772-90131B096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00213"/>
            <a:ext cx="44545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a:extLst>
              <a:ext uri="{FF2B5EF4-FFF2-40B4-BE49-F238E27FC236}">
                <a16:creationId xmlns:a16="http://schemas.microsoft.com/office/drawing/2014/main" id="{571163DA-42BF-4D1E-8EFF-A6AFC381D06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8AFD16-C262-41E4-8CF6-DB0BAA43BDDF}" type="slidenum">
              <a:rPr lang="en-GB" altLang="en-US"/>
              <a:pPr eaLnBrk="1" hangingPunct="1"/>
              <a:t>97</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animEffect transition="in" filter="circle(in)">
                                      <p:cBhvr>
                                        <p:cTn id="7" dur="2000"/>
                                        <p:tgtEl>
                                          <p:spTgt spid="1474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7461">
                                            <p:txEl>
                                              <p:pRg st="0" end="0"/>
                                            </p:txEl>
                                          </p:spTgt>
                                        </p:tgtEl>
                                        <p:attrNameLst>
                                          <p:attrName>style.visibility</p:attrName>
                                        </p:attrNameLst>
                                      </p:cBhvr>
                                      <p:to>
                                        <p:strVal val="visible"/>
                                      </p:to>
                                    </p:set>
                                    <p:anim calcmode="lin" valueType="num">
                                      <p:cBhvr additive="base">
                                        <p:cTn id="12" dur="500" fill="hold"/>
                                        <p:tgtEl>
                                          <p:spTgt spid="14746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7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47460"/>
                                        </p:tgtEl>
                                        <p:attrNameLst>
                                          <p:attrName>style.visibility</p:attrName>
                                        </p:attrNameLst>
                                      </p:cBhvr>
                                      <p:to>
                                        <p:strVal val="visible"/>
                                      </p:to>
                                    </p:set>
                                    <p:anim calcmode="discrete" valueType="clr">
                                      <p:cBhvr override="childStyle">
                                        <p:cTn id="18" dur="80"/>
                                        <p:tgtEl>
                                          <p:spTgt spid="14746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7460"/>
                                        </p:tgtEl>
                                        <p:attrNameLst>
                                          <p:attrName>fillcolor</p:attrName>
                                        </p:attrNameLst>
                                      </p:cBhvr>
                                      <p:tavLst>
                                        <p:tav tm="0">
                                          <p:val>
                                            <p:clrVal>
                                              <a:schemeClr val="accent2"/>
                                            </p:clrVal>
                                          </p:val>
                                        </p:tav>
                                        <p:tav tm="50000">
                                          <p:val>
                                            <p:clrVal>
                                              <a:schemeClr val="hlink"/>
                                            </p:clrVal>
                                          </p:val>
                                        </p:tav>
                                      </p:tavLst>
                                    </p:anim>
                                    <p:set>
                                      <p:cBhvr>
                                        <p:cTn id="20" dur="80"/>
                                        <p:tgtEl>
                                          <p:spTgt spid="1474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0AB08A9-44C4-4029-A7D6-B956950F60FA}"/>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52579" name="Text Box 3">
            <a:extLst>
              <a:ext uri="{FF2B5EF4-FFF2-40B4-BE49-F238E27FC236}">
                <a16:creationId xmlns:a16="http://schemas.microsoft.com/office/drawing/2014/main" id="{50571C70-C866-4658-84AB-2D8A045B4EB8}"/>
              </a:ext>
            </a:extLst>
          </p:cNvPr>
          <p:cNvSpPr txBox="1">
            <a:spLocks noChangeArrowheads="1"/>
          </p:cNvSpPr>
          <p:nvPr/>
        </p:nvSpPr>
        <p:spPr bwMode="auto">
          <a:xfrm>
            <a:off x="1763713" y="1052513"/>
            <a:ext cx="5976937"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Covered Wagons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52581" name="Text Box 5">
            <a:extLst>
              <a:ext uri="{FF2B5EF4-FFF2-40B4-BE49-F238E27FC236}">
                <a16:creationId xmlns:a16="http://schemas.microsoft.com/office/drawing/2014/main" id="{86957BF6-FFCB-4511-AF74-3AB873970BF3}"/>
              </a:ext>
            </a:extLst>
          </p:cNvPr>
          <p:cNvSpPr txBox="1">
            <a:spLocks noChangeArrowheads="1"/>
          </p:cNvSpPr>
          <p:nvPr/>
        </p:nvSpPr>
        <p:spPr bwMode="auto">
          <a:xfrm>
            <a:off x="4140200" y="1844675"/>
            <a:ext cx="4824413" cy="4478338"/>
          </a:xfrm>
          <a:prstGeom prst="rect">
            <a:avLst/>
          </a:prstGeom>
          <a:noFill/>
          <a:ln w="9525">
            <a:noFill/>
            <a:miter lim="800000"/>
            <a:headEnd/>
            <a:tailEnd/>
          </a:ln>
          <a:effectLst/>
        </p:spPr>
        <p:txBody>
          <a:bodyPr>
            <a:spAutoFit/>
          </a:bodyPr>
          <a:lstStyle/>
          <a:p>
            <a:pPr>
              <a:spcBef>
                <a:spcPct val="50000"/>
              </a:spcBef>
              <a:defRPr/>
            </a:pPr>
            <a:r>
              <a:rPr lang="en-US" sz="3200" b="1" i="1">
                <a:solidFill>
                  <a:schemeClr val="hlink"/>
                </a:solidFill>
                <a:effectLst>
                  <a:outerShdw blurRad="38100" dist="38100" dir="2700000" algn="tl">
                    <a:srgbClr val="000000"/>
                  </a:outerShdw>
                </a:effectLst>
                <a:latin typeface="Arial" charset="0"/>
                <a:cs typeface="Arial" charset="0"/>
              </a:rPr>
              <a:t>Ukrainian and Polish archaeologists excavated an intact tomb of an ancient Scythian nobleman near Ryzanovka,</a:t>
            </a:r>
            <a:r>
              <a:rPr lang="en-US" sz="3200" b="1" i="1">
                <a:effectLst>
                  <a:outerShdw blurRad="38100" dist="38100" dir="2700000" algn="tl">
                    <a:srgbClr val="000000"/>
                  </a:outerShdw>
                </a:effectLst>
                <a:latin typeface="Arial" charset="0"/>
                <a:cs typeface="Arial" charset="0"/>
              </a:rPr>
              <a:t> </a:t>
            </a:r>
            <a:r>
              <a:rPr lang="en-US" sz="3200" b="1" i="1">
                <a:solidFill>
                  <a:srgbClr val="FFCC00"/>
                </a:solidFill>
                <a:effectLst>
                  <a:outerShdw blurRad="38100" dist="38100" dir="2700000" algn="tl">
                    <a:srgbClr val="000000"/>
                  </a:outerShdw>
                </a:effectLst>
                <a:latin typeface="Arial" charset="0"/>
                <a:cs typeface="Arial" charset="0"/>
              </a:rPr>
              <a:t>Ukraine, 145 km (90 mi) from the capital, Kiev,</a:t>
            </a:r>
            <a:r>
              <a:rPr lang="en-US" sz="3200" b="1" i="1">
                <a:effectLst>
                  <a:outerShdw blurRad="38100" dist="38100" dir="2700000" algn="tl">
                    <a:srgbClr val="000000"/>
                  </a:outerShdw>
                </a:effectLst>
                <a:latin typeface="Arial" charset="0"/>
                <a:cs typeface="Arial" charset="0"/>
              </a:rPr>
              <a:t> </a:t>
            </a:r>
            <a:r>
              <a:rPr lang="en-US" sz="3200" b="1" i="1">
                <a:solidFill>
                  <a:srgbClr val="FFFF00"/>
                </a:solidFill>
                <a:effectLst>
                  <a:outerShdw blurRad="38100" dist="38100" dir="2700000" algn="tl">
                    <a:srgbClr val="000000"/>
                  </a:outerShdw>
                </a:effectLst>
                <a:latin typeface="Arial" charset="0"/>
                <a:cs typeface="Arial" charset="0"/>
              </a:rPr>
              <a:t>in the summer of 1996.</a:t>
            </a:r>
            <a:r>
              <a:rPr lang="en-US" sz="3200" b="1">
                <a:solidFill>
                  <a:srgbClr val="FFFF00"/>
                </a:solidFill>
                <a:effectLst>
                  <a:outerShdw blurRad="38100" dist="38100" dir="2700000" algn="tl">
                    <a:srgbClr val="000000"/>
                  </a:outerShdw>
                </a:effectLst>
                <a:latin typeface="Arial" charset="0"/>
                <a:cs typeface="Arial" charset="0"/>
              </a:rPr>
              <a:t> </a:t>
            </a:r>
            <a:endParaRPr lang="en-GB" sz="3200" b="1">
              <a:solidFill>
                <a:srgbClr val="FFFF00"/>
              </a:solidFill>
              <a:effectLst>
                <a:outerShdw blurRad="38100" dist="38100" dir="2700000" algn="tl">
                  <a:srgbClr val="000000"/>
                </a:outerShdw>
              </a:effectLst>
              <a:latin typeface="Arial" charset="0"/>
              <a:cs typeface="Arial" charset="0"/>
            </a:endParaRPr>
          </a:p>
        </p:txBody>
      </p:sp>
      <p:pic>
        <p:nvPicPr>
          <p:cNvPr id="152582" name="Picture 6" descr="3">
            <a:extLst>
              <a:ext uri="{FF2B5EF4-FFF2-40B4-BE49-F238E27FC236}">
                <a16:creationId xmlns:a16="http://schemas.microsoft.com/office/drawing/2014/main" id="{2AEEBB55-0FA4-4C1B-9F57-A98C6D643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060575"/>
            <a:ext cx="36004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3" name="Text Box 7">
            <a:extLst>
              <a:ext uri="{FF2B5EF4-FFF2-40B4-BE49-F238E27FC236}">
                <a16:creationId xmlns:a16="http://schemas.microsoft.com/office/drawing/2014/main" id="{43466642-3FA9-4E92-AD25-184914003DF9}"/>
              </a:ext>
            </a:extLst>
          </p:cNvPr>
          <p:cNvSpPr txBox="1">
            <a:spLocks noChangeArrowheads="1"/>
          </p:cNvSpPr>
          <p:nvPr/>
        </p:nvSpPr>
        <p:spPr bwMode="auto">
          <a:xfrm>
            <a:off x="395288" y="4724400"/>
            <a:ext cx="3311525" cy="1190625"/>
          </a:xfrm>
          <a:prstGeom prst="rect">
            <a:avLst/>
          </a:prstGeom>
          <a:noFill/>
          <a:ln w="9525">
            <a:noFill/>
            <a:miter lim="800000"/>
            <a:headEnd/>
            <a:tailEnd/>
          </a:ln>
          <a:effectLst/>
        </p:spPr>
        <p:txBody>
          <a:bodyPr>
            <a:spAutoFit/>
          </a:bodyPr>
          <a:lstStyle/>
          <a:p>
            <a:pPr algn="ctr">
              <a:spcBef>
                <a:spcPct val="50000"/>
              </a:spcBef>
              <a:defRPr/>
            </a:pPr>
            <a:r>
              <a:rPr lang="en-US" sz="3600" b="1">
                <a:solidFill>
                  <a:srgbClr val="FF00FF"/>
                </a:solidFill>
                <a:effectLst>
                  <a:outerShdw blurRad="38100" dist="38100" dir="2700000" algn="tl">
                    <a:srgbClr val="000000"/>
                  </a:outerShdw>
                </a:effectLst>
                <a:latin typeface="Arial" charset="0"/>
                <a:cs typeface="Arial" charset="0"/>
              </a:rPr>
              <a:t>Ryzanovka Tomb</a:t>
            </a:r>
            <a:endParaRPr lang="en-GB" sz="3600" b="1">
              <a:solidFill>
                <a:srgbClr val="FF00FF"/>
              </a:solidFill>
              <a:effectLst>
                <a:outerShdw blurRad="38100" dist="38100" dir="2700000" algn="tl">
                  <a:srgbClr val="000000"/>
                </a:outerShdw>
              </a:effectLst>
              <a:latin typeface="Arial" charset="0"/>
              <a:cs typeface="Arial" charset="0"/>
            </a:endParaRPr>
          </a:p>
        </p:txBody>
      </p:sp>
      <p:sp>
        <p:nvSpPr>
          <p:cNvPr id="9" name="Slide Number Placeholder 8">
            <a:extLst>
              <a:ext uri="{FF2B5EF4-FFF2-40B4-BE49-F238E27FC236}">
                <a16:creationId xmlns:a16="http://schemas.microsoft.com/office/drawing/2014/main" id="{5E6081AE-81B9-4E70-8A26-B2EA7F0B330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120C75-8A48-4C75-8496-41B548CB011A}" type="slidenum">
              <a:rPr lang="en-GB" altLang="en-US"/>
              <a:pPr eaLnBrk="1" hangingPunct="1"/>
              <a:t>98</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2582"/>
                                        </p:tgtEl>
                                        <p:attrNameLst>
                                          <p:attrName>style.visibility</p:attrName>
                                        </p:attrNameLst>
                                      </p:cBhvr>
                                      <p:to>
                                        <p:strVal val="visible"/>
                                      </p:to>
                                    </p:set>
                                    <p:animEffect transition="in" filter="circle(in)">
                                      <p:cBhvr>
                                        <p:cTn id="7" dur="2000"/>
                                        <p:tgtEl>
                                          <p:spTgt spid="1525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2583"/>
                                        </p:tgtEl>
                                        <p:attrNameLst>
                                          <p:attrName>style.visibility</p:attrName>
                                        </p:attrNameLst>
                                      </p:cBhvr>
                                      <p:to>
                                        <p:strVal val="visible"/>
                                      </p:to>
                                    </p:set>
                                    <p:anim calcmode="lin" valueType="num">
                                      <p:cBhvr additive="base">
                                        <p:cTn id="12" dur="500" fill="hold"/>
                                        <p:tgtEl>
                                          <p:spTgt spid="152583"/>
                                        </p:tgtEl>
                                        <p:attrNameLst>
                                          <p:attrName>ppt_x</p:attrName>
                                        </p:attrNameLst>
                                      </p:cBhvr>
                                      <p:tavLst>
                                        <p:tav tm="0">
                                          <p:val>
                                            <p:strVal val="#ppt_x"/>
                                          </p:val>
                                        </p:tav>
                                        <p:tav tm="100000">
                                          <p:val>
                                            <p:strVal val="#ppt_x"/>
                                          </p:val>
                                        </p:tav>
                                      </p:tavLst>
                                    </p:anim>
                                    <p:anim calcmode="lin" valueType="num">
                                      <p:cBhvr additive="base">
                                        <p:cTn id="13" dur="500" fill="hold"/>
                                        <p:tgtEl>
                                          <p:spTgt spid="15258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2581"/>
                                        </p:tgtEl>
                                        <p:attrNameLst>
                                          <p:attrName>style.visibility</p:attrName>
                                        </p:attrNameLst>
                                      </p:cBhvr>
                                      <p:to>
                                        <p:strVal val="visible"/>
                                      </p:to>
                                    </p:set>
                                    <p:anim calcmode="discrete" valueType="clr">
                                      <p:cBhvr override="childStyle">
                                        <p:cTn id="18" dur="80"/>
                                        <p:tgtEl>
                                          <p:spTgt spid="15258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2581"/>
                                        </p:tgtEl>
                                        <p:attrNameLst>
                                          <p:attrName>fillcolor</p:attrName>
                                        </p:attrNameLst>
                                      </p:cBhvr>
                                      <p:tavLst>
                                        <p:tav tm="0">
                                          <p:val>
                                            <p:clrVal>
                                              <a:schemeClr val="accent2"/>
                                            </p:clrVal>
                                          </p:val>
                                        </p:tav>
                                        <p:tav tm="50000">
                                          <p:val>
                                            <p:clrVal>
                                              <a:schemeClr val="hlink"/>
                                            </p:clrVal>
                                          </p:val>
                                        </p:tav>
                                      </p:tavLst>
                                    </p:anim>
                                    <p:set>
                                      <p:cBhvr>
                                        <p:cTn id="20" dur="80"/>
                                        <p:tgtEl>
                                          <p:spTgt spid="1525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p:bldP spid="152583"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3C576EE4-22F5-4418-B067-2D03EADCA963}"/>
              </a:ext>
            </a:extLst>
          </p:cNvPr>
          <p:cNvSpPr>
            <a:spLocks noGrp="1" noChangeArrowheads="1"/>
          </p:cNvSpPr>
          <p:nvPr>
            <p:ph type="title"/>
          </p:nvPr>
        </p:nvSpPr>
        <p:spPr/>
        <p:txBody>
          <a:bodyPr/>
          <a:lstStyle/>
          <a:p>
            <a:pPr eaLnBrk="1" hangingPunct="1"/>
            <a:r>
              <a:rPr lang="en-GB" altLang="en-US" sz="4000" b="1">
                <a:solidFill>
                  <a:srgbClr val="FFFF00"/>
                </a:solidFill>
                <a:effectLst/>
              </a:rPr>
              <a:t>Migrations Of Israel – Chapter 3</a:t>
            </a:r>
          </a:p>
        </p:txBody>
      </p:sp>
      <p:sp>
        <p:nvSpPr>
          <p:cNvPr id="150531" name="Text Box 3">
            <a:extLst>
              <a:ext uri="{FF2B5EF4-FFF2-40B4-BE49-F238E27FC236}">
                <a16:creationId xmlns:a16="http://schemas.microsoft.com/office/drawing/2014/main" id="{70C60F66-D34B-4F9B-901F-41BC09BB9689}"/>
              </a:ext>
            </a:extLst>
          </p:cNvPr>
          <p:cNvSpPr txBox="1">
            <a:spLocks noChangeArrowheads="1"/>
          </p:cNvSpPr>
          <p:nvPr/>
        </p:nvSpPr>
        <p:spPr bwMode="auto">
          <a:xfrm>
            <a:off x="1763713" y="1052513"/>
            <a:ext cx="5976937" cy="519112"/>
          </a:xfrm>
          <a:prstGeom prst="rect">
            <a:avLst/>
          </a:prstGeom>
          <a:noFill/>
          <a:ln w="9525">
            <a:noFill/>
            <a:miter lim="800000"/>
            <a:headEnd/>
            <a:tailEnd/>
          </a:ln>
          <a:effectLst/>
        </p:spPr>
        <p:txBody>
          <a:bodyPr>
            <a:spAutoFit/>
          </a:bodyPr>
          <a:lstStyle/>
          <a:p>
            <a:pPr algn="ctr">
              <a:spcBef>
                <a:spcPct val="50000"/>
              </a:spcBef>
              <a:defRPr/>
            </a:pPr>
            <a:r>
              <a:rPr lang="en-US" sz="2800" b="1">
                <a:solidFill>
                  <a:srgbClr val="00FF00"/>
                </a:solidFill>
                <a:effectLst>
                  <a:outerShdw blurRad="38100" dist="38100" dir="2700000" algn="tl">
                    <a:srgbClr val="000000"/>
                  </a:outerShdw>
                </a:effectLst>
                <a:latin typeface="Arial" charset="0"/>
                <a:cs typeface="Arial" charset="0"/>
              </a:rPr>
              <a:t>Covered Wagons</a:t>
            </a:r>
            <a:endParaRPr lang="en-GB" sz="2800" b="1">
              <a:solidFill>
                <a:srgbClr val="00FF00"/>
              </a:solidFill>
              <a:effectLst>
                <a:outerShdw blurRad="38100" dist="38100" dir="2700000" algn="tl">
                  <a:srgbClr val="000000"/>
                </a:outerShdw>
              </a:effectLst>
              <a:latin typeface="Arial" charset="0"/>
              <a:cs typeface="Arial" charset="0"/>
            </a:endParaRPr>
          </a:p>
        </p:txBody>
      </p:sp>
      <p:sp>
        <p:nvSpPr>
          <p:cNvPr id="150533" name="Text Box 5">
            <a:extLst>
              <a:ext uri="{FF2B5EF4-FFF2-40B4-BE49-F238E27FC236}">
                <a16:creationId xmlns:a16="http://schemas.microsoft.com/office/drawing/2014/main" id="{2003A1F1-BA1B-4009-B897-A27F8B5C6822}"/>
              </a:ext>
            </a:extLst>
          </p:cNvPr>
          <p:cNvSpPr txBox="1">
            <a:spLocks noChangeArrowheads="1"/>
          </p:cNvSpPr>
          <p:nvPr/>
        </p:nvSpPr>
        <p:spPr bwMode="auto">
          <a:xfrm>
            <a:off x="3995738" y="1844675"/>
            <a:ext cx="5148262" cy="3990975"/>
          </a:xfrm>
          <a:prstGeom prst="rect">
            <a:avLst/>
          </a:prstGeom>
          <a:noFill/>
          <a:ln w="9525">
            <a:noFill/>
            <a:miter lim="800000"/>
            <a:headEnd/>
            <a:tailEnd/>
          </a:ln>
          <a:effectLst/>
        </p:spPr>
        <p:txBody>
          <a:bodyPr>
            <a:spAutoFit/>
          </a:bodyPr>
          <a:lstStyle/>
          <a:p>
            <a:pPr>
              <a:spcBef>
                <a:spcPct val="50000"/>
              </a:spcBef>
              <a:defRPr/>
            </a:pPr>
            <a:r>
              <a:rPr lang="en-US" sz="3200" b="1" i="1">
                <a:solidFill>
                  <a:schemeClr val="hlink"/>
                </a:solidFill>
                <a:effectLst>
                  <a:outerShdw blurRad="38100" dist="38100" dir="2700000" algn="tl">
                    <a:srgbClr val="000000"/>
                  </a:outerShdw>
                </a:effectLst>
                <a:latin typeface="Arial" charset="0"/>
                <a:cs typeface="Arial" charset="0"/>
              </a:rPr>
              <a:t>Jan Chochorowski, the director of the Kraków Institute of Archaeology at Jagiellonian University in Poland,</a:t>
            </a:r>
            <a:r>
              <a:rPr lang="en-US" sz="3200" b="1" i="1">
                <a:effectLst>
                  <a:outerShdw blurRad="38100" dist="38100" dir="2700000" algn="tl">
                    <a:srgbClr val="000000"/>
                  </a:outerShdw>
                </a:effectLst>
                <a:latin typeface="Arial" charset="0"/>
                <a:cs typeface="Arial" charset="0"/>
              </a:rPr>
              <a:t> </a:t>
            </a:r>
            <a:r>
              <a:rPr lang="en-US" sz="3200" b="1" i="1">
                <a:solidFill>
                  <a:srgbClr val="FFCC00"/>
                </a:solidFill>
                <a:effectLst>
                  <a:outerShdw blurRad="38100" dist="38100" dir="2700000" algn="tl">
                    <a:srgbClr val="000000"/>
                  </a:outerShdw>
                </a:effectLst>
                <a:latin typeface="Arial" charset="0"/>
                <a:cs typeface="Arial" charset="0"/>
              </a:rPr>
              <a:t>and Serhiy Skory,</a:t>
            </a:r>
            <a:r>
              <a:rPr lang="en-US" sz="3200" b="1" i="1">
                <a:effectLst>
                  <a:outerShdw blurRad="38100" dist="38100" dir="2700000" algn="tl">
                    <a:srgbClr val="000000"/>
                  </a:outerShdw>
                </a:effectLst>
                <a:latin typeface="Arial" charset="0"/>
                <a:cs typeface="Arial" charset="0"/>
              </a:rPr>
              <a:t> </a:t>
            </a:r>
            <a:r>
              <a:rPr lang="en-US" sz="3200" b="1" i="1">
                <a:solidFill>
                  <a:srgbClr val="FFFF00"/>
                </a:solidFill>
                <a:effectLst>
                  <a:outerShdw blurRad="38100" dist="38100" dir="2700000" algn="tl">
                    <a:srgbClr val="000000"/>
                  </a:outerShdw>
                </a:effectLst>
                <a:latin typeface="Arial" charset="0"/>
                <a:cs typeface="Arial" charset="0"/>
              </a:rPr>
              <a:t>an archaeologist with the Academy of Sciences in Kiev,</a:t>
            </a:r>
            <a:r>
              <a:rPr lang="en-US" sz="3200" b="1">
                <a:effectLst>
                  <a:outerShdw blurRad="38100" dist="38100" dir="2700000" algn="tl">
                    <a:srgbClr val="000000"/>
                  </a:outerShdw>
                </a:effectLst>
                <a:latin typeface="Arial" charset="0"/>
                <a:cs typeface="Arial" charset="0"/>
              </a:rPr>
              <a:t> </a:t>
            </a:r>
            <a:endParaRPr lang="en-GB" sz="3200" b="1">
              <a:effectLst>
                <a:outerShdw blurRad="38100" dist="38100" dir="2700000" algn="tl">
                  <a:srgbClr val="000000"/>
                </a:outerShdw>
              </a:effectLst>
              <a:latin typeface="Arial" charset="0"/>
              <a:cs typeface="Arial" charset="0"/>
            </a:endParaRPr>
          </a:p>
        </p:txBody>
      </p:sp>
      <p:pic>
        <p:nvPicPr>
          <p:cNvPr id="150536" name="Picture 8" descr="4">
            <a:extLst>
              <a:ext uri="{FF2B5EF4-FFF2-40B4-BE49-F238E27FC236}">
                <a16:creationId xmlns:a16="http://schemas.microsoft.com/office/drawing/2014/main" id="{A73405F5-6989-4D50-88FC-DBFF7BCE4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29876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08448E6A-8D3D-481E-ACA2-D8354D2048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0D6313-7D6E-49D8-990B-761B23FB6B31}" type="slidenum">
              <a:rPr lang="en-GB" altLang="en-US"/>
              <a:pPr eaLnBrk="1" hangingPunct="1"/>
              <a:t>99</a:t>
            </a:fld>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circle(in)">
                                      <p:cBhvr>
                                        <p:cTn id="7" dur="20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150533">
                                            <p:txEl>
                                              <p:pRg st="0" end="0"/>
                                            </p:txEl>
                                          </p:spTgt>
                                        </p:tgtEl>
                                        <p:attrNameLst>
                                          <p:attrName>style.visibility</p:attrName>
                                        </p:attrNameLst>
                                      </p:cBhvr>
                                      <p:to>
                                        <p:strVal val="visible"/>
                                      </p:to>
                                    </p:set>
                                    <p:anim calcmode="discrete" valueType="clr">
                                      <p:cBhvr override="childStyle">
                                        <p:cTn id="12" dur="80"/>
                                        <p:tgtEl>
                                          <p:spTgt spid="15053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053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5053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6509</Words>
  <Application>Microsoft Office PowerPoint</Application>
  <PresentationFormat>On-screen Show (4:3)</PresentationFormat>
  <Paragraphs>534</Paragraphs>
  <Slides>105</Slides>
  <Notes>30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105</vt:i4>
      </vt:variant>
    </vt:vector>
  </HeadingPairs>
  <TitlesOfParts>
    <vt:vector size="107" baseType="lpstr">
      <vt:lpstr>Arial</vt:lpstr>
      <vt:lpstr>Mountain Top</vt:lpstr>
      <vt:lpstr>PowerPoint Presentation</vt:lpstr>
      <vt:lpstr>PowerPoint Presentation</vt:lpstr>
      <vt:lpstr>PowerPoint Presentation</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Migrations Of Israel – Chapter 3</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Pead</dc:creator>
  <cp:lastModifiedBy>Bro H</cp:lastModifiedBy>
  <cp:revision>55</cp:revision>
  <dcterms:created xsi:type="dcterms:W3CDTF">2009-01-02T12:51:10Z</dcterms:created>
  <dcterms:modified xsi:type="dcterms:W3CDTF">2021-04-17T18:09:16Z</dcterms:modified>
</cp:coreProperties>
</file>