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sldIdLst>
    <p:sldId id="257" r:id="rId2"/>
    <p:sldId id="259" r:id="rId3"/>
    <p:sldId id="264" r:id="rId4"/>
    <p:sldId id="265" r:id="rId5"/>
    <p:sldId id="266" r:id="rId6"/>
    <p:sldId id="267" r:id="rId7"/>
    <p:sldId id="268" r:id="rId8"/>
    <p:sldId id="269" r:id="rId9"/>
    <p:sldId id="270" r:id="rId10"/>
    <p:sldId id="262" r:id="rId11"/>
    <p:sldId id="271" r:id="rId12"/>
    <p:sldId id="272" r:id="rId13"/>
    <p:sldId id="273" r:id="rId14"/>
    <p:sldId id="274" r:id="rId15"/>
    <p:sldId id="275" r:id="rId16"/>
    <p:sldId id="276" r:id="rId17"/>
    <p:sldId id="284" r:id="rId18"/>
    <p:sldId id="277" r:id="rId19"/>
    <p:sldId id="278" r:id="rId20"/>
    <p:sldId id="279" r:id="rId21"/>
    <p:sldId id="280" r:id="rId22"/>
    <p:sldId id="281" r:id="rId23"/>
    <p:sldId id="282" r:id="rId24"/>
    <p:sldId id="290" r:id="rId25"/>
    <p:sldId id="283" r:id="rId26"/>
    <p:sldId id="291" r:id="rId27"/>
    <p:sldId id="292" r:id="rId28"/>
    <p:sldId id="285" r:id="rId29"/>
    <p:sldId id="294" r:id="rId30"/>
    <p:sldId id="293" r:id="rId31"/>
    <p:sldId id="295" r:id="rId32"/>
    <p:sldId id="286" r:id="rId33"/>
    <p:sldId id="287" r:id="rId34"/>
    <p:sldId id="288" r:id="rId35"/>
    <p:sldId id="296" r:id="rId36"/>
    <p:sldId id="289" r:id="rId37"/>
    <p:sldId id="297" r:id="rId38"/>
    <p:sldId id="298" r:id="rId39"/>
    <p:sldId id="299" r:id="rId40"/>
    <p:sldId id="305" r:id="rId41"/>
    <p:sldId id="306" r:id="rId42"/>
    <p:sldId id="307" r:id="rId43"/>
    <p:sldId id="300" r:id="rId44"/>
    <p:sldId id="301" r:id="rId45"/>
    <p:sldId id="302" r:id="rId46"/>
    <p:sldId id="303" r:id="rId47"/>
    <p:sldId id="309" r:id="rId48"/>
    <p:sldId id="310" r:id="rId49"/>
    <p:sldId id="308" r:id="rId50"/>
    <p:sldId id="311" r:id="rId51"/>
    <p:sldId id="312" r:id="rId52"/>
    <p:sldId id="313" r:id="rId53"/>
    <p:sldId id="314" r:id="rId54"/>
    <p:sldId id="315" r:id="rId55"/>
    <p:sldId id="316" r:id="rId56"/>
    <p:sldId id="317" r:id="rId57"/>
    <p:sldId id="318" r:id="rId58"/>
    <p:sldId id="319" r:id="rId59"/>
    <p:sldId id="325" r:id="rId60"/>
    <p:sldId id="326" r:id="rId61"/>
    <p:sldId id="321" r:id="rId62"/>
    <p:sldId id="327" r:id="rId63"/>
    <p:sldId id="323" r:id="rId64"/>
    <p:sldId id="329" r:id="rId65"/>
    <p:sldId id="330" r:id="rId66"/>
    <p:sldId id="331" r:id="rId67"/>
    <p:sldId id="332" r:id="rId68"/>
    <p:sldId id="328" r:id="rId69"/>
    <p:sldId id="324" r:id="rId70"/>
    <p:sldId id="322" r:id="rId71"/>
    <p:sldId id="334" r:id="rId72"/>
    <p:sldId id="333" r:id="rId73"/>
    <p:sldId id="335" r:id="rId74"/>
    <p:sldId id="336" r:id="rId75"/>
    <p:sldId id="337" r:id="rId76"/>
    <p:sldId id="338" r:id="rId77"/>
    <p:sldId id="339" r:id="rId78"/>
    <p:sldId id="304" r:id="rId7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006600"/>
    <a:srgbClr val="CC9900"/>
    <a:srgbClr val="FFFF00"/>
    <a:srgbClr val="00FF00"/>
    <a:srgbClr val="FF00FF"/>
    <a:srgbClr val="99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569" autoAdjust="0"/>
  </p:normalViewPr>
  <p:slideViewPr>
    <p:cSldViewPr>
      <p:cViewPr varScale="1">
        <p:scale>
          <a:sx n="51" d="100"/>
          <a:sy n="51" d="100"/>
        </p:scale>
        <p:origin x="893"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0647D42-40A8-4A3B-AA1A-931CBAE8C6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8195" name="Rectangle 3">
            <a:extLst>
              <a:ext uri="{FF2B5EF4-FFF2-40B4-BE49-F238E27FC236}">
                <a16:creationId xmlns:a16="http://schemas.microsoft.com/office/drawing/2014/main" id="{ACF43BCD-203E-4387-B162-EBA9F20C80E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82948" name="Rectangle 4">
            <a:extLst>
              <a:ext uri="{FF2B5EF4-FFF2-40B4-BE49-F238E27FC236}">
                <a16:creationId xmlns:a16="http://schemas.microsoft.com/office/drawing/2014/main" id="{57F8CAD2-B8EE-4DC7-9288-33720F8E328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7D1FFE31-4CBD-426F-B8D7-04765BF1944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a:extLst>
              <a:ext uri="{FF2B5EF4-FFF2-40B4-BE49-F238E27FC236}">
                <a16:creationId xmlns:a16="http://schemas.microsoft.com/office/drawing/2014/main" id="{68821024-069B-44BC-838E-33C11CD8294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8199" name="Rectangle 7">
            <a:extLst>
              <a:ext uri="{FF2B5EF4-FFF2-40B4-BE49-F238E27FC236}">
                <a16:creationId xmlns:a16="http://schemas.microsoft.com/office/drawing/2014/main" id="{8713A448-080C-4491-AAE0-79870FC3D13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DF6C98-468E-4FB4-9092-5739A56815B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E5EB097-6CDE-43C4-A5BF-D29A486F14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E67937-2FA9-4617-8F07-346C061BC0F9}" type="slidenum">
              <a:rPr lang="en-GB" altLang="en-US"/>
              <a:pPr eaLnBrk="1" hangingPunct="1"/>
              <a:t>1</a:t>
            </a:fld>
            <a:endParaRPr lang="en-GB" altLang="en-US"/>
          </a:p>
        </p:txBody>
      </p:sp>
      <p:sp>
        <p:nvSpPr>
          <p:cNvPr id="83971" name="Rectangle 2">
            <a:extLst>
              <a:ext uri="{FF2B5EF4-FFF2-40B4-BE49-F238E27FC236}">
                <a16:creationId xmlns:a16="http://schemas.microsoft.com/office/drawing/2014/main" id="{9BD2417F-A701-4F7C-AA4F-DF5111C7790B}"/>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E96E97A8-8EB3-4C39-86CC-64141A52B7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C85E68E-414C-425E-8DAD-1B4F598619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377E01-1F7D-45AB-A285-41E50208CD7C}" type="slidenum">
              <a:rPr lang="en-GB" altLang="en-US"/>
              <a:pPr eaLnBrk="1" hangingPunct="1"/>
              <a:t>2</a:t>
            </a:fld>
            <a:endParaRPr lang="en-GB" altLang="en-US"/>
          </a:p>
        </p:txBody>
      </p:sp>
      <p:sp>
        <p:nvSpPr>
          <p:cNvPr id="84995" name="Rectangle 2">
            <a:extLst>
              <a:ext uri="{FF2B5EF4-FFF2-40B4-BE49-F238E27FC236}">
                <a16:creationId xmlns:a16="http://schemas.microsoft.com/office/drawing/2014/main" id="{97AAC204-7450-4FDE-B82C-8BDD79D44730}"/>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D489CCE1-0263-40FE-93AD-D142FD2358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C094223-E53B-4F78-A68E-D934A586C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AA6B90-3F58-4142-AD7E-68784A09A6DE}" type="slidenum">
              <a:rPr lang="en-GB" altLang="en-US"/>
              <a:pPr eaLnBrk="1" hangingPunct="1"/>
              <a:t>19</a:t>
            </a:fld>
            <a:endParaRPr lang="en-GB" altLang="en-US"/>
          </a:p>
        </p:txBody>
      </p:sp>
      <p:sp>
        <p:nvSpPr>
          <p:cNvPr id="86019" name="Rectangle 2">
            <a:extLst>
              <a:ext uri="{FF2B5EF4-FFF2-40B4-BE49-F238E27FC236}">
                <a16:creationId xmlns:a16="http://schemas.microsoft.com/office/drawing/2014/main" id="{CF59AFA2-5031-4AD1-83BC-A965A60E3516}"/>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568E643F-80BA-4859-8BBC-888DA1B343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GB" altLang="en-US" sz="800" b="1">
                <a:latin typeface="Arial" panose="020B0604020202020204" pitchFamily="34" charset="0"/>
                <a:cs typeface="Arial" panose="020B0604020202020204" pitchFamily="34" charset="0"/>
              </a:rPr>
              <a:t>What is Written on the Stone?</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"I am Mesha, son of Chemosh[-yatti], the king of Moab, the Dibonite.</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My father (had) reigned over Moab for thirty years, and I reigned</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after my father. And I made this high-place for Chemosh in Qarcho . . .</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because he has delivered me from all kings, and because he has made me triumph over all my enemies. As for Omri</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the king of Israel, and he humbled Moab for many years (days), for Chemosh was angry with his land.</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And his son reigned in his place; and he also said, "I will oppress Moab!" In my days he said so.</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But I ltriumphed over him and over his house, and Israel has perished; it has  perished forever! And Omri took possession of the whole land of Medeba,</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and he lived there in his days and half the days of his son (Ahab): forty years.</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But Chemosh restored it in my days. And I built Baal Meon, and I built a water reservoir in it. And I built</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Qiryaten. And the men of Gad lived in the land of Atarot from ancient times; and the king of Israel</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built Atarot for himself, and I fought against the city and captured it. And I killed all the people of</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the city as a sacrifice for Chemosh and for Moab. And I brought back the fire-hearth of his uncle from there; and I brought it</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before the face of Chemosh in Qerioit, and I made the men of Sharon live there, as well as the men of Maharit.</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And Chemosh said to me, "Go, take Nebo from Israel."</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And I went in the night and fought against it from the daybreak until midday, and I took it</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and I killed the whole population: seven thousand male subjects and aliens, and female subjects, aliens, and servant girls.</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For I had devoted them to destruction for (the god) Ashtar Chemosh. And from there I took the</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vessels of Yahweh, and I presented them before the face of Chemosh. And the king of Israel had built</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Yahaz, and he stayed there throughout his campaign against me; and Chemosh drove him away before my face. And</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I took two hundred men of Moab, all first class (warriors), and I led it up to Yahaz. And I have taken it</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in order to add it to Dibon. I have built Qarcho, the wall of the woods and the wall of</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the citadel; and I have built its gates; and I have built its towers; and</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I have built the house of the king; and I have made the double reservoir for the spring in the innermost part of the city.</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Now the innermost part of the city had no cistern, in Qarcho, and I said to all the people, "Each one of you shall make</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a cistern in his house." And I cut the moat for Qarcho by using Israelite captives.</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I have built Aroer, and I constructed the military road in Arnon (valley).</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I have built Beth-Bamot, for it had been destroyed. I have built Bezer, for it lay</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in ruins. And the men of Dibon stood in battle formation, for all Dibon were in subjection. And I am the king</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over the hundreds in the towns which I have added to the land. And I have built</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Beth-Medeba and Beth-Diblaten and Beth-Baal-Meon, and I brought there . . .</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flocks of the the land. And the House of [Da]vid dwelt in Hauranen, . . .</a:t>
            </a:r>
            <a:r>
              <a:rPr lang="en-GB" altLang="en-US" sz="800">
                <a:latin typeface="Arial" panose="020B0604020202020204" pitchFamily="34" charset="0"/>
                <a:cs typeface="Arial" panose="020B0604020202020204" pitchFamily="34" charset="0"/>
              </a:rPr>
              <a:t> </a:t>
            </a:r>
          </a:p>
          <a:p>
            <a:pPr marL="228600" indent="-228600" eaLnBrk="1" hangingPunct="1">
              <a:lnSpc>
                <a:spcPct val="80000"/>
              </a:lnSpc>
            </a:pPr>
            <a:r>
              <a:rPr lang="en-GB" altLang="en-US" sz="800" i="1">
                <a:latin typeface="Arial" panose="020B0604020202020204" pitchFamily="34" charset="0"/>
                <a:cs typeface="Arial" panose="020B0604020202020204" pitchFamily="34" charset="0"/>
              </a:rPr>
              <a:t>Chemosh said to me, "Go down, fight against Hauranen!" I went down . . . and Chemosh restored it in my days . .</a:t>
            </a:r>
            <a:endParaRPr lang="en-GB" altLang="en-US" sz="800">
              <a:latin typeface="Arial" panose="020B0604020202020204" pitchFamily="34" charset="0"/>
              <a:cs typeface="Arial" panose="020B0604020202020204" pitchFamily="34" charset="0"/>
            </a:endParaRPr>
          </a:p>
          <a:p>
            <a:pPr marL="228600" indent="-228600" eaLnBrk="1" hangingPunct="1">
              <a:lnSpc>
                <a:spcPct val="80000"/>
              </a:lnSpc>
            </a:pPr>
            <a:r>
              <a:rPr lang="en-GB" altLang="en-US" sz="800">
                <a:latin typeface="Arial" panose="020B0604020202020204" pitchFamily="34" charset="0"/>
                <a:cs typeface="Arial" panose="020B0604020202020204" pitchFamily="34" charset="0"/>
              </a:rPr>
              <a:t>The Moabite Stone was discovered in 1868 about 20 miles east of the Dead Sea. What is most amazing is that it mentions "Israel," "Yahweh" and the "House of David." It is now in the Louvre Museum in Paris. </a:t>
            </a:r>
          </a:p>
          <a:p>
            <a:pPr marL="228600" indent="-228600" eaLnBrk="1" hangingPunct="1">
              <a:lnSpc>
                <a:spcPct val="80000"/>
              </a:lnSpc>
            </a:pPr>
            <a:r>
              <a:rPr lang="en-GB" altLang="en-US" sz="800" b="1">
                <a:latin typeface="Arial" panose="020B0604020202020204" pitchFamily="34" charset="0"/>
                <a:cs typeface="Arial" panose="020B0604020202020204" pitchFamily="34" charset="0"/>
              </a:rPr>
              <a:t>Mesha Stele (Moabite Stone)</a:t>
            </a:r>
            <a:br>
              <a:rPr lang="en-GB" altLang="en-US" sz="800">
                <a:latin typeface="Arial" panose="020B0604020202020204" pitchFamily="34" charset="0"/>
                <a:cs typeface="Arial" panose="020B0604020202020204" pitchFamily="34" charset="0"/>
              </a:rPr>
            </a:br>
            <a:r>
              <a:rPr lang="en-GB" altLang="en-US" sz="800">
                <a:latin typeface="Arial" panose="020B0604020202020204" pitchFamily="34" charset="0"/>
                <a:cs typeface="Arial" panose="020B0604020202020204" pitchFamily="34" charset="0"/>
              </a:rPr>
              <a:t>In the Bible it says that Mesha the king of Moab was paying tribute to Israel and that they suddenly stopped: "Mesha, king of Moab rebelled against the king of Israel..." (2 Kings 3:5). Well, Mesha made his own record of this rebellion, and the record has been found. It is known today as "The Mesha Stele" or the more popular designation "The Moabite Stone." It was found in 1868 at Dibon, in Moab. Dibon is located 20 miles east of the Dead Sea. Amazingly enough it was discovered by chance by F.A. Klein, a German missionary who had heard rumors of this stone while visiting the area. It was a bluish basalt stone, about 4 feet high and 2 feet wide, and 14 inches thick, with an inscription from king Mesha. When it was found the Berlin Museum negotiated for it while the French Consulate at Jerusalem offered more money.</a:t>
            </a:r>
          </a:p>
          <a:p>
            <a:pPr marL="228600" indent="-228600" eaLnBrk="1" hangingPunct="1">
              <a:lnSpc>
                <a:spcPct val="80000"/>
              </a:lnSpc>
            </a:pPr>
            <a:r>
              <a:rPr lang="en-GB" altLang="en-US" sz="800">
                <a:latin typeface="Arial" panose="020B0604020202020204" pitchFamily="34" charset="0"/>
                <a:cs typeface="Arial" panose="020B0604020202020204" pitchFamily="34" charset="0"/>
              </a:rPr>
              <a:t>The next year some local Arabs, realizing all that was at stake, laboriously hoisted it out of the earth and lit a fire around it, and after pouring cold water on it they chipped away several large pieces which they distributed among a few of them. Later the French re-assembled 669 of the estimated 1100 consonants from the pieces and preserved the inscription. It now remains in the Louvre Museum in Paris.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6612916F-77DF-4CC4-9965-19DD4B73F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C221AA-DB32-4B99-B477-03FCF804A305}" type="slidenum">
              <a:rPr lang="en-GB" altLang="en-US"/>
              <a:pPr eaLnBrk="1" hangingPunct="1"/>
              <a:t>78</a:t>
            </a:fld>
            <a:endParaRPr lang="en-GB" altLang="en-US"/>
          </a:p>
        </p:txBody>
      </p:sp>
      <p:sp>
        <p:nvSpPr>
          <p:cNvPr id="87043" name="Rectangle 2">
            <a:extLst>
              <a:ext uri="{FF2B5EF4-FFF2-40B4-BE49-F238E27FC236}">
                <a16:creationId xmlns:a16="http://schemas.microsoft.com/office/drawing/2014/main" id="{F2195B51-5A14-4155-B2B6-6A0E4CEE3E90}"/>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71AF3733-CE6C-46F0-AA7A-105E1B95C5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7B24525-8CD5-4BD9-A828-253A381C4A4F}"/>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C3CA0AA1-4E04-4E16-B0E6-3FE632C6BD10}"/>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6" name="Freeform 4">
              <a:extLst>
                <a:ext uri="{FF2B5EF4-FFF2-40B4-BE49-F238E27FC236}">
                  <a16:creationId xmlns:a16="http://schemas.microsoft.com/office/drawing/2014/main" id="{6F7E3A66-65FF-4A71-A05C-CAAB56CEC80B}"/>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7" name="Freeform 5">
            <a:extLst>
              <a:ext uri="{FF2B5EF4-FFF2-40B4-BE49-F238E27FC236}">
                <a16:creationId xmlns:a16="http://schemas.microsoft.com/office/drawing/2014/main" id="{3122419C-C5B4-4373-ADB1-D7F41A00BAD8}"/>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8" name="Group 6">
            <a:extLst>
              <a:ext uri="{FF2B5EF4-FFF2-40B4-BE49-F238E27FC236}">
                <a16:creationId xmlns:a16="http://schemas.microsoft.com/office/drawing/2014/main" id="{9A7608F8-6FE7-4A78-918F-CE62D2DD0F92}"/>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EAAB08B9-ABDD-49B0-9BF3-FC45E3CDE838}"/>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10" name="Group 8">
              <a:extLst>
                <a:ext uri="{FF2B5EF4-FFF2-40B4-BE49-F238E27FC236}">
                  <a16:creationId xmlns:a16="http://schemas.microsoft.com/office/drawing/2014/main" id="{A6CE45B0-9056-4737-9859-3410852C3297}"/>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4401EDDD-5A7A-4E26-B685-DDCFE5FFD781}"/>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3" name="Freeform 10">
                <a:extLst>
                  <a:ext uri="{FF2B5EF4-FFF2-40B4-BE49-F238E27FC236}">
                    <a16:creationId xmlns:a16="http://schemas.microsoft.com/office/drawing/2014/main" id="{9D84BA47-18BF-4A04-998C-E2AFC7D4B2E7}"/>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4" name="Freeform 11">
                <a:extLst>
                  <a:ext uri="{FF2B5EF4-FFF2-40B4-BE49-F238E27FC236}">
                    <a16:creationId xmlns:a16="http://schemas.microsoft.com/office/drawing/2014/main" id="{E69D3533-C463-4C1D-B766-276DD0B5933A}"/>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5" name="Freeform 12">
                <a:extLst>
                  <a:ext uri="{FF2B5EF4-FFF2-40B4-BE49-F238E27FC236}">
                    <a16:creationId xmlns:a16="http://schemas.microsoft.com/office/drawing/2014/main" id="{46D35029-1DA4-4F03-BC91-18C3044FEE0F}"/>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6" name="Freeform 13">
                <a:extLst>
                  <a:ext uri="{FF2B5EF4-FFF2-40B4-BE49-F238E27FC236}">
                    <a16:creationId xmlns:a16="http://schemas.microsoft.com/office/drawing/2014/main" id="{815D3A13-A713-4A41-AA5F-6825F923D6EC}"/>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11" name="Freeform 14">
              <a:extLst>
                <a:ext uri="{FF2B5EF4-FFF2-40B4-BE49-F238E27FC236}">
                  <a16:creationId xmlns:a16="http://schemas.microsoft.com/office/drawing/2014/main" id="{14CFBDA3-B8EB-4B21-A367-13BF1D6666BD}"/>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17" name="Group 15">
            <a:extLst>
              <a:ext uri="{FF2B5EF4-FFF2-40B4-BE49-F238E27FC236}">
                <a16:creationId xmlns:a16="http://schemas.microsoft.com/office/drawing/2014/main" id="{5C73411A-C801-4218-8E36-55F1F8DCCD61}"/>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26F3E97A-6080-4A18-9B72-C1E3C6E9F7AC}"/>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9" name="Freeform 17">
              <a:extLst>
                <a:ext uri="{FF2B5EF4-FFF2-40B4-BE49-F238E27FC236}">
                  <a16:creationId xmlns:a16="http://schemas.microsoft.com/office/drawing/2014/main" id="{31B2C0D1-BA79-41B7-9F26-D10DA046572F}"/>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0" name="Freeform 18">
              <a:extLst>
                <a:ext uri="{FF2B5EF4-FFF2-40B4-BE49-F238E27FC236}">
                  <a16:creationId xmlns:a16="http://schemas.microsoft.com/office/drawing/2014/main" id="{71BC8923-D4A4-47E2-97E5-01A00F4AD514}"/>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1" name="Freeform 19">
              <a:extLst>
                <a:ext uri="{FF2B5EF4-FFF2-40B4-BE49-F238E27FC236}">
                  <a16:creationId xmlns:a16="http://schemas.microsoft.com/office/drawing/2014/main" id="{EC926383-6B34-4363-A7BC-F1F6FBA43EAF}"/>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2" name="Freeform 20">
              <a:extLst>
                <a:ext uri="{FF2B5EF4-FFF2-40B4-BE49-F238E27FC236}">
                  <a16:creationId xmlns:a16="http://schemas.microsoft.com/office/drawing/2014/main" id="{C359A1F6-6029-42D3-B4AC-D435F20B388B}"/>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3" name="Freeform 21">
              <a:extLst>
                <a:ext uri="{FF2B5EF4-FFF2-40B4-BE49-F238E27FC236}">
                  <a16:creationId xmlns:a16="http://schemas.microsoft.com/office/drawing/2014/main" id="{A8D6D40F-F02A-4654-AE4A-B8CE113D3023}"/>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a:extLst>
              <a:ext uri="{FF2B5EF4-FFF2-40B4-BE49-F238E27FC236}">
                <a16:creationId xmlns:a16="http://schemas.microsoft.com/office/drawing/2014/main" id="{C7D46003-1DA6-4C39-AA7A-934AA98C2B36}"/>
              </a:ext>
            </a:extLst>
          </p:cNvPr>
          <p:cNvSpPr>
            <a:spLocks noGrp="1" noChangeArrowheads="1"/>
          </p:cNvSpPr>
          <p:nvPr>
            <p:ph type="dt" sz="quarter" idx="10"/>
          </p:nvPr>
        </p:nvSpPr>
        <p:spPr/>
        <p:txBody>
          <a:bodyPr/>
          <a:lstStyle>
            <a:lvl1pPr>
              <a:defRPr/>
            </a:lvl1pPr>
          </a:lstStyle>
          <a:p>
            <a:pPr>
              <a:defRPr/>
            </a:pPr>
            <a:endParaRPr lang="en-GB"/>
          </a:p>
        </p:txBody>
      </p:sp>
      <p:sp>
        <p:nvSpPr>
          <p:cNvPr id="25" name="Rectangle 25">
            <a:extLst>
              <a:ext uri="{FF2B5EF4-FFF2-40B4-BE49-F238E27FC236}">
                <a16:creationId xmlns:a16="http://schemas.microsoft.com/office/drawing/2014/main" id="{889B837F-E7AB-4118-9941-0A2870A601F8}"/>
              </a:ext>
            </a:extLst>
          </p:cNvPr>
          <p:cNvSpPr>
            <a:spLocks noGrp="1" noChangeArrowheads="1"/>
          </p:cNvSpPr>
          <p:nvPr>
            <p:ph type="sldNum" sz="quarter" idx="11"/>
          </p:nvPr>
        </p:nvSpPr>
        <p:spPr/>
        <p:txBody>
          <a:bodyPr/>
          <a:lstStyle>
            <a:lvl1pPr>
              <a:defRPr/>
            </a:lvl1pPr>
          </a:lstStyle>
          <a:p>
            <a:fld id="{9576DF87-1573-43D3-820E-32CABD3A2455}" type="slidenum">
              <a:rPr lang="en-GB" altLang="en-US"/>
              <a:pPr/>
              <a:t>‹#›</a:t>
            </a:fld>
            <a:endParaRPr lang="en-GB" altLang="en-US"/>
          </a:p>
        </p:txBody>
      </p:sp>
      <p:sp>
        <p:nvSpPr>
          <p:cNvPr id="26" name="Rectangle 26">
            <a:extLst>
              <a:ext uri="{FF2B5EF4-FFF2-40B4-BE49-F238E27FC236}">
                <a16:creationId xmlns:a16="http://schemas.microsoft.com/office/drawing/2014/main" id="{403433BF-4727-4D65-A172-C9357FDB7F72}"/>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5357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3070630F-2E33-4BD7-AABD-2BB09BDE40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5E9A2450-973A-4862-9DE0-1BF6D63DA32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84376173-A663-4032-9A4E-04AA936FEDD0}"/>
              </a:ext>
            </a:extLst>
          </p:cNvPr>
          <p:cNvSpPr>
            <a:spLocks noGrp="1" noChangeArrowheads="1"/>
          </p:cNvSpPr>
          <p:nvPr>
            <p:ph type="sldNum" sz="quarter" idx="12"/>
          </p:nvPr>
        </p:nvSpPr>
        <p:spPr>
          <a:ln/>
        </p:spPr>
        <p:txBody>
          <a:bodyPr/>
          <a:lstStyle>
            <a:lvl1pPr>
              <a:defRPr/>
            </a:lvl1pPr>
          </a:lstStyle>
          <a:p>
            <a:fld id="{00A97798-B460-4724-98F4-98C6B339DC5F}" type="slidenum">
              <a:rPr lang="en-GB" altLang="en-US"/>
              <a:pPr/>
              <a:t>‹#›</a:t>
            </a:fld>
            <a:endParaRPr lang="en-GB" altLang="en-US"/>
          </a:p>
        </p:txBody>
      </p:sp>
    </p:spTree>
    <p:extLst>
      <p:ext uri="{BB962C8B-B14F-4D97-AF65-F5344CB8AC3E}">
        <p14:creationId xmlns:p14="http://schemas.microsoft.com/office/powerpoint/2010/main" val="354103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8DD041CD-F7E2-43EE-AC75-C0FA121D791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5770F277-7C5C-4E55-9AA5-660F2FD43D5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74913534-628E-4C97-92A6-A89D0A9219FF}"/>
              </a:ext>
            </a:extLst>
          </p:cNvPr>
          <p:cNvSpPr>
            <a:spLocks noGrp="1" noChangeArrowheads="1"/>
          </p:cNvSpPr>
          <p:nvPr>
            <p:ph type="sldNum" sz="quarter" idx="12"/>
          </p:nvPr>
        </p:nvSpPr>
        <p:spPr>
          <a:ln/>
        </p:spPr>
        <p:txBody>
          <a:bodyPr/>
          <a:lstStyle>
            <a:lvl1pPr>
              <a:defRPr/>
            </a:lvl1pPr>
          </a:lstStyle>
          <a:p>
            <a:fld id="{D89B609A-EAEB-4817-9AAC-D12F920FFB6D}" type="slidenum">
              <a:rPr lang="en-GB" altLang="en-US"/>
              <a:pPr/>
              <a:t>‹#›</a:t>
            </a:fld>
            <a:endParaRPr lang="en-GB" altLang="en-US"/>
          </a:p>
        </p:txBody>
      </p:sp>
    </p:spTree>
    <p:extLst>
      <p:ext uri="{BB962C8B-B14F-4D97-AF65-F5344CB8AC3E}">
        <p14:creationId xmlns:p14="http://schemas.microsoft.com/office/powerpoint/2010/main" val="376272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3E3F2292-3A93-479B-9900-4C4BAF83145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06D326E1-43FB-4204-8B9A-70A3A96928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B252843B-1D4C-45AE-8AEE-97C487844BCF}"/>
              </a:ext>
            </a:extLst>
          </p:cNvPr>
          <p:cNvSpPr>
            <a:spLocks noGrp="1" noChangeArrowheads="1"/>
          </p:cNvSpPr>
          <p:nvPr>
            <p:ph type="sldNum" sz="quarter" idx="12"/>
          </p:nvPr>
        </p:nvSpPr>
        <p:spPr>
          <a:ln/>
        </p:spPr>
        <p:txBody>
          <a:bodyPr/>
          <a:lstStyle>
            <a:lvl1pPr>
              <a:defRPr/>
            </a:lvl1pPr>
          </a:lstStyle>
          <a:p>
            <a:fld id="{57751BEE-E449-4812-9BC5-016A76E0B3CC}" type="slidenum">
              <a:rPr lang="en-GB" altLang="en-US"/>
              <a:pPr/>
              <a:t>‹#›</a:t>
            </a:fld>
            <a:endParaRPr lang="en-GB" altLang="en-US"/>
          </a:p>
        </p:txBody>
      </p:sp>
    </p:spTree>
    <p:extLst>
      <p:ext uri="{BB962C8B-B14F-4D97-AF65-F5344CB8AC3E}">
        <p14:creationId xmlns:p14="http://schemas.microsoft.com/office/powerpoint/2010/main" val="133296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04E519CF-4AE3-4893-94C1-A4A90EA6C5B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5A2472CB-64E3-4601-AA89-D131D9F8AB9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74BA8F43-FCF6-4FD9-8F68-52B8F38CD1C1}"/>
              </a:ext>
            </a:extLst>
          </p:cNvPr>
          <p:cNvSpPr>
            <a:spLocks noGrp="1" noChangeArrowheads="1"/>
          </p:cNvSpPr>
          <p:nvPr>
            <p:ph type="sldNum" sz="quarter" idx="12"/>
          </p:nvPr>
        </p:nvSpPr>
        <p:spPr>
          <a:ln/>
        </p:spPr>
        <p:txBody>
          <a:bodyPr/>
          <a:lstStyle>
            <a:lvl1pPr>
              <a:defRPr/>
            </a:lvl1pPr>
          </a:lstStyle>
          <a:p>
            <a:fld id="{39BBD273-DBA4-44D5-9513-FC305BDB07A5}" type="slidenum">
              <a:rPr lang="en-GB" altLang="en-US"/>
              <a:pPr/>
              <a:t>‹#›</a:t>
            </a:fld>
            <a:endParaRPr lang="en-GB" altLang="en-US"/>
          </a:p>
        </p:txBody>
      </p:sp>
    </p:spTree>
    <p:extLst>
      <p:ext uri="{BB962C8B-B14F-4D97-AF65-F5344CB8AC3E}">
        <p14:creationId xmlns:p14="http://schemas.microsoft.com/office/powerpoint/2010/main" val="2489353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BD187D43-527F-4276-885D-85079003461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934EA9DC-86EA-4C12-B5F3-41D59841A53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F10D5DBB-439A-4B2B-A76B-8FEF593A508B}"/>
              </a:ext>
            </a:extLst>
          </p:cNvPr>
          <p:cNvSpPr>
            <a:spLocks noGrp="1" noChangeArrowheads="1"/>
          </p:cNvSpPr>
          <p:nvPr>
            <p:ph type="sldNum" sz="quarter" idx="12"/>
          </p:nvPr>
        </p:nvSpPr>
        <p:spPr>
          <a:ln/>
        </p:spPr>
        <p:txBody>
          <a:bodyPr/>
          <a:lstStyle>
            <a:lvl1pPr>
              <a:defRPr/>
            </a:lvl1pPr>
          </a:lstStyle>
          <a:p>
            <a:fld id="{E0AB520F-AABD-4C63-A833-4A45B22F9711}" type="slidenum">
              <a:rPr lang="en-GB" altLang="en-US"/>
              <a:pPr/>
              <a:t>‹#›</a:t>
            </a:fld>
            <a:endParaRPr lang="en-GB" altLang="en-US"/>
          </a:p>
        </p:txBody>
      </p:sp>
    </p:spTree>
    <p:extLst>
      <p:ext uri="{BB962C8B-B14F-4D97-AF65-F5344CB8AC3E}">
        <p14:creationId xmlns:p14="http://schemas.microsoft.com/office/powerpoint/2010/main" val="282209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8C63920E-EEC6-41A0-A2F5-245A64EFA6C1}"/>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5">
            <a:extLst>
              <a:ext uri="{FF2B5EF4-FFF2-40B4-BE49-F238E27FC236}">
                <a16:creationId xmlns:a16="http://schemas.microsoft.com/office/drawing/2014/main" id="{3E49C509-460E-4C01-8057-CDCC19169B6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FE5BE9AB-5934-4A4B-A207-1B02B207CECB}"/>
              </a:ext>
            </a:extLst>
          </p:cNvPr>
          <p:cNvSpPr>
            <a:spLocks noGrp="1" noChangeArrowheads="1"/>
          </p:cNvSpPr>
          <p:nvPr>
            <p:ph type="sldNum" sz="quarter" idx="12"/>
          </p:nvPr>
        </p:nvSpPr>
        <p:spPr>
          <a:ln/>
        </p:spPr>
        <p:txBody>
          <a:bodyPr/>
          <a:lstStyle>
            <a:lvl1pPr>
              <a:defRPr/>
            </a:lvl1pPr>
          </a:lstStyle>
          <a:p>
            <a:fld id="{F93BB8BC-0635-4AE7-8585-7CB46D016A3C}" type="slidenum">
              <a:rPr lang="en-GB" altLang="en-US"/>
              <a:pPr/>
              <a:t>‹#›</a:t>
            </a:fld>
            <a:endParaRPr lang="en-GB" altLang="en-US"/>
          </a:p>
        </p:txBody>
      </p:sp>
    </p:spTree>
    <p:extLst>
      <p:ext uri="{BB962C8B-B14F-4D97-AF65-F5344CB8AC3E}">
        <p14:creationId xmlns:p14="http://schemas.microsoft.com/office/powerpoint/2010/main" val="104745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61C8CA8E-6373-4E97-B947-4BD4C03FC8A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5">
            <a:extLst>
              <a:ext uri="{FF2B5EF4-FFF2-40B4-BE49-F238E27FC236}">
                <a16:creationId xmlns:a16="http://schemas.microsoft.com/office/drawing/2014/main" id="{56174602-1A8B-4942-A849-70CEDC86BFA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373FA0B6-F515-4F38-B4BD-65822598F1CF}"/>
              </a:ext>
            </a:extLst>
          </p:cNvPr>
          <p:cNvSpPr>
            <a:spLocks noGrp="1" noChangeArrowheads="1"/>
          </p:cNvSpPr>
          <p:nvPr>
            <p:ph type="sldNum" sz="quarter" idx="12"/>
          </p:nvPr>
        </p:nvSpPr>
        <p:spPr>
          <a:ln/>
        </p:spPr>
        <p:txBody>
          <a:bodyPr/>
          <a:lstStyle>
            <a:lvl1pPr>
              <a:defRPr/>
            </a:lvl1pPr>
          </a:lstStyle>
          <a:p>
            <a:fld id="{8FD1193A-7545-4008-8412-58A62D188A07}" type="slidenum">
              <a:rPr lang="en-GB" altLang="en-US"/>
              <a:pPr/>
              <a:t>‹#›</a:t>
            </a:fld>
            <a:endParaRPr lang="en-GB" altLang="en-US"/>
          </a:p>
        </p:txBody>
      </p:sp>
    </p:spTree>
    <p:extLst>
      <p:ext uri="{BB962C8B-B14F-4D97-AF65-F5344CB8AC3E}">
        <p14:creationId xmlns:p14="http://schemas.microsoft.com/office/powerpoint/2010/main" val="111488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C1CBB68A-B6A8-4E09-A521-9D21030912B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5">
            <a:extLst>
              <a:ext uri="{FF2B5EF4-FFF2-40B4-BE49-F238E27FC236}">
                <a16:creationId xmlns:a16="http://schemas.microsoft.com/office/drawing/2014/main" id="{32DCB99A-D60E-425D-A615-EF791DD1EC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6EE6901A-F3F7-4839-82CC-9447D1DFC41D}"/>
              </a:ext>
            </a:extLst>
          </p:cNvPr>
          <p:cNvSpPr>
            <a:spLocks noGrp="1" noChangeArrowheads="1"/>
          </p:cNvSpPr>
          <p:nvPr>
            <p:ph type="sldNum" sz="quarter" idx="12"/>
          </p:nvPr>
        </p:nvSpPr>
        <p:spPr>
          <a:ln/>
        </p:spPr>
        <p:txBody>
          <a:bodyPr/>
          <a:lstStyle>
            <a:lvl1pPr>
              <a:defRPr/>
            </a:lvl1pPr>
          </a:lstStyle>
          <a:p>
            <a:fld id="{32446045-74DB-43B1-8403-04E5CA193344}" type="slidenum">
              <a:rPr lang="en-GB" altLang="en-US"/>
              <a:pPr/>
              <a:t>‹#›</a:t>
            </a:fld>
            <a:endParaRPr lang="en-GB" altLang="en-US"/>
          </a:p>
        </p:txBody>
      </p:sp>
    </p:spTree>
    <p:extLst>
      <p:ext uri="{BB962C8B-B14F-4D97-AF65-F5344CB8AC3E}">
        <p14:creationId xmlns:p14="http://schemas.microsoft.com/office/powerpoint/2010/main" val="124178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22119A36-1457-4C16-BAA9-62CA5A5C63D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A938D8FD-FF7F-4073-B4A5-D08C284A7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98C2ECBE-9016-46E4-A90A-50556DAD8FB0}"/>
              </a:ext>
            </a:extLst>
          </p:cNvPr>
          <p:cNvSpPr>
            <a:spLocks noGrp="1" noChangeArrowheads="1"/>
          </p:cNvSpPr>
          <p:nvPr>
            <p:ph type="sldNum" sz="quarter" idx="12"/>
          </p:nvPr>
        </p:nvSpPr>
        <p:spPr>
          <a:ln/>
        </p:spPr>
        <p:txBody>
          <a:bodyPr/>
          <a:lstStyle>
            <a:lvl1pPr>
              <a:defRPr/>
            </a:lvl1pPr>
          </a:lstStyle>
          <a:p>
            <a:fld id="{61A3DFAE-D570-4C47-A518-09220EEDABB7}" type="slidenum">
              <a:rPr lang="en-GB" altLang="en-US"/>
              <a:pPr/>
              <a:t>‹#›</a:t>
            </a:fld>
            <a:endParaRPr lang="en-GB" altLang="en-US"/>
          </a:p>
        </p:txBody>
      </p:sp>
    </p:spTree>
    <p:extLst>
      <p:ext uri="{BB962C8B-B14F-4D97-AF65-F5344CB8AC3E}">
        <p14:creationId xmlns:p14="http://schemas.microsoft.com/office/powerpoint/2010/main" val="157375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972B7530-5C22-4BAD-9FD3-B3DA891BF1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3F46DA6D-4741-43BA-B577-C02E44BC00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0B54487E-2DA2-4CD5-9075-BBD20C2AB143}"/>
              </a:ext>
            </a:extLst>
          </p:cNvPr>
          <p:cNvSpPr>
            <a:spLocks noGrp="1" noChangeArrowheads="1"/>
          </p:cNvSpPr>
          <p:nvPr>
            <p:ph type="sldNum" sz="quarter" idx="12"/>
          </p:nvPr>
        </p:nvSpPr>
        <p:spPr>
          <a:ln/>
        </p:spPr>
        <p:txBody>
          <a:bodyPr/>
          <a:lstStyle>
            <a:lvl1pPr>
              <a:defRPr/>
            </a:lvl1pPr>
          </a:lstStyle>
          <a:p>
            <a:fld id="{78498DEA-425E-4955-8490-BA521B44E54A}" type="slidenum">
              <a:rPr lang="en-GB" altLang="en-US"/>
              <a:pPr/>
              <a:t>‹#›</a:t>
            </a:fld>
            <a:endParaRPr lang="en-GB" altLang="en-US"/>
          </a:p>
        </p:txBody>
      </p:sp>
    </p:spTree>
    <p:extLst>
      <p:ext uri="{BB962C8B-B14F-4D97-AF65-F5344CB8AC3E}">
        <p14:creationId xmlns:p14="http://schemas.microsoft.com/office/powerpoint/2010/main" val="21737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846AF81-DA54-459B-8268-106499CD9C80}"/>
              </a:ext>
            </a:extLst>
          </p:cNvPr>
          <p:cNvGrpSpPr>
            <a:grpSpLocks/>
          </p:cNvGrpSpPr>
          <p:nvPr/>
        </p:nvGrpSpPr>
        <p:grpSpPr bwMode="auto">
          <a:xfrm>
            <a:off x="0" y="0"/>
            <a:ext cx="9144000" cy="6858000"/>
            <a:chOff x="0" y="0"/>
            <a:chExt cx="5760" cy="4320"/>
          </a:xfrm>
        </p:grpSpPr>
        <p:sp>
          <p:nvSpPr>
            <p:cNvPr id="4099" name="Freeform 3">
              <a:extLst>
                <a:ext uri="{FF2B5EF4-FFF2-40B4-BE49-F238E27FC236}">
                  <a16:creationId xmlns:a16="http://schemas.microsoft.com/office/drawing/2014/main" id="{DD3CC107-BED0-44C0-835B-06E4E0CFBC01}"/>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4100" name="Freeform 4">
              <a:extLst>
                <a:ext uri="{FF2B5EF4-FFF2-40B4-BE49-F238E27FC236}">
                  <a16:creationId xmlns:a16="http://schemas.microsoft.com/office/drawing/2014/main" id="{25A546E2-6765-4998-8332-F2500D8A35DC}"/>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4101" name="Freeform 5">
            <a:extLst>
              <a:ext uri="{FF2B5EF4-FFF2-40B4-BE49-F238E27FC236}">
                <a16:creationId xmlns:a16="http://schemas.microsoft.com/office/drawing/2014/main" id="{6E954ECA-9AD7-4487-BF4D-04064D9CDC27}"/>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1028" name="Group 6">
            <a:extLst>
              <a:ext uri="{FF2B5EF4-FFF2-40B4-BE49-F238E27FC236}">
                <a16:creationId xmlns:a16="http://schemas.microsoft.com/office/drawing/2014/main" id="{271E5B27-73D3-4184-9AA2-D82FECD98CB5}"/>
              </a:ext>
            </a:extLst>
          </p:cNvPr>
          <p:cNvGrpSpPr>
            <a:grpSpLocks/>
          </p:cNvGrpSpPr>
          <p:nvPr/>
        </p:nvGrpSpPr>
        <p:grpSpPr bwMode="auto">
          <a:xfrm>
            <a:off x="0" y="6019800"/>
            <a:ext cx="7848600" cy="857250"/>
            <a:chOff x="0" y="3792"/>
            <a:chExt cx="4944" cy="540"/>
          </a:xfrm>
        </p:grpSpPr>
        <p:sp>
          <p:nvSpPr>
            <p:cNvPr id="4103" name="Freeform 7">
              <a:extLst>
                <a:ext uri="{FF2B5EF4-FFF2-40B4-BE49-F238E27FC236}">
                  <a16:creationId xmlns:a16="http://schemas.microsoft.com/office/drawing/2014/main" id="{62D1A8DB-03A5-4FAA-924C-0FFB8DEACCA9}"/>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1042" name="Group 8">
              <a:extLst>
                <a:ext uri="{FF2B5EF4-FFF2-40B4-BE49-F238E27FC236}">
                  <a16:creationId xmlns:a16="http://schemas.microsoft.com/office/drawing/2014/main" id="{517CF170-FCC1-4446-A44B-CDB0FAC74EAA}"/>
                </a:ext>
              </a:extLst>
            </p:cNvPr>
            <p:cNvGrpSpPr>
              <a:grpSpLocks/>
            </p:cNvGrpSpPr>
            <p:nvPr userDrawn="1"/>
          </p:nvGrpSpPr>
          <p:grpSpPr bwMode="auto">
            <a:xfrm>
              <a:off x="2486" y="3792"/>
              <a:ext cx="2458" cy="540"/>
              <a:chOff x="2486" y="3792"/>
              <a:chExt cx="2458" cy="540"/>
            </a:xfrm>
          </p:grpSpPr>
          <p:sp>
            <p:nvSpPr>
              <p:cNvPr id="4105" name="Freeform 9">
                <a:extLst>
                  <a:ext uri="{FF2B5EF4-FFF2-40B4-BE49-F238E27FC236}">
                    <a16:creationId xmlns:a16="http://schemas.microsoft.com/office/drawing/2014/main" id="{9E0DA184-8514-4741-9A34-2502BB8F398A}"/>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6" name="Freeform 10">
                <a:extLst>
                  <a:ext uri="{FF2B5EF4-FFF2-40B4-BE49-F238E27FC236}">
                    <a16:creationId xmlns:a16="http://schemas.microsoft.com/office/drawing/2014/main" id="{AFFE5A56-5792-4F80-A972-65A1333003A0}"/>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7" name="Freeform 11">
                <a:extLst>
                  <a:ext uri="{FF2B5EF4-FFF2-40B4-BE49-F238E27FC236}">
                    <a16:creationId xmlns:a16="http://schemas.microsoft.com/office/drawing/2014/main" id="{AFC28B42-207C-41E5-9D13-792CEBD51865}"/>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8" name="Freeform 12">
                <a:extLst>
                  <a:ext uri="{FF2B5EF4-FFF2-40B4-BE49-F238E27FC236}">
                    <a16:creationId xmlns:a16="http://schemas.microsoft.com/office/drawing/2014/main" id="{A837441C-B696-4C75-B3F9-3BEC6FF611E2}"/>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9" name="Freeform 13">
                <a:extLst>
                  <a:ext uri="{FF2B5EF4-FFF2-40B4-BE49-F238E27FC236}">
                    <a16:creationId xmlns:a16="http://schemas.microsoft.com/office/drawing/2014/main" id="{B703ED0B-FC34-4972-8210-9576796CB9D9}"/>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4110" name="Freeform 14">
              <a:extLst>
                <a:ext uri="{FF2B5EF4-FFF2-40B4-BE49-F238E27FC236}">
                  <a16:creationId xmlns:a16="http://schemas.microsoft.com/office/drawing/2014/main" id="{1DF20D25-2023-42E4-BC73-1E7651096615}"/>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1029" name="Group 15">
            <a:extLst>
              <a:ext uri="{FF2B5EF4-FFF2-40B4-BE49-F238E27FC236}">
                <a16:creationId xmlns:a16="http://schemas.microsoft.com/office/drawing/2014/main" id="{5820B399-0608-4F8D-A23D-07CA43D912D2}"/>
              </a:ext>
            </a:extLst>
          </p:cNvPr>
          <p:cNvGrpSpPr>
            <a:grpSpLocks/>
          </p:cNvGrpSpPr>
          <p:nvPr/>
        </p:nvGrpSpPr>
        <p:grpSpPr bwMode="auto">
          <a:xfrm>
            <a:off x="627063" y="6021388"/>
            <a:ext cx="5684837" cy="849312"/>
            <a:chOff x="395" y="3793"/>
            <a:chExt cx="3581" cy="535"/>
          </a:xfrm>
        </p:grpSpPr>
        <p:sp>
          <p:nvSpPr>
            <p:cNvPr id="4112" name="Freeform 16">
              <a:extLst>
                <a:ext uri="{FF2B5EF4-FFF2-40B4-BE49-F238E27FC236}">
                  <a16:creationId xmlns:a16="http://schemas.microsoft.com/office/drawing/2014/main" id="{F8891863-7424-4379-8860-51687C9A0E20}"/>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3" name="Freeform 17">
              <a:extLst>
                <a:ext uri="{FF2B5EF4-FFF2-40B4-BE49-F238E27FC236}">
                  <a16:creationId xmlns:a16="http://schemas.microsoft.com/office/drawing/2014/main" id="{60F91484-2F12-4BBD-AADD-423D13A976CC}"/>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4" name="Freeform 18">
              <a:extLst>
                <a:ext uri="{FF2B5EF4-FFF2-40B4-BE49-F238E27FC236}">
                  <a16:creationId xmlns:a16="http://schemas.microsoft.com/office/drawing/2014/main" id="{4FAF128E-9C16-47D3-A0E5-3D8EC982E7E5}"/>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5" name="Freeform 19">
              <a:extLst>
                <a:ext uri="{FF2B5EF4-FFF2-40B4-BE49-F238E27FC236}">
                  <a16:creationId xmlns:a16="http://schemas.microsoft.com/office/drawing/2014/main" id="{E5571029-A4A7-4EC9-9256-4F2CE759CDF9}"/>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6" name="Freeform 20">
              <a:extLst>
                <a:ext uri="{FF2B5EF4-FFF2-40B4-BE49-F238E27FC236}">
                  <a16:creationId xmlns:a16="http://schemas.microsoft.com/office/drawing/2014/main" id="{9AACD9B3-C19D-488C-B210-7B47ECEC022C}"/>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7" name="Freeform 21">
              <a:extLst>
                <a:ext uri="{FF2B5EF4-FFF2-40B4-BE49-F238E27FC236}">
                  <a16:creationId xmlns:a16="http://schemas.microsoft.com/office/drawing/2014/main" id="{8D09CB35-1A2E-4842-B97A-48884DA381A4}"/>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4118" name="Rectangle 22">
            <a:extLst>
              <a:ext uri="{FF2B5EF4-FFF2-40B4-BE49-F238E27FC236}">
                <a16:creationId xmlns:a16="http://schemas.microsoft.com/office/drawing/2014/main" id="{89AA13D3-368B-4080-926F-D90897573782}"/>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1" name="Rectangle 23">
            <a:extLst>
              <a:ext uri="{FF2B5EF4-FFF2-40B4-BE49-F238E27FC236}">
                <a16:creationId xmlns:a16="http://schemas.microsoft.com/office/drawing/2014/main" id="{508454A0-82E2-4CA7-A48F-D99C76A1520B}"/>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20" name="Rectangle 24">
            <a:extLst>
              <a:ext uri="{FF2B5EF4-FFF2-40B4-BE49-F238E27FC236}">
                <a16:creationId xmlns:a16="http://schemas.microsoft.com/office/drawing/2014/main" id="{04511DDA-E374-4586-AFF9-D7CE6E97E720}"/>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4121" name="Rectangle 25">
            <a:extLst>
              <a:ext uri="{FF2B5EF4-FFF2-40B4-BE49-F238E27FC236}">
                <a16:creationId xmlns:a16="http://schemas.microsoft.com/office/drawing/2014/main" id="{9AB35BA1-9DB2-44BD-9B9C-D029F7E5E6B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4122" name="Rectangle 26">
            <a:extLst>
              <a:ext uri="{FF2B5EF4-FFF2-40B4-BE49-F238E27FC236}">
                <a16:creationId xmlns:a16="http://schemas.microsoft.com/office/drawing/2014/main" id="{57FD3252-8CEE-4AB5-AA37-5A0B89ABFE1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985C1C4A-972D-44DB-B1AC-7654C147665F}"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imninalu.net/maps_file/Assyria_TP-III.jpg"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karenswhimsy.com/public-domain-images/assyrians/images/assyrians-3.jpg"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mages.google.co.uk/imgres?imgurl=http://www.keyway.ca/jpg/towerdv.jpg&amp;imgrefurl=http://www.keyway.ca/htm2001/20010422.htm&amp;usg=__48wfrpnGlPpR3agR3n6zKc0QF4k=&amp;h=205&amp;w=200&amp;sz=12&amp;hl=en&amp;start=61&amp;tbnid=RrKyTRsOgits2M:&amp;tbnh=105&amp;tbnw=102&amp;prev=/images%3Fq%3D%2522cities%2Bof%2BJudah%2522%26start%3D60%26gbv%3D2%26ndsp%3D20%26hl%3Den%26safe%3Doff%26sa%3DN"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kidspast.com/images/bible.jpg"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images.google.co.uk/imgres?imgurl=http://lw.palestineremembered.com/Maps/New/TopographyOfPalestine.gif&amp;imgrefurl=http://www.palestineremembered.com/Acre/Maps/Story584.html&amp;usg=___diyctk3HraNRpM_UVLi-yCY__0=&amp;h=1164&amp;w=692&amp;sz=70&amp;hl=en&amp;start=5&amp;tbnid=yGwUpT2V8ucSuM:&amp;tbnh=150&amp;tbnw=89&amp;prev=/images%3Fq%3D%2522palestine%2522%26gbv%3D2%26hl%3Den%26safe%3Doff%26sa%3DG"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images.google.co.uk/imgres?imgurl=http://www.waronwant.org/images/altgifts/palestine_peace_fullsize.jpg&amp;imgrefurl=http://www.waronwant.org/Help20promote20peace20in20Palestine%2B13138.twl&amp;usg=__FCqPIVa-MIbjBYybnnoR-zdJ2ZI=&amp;h=750&amp;w=1000&amp;sz=332&amp;hl=en&amp;start=55&amp;tbnid=nR30n2en6VXmcM:&amp;tbnh=112&amp;tbnw=149&amp;prev=/images%3Fq%3D%2522palestine%2522%26start%3D40%26gbv%3D2%26ndsp%3D20%26hl%3Den%26safe%3Doff%26sa%3DN"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2EACB90-C897-4928-8B15-AB25469C37B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93B53F-E2F0-4C03-99CE-30E3E58D4222}" type="slidenum">
              <a:rPr lang="en-GB" altLang="en-US"/>
              <a:pPr eaLnBrk="1" hangingPunct="1"/>
              <a:t>1</a:t>
            </a:fld>
            <a:endParaRPr lang="en-GB" altLang="en-US"/>
          </a:p>
        </p:txBody>
      </p:sp>
      <p:pic>
        <p:nvPicPr>
          <p:cNvPr id="3075" name="Picture 2" descr="Russia-Caucus-Mountains-2">
            <a:extLst>
              <a:ext uri="{FF2B5EF4-FFF2-40B4-BE49-F238E27FC236}">
                <a16:creationId xmlns:a16="http://schemas.microsoft.com/office/drawing/2014/main" id="{F24C96AD-036E-4DFE-BEC3-A1652721D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WordArt 3">
            <a:extLst>
              <a:ext uri="{FF2B5EF4-FFF2-40B4-BE49-F238E27FC236}">
                <a16:creationId xmlns:a16="http://schemas.microsoft.com/office/drawing/2014/main" id="{5012FF49-3FFF-4AA6-8853-C9C835872BC6}"/>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Chronicles Of The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Migrations Of The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Twelve Tribes Of Israel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From The Caucasus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Mountains Into Europe</a:t>
            </a:r>
          </a:p>
        </p:txBody>
      </p:sp>
      <p:sp>
        <p:nvSpPr>
          <p:cNvPr id="3077" name="Text Box 4">
            <a:extLst>
              <a:ext uri="{FF2B5EF4-FFF2-40B4-BE49-F238E27FC236}">
                <a16:creationId xmlns:a16="http://schemas.microsoft.com/office/drawing/2014/main" id="{178915A5-6988-4B18-8C53-40B69D80B3FC}"/>
              </a:ext>
            </a:extLst>
          </p:cNvPr>
          <p:cNvSpPr txBox="1">
            <a:spLocks noChangeArrowheads="1"/>
          </p:cNvSpPr>
          <p:nvPr/>
        </p:nvSpPr>
        <p:spPr bwMode="auto">
          <a:xfrm>
            <a:off x="1023938" y="5032375"/>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3" name="Text Box 5">
            <a:extLst>
              <a:ext uri="{FF2B5EF4-FFF2-40B4-BE49-F238E27FC236}">
                <a16:creationId xmlns:a16="http://schemas.microsoft.com/office/drawing/2014/main" id="{7E9372F7-CABD-444D-9B30-C0639F389D22}"/>
              </a:ext>
            </a:extLst>
          </p:cNvPr>
          <p:cNvSpPr txBox="1">
            <a:spLocks noChangeArrowheads="1"/>
          </p:cNvSpPr>
          <p:nvPr/>
        </p:nvSpPr>
        <p:spPr bwMode="auto">
          <a:xfrm>
            <a:off x="0" y="4797425"/>
            <a:ext cx="9144000" cy="1555750"/>
          </a:xfrm>
          <a:prstGeom prst="rect">
            <a:avLst/>
          </a:prstGeom>
          <a:noFill/>
          <a:ln w="9525">
            <a:noFill/>
            <a:miter lim="800000"/>
            <a:headEnd/>
            <a:tailEnd/>
          </a:ln>
          <a:effectLst/>
        </p:spPr>
        <p:txBody>
          <a:bodyPr>
            <a:spAutoFit/>
          </a:bodyPr>
          <a:lstStyle/>
          <a:p>
            <a:pPr algn="ctr">
              <a:spcBef>
                <a:spcPct val="50000"/>
              </a:spcBef>
              <a:defRPr/>
            </a:pPr>
            <a:r>
              <a:rPr lang="en-GB" sz="4800" b="1">
                <a:solidFill>
                  <a:srgbClr val="00FF00"/>
                </a:solidFill>
                <a:effectLst>
                  <a:outerShdw blurRad="38100" dist="38100" dir="2700000" algn="tl">
                    <a:srgbClr val="000000"/>
                  </a:outerShdw>
                </a:effectLst>
                <a:latin typeface="Arial" charset="0"/>
                <a:cs typeface="Arial" charset="0"/>
              </a:rPr>
              <a:t>By                                                        Pastor Eli James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4C609E8-5F96-4D28-8A64-D4DC9821E6B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E8DFB9-EDDA-4F5E-BAD9-E16349A475CA}" type="slidenum">
              <a:rPr lang="en-GB" altLang="en-US"/>
              <a:pPr eaLnBrk="1" hangingPunct="1"/>
              <a:t>10</a:t>
            </a:fld>
            <a:endParaRPr lang="en-GB" altLang="en-US"/>
          </a:p>
        </p:txBody>
      </p:sp>
      <p:sp>
        <p:nvSpPr>
          <p:cNvPr id="12291" name="Rectangle 2">
            <a:extLst>
              <a:ext uri="{FF2B5EF4-FFF2-40B4-BE49-F238E27FC236}">
                <a16:creationId xmlns:a16="http://schemas.microsoft.com/office/drawing/2014/main" id="{3835B188-5901-4D73-8ACD-07175326D771}"/>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17411" name="Picture 3" descr="Damascus_Gate">
            <a:extLst>
              <a:ext uri="{FF2B5EF4-FFF2-40B4-BE49-F238E27FC236}">
                <a16:creationId xmlns:a16="http://schemas.microsoft.com/office/drawing/2014/main" id="{08EB3A12-574A-4B7A-9464-5BD68DD1A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9" r="4408"/>
          <a:stretch>
            <a:fillRect/>
          </a:stretch>
        </p:blipFill>
        <p:spPr bwMode="auto">
          <a:xfrm>
            <a:off x="323850" y="1125538"/>
            <a:ext cx="52578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7B73E0FC-C138-40C4-BAB6-4C2D1CDFE67C}"/>
              </a:ext>
            </a:extLst>
          </p:cNvPr>
          <p:cNvSpPr txBox="1">
            <a:spLocks noChangeArrowheads="1"/>
          </p:cNvSpPr>
          <p:nvPr/>
        </p:nvSpPr>
        <p:spPr bwMode="auto">
          <a:xfrm>
            <a:off x="0" y="4940300"/>
            <a:ext cx="9144000" cy="1917700"/>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b="1" i="1">
                <a:latin typeface="Arial" charset="0"/>
                <a:cs typeface="Arial" charset="0"/>
              </a:rPr>
              <a:t> </a:t>
            </a:r>
            <a:r>
              <a:rPr lang="en-US" sz="2400" b="1" i="1">
                <a:solidFill>
                  <a:srgbClr val="FF00FF"/>
                </a:solidFill>
                <a:effectLst>
                  <a:outerShdw blurRad="38100" dist="38100" dir="2700000" algn="tl">
                    <a:srgbClr val="000000"/>
                  </a:outerShdw>
                </a:effectLst>
                <a:latin typeface="Arial" charset="0"/>
                <a:cs typeface="Arial" charset="0"/>
              </a:rPr>
              <a:t>27</a:t>
            </a:r>
            <a:r>
              <a:rPr lang="en-US" sz="2400" b="1" i="1">
                <a:solidFill>
                  <a:schemeClr val="bg1"/>
                </a:solidFill>
                <a:effectLst>
                  <a:outerShdw blurRad="38100" dist="38100" dir="2700000" algn="tl">
                    <a:srgbClr val="000000"/>
                  </a:outerShdw>
                </a:effectLst>
                <a:latin typeface="Arial" charset="0"/>
                <a:cs typeface="Arial" charset="0"/>
              </a:rPr>
              <a:t> If this people go up to do sacrifice in the house of the LORD at Jerusalem, </a:t>
            </a:r>
            <a:r>
              <a:rPr lang="en-US" sz="2400" b="1" i="1">
                <a:solidFill>
                  <a:schemeClr val="folHlink"/>
                </a:solidFill>
                <a:effectLst>
                  <a:outerShdw blurRad="38100" dist="38100" dir="2700000" algn="tl">
                    <a:srgbClr val="000000"/>
                  </a:outerShdw>
                </a:effectLst>
                <a:latin typeface="Arial" charset="0"/>
                <a:cs typeface="Arial" charset="0"/>
              </a:rPr>
              <a:t>then shall the heart of this people turn again unto their lord, even unto Rehoboam king of Judah,</a:t>
            </a:r>
            <a:r>
              <a:rPr lang="en-US" sz="2400" b="1" i="1">
                <a:solidFill>
                  <a:schemeClr val="bg1"/>
                </a:solidFill>
                <a:effectLst>
                  <a:outerShdw blurRad="38100" dist="38100" dir="2700000" algn="tl">
                    <a:srgbClr val="000000"/>
                  </a:outerShdw>
                </a:effectLst>
                <a:latin typeface="Arial" charset="0"/>
                <a:cs typeface="Arial" charset="0"/>
              </a:rPr>
              <a:t> </a:t>
            </a:r>
            <a:r>
              <a:rPr lang="en-US" sz="2400" b="1" i="1">
                <a:solidFill>
                  <a:schemeClr val="bg2"/>
                </a:solidFill>
                <a:effectLst>
                  <a:outerShdw blurRad="38100" dist="38100" dir="2700000" algn="tl">
                    <a:srgbClr val="000000"/>
                  </a:outerShdw>
                </a:effectLst>
                <a:latin typeface="Arial" charset="0"/>
                <a:cs typeface="Arial" charset="0"/>
              </a:rPr>
              <a:t>and they shall kill me, and go again to Rehoboam king of Judah.</a:t>
            </a:r>
            <a:r>
              <a:rPr lang="en-US">
                <a:solidFill>
                  <a:schemeClr val="bg2"/>
                </a:solidFill>
                <a:latin typeface="Arial" charset="0"/>
                <a:cs typeface="Arial" charset="0"/>
              </a:rPr>
              <a:t> </a:t>
            </a:r>
            <a:endParaRPr lang="en-GB">
              <a:solidFill>
                <a:schemeClr val="bg2"/>
              </a:solidFill>
              <a:latin typeface="Arial" charset="0"/>
              <a:cs typeface="Arial" charset="0"/>
            </a:endParaRPr>
          </a:p>
        </p:txBody>
      </p:sp>
      <p:sp>
        <p:nvSpPr>
          <p:cNvPr id="17413" name="Text Box 5">
            <a:extLst>
              <a:ext uri="{FF2B5EF4-FFF2-40B4-BE49-F238E27FC236}">
                <a16:creationId xmlns:a16="http://schemas.microsoft.com/office/drawing/2014/main" id="{5EE0078D-D8FE-4364-83D5-69262B65E17E}"/>
              </a:ext>
            </a:extLst>
          </p:cNvPr>
          <p:cNvSpPr txBox="1">
            <a:spLocks noChangeArrowheads="1"/>
          </p:cNvSpPr>
          <p:nvPr/>
        </p:nvSpPr>
        <p:spPr bwMode="auto">
          <a:xfrm>
            <a:off x="5867400" y="1341438"/>
            <a:ext cx="29527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endParaRPr lang="en-GB">
              <a:latin typeface="Arial" charset="0"/>
              <a:cs typeface="Arial" charset="0"/>
            </a:endParaRPr>
          </a:p>
        </p:txBody>
      </p:sp>
      <p:sp>
        <p:nvSpPr>
          <p:cNvPr id="17414" name="Text Box 6">
            <a:extLst>
              <a:ext uri="{FF2B5EF4-FFF2-40B4-BE49-F238E27FC236}">
                <a16:creationId xmlns:a16="http://schemas.microsoft.com/office/drawing/2014/main" id="{E4ADF52E-0668-4807-B2A2-CEBEF03AB1C6}"/>
              </a:ext>
            </a:extLst>
          </p:cNvPr>
          <p:cNvSpPr txBox="1">
            <a:spLocks noChangeArrowheads="1"/>
          </p:cNvSpPr>
          <p:nvPr/>
        </p:nvSpPr>
        <p:spPr bwMode="auto">
          <a:xfrm>
            <a:off x="5795963" y="2492375"/>
            <a:ext cx="3097212"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99FF33"/>
                </a:solidFill>
                <a:effectLst>
                  <a:outerShdw blurRad="38100" dist="38100" dir="2700000" algn="tl">
                    <a:srgbClr val="000000"/>
                  </a:outerShdw>
                </a:effectLst>
                <a:latin typeface="Arial" charset="0"/>
                <a:cs typeface="Arial" charset="0"/>
              </a:rPr>
              <a:t>Jerusalem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ircle(in)">
                                      <p:cBhvr>
                                        <p:cTn id="7" dur="20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additive="base">
                                        <p:cTn id="12" dur="500" fill="hold"/>
                                        <p:tgtEl>
                                          <p:spTgt spid="17414"/>
                                        </p:tgtEl>
                                        <p:attrNameLst>
                                          <p:attrName>ppt_x</p:attrName>
                                        </p:attrNameLst>
                                      </p:cBhvr>
                                      <p:tavLst>
                                        <p:tav tm="0">
                                          <p:val>
                                            <p:strVal val="#ppt_x"/>
                                          </p:val>
                                        </p:tav>
                                        <p:tav tm="100000">
                                          <p:val>
                                            <p:strVal val="#ppt_x"/>
                                          </p:val>
                                        </p:tav>
                                      </p:tavLst>
                                    </p:anim>
                                    <p:anim calcmode="lin" valueType="num">
                                      <p:cBhvr additive="base">
                                        <p:cTn id="13"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2"/>
                                        </p:tgtEl>
                                        <p:attrNameLst>
                                          <p:attrName>style.visibility</p:attrName>
                                        </p:attrNameLst>
                                      </p:cBhvr>
                                      <p:to>
                                        <p:strVal val="visible"/>
                                      </p:to>
                                    </p:set>
                                    <p:anim calcmode="lin" valueType="num">
                                      <p:cBhvr additive="base">
                                        <p:cTn id="18" dur="500" fill="hold"/>
                                        <p:tgtEl>
                                          <p:spTgt spid="17412"/>
                                        </p:tgtEl>
                                        <p:attrNameLst>
                                          <p:attrName>ppt_x</p:attrName>
                                        </p:attrNameLst>
                                      </p:cBhvr>
                                      <p:tavLst>
                                        <p:tav tm="0">
                                          <p:val>
                                            <p:strVal val="#ppt_x"/>
                                          </p:val>
                                        </p:tav>
                                        <p:tav tm="100000">
                                          <p:val>
                                            <p:strVal val="#ppt_x"/>
                                          </p:val>
                                        </p:tav>
                                      </p:tavLst>
                                    </p:anim>
                                    <p:anim calcmode="lin" valueType="num">
                                      <p:cBhvr additive="base">
                                        <p:cTn id="19"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15356B63-142E-448D-AFB9-664918A2E9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5BDE25-4636-4328-A560-A0205472337F}" type="slidenum">
              <a:rPr lang="en-GB" altLang="en-US"/>
              <a:pPr eaLnBrk="1" hangingPunct="1"/>
              <a:t>11</a:t>
            </a:fld>
            <a:endParaRPr lang="en-GB" altLang="en-US"/>
          </a:p>
        </p:txBody>
      </p:sp>
      <p:sp>
        <p:nvSpPr>
          <p:cNvPr id="13315" name="Rectangle 2">
            <a:extLst>
              <a:ext uri="{FF2B5EF4-FFF2-40B4-BE49-F238E27FC236}">
                <a16:creationId xmlns:a16="http://schemas.microsoft.com/office/drawing/2014/main" id="{FDF175B0-B802-41C9-9760-2A3E287F9E5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7652" name="Text Box 4">
            <a:extLst>
              <a:ext uri="{FF2B5EF4-FFF2-40B4-BE49-F238E27FC236}">
                <a16:creationId xmlns:a16="http://schemas.microsoft.com/office/drawing/2014/main" id="{6B807945-2652-4472-A095-AA1A964724B3}"/>
              </a:ext>
            </a:extLst>
          </p:cNvPr>
          <p:cNvSpPr txBox="1">
            <a:spLocks noChangeArrowheads="1"/>
          </p:cNvSpPr>
          <p:nvPr/>
        </p:nvSpPr>
        <p:spPr bwMode="auto">
          <a:xfrm>
            <a:off x="4284663" y="1641475"/>
            <a:ext cx="4859337" cy="4297363"/>
          </a:xfrm>
          <a:prstGeom prst="rect">
            <a:avLst/>
          </a:prstGeom>
          <a:noFill/>
          <a:ln w="9525">
            <a:noFill/>
            <a:miter lim="800000"/>
            <a:headEnd/>
            <a:tailEnd/>
          </a:ln>
          <a:effectLst/>
        </p:spPr>
        <p:txBody>
          <a:bodyPr>
            <a:spAutoFit/>
          </a:bodyPr>
          <a:lstStyle/>
          <a:p>
            <a:pPr>
              <a:spcBef>
                <a:spcPct val="50000"/>
              </a:spcBef>
              <a:defRPr/>
            </a:pPr>
            <a:r>
              <a:rPr lang="en-US" sz="2800" b="1" i="1">
                <a:solidFill>
                  <a:srgbClr val="FF00FF"/>
                </a:solidFill>
                <a:effectLst>
                  <a:outerShdw blurRad="38100" dist="38100" dir="2700000" algn="tl">
                    <a:srgbClr val="000000"/>
                  </a:outerShdw>
                </a:effectLst>
                <a:latin typeface="Arial" charset="0"/>
                <a:cs typeface="Arial" charset="0"/>
              </a:rPr>
              <a:t>28</a:t>
            </a:r>
            <a:r>
              <a:rPr lang="en-US" sz="2800" b="1" i="1">
                <a:effectLst>
                  <a:outerShdw blurRad="38100" dist="38100" dir="2700000" algn="tl">
                    <a:srgbClr val="000000"/>
                  </a:outerShdw>
                </a:effectLst>
                <a:latin typeface="Arial" charset="0"/>
                <a:cs typeface="Arial" charset="0"/>
              </a:rPr>
              <a:t> </a:t>
            </a:r>
            <a:r>
              <a:rPr lang="en-US" sz="2800" b="1" i="1">
                <a:solidFill>
                  <a:schemeClr val="hlink"/>
                </a:solidFill>
                <a:effectLst>
                  <a:outerShdw blurRad="38100" dist="38100" dir="2700000" algn="tl">
                    <a:srgbClr val="000000"/>
                  </a:outerShdw>
                </a:effectLst>
                <a:latin typeface="Arial" charset="0"/>
                <a:cs typeface="Arial" charset="0"/>
              </a:rPr>
              <a:t>Whereupon the king took counsel,</a:t>
            </a:r>
            <a:r>
              <a:rPr lang="en-US" sz="2800" b="1" i="1">
                <a:effectLst>
                  <a:outerShdw blurRad="38100" dist="38100" dir="2700000" algn="tl">
                    <a:srgbClr val="000000"/>
                  </a:outerShdw>
                </a:effectLst>
                <a:latin typeface="Arial" charset="0"/>
                <a:cs typeface="Arial" charset="0"/>
              </a:rPr>
              <a:t> </a:t>
            </a:r>
            <a:r>
              <a:rPr lang="en-US" sz="3200" b="1" i="1" u="sng">
                <a:solidFill>
                  <a:srgbClr val="CCCC00"/>
                </a:solidFill>
                <a:effectLst>
                  <a:outerShdw blurRad="38100" dist="38100" dir="2700000" algn="tl">
                    <a:srgbClr val="000000"/>
                  </a:outerShdw>
                </a:effectLst>
                <a:latin typeface="Arial" charset="0"/>
                <a:cs typeface="Arial" charset="0"/>
              </a:rPr>
              <a:t>and made two calves of gold</a:t>
            </a:r>
            <a:r>
              <a:rPr lang="en-US" sz="3200" b="1" i="1">
                <a:solidFill>
                  <a:srgbClr val="CCCC00"/>
                </a:solidFill>
                <a:effectLst>
                  <a:outerShdw blurRad="38100" dist="38100" dir="2700000" algn="tl">
                    <a:srgbClr val="000000"/>
                  </a:outerShdw>
                </a:effectLst>
                <a:latin typeface="Arial" charset="0"/>
                <a:cs typeface="Arial" charset="0"/>
              </a:rPr>
              <a:t>,</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and said unto them,</a:t>
            </a:r>
            <a:r>
              <a:rPr lang="en-US" sz="2800" b="1" i="1">
                <a:effectLst>
                  <a:outerShdw blurRad="38100" dist="38100" dir="2700000" algn="tl">
                    <a:srgbClr val="000000"/>
                  </a:outerShdw>
                </a:effectLst>
                <a:latin typeface="Arial" charset="0"/>
                <a:cs typeface="Arial" charset="0"/>
              </a:rPr>
              <a:t> </a:t>
            </a:r>
            <a:r>
              <a:rPr lang="en-US" sz="2800" b="1" i="1">
                <a:solidFill>
                  <a:srgbClr val="CC9900"/>
                </a:solidFill>
                <a:effectLst>
                  <a:outerShdw blurRad="38100" dist="38100" dir="2700000" algn="tl">
                    <a:srgbClr val="000000"/>
                  </a:outerShdw>
                </a:effectLst>
                <a:latin typeface="Arial" charset="0"/>
                <a:cs typeface="Arial" charset="0"/>
              </a:rPr>
              <a:t>It is too much for you to go up to Jerusalem:</a:t>
            </a:r>
            <a:r>
              <a:rPr lang="en-US" sz="2800" b="1" i="1">
                <a:effectLst>
                  <a:outerShdw blurRad="38100" dist="38100" dir="2700000" algn="tl">
                    <a:srgbClr val="000000"/>
                  </a:outerShdw>
                </a:effectLst>
                <a:latin typeface="Arial" charset="0"/>
                <a:cs typeface="Arial" charset="0"/>
              </a:rPr>
              <a:t> </a:t>
            </a:r>
            <a:r>
              <a:rPr lang="en-US" sz="3200" b="1" i="1" u="sng">
                <a:solidFill>
                  <a:srgbClr val="FFFF00"/>
                </a:solidFill>
                <a:effectLst>
                  <a:outerShdw blurRad="38100" dist="38100" dir="2700000" algn="tl">
                    <a:srgbClr val="000000"/>
                  </a:outerShdw>
                </a:effectLst>
                <a:latin typeface="Arial" charset="0"/>
                <a:cs typeface="Arial" charset="0"/>
              </a:rPr>
              <a:t>behold thy gods, O Israel, which brought thee up out of the land of Egypt.</a:t>
            </a:r>
            <a:r>
              <a:rPr lang="en-US" sz="3200">
                <a:solidFill>
                  <a:srgbClr val="FFFF00"/>
                </a:solidFill>
                <a:latin typeface="Arial" charset="0"/>
                <a:cs typeface="Arial" charset="0"/>
              </a:rPr>
              <a:t> </a:t>
            </a:r>
            <a:endParaRPr lang="en-GB" sz="3200">
              <a:solidFill>
                <a:srgbClr val="FFFF00"/>
              </a:solidFill>
              <a:latin typeface="Arial" charset="0"/>
              <a:cs typeface="Arial" charset="0"/>
            </a:endParaRPr>
          </a:p>
        </p:txBody>
      </p:sp>
      <p:sp>
        <p:nvSpPr>
          <p:cNvPr id="27653" name="Text Box 5">
            <a:extLst>
              <a:ext uri="{FF2B5EF4-FFF2-40B4-BE49-F238E27FC236}">
                <a16:creationId xmlns:a16="http://schemas.microsoft.com/office/drawing/2014/main" id="{ACA24B3E-DA78-4E31-A728-D3F1FFC587F9}"/>
              </a:ext>
            </a:extLst>
          </p:cNvPr>
          <p:cNvSpPr txBox="1">
            <a:spLocks noChangeArrowheads="1"/>
          </p:cNvSpPr>
          <p:nvPr/>
        </p:nvSpPr>
        <p:spPr bwMode="auto">
          <a:xfrm>
            <a:off x="4716463" y="1125538"/>
            <a:ext cx="3744912"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endParaRPr lang="en-GB">
              <a:latin typeface="Arial" charset="0"/>
              <a:cs typeface="Arial" charset="0"/>
            </a:endParaRPr>
          </a:p>
        </p:txBody>
      </p:sp>
      <p:pic>
        <p:nvPicPr>
          <p:cNvPr id="27655" name="Picture 7" descr="Jeroboam%20Leads%20Israel%20Into%20Sin%20by%20CF%20Vos">
            <a:extLst>
              <a:ext uri="{FF2B5EF4-FFF2-40B4-BE49-F238E27FC236}">
                <a16:creationId xmlns:a16="http://schemas.microsoft.com/office/drawing/2014/main" id="{209F3B5D-5EFE-4BB7-9FD6-BCC8E1513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73" r="20325"/>
          <a:stretch>
            <a:fillRect/>
          </a:stretch>
        </p:blipFill>
        <p:spPr bwMode="auto">
          <a:xfrm>
            <a:off x="539750" y="1557338"/>
            <a:ext cx="347503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circle(in)">
                                      <p:cBhvr>
                                        <p:cTn id="7" dur="20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7652"/>
                                        </p:tgtEl>
                                        <p:attrNameLst>
                                          <p:attrName>style.visibility</p:attrName>
                                        </p:attrNameLst>
                                      </p:cBhvr>
                                      <p:to>
                                        <p:strVal val="visible"/>
                                      </p:to>
                                    </p:set>
                                    <p:anim calcmode="discrete" valueType="clr">
                                      <p:cBhvr override="childStyle">
                                        <p:cTn id="12" dur="80"/>
                                        <p:tgtEl>
                                          <p:spTgt spid="276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2"/>
                                        </p:tgtEl>
                                        <p:attrNameLst>
                                          <p:attrName>fillcolor</p:attrName>
                                        </p:attrNameLst>
                                      </p:cBhvr>
                                      <p:tavLst>
                                        <p:tav tm="0">
                                          <p:val>
                                            <p:clrVal>
                                              <a:schemeClr val="accent2"/>
                                            </p:clrVal>
                                          </p:val>
                                        </p:tav>
                                        <p:tav tm="50000">
                                          <p:val>
                                            <p:clrVal>
                                              <a:schemeClr val="hlink"/>
                                            </p:clrVal>
                                          </p:val>
                                        </p:tav>
                                      </p:tavLst>
                                    </p:anim>
                                    <p:set>
                                      <p:cBhvr>
                                        <p:cTn id="14" dur="80"/>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E511166-0BB4-4B99-93DC-2CA7FA3157F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E7BF0C-DCF4-409C-81F3-B1E5E62E28C3}" type="slidenum">
              <a:rPr lang="en-GB" altLang="en-US"/>
              <a:pPr eaLnBrk="1" hangingPunct="1"/>
              <a:t>12</a:t>
            </a:fld>
            <a:endParaRPr lang="en-GB" altLang="en-US"/>
          </a:p>
        </p:txBody>
      </p:sp>
      <p:sp>
        <p:nvSpPr>
          <p:cNvPr id="14339" name="Rectangle 4">
            <a:extLst>
              <a:ext uri="{FF2B5EF4-FFF2-40B4-BE49-F238E27FC236}">
                <a16:creationId xmlns:a16="http://schemas.microsoft.com/office/drawing/2014/main" id="{DA580C8B-697F-4E41-99DE-3E1533EE5AB5}"/>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8679" name="Text Box 7">
            <a:extLst>
              <a:ext uri="{FF2B5EF4-FFF2-40B4-BE49-F238E27FC236}">
                <a16:creationId xmlns:a16="http://schemas.microsoft.com/office/drawing/2014/main" id="{4C37BF5E-6636-4759-82B6-930098FBF0CD}"/>
              </a:ext>
            </a:extLst>
          </p:cNvPr>
          <p:cNvSpPr txBox="1">
            <a:spLocks noChangeArrowheads="1"/>
          </p:cNvSpPr>
          <p:nvPr/>
        </p:nvSpPr>
        <p:spPr bwMode="auto">
          <a:xfrm>
            <a:off x="4140200" y="1989138"/>
            <a:ext cx="4608513" cy="3508375"/>
          </a:xfrm>
          <a:prstGeom prst="rect">
            <a:avLst/>
          </a:prstGeom>
          <a:noFill/>
          <a:ln w="9525">
            <a:noFill/>
            <a:miter lim="800000"/>
            <a:headEnd/>
            <a:tailEnd/>
          </a:ln>
          <a:effectLst/>
        </p:spPr>
        <p:txBody>
          <a:bodyPr>
            <a:spAutoFit/>
          </a:bodyPr>
          <a:lstStyle/>
          <a:p>
            <a:pPr>
              <a:defRPr/>
            </a:pPr>
            <a:r>
              <a:rPr lang="en-US" sz="2800" b="1" i="1">
                <a:solidFill>
                  <a:srgbClr val="FF00FF"/>
                </a:solidFill>
                <a:effectLst>
                  <a:outerShdw blurRad="38100" dist="38100" dir="2700000" algn="tl">
                    <a:srgbClr val="000000"/>
                  </a:outerShdw>
                </a:effectLst>
                <a:latin typeface="Arial" charset="0"/>
                <a:cs typeface="Arial" charset="0"/>
              </a:rPr>
              <a:t>29</a:t>
            </a:r>
            <a:r>
              <a:rPr lang="en-US" sz="2800" b="1" i="1">
                <a:effectLst>
                  <a:outerShdw blurRad="38100" dist="38100" dir="2700000" algn="tl">
                    <a:srgbClr val="000000"/>
                  </a:outerShdw>
                </a:effectLst>
                <a:latin typeface="Arial" charset="0"/>
                <a:cs typeface="Arial" charset="0"/>
              </a:rPr>
              <a:t> </a:t>
            </a:r>
            <a:r>
              <a:rPr lang="en-US" sz="2800" b="1" i="1">
                <a:solidFill>
                  <a:schemeClr val="hlink"/>
                </a:solidFill>
                <a:effectLst>
                  <a:outerShdw blurRad="38100" dist="38100" dir="2700000" algn="tl">
                    <a:srgbClr val="000000"/>
                  </a:outerShdw>
                </a:effectLst>
                <a:latin typeface="Arial" charset="0"/>
                <a:cs typeface="Arial" charset="0"/>
              </a:rPr>
              <a:t>And he set the one in Bethel,</a:t>
            </a:r>
            <a:r>
              <a:rPr lang="en-US" sz="2800" b="1" i="1">
                <a:effectLst>
                  <a:outerShdw blurRad="38100" dist="38100" dir="2700000" algn="tl">
                    <a:srgbClr val="000000"/>
                  </a:outerShdw>
                </a:effectLst>
                <a:latin typeface="Arial" charset="0"/>
                <a:cs typeface="Arial" charset="0"/>
              </a:rPr>
              <a:t> </a:t>
            </a:r>
            <a:r>
              <a:rPr lang="en-US" sz="2800" b="1" i="1">
                <a:solidFill>
                  <a:srgbClr val="CCCC00"/>
                </a:solidFill>
                <a:effectLst>
                  <a:outerShdw blurRad="38100" dist="38100" dir="2700000" algn="tl">
                    <a:srgbClr val="000000"/>
                  </a:outerShdw>
                </a:effectLst>
                <a:latin typeface="Arial" charset="0"/>
                <a:cs typeface="Arial" charset="0"/>
              </a:rPr>
              <a:t>and the other put he in Dan.</a:t>
            </a:r>
            <a:r>
              <a:rPr lang="en-US" sz="2800" b="1" i="1">
                <a:effectLst>
                  <a:outerShdw blurRad="38100" dist="38100" dir="2700000" algn="tl">
                    <a:srgbClr val="000000"/>
                  </a:outerShdw>
                </a:effectLst>
                <a:latin typeface="Arial" charset="0"/>
                <a:cs typeface="Arial" charset="0"/>
              </a:rPr>
              <a:t> </a:t>
            </a:r>
          </a:p>
          <a:p>
            <a:pPr>
              <a:defRPr/>
            </a:pPr>
            <a:endParaRPr lang="en-US" sz="2800" b="1" i="1">
              <a:effectLst>
                <a:outerShdw blurRad="38100" dist="38100" dir="2700000" algn="tl">
                  <a:srgbClr val="000000"/>
                </a:outerShdw>
              </a:effectLst>
              <a:latin typeface="Arial" charset="0"/>
              <a:cs typeface="Arial" charset="0"/>
            </a:endParaRPr>
          </a:p>
          <a:p>
            <a:pPr>
              <a:defRPr/>
            </a:pPr>
            <a:r>
              <a:rPr lang="en-US" sz="2800" b="1" i="1">
                <a:solidFill>
                  <a:srgbClr val="FF00FF"/>
                </a:solidFill>
                <a:effectLst>
                  <a:outerShdw blurRad="38100" dist="38100" dir="2700000" algn="tl">
                    <a:srgbClr val="000000"/>
                  </a:outerShdw>
                </a:effectLst>
                <a:latin typeface="Arial" charset="0"/>
                <a:cs typeface="Arial" charset="0"/>
              </a:rPr>
              <a:t>30</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And this thing became a sin:</a:t>
            </a:r>
            <a:r>
              <a:rPr lang="en-US" sz="2800" b="1" i="1">
                <a:effectLst>
                  <a:outerShdw blurRad="38100" dist="38100" dir="2700000" algn="tl">
                    <a:srgbClr val="000000"/>
                  </a:outerShdw>
                </a:effectLst>
                <a:latin typeface="Arial" charset="0"/>
                <a:cs typeface="Arial" charset="0"/>
              </a:rPr>
              <a:t> </a:t>
            </a:r>
            <a:r>
              <a:rPr lang="en-US" sz="2800" b="1" i="1">
                <a:solidFill>
                  <a:schemeClr val="accent1"/>
                </a:solidFill>
                <a:effectLst>
                  <a:outerShdw blurRad="38100" dist="38100" dir="2700000" algn="tl">
                    <a:srgbClr val="000000"/>
                  </a:outerShdw>
                </a:effectLst>
                <a:latin typeface="Arial" charset="0"/>
                <a:cs typeface="Arial" charset="0"/>
              </a:rPr>
              <a:t>for the people went to worship before the one,</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even unto Dan.</a:t>
            </a:r>
            <a:r>
              <a:rPr lang="en-US">
                <a:latin typeface="Arial" charset="0"/>
                <a:cs typeface="Arial" charset="0"/>
              </a:rPr>
              <a:t> </a:t>
            </a:r>
            <a:endParaRPr lang="en-GB">
              <a:latin typeface="Arial" charset="0"/>
              <a:cs typeface="Arial" charset="0"/>
            </a:endParaRPr>
          </a:p>
        </p:txBody>
      </p:sp>
      <p:sp>
        <p:nvSpPr>
          <p:cNvPr id="28682" name="Text Box 10">
            <a:extLst>
              <a:ext uri="{FF2B5EF4-FFF2-40B4-BE49-F238E27FC236}">
                <a16:creationId xmlns:a16="http://schemas.microsoft.com/office/drawing/2014/main" id="{F28A980E-F2F7-457F-9459-030ED20E0D26}"/>
              </a:ext>
            </a:extLst>
          </p:cNvPr>
          <p:cNvSpPr txBox="1">
            <a:spLocks noChangeArrowheads="1"/>
          </p:cNvSpPr>
          <p:nvPr/>
        </p:nvSpPr>
        <p:spPr bwMode="auto">
          <a:xfrm>
            <a:off x="4284663" y="1196975"/>
            <a:ext cx="4032250"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endParaRPr lang="en-GB">
              <a:latin typeface="Arial" charset="0"/>
              <a:cs typeface="Arial" charset="0"/>
            </a:endParaRPr>
          </a:p>
        </p:txBody>
      </p:sp>
      <p:pic>
        <p:nvPicPr>
          <p:cNvPr id="28685" name="Picture 13" descr="23IsraelGoldCalfAltar800x600">
            <a:extLst>
              <a:ext uri="{FF2B5EF4-FFF2-40B4-BE49-F238E27FC236}">
                <a16:creationId xmlns:a16="http://schemas.microsoft.com/office/drawing/2014/main" id="{B00201ED-DC74-4FC6-B457-41756BF99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344963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Text Box 14">
            <a:extLst>
              <a:ext uri="{FF2B5EF4-FFF2-40B4-BE49-F238E27FC236}">
                <a16:creationId xmlns:a16="http://schemas.microsoft.com/office/drawing/2014/main" id="{1C73AD40-150F-4695-A708-3ABDFE70755C}"/>
              </a:ext>
            </a:extLst>
          </p:cNvPr>
          <p:cNvSpPr txBox="1">
            <a:spLocks noChangeArrowheads="1"/>
          </p:cNvSpPr>
          <p:nvPr/>
        </p:nvSpPr>
        <p:spPr bwMode="auto">
          <a:xfrm>
            <a:off x="250825" y="4508500"/>
            <a:ext cx="3600450"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cs typeface="Arial" charset="0"/>
              </a:rPr>
              <a:t>Jeroboam</a:t>
            </a:r>
            <a:r>
              <a:rPr lang="en-GB" sz="3600" b="1">
                <a:solidFill>
                  <a:srgbClr val="FFFF00"/>
                </a:solidFill>
                <a:effectLst>
                  <a:outerShdw blurRad="38100" dist="38100" dir="2700000" algn="tl">
                    <a:srgbClr val="000000"/>
                  </a:outerShdw>
                </a:effectLst>
                <a:latin typeface="Arial" charset="0"/>
                <a:cs typeface="Arial" charset="0"/>
              </a:rPr>
              <a:t>’s Altar In Dan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circle(in)">
                                      <p:cBhvr>
                                        <p:cTn id="7" dur="2000"/>
                                        <p:tgtEl>
                                          <p:spTgt spid="28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86"/>
                                        </p:tgtEl>
                                        <p:attrNameLst>
                                          <p:attrName>style.visibility</p:attrName>
                                        </p:attrNameLst>
                                      </p:cBhvr>
                                      <p:to>
                                        <p:strVal val="visible"/>
                                      </p:to>
                                    </p:set>
                                    <p:anim calcmode="lin" valueType="num">
                                      <p:cBhvr additive="base">
                                        <p:cTn id="12" dur="500" fill="hold"/>
                                        <p:tgtEl>
                                          <p:spTgt spid="28686"/>
                                        </p:tgtEl>
                                        <p:attrNameLst>
                                          <p:attrName>ppt_x</p:attrName>
                                        </p:attrNameLst>
                                      </p:cBhvr>
                                      <p:tavLst>
                                        <p:tav tm="0">
                                          <p:val>
                                            <p:strVal val="#ppt_x"/>
                                          </p:val>
                                        </p:tav>
                                        <p:tav tm="100000">
                                          <p:val>
                                            <p:strVal val="#ppt_x"/>
                                          </p:val>
                                        </p:tav>
                                      </p:tavLst>
                                    </p:anim>
                                    <p:anim calcmode="lin" valueType="num">
                                      <p:cBhvr additive="base">
                                        <p:cTn id="13"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8679"/>
                                        </p:tgtEl>
                                        <p:attrNameLst>
                                          <p:attrName>style.visibility</p:attrName>
                                        </p:attrNameLst>
                                      </p:cBhvr>
                                      <p:to>
                                        <p:strVal val="visible"/>
                                      </p:to>
                                    </p:set>
                                    <p:anim calcmode="discrete" valueType="clr">
                                      <p:cBhvr override="childStyle">
                                        <p:cTn id="18" dur="80"/>
                                        <p:tgtEl>
                                          <p:spTgt spid="2867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8679"/>
                                        </p:tgtEl>
                                        <p:attrNameLst>
                                          <p:attrName>fillcolor</p:attrName>
                                        </p:attrNameLst>
                                      </p:cBhvr>
                                      <p:tavLst>
                                        <p:tav tm="0">
                                          <p:val>
                                            <p:clrVal>
                                              <a:schemeClr val="accent2"/>
                                            </p:clrVal>
                                          </p:val>
                                        </p:tav>
                                        <p:tav tm="50000">
                                          <p:val>
                                            <p:clrVal>
                                              <a:schemeClr val="hlink"/>
                                            </p:clrVal>
                                          </p:val>
                                        </p:tav>
                                      </p:tavLst>
                                    </p:anim>
                                    <p:set>
                                      <p:cBhvr>
                                        <p:cTn id="20" dur="80"/>
                                        <p:tgtEl>
                                          <p:spTgt spid="286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F3ED584D-D6AB-4C65-86A1-6754808A3D9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E2CA01-6178-41AB-8DB7-4FB43B16EEAC}" type="slidenum">
              <a:rPr lang="en-GB" altLang="en-US"/>
              <a:pPr eaLnBrk="1" hangingPunct="1"/>
              <a:t>13</a:t>
            </a:fld>
            <a:endParaRPr lang="en-GB" altLang="en-US"/>
          </a:p>
        </p:txBody>
      </p:sp>
      <p:sp>
        <p:nvSpPr>
          <p:cNvPr id="15363" name="Rectangle 2">
            <a:extLst>
              <a:ext uri="{FF2B5EF4-FFF2-40B4-BE49-F238E27FC236}">
                <a16:creationId xmlns:a16="http://schemas.microsoft.com/office/drawing/2014/main" id="{A7774601-F1EE-4B70-887F-0ED2A4CAB40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9700" name="Text Box 4">
            <a:extLst>
              <a:ext uri="{FF2B5EF4-FFF2-40B4-BE49-F238E27FC236}">
                <a16:creationId xmlns:a16="http://schemas.microsoft.com/office/drawing/2014/main" id="{AE1BAB3F-8C16-4FA4-AC86-40F9B6C060FB}"/>
              </a:ext>
            </a:extLst>
          </p:cNvPr>
          <p:cNvSpPr txBox="1">
            <a:spLocks noChangeArrowheads="1"/>
          </p:cNvSpPr>
          <p:nvPr/>
        </p:nvSpPr>
        <p:spPr bwMode="auto">
          <a:xfrm>
            <a:off x="4859338" y="2060575"/>
            <a:ext cx="3960812" cy="3990975"/>
          </a:xfrm>
          <a:prstGeom prst="rect">
            <a:avLst/>
          </a:prstGeom>
          <a:noFill/>
          <a:ln w="9525">
            <a:noFill/>
            <a:miter lim="800000"/>
            <a:headEnd/>
            <a:tailEnd/>
          </a:ln>
          <a:effectLst/>
        </p:spPr>
        <p:txBody>
          <a:bodyPr>
            <a:spAutoFit/>
          </a:bodyPr>
          <a:lstStyle/>
          <a:p>
            <a:pPr>
              <a:spcBef>
                <a:spcPct val="50000"/>
              </a:spcBef>
              <a:defRPr/>
            </a:pPr>
            <a:r>
              <a:rPr lang="en-US" sz="2800" b="1" i="1" u="sng">
                <a:solidFill>
                  <a:srgbClr val="FF00FF"/>
                </a:solidFill>
                <a:effectLst>
                  <a:outerShdw blurRad="38100" dist="38100" dir="2700000" algn="tl">
                    <a:srgbClr val="000000"/>
                  </a:outerShdw>
                </a:effectLst>
                <a:latin typeface="Arial" charset="0"/>
                <a:cs typeface="Arial" charset="0"/>
              </a:rPr>
              <a:t>31</a:t>
            </a:r>
            <a:r>
              <a:rPr lang="en-US" sz="2800" b="1" i="1" u="sng">
                <a:effectLst>
                  <a:outerShdw blurRad="38100" dist="38100" dir="2700000" algn="tl">
                    <a:srgbClr val="000000"/>
                  </a:outerShdw>
                </a:effectLst>
                <a:latin typeface="Arial" charset="0"/>
                <a:cs typeface="Arial" charset="0"/>
              </a:rPr>
              <a:t> </a:t>
            </a:r>
            <a:r>
              <a:rPr lang="en-US" sz="3200" b="1" i="1" u="sng">
                <a:solidFill>
                  <a:schemeClr val="hlink"/>
                </a:solidFill>
                <a:effectLst>
                  <a:outerShdw blurRad="38100" dist="38100" dir="2700000" algn="tl">
                    <a:srgbClr val="000000"/>
                  </a:outerShdw>
                </a:effectLst>
                <a:latin typeface="Arial" charset="0"/>
                <a:cs typeface="Arial" charset="0"/>
              </a:rPr>
              <a:t>And he made an house of high places, and made priests of the lowest of the people,</a:t>
            </a:r>
            <a:r>
              <a:rPr lang="en-US" sz="3200" b="1" i="1" u="sng">
                <a:effectLst>
                  <a:outerShdw blurRad="38100" dist="38100" dir="2700000" algn="tl">
                    <a:srgbClr val="000000"/>
                  </a:outerShdw>
                </a:effectLst>
                <a:latin typeface="Arial" charset="0"/>
                <a:cs typeface="Arial" charset="0"/>
              </a:rPr>
              <a:t> </a:t>
            </a:r>
            <a:r>
              <a:rPr lang="en-US" sz="3200" b="1" i="1" u="sng">
                <a:solidFill>
                  <a:schemeClr val="accent1"/>
                </a:solidFill>
                <a:effectLst>
                  <a:outerShdw blurRad="38100" dist="38100" dir="2700000" algn="tl">
                    <a:srgbClr val="000000"/>
                  </a:outerShdw>
                </a:effectLst>
                <a:latin typeface="Arial" charset="0"/>
                <a:cs typeface="Arial" charset="0"/>
              </a:rPr>
              <a:t>which were not of the sons of Levi</a:t>
            </a:r>
            <a:r>
              <a:rPr lang="en-US" sz="3200" b="1" i="1">
                <a:solidFill>
                  <a:schemeClr val="accent1"/>
                </a:solidFill>
                <a:effectLst>
                  <a:outerShdw blurRad="38100" dist="38100" dir="2700000" algn="tl">
                    <a:srgbClr val="000000"/>
                  </a:outerShdw>
                </a:effectLst>
                <a:latin typeface="Arial" charset="0"/>
                <a:cs typeface="Arial" charset="0"/>
              </a:rPr>
              <a:t>.</a:t>
            </a:r>
            <a:r>
              <a:rPr lang="en-US" sz="3200" b="1">
                <a:solidFill>
                  <a:schemeClr val="accent1"/>
                </a:solidFill>
                <a:effectLst>
                  <a:outerShdw blurRad="38100" dist="38100" dir="2700000" algn="tl">
                    <a:srgbClr val="000000"/>
                  </a:outerShdw>
                </a:effectLst>
                <a:latin typeface="Arial" charset="0"/>
                <a:cs typeface="Arial" charset="0"/>
              </a:rPr>
              <a:t> </a:t>
            </a:r>
            <a:endParaRPr lang="en-GB" sz="3200" b="1">
              <a:solidFill>
                <a:schemeClr val="accent1"/>
              </a:solidFill>
              <a:effectLst>
                <a:outerShdw blurRad="38100" dist="38100" dir="2700000" algn="tl">
                  <a:srgbClr val="000000"/>
                </a:outerShdw>
              </a:effectLst>
              <a:latin typeface="Arial" charset="0"/>
              <a:cs typeface="Arial" charset="0"/>
            </a:endParaRPr>
          </a:p>
        </p:txBody>
      </p:sp>
      <p:sp>
        <p:nvSpPr>
          <p:cNvPr id="29701" name="Text Box 5">
            <a:extLst>
              <a:ext uri="{FF2B5EF4-FFF2-40B4-BE49-F238E27FC236}">
                <a16:creationId xmlns:a16="http://schemas.microsoft.com/office/drawing/2014/main" id="{C321BD89-C6D5-4AD2-AFD5-2D35DB6E25EF}"/>
              </a:ext>
            </a:extLst>
          </p:cNvPr>
          <p:cNvSpPr txBox="1">
            <a:spLocks noChangeArrowheads="1"/>
          </p:cNvSpPr>
          <p:nvPr/>
        </p:nvSpPr>
        <p:spPr bwMode="auto">
          <a:xfrm>
            <a:off x="4932363" y="1341438"/>
            <a:ext cx="36004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endParaRPr lang="en-GB">
              <a:latin typeface="Arial" charset="0"/>
              <a:cs typeface="Arial" charset="0"/>
            </a:endParaRPr>
          </a:p>
        </p:txBody>
      </p:sp>
      <p:pic>
        <p:nvPicPr>
          <p:cNvPr id="29703" name="Picture 7" descr="TABHP">
            <a:extLst>
              <a:ext uri="{FF2B5EF4-FFF2-40B4-BE49-F238E27FC236}">
                <a16:creationId xmlns:a16="http://schemas.microsoft.com/office/drawing/2014/main" id="{1B1D1CAE-C276-463B-80C2-B2C9663A9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36099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a:extLst>
              <a:ext uri="{FF2B5EF4-FFF2-40B4-BE49-F238E27FC236}">
                <a16:creationId xmlns:a16="http://schemas.microsoft.com/office/drawing/2014/main" id="{2E1CF903-D06C-41B8-8563-DE8960BCB2F0}"/>
              </a:ext>
            </a:extLst>
          </p:cNvPr>
          <p:cNvSpPr txBox="1">
            <a:spLocks noChangeArrowheads="1"/>
          </p:cNvSpPr>
          <p:nvPr/>
        </p:nvSpPr>
        <p:spPr bwMode="auto">
          <a:xfrm>
            <a:off x="395288" y="6021388"/>
            <a:ext cx="3889375"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Levitical Priests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circle(in)">
                                      <p:cBhvr>
                                        <p:cTn id="7" dur="20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4"/>
                                        </p:tgtEl>
                                        <p:attrNameLst>
                                          <p:attrName>style.visibility</p:attrName>
                                        </p:attrNameLst>
                                      </p:cBhvr>
                                      <p:to>
                                        <p:strVal val="visible"/>
                                      </p:to>
                                    </p:set>
                                    <p:anim calcmode="lin" valueType="num">
                                      <p:cBhvr additive="base">
                                        <p:cTn id="12" dur="500" fill="hold"/>
                                        <p:tgtEl>
                                          <p:spTgt spid="29704"/>
                                        </p:tgtEl>
                                        <p:attrNameLst>
                                          <p:attrName>ppt_x</p:attrName>
                                        </p:attrNameLst>
                                      </p:cBhvr>
                                      <p:tavLst>
                                        <p:tav tm="0">
                                          <p:val>
                                            <p:strVal val="#ppt_x"/>
                                          </p:val>
                                        </p:tav>
                                        <p:tav tm="100000">
                                          <p:val>
                                            <p:strVal val="#ppt_x"/>
                                          </p:val>
                                        </p:tav>
                                      </p:tavLst>
                                    </p:anim>
                                    <p:anim calcmode="lin" valueType="num">
                                      <p:cBhvr additive="base">
                                        <p:cTn id="13"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9700"/>
                                        </p:tgtEl>
                                        <p:attrNameLst>
                                          <p:attrName>style.visibility</p:attrName>
                                        </p:attrNameLst>
                                      </p:cBhvr>
                                      <p:to>
                                        <p:strVal val="visible"/>
                                      </p:to>
                                    </p:set>
                                    <p:anim calcmode="discrete" valueType="clr">
                                      <p:cBhvr override="childStyle">
                                        <p:cTn id="18" dur="8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9700"/>
                                        </p:tgtEl>
                                        <p:attrNameLst>
                                          <p:attrName>fillcolor</p:attrName>
                                        </p:attrNameLst>
                                      </p:cBhvr>
                                      <p:tavLst>
                                        <p:tav tm="0">
                                          <p:val>
                                            <p:clrVal>
                                              <a:schemeClr val="accent2"/>
                                            </p:clrVal>
                                          </p:val>
                                        </p:tav>
                                        <p:tav tm="50000">
                                          <p:val>
                                            <p:clrVal>
                                              <a:schemeClr val="hlink"/>
                                            </p:clrVal>
                                          </p:val>
                                        </p:tav>
                                      </p:tavLst>
                                    </p:anim>
                                    <p:set>
                                      <p:cBhvr>
                                        <p:cTn id="20" dur="80"/>
                                        <p:tgtEl>
                                          <p:spTgt spid="297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5F26B3E9-5613-4C28-9FD1-98D4A849F5C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3AE677-C282-469A-92D6-910F26BB28CC}" type="slidenum">
              <a:rPr lang="en-GB" altLang="en-US"/>
              <a:pPr eaLnBrk="1" hangingPunct="1"/>
              <a:t>14</a:t>
            </a:fld>
            <a:endParaRPr lang="en-GB" altLang="en-US"/>
          </a:p>
        </p:txBody>
      </p:sp>
      <p:sp>
        <p:nvSpPr>
          <p:cNvPr id="16387" name="Rectangle 2">
            <a:extLst>
              <a:ext uri="{FF2B5EF4-FFF2-40B4-BE49-F238E27FC236}">
                <a16:creationId xmlns:a16="http://schemas.microsoft.com/office/drawing/2014/main" id="{8F762787-C636-4D16-A55B-8BC16BD6334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30724" name="Text Box 4">
            <a:extLst>
              <a:ext uri="{FF2B5EF4-FFF2-40B4-BE49-F238E27FC236}">
                <a16:creationId xmlns:a16="http://schemas.microsoft.com/office/drawing/2014/main" id="{6F45BEA2-77D5-4D7C-A4E9-991F96F0C5F3}"/>
              </a:ext>
            </a:extLst>
          </p:cNvPr>
          <p:cNvSpPr txBox="1">
            <a:spLocks noChangeArrowheads="1"/>
          </p:cNvSpPr>
          <p:nvPr/>
        </p:nvSpPr>
        <p:spPr bwMode="auto">
          <a:xfrm>
            <a:off x="3995738" y="1628775"/>
            <a:ext cx="5148262" cy="4789488"/>
          </a:xfrm>
          <a:prstGeom prst="rect">
            <a:avLst/>
          </a:prstGeom>
          <a:noFill/>
          <a:ln w="9525">
            <a:noFill/>
            <a:miter lim="800000"/>
            <a:headEnd/>
            <a:tailEnd/>
          </a:ln>
          <a:effectLst/>
        </p:spPr>
        <p:txBody>
          <a:bodyPr>
            <a:spAutoFit/>
          </a:bodyPr>
          <a:lstStyle/>
          <a:p>
            <a:pPr>
              <a:spcBef>
                <a:spcPct val="50000"/>
              </a:spcBef>
              <a:defRPr/>
            </a:pPr>
            <a:r>
              <a:rPr lang="en-US" sz="2800" b="1" i="1">
                <a:solidFill>
                  <a:srgbClr val="FF00FF"/>
                </a:solidFill>
                <a:effectLst>
                  <a:outerShdw blurRad="38100" dist="38100" dir="2700000" algn="tl">
                    <a:srgbClr val="000000"/>
                  </a:outerShdw>
                </a:effectLst>
                <a:latin typeface="Arial" charset="0"/>
                <a:cs typeface="Arial" charset="0"/>
              </a:rPr>
              <a:t>32</a:t>
            </a:r>
            <a:r>
              <a:rPr lang="en-US" sz="2800" b="1" i="1">
                <a:effectLst>
                  <a:outerShdw blurRad="38100" dist="38100" dir="2700000" algn="tl">
                    <a:srgbClr val="000000"/>
                  </a:outerShdw>
                </a:effectLst>
                <a:latin typeface="Arial" charset="0"/>
                <a:cs typeface="Arial" charset="0"/>
              </a:rPr>
              <a:t> </a:t>
            </a:r>
            <a:r>
              <a:rPr lang="en-US" sz="2800" b="1" i="1">
                <a:solidFill>
                  <a:schemeClr val="hlink"/>
                </a:solidFill>
                <a:effectLst>
                  <a:outerShdw blurRad="38100" dist="38100" dir="2700000" algn="tl">
                    <a:srgbClr val="000000"/>
                  </a:outerShdw>
                </a:effectLst>
                <a:latin typeface="Arial" charset="0"/>
                <a:cs typeface="Arial" charset="0"/>
              </a:rPr>
              <a:t>And Jeroboam ordained a feast in the eighth month,</a:t>
            </a:r>
            <a:r>
              <a:rPr lang="en-US" sz="2800" b="1" i="1">
                <a:effectLst>
                  <a:outerShdw blurRad="38100" dist="38100" dir="2700000" algn="tl">
                    <a:srgbClr val="000000"/>
                  </a:outerShdw>
                </a:effectLst>
                <a:latin typeface="Arial" charset="0"/>
                <a:cs typeface="Arial" charset="0"/>
              </a:rPr>
              <a:t> </a:t>
            </a:r>
            <a:r>
              <a:rPr lang="en-US" sz="2800" b="1" i="1">
                <a:solidFill>
                  <a:schemeClr val="accent1"/>
                </a:solidFill>
                <a:effectLst>
                  <a:outerShdw blurRad="38100" dist="38100" dir="2700000" algn="tl">
                    <a:srgbClr val="000000"/>
                  </a:outerShdw>
                </a:effectLst>
                <a:latin typeface="Arial" charset="0"/>
                <a:cs typeface="Arial" charset="0"/>
              </a:rPr>
              <a:t>on the fifteenth day of the month,</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like unto the feast that is in Judah,</a:t>
            </a:r>
            <a:r>
              <a:rPr lang="en-US" sz="2800" b="1" i="1">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and he offered upon the altar.</a:t>
            </a:r>
            <a:r>
              <a:rPr lang="en-US" sz="2800" b="1" i="1">
                <a:effectLst>
                  <a:outerShdw blurRad="38100" dist="38100" dir="2700000" algn="tl">
                    <a:srgbClr val="000000"/>
                  </a:outerShdw>
                </a:effectLst>
                <a:latin typeface="Arial" charset="0"/>
                <a:cs typeface="Arial" charset="0"/>
              </a:rPr>
              <a:t> </a:t>
            </a:r>
            <a:r>
              <a:rPr lang="en-US" sz="2800" b="1" i="1">
                <a:solidFill>
                  <a:srgbClr val="FF3300"/>
                </a:solidFill>
                <a:effectLst>
                  <a:outerShdw blurRad="38100" dist="38100" dir="2700000" algn="tl">
                    <a:srgbClr val="000000"/>
                  </a:outerShdw>
                </a:effectLst>
                <a:latin typeface="Arial" charset="0"/>
                <a:cs typeface="Arial" charset="0"/>
              </a:rPr>
              <a:t>So did he in Bethel,</a:t>
            </a:r>
            <a:r>
              <a:rPr lang="en-US" sz="2800" b="1" i="1">
                <a:effectLst>
                  <a:outerShdw blurRad="38100" dist="38100" dir="2700000" algn="tl">
                    <a:srgbClr val="000000"/>
                  </a:outerShdw>
                </a:effectLst>
                <a:latin typeface="Arial" charset="0"/>
                <a:cs typeface="Arial" charset="0"/>
              </a:rPr>
              <a:t> </a:t>
            </a:r>
            <a:r>
              <a:rPr lang="en-US" sz="2800" b="1" i="1">
                <a:solidFill>
                  <a:srgbClr val="CC9900"/>
                </a:solidFill>
                <a:effectLst>
                  <a:outerShdw blurRad="38100" dist="38100" dir="2700000" algn="tl">
                    <a:srgbClr val="000000"/>
                  </a:outerShdw>
                </a:effectLst>
                <a:latin typeface="Arial" charset="0"/>
                <a:cs typeface="Arial" charset="0"/>
              </a:rPr>
              <a:t>sacrificing unto the calves that he had made:</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and he placed in Bethel the priests of the high places which he had made.</a:t>
            </a:r>
            <a:r>
              <a:rPr lang="en-US" sz="2800" b="1">
                <a:latin typeface="Arial" charset="0"/>
                <a:cs typeface="Arial" charset="0"/>
              </a:rPr>
              <a:t> </a:t>
            </a:r>
            <a:endParaRPr lang="en-GB" sz="2800" b="1">
              <a:latin typeface="Arial" charset="0"/>
              <a:cs typeface="Arial" charset="0"/>
            </a:endParaRPr>
          </a:p>
        </p:txBody>
      </p:sp>
      <p:sp>
        <p:nvSpPr>
          <p:cNvPr id="30725" name="Text Box 5">
            <a:extLst>
              <a:ext uri="{FF2B5EF4-FFF2-40B4-BE49-F238E27FC236}">
                <a16:creationId xmlns:a16="http://schemas.microsoft.com/office/drawing/2014/main" id="{856325E7-889F-4C4D-B476-AF0B6A857D0B}"/>
              </a:ext>
            </a:extLst>
          </p:cNvPr>
          <p:cNvSpPr txBox="1">
            <a:spLocks noChangeArrowheads="1"/>
          </p:cNvSpPr>
          <p:nvPr/>
        </p:nvSpPr>
        <p:spPr bwMode="auto">
          <a:xfrm>
            <a:off x="5076825" y="1125538"/>
            <a:ext cx="2952750"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endParaRPr lang="en-GB">
              <a:latin typeface="Arial" charset="0"/>
              <a:cs typeface="Arial" charset="0"/>
            </a:endParaRPr>
          </a:p>
        </p:txBody>
      </p:sp>
      <p:pic>
        <p:nvPicPr>
          <p:cNvPr id="30727" name="Picture 7" descr="U-%5Cu-card%5Cu-card0077">
            <a:extLst>
              <a:ext uri="{FF2B5EF4-FFF2-40B4-BE49-F238E27FC236}">
                <a16:creationId xmlns:a16="http://schemas.microsoft.com/office/drawing/2014/main" id="{B76BB7F7-A1A5-4F27-9968-4F7E475C0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3143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8">
            <a:extLst>
              <a:ext uri="{FF2B5EF4-FFF2-40B4-BE49-F238E27FC236}">
                <a16:creationId xmlns:a16="http://schemas.microsoft.com/office/drawing/2014/main" id="{C6CD93EB-4280-4320-A6FC-127F3E93DFE5}"/>
              </a:ext>
            </a:extLst>
          </p:cNvPr>
          <p:cNvSpPr txBox="1">
            <a:spLocks noChangeArrowheads="1"/>
          </p:cNvSpPr>
          <p:nvPr/>
        </p:nvSpPr>
        <p:spPr bwMode="auto">
          <a:xfrm>
            <a:off x="179388" y="5300663"/>
            <a:ext cx="3600450"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Jeroboam's idolatry</a:t>
            </a:r>
            <a:r>
              <a:rPr lang="en-GB" sz="3600" b="1">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circle(in)">
                                      <p:cBhvr>
                                        <p:cTn id="7" dur="2000"/>
                                        <p:tgtEl>
                                          <p:spTgt spid="30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728">
                                            <p:txEl>
                                              <p:pRg st="0" end="0"/>
                                            </p:txEl>
                                          </p:spTgt>
                                        </p:tgtEl>
                                        <p:attrNameLst>
                                          <p:attrName>style.visibility</p:attrName>
                                        </p:attrNameLst>
                                      </p:cBhvr>
                                      <p:to>
                                        <p:strVal val="visible"/>
                                      </p:to>
                                    </p:set>
                                    <p:anim calcmode="lin" valueType="num">
                                      <p:cBhvr additive="base">
                                        <p:cTn id="12" dur="500" fill="hold"/>
                                        <p:tgtEl>
                                          <p:spTgt spid="3072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0724"/>
                                        </p:tgtEl>
                                        <p:attrNameLst>
                                          <p:attrName>style.visibility</p:attrName>
                                        </p:attrNameLst>
                                      </p:cBhvr>
                                      <p:to>
                                        <p:strVal val="visible"/>
                                      </p:to>
                                    </p:set>
                                    <p:anim calcmode="discrete" valueType="clr">
                                      <p:cBhvr override="childStyle">
                                        <p:cTn id="18" dur="80"/>
                                        <p:tgtEl>
                                          <p:spTgt spid="307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0724"/>
                                        </p:tgtEl>
                                        <p:attrNameLst>
                                          <p:attrName>fillcolor</p:attrName>
                                        </p:attrNameLst>
                                      </p:cBhvr>
                                      <p:tavLst>
                                        <p:tav tm="0">
                                          <p:val>
                                            <p:clrVal>
                                              <a:schemeClr val="accent2"/>
                                            </p:clrVal>
                                          </p:val>
                                        </p:tav>
                                        <p:tav tm="50000">
                                          <p:val>
                                            <p:clrVal>
                                              <a:schemeClr val="hlink"/>
                                            </p:clrVal>
                                          </p:val>
                                        </p:tav>
                                      </p:tavLst>
                                    </p:anim>
                                    <p:set>
                                      <p:cBhvr>
                                        <p:cTn id="20" dur="80"/>
                                        <p:tgtEl>
                                          <p:spTgt spid="307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E9741ED-90BC-4717-A5A3-126B652EF08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40D3C2-2B43-4C93-9537-4B12284D137E}" type="slidenum">
              <a:rPr lang="en-GB" altLang="en-US"/>
              <a:pPr eaLnBrk="1" hangingPunct="1"/>
              <a:t>15</a:t>
            </a:fld>
            <a:endParaRPr lang="en-GB" altLang="en-US"/>
          </a:p>
        </p:txBody>
      </p:sp>
      <p:sp>
        <p:nvSpPr>
          <p:cNvPr id="17411" name="Rectangle 2">
            <a:extLst>
              <a:ext uri="{FF2B5EF4-FFF2-40B4-BE49-F238E27FC236}">
                <a16:creationId xmlns:a16="http://schemas.microsoft.com/office/drawing/2014/main" id="{DBA17C72-9F50-4726-9D11-6885EF6DFB41}"/>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37892" name="Text Box 4">
            <a:extLst>
              <a:ext uri="{FF2B5EF4-FFF2-40B4-BE49-F238E27FC236}">
                <a16:creationId xmlns:a16="http://schemas.microsoft.com/office/drawing/2014/main" id="{6D74C7EC-1F69-4A2D-BCF4-285DE1622642}"/>
              </a:ext>
            </a:extLst>
          </p:cNvPr>
          <p:cNvSpPr txBox="1">
            <a:spLocks noChangeArrowheads="1"/>
          </p:cNvSpPr>
          <p:nvPr/>
        </p:nvSpPr>
        <p:spPr bwMode="auto">
          <a:xfrm>
            <a:off x="4356100" y="1916113"/>
            <a:ext cx="4787900" cy="4362450"/>
          </a:xfrm>
          <a:prstGeom prst="rect">
            <a:avLst/>
          </a:prstGeom>
          <a:noFill/>
          <a:ln w="9525">
            <a:noFill/>
            <a:miter lim="800000"/>
            <a:headEnd/>
            <a:tailEnd/>
          </a:ln>
          <a:effectLst/>
        </p:spPr>
        <p:txBody>
          <a:bodyPr>
            <a:spAutoFit/>
          </a:bodyPr>
          <a:lstStyle/>
          <a:p>
            <a:pPr>
              <a:spcBef>
                <a:spcPct val="50000"/>
              </a:spcBef>
              <a:defRPr/>
            </a:pPr>
            <a:r>
              <a:rPr lang="en-US" sz="2800" b="1" i="1">
                <a:solidFill>
                  <a:srgbClr val="FF00FF"/>
                </a:solidFill>
                <a:effectLst>
                  <a:outerShdw blurRad="38100" dist="38100" dir="2700000" algn="tl">
                    <a:srgbClr val="000000"/>
                  </a:outerShdw>
                </a:effectLst>
                <a:latin typeface="Arial" charset="0"/>
                <a:cs typeface="Arial" charset="0"/>
              </a:rPr>
              <a:t>33</a:t>
            </a:r>
            <a:r>
              <a:rPr lang="en-US" sz="2800" b="1" i="1">
                <a:effectLst>
                  <a:outerShdw blurRad="38100" dist="38100" dir="2700000" algn="tl">
                    <a:srgbClr val="000000"/>
                  </a:outerShdw>
                </a:effectLst>
                <a:latin typeface="Arial" charset="0"/>
                <a:cs typeface="Arial" charset="0"/>
              </a:rPr>
              <a:t> </a:t>
            </a:r>
            <a:r>
              <a:rPr lang="en-US" sz="2800" b="1" i="1">
                <a:solidFill>
                  <a:schemeClr val="hlink"/>
                </a:solidFill>
                <a:effectLst>
                  <a:outerShdw blurRad="38100" dist="38100" dir="2700000" algn="tl">
                    <a:srgbClr val="000000"/>
                  </a:outerShdw>
                </a:effectLst>
                <a:latin typeface="Arial" charset="0"/>
                <a:cs typeface="Arial" charset="0"/>
              </a:rPr>
              <a:t>So he offered upon the altar which he had made in Bethel the fifteenth day of the eighth month,</a:t>
            </a:r>
            <a:r>
              <a:rPr lang="en-US" sz="2800" b="1" i="1">
                <a:effectLst>
                  <a:outerShdw blurRad="38100" dist="38100" dir="2700000" algn="tl">
                    <a:srgbClr val="000000"/>
                  </a:outerShdw>
                </a:effectLst>
                <a:latin typeface="Arial" charset="0"/>
                <a:cs typeface="Arial" charset="0"/>
              </a:rPr>
              <a:t> </a:t>
            </a:r>
            <a:r>
              <a:rPr lang="en-US" sz="2800" b="1" i="1">
                <a:solidFill>
                  <a:schemeClr val="accent1"/>
                </a:solidFill>
                <a:effectLst>
                  <a:outerShdw blurRad="38100" dist="38100" dir="2700000" algn="tl">
                    <a:srgbClr val="000000"/>
                  </a:outerShdw>
                </a:effectLst>
                <a:latin typeface="Arial" charset="0"/>
                <a:cs typeface="Arial" charset="0"/>
              </a:rPr>
              <a:t>even in the month which he had devised of his own heart;</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and ordained a feast unto the children of Israel:</a:t>
            </a:r>
            <a:r>
              <a:rPr lang="en-US" sz="2800" b="1" i="1">
                <a:effectLst>
                  <a:outerShdw blurRad="38100" dist="38100" dir="2700000" algn="tl">
                    <a:srgbClr val="000000"/>
                  </a:outerShdw>
                </a:effectLst>
                <a:latin typeface="Arial" charset="0"/>
                <a:cs typeface="Arial" charset="0"/>
              </a:rPr>
              <a:t> </a:t>
            </a:r>
            <a:r>
              <a:rPr lang="en-US" sz="2800" b="1" i="1">
                <a:solidFill>
                  <a:srgbClr val="FF3300"/>
                </a:solidFill>
                <a:effectLst>
                  <a:outerShdw blurRad="38100" dist="38100" dir="2700000" algn="tl">
                    <a:srgbClr val="000000"/>
                  </a:outerShdw>
                </a:effectLst>
                <a:latin typeface="Arial" charset="0"/>
                <a:cs typeface="Arial" charset="0"/>
              </a:rPr>
              <a:t>and he offered upon the altar,</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and burnt incense.</a:t>
            </a:r>
            <a:r>
              <a:rPr lang="en-GB" sz="2800" b="1">
                <a:effectLst>
                  <a:outerShdw blurRad="38100" dist="38100" dir="2700000" algn="tl">
                    <a:srgbClr val="000000"/>
                  </a:outerShdw>
                </a:effectLst>
                <a:latin typeface="Arial" charset="0"/>
                <a:cs typeface="Arial" charset="0"/>
              </a:rPr>
              <a:t> </a:t>
            </a:r>
          </a:p>
        </p:txBody>
      </p:sp>
      <p:sp>
        <p:nvSpPr>
          <p:cNvPr id="37893" name="Text Box 5">
            <a:extLst>
              <a:ext uri="{FF2B5EF4-FFF2-40B4-BE49-F238E27FC236}">
                <a16:creationId xmlns:a16="http://schemas.microsoft.com/office/drawing/2014/main" id="{C70DA846-F4E6-4C61-AD97-68DEC0BFCF22}"/>
              </a:ext>
            </a:extLst>
          </p:cNvPr>
          <p:cNvSpPr txBox="1">
            <a:spLocks noChangeArrowheads="1"/>
          </p:cNvSpPr>
          <p:nvPr/>
        </p:nvSpPr>
        <p:spPr bwMode="auto">
          <a:xfrm>
            <a:off x="5076825" y="1341438"/>
            <a:ext cx="3598863"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endParaRPr lang="en-GB">
              <a:latin typeface="Arial" charset="0"/>
              <a:cs typeface="Arial" charset="0"/>
            </a:endParaRPr>
          </a:p>
        </p:txBody>
      </p:sp>
      <p:pic>
        <p:nvPicPr>
          <p:cNvPr id="37895" name="Picture 7" descr="VZ%5Cweigel%5Cweigel0110">
            <a:extLst>
              <a:ext uri="{FF2B5EF4-FFF2-40B4-BE49-F238E27FC236}">
                <a16:creationId xmlns:a16="http://schemas.microsoft.com/office/drawing/2014/main" id="{BD951393-10A2-4F1E-A5D9-B8760CE30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3632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circle(in)">
                                      <p:cBhvr>
                                        <p:cTn id="7" dur="20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7892">
                                            <p:txEl>
                                              <p:pRg st="0" end="0"/>
                                            </p:txEl>
                                          </p:spTgt>
                                        </p:tgtEl>
                                        <p:attrNameLst>
                                          <p:attrName>style.visibility</p:attrName>
                                        </p:attrNameLst>
                                      </p:cBhvr>
                                      <p:to>
                                        <p:strVal val="visible"/>
                                      </p:to>
                                    </p:set>
                                    <p:anim calcmode="discrete" valueType="clr">
                                      <p:cBhvr override="childStyle">
                                        <p:cTn id="12" dur="80"/>
                                        <p:tgtEl>
                                          <p:spTgt spid="3789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789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789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5F7985E0-228E-4AB9-B41F-37D9BBB3D3C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43B95E-653B-41BD-BC05-C5634FFA262E}" type="slidenum">
              <a:rPr lang="en-GB" altLang="en-US"/>
              <a:pPr eaLnBrk="1" hangingPunct="1"/>
              <a:t>16</a:t>
            </a:fld>
            <a:endParaRPr lang="en-GB" altLang="en-US"/>
          </a:p>
        </p:txBody>
      </p:sp>
      <p:sp>
        <p:nvSpPr>
          <p:cNvPr id="18435" name="Rectangle 2">
            <a:extLst>
              <a:ext uri="{FF2B5EF4-FFF2-40B4-BE49-F238E27FC236}">
                <a16:creationId xmlns:a16="http://schemas.microsoft.com/office/drawing/2014/main" id="{60523EE7-5ADB-4FB7-809B-DA8A3283D30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39940" name="Text Box 4">
            <a:extLst>
              <a:ext uri="{FF2B5EF4-FFF2-40B4-BE49-F238E27FC236}">
                <a16:creationId xmlns:a16="http://schemas.microsoft.com/office/drawing/2014/main" id="{ECB0B707-3E27-4086-8B15-AC7EC010E4A0}"/>
              </a:ext>
            </a:extLst>
          </p:cNvPr>
          <p:cNvSpPr txBox="1">
            <a:spLocks noChangeArrowheads="1"/>
          </p:cNvSpPr>
          <p:nvPr/>
        </p:nvSpPr>
        <p:spPr bwMode="auto">
          <a:xfrm>
            <a:off x="4716463" y="1125538"/>
            <a:ext cx="3887787"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13:33-35</a:t>
            </a:r>
            <a:endParaRPr lang="en-GB">
              <a:latin typeface="Arial" charset="0"/>
              <a:cs typeface="Arial" charset="0"/>
            </a:endParaRPr>
          </a:p>
        </p:txBody>
      </p:sp>
      <p:sp>
        <p:nvSpPr>
          <p:cNvPr id="39941" name="Text Box 5">
            <a:extLst>
              <a:ext uri="{FF2B5EF4-FFF2-40B4-BE49-F238E27FC236}">
                <a16:creationId xmlns:a16="http://schemas.microsoft.com/office/drawing/2014/main" id="{AC31419B-6D54-49B8-ABF3-30CB0CF1F924}"/>
              </a:ext>
            </a:extLst>
          </p:cNvPr>
          <p:cNvSpPr txBox="1">
            <a:spLocks noChangeArrowheads="1"/>
          </p:cNvSpPr>
          <p:nvPr/>
        </p:nvSpPr>
        <p:spPr bwMode="auto">
          <a:xfrm>
            <a:off x="4643438" y="1916113"/>
            <a:ext cx="4319587" cy="3689350"/>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These verses tell us that the first thing that Jeroboam did was to institute pagan practices instead of Yahweh’s law.</a:t>
            </a:r>
            <a:r>
              <a:rPr lang="en-US" sz="2800" b="1">
                <a:effectLst>
                  <a:outerShdw blurRad="38100" dist="38100" dir="2700000" algn="tl">
                    <a:srgbClr val="000000"/>
                  </a:outerShdw>
                </a:effectLst>
                <a:latin typeface="Arial" charset="0"/>
                <a:cs typeface="Arial" charset="0"/>
              </a:rPr>
              <a:t>  </a:t>
            </a:r>
            <a:r>
              <a:rPr lang="en-US" sz="3200" b="1">
                <a:solidFill>
                  <a:srgbClr val="FFFF00"/>
                </a:solidFill>
                <a:effectLst>
                  <a:outerShdw blurRad="38100" dist="38100" dir="2700000" algn="tl">
                    <a:srgbClr val="000000"/>
                  </a:outerShdw>
                </a:effectLst>
                <a:latin typeface="Arial" charset="0"/>
                <a:cs typeface="Arial" charset="0"/>
              </a:rPr>
              <a:t>He also picked unworthy men as priests.</a:t>
            </a:r>
            <a:endParaRPr lang="en-GB" sz="3200" b="1">
              <a:solidFill>
                <a:srgbClr val="FFFF00"/>
              </a:solidFill>
              <a:effectLst>
                <a:outerShdw blurRad="38100" dist="38100" dir="2700000" algn="tl">
                  <a:srgbClr val="000000"/>
                </a:outerShdw>
              </a:effectLst>
              <a:latin typeface="Arial" charset="0"/>
              <a:cs typeface="Arial" charset="0"/>
            </a:endParaRPr>
          </a:p>
        </p:txBody>
      </p:sp>
      <p:pic>
        <p:nvPicPr>
          <p:cNvPr id="39943" name="Picture 7" descr="U-%5Cu-children%5Cu-child0089">
            <a:extLst>
              <a:ext uri="{FF2B5EF4-FFF2-40B4-BE49-F238E27FC236}">
                <a16:creationId xmlns:a16="http://schemas.microsoft.com/office/drawing/2014/main" id="{54DCD96C-FBB2-4B1A-95CE-BBA3131B1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365283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circle(in)">
                                      <p:cBhvr>
                                        <p:cTn id="7" dur="2000"/>
                                        <p:tgtEl>
                                          <p:spTgt spid="399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9941"/>
                                        </p:tgtEl>
                                        <p:attrNameLst>
                                          <p:attrName>style.visibility</p:attrName>
                                        </p:attrNameLst>
                                      </p:cBhvr>
                                      <p:to>
                                        <p:strVal val="visible"/>
                                      </p:to>
                                    </p:set>
                                    <p:anim calcmode="discrete" valueType="clr">
                                      <p:cBhvr override="childStyle">
                                        <p:cTn id="12"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9941"/>
                                        </p:tgtEl>
                                        <p:attrNameLst>
                                          <p:attrName>fillcolor</p:attrName>
                                        </p:attrNameLst>
                                      </p:cBhvr>
                                      <p:tavLst>
                                        <p:tav tm="0">
                                          <p:val>
                                            <p:clrVal>
                                              <a:schemeClr val="accent2"/>
                                            </p:clrVal>
                                          </p:val>
                                        </p:tav>
                                        <p:tav tm="50000">
                                          <p:val>
                                            <p:clrVal>
                                              <a:schemeClr val="hlink"/>
                                            </p:clrVal>
                                          </p:val>
                                        </p:tav>
                                      </p:tavLst>
                                    </p:anim>
                                    <p:set>
                                      <p:cBhvr>
                                        <p:cTn id="14" dur="80"/>
                                        <p:tgtEl>
                                          <p:spTgt spid="399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94A777AB-BF87-4D65-BF42-68BE1B56530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35D364-3459-44F7-B90B-93584198B17C}" type="slidenum">
              <a:rPr lang="en-GB" altLang="en-US"/>
              <a:pPr eaLnBrk="1" hangingPunct="1"/>
              <a:t>17</a:t>
            </a:fld>
            <a:endParaRPr lang="en-GB" altLang="en-US"/>
          </a:p>
        </p:txBody>
      </p:sp>
      <p:sp>
        <p:nvSpPr>
          <p:cNvPr id="19459" name="Rectangle 2">
            <a:extLst>
              <a:ext uri="{FF2B5EF4-FFF2-40B4-BE49-F238E27FC236}">
                <a16:creationId xmlns:a16="http://schemas.microsoft.com/office/drawing/2014/main" id="{0A96A4BC-2601-402B-8B51-C954C521909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50179" name="Text Box 3">
            <a:extLst>
              <a:ext uri="{FF2B5EF4-FFF2-40B4-BE49-F238E27FC236}">
                <a16:creationId xmlns:a16="http://schemas.microsoft.com/office/drawing/2014/main" id="{845526FE-DB4B-4A1E-B90A-DEB55F2728E0}"/>
              </a:ext>
            </a:extLst>
          </p:cNvPr>
          <p:cNvSpPr txBox="1">
            <a:spLocks noChangeArrowheads="1"/>
          </p:cNvSpPr>
          <p:nvPr/>
        </p:nvSpPr>
        <p:spPr bwMode="auto">
          <a:xfrm>
            <a:off x="5003800" y="1196975"/>
            <a:ext cx="3529013"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13:33-35</a:t>
            </a:r>
            <a:endParaRPr lang="en-GB">
              <a:latin typeface="Arial" charset="0"/>
              <a:cs typeface="Arial" charset="0"/>
            </a:endParaRPr>
          </a:p>
        </p:txBody>
      </p:sp>
      <p:sp>
        <p:nvSpPr>
          <p:cNvPr id="50180" name="Text Box 4">
            <a:extLst>
              <a:ext uri="{FF2B5EF4-FFF2-40B4-BE49-F238E27FC236}">
                <a16:creationId xmlns:a16="http://schemas.microsoft.com/office/drawing/2014/main" id="{67DC4E7D-3E84-4565-93D1-AEEB6A435FD9}"/>
              </a:ext>
            </a:extLst>
          </p:cNvPr>
          <p:cNvSpPr txBox="1">
            <a:spLocks noChangeArrowheads="1"/>
          </p:cNvSpPr>
          <p:nvPr/>
        </p:nvSpPr>
        <p:spPr bwMode="auto">
          <a:xfrm>
            <a:off x="4427538" y="1844675"/>
            <a:ext cx="4716462" cy="4362450"/>
          </a:xfrm>
          <a:prstGeom prst="rect">
            <a:avLst/>
          </a:prstGeom>
          <a:noFill/>
          <a:ln w="9525">
            <a:noFill/>
            <a:miter lim="800000"/>
            <a:headEnd/>
            <a:tailEnd/>
          </a:ln>
          <a:effectLst/>
        </p:spPr>
        <p:txBody>
          <a:bodyPr>
            <a:spAutoFit/>
          </a:bodyPr>
          <a:lstStyle/>
          <a:p>
            <a:pPr>
              <a:spcBef>
                <a:spcPct val="50000"/>
              </a:spcBef>
              <a:defRPr/>
            </a:pPr>
            <a:r>
              <a:rPr lang="en-US" sz="2800" b="1" i="1">
                <a:solidFill>
                  <a:srgbClr val="FF00FF"/>
                </a:solidFill>
                <a:effectLst>
                  <a:outerShdw blurRad="38100" dist="38100" dir="2700000" algn="tl">
                    <a:srgbClr val="000000"/>
                  </a:outerShdw>
                </a:effectLst>
                <a:latin typeface="Arial" charset="0"/>
                <a:cs typeface="Arial" charset="0"/>
              </a:rPr>
              <a:t>33</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After this thing Jeroboam returned not from his evil way,</a:t>
            </a:r>
            <a:r>
              <a:rPr lang="en-US" sz="2800" b="1" i="1">
                <a:effectLst>
                  <a:outerShdw blurRad="38100" dist="38100" dir="2700000" algn="tl">
                    <a:srgbClr val="000000"/>
                  </a:outerShdw>
                </a:effectLst>
                <a:latin typeface="Arial" charset="0"/>
                <a:cs typeface="Arial" charset="0"/>
              </a:rPr>
              <a:t> </a:t>
            </a:r>
            <a:r>
              <a:rPr lang="en-US" sz="2800" b="1" i="1">
                <a:solidFill>
                  <a:schemeClr val="accent1"/>
                </a:solidFill>
                <a:effectLst>
                  <a:outerShdw blurRad="38100" dist="38100" dir="2700000" algn="tl">
                    <a:srgbClr val="000000"/>
                  </a:outerShdw>
                </a:effectLst>
                <a:latin typeface="Arial" charset="0"/>
                <a:cs typeface="Arial" charset="0"/>
              </a:rPr>
              <a:t>but made again of the lowest of the people priests of the high places:</a:t>
            </a:r>
            <a:r>
              <a:rPr lang="en-US" sz="2800" b="1" i="1">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whosoever would,</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he consecrated him, and he became one of the priests of the high places.</a:t>
            </a:r>
            <a:r>
              <a:rPr lang="en-US" sz="2800" b="1">
                <a:solidFill>
                  <a:srgbClr val="00FF00"/>
                </a:solidFill>
                <a:effectLst>
                  <a:outerShdw blurRad="38100" dist="38100" dir="2700000" algn="tl">
                    <a:srgbClr val="000000"/>
                  </a:outerShdw>
                </a:effectLst>
                <a:latin typeface="Arial" charset="0"/>
                <a:cs typeface="Arial" charset="0"/>
              </a:rPr>
              <a:t> </a:t>
            </a:r>
            <a:endParaRPr lang="en-GB" sz="2800" b="1">
              <a:solidFill>
                <a:srgbClr val="00FF00"/>
              </a:solidFill>
              <a:effectLst>
                <a:outerShdw blurRad="38100" dist="38100" dir="2700000" algn="tl">
                  <a:srgbClr val="000000"/>
                </a:outerShdw>
              </a:effectLst>
              <a:latin typeface="Arial" charset="0"/>
              <a:cs typeface="Arial" charset="0"/>
            </a:endParaRPr>
          </a:p>
        </p:txBody>
      </p:sp>
      <p:pic>
        <p:nvPicPr>
          <p:cNvPr id="50182" name="Picture 6" descr="goldencalves-jeroboamsreign">
            <a:extLst>
              <a:ext uri="{FF2B5EF4-FFF2-40B4-BE49-F238E27FC236}">
                <a16:creationId xmlns:a16="http://schemas.microsoft.com/office/drawing/2014/main" id="{72A6CA0E-E916-4CE5-809F-4FE8FE6BC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37433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7">
            <a:extLst>
              <a:ext uri="{FF2B5EF4-FFF2-40B4-BE49-F238E27FC236}">
                <a16:creationId xmlns:a16="http://schemas.microsoft.com/office/drawing/2014/main" id="{10FDFFA1-5770-4DF3-BC43-E678EDEF535E}"/>
              </a:ext>
            </a:extLst>
          </p:cNvPr>
          <p:cNvSpPr txBox="1">
            <a:spLocks noChangeArrowheads="1"/>
          </p:cNvSpPr>
          <p:nvPr/>
        </p:nvSpPr>
        <p:spPr bwMode="auto">
          <a:xfrm>
            <a:off x="323850" y="5013325"/>
            <a:ext cx="4032250"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Jeroboam And Pagan Sacrifices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circle(in)">
                                      <p:cBhvr>
                                        <p:cTn id="7" dur="2000"/>
                                        <p:tgtEl>
                                          <p:spTgt spid="50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183"/>
                                        </p:tgtEl>
                                        <p:attrNameLst>
                                          <p:attrName>style.visibility</p:attrName>
                                        </p:attrNameLst>
                                      </p:cBhvr>
                                      <p:to>
                                        <p:strVal val="visible"/>
                                      </p:to>
                                    </p:set>
                                    <p:anim calcmode="lin" valueType="num">
                                      <p:cBhvr additive="base">
                                        <p:cTn id="12" dur="500" fill="hold"/>
                                        <p:tgtEl>
                                          <p:spTgt spid="50183"/>
                                        </p:tgtEl>
                                        <p:attrNameLst>
                                          <p:attrName>ppt_x</p:attrName>
                                        </p:attrNameLst>
                                      </p:cBhvr>
                                      <p:tavLst>
                                        <p:tav tm="0">
                                          <p:val>
                                            <p:strVal val="#ppt_x"/>
                                          </p:val>
                                        </p:tav>
                                        <p:tav tm="100000">
                                          <p:val>
                                            <p:strVal val="#ppt_x"/>
                                          </p:val>
                                        </p:tav>
                                      </p:tavLst>
                                    </p:anim>
                                    <p:anim calcmode="lin" valueType="num">
                                      <p:cBhvr additive="base">
                                        <p:cTn id="13"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0180"/>
                                        </p:tgtEl>
                                        <p:attrNameLst>
                                          <p:attrName>style.visibility</p:attrName>
                                        </p:attrNameLst>
                                      </p:cBhvr>
                                      <p:to>
                                        <p:strVal val="visible"/>
                                      </p:to>
                                    </p:set>
                                    <p:anim calcmode="discrete" valueType="clr">
                                      <p:cBhvr override="childStyle">
                                        <p:cTn id="18"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0180"/>
                                        </p:tgtEl>
                                        <p:attrNameLst>
                                          <p:attrName>fillcolor</p:attrName>
                                        </p:attrNameLst>
                                      </p:cBhvr>
                                      <p:tavLst>
                                        <p:tav tm="0">
                                          <p:val>
                                            <p:clrVal>
                                              <a:schemeClr val="accent2"/>
                                            </p:clrVal>
                                          </p:val>
                                        </p:tav>
                                        <p:tav tm="50000">
                                          <p:val>
                                            <p:clrVal>
                                              <a:schemeClr val="hlink"/>
                                            </p:clrVal>
                                          </p:val>
                                        </p:tav>
                                      </p:tavLst>
                                    </p:anim>
                                    <p:set>
                                      <p:cBhvr>
                                        <p:cTn id="20" dur="80"/>
                                        <p:tgtEl>
                                          <p:spTgt spid="50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B5AD1EBF-54F3-4F5E-8BCF-CB12C0B13A0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937A43-B88D-41EA-821C-9FA0F2D90753}" type="slidenum">
              <a:rPr lang="en-GB" altLang="en-US"/>
              <a:pPr eaLnBrk="1" hangingPunct="1"/>
              <a:t>18</a:t>
            </a:fld>
            <a:endParaRPr lang="en-GB" altLang="en-US"/>
          </a:p>
        </p:txBody>
      </p:sp>
      <p:sp>
        <p:nvSpPr>
          <p:cNvPr id="20483" name="Rectangle 4">
            <a:extLst>
              <a:ext uri="{FF2B5EF4-FFF2-40B4-BE49-F238E27FC236}">
                <a16:creationId xmlns:a16="http://schemas.microsoft.com/office/drawing/2014/main" id="{3602BDD6-77E2-45AF-8727-0EE7F837D79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41989" name="Text Box 5">
            <a:extLst>
              <a:ext uri="{FF2B5EF4-FFF2-40B4-BE49-F238E27FC236}">
                <a16:creationId xmlns:a16="http://schemas.microsoft.com/office/drawing/2014/main" id="{DF73A219-9E2C-4516-BBFC-1616F749F814}"/>
              </a:ext>
            </a:extLst>
          </p:cNvPr>
          <p:cNvSpPr txBox="1">
            <a:spLocks noChangeArrowheads="1"/>
          </p:cNvSpPr>
          <p:nvPr/>
        </p:nvSpPr>
        <p:spPr bwMode="auto">
          <a:xfrm>
            <a:off x="5003800" y="1196975"/>
            <a:ext cx="3529013" cy="519113"/>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13:33-35</a:t>
            </a:r>
            <a:endParaRPr lang="en-GB">
              <a:latin typeface="Arial" charset="0"/>
              <a:cs typeface="Arial" charset="0"/>
            </a:endParaRPr>
          </a:p>
        </p:txBody>
      </p:sp>
      <p:sp>
        <p:nvSpPr>
          <p:cNvPr id="41990" name="Text Box 6">
            <a:extLst>
              <a:ext uri="{FF2B5EF4-FFF2-40B4-BE49-F238E27FC236}">
                <a16:creationId xmlns:a16="http://schemas.microsoft.com/office/drawing/2014/main" id="{18B29177-F521-43EF-8F40-A9499FB00B63}"/>
              </a:ext>
            </a:extLst>
          </p:cNvPr>
          <p:cNvSpPr txBox="1">
            <a:spLocks noChangeArrowheads="1"/>
          </p:cNvSpPr>
          <p:nvPr/>
        </p:nvSpPr>
        <p:spPr bwMode="auto">
          <a:xfrm>
            <a:off x="4500563" y="1989138"/>
            <a:ext cx="4392612" cy="2835275"/>
          </a:xfrm>
          <a:prstGeom prst="rect">
            <a:avLst/>
          </a:prstGeom>
          <a:noFill/>
          <a:ln w="9525">
            <a:noFill/>
            <a:miter lim="800000"/>
            <a:headEnd/>
            <a:tailEnd/>
          </a:ln>
          <a:effectLst/>
        </p:spPr>
        <p:txBody>
          <a:bodyPr>
            <a:spAutoFit/>
          </a:bodyPr>
          <a:lstStyle/>
          <a:p>
            <a:pPr>
              <a:spcBef>
                <a:spcPct val="50000"/>
              </a:spcBef>
              <a:defRPr/>
            </a:pPr>
            <a:r>
              <a:rPr lang="en-US" sz="2800" b="1" i="1">
                <a:solidFill>
                  <a:srgbClr val="FF00FF"/>
                </a:solidFill>
                <a:effectLst>
                  <a:outerShdw blurRad="38100" dist="38100" dir="2700000" algn="tl">
                    <a:srgbClr val="000000"/>
                  </a:outerShdw>
                </a:effectLst>
                <a:latin typeface="Arial" charset="0"/>
                <a:cs typeface="Arial" charset="0"/>
              </a:rPr>
              <a:t>34</a:t>
            </a:r>
            <a:r>
              <a:rPr lang="en-US" sz="2800" b="1" i="1">
                <a:effectLst>
                  <a:outerShdw blurRad="38100" dist="38100" dir="2700000" algn="tl">
                    <a:srgbClr val="000000"/>
                  </a:outerShdw>
                </a:effectLst>
                <a:latin typeface="Arial" charset="0"/>
                <a:cs typeface="Arial" charset="0"/>
              </a:rPr>
              <a:t> </a:t>
            </a:r>
            <a:r>
              <a:rPr lang="en-US" sz="3200" b="1" i="1" u="sng">
                <a:solidFill>
                  <a:schemeClr val="hlink"/>
                </a:solidFill>
                <a:effectLst>
                  <a:outerShdw blurRad="38100" dist="38100" dir="2700000" algn="tl">
                    <a:srgbClr val="000000"/>
                  </a:outerShdw>
                </a:effectLst>
                <a:latin typeface="Arial" charset="0"/>
                <a:cs typeface="Arial" charset="0"/>
              </a:rPr>
              <a:t>And this thing became sin unto the house of Jeroboam</a:t>
            </a:r>
            <a:r>
              <a:rPr lang="en-US" sz="3200" b="1" i="1">
                <a:solidFill>
                  <a:schemeClr val="hlink"/>
                </a:solidFill>
                <a:effectLst>
                  <a:outerShdw blurRad="38100" dist="38100" dir="2700000" algn="tl">
                    <a:srgbClr val="000000"/>
                  </a:outerShdw>
                </a:effectLst>
                <a:latin typeface="Arial" charset="0"/>
                <a:cs typeface="Arial" charset="0"/>
              </a:rPr>
              <a:t>,</a:t>
            </a:r>
            <a:r>
              <a:rPr lang="en-US" sz="2800" b="1" i="1">
                <a:effectLst>
                  <a:outerShdw blurRad="38100" dist="38100" dir="2700000" algn="tl">
                    <a:srgbClr val="000000"/>
                  </a:outerShdw>
                </a:effectLst>
                <a:latin typeface="Arial" charset="0"/>
                <a:cs typeface="Arial" charset="0"/>
              </a:rPr>
              <a:t> </a:t>
            </a:r>
            <a:r>
              <a:rPr lang="en-US" sz="2800" b="1" i="1">
                <a:solidFill>
                  <a:schemeClr val="accent1"/>
                </a:solidFill>
                <a:effectLst>
                  <a:outerShdw blurRad="38100" dist="38100" dir="2700000" algn="tl">
                    <a:srgbClr val="000000"/>
                  </a:outerShdw>
                </a:effectLst>
                <a:latin typeface="Arial" charset="0"/>
                <a:cs typeface="Arial" charset="0"/>
              </a:rPr>
              <a:t>even to cut it off, and to destroy it from off the face of the earth</a:t>
            </a:r>
            <a:r>
              <a:rPr lang="en-US" i="1">
                <a:solidFill>
                  <a:schemeClr val="accent1"/>
                </a:solidFill>
                <a:latin typeface="Arial" charset="0"/>
                <a:cs typeface="Arial" charset="0"/>
              </a:rPr>
              <a:t>.</a:t>
            </a:r>
            <a:r>
              <a:rPr lang="en-GB">
                <a:latin typeface="Arial" charset="0"/>
                <a:cs typeface="Arial" charset="0"/>
              </a:rPr>
              <a:t> </a:t>
            </a:r>
          </a:p>
        </p:txBody>
      </p:sp>
      <p:pic>
        <p:nvPicPr>
          <p:cNvPr id="41992" name="Picture 8" descr="210447">
            <a:extLst>
              <a:ext uri="{FF2B5EF4-FFF2-40B4-BE49-F238E27FC236}">
                <a16:creationId xmlns:a16="http://schemas.microsoft.com/office/drawing/2014/main" id="{3C31FC7F-0E71-45B9-909D-3915194D2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3959225"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 Box 9">
            <a:extLst>
              <a:ext uri="{FF2B5EF4-FFF2-40B4-BE49-F238E27FC236}">
                <a16:creationId xmlns:a16="http://schemas.microsoft.com/office/drawing/2014/main" id="{A0298EFE-4E0B-4129-BC9B-912B039A9F5F}"/>
              </a:ext>
            </a:extLst>
          </p:cNvPr>
          <p:cNvSpPr txBox="1">
            <a:spLocks noChangeArrowheads="1"/>
          </p:cNvSpPr>
          <p:nvPr/>
        </p:nvSpPr>
        <p:spPr bwMode="auto">
          <a:xfrm>
            <a:off x="539750" y="5229225"/>
            <a:ext cx="3744913"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Sin Of Jeroboam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circle(in)">
                                      <p:cBhvr>
                                        <p:cTn id="7" dur="2000"/>
                                        <p:tgtEl>
                                          <p:spTgt spid="419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93"/>
                                        </p:tgtEl>
                                        <p:attrNameLst>
                                          <p:attrName>style.visibility</p:attrName>
                                        </p:attrNameLst>
                                      </p:cBhvr>
                                      <p:to>
                                        <p:strVal val="visible"/>
                                      </p:to>
                                    </p:set>
                                    <p:anim calcmode="lin" valueType="num">
                                      <p:cBhvr additive="base">
                                        <p:cTn id="12" dur="500" fill="hold"/>
                                        <p:tgtEl>
                                          <p:spTgt spid="41993"/>
                                        </p:tgtEl>
                                        <p:attrNameLst>
                                          <p:attrName>ppt_x</p:attrName>
                                        </p:attrNameLst>
                                      </p:cBhvr>
                                      <p:tavLst>
                                        <p:tav tm="0">
                                          <p:val>
                                            <p:strVal val="#ppt_x"/>
                                          </p:val>
                                        </p:tav>
                                        <p:tav tm="100000">
                                          <p:val>
                                            <p:strVal val="#ppt_x"/>
                                          </p:val>
                                        </p:tav>
                                      </p:tavLst>
                                    </p:anim>
                                    <p:anim calcmode="lin" valueType="num">
                                      <p:cBhvr additive="base">
                                        <p:cTn id="13"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1990"/>
                                        </p:tgtEl>
                                        <p:attrNameLst>
                                          <p:attrName>style.visibility</p:attrName>
                                        </p:attrNameLst>
                                      </p:cBhvr>
                                      <p:to>
                                        <p:strVal val="visible"/>
                                      </p:to>
                                    </p:set>
                                    <p:anim calcmode="discrete" valueType="clr">
                                      <p:cBhvr override="childStyle">
                                        <p:cTn id="18"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1990"/>
                                        </p:tgtEl>
                                        <p:attrNameLst>
                                          <p:attrName>fillcolor</p:attrName>
                                        </p:attrNameLst>
                                      </p:cBhvr>
                                      <p:tavLst>
                                        <p:tav tm="0">
                                          <p:val>
                                            <p:clrVal>
                                              <a:schemeClr val="accent2"/>
                                            </p:clrVal>
                                          </p:val>
                                        </p:tav>
                                        <p:tav tm="50000">
                                          <p:val>
                                            <p:clrVal>
                                              <a:schemeClr val="hlink"/>
                                            </p:clrVal>
                                          </p:val>
                                        </p:tav>
                                      </p:tavLst>
                                    </p:anim>
                                    <p:set>
                                      <p:cBhvr>
                                        <p:cTn id="20"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CEBAF56-A584-4F9C-991A-1C2C97B543E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1911E3-4A22-4FF9-938D-A42C97C268A8}" type="slidenum">
              <a:rPr lang="en-GB" altLang="en-US"/>
              <a:pPr eaLnBrk="1" hangingPunct="1"/>
              <a:t>19</a:t>
            </a:fld>
            <a:endParaRPr lang="en-GB" altLang="en-US"/>
          </a:p>
        </p:txBody>
      </p:sp>
      <p:sp>
        <p:nvSpPr>
          <p:cNvPr id="21507" name="Rectangle 2">
            <a:extLst>
              <a:ext uri="{FF2B5EF4-FFF2-40B4-BE49-F238E27FC236}">
                <a16:creationId xmlns:a16="http://schemas.microsoft.com/office/drawing/2014/main" id="{1ABAC368-D18F-48A1-988C-2539A716CE55}"/>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44035" name="Text Box 3">
            <a:extLst>
              <a:ext uri="{FF2B5EF4-FFF2-40B4-BE49-F238E27FC236}">
                <a16:creationId xmlns:a16="http://schemas.microsoft.com/office/drawing/2014/main" id="{9C3D1A3A-291C-4BE5-99BC-26BFA3F019A3}"/>
              </a:ext>
            </a:extLst>
          </p:cNvPr>
          <p:cNvSpPr txBox="1">
            <a:spLocks noChangeArrowheads="1"/>
          </p:cNvSpPr>
          <p:nvPr/>
        </p:nvSpPr>
        <p:spPr bwMode="auto">
          <a:xfrm>
            <a:off x="4284663" y="2636838"/>
            <a:ext cx="4859337" cy="3935412"/>
          </a:xfrm>
          <a:prstGeom prst="rect">
            <a:avLst/>
          </a:prstGeom>
          <a:noFill/>
          <a:ln w="9525">
            <a:noFill/>
            <a:miter lim="800000"/>
            <a:headEnd/>
            <a:tailEnd/>
          </a:ln>
          <a:effectLst/>
        </p:spPr>
        <p:txBody>
          <a:bodyPr>
            <a:spAutoFit/>
          </a:bodyPr>
          <a:lstStyle/>
          <a:p>
            <a:pPr>
              <a:defRPr/>
            </a:pPr>
            <a:r>
              <a:rPr lang="en-US" sz="2800" b="1">
                <a:solidFill>
                  <a:srgbClr val="99FF33"/>
                </a:solidFill>
                <a:effectLst>
                  <a:outerShdw blurRad="38100" dist="38100" dir="2700000" algn="tl">
                    <a:srgbClr val="000000"/>
                  </a:outerShdw>
                </a:effectLst>
                <a:latin typeface="Arial" charset="0"/>
                <a:cs typeface="Arial" charset="0"/>
              </a:rPr>
              <a:t>Unfortunately, this type of disobedience was practiced by all of Jeroboam’s successors.</a:t>
            </a:r>
          </a:p>
          <a:p>
            <a:pPr>
              <a:defRPr/>
            </a:pPr>
            <a:r>
              <a:rPr lang="en-US" sz="2800" b="1">
                <a:solidFill>
                  <a:srgbClr val="FF00FF"/>
                </a:solidFill>
                <a:effectLst>
                  <a:outerShdw blurRad="38100" dist="38100" dir="2700000" algn="tl">
                    <a:srgbClr val="000000"/>
                  </a:outerShdw>
                </a:effectLst>
                <a:latin typeface="Arial" charset="0"/>
                <a:cs typeface="Arial" charset="0"/>
              </a:rPr>
              <a:t>One of his successors was King Omri.</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King Omri was known to the Assyrians and other nations as Gomri and Khumri.</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pic>
        <p:nvPicPr>
          <p:cNvPr id="44038" name="Picture 6" descr="moabite_stone">
            <a:extLst>
              <a:ext uri="{FF2B5EF4-FFF2-40B4-BE49-F238E27FC236}">
                <a16:creationId xmlns:a16="http://schemas.microsoft.com/office/drawing/2014/main" id="{1D96CEA4-8289-409B-B67E-82A68A7A5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96975"/>
            <a:ext cx="37290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7">
            <a:extLst>
              <a:ext uri="{FF2B5EF4-FFF2-40B4-BE49-F238E27FC236}">
                <a16:creationId xmlns:a16="http://schemas.microsoft.com/office/drawing/2014/main" id="{54BAA9EF-DB72-4E17-A99E-A8F6B388C7F6}"/>
              </a:ext>
            </a:extLst>
          </p:cNvPr>
          <p:cNvSpPr txBox="1">
            <a:spLocks noChangeArrowheads="1"/>
          </p:cNvSpPr>
          <p:nvPr/>
        </p:nvSpPr>
        <p:spPr bwMode="auto">
          <a:xfrm>
            <a:off x="4356100" y="1268413"/>
            <a:ext cx="4392613" cy="946150"/>
          </a:xfrm>
          <a:prstGeom prst="rect">
            <a:avLst/>
          </a:prstGeom>
          <a:noFill/>
          <a:ln w="9525">
            <a:noFill/>
            <a:miter lim="800000"/>
            <a:headEnd/>
            <a:tailEnd/>
          </a:ln>
          <a:effectLst/>
        </p:spPr>
        <p:txBody>
          <a:bodyPr>
            <a:spAutoFit/>
          </a:bodyPr>
          <a:lstStyle/>
          <a:p>
            <a:pPr>
              <a:spcBef>
                <a:spcPct val="50000"/>
              </a:spcBef>
              <a:defRPr/>
            </a:pPr>
            <a:r>
              <a:rPr lang="en-GB" sz="2800" b="1">
                <a:solidFill>
                  <a:schemeClr val="accent1"/>
                </a:solidFill>
                <a:effectLst>
                  <a:outerShdw blurRad="38100" dist="38100" dir="2700000" algn="tl">
                    <a:srgbClr val="000000"/>
                  </a:outerShdw>
                </a:effectLst>
                <a:latin typeface="Arial" charset="0"/>
                <a:cs typeface="Arial" charset="0"/>
              </a:rPr>
              <a:t>Left: The Moabite Stone – mentions King Omri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circle(in)">
                                      <p:cBhvr>
                                        <p:cTn id="7" dur="20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 calcmode="lin" valueType="num">
                                      <p:cBhvr additive="base">
                                        <p:cTn id="12" dur="500" fill="hold"/>
                                        <p:tgtEl>
                                          <p:spTgt spid="44039"/>
                                        </p:tgtEl>
                                        <p:attrNameLst>
                                          <p:attrName>ppt_x</p:attrName>
                                        </p:attrNameLst>
                                      </p:cBhvr>
                                      <p:tavLst>
                                        <p:tav tm="0">
                                          <p:val>
                                            <p:strVal val="#ppt_x"/>
                                          </p:val>
                                        </p:tav>
                                        <p:tav tm="100000">
                                          <p:val>
                                            <p:strVal val="#ppt_x"/>
                                          </p:val>
                                        </p:tav>
                                      </p:tavLst>
                                    </p:anim>
                                    <p:anim calcmode="lin" valueType="num">
                                      <p:cBhvr additive="base">
                                        <p:cTn id="13"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4035"/>
                                        </p:tgtEl>
                                        <p:attrNameLst>
                                          <p:attrName>style.visibility</p:attrName>
                                        </p:attrNameLst>
                                      </p:cBhvr>
                                      <p:to>
                                        <p:strVal val="visible"/>
                                      </p:to>
                                    </p:set>
                                    <p:anim calcmode="discrete" valueType="clr">
                                      <p:cBhvr override="childStyle">
                                        <p:cTn id="18" dur="80"/>
                                        <p:tgtEl>
                                          <p:spTgt spid="4403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4035"/>
                                        </p:tgtEl>
                                        <p:attrNameLst>
                                          <p:attrName>fillcolor</p:attrName>
                                        </p:attrNameLst>
                                      </p:cBhvr>
                                      <p:tavLst>
                                        <p:tav tm="0">
                                          <p:val>
                                            <p:clrVal>
                                              <a:schemeClr val="accent2"/>
                                            </p:clrVal>
                                          </p:val>
                                        </p:tav>
                                        <p:tav tm="50000">
                                          <p:val>
                                            <p:clrVal>
                                              <a:schemeClr val="hlink"/>
                                            </p:clrVal>
                                          </p:val>
                                        </p:tav>
                                      </p:tavLst>
                                    </p:anim>
                                    <p:set>
                                      <p:cBhvr>
                                        <p:cTn id="20" dur="80"/>
                                        <p:tgtEl>
                                          <p:spTgt spid="440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08E4F58-1639-49BE-8965-C520264BC37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DE65FC-D0F9-416F-8AB4-9CD50D8F7DD4}" type="slidenum">
              <a:rPr lang="en-GB" altLang="en-US"/>
              <a:pPr eaLnBrk="1" hangingPunct="1"/>
              <a:t>2</a:t>
            </a:fld>
            <a:endParaRPr lang="en-GB" altLang="en-US"/>
          </a:p>
        </p:txBody>
      </p:sp>
      <p:pic>
        <p:nvPicPr>
          <p:cNvPr id="4099" name="Picture 2" descr="Russia-Caucus-Mountains-2">
            <a:extLst>
              <a:ext uri="{FF2B5EF4-FFF2-40B4-BE49-F238E27FC236}">
                <a16:creationId xmlns:a16="http://schemas.microsoft.com/office/drawing/2014/main" id="{7E795FB0-99B9-4821-A59E-E257FB09F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WordArt 3">
            <a:extLst>
              <a:ext uri="{FF2B5EF4-FFF2-40B4-BE49-F238E27FC236}">
                <a16:creationId xmlns:a16="http://schemas.microsoft.com/office/drawing/2014/main" id="{48EC4FC0-05E9-4D8D-BDA7-1F28E33B03F5}"/>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Chapter Two</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House</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Of Israel</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Rebels</a:t>
            </a:r>
          </a:p>
        </p:txBody>
      </p:sp>
      <p:sp>
        <p:nvSpPr>
          <p:cNvPr id="4101" name="Text Box 4">
            <a:extLst>
              <a:ext uri="{FF2B5EF4-FFF2-40B4-BE49-F238E27FC236}">
                <a16:creationId xmlns:a16="http://schemas.microsoft.com/office/drawing/2014/main" id="{B32C68E6-31A9-4930-8D71-1846C8B2E4F2}"/>
              </a:ext>
            </a:extLst>
          </p:cNvPr>
          <p:cNvSpPr txBox="1">
            <a:spLocks noChangeArrowheads="1"/>
          </p:cNvSpPr>
          <p:nvPr/>
        </p:nvSpPr>
        <p:spPr bwMode="auto">
          <a:xfrm>
            <a:off x="1023938" y="5032375"/>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3" name="Text Box 5">
            <a:extLst>
              <a:ext uri="{FF2B5EF4-FFF2-40B4-BE49-F238E27FC236}">
                <a16:creationId xmlns:a16="http://schemas.microsoft.com/office/drawing/2014/main" id="{3838DB28-F938-41C3-9883-8528060CF41F}"/>
              </a:ext>
            </a:extLst>
          </p:cNvPr>
          <p:cNvSpPr txBox="1">
            <a:spLocks noChangeArrowheads="1"/>
          </p:cNvSpPr>
          <p:nvPr/>
        </p:nvSpPr>
        <p:spPr bwMode="auto">
          <a:xfrm>
            <a:off x="0" y="4797425"/>
            <a:ext cx="9144000" cy="1555750"/>
          </a:xfrm>
          <a:prstGeom prst="rect">
            <a:avLst/>
          </a:prstGeom>
          <a:noFill/>
          <a:ln w="9525">
            <a:noFill/>
            <a:miter lim="800000"/>
            <a:headEnd/>
            <a:tailEnd/>
          </a:ln>
          <a:effectLst/>
        </p:spPr>
        <p:txBody>
          <a:bodyPr>
            <a:spAutoFit/>
          </a:bodyPr>
          <a:lstStyle/>
          <a:p>
            <a:pPr algn="ctr">
              <a:spcBef>
                <a:spcPct val="50000"/>
              </a:spcBef>
              <a:defRPr/>
            </a:pPr>
            <a:r>
              <a:rPr lang="en-GB" sz="4800" b="1">
                <a:solidFill>
                  <a:srgbClr val="00FF00"/>
                </a:solidFill>
                <a:effectLst>
                  <a:outerShdw blurRad="38100" dist="38100" dir="2700000" algn="tl">
                    <a:srgbClr val="000000"/>
                  </a:outerShdw>
                </a:effectLst>
                <a:latin typeface="Arial" charset="0"/>
                <a:cs typeface="Arial" charset="0"/>
              </a:rPr>
              <a:t>By                                                        Pastor Eli James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ppt_x"/>
                                          </p:val>
                                        </p:tav>
                                        <p:tav tm="100000">
                                          <p:val>
                                            <p:strVal val="#ppt_x"/>
                                          </p:val>
                                        </p:tav>
                                      </p:tavLst>
                                    </p:anim>
                                    <p:anim calcmode="lin" valueType="num">
                                      <p:cBhvr additive="base">
                                        <p:cTn id="14" dur="500" fill="hold"/>
                                        <p:tgtEl>
                                          <p:spTgt spid="122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233D993-6B0D-4795-9C02-A8A538C88A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8FBEB8-BD50-42EC-807F-E8B17DCAC81F}" type="slidenum">
              <a:rPr lang="en-GB" altLang="en-US"/>
              <a:pPr eaLnBrk="1" hangingPunct="1"/>
              <a:t>20</a:t>
            </a:fld>
            <a:endParaRPr lang="en-GB" altLang="en-US"/>
          </a:p>
        </p:txBody>
      </p:sp>
      <p:sp>
        <p:nvSpPr>
          <p:cNvPr id="22531" name="Rectangle 2">
            <a:extLst>
              <a:ext uri="{FF2B5EF4-FFF2-40B4-BE49-F238E27FC236}">
                <a16:creationId xmlns:a16="http://schemas.microsoft.com/office/drawing/2014/main" id="{FCE9AFF0-8090-4484-BE84-F6A094283B4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45060" name="Picture 4" descr="premodern_timur">
            <a:extLst>
              <a:ext uri="{FF2B5EF4-FFF2-40B4-BE49-F238E27FC236}">
                <a16:creationId xmlns:a16="http://schemas.microsoft.com/office/drawing/2014/main" id="{5DEC3232-D9A5-4778-9355-F3A4CBB95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30464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a16="http://schemas.microsoft.com/office/drawing/2014/main" id="{E2564B1C-ED78-4D63-B3E2-1AB9304BD47E}"/>
              </a:ext>
            </a:extLst>
          </p:cNvPr>
          <p:cNvSpPr txBox="1">
            <a:spLocks noChangeArrowheads="1"/>
          </p:cNvSpPr>
          <p:nvPr/>
        </p:nvSpPr>
        <p:spPr bwMode="auto">
          <a:xfrm>
            <a:off x="3924300" y="1557338"/>
            <a:ext cx="4895850" cy="4176712"/>
          </a:xfrm>
          <a:prstGeom prst="rect">
            <a:avLst/>
          </a:prstGeom>
          <a:noFill/>
          <a:ln w="9525">
            <a:noFill/>
            <a:miter lim="800000"/>
            <a:headEnd/>
            <a:tailEnd/>
          </a:ln>
          <a:effectLst/>
        </p:spPr>
        <p:txBody>
          <a:bodyPr>
            <a:spAutoFit/>
          </a:bodyPr>
          <a:lstStyle/>
          <a:p>
            <a:pPr>
              <a:spcBef>
                <a:spcPct val="50000"/>
              </a:spcBef>
              <a:defRPr/>
            </a:pPr>
            <a:r>
              <a:rPr lang="en-US" sz="2400" b="1">
                <a:solidFill>
                  <a:srgbClr val="FF00FF"/>
                </a:solidFill>
                <a:effectLst>
                  <a:outerShdw blurRad="38100" dist="38100" dir="2700000" algn="tl">
                    <a:srgbClr val="000000"/>
                  </a:outerShdw>
                </a:effectLst>
                <a:latin typeface="Arial" charset="0"/>
                <a:cs typeface="Arial" charset="0"/>
              </a:rPr>
              <a:t>King Khumri</a:t>
            </a:r>
            <a:r>
              <a:rPr lang="en-US" sz="2400" b="1">
                <a:effectLst>
                  <a:outerShdw blurRad="38100" dist="38100" dir="2700000" algn="tl">
                    <a:srgbClr val="000000"/>
                  </a:outerShdw>
                </a:effectLst>
                <a:latin typeface="Arial" charset="0"/>
                <a:cs typeface="Arial" charset="0"/>
              </a:rPr>
              <a:t> </a:t>
            </a:r>
            <a:r>
              <a:rPr lang="en-US" sz="2400" b="1">
                <a:solidFill>
                  <a:schemeClr val="hlink"/>
                </a:solidFill>
                <a:effectLst>
                  <a:outerShdw blurRad="38100" dist="38100" dir="2700000" algn="tl">
                    <a:srgbClr val="000000"/>
                  </a:outerShdw>
                </a:effectLst>
                <a:latin typeface="Arial" charset="0"/>
                <a:cs typeface="Arial" charset="0"/>
              </a:rPr>
              <a:t>was the king that the non-Israelite nations knew best.</a:t>
            </a:r>
            <a:r>
              <a:rPr lang="en-US" sz="2400" b="1">
                <a:effectLst>
                  <a:outerShdw blurRad="38100" dist="38100" dir="2700000" algn="tl">
                    <a:srgbClr val="000000"/>
                  </a:outerShdw>
                </a:effectLst>
                <a:latin typeface="Arial" charset="0"/>
                <a:cs typeface="Arial" charset="0"/>
              </a:rPr>
              <a:t>  </a:t>
            </a:r>
            <a:r>
              <a:rPr lang="en-US" sz="2800" b="1" u="sng">
                <a:solidFill>
                  <a:srgbClr val="99FF33"/>
                </a:solidFill>
                <a:effectLst>
                  <a:outerShdw blurRad="38100" dist="38100" dir="2700000" algn="tl">
                    <a:srgbClr val="000000"/>
                  </a:outerShdw>
                </a:effectLst>
                <a:latin typeface="Arial" charset="0"/>
                <a:cs typeface="Arial" charset="0"/>
              </a:rPr>
              <a:t>During the reign of Omri, the House of Israel was known as the House of Omri and these Israelites were called Khumru, or Kimmerians, after King Khumri</a:t>
            </a:r>
            <a:r>
              <a:rPr lang="en-US" sz="2800" b="1">
                <a:solidFill>
                  <a:srgbClr val="99FF33"/>
                </a:solidFill>
                <a:effectLst>
                  <a:outerShdw blurRad="38100" dist="38100" dir="2700000" algn="tl">
                    <a:srgbClr val="000000"/>
                  </a:outerShdw>
                </a:effectLst>
                <a:latin typeface="Arial" charset="0"/>
                <a:cs typeface="Arial" charset="0"/>
              </a:rPr>
              <a:t>.</a:t>
            </a:r>
            <a:r>
              <a:rPr lang="en-US" sz="2400" b="1">
                <a:effectLst>
                  <a:outerShdw blurRad="38100" dist="38100" dir="2700000" algn="tl">
                    <a:srgbClr val="000000"/>
                  </a:outerShdw>
                </a:effectLst>
                <a:latin typeface="Arial" charset="0"/>
                <a:cs typeface="Arial" charset="0"/>
              </a:rPr>
              <a:t>  </a:t>
            </a:r>
            <a:r>
              <a:rPr lang="en-US" sz="2400" b="1">
                <a:solidFill>
                  <a:srgbClr val="FFFF00"/>
                </a:solidFill>
                <a:effectLst>
                  <a:outerShdw blurRad="38100" dist="38100" dir="2700000" algn="tl">
                    <a:srgbClr val="000000"/>
                  </a:outerShdw>
                </a:effectLst>
                <a:latin typeface="Arial" charset="0"/>
                <a:cs typeface="Arial" charset="0"/>
              </a:rPr>
              <a:t>The English version of this word is Cimmerians.</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
        <p:nvSpPr>
          <p:cNvPr id="45062" name="Text Box 6">
            <a:extLst>
              <a:ext uri="{FF2B5EF4-FFF2-40B4-BE49-F238E27FC236}">
                <a16:creationId xmlns:a16="http://schemas.microsoft.com/office/drawing/2014/main" id="{A0F566E4-8F02-49F3-9234-A7E9B2F5546A}"/>
              </a:ext>
            </a:extLst>
          </p:cNvPr>
          <p:cNvSpPr txBox="1">
            <a:spLocks noChangeArrowheads="1"/>
          </p:cNvSpPr>
          <p:nvPr/>
        </p:nvSpPr>
        <p:spPr bwMode="auto">
          <a:xfrm>
            <a:off x="539750" y="4941888"/>
            <a:ext cx="3311525"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King Khumri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ircle(in)">
                                      <p:cBhvr>
                                        <p:cTn id="7" dur="2000"/>
                                        <p:tgtEl>
                                          <p:spTgt spid="45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062"/>
                                        </p:tgtEl>
                                        <p:attrNameLst>
                                          <p:attrName>style.visibility</p:attrName>
                                        </p:attrNameLst>
                                      </p:cBhvr>
                                      <p:to>
                                        <p:strVal val="visible"/>
                                      </p:to>
                                    </p:set>
                                    <p:anim calcmode="lin" valueType="num">
                                      <p:cBhvr additive="base">
                                        <p:cTn id="12" dur="500" fill="hold"/>
                                        <p:tgtEl>
                                          <p:spTgt spid="45062"/>
                                        </p:tgtEl>
                                        <p:attrNameLst>
                                          <p:attrName>ppt_x</p:attrName>
                                        </p:attrNameLst>
                                      </p:cBhvr>
                                      <p:tavLst>
                                        <p:tav tm="0">
                                          <p:val>
                                            <p:strVal val="#ppt_x"/>
                                          </p:val>
                                        </p:tav>
                                        <p:tav tm="100000">
                                          <p:val>
                                            <p:strVal val="#ppt_x"/>
                                          </p:val>
                                        </p:tav>
                                      </p:tavLst>
                                    </p:anim>
                                    <p:anim calcmode="lin" valueType="num">
                                      <p:cBhvr additive="base">
                                        <p:cTn id="13"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5061"/>
                                        </p:tgtEl>
                                        <p:attrNameLst>
                                          <p:attrName>style.visibility</p:attrName>
                                        </p:attrNameLst>
                                      </p:cBhvr>
                                      <p:to>
                                        <p:strVal val="visible"/>
                                      </p:to>
                                    </p:set>
                                    <p:anim calcmode="discrete" valueType="clr">
                                      <p:cBhvr override="childStyle">
                                        <p:cTn id="18" dur="80"/>
                                        <p:tgtEl>
                                          <p:spTgt spid="4506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5061"/>
                                        </p:tgtEl>
                                        <p:attrNameLst>
                                          <p:attrName>fillcolor</p:attrName>
                                        </p:attrNameLst>
                                      </p:cBhvr>
                                      <p:tavLst>
                                        <p:tav tm="0">
                                          <p:val>
                                            <p:clrVal>
                                              <a:schemeClr val="accent2"/>
                                            </p:clrVal>
                                          </p:val>
                                        </p:tav>
                                        <p:tav tm="50000">
                                          <p:val>
                                            <p:clrVal>
                                              <a:schemeClr val="hlink"/>
                                            </p:clrVal>
                                          </p:val>
                                        </p:tav>
                                      </p:tavLst>
                                    </p:anim>
                                    <p:set>
                                      <p:cBhvr>
                                        <p:cTn id="20" dur="80"/>
                                        <p:tgtEl>
                                          <p:spTgt spid="450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0561FDC-5B64-4FEA-B670-22F3BD8085E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267F60-6B3A-4560-B2C7-223FDFF92858}" type="slidenum">
              <a:rPr lang="en-GB" altLang="en-US"/>
              <a:pPr eaLnBrk="1" hangingPunct="1"/>
              <a:t>21</a:t>
            </a:fld>
            <a:endParaRPr lang="en-GB" altLang="en-US"/>
          </a:p>
        </p:txBody>
      </p:sp>
      <p:sp>
        <p:nvSpPr>
          <p:cNvPr id="23555" name="Rectangle 2">
            <a:extLst>
              <a:ext uri="{FF2B5EF4-FFF2-40B4-BE49-F238E27FC236}">
                <a16:creationId xmlns:a16="http://schemas.microsoft.com/office/drawing/2014/main" id="{98FADEE8-E960-4E1F-8AA4-4F11852D15C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46084" name="Picture 4" descr="istockphoto_2172033_greece_ancient_ship_silhouette">
            <a:extLst>
              <a:ext uri="{FF2B5EF4-FFF2-40B4-BE49-F238E27FC236}">
                <a16:creationId xmlns:a16="http://schemas.microsoft.com/office/drawing/2014/main" id="{EFF241F6-7F36-42EE-8D3A-680BF77D0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484313"/>
            <a:ext cx="4905375" cy="2905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6085" name="Text Box 5">
            <a:extLst>
              <a:ext uri="{FF2B5EF4-FFF2-40B4-BE49-F238E27FC236}">
                <a16:creationId xmlns:a16="http://schemas.microsoft.com/office/drawing/2014/main" id="{F5936DD1-4EF9-45A8-BB20-ABBCEE0C9032}"/>
              </a:ext>
            </a:extLst>
          </p:cNvPr>
          <p:cNvSpPr txBox="1">
            <a:spLocks noChangeArrowheads="1"/>
          </p:cNvSpPr>
          <p:nvPr/>
        </p:nvSpPr>
        <p:spPr bwMode="auto">
          <a:xfrm>
            <a:off x="611188" y="4724400"/>
            <a:ext cx="8064500" cy="2041525"/>
          </a:xfrm>
          <a:prstGeom prst="rect">
            <a:avLst/>
          </a:prstGeom>
          <a:noFill/>
          <a:ln w="9525">
            <a:noFill/>
            <a:miter lim="800000"/>
            <a:headEnd/>
            <a:tailEnd/>
          </a:ln>
          <a:effectLst/>
        </p:spPr>
        <p:txBody>
          <a:bodyPr>
            <a:spAutoFit/>
          </a:bodyPr>
          <a:lstStyle/>
          <a:p>
            <a:pPr algn="ct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When it became apparent that the Assyrians were going to invade Israel,</a:t>
            </a:r>
            <a:r>
              <a:rPr lang="en-US" sz="3200" b="1">
                <a:effectLst>
                  <a:outerShdw blurRad="38100" dist="38100" dir="2700000" algn="tl">
                    <a:srgbClr val="000000"/>
                  </a:outerShdw>
                </a:effectLst>
                <a:latin typeface="Arial" charset="0"/>
                <a:cs typeface="Arial" charset="0"/>
              </a:rPr>
              <a:t> </a:t>
            </a:r>
            <a:r>
              <a:rPr lang="en-US" sz="3200" b="1">
                <a:solidFill>
                  <a:srgbClr val="CCCC00"/>
                </a:solidFill>
                <a:effectLst>
                  <a:outerShdw blurRad="38100" dist="38100" dir="2700000" algn="tl">
                    <a:srgbClr val="000000"/>
                  </a:outerShdw>
                </a:effectLst>
                <a:latin typeface="Arial" charset="0"/>
                <a:cs typeface="Arial" charset="0"/>
              </a:rPr>
              <a:t>a branch of the Khumru people left Israel by sea.</a:t>
            </a:r>
            <a:r>
              <a:rPr lang="en-US" sz="3200" b="1">
                <a:effectLst>
                  <a:outerShdw blurRad="38100" dist="38100" dir="2700000" algn="tl">
                    <a:srgbClr val="000000"/>
                  </a:outerShdw>
                </a:effectLst>
                <a:latin typeface="Arial" charset="0"/>
                <a:cs typeface="Arial" charset="0"/>
              </a:rPr>
              <a:t>  </a:t>
            </a:r>
            <a:r>
              <a:rPr lang="en-US" sz="3200" b="1">
                <a:solidFill>
                  <a:srgbClr val="FFFF00"/>
                </a:solidFill>
                <a:effectLst>
                  <a:outerShdw blurRad="38100" dist="38100" dir="2700000" algn="tl">
                    <a:srgbClr val="000000"/>
                  </a:outerShdw>
                </a:effectLst>
                <a:latin typeface="Arial" charset="0"/>
                <a:cs typeface="Arial" charset="0"/>
              </a:rPr>
              <a:t>They settled in Wales</a:t>
            </a:r>
            <a:r>
              <a:rPr lang="en-GB" sz="2800" b="1">
                <a:solidFill>
                  <a:srgbClr val="FFFF00"/>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circle(in)">
                                      <p:cBhvr>
                                        <p:cTn id="7" dur="20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6085"/>
                                        </p:tgtEl>
                                        <p:attrNameLst>
                                          <p:attrName>style.visibility</p:attrName>
                                        </p:attrNameLst>
                                      </p:cBhvr>
                                      <p:to>
                                        <p:strVal val="visible"/>
                                      </p:to>
                                    </p:set>
                                    <p:anim calcmode="discrete" valueType="clr">
                                      <p:cBhvr override="childStyle">
                                        <p:cTn id="12" dur="80"/>
                                        <p:tgtEl>
                                          <p:spTgt spid="4608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085"/>
                                        </p:tgtEl>
                                        <p:attrNameLst>
                                          <p:attrName>fillcolor</p:attrName>
                                        </p:attrNameLst>
                                      </p:cBhvr>
                                      <p:tavLst>
                                        <p:tav tm="0">
                                          <p:val>
                                            <p:clrVal>
                                              <a:schemeClr val="accent2"/>
                                            </p:clrVal>
                                          </p:val>
                                        </p:tav>
                                        <p:tav tm="50000">
                                          <p:val>
                                            <p:clrVal>
                                              <a:schemeClr val="hlink"/>
                                            </p:clrVal>
                                          </p:val>
                                        </p:tav>
                                      </p:tavLst>
                                    </p:anim>
                                    <p:set>
                                      <p:cBhvr>
                                        <p:cTn id="14" dur="80"/>
                                        <p:tgtEl>
                                          <p:spTgt spid="460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C873545-85E5-4E1E-A341-711C54FE8F6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C75AAC-B885-4A7D-BE2B-C1F2AFC04F29}" type="slidenum">
              <a:rPr lang="en-GB" altLang="en-US"/>
              <a:pPr eaLnBrk="1" hangingPunct="1"/>
              <a:t>22</a:t>
            </a:fld>
            <a:endParaRPr lang="en-GB" altLang="en-US"/>
          </a:p>
        </p:txBody>
      </p:sp>
      <p:sp>
        <p:nvSpPr>
          <p:cNvPr id="24579" name="Rectangle 2">
            <a:extLst>
              <a:ext uri="{FF2B5EF4-FFF2-40B4-BE49-F238E27FC236}">
                <a16:creationId xmlns:a16="http://schemas.microsoft.com/office/drawing/2014/main" id="{B2F0DB67-94D7-4BDD-B4D8-D12BB763442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47108" name="Picture 4" descr="mapRhosWales">
            <a:extLst>
              <a:ext uri="{FF2B5EF4-FFF2-40B4-BE49-F238E27FC236}">
                <a16:creationId xmlns:a16="http://schemas.microsoft.com/office/drawing/2014/main" id="{77B1A06C-9926-4AE4-9FE4-7511E730F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3613150" cy="46799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7109" name="Text Box 5">
            <a:extLst>
              <a:ext uri="{FF2B5EF4-FFF2-40B4-BE49-F238E27FC236}">
                <a16:creationId xmlns:a16="http://schemas.microsoft.com/office/drawing/2014/main" id="{4424DF89-FE75-4A8C-AB49-F8133733D42A}"/>
              </a:ext>
            </a:extLst>
          </p:cNvPr>
          <p:cNvSpPr txBox="1">
            <a:spLocks noChangeArrowheads="1"/>
          </p:cNvSpPr>
          <p:nvPr/>
        </p:nvSpPr>
        <p:spPr bwMode="auto">
          <a:xfrm>
            <a:off x="4572000" y="1989138"/>
            <a:ext cx="4321175" cy="3935412"/>
          </a:xfrm>
          <a:prstGeom prst="rect">
            <a:avLst/>
          </a:prstGeom>
          <a:noFill/>
          <a:ln w="9525">
            <a:noFill/>
            <a:miter lim="800000"/>
            <a:headEnd/>
            <a:tailEnd/>
          </a:ln>
          <a:effectLst/>
        </p:spPr>
        <p:txBody>
          <a:bodyPr>
            <a:spAutoFit/>
          </a:bodyPr>
          <a:lstStyle/>
          <a:p>
            <a:pPr>
              <a:spcBef>
                <a:spcPct val="50000"/>
              </a:spcBef>
              <a:defRPr/>
            </a:pPr>
            <a:r>
              <a:rPr lang="en-US" sz="2800" b="1" u="sng">
                <a:solidFill>
                  <a:schemeClr val="hlink"/>
                </a:solidFill>
                <a:effectLst>
                  <a:outerShdw blurRad="38100" dist="38100" dir="2700000" algn="tl">
                    <a:srgbClr val="000000"/>
                  </a:outerShdw>
                </a:effectLst>
                <a:latin typeface="Arial" charset="0"/>
                <a:cs typeface="Arial" charset="0"/>
              </a:rPr>
              <a:t>The Welsh people still refer to themselves as Khumru today</a:t>
            </a:r>
            <a:r>
              <a:rPr lang="en-US" sz="2800" b="1">
                <a:solidFill>
                  <a:schemeClr val="hlink"/>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i="1" u="sng">
                <a:solidFill>
                  <a:srgbClr val="FF00FF"/>
                </a:solidFill>
                <a:effectLst>
                  <a:outerShdw blurRad="38100" dist="38100" dir="2700000" algn="tl">
                    <a:srgbClr val="000000"/>
                  </a:outerShdw>
                </a:effectLst>
                <a:latin typeface="Arial" charset="0"/>
                <a:cs typeface="Arial" charset="0"/>
              </a:rPr>
              <a:t>and the Welsh language is virtually identical to Hebrew</a:t>
            </a:r>
            <a:r>
              <a:rPr lang="en-US" sz="2800" b="1" u="sng">
                <a:solidFill>
                  <a:srgbClr val="FF00FF"/>
                </a:solidFill>
                <a:effectLst>
                  <a:outerShdw blurRad="38100" dist="38100" dir="2700000" algn="tl">
                    <a:srgbClr val="000000"/>
                  </a:outerShdw>
                </a:effectLst>
                <a:latin typeface="Arial" charset="0"/>
                <a:cs typeface="Arial" charset="0"/>
              </a:rPr>
              <a:t>,</a:t>
            </a:r>
            <a:r>
              <a:rPr lang="en-US" sz="2800" b="1" u="sng">
                <a:effectLst>
                  <a:outerShdw blurRad="38100" dist="38100" dir="2700000" algn="tl">
                    <a:srgbClr val="000000"/>
                  </a:outerShdw>
                </a:effectLst>
                <a:latin typeface="Arial" charset="0"/>
                <a:cs typeface="Arial" charset="0"/>
              </a:rPr>
              <a:t> </a:t>
            </a:r>
            <a:r>
              <a:rPr lang="en-US" sz="2800" b="1" u="sng">
                <a:solidFill>
                  <a:srgbClr val="FFFF00"/>
                </a:solidFill>
                <a:effectLst>
                  <a:outerShdw blurRad="38100" dist="38100" dir="2700000" algn="tl">
                    <a:srgbClr val="000000"/>
                  </a:outerShdw>
                </a:effectLst>
                <a:latin typeface="Arial" charset="0"/>
                <a:cs typeface="Arial" charset="0"/>
              </a:rPr>
              <a:t>because they brought this language with them directly from Israel</a:t>
            </a:r>
            <a:r>
              <a:rPr lang="en-US" sz="2800" b="1">
                <a:solidFill>
                  <a:srgbClr val="FFFF00"/>
                </a:solidFill>
                <a:effectLst>
                  <a:outerShdw blurRad="38100" dist="38100" dir="2700000" algn="tl">
                    <a:srgbClr val="000000"/>
                  </a:outerShdw>
                </a:effectLst>
                <a:latin typeface="Arial" charset="0"/>
                <a:cs typeface="Arial" charset="0"/>
              </a:rPr>
              <a:t>.</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ircle(in)">
                                      <p:cBhvr>
                                        <p:cTn id="7" dur="20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7109">
                                            <p:txEl>
                                              <p:pRg st="0" end="0"/>
                                            </p:txEl>
                                          </p:spTgt>
                                        </p:tgtEl>
                                        <p:attrNameLst>
                                          <p:attrName>style.visibility</p:attrName>
                                        </p:attrNameLst>
                                      </p:cBhvr>
                                      <p:to>
                                        <p:strVal val="visible"/>
                                      </p:to>
                                    </p:set>
                                    <p:anim calcmode="discrete" valueType="clr">
                                      <p:cBhvr override="childStyle">
                                        <p:cTn id="12" dur="80"/>
                                        <p:tgtEl>
                                          <p:spTgt spid="471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710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710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A1D64882-74BD-46BD-BF83-EA7EFEC485E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6A8715-38D3-4317-9C3D-3EA28AFFA61C}" type="slidenum">
              <a:rPr lang="en-GB" altLang="en-US"/>
              <a:pPr eaLnBrk="1" hangingPunct="1"/>
              <a:t>23</a:t>
            </a:fld>
            <a:endParaRPr lang="en-GB" altLang="en-US"/>
          </a:p>
        </p:txBody>
      </p:sp>
      <p:sp>
        <p:nvSpPr>
          <p:cNvPr id="25603" name="Rectangle 2">
            <a:extLst>
              <a:ext uri="{FF2B5EF4-FFF2-40B4-BE49-F238E27FC236}">
                <a16:creationId xmlns:a16="http://schemas.microsoft.com/office/drawing/2014/main" id="{71D3A8E0-AA2A-41D2-A73F-01ACF6B5AB0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48132" name="Picture 4" descr="villcharlesx">
            <a:extLst>
              <a:ext uri="{FF2B5EF4-FFF2-40B4-BE49-F238E27FC236}">
                <a16:creationId xmlns:a16="http://schemas.microsoft.com/office/drawing/2014/main" id="{79190418-B0EA-449B-BE3E-E32297031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27193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a:extLst>
              <a:ext uri="{FF2B5EF4-FFF2-40B4-BE49-F238E27FC236}">
                <a16:creationId xmlns:a16="http://schemas.microsoft.com/office/drawing/2014/main" id="{6B5CDAFE-572D-4E8B-9C18-F2E965001DCC}"/>
              </a:ext>
            </a:extLst>
          </p:cNvPr>
          <p:cNvSpPr txBox="1">
            <a:spLocks noChangeArrowheads="1"/>
          </p:cNvSpPr>
          <p:nvPr/>
        </p:nvSpPr>
        <p:spPr bwMode="auto">
          <a:xfrm>
            <a:off x="3635375" y="1628775"/>
            <a:ext cx="5184775" cy="4478338"/>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This little-known fact is confirmed by many professional linguists,</a:t>
            </a:r>
            <a:r>
              <a:rPr lang="en-US" sz="3200" b="1">
                <a:effectLst>
                  <a:outerShdw blurRad="38100" dist="38100" dir="2700000" algn="tl">
                    <a:srgbClr val="000000"/>
                  </a:outerShdw>
                </a:effectLst>
                <a:latin typeface="Arial" charset="0"/>
                <a:cs typeface="Arial" charset="0"/>
              </a:rPr>
              <a:t> </a:t>
            </a:r>
            <a:r>
              <a:rPr lang="en-US" sz="3200" b="1">
                <a:solidFill>
                  <a:schemeClr val="accent1"/>
                </a:solidFill>
                <a:effectLst>
                  <a:outerShdw blurRad="38100" dist="38100" dir="2700000" algn="tl">
                    <a:srgbClr val="000000"/>
                  </a:outerShdw>
                </a:effectLst>
                <a:latin typeface="Arial" charset="0"/>
                <a:cs typeface="Arial" charset="0"/>
              </a:rPr>
              <a:t>such as Charles Edwards (1675),</a:t>
            </a:r>
            <a:r>
              <a:rPr lang="en-US" sz="3200" b="1">
                <a:effectLst>
                  <a:outerShdw blurRad="38100" dist="38100" dir="2700000" algn="tl">
                    <a:srgbClr val="000000"/>
                  </a:outerShdw>
                </a:effectLst>
                <a:latin typeface="Arial" charset="0"/>
                <a:cs typeface="Arial" charset="0"/>
              </a:rPr>
              <a:t> </a:t>
            </a:r>
            <a:r>
              <a:rPr lang="en-US" sz="3200" b="1">
                <a:solidFill>
                  <a:srgbClr val="FF00FF"/>
                </a:solidFill>
                <a:effectLst>
                  <a:outerShdw blurRad="38100" dist="38100" dir="2700000" algn="tl">
                    <a:srgbClr val="000000"/>
                  </a:outerShdw>
                </a:effectLst>
                <a:latin typeface="Arial" charset="0"/>
                <a:cs typeface="Arial" charset="0"/>
              </a:rPr>
              <a:t>LGA Roberts (1919),</a:t>
            </a:r>
            <a:r>
              <a:rPr lang="en-US" sz="3200" b="1">
                <a:effectLst>
                  <a:outerShdw blurRad="38100" dist="38100" dir="2700000" algn="tl">
                    <a:srgbClr val="000000"/>
                  </a:outerShdw>
                </a:effectLst>
                <a:latin typeface="Arial" charset="0"/>
                <a:cs typeface="Arial" charset="0"/>
              </a:rPr>
              <a:t> </a:t>
            </a:r>
            <a:r>
              <a:rPr lang="en-US" sz="3200" b="1">
                <a:solidFill>
                  <a:srgbClr val="CCCC00"/>
                </a:solidFill>
                <a:effectLst>
                  <a:outerShdw blurRad="38100" dist="38100" dir="2700000" algn="tl">
                    <a:srgbClr val="000000"/>
                  </a:outerShdw>
                </a:effectLst>
                <a:latin typeface="Arial" charset="0"/>
                <a:cs typeface="Arial" charset="0"/>
              </a:rPr>
              <a:t>Sir Charles Marston,</a:t>
            </a:r>
            <a:r>
              <a:rPr lang="en-US" sz="3200" b="1">
                <a:effectLst>
                  <a:outerShdw blurRad="38100" dist="38100" dir="2700000" algn="tl">
                    <a:srgbClr val="000000"/>
                  </a:outerShdw>
                </a:effectLst>
                <a:latin typeface="Arial" charset="0"/>
                <a:cs typeface="Arial" charset="0"/>
              </a:rPr>
              <a:t> </a:t>
            </a:r>
            <a:r>
              <a:rPr lang="en-US" sz="3200" b="1">
                <a:solidFill>
                  <a:srgbClr val="99FF33"/>
                </a:solidFill>
                <a:effectLst>
                  <a:outerShdw blurRad="38100" dist="38100" dir="2700000" algn="tl">
                    <a:srgbClr val="000000"/>
                  </a:outerShdw>
                </a:effectLst>
                <a:latin typeface="Arial" charset="0"/>
                <a:cs typeface="Arial" charset="0"/>
              </a:rPr>
              <a:t>Professor Stephen Langdon,</a:t>
            </a:r>
            <a:r>
              <a:rPr lang="en-US" sz="3200" b="1">
                <a:effectLst>
                  <a:outerShdw blurRad="38100" dist="38100" dir="2700000" algn="tl">
                    <a:srgbClr val="000000"/>
                  </a:outerShdw>
                </a:effectLst>
                <a:latin typeface="Arial" charset="0"/>
                <a:cs typeface="Arial" charset="0"/>
              </a:rPr>
              <a:t> </a:t>
            </a:r>
            <a:r>
              <a:rPr lang="en-US" sz="3200" b="1">
                <a:solidFill>
                  <a:schemeClr val="accent2"/>
                </a:solidFill>
                <a:effectLst>
                  <a:outerShdw blurRad="38100" dist="38100" dir="2700000" algn="tl">
                    <a:srgbClr val="000000"/>
                  </a:outerShdw>
                </a:effectLst>
                <a:latin typeface="Arial" charset="0"/>
                <a:cs typeface="Arial" charset="0"/>
              </a:rPr>
              <a:t>and many others.</a:t>
            </a:r>
            <a:endParaRPr lang="en-GB" sz="3200" b="1">
              <a:solidFill>
                <a:schemeClr val="accent2"/>
              </a:solidFill>
              <a:effectLst>
                <a:outerShdw blurRad="38100" dist="38100" dir="2700000" algn="tl">
                  <a:srgbClr val="000000"/>
                </a:outerShdw>
              </a:effectLst>
              <a:latin typeface="Arial" charset="0"/>
              <a:cs typeface="Arial" charset="0"/>
            </a:endParaRPr>
          </a:p>
        </p:txBody>
      </p:sp>
      <p:sp>
        <p:nvSpPr>
          <p:cNvPr id="48134" name="Text Box 6">
            <a:extLst>
              <a:ext uri="{FF2B5EF4-FFF2-40B4-BE49-F238E27FC236}">
                <a16:creationId xmlns:a16="http://schemas.microsoft.com/office/drawing/2014/main" id="{8BBEBB6B-8B8A-4730-BAC5-2C5509CCF66E}"/>
              </a:ext>
            </a:extLst>
          </p:cNvPr>
          <p:cNvSpPr txBox="1">
            <a:spLocks noChangeArrowheads="1"/>
          </p:cNvSpPr>
          <p:nvPr/>
        </p:nvSpPr>
        <p:spPr bwMode="auto">
          <a:xfrm>
            <a:off x="250825" y="5667375"/>
            <a:ext cx="3241675"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Sir Charles Marston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ircle(in)">
                                      <p:cBhvr>
                                        <p:cTn id="7" dur="20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 calcmode="lin" valueType="num">
                                      <p:cBhvr additive="base">
                                        <p:cTn id="12" dur="500" fill="hold"/>
                                        <p:tgtEl>
                                          <p:spTgt spid="48134"/>
                                        </p:tgtEl>
                                        <p:attrNameLst>
                                          <p:attrName>ppt_x</p:attrName>
                                        </p:attrNameLst>
                                      </p:cBhvr>
                                      <p:tavLst>
                                        <p:tav tm="0">
                                          <p:val>
                                            <p:strVal val="#ppt_x"/>
                                          </p:val>
                                        </p:tav>
                                        <p:tav tm="100000">
                                          <p:val>
                                            <p:strVal val="#ppt_x"/>
                                          </p:val>
                                        </p:tav>
                                      </p:tavLst>
                                    </p:anim>
                                    <p:anim calcmode="lin" valueType="num">
                                      <p:cBhvr additive="base">
                                        <p:cTn id="13"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8133"/>
                                        </p:tgtEl>
                                        <p:attrNameLst>
                                          <p:attrName>style.visibility</p:attrName>
                                        </p:attrNameLst>
                                      </p:cBhvr>
                                      <p:to>
                                        <p:strVal val="visible"/>
                                      </p:to>
                                    </p:set>
                                    <p:anim calcmode="discrete" valueType="clr">
                                      <p:cBhvr override="childStyle">
                                        <p:cTn id="18" dur="80"/>
                                        <p:tgtEl>
                                          <p:spTgt spid="4813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8133"/>
                                        </p:tgtEl>
                                        <p:attrNameLst>
                                          <p:attrName>fillcolor</p:attrName>
                                        </p:attrNameLst>
                                      </p:cBhvr>
                                      <p:tavLst>
                                        <p:tav tm="0">
                                          <p:val>
                                            <p:clrVal>
                                              <a:schemeClr val="accent2"/>
                                            </p:clrVal>
                                          </p:val>
                                        </p:tav>
                                        <p:tav tm="50000">
                                          <p:val>
                                            <p:clrVal>
                                              <a:schemeClr val="hlink"/>
                                            </p:clrVal>
                                          </p:val>
                                        </p:tav>
                                      </p:tavLst>
                                    </p:anim>
                                    <p:set>
                                      <p:cBhvr>
                                        <p:cTn id="20" dur="80"/>
                                        <p:tgtEl>
                                          <p:spTgt spid="48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FCBBAD8-187D-4F95-A586-B2EC3213E08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6CA52A-10C3-4D74-A577-E86E51F5BEE6}" type="slidenum">
              <a:rPr lang="en-GB" altLang="en-US"/>
              <a:pPr eaLnBrk="1" hangingPunct="1"/>
              <a:t>24</a:t>
            </a:fld>
            <a:endParaRPr lang="en-GB" altLang="en-US"/>
          </a:p>
        </p:txBody>
      </p:sp>
      <p:sp>
        <p:nvSpPr>
          <p:cNvPr id="26627" name="Rectangle 2">
            <a:extLst>
              <a:ext uri="{FF2B5EF4-FFF2-40B4-BE49-F238E27FC236}">
                <a16:creationId xmlns:a16="http://schemas.microsoft.com/office/drawing/2014/main" id="{704EA35C-CC96-4697-987E-EA439038DDE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57347" name="Text Box 3">
            <a:extLst>
              <a:ext uri="{FF2B5EF4-FFF2-40B4-BE49-F238E27FC236}">
                <a16:creationId xmlns:a16="http://schemas.microsoft.com/office/drawing/2014/main" id="{B6B4D755-70A1-42AE-95C7-2ECE5BCDDC23}"/>
              </a:ext>
            </a:extLst>
          </p:cNvPr>
          <p:cNvSpPr txBox="1">
            <a:spLocks noChangeArrowheads="1"/>
          </p:cNvSpPr>
          <p:nvPr/>
        </p:nvSpPr>
        <p:spPr bwMode="auto">
          <a:xfrm>
            <a:off x="4284663" y="1916113"/>
            <a:ext cx="4392612" cy="3016250"/>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From the works of Yair Davidy,</a:t>
            </a:r>
            <a:r>
              <a:rPr lang="en-US" sz="3200" b="1">
                <a:effectLst>
                  <a:outerShdw blurRad="38100" dist="38100" dir="2700000" algn="tl">
                    <a:srgbClr val="000000"/>
                  </a:outerShdw>
                </a:effectLst>
                <a:latin typeface="Arial" charset="0"/>
                <a:cs typeface="Arial" charset="0"/>
              </a:rPr>
              <a:t> </a:t>
            </a:r>
            <a:r>
              <a:rPr lang="en-US" sz="3200" b="1">
                <a:solidFill>
                  <a:srgbClr val="FFFF00"/>
                </a:solidFill>
                <a:effectLst>
                  <a:outerShdw blurRad="38100" dist="38100" dir="2700000" algn="tl">
                    <a:srgbClr val="000000"/>
                  </a:outerShdw>
                </a:effectLst>
                <a:latin typeface="Arial" charset="0"/>
                <a:cs typeface="Arial" charset="0"/>
              </a:rPr>
              <a:t>a Jewish author who has traced the linguistic connections between Welsh and Hebrew:</a:t>
            </a:r>
            <a:endParaRPr lang="en-GB" sz="3200" b="1">
              <a:solidFill>
                <a:srgbClr val="FFFF00"/>
              </a:solidFill>
              <a:effectLst>
                <a:outerShdw blurRad="38100" dist="38100" dir="2700000" algn="tl">
                  <a:srgbClr val="000000"/>
                </a:outerShdw>
              </a:effectLst>
              <a:latin typeface="Arial" charset="0"/>
              <a:cs typeface="Arial" charset="0"/>
            </a:endParaRPr>
          </a:p>
        </p:txBody>
      </p:sp>
      <p:pic>
        <p:nvPicPr>
          <p:cNvPr id="57349" name="Picture 5" descr="role2">
            <a:extLst>
              <a:ext uri="{FF2B5EF4-FFF2-40B4-BE49-F238E27FC236}">
                <a16:creationId xmlns:a16="http://schemas.microsoft.com/office/drawing/2014/main" id="{4EE1E861-49AE-4CCF-8587-7BC44F8B1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3359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circle(in)">
                                      <p:cBhvr>
                                        <p:cTn id="7" dur="2000"/>
                                        <p:tgtEl>
                                          <p:spTgt spid="57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7347"/>
                                        </p:tgtEl>
                                        <p:attrNameLst>
                                          <p:attrName>style.visibility</p:attrName>
                                        </p:attrNameLst>
                                      </p:cBhvr>
                                      <p:to>
                                        <p:strVal val="visible"/>
                                      </p:to>
                                    </p:set>
                                    <p:anim calcmode="discrete" valueType="clr">
                                      <p:cBhvr override="childStyle">
                                        <p:cTn id="12" dur="80"/>
                                        <p:tgtEl>
                                          <p:spTgt spid="5734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7347"/>
                                        </p:tgtEl>
                                        <p:attrNameLst>
                                          <p:attrName>fillcolor</p:attrName>
                                        </p:attrNameLst>
                                      </p:cBhvr>
                                      <p:tavLst>
                                        <p:tav tm="0">
                                          <p:val>
                                            <p:clrVal>
                                              <a:schemeClr val="accent2"/>
                                            </p:clrVal>
                                          </p:val>
                                        </p:tav>
                                        <p:tav tm="50000">
                                          <p:val>
                                            <p:clrVal>
                                              <a:schemeClr val="hlink"/>
                                            </p:clrVal>
                                          </p:val>
                                        </p:tav>
                                      </p:tavLst>
                                    </p:anim>
                                    <p:set>
                                      <p:cBhvr>
                                        <p:cTn id="14" dur="80"/>
                                        <p:tgtEl>
                                          <p:spTgt spid="573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05872C2-785A-483A-B43F-6893380B8A6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B8CF96-98E2-4576-90FA-188D6E2447D1}" type="slidenum">
              <a:rPr lang="en-GB" altLang="en-US"/>
              <a:pPr eaLnBrk="1" hangingPunct="1"/>
              <a:t>25</a:t>
            </a:fld>
            <a:endParaRPr lang="en-GB" altLang="en-US"/>
          </a:p>
        </p:txBody>
      </p:sp>
      <p:sp>
        <p:nvSpPr>
          <p:cNvPr id="27651" name="Rectangle 2">
            <a:extLst>
              <a:ext uri="{FF2B5EF4-FFF2-40B4-BE49-F238E27FC236}">
                <a16:creationId xmlns:a16="http://schemas.microsoft.com/office/drawing/2014/main" id="{9C06E6B4-D7B2-4C5E-A779-87B7165A496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49155" name="Text Box 3">
            <a:extLst>
              <a:ext uri="{FF2B5EF4-FFF2-40B4-BE49-F238E27FC236}">
                <a16:creationId xmlns:a16="http://schemas.microsoft.com/office/drawing/2014/main" id="{EF0F9A3D-AC17-4D14-BDFE-D9627D148AFA}"/>
              </a:ext>
            </a:extLst>
          </p:cNvPr>
          <p:cNvSpPr txBox="1">
            <a:spLocks noChangeArrowheads="1"/>
          </p:cNvSpPr>
          <p:nvPr/>
        </p:nvSpPr>
        <p:spPr bwMode="auto">
          <a:xfrm>
            <a:off x="3924300" y="1268413"/>
            <a:ext cx="5219700" cy="5216525"/>
          </a:xfrm>
          <a:prstGeom prst="rect">
            <a:avLst/>
          </a:prstGeom>
          <a:noFill/>
          <a:ln w="9525">
            <a:noFill/>
            <a:miter lim="800000"/>
            <a:headEnd/>
            <a:tailEnd/>
          </a:ln>
          <a:effectLst/>
        </p:spPr>
        <p:txBody>
          <a:bodyPr>
            <a:spAutoFit/>
          </a:bodyPr>
          <a:lstStyle/>
          <a:p>
            <a:pPr>
              <a:spcBef>
                <a:spcPct val="50000"/>
              </a:spcBef>
              <a:defRPr/>
            </a:pPr>
            <a:r>
              <a:rPr lang="en-US" sz="2800" b="1" i="1">
                <a:solidFill>
                  <a:srgbClr val="00FF00"/>
                </a:solidFill>
                <a:effectLst>
                  <a:outerShdw blurRad="38100" dist="38100" dir="2700000" algn="tl">
                    <a:srgbClr val="000000"/>
                  </a:outerShdw>
                </a:effectLst>
                <a:latin typeface="Arial" charset="0"/>
                <a:cs typeface="Arial" charset="0"/>
              </a:rPr>
              <a:t>A writer who signed his name "Glas" submitted a list of Welsh words with Hebrew origins in 1832.</a:t>
            </a:r>
            <a:r>
              <a:rPr lang="en-US" sz="2800" b="1" i="1">
                <a:effectLst>
                  <a:outerShdw blurRad="38100" dist="38100" dir="2700000" algn="tl">
                    <a:srgbClr val="000000"/>
                  </a:outerShdw>
                </a:effectLst>
                <a:latin typeface="Arial" charset="0"/>
                <a:cs typeface="Arial" charset="0"/>
              </a:rPr>
              <a:t> </a:t>
            </a:r>
            <a:r>
              <a:rPr lang="en-US" sz="2800" b="1" i="1">
                <a:solidFill>
                  <a:srgbClr val="CCCC00"/>
                </a:solidFill>
                <a:effectLst>
                  <a:outerShdw blurRad="38100" dist="38100" dir="2700000" algn="tl">
                    <a:srgbClr val="000000"/>
                  </a:outerShdw>
                </a:effectLst>
                <a:latin typeface="Arial" charset="0"/>
                <a:cs typeface="Arial" charset="0"/>
              </a:rPr>
              <a:t>The writer remarked that,</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But the best proof of the Eastern descent of the ancient British is the </a:t>
            </a:r>
            <a:br>
              <a:rPr lang="en-US" sz="2800" b="1" i="1">
                <a:solidFill>
                  <a:srgbClr val="FFFF00"/>
                </a:solidFill>
                <a:effectLst>
                  <a:outerShdw blurRad="38100" dist="38100" dir="2700000" algn="tl">
                    <a:srgbClr val="000000"/>
                  </a:outerShdw>
                </a:effectLst>
                <a:latin typeface="Arial" charset="0"/>
                <a:cs typeface="Arial" charset="0"/>
              </a:rPr>
            </a:br>
            <a:r>
              <a:rPr lang="en-US" sz="2800" b="1" i="1">
                <a:solidFill>
                  <a:srgbClr val="FFFF00"/>
                </a:solidFill>
                <a:effectLst>
                  <a:outerShdw blurRad="38100" dist="38100" dir="2700000" algn="tl">
                    <a:srgbClr val="000000"/>
                  </a:outerShdw>
                </a:effectLst>
                <a:latin typeface="Arial" charset="0"/>
                <a:cs typeface="Arial" charset="0"/>
              </a:rPr>
              <a:t>close resemblance and connection existing between the Welsh and Hebrew </a:t>
            </a:r>
            <a:br>
              <a:rPr lang="en-US" sz="2800" b="1" i="1">
                <a:solidFill>
                  <a:srgbClr val="FFFF00"/>
                </a:solidFill>
                <a:effectLst>
                  <a:outerShdw blurRad="38100" dist="38100" dir="2700000" algn="tl">
                    <a:srgbClr val="000000"/>
                  </a:outerShdw>
                </a:effectLst>
                <a:latin typeface="Arial" charset="0"/>
                <a:cs typeface="Arial" charset="0"/>
              </a:rPr>
            </a:br>
            <a:r>
              <a:rPr lang="en-US" sz="2800" b="1" i="1">
                <a:solidFill>
                  <a:srgbClr val="FFFF00"/>
                </a:solidFill>
                <a:effectLst>
                  <a:outerShdw blurRad="38100" dist="38100" dir="2700000" algn="tl">
                    <a:srgbClr val="000000"/>
                  </a:outerShdw>
                </a:effectLst>
                <a:latin typeface="Arial" charset="0"/>
                <a:cs typeface="Arial" charset="0"/>
              </a:rPr>
              <a:t>languages, even at this day.</a:t>
            </a:r>
            <a:r>
              <a:rPr lang="en-GB" sz="2800" b="1">
                <a:solidFill>
                  <a:srgbClr val="FFFF00"/>
                </a:solidFill>
                <a:effectLst>
                  <a:outerShdw blurRad="38100" dist="38100" dir="2700000" algn="tl">
                    <a:srgbClr val="000000"/>
                  </a:outerShdw>
                </a:effectLst>
                <a:latin typeface="Arial" charset="0"/>
                <a:cs typeface="Arial" charset="0"/>
              </a:rPr>
              <a:t> </a:t>
            </a:r>
            <a:br>
              <a:rPr lang="en-US" sz="2800" b="1" i="1">
                <a:solidFill>
                  <a:srgbClr val="FFFF00"/>
                </a:solidFill>
                <a:effectLst>
                  <a:outerShdw blurRad="38100" dist="38100" dir="2700000" algn="tl">
                    <a:srgbClr val="000000"/>
                  </a:outerShdw>
                </a:effectLst>
                <a:latin typeface="Arial" charset="0"/>
                <a:cs typeface="Arial" charset="0"/>
              </a:rPr>
            </a:br>
            <a:endParaRPr lang="en-GB" sz="2800" b="1" i="1">
              <a:solidFill>
                <a:srgbClr val="FFFF00"/>
              </a:solidFill>
              <a:effectLst>
                <a:outerShdw blurRad="38100" dist="38100" dir="2700000" algn="tl">
                  <a:srgbClr val="000000"/>
                </a:outerShdw>
              </a:effectLst>
              <a:latin typeface="Arial" charset="0"/>
              <a:cs typeface="Arial" charset="0"/>
            </a:endParaRPr>
          </a:p>
        </p:txBody>
      </p:sp>
      <p:pic>
        <p:nvPicPr>
          <p:cNvPr id="49161" name="Picture 9" descr="gaiman-welsch">
            <a:extLst>
              <a:ext uri="{FF2B5EF4-FFF2-40B4-BE49-F238E27FC236}">
                <a16:creationId xmlns:a16="http://schemas.microsoft.com/office/drawing/2014/main" id="{329BB3B8-6142-4A87-ABF2-E7B4C95D7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3127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9161"/>
                                        </p:tgtEl>
                                        <p:attrNameLst>
                                          <p:attrName>style.visibility</p:attrName>
                                        </p:attrNameLst>
                                      </p:cBhvr>
                                      <p:to>
                                        <p:strVal val="visible"/>
                                      </p:to>
                                    </p:set>
                                    <p:animEffect transition="in" filter="circle(in)">
                                      <p:cBhvr>
                                        <p:cTn id="7" dur="2000"/>
                                        <p:tgtEl>
                                          <p:spTgt spid="49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9155"/>
                                        </p:tgtEl>
                                        <p:attrNameLst>
                                          <p:attrName>style.visibility</p:attrName>
                                        </p:attrNameLst>
                                      </p:cBhvr>
                                      <p:to>
                                        <p:strVal val="visible"/>
                                      </p:to>
                                    </p:set>
                                    <p:anim calcmode="discrete" valueType="clr">
                                      <p:cBhvr override="childStyle">
                                        <p:cTn id="12" dur="80"/>
                                        <p:tgtEl>
                                          <p:spTgt spid="491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9155"/>
                                        </p:tgtEl>
                                        <p:attrNameLst>
                                          <p:attrName>fillcolor</p:attrName>
                                        </p:attrNameLst>
                                      </p:cBhvr>
                                      <p:tavLst>
                                        <p:tav tm="0">
                                          <p:val>
                                            <p:clrVal>
                                              <a:schemeClr val="accent2"/>
                                            </p:clrVal>
                                          </p:val>
                                        </p:tav>
                                        <p:tav tm="50000">
                                          <p:val>
                                            <p:clrVal>
                                              <a:schemeClr val="hlink"/>
                                            </p:clrVal>
                                          </p:val>
                                        </p:tav>
                                      </p:tavLst>
                                    </p:anim>
                                    <p:set>
                                      <p:cBhvr>
                                        <p:cTn id="14" dur="80"/>
                                        <p:tgtEl>
                                          <p:spTgt spid="491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AA03E15B-3DDF-4302-8034-01693B61C5F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D25CD5-66F3-421A-AD8F-FC56466F7C9D}" type="slidenum">
              <a:rPr lang="en-GB" altLang="en-US"/>
              <a:pPr eaLnBrk="1" hangingPunct="1"/>
              <a:t>26</a:t>
            </a:fld>
            <a:endParaRPr lang="en-GB" altLang="en-US"/>
          </a:p>
        </p:txBody>
      </p:sp>
      <p:sp>
        <p:nvSpPr>
          <p:cNvPr id="28675" name="Rectangle 2">
            <a:extLst>
              <a:ext uri="{FF2B5EF4-FFF2-40B4-BE49-F238E27FC236}">
                <a16:creationId xmlns:a16="http://schemas.microsoft.com/office/drawing/2014/main" id="{BF58C670-42A7-453E-8816-C981FA5E014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58371" name="Text Box 3">
            <a:extLst>
              <a:ext uri="{FF2B5EF4-FFF2-40B4-BE49-F238E27FC236}">
                <a16:creationId xmlns:a16="http://schemas.microsoft.com/office/drawing/2014/main" id="{4D7A9A1B-E233-48BD-A18F-778B39913918}"/>
              </a:ext>
            </a:extLst>
          </p:cNvPr>
          <p:cNvSpPr txBox="1">
            <a:spLocks noChangeArrowheads="1"/>
          </p:cNvSpPr>
          <p:nvPr/>
        </p:nvSpPr>
        <p:spPr bwMode="auto">
          <a:xfrm>
            <a:off x="3708400" y="1557338"/>
            <a:ext cx="5435600" cy="3508375"/>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As a proof of this we have extracted the following vocabulary of words in both tongues,</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so closely resembling each </a:t>
            </a:r>
            <a:br>
              <a:rPr lang="en-US" sz="2800" b="1" i="1">
                <a:solidFill>
                  <a:srgbClr val="FFFF00"/>
                </a:solidFill>
                <a:effectLst>
                  <a:outerShdw blurRad="38100" dist="38100" dir="2700000" algn="tl">
                    <a:srgbClr val="000000"/>
                  </a:outerShdw>
                </a:effectLst>
                <a:latin typeface="Arial" charset="0"/>
                <a:cs typeface="Arial" charset="0"/>
              </a:rPr>
            </a:br>
            <a:r>
              <a:rPr lang="en-US" sz="2800" b="1" i="1">
                <a:solidFill>
                  <a:srgbClr val="FFFF00"/>
                </a:solidFill>
                <a:effectLst>
                  <a:outerShdw blurRad="38100" dist="38100" dir="2700000" algn="tl">
                    <a:srgbClr val="000000"/>
                  </a:outerShdw>
                </a:effectLst>
                <a:latin typeface="Arial" charset="0"/>
                <a:cs typeface="Arial" charset="0"/>
              </a:rPr>
              <a:t>other in sound and sense as to leave no doubt whatever on the subject.</a:t>
            </a:r>
            <a:r>
              <a:rPr lang="en-US" sz="2800" b="1">
                <a:solidFill>
                  <a:srgbClr val="FFFF00"/>
                </a:solidFill>
                <a:effectLst>
                  <a:outerShdw blurRad="38100" dist="38100" dir="2700000" algn="tl">
                    <a:srgbClr val="000000"/>
                  </a:outerShdw>
                </a:effectLst>
                <a:latin typeface="Arial" charset="0"/>
                <a:cs typeface="Arial" charset="0"/>
              </a:rPr>
              <a:t> </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28677" name="Picture 6" descr="welshlady">
            <a:extLst>
              <a:ext uri="{FF2B5EF4-FFF2-40B4-BE49-F238E27FC236}">
                <a16:creationId xmlns:a16="http://schemas.microsoft.com/office/drawing/2014/main" id="{9B41467F-035D-4FC2-A4E9-1A874BDD6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30353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a:extLst>
              <a:ext uri="{FF2B5EF4-FFF2-40B4-BE49-F238E27FC236}">
                <a16:creationId xmlns:a16="http://schemas.microsoft.com/office/drawing/2014/main" id="{E5B1B6F0-8C9E-44C3-A7DA-23FC4F6E9175}"/>
              </a:ext>
            </a:extLst>
          </p:cNvPr>
          <p:cNvSpPr txBox="1">
            <a:spLocks noChangeArrowheads="1"/>
          </p:cNvSpPr>
          <p:nvPr/>
        </p:nvSpPr>
        <p:spPr bwMode="auto">
          <a:xfrm>
            <a:off x="539750" y="6021388"/>
            <a:ext cx="3313113"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A Welsh Lady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371"/>
                                        </p:tgtEl>
                                        <p:attrNameLst>
                                          <p:attrName>style.visibility</p:attrName>
                                        </p:attrNameLst>
                                      </p:cBhvr>
                                      <p:to>
                                        <p:strVal val="visible"/>
                                      </p:to>
                                    </p:set>
                                    <p:anim calcmode="discrete" valueType="clr">
                                      <p:cBhvr override="childStyle">
                                        <p:cTn id="7" dur="80"/>
                                        <p:tgtEl>
                                          <p:spTgt spid="583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371"/>
                                        </p:tgtEl>
                                        <p:attrNameLst>
                                          <p:attrName>fillcolor</p:attrName>
                                        </p:attrNameLst>
                                      </p:cBhvr>
                                      <p:tavLst>
                                        <p:tav tm="0">
                                          <p:val>
                                            <p:clrVal>
                                              <a:schemeClr val="accent2"/>
                                            </p:clrVal>
                                          </p:val>
                                        </p:tav>
                                        <p:tav tm="50000">
                                          <p:val>
                                            <p:clrVal>
                                              <a:schemeClr val="hlink"/>
                                            </p:clrVal>
                                          </p:val>
                                        </p:tav>
                                      </p:tavLst>
                                    </p:anim>
                                    <p:set>
                                      <p:cBhvr>
                                        <p:cTn id="9" dur="80"/>
                                        <p:tgtEl>
                                          <p:spTgt spid="583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3F83353-7426-487A-838D-11993B2FE8B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3B9A9E-F7ED-4927-B4CA-321FD396A550}" type="slidenum">
              <a:rPr lang="en-GB" altLang="en-US"/>
              <a:pPr eaLnBrk="1" hangingPunct="1"/>
              <a:t>27</a:t>
            </a:fld>
            <a:endParaRPr lang="en-GB" altLang="en-US"/>
          </a:p>
        </p:txBody>
      </p:sp>
      <p:sp>
        <p:nvSpPr>
          <p:cNvPr id="29699" name="Rectangle 2">
            <a:extLst>
              <a:ext uri="{FF2B5EF4-FFF2-40B4-BE49-F238E27FC236}">
                <a16:creationId xmlns:a16="http://schemas.microsoft.com/office/drawing/2014/main" id="{8D17EB3E-7F4D-4E8E-AA55-3EE153B1E81B}"/>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59395" name="Text Box 3">
            <a:extLst>
              <a:ext uri="{FF2B5EF4-FFF2-40B4-BE49-F238E27FC236}">
                <a16:creationId xmlns:a16="http://schemas.microsoft.com/office/drawing/2014/main" id="{89EFDA81-D0C5-480C-8C2F-E7C0D7337093}"/>
              </a:ext>
            </a:extLst>
          </p:cNvPr>
          <p:cNvSpPr txBox="1">
            <a:spLocks noChangeArrowheads="1"/>
          </p:cNvSpPr>
          <p:nvPr/>
        </p:nvSpPr>
        <p:spPr bwMode="auto">
          <a:xfrm>
            <a:off x="0" y="5670550"/>
            <a:ext cx="9144000" cy="1187450"/>
          </a:xfrm>
          <a:prstGeom prst="rect">
            <a:avLst/>
          </a:prstGeom>
          <a:solidFill>
            <a:schemeClr val="tx2"/>
          </a:solidFill>
          <a:ln w="9525">
            <a:noFill/>
            <a:miter lim="800000"/>
            <a:headEnd/>
            <a:tailEnd/>
          </a:ln>
          <a:effectLst/>
        </p:spPr>
        <p:txBody>
          <a:bodyPr>
            <a:spAutoFit/>
          </a:bodyPr>
          <a:lstStyle/>
          <a:p>
            <a:pPr>
              <a:spcBef>
                <a:spcPct val="50000"/>
              </a:spcBef>
              <a:defRPr/>
            </a:pPr>
            <a:r>
              <a:rPr lang="en-US" sz="2400" b="1" i="1">
                <a:solidFill>
                  <a:schemeClr val="bg2"/>
                </a:solidFill>
                <a:effectLst>
                  <a:outerShdw blurRad="38100" dist="38100" dir="2700000" algn="tl">
                    <a:srgbClr val="000000"/>
                  </a:outerShdw>
                </a:effectLst>
                <a:latin typeface="Arial" charset="0"/>
                <a:cs typeface="Arial" charset="0"/>
              </a:rPr>
              <a:t>Many of these words, it will be found,</a:t>
            </a:r>
            <a:r>
              <a:rPr lang="en-US" sz="2400" b="1" i="1">
                <a:effectLst>
                  <a:outerShdw blurRad="38100" dist="38100" dir="2700000" algn="tl">
                    <a:srgbClr val="000000"/>
                  </a:outerShdw>
                </a:effectLst>
                <a:latin typeface="Arial" charset="0"/>
                <a:cs typeface="Arial" charset="0"/>
              </a:rPr>
              <a:t> </a:t>
            </a:r>
            <a:r>
              <a:rPr lang="en-US" sz="2400" b="1" i="1">
                <a:solidFill>
                  <a:srgbClr val="CCCC00"/>
                </a:solidFill>
                <a:effectLst>
                  <a:outerShdw blurRad="38100" dist="38100" dir="2700000" algn="tl">
                    <a:srgbClr val="000000"/>
                  </a:outerShdw>
                </a:effectLst>
                <a:latin typeface="Arial" charset="0"/>
                <a:cs typeface="Arial" charset="0"/>
              </a:rPr>
              <a:t>have been transmitted from the Welsh,</a:t>
            </a:r>
            <a:r>
              <a:rPr lang="en-US" sz="2400" b="1" i="1">
                <a:effectLst>
                  <a:outerShdw blurRad="38100" dist="38100" dir="2700000" algn="tl">
                    <a:srgbClr val="000000"/>
                  </a:outerShdw>
                </a:effectLst>
                <a:latin typeface="Arial" charset="0"/>
                <a:cs typeface="Arial" charset="0"/>
              </a:rPr>
              <a:t> </a:t>
            </a:r>
            <a:r>
              <a:rPr lang="en-US" sz="2400" b="1" i="1">
                <a:solidFill>
                  <a:schemeClr val="accent1"/>
                </a:solidFill>
                <a:effectLst>
                  <a:outerShdw blurRad="38100" dist="38100" dir="2700000" algn="tl">
                    <a:srgbClr val="000000"/>
                  </a:outerShdw>
                </a:effectLst>
                <a:latin typeface="Arial" charset="0"/>
                <a:cs typeface="Arial" charset="0"/>
              </a:rPr>
              <a:t>through the Anglo-Saxon into our modern English.</a:t>
            </a:r>
            <a:r>
              <a:rPr lang="en-US" sz="2400" b="1" i="1">
                <a:effectLst>
                  <a:outerShdw blurRad="38100" dist="38100" dir="2700000" algn="tl">
                    <a:srgbClr val="000000"/>
                  </a:outerShdw>
                </a:effectLst>
                <a:latin typeface="Arial" charset="0"/>
                <a:cs typeface="Arial" charset="0"/>
              </a:rPr>
              <a:t> </a:t>
            </a:r>
            <a:r>
              <a:rPr lang="en-US" sz="2400" b="1" i="1">
                <a:solidFill>
                  <a:srgbClr val="FF00FF"/>
                </a:solidFill>
                <a:effectLst>
                  <a:outerShdw blurRad="38100" dist="38100" dir="2700000" algn="tl">
                    <a:srgbClr val="000000"/>
                  </a:outerShdw>
                </a:effectLst>
                <a:latin typeface="Arial" charset="0"/>
                <a:cs typeface="Arial" charset="0"/>
              </a:rPr>
              <a:t>It would be easy to swell their number.</a:t>
            </a:r>
            <a:r>
              <a:rPr lang="en-US">
                <a:solidFill>
                  <a:srgbClr val="FF00FF"/>
                </a:solidFill>
                <a:latin typeface="Arial" charset="0"/>
                <a:cs typeface="Arial" charset="0"/>
              </a:rPr>
              <a:t> </a:t>
            </a:r>
            <a:endParaRPr lang="en-GB">
              <a:solidFill>
                <a:srgbClr val="FF00FF"/>
              </a:solidFill>
              <a:latin typeface="Arial" charset="0"/>
              <a:cs typeface="Arial" charset="0"/>
            </a:endParaRPr>
          </a:p>
        </p:txBody>
      </p:sp>
      <p:pic>
        <p:nvPicPr>
          <p:cNvPr id="29701" name="Picture 6" descr="2317259236_accf54af6d">
            <a:extLst>
              <a:ext uri="{FF2B5EF4-FFF2-40B4-BE49-F238E27FC236}">
                <a16:creationId xmlns:a16="http://schemas.microsoft.com/office/drawing/2014/main" id="{FB66DBCA-D2D1-453F-83C3-B0E29575B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268413"/>
            <a:ext cx="63373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7"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939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a:extLst>
              <a:ext uri="{FF2B5EF4-FFF2-40B4-BE49-F238E27FC236}">
                <a16:creationId xmlns:a16="http://schemas.microsoft.com/office/drawing/2014/main" id="{3B405454-A86B-4FDA-83C7-2064C39C078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ED2575-08EA-475A-8A32-5963AC5CCB30}" type="slidenum">
              <a:rPr lang="en-GB" altLang="en-US"/>
              <a:pPr eaLnBrk="1" hangingPunct="1"/>
              <a:t>28</a:t>
            </a:fld>
            <a:endParaRPr lang="en-GB" altLang="en-US"/>
          </a:p>
        </p:txBody>
      </p:sp>
      <p:sp>
        <p:nvSpPr>
          <p:cNvPr id="30723" name="Rectangle 2">
            <a:extLst>
              <a:ext uri="{FF2B5EF4-FFF2-40B4-BE49-F238E27FC236}">
                <a16:creationId xmlns:a16="http://schemas.microsoft.com/office/drawing/2014/main" id="{B29F9C38-93ED-4191-9DE4-EAD67B863A1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graphicFrame>
        <p:nvGraphicFramePr>
          <p:cNvPr id="52257" name="Group 33">
            <a:extLst>
              <a:ext uri="{FF2B5EF4-FFF2-40B4-BE49-F238E27FC236}">
                <a16:creationId xmlns:a16="http://schemas.microsoft.com/office/drawing/2014/main" id="{2F25A545-7FB2-4FFA-8B10-635792E4E6AA}"/>
              </a:ext>
            </a:extLst>
          </p:cNvPr>
          <p:cNvGraphicFramePr>
            <a:graphicFrameLocks noGrp="1"/>
          </p:cNvGraphicFramePr>
          <p:nvPr/>
        </p:nvGraphicFramePr>
        <p:xfrm>
          <a:off x="323850" y="2349500"/>
          <a:ext cx="8496300" cy="3732213"/>
        </p:xfrm>
        <a:graphic>
          <a:graphicData uri="http://schemas.openxmlformats.org/drawingml/2006/table">
            <a:tbl>
              <a:tblPr/>
              <a:tblGrid>
                <a:gridCol w="2124075">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gridCol w="2124075">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5762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Welsh</a:t>
                      </a:r>
                      <a:r>
                        <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Meaning</a:t>
                      </a:r>
                      <a:r>
                        <a:rPr kumimoji="0" lang="en-US"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endPar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Hebrew</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English</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052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Aeth </a:t>
                      </a:r>
                      <a:endPar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He went, he is gone </a:t>
                      </a:r>
                      <a:endPar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Athah</a:t>
                      </a:r>
                      <a:r>
                        <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0509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Aml</a:t>
                      </a:r>
                      <a:r>
                        <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Plentiful, ample</a:t>
                      </a:r>
                      <a:r>
                        <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Hamale </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ample</a:t>
                      </a:r>
                      <a:r>
                        <a:rPr kumimoji="0" lang="en-GB"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052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Ydom	</a:t>
                      </a:r>
                      <a:r>
                        <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the earth</a:t>
                      </a:r>
                      <a:r>
                        <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Adamah</a:t>
                      </a:r>
                      <a:r>
                        <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
        <p:nvSpPr>
          <p:cNvPr id="52258" name="Text Box 34">
            <a:extLst>
              <a:ext uri="{FF2B5EF4-FFF2-40B4-BE49-F238E27FC236}">
                <a16:creationId xmlns:a16="http://schemas.microsoft.com/office/drawing/2014/main" id="{6CFF6B3F-02D4-4F26-95DB-D17CD5981905}"/>
              </a:ext>
            </a:extLst>
          </p:cNvPr>
          <p:cNvSpPr txBox="1">
            <a:spLocks noChangeArrowheads="1"/>
          </p:cNvSpPr>
          <p:nvPr/>
        </p:nvSpPr>
        <p:spPr bwMode="auto">
          <a:xfrm>
            <a:off x="1619250" y="1412875"/>
            <a:ext cx="5976938" cy="701675"/>
          </a:xfrm>
          <a:prstGeom prst="rect">
            <a:avLst/>
          </a:prstGeom>
          <a:noFill/>
          <a:ln w="9525">
            <a:noFill/>
            <a:miter lim="800000"/>
            <a:headEnd/>
            <a:tailEnd/>
          </a:ln>
          <a:effectLst/>
        </p:spPr>
        <p:txBody>
          <a:bodyPr>
            <a:spAutoFit/>
          </a:bodyPr>
          <a:lstStyle/>
          <a:p>
            <a:pPr algn="ctr">
              <a:spcBef>
                <a:spcPct val="50000"/>
              </a:spcBef>
              <a:defRPr/>
            </a:pPr>
            <a:r>
              <a:rPr lang="en-GB" sz="4000" b="1">
                <a:solidFill>
                  <a:schemeClr val="accent2"/>
                </a:solidFill>
                <a:effectLst>
                  <a:outerShdw blurRad="38100" dist="38100" dir="2700000" algn="tl">
                    <a:srgbClr val="000000"/>
                  </a:outerShdw>
                </a:effectLst>
                <a:latin typeface="Arial" charset="0"/>
                <a:cs typeface="Arial" charset="0"/>
              </a:rPr>
              <a:t>Examples: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57"/>
                                        </p:tgtEl>
                                        <p:attrNameLst>
                                          <p:attrName>style.visibility</p:attrName>
                                        </p:attrNameLst>
                                      </p:cBhvr>
                                      <p:to>
                                        <p:strVal val="visible"/>
                                      </p:to>
                                    </p:set>
                                    <p:anim calcmode="lin" valueType="num">
                                      <p:cBhvr additive="base">
                                        <p:cTn id="7" dur="500" fill="hold"/>
                                        <p:tgtEl>
                                          <p:spTgt spid="52257"/>
                                        </p:tgtEl>
                                        <p:attrNameLst>
                                          <p:attrName>ppt_x</p:attrName>
                                        </p:attrNameLst>
                                      </p:cBhvr>
                                      <p:tavLst>
                                        <p:tav tm="0">
                                          <p:val>
                                            <p:strVal val="#ppt_x"/>
                                          </p:val>
                                        </p:tav>
                                        <p:tav tm="100000">
                                          <p:val>
                                            <p:strVal val="#ppt_x"/>
                                          </p:val>
                                        </p:tav>
                                      </p:tavLst>
                                    </p:anim>
                                    <p:anim calcmode="lin" valueType="num">
                                      <p:cBhvr additive="base">
                                        <p:cTn id="8" dur="500" fill="hold"/>
                                        <p:tgtEl>
                                          <p:spTgt spid="52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a:extLst>
              <a:ext uri="{FF2B5EF4-FFF2-40B4-BE49-F238E27FC236}">
                <a16:creationId xmlns:a16="http://schemas.microsoft.com/office/drawing/2014/main" id="{E121EBD8-1D46-47AA-8BAB-205DEE1FD1F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E7D6A5-6BD0-49CF-B2DC-C8CC72BABEAF}" type="slidenum">
              <a:rPr lang="en-GB" altLang="en-US"/>
              <a:pPr eaLnBrk="1" hangingPunct="1"/>
              <a:t>29</a:t>
            </a:fld>
            <a:endParaRPr lang="en-GB" altLang="en-US"/>
          </a:p>
        </p:txBody>
      </p:sp>
      <p:sp>
        <p:nvSpPr>
          <p:cNvPr id="31747" name="Rectangle 2">
            <a:extLst>
              <a:ext uri="{FF2B5EF4-FFF2-40B4-BE49-F238E27FC236}">
                <a16:creationId xmlns:a16="http://schemas.microsoft.com/office/drawing/2014/main" id="{A2D38F00-190D-4446-89E5-44C91F21FD3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graphicFrame>
        <p:nvGraphicFramePr>
          <p:cNvPr id="61476" name="Group 36">
            <a:extLst>
              <a:ext uri="{FF2B5EF4-FFF2-40B4-BE49-F238E27FC236}">
                <a16:creationId xmlns:a16="http://schemas.microsoft.com/office/drawing/2014/main" id="{04E61898-2E46-4373-8DE7-02D7D0DF753D}"/>
              </a:ext>
            </a:extLst>
          </p:cNvPr>
          <p:cNvGraphicFramePr>
            <a:graphicFrameLocks noGrp="1"/>
          </p:cNvGraphicFramePr>
          <p:nvPr/>
        </p:nvGraphicFramePr>
        <p:xfrm>
          <a:off x="323850" y="2349500"/>
          <a:ext cx="8496300" cy="3757613"/>
        </p:xfrm>
        <a:graphic>
          <a:graphicData uri="http://schemas.openxmlformats.org/drawingml/2006/table">
            <a:tbl>
              <a:tblPr/>
              <a:tblGrid>
                <a:gridCol w="2124075">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gridCol w="2124075">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574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Welsh</a:t>
                      </a:r>
                      <a:r>
                        <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Meaning</a:t>
                      </a:r>
                      <a:r>
                        <a:rPr kumimoji="0" lang="en-US"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endPar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Hebrew</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English</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0795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Awye</a:t>
                      </a: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a:t>
                      </a:r>
                      <a:r>
                        <a:rPr kumimoji="0" lang="en-GB"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endPar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air, sky</a:t>
                      </a:r>
                      <a:r>
                        <a:rPr kumimoji="0" lang="en-GB"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auor, or</a:t>
                      </a:r>
                      <a:r>
                        <a:rPr kumimoji="0" lang="en-GB"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air</a:t>
                      </a:r>
                      <a:r>
                        <a:rPr kumimoji="0" lang="en-GB" sz="2800" b="0" i="0" u="none" strike="noStrike" cap="none" normalizeH="0" baseline="0">
                          <a:ln>
                            <a:noFill/>
                          </a:ln>
                          <a:solidFill>
                            <a:srgbClr val="FF00FF"/>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0509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bu</a:t>
                      </a:r>
                      <a:r>
                        <a:rPr kumimoji="0" lang="en-GB" sz="2800" b="0" i="0" u="none" strike="noStrike" cap="none" normalizeH="0" baseline="0">
                          <a:ln>
                            <a:noFill/>
                          </a:ln>
                          <a:solidFill>
                            <a:schemeClr val="tx1"/>
                          </a:solidFill>
                          <a:effectLst/>
                          <a:latin typeface="Arial" charset="0"/>
                          <a:cs typeface="Arial" charset="0"/>
                        </a:rPr>
                        <a:t> </a:t>
                      </a:r>
                      <a:r>
                        <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it came to pass</a:t>
                      </a:r>
                      <a:endPar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bo</a:t>
                      </a:r>
                      <a:r>
                        <a:rPr kumimoji="0" lang="en-GB" sz="2800" b="0" i="0" u="none" strike="noStrike" cap="none" normalizeH="0" baseline="0">
                          <a:ln>
                            <a:noFill/>
                          </a:ln>
                          <a:solidFill>
                            <a:srgbClr val="00FF00"/>
                          </a:solidFill>
                          <a:effectLst/>
                          <a:latin typeface="Arial" charset="0"/>
                          <a:cs typeface="Arial" charset="0"/>
                        </a:rPr>
                        <a:t> </a:t>
                      </a: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 </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be</a:t>
                      </a:r>
                      <a:r>
                        <a:rPr kumimoji="0" lang="en-GB" sz="2800" b="0" i="0" u="none" strike="noStrike" cap="none" normalizeH="0" baseline="0">
                          <a:ln>
                            <a:noFill/>
                          </a:ln>
                          <a:solidFill>
                            <a:srgbClr val="FF00FF"/>
                          </a:solidFill>
                          <a:effectLst/>
                          <a:latin typeface="Arial" charset="0"/>
                          <a:cs typeface="Arial" charset="0"/>
                        </a:rPr>
                        <a:t> </a:t>
                      </a:r>
                      <a:r>
                        <a:rPr kumimoji="0" lang="en-GB"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052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boten</a:t>
                      </a:r>
                      <a:r>
                        <a:rPr kumimoji="0" lang="en-GB" sz="2800" b="0" i="0" u="none" strike="noStrike" cap="none" normalizeH="0" baseline="0">
                          <a:ln>
                            <a:noFill/>
                          </a:ln>
                          <a:solidFill>
                            <a:schemeClr val="bg1"/>
                          </a:solidFill>
                          <a:effectLst/>
                          <a:latin typeface="Arial" charset="0"/>
                          <a:cs typeface="Arial" charset="0"/>
                        </a:rPr>
                        <a:t> </a:t>
                      </a: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r>
                        <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belly</a:t>
                      </a:r>
                      <a:r>
                        <a:rPr kumimoji="0" lang="en-GB" sz="2800" b="0" i="0" u="none" strike="noStrike" cap="none" normalizeH="0" baseline="0">
                          <a:ln>
                            <a:noFill/>
                          </a:ln>
                          <a:solidFill>
                            <a:srgbClr val="CC9900"/>
                          </a:solidFill>
                          <a:effectLst/>
                          <a:latin typeface="Arial" charset="0"/>
                          <a:cs typeface="Arial" charset="0"/>
                        </a:rPr>
                        <a:t> </a:t>
                      </a:r>
                      <a:r>
                        <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beten</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
        <p:nvSpPr>
          <p:cNvPr id="61470" name="Text Box 30">
            <a:extLst>
              <a:ext uri="{FF2B5EF4-FFF2-40B4-BE49-F238E27FC236}">
                <a16:creationId xmlns:a16="http://schemas.microsoft.com/office/drawing/2014/main" id="{975BF3E7-6C4B-4509-9130-1B70D97B8787}"/>
              </a:ext>
            </a:extLst>
          </p:cNvPr>
          <p:cNvSpPr txBox="1">
            <a:spLocks noChangeArrowheads="1"/>
          </p:cNvSpPr>
          <p:nvPr/>
        </p:nvSpPr>
        <p:spPr bwMode="auto">
          <a:xfrm>
            <a:off x="1619250" y="1412875"/>
            <a:ext cx="5976938" cy="701675"/>
          </a:xfrm>
          <a:prstGeom prst="rect">
            <a:avLst/>
          </a:prstGeom>
          <a:noFill/>
          <a:ln w="9525">
            <a:noFill/>
            <a:miter lim="800000"/>
            <a:headEnd/>
            <a:tailEnd/>
          </a:ln>
          <a:effectLst/>
        </p:spPr>
        <p:txBody>
          <a:bodyPr>
            <a:spAutoFit/>
          </a:bodyPr>
          <a:lstStyle/>
          <a:p>
            <a:pPr algn="ctr">
              <a:spcBef>
                <a:spcPct val="50000"/>
              </a:spcBef>
              <a:defRPr/>
            </a:pPr>
            <a:r>
              <a:rPr lang="en-GB" sz="4000" b="1">
                <a:solidFill>
                  <a:schemeClr val="accent2"/>
                </a:solidFill>
                <a:effectLst>
                  <a:outerShdw blurRad="38100" dist="38100" dir="2700000" algn="tl">
                    <a:srgbClr val="000000"/>
                  </a:outerShdw>
                </a:effectLst>
                <a:latin typeface="Arial" charset="0"/>
                <a:cs typeface="Arial" charset="0"/>
              </a:rPr>
              <a:t>Examples: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6"/>
                                        </p:tgtEl>
                                        <p:attrNameLst>
                                          <p:attrName>style.visibility</p:attrName>
                                        </p:attrNameLst>
                                      </p:cBhvr>
                                      <p:to>
                                        <p:strVal val="visible"/>
                                      </p:to>
                                    </p:set>
                                    <p:anim calcmode="lin" valueType="num">
                                      <p:cBhvr additive="base">
                                        <p:cTn id="7" dur="500" fill="hold"/>
                                        <p:tgtEl>
                                          <p:spTgt spid="61476"/>
                                        </p:tgtEl>
                                        <p:attrNameLst>
                                          <p:attrName>ppt_x</p:attrName>
                                        </p:attrNameLst>
                                      </p:cBhvr>
                                      <p:tavLst>
                                        <p:tav tm="0">
                                          <p:val>
                                            <p:strVal val="#ppt_x"/>
                                          </p:val>
                                        </p:tav>
                                        <p:tav tm="100000">
                                          <p:val>
                                            <p:strVal val="#ppt_x"/>
                                          </p:val>
                                        </p:tav>
                                      </p:tavLst>
                                    </p:anim>
                                    <p:anim calcmode="lin" valueType="num">
                                      <p:cBhvr additive="base">
                                        <p:cTn id="8" dur="500" fill="hold"/>
                                        <p:tgtEl>
                                          <p:spTgt spid="61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BC1F40A-E064-4DA5-B8A7-42E67B23C3E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0144AE-EBE2-4289-AAA1-9D838DB191D8}" type="slidenum">
              <a:rPr lang="en-GB" altLang="en-US"/>
              <a:pPr eaLnBrk="1" hangingPunct="1"/>
              <a:t>3</a:t>
            </a:fld>
            <a:endParaRPr lang="en-GB" altLang="en-US"/>
          </a:p>
        </p:txBody>
      </p:sp>
      <p:sp>
        <p:nvSpPr>
          <p:cNvPr id="5123" name="Rectangle 2">
            <a:extLst>
              <a:ext uri="{FF2B5EF4-FFF2-40B4-BE49-F238E27FC236}">
                <a16:creationId xmlns:a16="http://schemas.microsoft.com/office/drawing/2014/main" id="{37859CAA-78DA-4714-8AAA-92FABD80309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0483" name="Text Box 3">
            <a:extLst>
              <a:ext uri="{FF2B5EF4-FFF2-40B4-BE49-F238E27FC236}">
                <a16:creationId xmlns:a16="http://schemas.microsoft.com/office/drawing/2014/main" id="{FC90242C-1429-4CC9-962A-D95F4B0F7E94}"/>
              </a:ext>
            </a:extLst>
          </p:cNvPr>
          <p:cNvSpPr txBox="1">
            <a:spLocks noChangeArrowheads="1"/>
          </p:cNvSpPr>
          <p:nvPr/>
        </p:nvSpPr>
        <p:spPr bwMode="auto">
          <a:xfrm>
            <a:off x="5003800" y="1844675"/>
            <a:ext cx="3816350"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Now that we understand that the expression,</a:t>
            </a:r>
            <a:r>
              <a:rPr lang="en-US" sz="2800" b="1">
                <a:effectLst>
                  <a:outerShdw blurRad="38100" dist="38100" dir="2700000" algn="tl">
                    <a:srgbClr val="000000"/>
                  </a:outerShdw>
                </a:effectLst>
                <a:latin typeface="Arial" charset="0"/>
                <a:cs typeface="Arial" charset="0"/>
              </a:rPr>
              <a:t> </a:t>
            </a:r>
            <a:r>
              <a:rPr lang="en-US" sz="2800" b="1">
                <a:solidFill>
                  <a:srgbClr val="FF6600"/>
                </a:solidFill>
                <a:effectLst>
                  <a:outerShdw blurRad="38100" dist="38100" dir="2700000" algn="tl">
                    <a:srgbClr val="000000"/>
                  </a:outerShdw>
                </a:effectLst>
                <a:latin typeface="Arial" charset="0"/>
                <a:cs typeface="Arial" charset="0"/>
              </a:rPr>
              <a:t>“House of Israel,”</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refers to the Ten Northern Tribes,</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excluding Judah and Benjamin,</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we can trace their history and migrations.</a:t>
            </a:r>
            <a:r>
              <a:rPr lang="en-GB" sz="2800" b="1">
                <a:effectLst>
                  <a:outerShdw blurRad="38100" dist="38100" dir="2700000" algn="tl">
                    <a:srgbClr val="000000"/>
                  </a:outerShdw>
                </a:effectLst>
                <a:latin typeface="Arial" charset="0"/>
                <a:cs typeface="Arial" charset="0"/>
              </a:rPr>
              <a:t> </a:t>
            </a:r>
          </a:p>
        </p:txBody>
      </p:sp>
      <p:pic>
        <p:nvPicPr>
          <p:cNvPr id="20487" name="Picture 7" descr="lamb">
            <a:extLst>
              <a:ext uri="{FF2B5EF4-FFF2-40B4-BE49-F238E27FC236}">
                <a16:creationId xmlns:a16="http://schemas.microsoft.com/office/drawing/2014/main" id="{A7E418C3-9F73-498A-9A45-3FF0DB535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370205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circle(in)">
                                      <p:cBhvr>
                                        <p:cTn id="7" dur="20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483"/>
                                        </p:tgtEl>
                                        <p:attrNameLst>
                                          <p:attrName>style.visibility</p:attrName>
                                        </p:attrNameLst>
                                      </p:cBhvr>
                                      <p:to>
                                        <p:strVal val="visible"/>
                                      </p:to>
                                    </p:set>
                                    <p:anim calcmode="discrete" valueType="clr">
                                      <p:cBhvr override="childStyle">
                                        <p:cTn id="12" dur="80"/>
                                        <p:tgtEl>
                                          <p:spTgt spid="2048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483"/>
                                        </p:tgtEl>
                                        <p:attrNameLst>
                                          <p:attrName>fillcolor</p:attrName>
                                        </p:attrNameLst>
                                      </p:cBhvr>
                                      <p:tavLst>
                                        <p:tav tm="0">
                                          <p:val>
                                            <p:clrVal>
                                              <a:schemeClr val="accent2"/>
                                            </p:clrVal>
                                          </p:val>
                                        </p:tav>
                                        <p:tav tm="50000">
                                          <p:val>
                                            <p:clrVal>
                                              <a:schemeClr val="hlink"/>
                                            </p:clrVal>
                                          </p:val>
                                        </p:tav>
                                      </p:tavLst>
                                    </p:anim>
                                    <p:set>
                                      <p:cBhvr>
                                        <p:cTn id="14" dur="80"/>
                                        <p:tgtEl>
                                          <p:spTgt spid="204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a:extLst>
              <a:ext uri="{FF2B5EF4-FFF2-40B4-BE49-F238E27FC236}">
                <a16:creationId xmlns:a16="http://schemas.microsoft.com/office/drawing/2014/main" id="{CB1C11CD-EE3A-493E-9C2A-1E7565B1025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05E643-A798-437D-8E07-118F7B7695FD}" type="slidenum">
              <a:rPr lang="en-GB" altLang="en-US"/>
              <a:pPr eaLnBrk="1" hangingPunct="1"/>
              <a:t>30</a:t>
            </a:fld>
            <a:endParaRPr lang="en-GB" altLang="en-US"/>
          </a:p>
        </p:txBody>
      </p:sp>
      <p:sp>
        <p:nvSpPr>
          <p:cNvPr id="32771" name="Rectangle 2">
            <a:extLst>
              <a:ext uri="{FF2B5EF4-FFF2-40B4-BE49-F238E27FC236}">
                <a16:creationId xmlns:a16="http://schemas.microsoft.com/office/drawing/2014/main" id="{B3E7E570-CC90-452C-89FF-4D88E4468C29}"/>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graphicFrame>
        <p:nvGraphicFramePr>
          <p:cNvPr id="60453" name="Group 37">
            <a:extLst>
              <a:ext uri="{FF2B5EF4-FFF2-40B4-BE49-F238E27FC236}">
                <a16:creationId xmlns:a16="http://schemas.microsoft.com/office/drawing/2014/main" id="{87507B6C-943D-4274-9631-1D78425A929D}"/>
              </a:ext>
            </a:extLst>
          </p:cNvPr>
          <p:cNvGraphicFramePr>
            <a:graphicFrameLocks noGrp="1"/>
          </p:cNvGraphicFramePr>
          <p:nvPr/>
        </p:nvGraphicFramePr>
        <p:xfrm>
          <a:off x="323850" y="2349500"/>
          <a:ext cx="8496300" cy="4051300"/>
        </p:xfrm>
        <a:graphic>
          <a:graphicData uri="http://schemas.openxmlformats.org/drawingml/2006/table">
            <a:tbl>
              <a:tblPr/>
              <a:tblGrid>
                <a:gridCol w="2124075">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gridCol w="2124075">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5762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Welsh</a:t>
                      </a:r>
                      <a:r>
                        <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Meaning</a:t>
                      </a:r>
                      <a:r>
                        <a:rPr kumimoji="0" lang="en-US"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endPar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Hebrew</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English</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052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brith</a:t>
                      </a:r>
                      <a:r>
                        <a:rPr kumimoji="0" lang="en-GB"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cs typeface="Arial" charset="0"/>
                        </a:rPr>
                        <a:t>	</a:t>
                      </a:r>
                      <a:r>
                        <a:rPr kumimoji="0" lang="en-GB" sz="2800" b="0" i="0" u="none" strike="noStrike" cap="none" normalizeH="0" baseline="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bright</a:t>
                      </a:r>
                      <a:endParaRPr kumimoji="0" lang="en-GB" sz="2800" b="1" i="0" u="none" strike="noStrike" cap="none" normalizeH="0" baseline="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barud</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bright</a:t>
                      </a:r>
                      <a:r>
                        <a:rPr kumimoji="0" lang="en-GB" sz="2800" b="0" i="0" u="none" strike="noStrike" cap="none" normalizeH="0" baseline="0">
                          <a:ln>
                            <a:noFill/>
                          </a:ln>
                          <a:solidFill>
                            <a:srgbClr val="FF00FF"/>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0509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cas</a:t>
                      </a:r>
                      <a:r>
                        <a:rPr kumimoji="0" lang="en-GB" sz="2800" b="0" i="0" u="none" strike="noStrike" cap="none" normalizeH="0" baseline="0">
                          <a:ln>
                            <a:noFill/>
                          </a:ln>
                          <a:solidFill>
                            <a:schemeClr val="bg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hatred</a:t>
                      </a:r>
                      <a:r>
                        <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Caas (anger) </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dafnu</a:t>
                      </a:r>
                      <a:r>
                        <a:rPr kumimoji="0" lang="en-GB"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r>
                        <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to drop, or distill by drops</a:t>
                      </a:r>
                      <a:r>
                        <a:rPr kumimoji="0" lang="en-GB" sz="28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nataph, taph</a:t>
                      </a:r>
                      <a:r>
                        <a:rPr kumimoji="0" lang="en-US" sz="2800" b="0" i="0" u="none" strike="noStrike" cap="none" normalizeH="0" baseline="0">
                          <a:ln>
                            <a:noFill/>
                          </a:ln>
                          <a:solidFill>
                            <a:schemeClr val="tx1"/>
                          </a:solidFill>
                          <a:effectLst/>
                          <a:latin typeface="Arial" charset="0"/>
                          <a:cs typeface="Arial" charset="0"/>
                        </a:rPr>
                        <a:t> </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
        <p:nvSpPr>
          <p:cNvPr id="60446" name="Text Box 30">
            <a:extLst>
              <a:ext uri="{FF2B5EF4-FFF2-40B4-BE49-F238E27FC236}">
                <a16:creationId xmlns:a16="http://schemas.microsoft.com/office/drawing/2014/main" id="{3171EDBF-9D81-46FD-A3E1-92C8A77D5DB8}"/>
              </a:ext>
            </a:extLst>
          </p:cNvPr>
          <p:cNvSpPr txBox="1">
            <a:spLocks noChangeArrowheads="1"/>
          </p:cNvSpPr>
          <p:nvPr/>
        </p:nvSpPr>
        <p:spPr bwMode="auto">
          <a:xfrm>
            <a:off x="1619250" y="1412875"/>
            <a:ext cx="5976938" cy="701675"/>
          </a:xfrm>
          <a:prstGeom prst="rect">
            <a:avLst/>
          </a:prstGeom>
          <a:noFill/>
          <a:ln w="9525">
            <a:noFill/>
            <a:miter lim="800000"/>
            <a:headEnd/>
            <a:tailEnd/>
          </a:ln>
          <a:effectLst/>
        </p:spPr>
        <p:txBody>
          <a:bodyPr>
            <a:spAutoFit/>
          </a:bodyPr>
          <a:lstStyle/>
          <a:p>
            <a:pPr algn="ctr">
              <a:spcBef>
                <a:spcPct val="50000"/>
              </a:spcBef>
              <a:defRPr/>
            </a:pPr>
            <a:r>
              <a:rPr lang="en-GB" sz="4000" b="1">
                <a:solidFill>
                  <a:schemeClr val="accent2"/>
                </a:solidFill>
                <a:effectLst>
                  <a:outerShdw blurRad="38100" dist="38100" dir="2700000" algn="tl">
                    <a:srgbClr val="000000"/>
                  </a:outerShdw>
                </a:effectLst>
                <a:latin typeface="Arial" charset="0"/>
                <a:cs typeface="Arial" charset="0"/>
              </a:rPr>
              <a:t>Examples: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53"/>
                                        </p:tgtEl>
                                        <p:attrNameLst>
                                          <p:attrName>style.visibility</p:attrName>
                                        </p:attrNameLst>
                                      </p:cBhvr>
                                      <p:to>
                                        <p:strVal val="visible"/>
                                      </p:to>
                                    </p:set>
                                    <p:anim calcmode="lin" valueType="num">
                                      <p:cBhvr additive="base">
                                        <p:cTn id="7" dur="500" fill="hold"/>
                                        <p:tgtEl>
                                          <p:spTgt spid="60453"/>
                                        </p:tgtEl>
                                        <p:attrNameLst>
                                          <p:attrName>ppt_x</p:attrName>
                                        </p:attrNameLst>
                                      </p:cBhvr>
                                      <p:tavLst>
                                        <p:tav tm="0">
                                          <p:val>
                                            <p:strVal val="#ppt_x"/>
                                          </p:val>
                                        </p:tav>
                                        <p:tav tm="100000">
                                          <p:val>
                                            <p:strVal val="#ppt_x"/>
                                          </p:val>
                                        </p:tav>
                                      </p:tavLst>
                                    </p:anim>
                                    <p:anim calcmode="lin" valueType="num">
                                      <p:cBhvr additive="base">
                                        <p:cTn id="8" dur="500" fill="hold"/>
                                        <p:tgtEl>
                                          <p:spTgt spid="60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4">
            <a:extLst>
              <a:ext uri="{FF2B5EF4-FFF2-40B4-BE49-F238E27FC236}">
                <a16:creationId xmlns:a16="http://schemas.microsoft.com/office/drawing/2014/main" id="{06275BC1-5214-4F62-9395-5014973460F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DA7FBD-C182-41BE-AE20-A73A58042010}" type="slidenum">
              <a:rPr lang="en-GB" altLang="en-US"/>
              <a:pPr eaLnBrk="1" hangingPunct="1"/>
              <a:t>31</a:t>
            </a:fld>
            <a:endParaRPr lang="en-GB" altLang="en-US"/>
          </a:p>
        </p:txBody>
      </p:sp>
      <p:sp>
        <p:nvSpPr>
          <p:cNvPr id="33795" name="Rectangle 2">
            <a:extLst>
              <a:ext uri="{FF2B5EF4-FFF2-40B4-BE49-F238E27FC236}">
                <a16:creationId xmlns:a16="http://schemas.microsoft.com/office/drawing/2014/main" id="{D2ECF854-5B70-45F3-BA52-FF95DDE84D6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graphicFrame>
        <p:nvGraphicFramePr>
          <p:cNvPr id="62500" name="Group 36">
            <a:extLst>
              <a:ext uri="{FF2B5EF4-FFF2-40B4-BE49-F238E27FC236}">
                <a16:creationId xmlns:a16="http://schemas.microsoft.com/office/drawing/2014/main" id="{B6A539A6-C2C6-497E-837B-E525E831044D}"/>
              </a:ext>
            </a:extLst>
          </p:cNvPr>
          <p:cNvGraphicFramePr>
            <a:graphicFrameLocks noGrp="1"/>
          </p:cNvGraphicFramePr>
          <p:nvPr/>
        </p:nvGraphicFramePr>
        <p:xfrm>
          <a:off x="323850" y="2349500"/>
          <a:ext cx="8496300" cy="3732213"/>
        </p:xfrm>
        <a:graphic>
          <a:graphicData uri="http://schemas.openxmlformats.org/drawingml/2006/table">
            <a:tbl>
              <a:tblPr/>
              <a:tblGrid>
                <a:gridCol w="2124075">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gridCol w="2124075">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5762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Welsh</a:t>
                      </a:r>
                      <a:r>
                        <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Meaning</a:t>
                      </a:r>
                      <a:r>
                        <a:rPr kumimoji="0" lang="en-US"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endParaRPr kumimoji="0" lang="en-GB" sz="2800" b="0" i="0" u="none" strike="noStrike" cap="none" normalizeH="0" baseline="0">
                        <a:ln>
                          <a:noFill/>
                        </a:ln>
                        <a:solidFill>
                          <a:srgbClr val="FF33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Hebrew</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English</a:t>
                      </a:r>
                      <a:r>
                        <a:rPr kumimoji="0" lang="en-GB" sz="2800" b="1" i="0" u="none" strike="noStrike" cap="none" normalizeH="0" baseline="0">
                          <a:ln>
                            <a:noFill/>
                          </a:ln>
                          <a:solidFill>
                            <a:srgbClr val="FF3300"/>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052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Gael hedd</a:t>
                      </a:r>
                      <a:r>
                        <a:rPr kumimoji="0" lang="en-US" sz="2800" b="0" i="0" u="none" strike="noStrike" cap="none" normalizeH="0" baseline="0">
                          <a:ln>
                            <a:noFill/>
                          </a:ln>
                          <a:solidFill>
                            <a:schemeClr val="tx1"/>
                          </a:solidFill>
                          <a:effectLst/>
                          <a:latin typeface="Arial" charset="0"/>
                          <a:cs typeface="Arial" charset="0"/>
                        </a:rPr>
                        <a:t> </a:t>
                      </a: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endPar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heap of testimony</a:t>
                      </a:r>
                      <a:endPar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Galaed</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0509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Bagad</a:t>
                      </a:r>
                      <a:r>
                        <a:rPr kumimoji="0" lang="en-US" sz="2800" b="0" i="0" u="none" strike="noStrike" cap="none" normalizeH="0" baseline="0">
                          <a:ln>
                            <a:noFill/>
                          </a:ln>
                          <a:solidFill>
                            <a:schemeClr val="bg1"/>
                          </a:solidFill>
                          <a:effectLst/>
                          <a:latin typeface="Arial" charset="0"/>
                          <a:cs typeface="Arial" charset="0"/>
                        </a:rPr>
                        <a:t> </a:t>
                      </a:r>
                      <a:r>
                        <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A troop cometh</a:t>
                      </a:r>
                      <a:endPar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Bagad</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052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Anudon</a:t>
                      </a:r>
                      <a:r>
                        <a:rPr kumimoji="0" lang="en-GB" sz="2800" b="0" i="0" u="none" strike="noStrike" cap="none" normalizeH="0" baseline="0">
                          <a:ln>
                            <a:noFill/>
                          </a:ln>
                          <a:solidFill>
                            <a:schemeClr val="bg1"/>
                          </a:solidFill>
                          <a:effectLst/>
                          <a:latin typeface="Arial" charset="0"/>
                          <a:cs typeface="Arial" charset="0"/>
                        </a:rPr>
                        <a:t> </a:t>
                      </a:r>
                      <a:r>
                        <a:rPr kumimoji="0" lang="en-US"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r>
                        <a:rPr kumimoji="0" lang="en-GB" sz="2800" b="1" i="0" u="none" strike="noStrike" cap="none" normalizeH="0" baseline="0">
                          <a:ln>
                            <a:noFill/>
                          </a:ln>
                          <a:solidFill>
                            <a:schemeClr val="bg1"/>
                          </a:solidFill>
                          <a:effectLst>
                            <a:outerShdw blurRad="38100" dist="38100" dir="2700000" algn="tl">
                              <a:srgbClr val="000000"/>
                            </a:outerShdw>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rPr>
                        <a:t>Without God	</a:t>
                      </a:r>
                      <a:endParaRPr kumimoji="0" lang="en-GB" sz="2800" b="1" i="0" u="none" strike="noStrike" cap="none" normalizeH="0" baseline="0">
                        <a:ln>
                          <a:noFill/>
                        </a:ln>
                        <a:solidFill>
                          <a:srgbClr val="CC99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rPr>
                        <a:t>Aen Adon</a:t>
                      </a:r>
                      <a:endParaRPr kumimoji="0" lang="en-GB" sz="2800" b="1" i="0" u="none" strike="noStrike" cap="none" normalizeH="0" baseline="0">
                        <a:ln>
                          <a:noFill/>
                        </a:ln>
                        <a:solidFill>
                          <a:srgbClr val="00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1" i="0" u="none" strike="noStrike" cap="none" normalizeH="0" baseline="0">
                        <a:ln>
                          <a:noFill/>
                        </a:ln>
                        <a:solidFill>
                          <a:srgbClr val="FF00FF"/>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
        <p:nvSpPr>
          <p:cNvPr id="62494" name="Text Box 30">
            <a:extLst>
              <a:ext uri="{FF2B5EF4-FFF2-40B4-BE49-F238E27FC236}">
                <a16:creationId xmlns:a16="http://schemas.microsoft.com/office/drawing/2014/main" id="{C15F7C04-5379-4014-96FA-6A4311CC6749}"/>
              </a:ext>
            </a:extLst>
          </p:cNvPr>
          <p:cNvSpPr txBox="1">
            <a:spLocks noChangeArrowheads="1"/>
          </p:cNvSpPr>
          <p:nvPr/>
        </p:nvSpPr>
        <p:spPr bwMode="auto">
          <a:xfrm>
            <a:off x="1619250" y="1412875"/>
            <a:ext cx="5976938" cy="701675"/>
          </a:xfrm>
          <a:prstGeom prst="rect">
            <a:avLst/>
          </a:prstGeom>
          <a:noFill/>
          <a:ln w="9525">
            <a:noFill/>
            <a:miter lim="800000"/>
            <a:headEnd/>
            <a:tailEnd/>
          </a:ln>
          <a:effectLst/>
        </p:spPr>
        <p:txBody>
          <a:bodyPr>
            <a:spAutoFit/>
          </a:bodyPr>
          <a:lstStyle/>
          <a:p>
            <a:pPr algn="ctr">
              <a:spcBef>
                <a:spcPct val="50000"/>
              </a:spcBef>
              <a:defRPr/>
            </a:pPr>
            <a:r>
              <a:rPr lang="en-GB" sz="4000" b="1">
                <a:solidFill>
                  <a:schemeClr val="accent2"/>
                </a:solidFill>
                <a:effectLst>
                  <a:outerShdw blurRad="38100" dist="38100" dir="2700000" algn="tl">
                    <a:srgbClr val="000000"/>
                  </a:outerShdw>
                </a:effectLst>
                <a:latin typeface="Arial" charset="0"/>
                <a:cs typeface="Arial" charset="0"/>
              </a:rPr>
              <a:t>Examples: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500"/>
                                        </p:tgtEl>
                                        <p:attrNameLst>
                                          <p:attrName>style.visibility</p:attrName>
                                        </p:attrNameLst>
                                      </p:cBhvr>
                                      <p:to>
                                        <p:strVal val="visible"/>
                                      </p:to>
                                    </p:set>
                                    <p:anim calcmode="lin" valueType="num">
                                      <p:cBhvr additive="base">
                                        <p:cTn id="7" dur="500" fill="hold"/>
                                        <p:tgtEl>
                                          <p:spTgt spid="62500"/>
                                        </p:tgtEl>
                                        <p:attrNameLst>
                                          <p:attrName>ppt_x</p:attrName>
                                        </p:attrNameLst>
                                      </p:cBhvr>
                                      <p:tavLst>
                                        <p:tav tm="0">
                                          <p:val>
                                            <p:strVal val="#ppt_x"/>
                                          </p:val>
                                        </p:tav>
                                        <p:tav tm="100000">
                                          <p:val>
                                            <p:strVal val="#ppt_x"/>
                                          </p:val>
                                        </p:tav>
                                      </p:tavLst>
                                    </p:anim>
                                    <p:anim calcmode="lin" valueType="num">
                                      <p:cBhvr additive="base">
                                        <p:cTn id="8" dur="500" fill="hold"/>
                                        <p:tgtEl>
                                          <p:spTgt spid="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0F32DD0-3590-4E7A-BF90-8D69E2B5844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D2703E-BAA1-4816-817E-D110B30BDF31}" type="slidenum">
              <a:rPr lang="en-GB" altLang="en-US"/>
              <a:pPr eaLnBrk="1" hangingPunct="1"/>
              <a:t>32</a:t>
            </a:fld>
            <a:endParaRPr lang="en-GB" altLang="en-US"/>
          </a:p>
        </p:txBody>
      </p:sp>
      <p:sp>
        <p:nvSpPr>
          <p:cNvPr id="34819" name="Rectangle 2">
            <a:extLst>
              <a:ext uri="{FF2B5EF4-FFF2-40B4-BE49-F238E27FC236}">
                <a16:creationId xmlns:a16="http://schemas.microsoft.com/office/drawing/2014/main" id="{88FD5D95-1CD4-4C46-8F86-E5F2ACA4E52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53252" name="Picture 4" descr="514DYAR089L">
            <a:extLst>
              <a:ext uri="{FF2B5EF4-FFF2-40B4-BE49-F238E27FC236}">
                <a16:creationId xmlns:a16="http://schemas.microsoft.com/office/drawing/2014/main" id="{94EDB761-503B-426F-A0D6-898D06B3F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72" r="18472"/>
          <a:stretch>
            <a:fillRect/>
          </a:stretch>
        </p:blipFill>
        <p:spPr bwMode="auto">
          <a:xfrm>
            <a:off x="539750" y="1484313"/>
            <a:ext cx="29051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a:extLst>
              <a:ext uri="{FF2B5EF4-FFF2-40B4-BE49-F238E27FC236}">
                <a16:creationId xmlns:a16="http://schemas.microsoft.com/office/drawing/2014/main" id="{8DBDC2CF-D5C2-4D59-8254-92165F7C89FE}"/>
              </a:ext>
            </a:extLst>
          </p:cNvPr>
          <p:cNvSpPr txBox="1">
            <a:spLocks noChangeArrowheads="1"/>
          </p:cNvSpPr>
          <p:nvPr/>
        </p:nvSpPr>
        <p:spPr bwMode="auto">
          <a:xfrm>
            <a:off x="3995738" y="1628775"/>
            <a:ext cx="4824412" cy="3081338"/>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One can see in this small sample that many of the words are perfectly identical in the Welsh and Hebrew,</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with some of these Hebrew words even surviving into English.</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circle(in)">
                                      <p:cBhvr>
                                        <p:cTn id="7" dur="20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3253"/>
                                        </p:tgtEl>
                                        <p:attrNameLst>
                                          <p:attrName>style.visibility</p:attrName>
                                        </p:attrNameLst>
                                      </p:cBhvr>
                                      <p:to>
                                        <p:strVal val="visible"/>
                                      </p:to>
                                    </p:set>
                                    <p:anim calcmode="discrete" valueType="clr">
                                      <p:cBhvr override="childStyle">
                                        <p:cTn id="12" dur="80"/>
                                        <p:tgtEl>
                                          <p:spTgt spid="5325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3253"/>
                                        </p:tgtEl>
                                        <p:attrNameLst>
                                          <p:attrName>fillcolor</p:attrName>
                                        </p:attrNameLst>
                                      </p:cBhvr>
                                      <p:tavLst>
                                        <p:tav tm="0">
                                          <p:val>
                                            <p:clrVal>
                                              <a:schemeClr val="accent2"/>
                                            </p:clrVal>
                                          </p:val>
                                        </p:tav>
                                        <p:tav tm="50000">
                                          <p:val>
                                            <p:clrVal>
                                              <a:schemeClr val="hlink"/>
                                            </p:clrVal>
                                          </p:val>
                                        </p:tav>
                                      </p:tavLst>
                                    </p:anim>
                                    <p:set>
                                      <p:cBhvr>
                                        <p:cTn id="14" dur="80"/>
                                        <p:tgtEl>
                                          <p:spTgt spid="532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D63EE49D-8A58-476C-8E36-B1A67C5AA09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7645C0-CDE2-464E-869D-CD79D26CF5FD}" type="slidenum">
              <a:rPr lang="en-GB" altLang="en-US"/>
              <a:pPr eaLnBrk="1" hangingPunct="1"/>
              <a:t>33</a:t>
            </a:fld>
            <a:endParaRPr lang="en-GB" altLang="en-US"/>
          </a:p>
        </p:txBody>
      </p:sp>
      <p:sp>
        <p:nvSpPr>
          <p:cNvPr id="35843" name="Rectangle 2">
            <a:extLst>
              <a:ext uri="{FF2B5EF4-FFF2-40B4-BE49-F238E27FC236}">
                <a16:creationId xmlns:a16="http://schemas.microsoft.com/office/drawing/2014/main" id="{8F158505-8E48-47B3-B4EE-DA68F566795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54276" name="Picture 4" descr="bookdicenlg">
            <a:extLst>
              <a:ext uri="{FF2B5EF4-FFF2-40B4-BE49-F238E27FC236}">
                <a16:creationId xmlns:a16="http://schemas.microsoft.com/office/drawing/2014/main" id="{CA18B8E9-95D2-4344-B23A-D11FC0B1C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749" r="17876"/>
          <a:stretch>
            <a:fillRect/>
          </a:stretch>
        </p:blipFill>
        <p:spPr bwMode="auto">
          <a:xfrm>
            <a:off x="539750" y="1268413"/>
            <a:ext cx="3327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a:extLst>
              <a:ext uri="{FF2B5EF4-FFF2-40B4-BE49-F238E27FC236}">
                <a16:creationId xmlns:a16="http://schemas.microsoft.com/office/drawing/2014/main" id="{84084F50-5B9A-4EC3-ACD9-A8745D36F5EE}"/>
              </a:ext>
            </a:extLst>
          </p:cNvPr>
          <p:cNvSpPr txBox="1">
            <a:spLocks noChangeArrowheads="1"/>
          </p:cNvSpPr>
          <p:nvPr/>
        </p:nvSpPr>
        <p:spPr bwMode="auto">
          <a:xfrm>
            <a:off x="3995738" y="2133600"/>
            <a:ext cx="4932362" cy="2528888"/>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In my opinion, </a:t>
            </a:r>
            <a:r>
              <a:rPr lang="en-US" sz="3200" b="1">
                <a:solidFill>
                  <a:srgbClr val="FFFF00"/>
                </a:solidFill>
                <a:effectLst>
                  <a:outerShdw blurRad="38100" dist="38100" dir="2700000" algn="tl">
                    <a:srgbClr val="000000"/>
                  </a:outerShdw>
                </a:effectLst>
                <a:latin typeface="Arial" charset="0"/>
                <a:cs typeface="Arial" charset="0"/>
              </a:rPr>
              <a:t>fully one quarter of the common English vocabulary in usage today is derived from the Hebrew.</a:t>
            </a:r>
            <a:endParaRPr lang="en-GB" sz="3200" b="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circle(in)">
                                      <p:cBhvr>
                                        <p:cTn id="7" dur="20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4277"/>
                                        </p:tgtEl>
                                        <p:attrNameLst>
                                          <p:attrName>style.visibility</p:attrName>
                                        </p:attrNameLst>
                                      </p:cBhvr>
                                      <p:to>
                                        <p:strVal val="visible"/>
                                      </p:to>
                                    </p:set>
                                    <p:anim calcmode="discrete" valueType="clr">
                                      <p:cBhvr override="childStyle">
                                        <p:cTn id="12" dur="80"/>
                                        <p:tgtEl>
                                          <p:spTgt spid="5427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4277"/>
                                        </p:tgtEl>
                                        <p:attrNameLst>
                                          <p:attrName>fillcolor</p:attrName>
                                        </p:attrNameLst>
                                      </p:cBhvr>
                                      <p:tavLst>
                                        <p:tav tm="0">
                                          <p:val>
                                            <p:clrVal>
                                              <a:schemeClr val="accent2"/>
                                            </p:clrVal>
                                          </p:val>
                                        </p:tav>
                                        <p:tav tm="50000">
                                          <p:val>
                                            <p:clrVal>
                                              <a:schemeClr val="hlink"/>
                                            </p:clrVal>
                                          </p:val>
                                        </p:tav>
                                      </p:tavLst>
                                    </p:anim>
                                    <p:set>
                                      <p:cBhvr>
                                        <p:cTn id="14" dur="80"/>
                                        <p:tgtEl>
                                          <p:spTgt spid="542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F8B5CDD5-6DB7-411F-BD30-D06E0488FE3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C2F23D-B273-44C2-B8BB-A8569CCDFFC7}" type="slidenum">
              <a:rPr lang="en-GB" altLang="en-US"/>
              <a:pPr eaLnBrk="1" hangingPunct="1"/>
              <a:t>34</a:t>
            </a:fld>
            <a:endParaRPr lang="en-GB" altLang="en-US"/>
          </a:p>
        </p:txBody>
      </p:sp>
      <p:sp>
        <p:nvSpPr>
          <p:cNvPr id="36867" name="Rectangle 2">
            <a:extLst>
              <a:ext uri="{FF2B5EF4-FFF2-40B4-BE49-F238E27FC236}">
                <a16:creationId xmlns:a16="http://schemas.microsoft.com/office/drawing/2014/main" id="{8221EE31-959F-48D5-AA45-3D5E2E7BC05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55300" name="Picture 4" descr="reading-bible-blue">
            <a:extLst>
              <a:ext uri="{FF2B5EF4-FFF2-40B4-BE49-F238E27FC236}">
                <a16:creationId xmlns:a16="http://schemas.microsoft.com/office/drawing/2014/main" id="{05FD6487-892F-49CA-B3A4-88935A5A5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84313"/>
            <a:ext cx="56356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a:extLst>
              <a:ext uri="{FF2B5EF4-FFF2-40B4-BE49-F238E27FC236}">
                <a16:creationId xmlns:a16="http://schemas.microsoft.com/office/drawing/2014/main" id="{8CC956B7-D14C-4B5B-86A0-FB39CE3C503E}"/>
              </a:ext>
            </a:extLst>
          </p:cNvPr>
          <p:cNvSpPr txBox="1">
            <a:spLocks noChangeArrowheads="1"/>
          </p:cNvSpPr>
          <p:nvPr/>
        </p:nvSpPr>
        <p:spPr bwMode="auto">
          <a:xfrm>
            <a:off x="0" y="5303838"/>
            <a:ext cx="9144000" cy="1563687"/>
          </a:xfrm>
          <a:prstGeom prst="rect">
            <a:avLst/>
          </a:prstGeom>
          <a:solidFill>
            <a:schemeClr val="tx2"/>
          </a:solidFill>
          <a:ln w="9525">
            <a:solidFill>
              <a:schemeClr val="tx2"/>
            </a:solidFill>
            <a:miter lim="800000"/>
            <a:headEnd/>
            <a:tailEnd/>
          </a:ln>
          <a:effectLst/>
        </p:spPr>
        <p:txBody>
          <a:bodyPr>
            <a:spAutoFit/>
          </a:bodyPr>
          <a:lstStyle/>
          <a:p>
            <a:pPr algn="ctr">
              <a:spcBef>
                <a:spcPct val="50000"/>
              </a:spcBef>
              <a:defRPr/>
            </a:pPr>
            <a:r>
              <a:rPr lang="en-US" sz="3200" b="1" i="1">
                <a:solidFill>
                  <a:schemeClr val="bg1"/>
                </a:solidFill>
                <a:effectLst>
                  <a:outerShdw blurRad="38100" dist="38100" dir="2700000" algn="tl">
                    <a:srgbClr val="000000"/>
                  </a:outerShdw>
                </a:effectLst>
                <a:latin typeface="Arial" charset="0"/>
                <a:cs typeface="Arial" charset="0"/>
              </a:rPr>
              <a:t>“For with stammering lips and ANOTHER TONGUE will he speak to this people.”  </a:t>
            </a:r>
            <a:r>
              <a:rPr lang="en-US" sz="3200" b="1">
                <a:solidFill>
                  <a:schemeClr val="bg1"/>
                </a:solidFill>
                <a:effectLst>
                  <a:outerShdw blurRad="38100" dist="38100" dir="2700000" algn="tl">
                    <a:srgbClr val="000000"/>
                  </a:outerShdw>
                </a:effectLst>
                <a:latin typeface="Arial" charset="0"/>
                <a:cs typeface="Arial" charset="0"/>
              </a:rPr>
              <a:t>- Isa. 28:11.</a:t>
            </a:r>
            <a:r>
              <a:rPr lang="en-US" sz="3200" b="1">
                <a:effectLst>
                  <a:outerShdw blurRad="38100" dist="38100" dir="2700000" algn="tl">
                    <a:srgbClr val="000000"/>
                  </a:outerShdw>
                </a:effectLst>
                <a:latin typeface="Arial" charset="0"/>
                <a:cs typeface="Arial" charset="0"/>
              </a:rPr>
              <a:t> </a:t>
            </a:r>
            <a:endParaRPr lang="en-GB" sz="3200" b="1">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circle(in)">
                                      <p:cBhvr>
                                        <p:cTn id="7" dur="20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301"/>
                                        </p:tgtEl>
                                        <p:attrNameLst>
                                          <p:attrName>style.visibility</p:attrName>
                                        </p:attrNameLst>
                                      </p:cBhvr>
                                      <p:to>
                                        <p:strVal val="visible"/>
                                      </p:to>
                                    </p:set>
                                    <p:anim calcmode="lin" valueType="num">
                                      <p:cBhvr additive="base">
                                        <p:cTn id="12" dur="500" fill="hold"/>
                                        <p:tgtEl>
                                          <p:spTgt spid="55301"/>
                                        </p:tgtEl>
                                        <p:attrNameLst>
                                          <p:attrName>ppt_x</p:attrName>
                                        </p:attrNameLst>
                                      </p:cBhvr>
                                      <p:tavLst>
                                        <p:tav tm="0">
                                          <p:val>
                                            <p:strVal val="#ppt_x"/>
                                          </p:val>
                                        </p:tav>
                                        <p:tav tm="100000">
                                          <p:val>
                                            <p:strVal val="#ppt_x"/>
                                          </p:val>
                                        </p:tav>
                                      </p:tavLst>
                                    </p:anim>
                                    <p:anim calcmode="lin" valueType="num">
                                      <p:cBhvr additive="base">
                                        <p:cTn id="13"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E57CD2B-B3E5-40B5-8038-31F3C687066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281510-FD6D-4FBC-A1F8-FAB810637AB1}" type="slidenum">
              <a:rPr lang="en-GB" altLang="en-US"/>
              <a:pPr eaLnBrk="1" hangingPunct="1"/>
              <a:t>35</a:t>
            </a:fld>
            <a:endParaRPr lang="en-GB" altLang="en-US"/>
          </a:p>
        </p:txBody>
      </p:sp>
      <p:pic>
        <p:nvPicPr>
          <p:cNvPr id="37891" name="Picture 2">
            <a:extLst>
              <a:ext uri="{FF2B5EF4-FFF2-40B4-BE49-F238E27FC236}">
                <a16:creationId xmlns:a16="http://schemas.microsoft.com/office/drawing/2014/main" id="{1B6AA219-6E6A-4B9B-831D-D317ECB8F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a:extLst>
              <a:ext uri="{FF2B5EF4-FFF2-40B4-BE49-F238E27FC236}">
                <a16:creationId xmlns:a16="http://schemas.microsoft.com/office/drawing/2014/main" id="{5FDC3A50-3169-4E18-8DF2-47C282D8DAA9}"/>
              </a:ext>
            </a:extLst>
          </p:cNvPr>
          <p:cNvSpPr>
            <a:spLocks noGrp="1" noChangeArrowheads="1"/>
          </p:cNvSpPr>
          <p:nvPr>
            <p:ph type="title"/>
          </p:nvPr>
        </p:nvSpPr>
        <p:spPr>
          <a:xfrm>
            <a:off x="0" y="0"/>
            <a:ext cx="9144000" cy="1143000"/>
          </a:xfrm>
        </p:spPr>
        <p:txBody>
          <a:bodyPr/>
          <a:lstStyle/>
          <a:p>
            <a:pPr eaLnBrk="1" hangingPunct="1">
              <a:defRPr/>
            </a:pPr>
            <a:r>
              <a:rPr lang="en-GB" b="1">
                <a:solidFill>
                  <a:srgbClr val="CC9900"/>
                </a:solidFill>
              </a:rPr>
              <a:t>Migrations Of Israel – Chapter 2</a:t>
            </a:r>
          </a:p>
        </p:txBody>
      </p:sp>
      <p:sp>
        <p:nvSpPr>
          <p:cNvPr id="63492" name="Text Box 4">
            <a:extLst>
              <a:ext uri="{FF2B5EF4-FFF2-40B4-BE49-F238E27FC236}">
                <a16:creationId xmlns:a16="http://schemas.microsoft.com/office/drawing/2014/main" id="{2C486733-B6B7-4C94-A6F2-86D9359605B7}"/>
              </a:ext>
            </a:extLst>
          </p:cNvPr>
          <p:cNvSpPr txBox="1">
            <a:spLocks noChangeArrowheads="1"/>
          </p:cNvSpPr>
          <p:nvPr/>
        </p:nvSpPr>
        <p:spPr bwMode="auto">
          <a:xfrm>
            <a:off x="0" y="5445125"/>
            <a:ext cx="9144000" cy="1373188"/>
          </a:xfrm>
          <a:prstGeom prst="rect">
            <a:avLst/>
          </a:prstGeom>
          <a:noFill/>
          <a:ln w="9525">
            <a:noFill/>
            <a:miter lim="800000"/>
            <a:headEnd/>
            <a:tailEnd/>
          </a:ln>
          <a:effectLst/>
        </p:spPr>
        <p:txBody>
          <a:bodyPr>
            <a:spAutoFit/>
          </a:bodyPr>
          <a:lstStyle/>
          <a:p>
            <a:pPr algn="ctr">
              <a:spcBef>
                <a:spcPct val="50000"/>
              </a:spcBef>
              <a:defRPr/>
            </a:pPr>
            <a:r>
              <a:rPr lang="en-US" sz="2800" b="1" dirty="0">
                <a:solidFill>
                  <a:schemeClr val="bg1"/>
                </a:solidFill>
                <a:effectLst>
                  <a:outerShdw blurRad="38100" dist="38100" dir="2700000" algn="tl">
                    <a:srgbClr val="000000"/>
                  </a:outerShdw>
                </a:effectLst>
                <a:latin typeface="Arial" charset="0"/>
                <a:cs typeface="Arial" charset="0"/>
              </a:rPr>
              <a:t>Virtually all of the Anglo-Saxon world today speaks English, if not as their first language, then as their second language.  This is Yahweh’s doing. </a:t>
            </a:r>
            <a:endParaRPr lang="en-GB" sz="2800" b="1" dirty="0">
              <a:solidFill>
                <a:schemeClr val="bg1"/>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ppt_x"/>
                                          </p:val>
                                        </p:tav>
                                        <p:tav tm="100000">
                                          <p:val>
                                            <p:strVal val="#ppt_x"/>
                                          </p:val>
                                        </p:tav>
                                      </p:tavLst>
                                    </p:anim>
                                    <p:anim calcmode="lin" valueType="num">
                                      <p:cBhvr additive="base">
                                        <p:cTn id="8"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F5860F36-5865-4447-8EC0-E944A36F2F4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F9E1D8-0627-48C7-911F-26742E7A2730}" type="slidenum">
              <a:rPr lang="en-GB" altLang="en-US"/>
              <a:pPr eaLnBrk="1" hangingPunct="1"/>
              <a:t>36</a:t>
            </a:fld>
            <a:endParaRPr lang="en-GB" altLang="en-US"/>
          </a:p>
        </p:txBody>
      </p:sp>
      <p:sp>
        <p:nvSpPr>
          <p:cNvPr id="38915" name="Rectangle 2">
            <a:extLst>
              <a:ext uri="{FF2B5EF4-FFF2-40B4-BE49-F238E27FC236}">
                <a16:creationId xmlns:a16="http://schemas.microsoft.com/office/drawing/2014/main" id="{11008E9B-7038-44D0-B81E-124C7FD4588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56324" name="Picture 4" descr="jewish-people">
            <a:extLst>
              <a:ext uri="{FF2B5EF4-FFF2-40B4-BE49-F238E27FC236}">
                <a16:creationId xmlns:a16="http://schemas.microsoft.com/office/drawing/2014/main" id="{C2B212D7-DAAF-4F6C-85D8-9DA95C56163A}"/>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1979613" y="1268413"/>
            <a:ext cx="5275262"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3C77161A-4974-4BC4-8695-5069C8C3A9B4}"/>
              </a:ext>
            </a:extLst>
          </p:cNvPr>
          <p:cNvSpPr txBox="1">
            <a:spLocks noChangeArrowheads="1"/>
          </p:cNvSpPr>
          <p:nvPr/>
        </p:nvSpPr>
        <p:spPr bwMode="auto">
          <a:xfrm>
            <a:off x="0" y="5373688"/>
            <a:ext cx="9144000" cy="1373187"/>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dirty="0">
                <a:solidFill>
                  <a:schemeClr val="bg1"/>
                </a:solidFill>
                <a:effectLst>
                  <a:outerShdw blurRad="38100" dist="38100" dir="2700000" algn="tl">
                    <a:srgbClr val="000000"/>
                  </a:outerShdw>
                </a:effectLst>
                <a:latin typeface="Arial" charset="0"/>
                <a:cs typeface="Arial" charset="0"/>
              </a:rPr>
              <a:t>The Jewish people had nothing to do with the development of the English language.  </a:t>
            </a:r>
            <a:r>
              <a:rPr lang="en-US" sz="2800" b="1" dirty="0">
                <a:solidFill>
                  <a:srgbClr val="FF3300"/>
                </a:solidFill>
                <a:effectLst>
                  <a:outerShdw blurRad="38100" dist="38100" dir="2700000" algn="tl">
                    <a:srgbClr val="000000"/>
                  </a:outerShdw>
                </a:effectLst>
                <a:latin typeface="Arial" charset="0"/>
                <a:cs typeface="Arial" charset="0"/>
              </a:rPr>
              <a:t>The common language of the Jewish people is Yiddish.</a:t>
            </a:r>
            <a:r>
              <a:rPr lang="en-US" sz="2800" b="1" dirty="0">
                <a:effectLst>
                  <a:outerShdw blurRad="38100" dist="38100" dir="2700000" algn="tl">
                    <a:srgbClr val="000000"/>
                  </a:outerShdw>
                </a:effectLst>
                <a:latin typeface="Arial" charset="0"/>
                <a:cs typeface="Arial" charset="0"/>
              </a:rPr>
              <a:t> </a:t>
            </a:r>
            <a:endParaRPr lang="en-GB" sz="2800" b="1" dirty="0">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ircle(in)">
                                      <p:cBhvr>
                                        <p:cTn id="7" dur="2000"/>
                                        <p:tgtEl>
                                          <p:spTgt spid="56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325"/>
                                        </p:tgtEl>
                                        <p:attrNameLst>
                                          <p:attrName>style.visibility</p:attrName>
                                        </p:attrNameLst>
                                      </p:cBhvr>
                                      <p:to>
                                        <p:strVal val="visible"/>
                                      </p:to>
                                    </p:set>
                                    <p:anim calcmode="lin" valueType="num">
                                      <p:cBhvr additive="base">
                                        <p:cTn id="12" dur="500" fill="hold"/>
                                        <p:tgtEl>
                                          <p:spTgt spid="56325"/>
                                        </p:tgtEl>
                                        <p:attrNameLst>
                                          <p:attrName>ppt_x</p:attrName>
                                        </p:attrNameLst>
                                      </p:cBhvr>
                                      <p:tavLst>
                                        <p:tav tm="0">
                                          <p:val>
                                            <p:strVal val="#ppt_x"/>
                                          </p:val>
                                        </p:tav>
                                        <p:tav tm="100000">
                                          <p:val>
                                            <p:strVal val="#ppt_x"/>
                                          </p:val>
                                        </p:tav>
                                      </p:tavLst>
                                    </p:anim>
                                    <p:anim calcmode="lin" valueType="num">
                                      <p:cBhvr additive="base">
                                        <p:cTn id="13"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7A34CEE-B187-4768-BC46-6D0B5A45314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A81EBB-2484-4967-86F7-B51A01192C69}" type="slidenum">
              <a:rPr lang="en-GB" altLang="en-US"/>
              <a:pPr eaLnBrk="1" hangingPunct="1"/>
              <a:t>37</a:t>
            </a:fld>
            <a:endParaRPr lang="en-GB" altLang="en-US"/>
          </a:p>
        </p:txBody>
      </p:sp>
      <p:sp>
        <p:nvSpPr>
          <p:cNvPr id="39939" name="Rectangle 4">
            <a:extLst>
              <a:ext uri="{FF2B5EF4-FFF2-40B4-BE49-F238E27FC236}">
                <a16:creationId xmlns:a16="http://schemas.microsoft.com/office/drawing/2014/main" id="{E9F22810-F540-40E6-AB85-A3F59979E50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64518" name="Picture 6" descr="Page_from_Yiddish-Hebrew-Latin-German_dictionary_by_Elijah_Levita">
            <a:extLst>
              <a:ext uri="{FF2B5EF4-FFF2-40B4-BE49-F238E27FC236}">
                <a16:creationId xmlns:a16="http://schemas.microsoft.com/office/drawing/2014/main" id="{2B94D35C-32AF-45FC-888F-4CF615D51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36322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a:extLst>
              <a:ext uri="{FF2B5EF4-FFF2-40B4-BE49-F238E27FC236}">
                <a16:creationId xmlns:a16="http://schemas.microsoft.com/office/drawing/2014/main" id="{1D5D3A7B-DE91-4C9D-902F-9CDDD55B5C36}"/>
              </a:ext>
            </a:extLst>
          </p:cNvPr>
          <p:cNvSpPr txBox="1">
            <a:spLocks noChangeArrowheads="1"/>
          </p:cNvSpPr>
          <p:nvPr/>
        </p:nvSpPr>
        <p:spPr bwMode="auto">
          <a:xfrm>
            <a:off x="4211638" y="1412875"/>
            <a:ext cx="4608512" cy="4789488"/>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Yiddish is primarily German.</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German is also an Israelite language,</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as I will show later.</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The Jews, as a non-Israelite people,</a:t>
            </a:r>
            <a:r>
              <a:rPr lang="en-US" sz="2800" b="1">
                <a:effectLst>
                  <a:outerShdw blurRad="38100" dist="38100" dir="2700000" algn="tl">
                    <a:srgbClr val="000000"/>
                  </a:outerShdw>
                </a:effectLst>
                <a:latin typeface="Arial" charset="0"/>
                <a:cs typeface="Arial" charset="0"/>
              </a:rPr>
              <a:t> </a:t>
            </a:r>
            <a:r>
              <a:rPr lang="en-US" sz="2800" b="1">
                <a:solidFill>
                  <a:srgbClr val="CC9900"/>
                </a:solidFill>
                <a:effectLst>
                  <a:outerShdw blurRad="38100" dist="38100" dir="2700000" algn="tl">
                    <a:srgbClr val="000000"/>
                  </a:outerShdw>
                </a:effectLst>
                <a:latin typeface="Arial" charset="0"/>
                <a:cs typeface="Arial" charset="0"/>
              </a:rPr>
              <a:t>speak OUR languages,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not vice-versa, which proves that the Anglo-Saxon Israelites are the leaders of civilization.</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ircle(in)">
                                      <p:cBhvr>
                                        <p:cTn id="7" dur="2000"/>
                                        <p:tgtEl>
                                          <p:spTgt spid="64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4519"/>
                                        </p:tgtEl>
                                        <p:attrNameLst>
                                          <p:attrName>style.visibility</p:attrName>
                                        </p:attrNameLst>
                                      </p:cBhvr>
                                      <p:to>
                                        <p:strVal val="visible"/>
                                      </p:to>
                                    </p:set>
                                    <p:anim calcmode="discrete" valueType="clr">
                                      <p:cBhvr override="childStyle">
                                        <p:cTn id="12" dur="80"/>
                                        <p:tgtEl>
                                          <p:spTgt spid="6451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4519"/>
                                        </p:tgtEl>
                                        <p:attrNameLst>
                                          <p:attrName>fillcolor</p:attrName>
                                        </p:attrNameLst>
                                      </p:cBhvr>
                                      <p:tavLst>
                                        <p:tav tm="0">
                                          <p:val>
                                            <p:clrVal>
                                              <a:schemeClr val="accent2"/>
                                            </p:clrVal>
                                          </p:val>
                                        </p:tav>
                                        <p:tav tm="50000">
                                          <p:val>
                                            <p:clrVal>
                                              <a:schemeClr val="hlink"/>
                                            </p:clrVal>
                                          </p:val>
                                        </p:tav>
                                      </p:tavLst>
                                    </p:anim>
                                    <p:set>
                                      <p:cBhvr>
                                        <p:cTn id="14" dur="80"/>
                                        <p:tgtEl>
                                          <p:spTgt spid="645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C35661A-DCD9-4AE6-A868-800CA0637BC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0658D2-7B00-4C63-BCE8-06982115DEB6}" type="slidenum">
              <a:rPr lang="en-GB" altLang="en-US"/>
              <a:pPr eaLnBrk="1" hangingPunct="1"/>
              <a:t>38</a:t>
            </a:fld>
            <a:endParaRPr lang="en-GB" altLang="en-US"/>
          </a:p>
        </p:txBody>
      </p:sp>
      <p:sp>
        <p:nvSpPr>
          <p:cNvPr id="40963" name="Rectangle 2">
            <a:extLst>
              <a:ext uri="{FF2B5EF4-FFF2-40B4-BE49-F238E27FC236}">
                <a16:creationId xmlns:a16="http://schemas.microsoft.com/office/drawing/2014/main" id="{24EF0042-3AB1-4BBD-B1C2-6ECA3915F239}"/>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66564" name="Picture 4" descr="REGIONSofWales">
            <a:extLst>
              <a:ext uri="{FF2B5EF4-FFF2-40B4-BE49-F238E27FC236}">
                <a16:creationId xmlns:a16="http://schemas.microsoft.com/office/drawing/2014/main" id="{0EDC5EF2-1236-4A71-90AC-9D57F210A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7" t="2663" r="5879" b="7350"/>
          <a:stretch>
            <a:fillRect/>
          </a:stretch>
        </p:blipFill>
        <p:spPr bwMode="auto">
          <a:xfrm>
            <a:off x="323850" y="1557338"/>
            <a:ext cx="464185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5">
            <a:extLst>
              <a:ext uri="{FF2B5EF4-FFF2-40B4-BE49-F238E27FC236}">
                <a16:creationId xmlns:a16="http://schemas.microsoft.com/office/drawing/2014/main" id="{25E333E5-A99E-4453-AD9E-A0EF41E0BE3B}"/>
              </a:ext>
            </a:extLst>
          </p:cNvPr>
          <p:cNvSpPr txBox="1">
            <a:spLocks noChangeArrowheads="1"/>
          </p:cNvSpPr>
          <p:nvPr/>
        </p:nvSpPr>
        <p:spPr bwMode="auto">
          <a:xfrm>
            <a:off x="5219700" y="1916113"/>
            <a:ext cx="3924300" cy="2838450"/>
          </a:xfrm>
          <a:prstGeom prst="rect">
            <a:avLst/>
          </a:prstGeom>
          <a:noFill/>
          <a:ln w="9525">
            <a:noFill/>
            <a:miter lim="800000"/>
            <a:headEnd/>
            <a:tailEnd/>
          </a:ln>
          <a:effectLst/>
        </p:spPr>
        <p:txBody>
          <a:bodyPr>
            <a:spAutoFit/>
          </a:bodyPr>
          <a:lstStyle/>
          <a:p>
            <a:pPr>
              <a:spcBef>
                <a:spcPct val="50000"/>
              </a:spcBef>
              <a:defRPr/>
            </a:pPr>
            <a:r>
              <a:rPr lang="en-US">
                <a:latin typeface="Arial" charset="0"/>
                <a:cs typeface="Arial" charset="0"/>
              </a:rPr>
              <a:t> </a:t>
            </a:r>
            <a:r>
              <a:rPr lang="en-US" sz="3600" b="1">
                <a:solidFill>
                  <a:srgbClr val="99FF33"/>
                </a:solidFill>
                <a:effectLst>
                  <a:outerShdw blurRad="38100" dist="38100" dir="2700000" algn="tl">
                    <a:srgbClr val="000000"/>
                  </a:outerShdw>
                </a:effectLst>
                <a:latin typeface="Arial" charset="0"/>
                <a:cs typeface="Arial" charset="0"/>
              </a:rPr>
              <a:t>But Yahweh has seen fit to preserve Hebrew in the Welsh language.</a:t>
            </a:r>
            <a:endParaRPr lang="en-GB" sz="3600" b="1">
              <a:solidFill>
                <a:srgbClr val="99FF33"/>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ircle(in)">
                                      <p:cBhvr>
                                        <p:cTn id="7" dur="20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6565"/>
                                        </p:tgtEl>
                                        <p:attrNameLst>
                                          <p:attrName>style.visibility</p:attrName>
                                        </p:attrNameLst>
                                      </p:cBhvr>
                                      <p:to>
                                        <p:strVal val="visible"/>
                                      </p:to>
                                    </p:set>
                                    <p:anim calcmode="discrete" valueType="clr">
                                      <p:cBhvr override="childStyle">
                                        <p:cTn id="12" dur="80"/>
                                        <p:tgtEl>
                                          <p:spTgt spid="6656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6565"/>
                                        </p:tgtEl>
                                        <p:attrNameLst>
                                          <p:attrName>fillcolor</p:attrName>
                                        </p:attrNameLst>
                                      </p:cBhvr>
                                      <p:tavLst>
                                        <p:tav tm="0">
                                          <p:val>
                                            <p:clrVal>
                                              <a:schemeClr val="accent2"/>
                                            </p:clrVal>
                                          </p:val>
                                        </p:tav>
                                        <p:tav tm="50000">
                                          <p:val>
                                            <p:clrVal>
                                              <a:schemeClr val="hlink"/>
                                            </p:clrVal>
                                          </p:val>
                                        </p:tav>
                                      </p:tavLst>
                                    </p:anim>
                                    <p:set>
                                      <p:cBhvr>
                                        <p:cTn id="14" dur="80"/>
                                        <p:tgtEl>
                                          <p:spTgt spid="665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328CE34C-85A3-44CC-A8B1-6D7D75059CA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6EAB56-B5A4-459B-8F08-CB7835DDBABC}" type="slidenum">
              <a:rPr lang="en-GB" altLang="en-US"/>
              <a:pPr eaLnBrk="1" hangingPunct="1"/>
              <a:t>39</a:t>
            </a:fld>
            <a:endParaRPr lang="en-GB" altLang="en-US"/>
          </a:p>
        </p:txBody>
      </p:sp>
      <p:sp>
        <p:nvSpPr>
          <p:cNvPr id="41987" name="Rectangle 2">
            <a:extLst>
              <a:ext uri="{FF2B5EF4-FFF2-40B4-BE49-F238E27FC236}">
                <a16:creationId xmlns:a16="http://schemas.microsoft.com/office/drawing/2014/main" id="{4ED2FB2A-F1D0-4E4F-919A-E7E2D22FEF5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67588" name="Picture 4" descr="oxford-english-dictionary-print">
            <a:extLst>
              <a:ext uri="{FF2B5EF4-FFF2-40B4-BE49-F238E27FC236}">
                <a16:creationId xmlns:a16="http://schemas.microsoft.com/office/drawing/2014/main" id="{D3A47800-498D-45BD-B01E-EC6725F41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28775"/>
            <a:ext cx="6619875" cy="2857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89" name="Text Box 5">
            <a:extLst>
              <a:ext uri="{FF2B5EF4-FFF2-40B4-BE49-F238E27FC236}">
                <a16:creationId xmlns:a16="http://schemas.microsoft.com/office/drawing/2014/main" id="{4F7DE48D-8F9B-4A37-8758-0047D403BD91}"/>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defRPr/>
            </a:pPr>
            <a:r>
              <a:rPr lang="en-US" b="1">
                <a:solidFill>
                  <a:srgbClr val="00FF00"/>
                </a:solidFill>
                <a:effectLst>
                  <a:outerShdw blurRad="38100" dist="38100" dir="2700000" algn="tl">
                    <a:srgbClr val="000000"/>
                  </a:outerShdw>
                </a:effectLst>
                <a:latin typeface="Arial" charset="0"/>
                <a:cs typeface="Arial" charset="0"/>
              </a:rPr>
              <a:t>From an article entitled, “</a:t>
            </a:r>
            <a:r>
              <a:rPr lang="en-US" b="1" i="1">
                <a:solidFill>
                  <a:srgbClr val="00FF00"/>
                </a:solidFill>
                <a:effectLst>
                  <a:outerShdw blurRad="38100" dist="38100" dir="2700000" algn="tl">
                    <a:srgbClr val="000000"/>
                  </a:outerShdw>
                </a:effectLst>
                <a:latin typeface="Arial" charset="0"/>
                <a:cs typeface="Arial" charset="0"/>
              </a:rPr>
              <a:t>Was English Derived From Hebrew?”:</a:t>
            </a:r>
            <a:endParaRPr lang="en-GB" b="1" i="1">
              <a:solidFill>
                <a:srgbClr val="00FF00"/>
              </a:solidFill>
              <a:effectLst>
                <a:outerShdw blurRad="38100" dist="38100" dir="2700000" algn="tl">
                  <a:srgbClr val="000000"/>
                </a:outerShdw>
              </a:effectLst>
              <a:latin typeface="Arial" charset="0"/>
              <a:cs typeface="Arial" charset="0"/>
            </a:endParaRPr>
          </a:p>
        </p:txBody>
      </p:sp>
      <p:sp>
        <p:nvSpPr>
          <p:cNvPr id="67590" name="Text Box 6">
            <a:extLst>
              <a:ext uri="{FF2B5EF4-FFF2-40B4-BE49-F238E27FC236}">
                <a16:creationId xmlns:a16="http://schemas.microsoft.com/office/drawing/2014/main" id="{B0AB651C-850F-4B63-AE62-18E40BF2305D}"/>
              </a:ext>
            </a:extLst>
          </p:cNvPr>
          <p:cNvSpPr txBox="1">
            <a:spLocks noChangeArrowheads="1"/>
          </p:cNvSpPr>
          <p:nvPr/>
        </p:nvSpPr>
        <p:spPr bwMode="auto">
          <a:xfrm>
            <a:off x="0" y="4868863"/>
            <a:ext cx="9144000" cy="1552575"/>
          </a:xfrm>
          <a:prstGeom prst="rect">
            <a:avLst/>
          </a:prstGeom>
          <a:solidFill>
            <a:schemeClr val="tx2"/>
          </a:solidFill>
          <a:ln w="9525">
            <a:noFill/>
            <a:miter lim="800000"/>
            <a:headEnd/>
            <a:tailEnd/>
          </a:ln>
          <a:effectLst/>
        </p:spPr>
        <p:txBody>
          <a:bodyPr>
            <a:spAutoFit/>
          </a:bodyPr>
          <a:lstStyle/>
          <a:p>
            <a:pPr>
              <a:spcBef>
                <a:spcPct val="50000"/>
              </a:spcBef>
              <a:defRPr/>
            </a:pPr>
            <a:r>
              <a:rPr lang="en-US" sz="2400" b="1">
                <a:solidFill>
                  <a:schemeClr val="bg2"/>
                </a:solidFill>
                <a:effectLst>
                  <a:outerShdw blurRad="38100" dist="38100" dir="2700000" algn="tl">
                    <a:srgbClr val="000000"/>
                  </a:outerShdw>
                </a:effectLst>
                <a:latin typeface="Arial" charset="0"/>
                <a:cs typeface="Arial" charset="0"/>
              </a:rPr>
              <a:t>The idiomatic likenesses between ENGLISH and HEBREW were noticed by </a:t>
            </a:r>
            <a:r>
              <a:rPr lang="en-US" sz="2400" b="1" u="sng">
                <a:solidFill>
                  <a:schemeClr val="bg1"/>
                </a:solidFill>
                <a:effectLst>
                  <a:outerShdw blurRad="38100" dist="38100" dir="2700000" algn="tl">
                    <a:srgbClr val="000000"/>
                  </a:outerShdw>
                </a:effectLst>
                <a:latin typeface="Arial" charset="0"/>
                <a:cs typeface="Arial" charset="0"/>
              </a:rPr>
              <a:t>Tyndale</a:t>
            </a:r>
            <a:r>
              <a:rPr lang="en-US" sz="2400" b="1" u="sng">
                <a:solidFill>
                  <a:schemeClr val="bg2"/>
                </a:solidFill>
                <a:effectLst>
                  <a:outerShdw blurRad="38100" dist="38100" dir="2700000" algn="tl">
                    <a:srgbClr val="000000"/>
                  </a:outerShdw>
                </a:effectLst>
                <a:latin typeface="Arial" charset="0"/>
                <a:cs typeface="Arial" charset="0"/>
              </a:rPr>
              <a:t> </a:t>
            </a:r>
            <a:r>
              <a:rPr lang="en-US" sz="2400" b="1">
                <a:solidFill>
                  <a:schemeClr val="bg2"/>
                </a:solidFill>
                <a:effectLst>
                  <a:outerShdw blurRad="38100" dist="38100" dir="2700000" algn="tl">
                    <a:srgbClr val="000000"/>
                  </a:outerShdw>
                </a:effectLst>
                <a:latin typeface="Arial" charset="0"/>
                <a:cs typeface="Arial" charset="0"/>
              </a:rPr>
              <a:t>when he translated the scriptures. He said, </a:t>
            </a:r>
            <a:r>
              <a:rPr lang="en-US" sz="2400" b="1">
                <a:solidFill>
                  <a:schemeClr val="bg1"/>
                </a:solidFill>
                <a:effectLst>
                  <a:outerShdw blurRad="38100" dist="38100" dir="2700000" algn="tl">
                    <a:srgbClr val="000000"/>
                  </a:outerShdw>
                </a:effectLst>
                <a:latin typeface="Arial" charset="0"/>
                <a:cs typeface="Arial" charset="0"/>
              </a:rPr>
              <a:t>"</a:t>
            </a:r>
            <a:r>
              <a:rPr lang="en-US" sz="2400" b="1" u="sng">
                <a:solidFill>
                  <a:schemeClr val="bg1"/>
                </a:solidFill>
                <a:effectLst>
                  <a:outerShdw blurRad="38100" dist="38100" dir="2700000" algn="tl">
                    <a:srgbClr val="000000"/>
                  </a:outerShdw>
                </a:effectLst>
                <a:latin typeface="Arial" charset="0"/>
                <a:cs typeface="Arial" charset="0"/>
              </a:rPr>
              <a:t>The properties of the HEBREW tongue agreeth a thousand times more with the ENGLISH than with the LATIN</a:t>
            </a:r>
            <a:r>
              <a:rPr lang="en-US" sz="2400" b="1">
                <a:solidFill>
                  <a:schemeClr val="bg1"/>
                </a:solidFill>
                <a:effectLst>
                  <a:outerShdw blurRad="38100" dist="38100" dir="2700000" algn="tl">
                    <a:srgbClr val="000000"/>
                  </a:outerShdw>
                </a:effectLst>
                <a:latin typeface="Arial" charset="0"/>
                <a:cs typeface="Arial" charset="0"/>
              </a:rPr>
              <a:t>. </a:t>
            </a:r>
            <a:endParaRPr lang="en-GB" sz="2400" b="1">
              <a:solidFill>
                <a:schemeClr val="bg1"/>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7589"/>
                                        </p:tgtEl>
                                        <p:attrNameLst>
                                          <p:attrName>style.visibility</p:attrName>
                                        </p:attrNameLst>
                                      </p:cBhvr>
                                      <p:to>
                                        <p:strVal val="visible"/>
                                      </p:to>
                                    </p:set>
                                    <p:anim calcmode="discrete" valueType="clr">
                                      <p:cBhvr override="childStyle">
                                        <p:cTn id="7" dur="80"/>
                                        <p:tgtEl>
                                          <p:spTgt spid="675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89"/>
                                        </p:tgtEl>
                                        <p:attrNameLst>
                                          <p:attrName>fillcolor</p:attrName>
                                        </p:attrNameLst>
                                      </p:cBhvr>
                                      <p:tavLst>
                                        <p:tav tm="0">
                                          <p:val>
                                            <p:clrVal>
                                              <a:schemeClr val="accent2"/>
                                            </p:clrVal>
                                          </p:val>
                                        </p:tav>
                                        <p:tav tm="50000">
                                          <p:val>
                                            <p:clrVal>
                                              <a:schemeClr val="hlink"/>
                                            </p:clrVal>
                                          </p:val>
                                        </p:tav>
                                      </p:tavLst>
                                    </p:anim>
                                    <p:set>
                                      <p:cBhvr>
                                        <p:cTn id="9" dur="80"/>
                                        <p:tgtEl>
                                          <p:spTgt spid="6758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67588"/>
                                        </p:tgtEl>
                                        <p:attrNameLst>
                                          <p:attrName>style.visibility</p:attrName>
                                        </p:attrNameLst>
                                      </p:cBhvr>
                                      <p:to>
                                        <p:strVal val="visible"/>
                                      </p:to>
                                    </p:set>
                                    <p:animEffect transition="in" filter="circle(in)">
                                      <p:cBhvr>
                                        <p:cTn id="14" dur="2000"/>
                                        <p:tgtEl>
                                          <p:spTgt spid="675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90"/>
                                        </p:tgtEl>
                                        <p:attrNameLst>
                                          <p:attrName>style.visibility</p:attrName>
                                        </p:attrNameLst>
                                      </p:cBhvr>
                                      <p:to>
                                        <p:strVal val="visible"/>
                                      </p:to>
                                    </p:set>
                                    <p:anim calcmode="lin" valueType="num">
                                      <p:cBhvr additive="base">
                                        <p:cTn id="19" dur="500" fill="hold"/>
                                        <p:tgtEl>
                                          <p:spTgt spid="67590"/>
                                        </p:tgtEl>
                                        <p:attrNameLst>
                                          <p:attrName>ppt_x</p:attrName>
                                        </p:attrNameLst>
                                      </p:cBhvr>
                                      <p:tavLst>
                                        <p:tav tm="0">
                                          <p:val>
                                            <p:strVal val="#ppt_x"/>
                                          </p:val>
                                        </p:tav>
                                        <p:tav tm="100000">
                                          <p:val>
                                            <p:strVal val="#ppt_x"/>
                                          </p:val>
                                        </p:tav>
                                      </p:tavLst>
                                    </p:anim>
                                    <p:anim calcmode="lin" valueType="num">
                                      <p:cBhvr additive="base">
                                        <p:cTn id="20" dur="500" fill="hold"/>
                                        <p:tgtEl>
                                          <p:spTgt spid="67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DEA680EB-F88F-4F9E-8543-415F7BD194C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3BEF09-F09A-4691-A04B-192E7F23963E}" type="slidenum">
              <a:rPr lang="en-GB" altLang="en-US"/>
              <a:pPr eaLnBrk="1" hangingPunct="1"/>
              <a:t>4</a:t>
            </a:fld>
            <a:endParaRPr lang="en-GB" altLang="en-US"/>
          </a:p>
        </p:txBody>
      </p:sp>
      <p:sp>
        <p:nvSpPr>
          <p:cNvPr id="6147" name="Rectangle 2">
            <a:extLst>
              <a:ext uri="{FF2B5EF4-FFF2-40B4-BE49-F238E27FC236}">
                <a16:creationId xmlns:a16="http://schemas.microsoft.com/office/drawing/2014/main" id="{ECEF0316-013E-4E69-93AD-EC4167EFA91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1507" name="Text Box 3">
            <a:extLst>
              <a:ext uri="{FF2B5EF4-FFF2-40B4-BE49-F238E27FC236}">
                <a16:creationId xmlns:a16="http://schemas.microsoft.com/office/drawing/2014/main" id="{E2F7C5DB-8BF4-408B-BEDE-9E329F70DFE6}"/>
              </a:ext>
            </a:extLst>
          </p:cNvPr>
          <p:cNvSpPr txBox="1">
            <a:spLocks noChangeArrowheads="1"/>
          </p:cNvSpPr>
          <p:nvPr/>
        </p:nvSpPr>
        <p:spPr bwMode="auto">
          <a:xfrm>
            <a:off x="5076825" y="1844675"/>
            <a:ext cx="3743325" cy="4116388"/>
          </a:xfrm>
          <a:prstGeom prst="rect">
            <a:avLst/>
          </a:prstGeom>
          <a:noFill/>
          <a:ln w="9525">
            <a:noFill/>
            <a:miter lim="800000"/>
            <a:headEnd/>
            <a:tailEnd/>
          </a:ln>
          <a:effectLst/>
        </p:spPr>
        <p:txBody>
          <a:bodyPr>
            <a:spAutoFit/>
          </a:bodyPr>
          <a:lstStyle/>
          <a:p>
            <a:pPr>
              <a:spcBef>
                <a:spcPct val="50000"/>
              </a:spcBef>
              <a:defRPr/>
            </a:pPr>
            <a:r>
              <a:rPr lang="en-US" sz="2800" b="1" dirty="0">
                <a:solidFill>
                  <a:schemeClr val="hlink"/>
                </a:solidFill>
                <a:effectLst>
                  <a:outerShdw blurRad="38100" dist="38100" dir="2700000" algn="tl">
                    <a:srgbClr val="000000"/>
                  </a:outerShdw>
                </a:effectLst>
                <a:latin typeface="Arial" charset="0"/>
                <a:cs typeface="Arial" charset="0"/>
              </a:rPr>
              <a:t>The names of these Tribes are </a:t>
            </a:r>
            <a:r>
              <a:rPr lang="en-US" sz="2800" b="1" dirty="0">
                <a:solidFill>
                  <a:srgbClr val="FF6600"/>
                </a:solidFill>
                <a:effectLst>
                  <a:outerShdw blurRad="38100" dist="38100" dir="2700000" algn="tl">
                    <a:srgbClr val="000000"/>
                  </a:outerShdw>
                </a:effectLst>
                <a:latin typeface="Arial" charset="0"/>
                <a:cs typeface="Arial" charset="0"/>
              </a:rPr>
              <a:t>Ephraim,</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FFFF00"/>
                </a:solidFill>
                <a:effectLst>
                  <a:outerShdw blurRad="38100" dist="38100" dir="2700000" algn="tl">
                    <a:srgbClr val="000000"/>
                  </a:outerShdw>
                </a:effectLst>
                <a:latin typeface="Arial" charset="0"/>
                <a:cs typeface="Arial" charset="0"/>
              </a:rPr>
              <a:t>Manasseh,</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FF00FF"/>
                </a:solidFill>
                <a:effectLst>
                  <a:outerShdw blurRad="38100" dist="38100" dir="2700000" algn="tl">
                    <a:srgbClr val="000000"/>
                  </a:outerShdw>
                </a:effectLst>
                <a:latin typeface="Arial" charset="0"/>
                <a:cs typeface="Arial" charset="0"/>
              </a:rPr>
              <a:t>Dan,</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00FF00"/>
                </a:solidFill>
                <a:effectLst>
                  <a:outerShdw blurRad="38100" dist="38100" dir="2700000" algn="tl">
                    <a:srgbClr val="000000"/>
                  </a:outerShdw>
                </a:effectLst>
                <a:latin typeface="Arial" charset="0"/>
                <a:cs typeface="Arial" charset="0"/>
              </a:rPr>
              <a:t>Asher,</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err="1">
                <a:solidFill>
                  <a:srgbClr val="FF0000"/>
                </a:solidFill>
                <a:effectLst>
                  <a:outerShdw blurRad="38100" dist="38100" dir="2700000" algn="tl">
                    <a:srgbClr val="000000"/>
                  </a:outerShdw>
                </a:effectLst>
                <a:latin typeface="Arial" charset="0"/>
                <a:cs typeface="Arial" charset="0"/>
              </a:rPr>
              <a:t>Zebulun</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CC9900"/>
                </a:solidFill>
                <a:effectLst>
                  <a:outerShdw blurRad="38100" dist="38100" dir="2700000" algn="tl">
                    <a:srgbClr val="000000"/>
                  </a:outerShdw>
                </a:effectLst>
                <a:latin typeface="Arial" charset="0"/>
                <a:cs typeface="Arial" charset="0"/>
              </a:rPr>
              <a:t>Reuben,</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CCCC00"/>
                </a:solidFill>
                <a:effectLst>
                  <a:outerShdw blurRad="38100" dist="38100" dir="2700000" algn="tl">
                    <a:srgbClr val="000000"/>
                  </a:outerShdw>
                </a:effectLst>
                <a:latin typeface="Arial" charset="0"/>
                <a:cs typeface="Arial" charset="0"/>
              </a:rPr>
              <a:t>Gad,</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99FF33"/>
                </a:solidFill>
                <a:effectLst>
                  <a:outerShdw blurRad="38100" dist="38100" dir="2700000" algn="tl">
                    <a:srgbClr val="000000"/>
                  </a:outerShdw>
                </a:effectLst>
                <a:latin typeface="Arial" charset="0"/>
                <a:cs typeface="Arial" charset="0"/>
              </a:rPr>
              <a:t>Naphtali,</a:t>
            </a:r>
            <a:r>
              <a:rPr lang="en-US" sz="2800" b="1" dirty="0">
                <a:solidFill>
                  <a:schemeClr val="hlink"/>
                </a:solidFill>
                <a:effectLst>
                  <a:outerShdw blurRad="38100" dist="38100" dir="2700000" algn="tl">
                    <a:srgbClr val="000000"/>
                  </a:outerShdw>
                </a:effectLst>
                <a:latin typeface="Arial" charset="0"/>
                <a:cs typeface="Arial" charset="0"/>
              </a:rPr>
              <a:t> </a:t>
            </a:r>
            <a:r>
              <a:rPr lang="en-US" sz="2800" b="1" dirty="0">
                <a:solidFill>
                  <a:srgbClr val="FF00FF"/>
                </a:solidFill>
                <a:effectLst>
                  <a:outerShdw blurRad="38100" dist="38100" dir="2700000" algn="tl">
                    <a:srgbClr val="000000"/>
                  </a:outerShdw>
                </a:effectLst>
                <a:latin typeface="Arial" charset="0"/>
                <a:cs typeface="Arial" charset="0"/>
              </a:rPr>
              <a:t>Issachar,</a:t>
            </a:r>
            <a:r>
              <a:rPr lang="en-US" sz="2800" b="1" dirty="0">
                <a:solidFill>
                  <a:schemeClr val="hlink"/>
                </a:solidFill>
                <a:effectLst>
                  <a:outerShdw blurRad="38100" dist="38100" dir="2700000" algn="tl">
                    <a:srgbClr val="000000"/>
                  </a:outerShdw>
                </a:effectLst>
                <a:latin typeface="Arial" charset="0"/>
                <a:cs typeface="Arial" charset="0"/>
              </a:rPr>
              <a:t> and </a:t>
            </a:r>
            <a:r>
              <a:rPr lang="en-US" sz="2800" b="1" dirty="0">
                <a:solidFill>
                  <a:srgbClr val="99FF33"/>
                </a:solidFill>
                <a:effectLst>
                  <a:outerShdw blurRad="38100" dist="38100" dir="2700000" algn="tl">
                    <a:srgbClr val="000000"/>
                  </a:outerShdw>
                </a:effectLst>
                <a:latin typeface="Arial" charset="0"/>
                <a:cs typeface="Arial" charset="0"/>
              </a:rPr>
              <a:t>Simeon.</a:t>
            </a:r>
            <a:r>
              <a:rPr lang="en-US" sz="2800" b="1" dirty="0">
                <a:solidFill>
                  <a:schemeClr val="hlink"/>
                </a:solidFill>
                <a:effectLst>
                  <a:outerShdw blurRad="38100" dist="38100" dir="2700000" algn="tl">
                    <a:srgbClr val="000000"/>
                  </a:outerShdw>
                </a:effectLst>
                <a:latin typeface="Arial" charset="0"/>
                <a:cs typeface="Arial" charset="0"/>
              </a:rPr>
              <a:t>  </a:t>
            </a:r>
            <a:r>
              <a:rPr lang="en-US" sz="3200" b="1" dirty="0">
                <a:solidFill>
                  <a:srgbClr val="FFFF00"/>
                </a:solidFill>
                <a:effectLst>
                  <a:outerShdw blurRad="38100" dist="38100" dir="2700000" algn="tl">
                    <a:srgbClr val="000000"/>
                  </a:outerShdw>
                </a:effectLst>
                <a:latin typeface="Arial" charset="0"/>
                <a:cs typeface="Arial" charset="0"/>
              </a:rPr>
              <a:t>This is the Ten-Nation House of Israel.</a:t>
            </a:r>
            <a:r>
              <a:rPr lang="en-US" sz="2800" dirty="0">
                <a:solidFill>
                  <a:schemeClr val="hlink"/>
                </a:solidFill>
                <a:latin typeface="Arial" charset="0"/>
                <a:cs typeface="Arial" charset="0"/>
              </a:rPr>
              <a:t> </a:t>
            </a:r>
            <a:endParaRPr lang="en-GB" sz="2800" dirty="0">
              <a:solidFill>
                <a:schemeClr val="hlink"/>
              </a:solidFill>
              <a:latin typeface="Arial" charset="0"/>
              <a:cs typeface="Arial" charset="0"/>
            </a:endParaRPr>
          </a:p>
        </p:txBody>
      </p:sp>
      <p:pic>
        <p:nvPicPr>
          <p:cNvPr id="21509" name="Picture 5" descr="judah-and-israel">
            <a:extLst>
              <a:ext uri="{FF2B5EF4-FFF2-40B4-BE49-F238E27FC236}">
                <a16:creationId xmlns:a16="http://schemas.microsoft.com/office/drawing/2014/main" id="{A1E76BF6-521E-4577-85C8-645440A32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855"/>
          <a:stretch>
            <a:fillRect/>
          </a:stretch>
        </p:blipFill>
        <p:spPr bwMode="auto">
          <a:xfrm>
            <a:off x="468313" y="1773238"/>
            <a:ext cx="40147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ircle(in)">
                                      <p:cBhvr>
                                        <p:cTn id="7" dur="20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07"/>
                                        </p:tgtEl>
                                        <p:attrNameLst>
                                          <p:attrName>style.visibility</p:attrName>
                                        </p:attrNameLst>
                                      </p:cBhvr>
                                      <p:to>
                                        <p:strVal val="visible"/>
                                      </p:to>
                                    </p:set>
                                    <p:anim calcmode="discrete" valueType="clr">
                                      <p:cBhvr override="childStyle">
                                        <p:cTn id="12" dur="80"/>
                                        <p:tgtEl>
                                          <p:spTgt spid="2150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07"/>
                                        </p:tgtEl>
                                        <p:attrNameLst>
                                          <p:attrName>fillcolor</p:attrName>
                                        </p:attrNameLst>
                                      </p:cBhvr>
                                      <p:tavLst>
                                        <p:tav tm="0">
                                          <p:val>
                                            <p:clrVal>
                                              <a:schemeClr val="accent2"/>
                                            </p:clrVal>
                                          </p:val>
                                        </p:tav>
                                        <p:tav tm="50000">
                                          <p:val>
                                            <p:clrVal>
                                              <a:schemeClr val="hlink"/>
                                            </p:clrVal>
                                          </p:val>
                                        </p:tav>
                                      </p:tavLst>
                                    </p:anim>
                                    <p:set>
                                      <p:cBhvr>
                                        <p:cTn id="14" dur="80"/>
                                        <p:tgtEl>
                                          <p:spTgt spid="215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81A8025-B8C5-436D-95B4-11C7F35C71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ECFB48-2A83-4759-98C1-5983A0EB49A8}" type="slidenum">
              <a:rPr lang="en-GB" altLang="en-US"/>
              <a:pPr eaLnBrk="1" hangingPunct="1"/>
              <a:t>40</a:t>
            </a:fld>
            <a:endParaRPr lang="en-GB" altLang="en-US"/>
          </a:p>
        </p:txBody>
      </p:sp>
      <p:sp>
        <p:nvSpPr>
          <p:cNvPr id="43011" name="Rectangle 2">
            <a:extLst>
              <a:ext uri="{FF2B5EF4-FFF2-40B4-BE49-F238E27FC236}">
                <a16:creationId xmlns:a16="http://schemas.microsoft.com/office/drawing/2014/main" id="{4C10A41E-E779-4911-BB60-04C918BB6AC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43012" name="Picture 3" descr="oxford-english-dictionary-print">
            <a:extLst>
              <a:ext uri="{FF2B5EF4-FFF2-40B4-BE49-F238E27FC236}">
                <a16:creationId xmlns:a16="http://schemas.microsoft.com/office/drawing/2014/main" id="{1C1F5CCA-5629-4B33-9751-73430DF94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28775"/>
            <a:ext cx="6619875" cy="2857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4756" name="Text Box 4">
            <a:extLst>
              <a:ext uri="{FF2B5EF4-FFF2-40B4-BE49-F238E27FC236}">
                <a16:creationId xmlns:a16="http://schemas.microsoft.com/office/drawing/2014/main" id="{BB5250D8-66D5-4F27-9DAF-89ADF0735219}"/>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defRPr/>
            </a:pPr>
            <a:r>
              <a:rPr lang="en-US" b="1">
                <a:solidFill>
                  <a:srgbClr val="00FF00"/>
                </a:solidFill>
                <a:effectLst>
                  <a:outerShdw blurRad="38100" dist="38100" dir="2700000" algn="tl">
                    <a:srgbClr val="000000"/>
                  </a:outerShdw>
                </a:effectLst>
                <a:latin typeface="Arial" charset="0"/>
                <a:cs typeface="Arial" charset="0"/>
              </a:rPr>
              <a:t>From an article entitled, “</a:t>
            </a:r>
            <a:r>
              <a:rPr lang="en-US" b="1" i="1">
                <a:solidFill>
                  <a:srgbClr val="00FF00"/>
                </a:solidFill>
                <a:effectLst>
                  <a:outerShdw blurRad="38100" dist="38100" dir="2700000" algn="tl">
                    <a:srgbClr val="000000"/>
                  </a:outerShdw>
                </a:effectLst>
                <a:latin typeface="Arial" charset="0"/>
                <a:cs typeface="Arial" charset="0"/>
              </a:rPr>
              <a:t>Was English Derived From Hebrew?”:</a:t>
            </a:r>
            <a:endParaRPr lang="en-GB" b="1" i="1">
              <a:solidFill>
                <a:srgbClr val="00FF00"/>
              </a:solidFill>
              <a:effectLst>
                <a:outerShdw blurRad="38100" dist="38100" dir="2700000" algn="tl">
                  <a:srgbClr val="000000"/>
                </a:outerShdw>
              </a:effectLst>
              <a:latin typeface="Arial" charset="0"/>
              <a:cs typeface="Arial" charset="0"/>
            </a:endParaRPr>
          </a:p>
        </p:txBody>
      </p:sp>
      <p:sp>
        <p:nvSpPr>
          <p:cNvPr id="74757" name="Text Box 5">
            <a:extLst>
              <a:ext uri="{FF2B5EF4-FFF2-40B4-BE49-F238E27FC236}">
                <a16:creationId xmlns:a16="http://schemas.microsoft.com/office/drawing/2014/main" id="{923BBA1E-9F40-4AA0-BA38-3130EAFD8FAC}"/>
              </a:ext>
            </a:extLst>
          </p:cNvPr>
          <p:cNvSpPr txBox="1">
            <a:spLocks noChangeArrowheads="1"/>
          </p:cNvSpPr>
          <p:nvPr/>
        </p:nvSpPr>
        <p:spPr bwMode="auto">
          <a:xfrm>
            <a:off x="0" y="4868863"/>
            <a:ext cx="9144000" cy="1552575"/>
          </a:xfrm>
          <a:prstGeom prst="rect">
            <a:avLst/>
          </a:prstGeom>
          <a:solidFill>
            <a:schemeClr val="tx2"/>
          </a:solidFill>
          <a:ln w="9525">
            <a:noFill/>
            <a:miter lim="800000"/>
            <a:headEnd/>
            <a:tailEnd/>
          </a:ln>
          <a:effectLst/>
        </p:spPr>
        <p:txBody>
          <a:bodyPr>
            <a:spAutoFit/>
          </a:bodyPr>
          <a:lstStyle/>
          <a:p>
            <a:pPr>
              <a:spcBef>
                <a:spcPct val="50000"/>
              </a:spcBef>
              <a:defRPr/>
            </a:pPr>
            <a:r>
              <a:rPr lang="en-US" sz="2400" b="1">
                <a:solidFill>
                  <a:schemeClr val="bg2"/>
                </a:solidFill>
                <a:effectLst>
                  <a:outerShdw blurRad="38100" dist="38100" dir="2700000" algn="tl">
                    <a:srgbClr val="000000"/>
                  </a:outerShdw>
                </a:effectLst>
                <a:latin typeface="Arial" charset="0"/>
                <a:cs typeface="Arial" charset="0"/>
              </a:rPr>
              <a:t>The manner of speaking is in both one, so that, in a thousand places, </a:t>
            </a:r>
            <a:r>
              <a:rPr lang="en-US" sz="2400" b="1" u="sng">
                <a:solidFill>
                  <a:schemeClr val="bg1"/>
                </a:solidFill>
                <a:effectLst>
                  <a:outerShdw blurRad="38100" dist="38100" dir="2700000" algn="tl">
                    <a:srgbClr val="000000"/>
                  </a:outerShdw>
                </a:effectLst>
                <a:latin typeface="Arial" charset="0"/>
                <a:cs typeface="Arial" charset="0"/>
              </a:rPr>
              <a:t>there needest not but to translate the HEBREW word for word</a:t>
            </a:r>
            <a:r>
              <a:rPr lang="en-US" sz="2400" b="1">
                <a:solidFill>
                  <a:schemeClr val="bg1"/>
                </a:solidFill>
                <a:effectLst>
                  <a:outerShdw blurRad="38100" dist="38100" dir="2700000" algn="tl">
                    <a:srgbClr val="000000"/>
                  </a:outerShdw>
                </a:effectLst>
                <a:latin typeface="Arial" charset="0"/>
                <a:cs typeface="Arial" charset="0"/>
              </a:rPr>
              <a:t>."</a:t>
            </a:r>
            <a:r>
              <a:rPr lang="en-US" sz="2400" b="1">
                <a:solidFill>
                  <a:schemeClr val="bg2"/>
                </a:solidFill>
                <a:effectLst>
                  <a:outerShdw blurRad="38100" dist="38100" dir="2700000" algn="tl">
                    <a:srgbClr val="000000"/>
                  </a:outerShdw>
                </a:effectLst>
                <a:latin typeface="Arial" charset="0"/>
                <a:cs typeface="Arial" charset="0"/>
              </a:rPr>
              <a:t> Canon Lyson found 5000 HEBREW ROOTS in the ENGLISH language (Our British Ancestors);</a:t>
            </a:r>
            <a:r>
              <a:rPr lang="en-US" sz="2400">
                <a:latin typeface="Arial" charset="0"/>
                <a:cs typeface="Arial" charset="0"/>
              </a:rPr>
              <a:t> </a:t>
            </a:r>
            <a:endParaRPr lang="en-GB" sz="2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additive="base">
                                        <p:cTn id="7" dur="500" fill="hold"/>
                                        <p:tgtEl>
                                          <p:spTgt spid="74757"/>
                                        </p:tgtEl>
                                        <p:attrNameLst>
                                          <p:attrName>ppt_x</p:attrName>
                                        </p:attrNameLst>
                                      </p:cBhvr>
                                      <p:tavLst>
                                        <p:tav tm="0">
                                          <p:val>
                                            <p:strVal val="#ppt_x"/>
                                          </p:val>
                                        </p:tav>
                                        <p:tav tm="100000">
                                          <p:val>
                                            <p:strVal val="#ppt_x"/>
                                          </p:val>
                                        </p:tav>
                                      </p:tavLst>
                                    </p:anim>
                                    <p:anim calcmode="lin" valueType="num">
                                      <p:cBhvr additive="base">
                                        <p:cTn id="8"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BD34FEC-3F51-4615-A435-C5850D1EE31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776F0A-2271-45DA-A5A1-6D1A14595779}" type="slidenum">
              <a:rPr lang="en-GB" altLang="en-US"/>
              <a:pPr eaLnBrk="1" hangingPunct="1"/>
              <a:t>41</a:t>
            </a:fld>
            <a:endParaRPr lang="en-GB" altLang="en-US"/>
          </a:p>
        </p:txBody>
      </p:sp>
      <p:sp>
        <p:nvSpPr>
          <p:cNvPr id="44035" name="Rectangle 2">
            <a:extLst>
              <a:ext uri="{FF2B5EF4-FFF2-40B4-BE49-F238E27FC236}">
                <a16:creationId xmlns:a16="http://schemas.microsoft.com/office/drawing/2014/main" id="{D603F695-7DAD-460A-99BD-C754F489BBA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44036" name="Picture 3" descr="oxford-english-dictionary-print">
            <a:extLst>
              <a:ext uri="{FF2B5EF4-FFF2-40B4-BE49-F238E27FC236}">
                <a16:creationId xmlns:a16="http://schemas.microsoft.com/office/drawing/2014/main" id="{6A828A8D-AC59-4ADF-92BE-1C706675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28775"/>
            <a:ext cx="6619875" cy="2857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0" name="Text Box 4">
            <a:extLst>
              <a:ext uri="{FF2B5EF4-FFF2-40B4-BE49-F238E27FC236}">
                <a16:creationId xmlns:a16="http://schemas.microsoft.com/office/drawing/2014/main" id="{62DF4FB6-3126-42A0-B256-958203DA6A37}"/>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defRPr/>
            </a:pPr>
            <a:r>
              <a:rPr lang="en-US" b="1">
                <a:solidFill>
                  <a:srgbClr val="00FF00"/>
                </a:solidFill>
                <a:effectLst>
                  <a:outerShdw blurRad="38100" dist="38100" dir="2700000" algn="tl">
                    <a:srgbClr val="000000"/>
                  </a:outerShdw>
                </a:effectLst>
                <a:latin typeface="Arial" charset="0"/>
                <a:cs typeface="Arial" charset="0"/>
              </a:rPr>
              <a:t>From an article entitled, “</a:t>
            </a:r>
            <a:r>
              <a:rPr lang="en-US" b="1" i="1">
                <a:solidFill>
                  <a:srgbClr val="00FF00"/>
                </a:solidFill>
                <a:effectLst>
                  <a:outerShdw blurRad="38100" dist="38100" dir="2700000" algn="tl">
                    <a:srgbClr val="000000"/>
                  </a:outerShdw>
                </a:effectLst>
                <a:latin typeface="Arial" charset="0"/>
                <a:cs typeface="Arial" charset="0"/>
              </a:rPr>
              <a:t>Was English Derived From Hebrew?”:</a:t>
            </a:r>
            <a:endParaRPr lang="en-GB" b="1" i="1">
              <a:solidFill>
                <a:srgbClr val="00FF00"/>
              </a:solidFill>
              <a:effectLst>
                <a:outerShdw blurRad="38100" dist="38100" dir="2700000" algn="tl">
                  <a:srgbClr val="000000"/>
                </a:outerShdw>
              </a:effectLst>
              <a:latin typeface="Arial" charset="0"/>
              <a:cs typeface="Arial" charset="0"/>
            </a:endParaRPr>
          </a:p>
        </p:txBody>
      </p:sp>
      <p:sp>
        <p:nvSpPr>
          <p:cNvPr id="75781" name="Text Box 5">
            <a:extLst>
              <a:ext uri="{FF2B5EF4-FFF2-40B4-BE49-F238E27FC236}">
                <a16:creationId xmlns:a16="http://schemas.microsoft.com/office/drawing/2014/main" id="{BDB9F695-9776-4339-A811-1AD1A702087A}"/>
              </a:ext>
            </a:extLst>
          </p:cNvPr>
          <p:cNvSpPr txBox="1">
            <a:spLocks noChangeArrowheads="1"/>
          </p:cNvSpPr>
          <p:nvPr/>
        </p:nvSpPr>
        <p:spPr bwMode="auto">
          <a:xfrm>
            <a:off x="0" y="4868863"/>
            <a:ext cx="9144000" cy="1552575"/>
          </a:xfrm>
          <a:prstGeom prst="rect">
            <a:avLst/>
          </a:prstGeom>
          <a:solidFill>
            <a:schemeClr val="tx2"/>
          </a:solidFill>
          <a:ln w="9525">
            <a:noFill/>
            <a:miter lim="800000"/>
            <a:headEnd/>
            <a:tailEnd/>
          </a:ln>
          <a:effectLst/>
        </p:spPr>
        <p:txBody>
          <a:bodyPr>
            <a:spAutoFit/>
          </a:bodyPr>
          <a:lstStyle/>
          <a:p>
            <a:pPr>
              <a:spcBef>
                <a:spcPct val="50000"/>
              </a:spcBef>
              <a:defRPr/>
            </a:pPr>
            <a:r>
              <a:rPr lang="en-US" sz="2400" b="1">
                <a:solidFill>
                  <a:schemeClr val="bg2"/>
                </a:solidFill>
                <a:effectLst>
                  <a:outerShdw blurRad="38100" dist="38100" dir="2700000" algn="tl">
                    <a:srgbClr val="000000"/>
                  </a:outerShdw>
                </a:effectLst>
                <a:latin typeface="Arial" charset="0"/>
                <a:cs typeface="Arial" charset="0"/>
              </a:rPr>
              <a:t>other authorities put the figure still higher. </a:t>
            </a:r>
            <a:r>
              <a:rPr lang="en-US" sz="2400" b="1" u="sng">
                <a:solidFill>
                  <a:schemeClr val="bg1"/>
                </a:solidFill>
                <a:effectLst>
                  <a:outerShdw blurRad="38100" dist="38100" dir="2700000" algn="tl">
                    <a:srgbClr val="000000"/>
                  </a:outerShdw>
                </a:effectLst>
                <a:latin typeface="Arial" charset="0"/>
                <a:cs typeface="Arial" charset="0"/>
              </a:rPr>
              <a:t>The Welsh is so much like the Hebrew that the SAME SYNTAX</a:t>
            </a:r>
            <a:r>
              <a:rPr lang="en-US" sz="2400" b="1" u="sng">
                <a:solidFill>
                  <a:schemeClr val="bg2"/>
                </a:solidFill>
                <a:effectLst>
                  <a:outerShdw blurRad="38100" dist="38100" dir="2700000" algn="tl">
                    <a:srgbClr val="000000"/>
                  </a:outerShdw>
                </a:effectLst>
                <a:latin typeface="Arial" charset="0"/>
                <a:cs typeface="Arial" charset="0"/>
              </a:rPr>
              <a:t> </a:t>
            </a:r>
            <a:r>
              <a:rPr lang="en-US" sz="2400" b="1" u="sng">
                <a:solidFill>
                  <a:schemeClr val="bg1"/>
                </a:solidFill>
                <a:effectLst>
                  <a:outerShdw blurRad="38100" dist="38100" dir="2700000" algn="tl">
                    <a:srgbClr val="000000"/>
                  </a:outerShdw>
                </a:effectLst>
                <a:latin typeface="Arial" charset="0"/>
                <a:cs typeface="Arial" charset="0"/>
              </a:rPr>
              <a:t>may be used for both</a:t>
            </a:r>
            <a:r>
              <a:rPr lang="en-US" sz="2400" b="1">
                <a:solidFill>
                  <a:schemeClr val="bg1"/>
                </a:solidFill>
                <a:effectLst>
                  <a:outerShdw blurRad="38100" dist="38100" dir="2700000" algn="tl">
                    <a:srgbClr val="000000"/>
                  </a:outerShdw>
                </a:effectLst>
                <a:latin typeface="Arial" charset="0"/>
                <a:cs typeface="Arial" charset="0"/>
              </a:rPr>
              <a:t>.</a:t>
            </a:r>
            <a:r>
              <a:rPr lang="en-US" sz="2400" b="1">
                <a:solidFill>
                  <a:schemeClr val="bg2"/>
                </a:solidFill>
                <a:effectLst>
                  <a:outerShdw blurRad="38100" dist="38100" dir="2700000" algn="tl">
                    <a:srgbClr val="000000"/>
                  </a:outerShdw>
                </a:effectLst>
                <a:latin typeface="Arial" charset="0"/>
                <a:cs typeface="Arial" charset="0"/>
              </a:rPr>
              <a:t> The old SAXON language is said to be </a:t>
            </a:r>
            <a:r>
              <a:rPr lang="en-US" sz="2400" b="1" u="sng">
                <a:solidFill>
                  <a:srgbClr val="FF3300"/>
                </a:solidFill>
                <a:effectLst>
                  <a:outerShdw blurRad="38100" dist="38100" dir="2700000" algn="tl">
                    <a:srgbClr val="000000"/>
                  </a:outerShdw>
                </a:effectLst>
                <a:latin typeface="Arial" charset="0"/>
                <a:cs typeface="Arial" charset="0"/>
              </a:rPr>
              <a:t>eighty percent HEBREW</a:t>
            </a:r>
            <a:r>
              <a:rPr lang="en-US" sz="2400" b="1">
                <a:solidFill>
                  <a:srgbClr val="FF3300"/>
                </a:solidFill>
                <a:effectLst>
                  <a:outerShdw blurRad="38100" dist="38100" dir="2700000" algn="tl">
                    <a:srgbClr val="000000"/>
                  </a:outerShdw>
                </a:effectLst>
                <a:latin typeface="Arial" charset="0"/>
                <a:cs typeface="Arial" charset="0"/>
              </a:rPr>
              <a:t>. </a:t>
            </a:r>
            <a:endParaRPr lang="en-GB" sz="2400" b="1">
              <a:solidFill>
                <a:srgbClr val="FF33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0A64046C-F068-48E4-8A74-DE69FF7261B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2CBE71-ACD1-4491-9953-5E9AC9672708}" type="slidenum">
              <a:rPr lang="en-GB" altLang="en-US"/>
              <a:pPr eaLnBrk="1" hangingPunct="1"/>
              <a:t>42</a:t>
            </a:fld>
            <a:endParaRPr lang="en-GB" altLang="en-US"/>
          </a:p>
        </p:txBody>
      </p:sp>
      <p:sp>
        <p:nvSpPr>
          <p:cNvPr id="45059" name="Rectangle 2">
            <a:extLst>
              <a:ext uri="{FF2B5EF4-FFF2-40B4-BE49-F238E27FC236}">
                <a16:creationId xmlns:a16="http://schemas.microsoft.com/office/drawing/2014/main" id="{4DC3A152-5AD4-4AED-A4F2-879C1A9ADD7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45060" name="Picture 3" descr="oxford-english-dictionary-print">
            <a:extLst>
              <a:ext uri="{FF2B5EF4-FFF2-40B4-BE49-F238E27FC236}">
                <a16:creationId xmlns:a16="http://schemas.microsoft.com/office/drawing/2014/main" id="{EE7E0D25-1624-4BCB-8117-6DA67F55F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28775"/>
            <a:ext cx="6619875" cy="2857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804" name="Text Box 4">
            <a:extLst>
              <a:ext uri="{FF2B5EF4-FFF2-40B4-BE49-F238E27FC236}">
                <a16:creationId xmlns:a16="http://schemas.microsoft.com/office/drawing/2014/main" id="{904B55C5-E506-4E62-9498-26F928F59C99}"/>
              </a:ext>
            </a:extLst>
          </p:cNvPr>
          <p:cNvSpPr txBox="1">
            <a:spLocks noChangeArrowheads="1"/>
          </p:cNvSpPr>
          <p:nvPr/>
        </p:nvSpPr>
        <p:spPr bwMode="auto">
          <a:xfrm>
            <a:off x="0" y="1125538"/>
            <a:ext cx="9144000" cy="366712"/>
          </a:xfrm>
          <a:prstGeom prst="rect">
            <a:avLst/>
          </a:prstGeom>
          <a:noFill/>
          <a:ln w="9525">
            <a:noFill/>
            <a:miter lim="800000"/>
            <a:headEnd/>
            <a:tailEnd/>
          </a:ln>
          <a:effectLst/>
        </p:spPr>
        <p:txBody>
          <a:bodyPr>
            <a:spAutoFit/>
          </a:bodyPr>
          <a:lstStyle/>
          <a:p>
            <a:pPr algn="ctr">
              <a:spcBef>
                <a:spcPct val="50000"/>
              </a:spcBef>
              <a:defRPr/>
            </a:pPr>
            <a:r>
              <a:rPr lang="en-US" b="1">
                <a:solidFill>
                  <a:srgbClr val="00FF00"/>
                </a:solidFill>
                <a:effectLst>
                  <a:outerShdw blurRad="38100" dist="38100" dir="2700000" algn="tl">
                    <a:srgbClr val="000000"/>
                  </a:outerShdw>
                </a:effectLst>
                <a:latin typeface="Arial" charset="0"/>
                <a:cs typeface="Arial" charset="0"/>
              </a:rPr>
              <a:t>From an article entitled, “</a:t>
            </a:r>
            <a:r>
              <a:rPr lang="en-US" b="1" i="1">
                <a:solidFill>
                  <a:srgbClr val="00FF00"/>
                </a:solidFill>
                <a:effectLst>
                  <a:outerShdw blurRad="38100" dist="38100" dir="2700000" algn="tl">
                    <a:srgbClr val="000000"/>
                  </a:outerShdw>
                </a:effectLst>
                <a:latin typeface="Arial" charset="0"/>
                <a:cs typeface="Arial" charset="0"/>
              </a:rPr>
              <a:t>Was English Derived From Hebrew?”:</a:t>
            </a:r>
            <a:endParaRPr lang="en-GB" b="1" i="1">
              <a:solidFill>
                <a:srgbClr val="00FF00"/>
              </a:solidFill>
              <a:effectLst>
                <a:outerShdw blurRad="38100" dist="38100" dir="2700000" algn="tl">
                  <a:srgbClr val="000000"/>
                </a:outerShdw>
              </a:effectLst>
              <a:latin typeface="Arial" charset="0"/>
              <a:cs typeface="Arial" charset="0"/>
            </a:endParaRPr>
          </a:p>
        </p:txBody>
      </p:sp>
      <p:sp>
        <p:nvSpPr>
          <p:cNvPr id="76805" name="Text Box 5">
            <a:extLst>
              <a:ext uri="{FF2B5EF4-FFF2-40B4-BE49-F238E27FC236}">
                <a16:creationId xmlns:a16="http://schemas.microsoft.com/office/drawing/2014/main" id="{2AE941F3-F810-4058-9D80-38C4C3445B44}"/>
              </a:ext>
            </a:extLst>
          </p:cNvPr>
          <p:cNvSpPr txBox="1">
            <a:spLocks noChangeArrowheads="1"/>
          </p:cNvSpPr>
          <p:nvPr/>
        </p:nvSpPr>
        <p:spPr bwMode="auto">
          <a:xfrm>
            <a:off x="0" y="4868863"/>
            <a:ext cx="9144000" cy="1800225"/>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i="1">
                <a:solidFill>
                  <a:schemeClr val="bg2"/>
                </a:solidFill>
                <a:effectLst>
                  <a:outerShdw blurRad="38100" dist="38100" dir="2700000" algn="tl">
                    <a:srgbClr val="000000"/>
                  </a:outerShdw>
                </a:effectLst>
                <a:latin typeface="Arial" charset="0"/>
                <a:cs typeface="Arial" charset="0"/>
              </a:rPr>
              <a:t>The oldest poems in the CELTIC language are in the "Book of the Dun Cow" (1106 A.D.) and are </a:t>
            </a:r>
            <a:r>
              <a:rPr lang="en-US" sz="2800" b="1" i="1">
                <a:solidFill>
                  <a:schemeClr val="bg1"/>
                </a:solidFill>
                <a:effectLst>
                  <a:outerShdw blurRad="38100" dist="38100" dir="2700000" algn="tl">
                    <a:srgbClr val="000000"/>
                  </a:outerShdw>
                </a:effectLst>
                <a:latin typeface="Arial" charset="0"/>
                <a:cs typeface="Arial" charset="0"/>
              </a:rPr>
              <a:t>"</a:t>
            </a:r>
            <a:r>
              <a:rPr lang="en-US" sz="2800" b="1" i="1" u="sng">
                <a:solidFill>
                  <a:schemeClr val="bg1"/>
                </a:solidFill>
                <a:effectLst>
                  <a:outerShdw blurRad="38100" dist="38100" dir="2700000" algn="tl">
                    <a:srgbClr val="000000"/>
                  </a:outerShdw>
                </a:effectLst>
                <a:latin typeface="Arial" charset="0"/>
                <a:cs typeface="Arial" charset="0"/>
              </a:rPr>
              <a:t>not unlike the poetical passages in the Old Testament</a:t>
            </a:r>
            <a:r>
              <a:rPr lang="en-US" sz="2800" b="1" i="1">
                <a:solidFill>
                  <a:schemeClr val="bg1"/>
                </a:solidFill>
                <a:effectLst>
                  <a:outerShdw blurRad="38100" dist="38100" dir="2700000" algn="tl">
                    <a:srgbClr val="000000"/>
                  </a:outerShdw>
                </a:effectLst>
                <a:latin typeface="Arial" charset="0"/>
                <a:cs typeface="Arial" charset="0"/>
              </a:rPr>
              <a:t>"</a:t>
            </a:r>
            <a:r>
              <a:rPr lang="en-US" sz="2800" b="1" i="1">
                <a:solidFill>
                  <a:schemeClr val="bg2"/>
                </a:solidFill>
                <a:effectLst>
                  <a:outerShdw blurRad="38100" dist="38100" dir="2700000" algn="tl">
                    <a:srgbClr val="000000"/>
                  </a:outerShdw>
                </a:effectLst>
                <a:latin typeface="Arial" charset="0"/>
                <a:cs typeface="Arial" charset="0"/>
              </a:rPr>
              <a:t> </a:t>
            </a:r>
            <a:r>
              <a:rPr lang="en-US" sz="2800" b="1" i="1">
                <a:solidFill>
                  <a:srgbClr val="CC9900"/>
                </a:solidFill>
                <a:effectLst>
                  <a:outerShdw blurRad="38100" dist="38100" dir="2700000" algn="tl">
                    <a:srgbClr val="000000"/>
                  </a:outerShdw>
                </a:effectLst>
                <a:latin typeface="Arial" charset="0"/>
                <a:cs typeface="Arial" charset="0"/>
              </a:rPr>
              <a:t>(5:626, Encyc. Brit. 11th).</a:t>
            </a:r>
            <a:r>
              <a:rPr lang="en-US">
                <a:latin typeface="Arial" charset="0"/>
                <a:cs typeface="Arial" charset="0"/>
              </a:rPr>
              <a:t> </a:t>
            </a:r>
            <a:endParaRPr lang="en-GB">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500" fill="hold"/>
                                        <p:tgtEl>
                                          <p:spTgt spid="76805"/>
                                        </p:tgtEl>
                                        <p:attrNameLst>
                                          <p:attrName>ppt_x</p:attrName>
                                        </p:attrNameLst>
                                      </p:cBhvr>
                                      <p:tavLst>
                                        <p:tav tm="0">
                                          <p:val>
                                            <p:strVal val="#ppt_x"/>
                                          </p:val>
                                        </p:tav>
                                        <p:tav tm="100000">
                                          <p:val>
                                            <p:strVal val="#ppt_x"/>
                                          </p:val>
                                        </p:tav>
                                      </p:tavLst>
                                    </p:anim>
                                    <p:anim calcmode="lin" valueType="num">
                                      <p:cBhvr additive="base">
                                        <p:cTn id="8"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390B69E5-4D6C-4ED9-BEB8-AD5027BB03C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B11BB0-50F0-41BD-A43E-20D487D58319}" type="slidenum">
              <a:rPr lang="en-GB" altLang="en-US"/>
              <a:pPr eaLnBrk="1" hangingPunct="1"/>
              <a:t>43</a:t>
            </a:fld>
            <a:endParaRPr lang="en-GB" altLang="en-US"/>
          </a:p>
        </p:txBody>
      </p:sp>
      <p:sp>
        <p:nvSpPr>
          <p:cNvPr id="46083" name="Rectangle 2">
            <a:extLst>
              <a:ext uri="{FF2B5EF4-FFF2-40B4-BE49-F238E27FC236}">
                <a16:creationId xmlns:a16="http://schemas.microsoft.com/office/drawing/2014/main" id="{C1930593-C819-45CB-85B0-DCBBBEE73665}"/>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68612" name="Picture 4" descr="chp_w_europe">
            <a:extLst>
              <a:ext uri="{FF2B5EF4-FFF2-40B4-BE49-F238E27FC236}">
                <a16:creationId xmlns:a16="http://schemas.microsoft.com/office/drawing/2014/main" id="{149DF5D9-C9E9-4613-934C-E76AB4C5E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345598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 Box 5">
            <a:extLst>
              <a:ext uri="{FF2B5EF4-FFF2-40B4-BE49-F238E27FC236}">
                <a16:creationId xmlns:a16="http://schemas.microsoft.com/office/drawing/2014/main" id="{C4D41CA7-EE80-4C16-ABF4-2D967F988EAF}"/>
              </a:ext>
            </a:extLst>
          </p:cNvPr>
          <p:cNvSpPr txBox="1">
            <a:spLocks noChangeArrowheads="1"/>
          </p:cNvSpPr>
          <p:nvPr/>
        </p:nvSpPr>
        <p:spPr bwMode="auto">
          <a:xfrm>
            <a:off x="4427538" y="1557338"/>
            <a:ext cx="4321175" cy="4362450"/>
          </a:xfrm>
          <a:prstGeom prst="rect">
            <a:avLst/>
          </a:prstGeom>
          <a:noFill/>
          <a:ln w="9525">
            <a:noFill/>
            <a:miter lim="800000"/>
            <a:headEnd/>
            <a:tailEnd/>
          </a:ln>
          <a:effectLst/>
        </p:spPr>
        <p:txBody>
          <a:bodyPr>
            <a:spAutoFit/>
          </a:bodyPr>
          <a:lstStyle/>
          <a:p>
            <a:pPr>
              <a:spcBef>
                <a:spcPct val="50000"/>
              </a:spcBef>
              <a:defRPr/>
            </a:pPr>
            <a:r>
              <a:rPr lang="en-US" sz="2800" b="1" i="1">
                <a:solidFill>
                  <a:srgbClr val="FF00FF"/>
                </a:solidFill>
                <a:effectLst>
                  <a:outerShdw blurRad="38100" dist="38100" dir="2700000" algn="tl">
                    <a:srgbClr val="000000"/>
                  </a:outerShdw>
                </a:effectLst>
                <a:latin typeface="Arial" charset="0"/>
                <a:cs typeface="Arial" charset="0"/>
              </a:rPr>
              <a:t>Later,</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we will find that the other Anglo-Saxon languages have remarkable affinities to Hebrew as well.</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This means that the current academic separation of Hebrew from the “Indo-Aryan” language group is defective.</a:t>
            </a:r>
            <a:r>
              <a:rPr lang="en-US" sz="2800" b="1">
                <a:solidFill>
                  <a:srgbClr val="FFFF00"/>
                </a:solidFill>
                <a:effectLst>
                  <a:outerShdw blurRad="38100" dist="38100" dir="2700000" algn="tl">
                    <a:srgbClr val="000000"/>
                  </a:outerShdw>
                </a:effectLst>
                <a:latin typeface="Arial" charset="0"/>
                <a:cs typeface="Arial" charset="0"/>
              </a:rPr>
              <a:t> </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68614" name="Text Box 6">
            <a:extLst>
              <a:ext uri="{FF2B5EF4-FFF2-40B4-BE49-F238E27FC236}">
                <a16:creationId xmlns:a16="http://schemas.microsoft.com/office/drawing/2014/main" id="{DF6071F4-CB1B-4F78-99E4-D8D35CA9FB26}"/>
              </a:ext>
            </a:extLst>
          </p:cNvPr>
          <p:cNvSpPr txBox="1">
            <a:spLocks noChangeArrowheads="1"/>
          </p:cNvSpPr>
          <p:nvPr/>
        </p:nvSpPr>
        <p:spPr bwMode="auto">
          <a:xfrm>
            <a:off x="539750" y="5876925"/>
            <a:ext cx="3600450" cy="641350"/>
          </a:xfrm>
          <a:prstGeom prst="rect">
            <a:avLst/>
          </a:prstGeom>
          <a:solidFill>
            <a:schemeClr val="tx2"/>
          </a:solidFill>
          <a:ln w="9525">
            <a:noFill/>
            <a:miter lim="800000"/>
            <a:headEnd/>
            <a:tailEnd/>
          </a:ln>
          <a:effectLst/>
        </p:spPr>
        <p:txBody>
          <a:bodyPr>
            <a:spAutoFit/>
          </a:bodyPr>
          <a:lstStyle/>
          <a:p>
            <a:pPr algn="ctr">
              <a:spcBef>
                <a:spcPct val="50000"/>
              </a:spcBef>
              <a:defRPr/>
            </a:pPr>
            <a:r>
              <a:rPr lang="en-GB" sz="3600" b="1">
                <a:solidFill>
                  <a:schemeClr val="hlink"/>
                </a:solidFill>
                <a:effectLst>
                  <a:outerShdw blurRad="38100" dist="38100" dir="2700000" algn="tl">
                    <a:srgbClr val="000000"/>
                  </a:outerShdw>
                </a:effectLst>
                <a:latin typeface="Arial" charset="0"/>
                <a:cs typeface="Arial" charset="0"/>
              </a:rPr>
              <a:t>Europe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ircle(in)">
                                      <p:cBhvr>
                                        <p:cTn id="7" dur="20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8614"/>
                                        </p:tgtEl>
                                        <p:attrNameLst>
                                          <p:attrName>style.visibility</p:attrName>
                                        </p:attrNameLst>
                                      </p:cBhvr>
                                      <p:to>
                                        <p:strVal val="visible"/>
                                      </p:to>
                                    </p:set>
                                    <p:anim calcmode="lin" valueType="num">
                                      <p:cBhvr additive="base">
                                        <p:cTn id="12" dur="500" fill="hold"/>
                                        <p:tgtEl>
                                          <p:spTgt spid="68614"/>
                                        </p:tgtEl>
                                        <p:attrNameLst>
                                          <p:attrName>ppt_x</p:attrName>
                                        </p:attrNameLst>
                                      </p:cBhvr>
                                      <p:tavLst>
                                        <p:tav tm="0">
                                          <p:val>
                                            <p:strVal val="#ppt_x"/>
                                          </p:val>
                                        </p:tav>
                                        <p:tav tm="100000">
                                          <p:val>
                                            <p:strVal val="#ppt_x"/>
                                          </p:val>
                                        </p:tav>
                                      </p:tavLst>
                                    </p:anim>
                                    <p:anim calcmode="lin" valueType="num">
                                      <p:cBhvr additive="base">
                                        <p:cTn id="13" dur="500" fill="hold"/>
                                        <p:tgtEl>
                                          <p:spTgt spid="686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8613"/>
                                        </p:tgtEl>
                                        <p:attrNameLst>
                                          <p:attrName>style.visibility</p:attrName>
                                        </p:attrNameLst>
                                      </p:cBhvr>
                                      <p:to>
                                        <p:strVal val="visible"/>
                                      </p:to>
                                    </p:set>
                                    <p:anim calcmode="discrete" valueType="clr">
                                      <p:cBhvr override="childStyle">
                                        <p:cTn id="18" dur="80"/>
                                        <p:tgtEl>
                                          <p:spTgt spid="6861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8613"/>
                                        </p:tgtEl>
                                        <p:attrNameLst>
                                          <p:attrName>fillcolor</p:attrName>
                                        </p:attrNameLst>
                                      </p:cBhvr>
                                      <p:tavLst>
                                        <p:tav tm="0">
                                          <p:val>
                                            <p:clrVal>
                                              <a:schemeClr val="accent2"/>
                                            </p:clrVal>
                                          </p:val>
                                        </p:tav>
                                        <p:tav tm="50000">
                                          <p:val>
                                            <p:clrVal>
                                              <a:schemeClr val="hlink"/>
                                            </p:clrVal>
                                          </p:val>
                                        </p:tav>
                                      </p:tavLst>
                                    </p:anim>
                                    <p:set>
                                      <p:cBhvr>
                                        <p:cTn id="20" dur="80"/>
                                        <p:tgtEl>
                                          <p:spTgt spid="686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P spid="686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69B4972-C309-4720-9CC9-248A0B761A8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9E0AB8-88F4-4837-A018-3AE99F079CA2}" type="slidenum">
              <a:rPr lang="en-GB" altLang="en-US"/>
              <a:pPr eaLnBrk="1" hangingPunct="1"/>
              <a:t>44</a:t>
            </a:fld>
            <a:endParaRPr lang="en-GB" altLang="en-US"/>
          </a:p>
        </p:txBody>
      </p:sp>
      <p:sp>
        <p:nvSpPr>
          <p:cNvPr id="47107" name="Rectangle 2">
            <a:extLst>
              <a:ext uri="{FF2B5EF4-FFF2-40B4-BE49-F238E27FC236}">
                <a16:creationId xmlns:a16="http://schemas.microsoft.com/office/drawing/2014/main" id="{0C093BC6-4BD6-42E5-9A22-98C03146D9E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69635" name="Picture 3" descr="342indo-european">
            <a:extLst>
              <a:ext uri="{FF2B5EF4-FFF2-40B4-BE49-F238E27FC236}">
                <a16:creationId xmlns:a16="http://schemas.microsoft.com/office/drawing/2014/main" id="{9C84BA81-5C89-4083-82A4-2D7DAC909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4500563"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a:extLst>
              <a:ext uri="{FF2B5EF4-FFF2-40B4-BE49-F238E27FC236}">
                <a16:creationId xmlns:a16="http://schemas.microsoft.com/office/drawing/2014/main" id="{C977527B-6801-4C71-A930-966F26E61DCB}"/>
              </a:ext>
            </a:extLst>
          </p:cNvPr>
          <p:cNvSpPr txBox="1">
            <a:spLocks noChangeArrowheads="1"/>
          </p:cNvSpPr>
          <p:nvPr/>
        </p:nvSpPr>
        <p:spPr bwMode="auto">
          <a:xfrm>
            <a:off x="5219700" y="1844675"/>
            <a:ext cx="3382963" cy="3387725"/>
          </a:xfrm>
          <a:prstGeom prst="rect">
            <a:avLst/>
          </a:prstGeom>
          <a:noFill/>
          <a:ln w="9525">
            <a:noFill/>
            <a:miter lim="800000"/>
            <a:headEnd/>
            <a:tailEnd/>
          </a:ln>
          <a:effectLst/>
        </p:spPr>
        <p:txBody>
          <a:bodyPr>
            <a:spAutoFit/>
          </a:bodyPr>
          <a:lstStyle/>
          <a:p>
            <a:pPr>
              <a:spcBef>
                <a:spcPct val="50000"/>
              </a:spcBef>
              <a:defRPr/>
            </a:pPr>
            <a:r>
              <a:rPr lang="en-US" sz="3600" b="1">
                <a:solidFill>
                  <a:srgbClr val="00FF00"/>
                </a:solidFill>
                <a:effectLst>
                  <a:outerShdw blurRad="38100" dist="38100" dir="2700000" algn="tl">
                    <a:srgbClr val="000000"/>
                  </a:outerShdw>
                </a:effectLst>
                <a:latin typeface="Arial" charset="0"/>
                <a:cs typeface="Arial" charset="0"/>
              </a:rPr>
              <a:t>The Israelites clearly brought their language with them as they migrated.</a:t>
            </a:r>
            <a:r>
              <a:rPr lang="en-US" sz="3600" b="1">
                <a:effectLst>
                  <a:outerShdw blurRad="38100" dist="38100" dir="2700000" algn="tl">
                    <a:srgbClr val="000000"/>
                  </a:outerShdw>
                </a:effectLst>
                <a:latin typeface="Arial" charset="0"/>
                <a:cs typeface="Arial" charset="0"/>
              </a:rPr>
              <a:t> </a:t>
            </a:r>
            <a:endParaRPr lang="en-GB" sz="3600" b="1">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ircle(in)">
                                      <p:cBhvr>
                                        <p:cTn id="7" dur="20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9636"/>
                                        </p:tgtEl>
                                        <p:attrNameLst>
                                          <p:attrName>style.visibility</p:attrName>
                                        </p:attrNameLst>
                                      </p:cBhvr>
                                      <p:to>
                                        <p:strVal val="visible"/>
                                      </p:to>
                                    </p:set>
                                    <p:anim calcmode="discrete" valueType="clr">
                                      <p:cBhvr override="childStyle">
                                        <p:cTn id="12"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9636"/>
                                        </p:tgtEl>
                                        <p:attrNameLst>
                                          <p:attrName>fillcolor</p:attrName>
                                        </p:attrNameLst>
                                      </p:cBhvr>
                                      <p:tavLst>
                                        <p:tav tm="0">
                                          <p:val>
                                            <p:clrVal>
                                              <a:schemeClr val="accent2"/>
                                            </p:clrVal>
                                          </p:val>
                                        </p:tav>
                                        <p:tav tm="50000">
                                          <p:val>
                                            <p:clrVal>
                                              <a:schemeClr val="hlink"/>
                                            </p:clrVal>
                                          </p:val>
                                        </p:tav>
                                      </p:tavLst>
                                    </p:anim>
                                    <p:set>
                                      <p:cBhvr>
                                        <p:cTn id="14" dur="80"/>
                                        <p:tgtEl>
                                          <p:spTgt spid="696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578CC61-256E-4118-9340-ABCC5FC2D3E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716202-E245-4A7E-8A05-F7B73330E548}" type="slidenum">
              <a:rPr lang="en-GB" altLang="en-US"/>
              <a:pPr eaLnBrk="1" hangingPunct="1"/>
              <a:t>45</a:t>
            </a:fld>
            <a:endParaRPr lang="en-GB" altLang="en-US"/>
          </a:p>
        </p:txBody>
      </p:sp>
      <p:sp>
        <p:nvSpPr>
          <p:cNvPr id="48131" name="Rectangle 2">
            <a:extLst>
              <a:ext uri="{FF2B5EF4-FFF2-40B4-BE49-F238E27FC236}">
                <a16:creationId xmlns:a16="http://schemas.microsoft.com/office/drawing/2014/main" id="{3432719C-887F-4F08-96D3-6A04C1EEACC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70660" name="Picture 4" descr="sc00162a4e">
            <a:extLst>
              <a:ext uri="{FF2B5EF4-FFF2-40B4-BE49-F238E27FC236}">
                <a16:creationId xmlns:a16="http://schemas.microsoft.com/office/drawing/2014/main" id="{69A126CF-8F2C-4CD9-BCFB-A9AC163E3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3455987" cy="3260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0661" name="Text Box 5">
            <a:extLst>
              <a:ext uri="{FF2B5EF4-FFF2-40B4-BE49-F238E27FC236}">
                <a16:creationId xmlns:a16="http://schemas.microsoft.com/office/drawing/2014/main" id="{EFAF1FD6-7161-4A5D-AF68-C80C042457D4}"/>
              </a:ext>
            </a:extLst>
          </p:cNvPr>
          <p:cNvSpPr txBox="1">
            <a:spLocks noChangeArrowheads="1"/>
          </p:cNvSpPr>
          <p:nvPr/>
        </p:nvSpPr>
        <p:spPr bwMode="auto">
          <a:xfrm>
            <a:off x="4356100" y="1412875"/>
            <a:ext cx="4787900" cy="4362450"/>
          </a:xfrm>
          <a:prstGeom prst="rect">
            <a:avLst/>
          </a:prstGeom>
          <a:noFill/>
          <a:ln w="9525">
            <a:noFill/>
            <a:miter lim="800000"/>
            <a:headEnd/>
            <a:tailEnd/>
          </a:ln>
          <a:effectLst/>
        </p:spPr>
        <p:txBody>
          <a:bodyPr>
            <a:spAutoFit/>
          </a:bodyPr>
          <a:lstStyle/>
          <a:p>
            <a:pPr>
              <a:spcBef>
                <a:spcPct val="50000"/>
              </a:spcBef>
              <a:defRPr/>
            </a:pPr>
            <a:r>
              <a:rPr lang="en-US" sz="2800" b="1" i="1">
                <a:solidFill>
                  <a:srgbClr val="00FF00"/>
                </a:solidFill>
                <a:effectLst>
                  <a:outerShdw blurRad="38100" dist="38100" dir="2700000" algn="tl">
                    <a:srgbClr val="000000"/>
                  </a:outerShdw>
                </a:effectLst>
                <a:latin typeface="Arial" charset="0"/>
                <a:cs typeface="Arial" charset="0"/>
              </a:rPr>
              <a:t>Since Welsh and Hebrew are virtually identical, there is no doubt that the Welsh people are Hebrew Israelites.</a:t>
            </a:r>
            <a:r>
              <a:rPr lang="en-US" sz="2800" b="1" i="1">
                <a:effectLst>
                  <a:outerShdw blurRad="38100" dist="38100" dir="2700000" algn="tl">
                    <a:srgbClr val="000000"/>
                  </a:outerShdw>
                </a:effectLst>
                <a:latin typeface="Arial" charset="0"/>
                <a:cs typeface="Arial" charset="0"/>
              </a:rPr>
              <a:t>  </a:t>
            </a:r>
            <a:r>
              <a:rPr lang="en-US" sz="2800" b="1" i="1">
                <a:solidFill>
                  <a:schemeClr val="hlink"/>
                </a:solidFill>
                <a:effectLst>
                  <a:outerShdw blurRad="38100" dist="38100" dir="2700000" algn="tl">
                    <a:srgbClr val="000000"/>
                  </a:outerShdw>
                </a:effectLst>
                <a:latin typeface="Arial" charset="0"/>
                <a:cs typeface="Arial" charset="0"/>
              </a:rPr>
              <a:t>Currently, there is a revival of Welsh and Gaelic occurring in the British Isles.</a:t>
            </a:r>
            <a:r>
              <a:rPr lang="en-US" sz="2800" b="1" i="1">
                <a:effectLst>
                  <a:outerShdw blurRad="38100" dist="38100" dir="2700000" algn="tl">
                    <a:srgbClr val="000000"/>
                  </a:outerShdw>
                </a:effectLst>
                <a:latin typeface="Arial" charset="0"/>
                <a:cs typeface="Arial" charset="0"/>
              </a:rPr>
              <a:t>  </a:t>
            </a:r>
            <a:r>
              <a:rPr lang="en-US" sz="2800" b="1" i="1">
                <a:solidFill>
                  <a:srgbClr val="CCCC00"/>
                </a:solidFill>
                <a:effectLst>
                  <a:outerShdw blurRad="38100" dist="38100" dir="2700000" algn="tl">
                    <a:srgbClr val="000000"/>
                  </a:outerShdw>
                </a:effectLst>
                <a:latin typeface="Arial" charset="0"/>
                <a:cs typeface="Arial" charset="0"/>
              </a:rPr>
              <a:t>Few of these people realize they are speaking Hebrew</a:t>
            </a:r>
            <a:r>
              <a:rPr lang="en-GB" sz="2800" b="1">
                <a:solidFill>
                  <a:srgbClr val="CCCC00"/>
                </a:solidFill>
                <a:effectLst>
                  <a:outerShdw blurRad="38100" dist="38100" dir="2700000" algn="tl">
                    <a:srgbClr val="000000"/>
                  </a:outerShdw>
                </a:effectLst>
                <a:latin typeface="Arial" charset="0"/>
                <a:cs typeface="Arial" charset="0"/>
              </a:rPr>
              <a:t> </a:t>
            </a:r>
          </a:p>
        </p:txBody>
      </p:sp>
      <p:sp>
        <p:nvSpPr>
          <p:cNvPr id="70662" name="Text Box 6">
            <a:extLst>
              <a:ext uri="{FF2B5EF4-FFF2-40B4-BE49-F238E27FC236}">
                <a16:creationId xmlns:a16="http://schemas.microsoft.com/office/drawing/2014/main" id="{3ADB2967-1883-41E8-8223-B7BDE2CDE657}"/>
              </a:ext>
            </a:extLst>
          </p:cNvPr>
          <p:cNvSpPr txBox="1">
            <a:spLocks noChangeArrowheads="1"/>
          </p:cNvSpPr>
          <p:nvPr/>
        </p:nvSpPr>
        <p:spPr bwMode="auto">
          <a:xfrm>
            <a:off x="468313" y="4941888"/>
            <a:ext cx="3887787"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Typical Welsh &amp; Gaelic Stones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circle(in)">
                                      <p:cBhvr>
                                        <p:cTn id="7" dur="2000"/>
                                        <p:tgtEl>
                                          <p:spTgt spid="7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662"/>
                                        </p:tgtEl>
                                        <p:attrNameLst>
                                          <p:attrName>style.visibility</p:attrName>
                                        </p:attrNameLst>
                                      </p:cBhvr>
                                      <p:to>
                                        <p:strVal val="visible"/>
                                      </p:to>
                                    </p:set>
                                    <p:anim calcmode="lin" valueType="num">
                                      <p:cBhvr additive="base">
                                        <p:cTn id="12" dur="500" fill="hold"/>
                                        <p:tgtEl>
                                          <p:spTgt spid="70662"/>
                                        </p:tgtEl>
                                        <p:attrNameLst>
                                          <p:attrName>ppt_x</p:attrName>
                                        </p:attrNameLst>
                                      </p:cBhvr>
                                      <p:tavLst>
                                        <p:tav tm="0">
                                          <p:val>
                                            <p:strVal val="#ppt_x"/>
                                          </p:val>
                                        </p:tav>
                                        <p:tav tm="100000">
                                          <p:val>
                                            <p:strVal val="#ppt_x"/>
                                          </p:val>
                                        </p:tav>
                                      </p:tavLst>
                                    </p:anim>
                                    <p:anim calcmode="lin" valueType="num">
                                      <p:cBhvr additive="base">
                                        <p:cTn id="13" dur="500" fill="hold"/>
                                        <p:tgtEl>
                                          <p:spTgt spid="7066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0661"/>
                                        </p:tgtEl>
                                        <p:attrNameLst>
                                          <p:attrName>style.visibility</p:attrName>
                                        </p:attrNameLst>
                                      </p:cBhvr>
                                      <p:to>
                                        <p:strVal val="visible"/>
                                      </p:to>
                                    </p:set>
                                    <p:anim calcmode="discrete" valueType="clr">
                                      <p:cBhvr override="childStyle">
                                        <p:cTn id="18" dur="80"/>
                                        <p:tgtEl>
                                          <p:spTgt spid="7066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0661"/>
                                        </p:tgtEl>
                                        <p:attrNameLst>
                                          <p:attrName>fillcolor</p:attrName>
                                        </p:attrNameLst>
                                      </p:cBhvr>
                                      <p:tavLst>
                                        <p:tav tm="0">
                                          <p:val>
                                            <p:clrVal>
                                              <a:schemeClr val="accent2"/>
                                            </p:clrVal>
                                          </p:val>
                                        </p:tav>
                                        <p:tav tm="50000">
                                          <p:val>
                                            <p:clrVal>
                                              <a:schemeClr val="hlink"/>
                                            </p:clrVal>
                                          </p:val>
                                        </p:tav>
                                      </p:tavLst>
                                    </p:anim>
                                    <p:set>
                                      <p:cBhvr>
                                        <p:cTn id="20" dur="80"/>
                                        <p:tgtEl>
                                          <p:spTgt spid="706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30DCCF2F-3A36-41B6-8A12-30E21A5F45F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9B794-3B9D-43C6-B0ED-A7F51C1F404F}" type="slidenum">
              <a:rPr lang="en-GB" altLang="en-US"/>
              <a:pPr eaLnBrk="1" hangingPunct="1"/>
              <a:t>46</a:t>
            </a:fld>
            <a:endParaRPr lang="en-GB" altLang="en-US"/>
          </a:p>
        </p:txBody>
      </p:sp>
      <p:sp>
        <p:nvSpPr>
          <p:cNvPr id="49155" name="Rectangle 2">
            <a:extLst>
              <a:ext uri="{FF2B5EF4-FFF2-40B4-BE49-F238E27FC236}">
                <a16:creationId xmlns:a16="http://schemas.microsoft.com/office/drawing/2014/main" id="{A34E46D6-CE85-46FF-88D0-911BAAD7C030}"/>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2</a:t>
            </a:r>
          </a:p>
        </p:txBody>
      </p:sp>
      <p:pic>
        <p:nvPicPr>
          <p:cNvPr id="71684" name="Picture 4" descr="image?id=99703&amp;rendTypeId=4">
            <a:extLst>
              <a:ext uri="{FF2B5EF4-FFF2-40B4-BE49-F238E27FC236}">
                <a16:creationId xmlns:a16="http://schemas.microsoft.com/office/drawing/2014/main" id="{16147C79-06B7-49AD-9AB6-660C99BDD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33432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a:extLst>
              <a:ext uri="{FF2B5EF4-FFF2-40B4-BE49-F238E27FC236}">
                <a16:creationId xmlns:a16="http://schemas.microsoft.com/office/drawing/2014/main" id="{D5B84C46-403B-486B-886E-8E1565787122}"/>
              </a:ext>
            </a:extLst>
          </p:cNvPr>
          <p:cNvSpPr txBox="1">
            <a:spLocks noChangeArrowheads="1"/>
          </p:cNvSpPr>
          <p:nvPr/>
        </p:nvSpPr>
        <p:spPr bwMode="auto">
          <a:xfrm>
            <a:off x="2700338" y="1196975"/>
            <a:ext cx="3960812" cy="519113"/>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71686" name="Text Box 6">
            <a:extLst>
              <a:ext uri="{FF2B5EF4-FFF2-40B4-BE49-F238E27FC236}">
                <a16:creationId xmlns:a16="http://schemas.microsoft.com/office/drawing/2014/main" id="{B0EEE9DC-9A69-49A2-90C1-96603B042B8D}"/>
              </a:ext>
            </a:extLst>
          </p:cNvPr>
          <p:cNvSpPr txBox="1">
            <a:spLocks noChangeArrowheads="1"/>
          </p:cNvSpPr>
          <p:nvPr/>
        </p:nvSpPr>
        <p:spPr bwMode="auto">
          <a:xfrm>
            <a:off x="395288" y="6021388"/>
            <a:ext cx="3097212"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King Ahab</a:t>
            </a:r>
          </a:p>
        </p:txBody>
      </p:sp>
      <p:sp>
        <p:nvSpPr>
          <p:cNvPr id="71687" name="Text Box 7">
            <a:extLst>
              <a:ext uri="{FF2B5EF4-FFF2-40B4-BE49-F238E27FC236}">
                <a16:creationId xmlns:a16="http://schemas.microsoft.com/office/drawing/2014/main" id="{F41E1F83-8164-469F-B3F9-1AD825C4A354}"/>
              </a:ext>
            </a:extLst>
          </p:cNvPr>
          <p:cNvSpPr txBox="1">
            <a:spLocks noChangeArrowheads="1"/>
          </p:cNvSpPr>
          <p:nvPr/>
        </p:nvSpPr>
        <p:spPr bwMode="auto">
          <a:xfrm>
            <a:off x="3924300" y="2060575"/>
            <a:ext cx="4968875" cy="3081338"/>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King Omri’s son was King Ahab.</a:t>
            </a:r>
            <a:r>
              <a:rPr lang="en-US" sz="2800" b="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Ahab is more famous to us because he married Jezebel,</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the daughter of a Sidonian king.  The Bible devotes many</a:t>
            </a:r>
            <a:r>
              <a:rPr lang="en-US" sz="2800" b="1">
                <a:solidFill>
                  <a:srgbClr val="CCCC00"/>
                </a:solidFill>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pages to their story.</a:t>
            </a:r>
            <a:r>
              <a:rPr lang="en-US">
                <a:solidFill>
                  <a:srgbClr val="FF00FF"/>
                </a:solidFill>
                <a:latin typeface="Arial" charset="0"/>
                <a:cs typeface="Arial" charset="0"/>
              </a:rPr>
              <a:t> </a:t>
            </a:r>
            <a:endParaRPr lang="en-GB">
              <a:solidFill>
                <a:srgbClr val="FF00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685">
                                            <p:txEl>
                                              <p:pRg st="0" end="0"/>
                                            </p:txEl>
                                          </p:spTgt>
                                        </p:tgtEl>
                                        <p:attrNameLst>
                                          <p:attrName>style.visibility</p:attrName>
                                        </p:attrNameLst>
                                      </p:cBhvr>
                                      <p:to>
                                        <p:strVal val="visible"/>
                                      </p:to>
                                    </p:set>
                                    <p:anim calcmode="discrete" valueType="clr">
                                      <p:cBhvr override="childStyle">
                                        <p:cTn id="7" dur="80"/>
                                        <p:tgtEl>
                                          <p:spTgt spid="7168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68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71684"/>
                                        </p:tgtEl>
                                        <p:attrNameLst>
                                          <p:attrName>style.visibility</p:attrName>
                                        </p:attrNameLst>
                                      </p:cBhvr>
                                      <p:to>
                                        <p:strVal val="visible"/>
                                      </p:to>
                                    </p:set>
                                    <p:animEffect transition="in" filter="circle(in)">
                                      <p:cBhvr>
                                        <p:cTn id="14" dur="2000"/>
                                        <p:tgtEl>
                                          <p:spTgt spid="716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686">
                                            <p:txEl>
                                              <p:pRg st="0" end="0"/>
                                            </p:txEl>
                                          </p:spTgt>
                                        </p:tgtEl>
                                        <p:attrNameLst>
                                          <p:attrName>style.visibility</p:attrName>
                                        </p:attrNameLst>
                                      </p:cBhvr>
                                      <p:to>
                                        <p:strVal val="visible"/>
                                      </p:to>
                                    </p:set>
                                    <p:anim calcmode="lin" valueType="num">
                                      <p:cBhvr additive="base">
                                        <p:cTn id="19" dur="500" fill="hold"/>
                                        <p:tgtEl>
                                          <p:spTgt spid="7168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71687"/>
                                        </p:tgtEl>
                                        <p:attrNameLst>
                                          <p:attrName>style.visibility</p:attrName>
                                        </p:attrNameLst>
                                      </p:cBhvr>
                                      <p:to>
                                        <p:strVal val="visible"/>
                                      </p:to>
                                    </p:set>
                                    <p:anim calcmode="discrete" valueType="clr">
                                      <p:cBhvr override="childStyle">
                                        <p:cTn id="25" dur="80"/>
                                        <p:tgtEl>
                                          <p:spTgt spid="7168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1687"/>
                                        </p:tgtEl>
                                        <p:attrNameLst>
                                          <p:attrName>fillcolor</p:attrName>
                                        </p:attrNameLst>
                                      </p:cBhvr>
                                      <p:tavLst>
                                        <p:tav tm="0">
                                          <p:val>
                                            <p:clrVal>
                                              <a:schemeClr val="accent2"/>
                                            </p:clrVal>
                                          </p:val>
                                        </p:tav>
                                        <p:tav tm="50000">
                                          <p:val>
                                            <p:clrVal>
                                              <a:schemeClr val="hlink"/>
                                            </p:clrVal>
                                          </p:val>
                                        </p:tav>
                                      </p:tavLst>
                                    </p:anim>
                                    <p:set>
                                      <p:cBhvr>
                                        <p:cTn id="27" dur="80"/>
                                        <p:tgtEl>
                                          <p:spTgt spid="716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DBB24412-5211-4AC7-A3F2-A351D0DD616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8ECB89-1DC1-4646-8AB6-07F6448C702F}" type="slidenum">
              <a:rPr lang="en-GB" altLang="en-US"/>
              <a:pPr eaLnBrk="1" hangingPunct="1"/>
              <a:t>47</a:t>
            </a:fld>
            <a:endParaRPr lang="en-GB" altLang="en-US"/>
          </a:p>
        </p:txBody>
      </p:sp>
      <p:sp>
        <p:nvSpPr>
          <p:cNvPr id="50179" name="Rectangle 2">
            <a:extLst>
              <a:ext uri="{FF2B5EF4-FFF2-40B4-BE49-F238E27FC236}">
                <a16:creationId xmlns:a16="http://schemas.microsoft.com/office/drawing/2014/main" id="{532E5FFE-7E73-4746-B580-15C39B03B750}"/>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2</a:t>
            </a:r>
          </a:p>
        </p:txBody>
      </p:sp>
      <p:sp>
        <p:nvSpPr>
          <p:cNvPr id="79876" name="Text Box 4">
            <a:extLst>
              <a:ext uri="{FF2B5EF4-FFF2-40B4-BE49-F238E27FC236}">
                <a16:creationId xmlns:a16="http://schemas.microsoft.com/office/drawing/2014/main" id="{E1025505-D00A-435C-B8F3-7BEE81AB13E8}"/>
              </a:ext>
            </a:extLst>
          </p:cNvPr>
          <p:cNvSpPr txBox="1">
            <a:spLocks noChangeArrowheads="1"/>
          </p:cNvSpPr>
          <p:nvPr/>
        </p:nvSpPr>
        <p:spPr bwMode="auto">
          <a:xfrm>
            <a:off x="2700338" y="1196975"/>
            <a:ext cx="3960812" cy="519113"/>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79878" name="Text Box 6">
            <a:extLst>
              <a:ext uri="{FF2B5EF4-FFF2-40B4-BE49-F238E27FC236}">
                <a16:creationId xmlns:a16="http://schemas.microsoft.com/office/drawing/2014/main" id="{C3D37D86-74CC-4D97-9F3B-25D6FF81E58E}"/>
              </a:ext>
            </a:extLst>
          </p:cNvPr>
          <p:cNvSpPr txBox="1">
            <a:spLocks noChangeArrowheads="1"/>
          </p:cNvSpPr>
          <p:nvPr/>
        </p:nvSpPr>
        <p:spPr bwMode="auto">
          <a:xfrm>
            <a:off x="3924300" y="2565400"/>
            <a:ext cx="4968875" cy="2041525"/>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Jezebel replaced the Israelite priests with the pagan priests from her native country.</a:t>
            </a:r>
            <a:r>
              <a:rPr lang="en-US" sz="3200" b="1">
                <a:effectLst>
                  <a:outerShdw blurRad="38100" dist="38100" dir="2700000" algn="tl">
                    <a:srgbClr val="000000"/>
                  </a:outerShdw>
                </a:effectLst>
                <a:latin typeface="Arial" charset="0"/>
                <a:cs typeface="Arial" charset="0"/>
              </a:rPr>
              <a:t>  </a:t>
            </a:r>
            <a:endParaRPr lang="en-GB">
              <a:latin typeface="Arial" charset="0"/>
              <a:cs typeface="Arial" charset="0"/>
            </a:endParaRPr>
          </a:p>
        </p:txBody>
      </p:sp>
      <p:pic>
        <p:nvPicPr>
          <p:cNvPr id="79880" name="Picture 8" descr="jezebel5">
            <a:extLst>
              <a:ext uri="{FF2B5EF4-FFF2-40B4-BE49-F238E27FC236}">
                <a16:creationId xmlns:a16="http://schemas.microsoft.com/office/drawing/2014/main" id="{BB063338-4338-431E-B407-071DD9BE2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35623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circle(in)">
                                      <p:cBhvr>
                                        <p:cTn id="7" dur="2000"/>
                                        <p:tgtEl>
                                          <p:spTgt spid="7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9878"/>
                                        </p:tgtEl>
                                        <p:attrNameLst>
                                          <p:attrName>style.visibility</p:attrName>
                                        </p:attrNameLst>
                                      </p:cBhvr>
                                      <p:to>
                                        <p:strVal val="visible"/>
                                      </p:to>
                                    </p:set>
                                    <p:anim calcmode="discrete" valueType="clr">
                                      <p:cBhvr override="childStyle">
                                        <p:cTn id="12" dur="80"/>
                                        <p:tgtEl>
                                          <p:spTgt spid="7987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9878"/>
                                        </p:tgtEl>
                                        <p:attrNameLst>
                                          <p:attrName>fillcolor</p:attrName>
                                        </p:attrNameLst>
                                      </p:cBhvr>
                                      <p:tavLst>
                                        <p:tav tm="0">
                                          <p:val>
                                            <p:clrVal>
                                              <a:schemeClr val="accent2"/>
                                            </p:clrVal>
                                          </p:val>
                                        </p:tav>
                                        <p:tav tm="50000">
                                          <p:val>
                                            <p:clrVal>
                                              <a:schemeClr val="hlink"/>
                                            </p:clrVal>
                                          </p:val>
                                        </p:tav>
                                      </p:tavLst>
                                    </p:anim>
                                    <p:set>
                                      <p:cBhvr>
                                        <p:cTn id="14" dur="80"/>
                                        <p:tgtEl>
                                          <p:spTgt spid="798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2FC7DD1-EBF9-4B80-BD7B-731317085C2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DEB799-A75C-47B4-9A30-7D5DBA04F548}" type="slidenum">
              <a:rPr lang="en-GB" altLang="en-US"/>
              <a:pPr eaLnBrk="1" hangingPunct="1"/>
              <a:t>48</a:t>
            </a:fld>
            <a:endParaRPr lang="en-GB" altLang="en-US"/>
          </a:p>
        </p:txBody>
      </p:sp>
      <p:sp>
        <p:nvSpPr>
          <p:cNvPr id="51203" name="Rectangle 2">
            <a:extLst>
              <a:ext uri="{FF2B5EF4-FFF2-40B4-BE49-F238E27FC236}">
                <a16:creationId xmlns:a16="http://schemas.microsoft.com/office/drawing/2014/main" id="{E66981E7-7DC8-47D9-A2AA-492923B0A42F}"/>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2</a:t>
            </a:r>
          </a:p>
        </p:txBody>
      </p:sp>
      <p:sp>
        <p:nvSpPr>
          <p:cNvPr id="80900" name="Text Box 4">
            <a:extLst>
              <a:ext uri="{FF2B5EF4-FFF2-40B4-BE49-F238E27FC236}">
                <a16:creationId xmlns:a16="http://schemas.microsoft.com/office/drawing/2014/main" id="{8A3AD86B-3501-47A1-BDFA-A2A4304A3AD0}"/>
              </a:ext>
            </a:extLst>
          </p:cNvPr>
          <p:cNvSpPr txBox="1">
            <a:spLocks noChangeArrowheads="1"/>
          </p:cNvSpPr>
          <p:nvPr/>
        </p:nvSpPr>
        <p:spPr bwMode="auto">
          <a:xfrm>
            <a:off x="2700338" y="1196975"/>
            <a:ext cx="3960812" cy="519113"/>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80902" name="Text Box 6">
            <a:extLst>
              <a:ext uri="{FF2B5EF4-FFF2-40B4-BE49-F238E27FC236}">
                <a16:creationId xmlns:a16="http://schemas.microsoft.com/office/drawing/2014/main" id="{CE9F84EA-1886-47F1-A0FB-1280EA9EC4AF}"/>
              </a:ext>
            </a:extLst>
          </p:cNvPr>
          <p:cNvSpPr txBox="1">
            <a:spLocks noChangeArrowheads="1"/>
          </p:cNvSpPr>
          <p:nvPr/>
        </p:nvSpPr>
        <p:spPr bwMode="auto">
          <a:xfrm>
            <a:off x="3924300" y="2060575"/>
            <a:ext cx="4968875" cy="3503613"/>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It was the prophet,</a:t>
            </a:r>
            <a:r>
              <a:rPr lang="en-US" sz="3200" b="1">
                <a:effectLst>
                  <a:outerShdw blurRad="38100" dist="38100" dir="2700000" algn="tl">
                    <a:srgbClr val="000000"/>
                  </a:outerShdw>
                </a:effectLst>
                <a:latin typeface="Arial" charset="0"/>
                <a:cs typeface="Arial" charset="0"/>
              </a:rPr>
              <a:t> </a:t>
            </a:r>
            <a:r>
              <a:rPr lang="en-US" sz="3200" b="1">
                <a:solidFill>
                  <a:srgbClr val="99FF33"/>
                </a:solidFill>
                <a:effectLst>
                  <a:outerShdw blurRad="38100" dist="38100" dir="2700000" algn="tl">
                    <a:srgbClr val="000000"/>
                  </a:outerShdw>
                </a:effectLst>
                <a:latin typeface="Arial" charset="0"/>
                <a:cs typeface="Arial" charset="0"/>
              </a:rPr>
              <a:t>Elijah, who challenged these priests to a “duel of the gods.”</a:t>
            </a:r>
            <a:r>
              <a:rPr lang="en-US" sz="3200" b="1">
                <a:effectLst>
                  <a:outerShdw blurRad="38100" dist="38100" dir="2700000" algn="tl">
                    <a:srgbClr val="000000"/>
                  </a:outerShdw>
                </a:effectLst>
                <a:latin typeface="Arial" charset="0"/>
                <a:cs typeface="Arial" charset="0"/>
              </a:rPr>
              <a:t>  </a:t>
            </a:r>
            <a:r>
              <a:rPr lang="en-US" sz="3200" b="1">
                <a:solidFill>
                  <a:srgbClr val="00FF00"/>
                </a:solidFill>
                <a:effectLst>
                  <a:outerShdw blurRad="38100" dist="38100" dir="2700000" algn="tl">
                    <a:srgbClr val="000000"/>
                  </a:outerShdw>
                </a:effectLst>
                <a:latin typeface="Arial" charset="0"/>
                <a:cs typeface="Arial" charset="0"/>
              </a:rPr>
              <a:t>Yahweh won easily! All of these Baal priests were destroyed by Yahweh,</a:t>
            </a:r>
            <a:r>
              <a:rPr lang="en-US" sz="2800" b="1">
                <a:solidFill>
                  <a:srgbClr val="00FF00"/>
                </a:solidFill>
                <a:effectLst>
                  <a:outerShdw blurRad="38100" dist="38100" dir="2700000" algn="tl">
                    <a:srgbClr val="000000"/>
                  </a:outerShdw>
                </a:effectLst>
                <a:latin typeface="Arial" charset="0"/>
                <a:cs typeface="Arial" charset="0"/>
              </a:rPr>
              <a:t> </a:t>
            </a:r>
            <a:endParaRPr lang="en-GB">
              <a:solidFill>
                <a:srgbClr val="FFFF00"/>
              </a:solidFill>
              <a:latin typeface="Arial" charset="0"/>
              <a:cs typeface="Arial" charset="0"/>
            </a:endParaRPr>
          </a:p>
        </p:txBody>
      </p:sp>
      <p:pic>
        <p:nvPicPr>
          <p:cNvPr id="80904" name="Picture 8" descr="1%20Kings%2018%20Elijah-Mt%20Carmel%20Fire">
            <a:extLst>
              <a:ext uri="{FF2B5EF4-FFF2-40B4-BE49-F238E27FC236}">
                <a16:creationId xmlns:a16="http://schemas.microsoft.com/office/drawing/2014/main" id="{59A63A46-4FAE-4E4D-8FDC-09D645407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379788"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circle(in)">
                                      <p:cBhvr>
                                        <p:cTn id="7" dur="2000"/>
                                        <p:tgtEl>
                                          <p:spTgt spid="80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0902"/>
                                        </p:tgtEl>
                                        <p:attrNameLst>
                                          <p:attrName>style.visibility</p:attrName>
                                        </p:attrNameLst>
                                      </p:cBhvr>
                                      <p:to>
                                        <p:strVal val="visible"/>
                                      </p:to>
                                    </p:set>
                                    <p:anim calcmode="discrete" valueType="clr">
                                      <p:cBhvr override="childStyle">
                                        <p:cTn id="12" dur="80"/>
                                        <p:tgtEl>
                                          <p:spTgt spid="8090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0902"/>
                                        </p:tgtEl>
                                        <p:attrNameLst>
                                          <p:attrName>fillcolor</p:attrName>
                                        </p:attrNameLst>
                                      </p:cBhvr>
                                      <p:tavLst>
                                        <p:tav tm="0">
                                          <p:val>
                                            <p:clrVal>
                                              <a:schemeClr val="accent2"/>
                                            </p:clrVal>
                                          </p:val>
                                        </p:tav>
                                        <p:tav tm="50000">
                                          <p:val>
                                            <p:clrVal>
                                              <a:schemeClr val="hlink"/>
                                            </p:clrVal>
                                          </p:val>
                                        </p:tav>
                                      </p:tavLst>
                                    </p:anim>
                                    <p:set>
                                      <p:cBhvr>
                                        <p:cTn id="14" dur="80"/>
                                        <p:tgtEl>
                                          <p:spTgt spid="809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B10346D-B1E4-4C8E-B687-DAD7203346A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41DDF5-22DC-4C3F-81F5-A5F8AC5C4023}" type="slidenum">
              <a:rPr lang="en-GB" altLang="en-US"/>
              <a:pPr eaLnBrk="1" hangingPunct="1"/>
              <a:t>49</a:t>
            </a:fld>
            <a:endParaRPr lang="en-GB" altLang="en-US"/>
          </a:p>
        </p:txBody>
      </p:sp>
      <p:sp>
        <p:nvSpPr>
          <p:cNvPr id="52227" name="Rectangle 4">
            <a:extLst>
              <a:ext uri="{FF2B5EF4-FFF2-40B4-BE49-F238E27FC236}">
                <a16:creationId xmlns:a16="http://schemas.microsoft.com/office/drawing/2014/main" id="{779E494C-C1CC-43E0-B7B5-6F6B0AF2F0F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77830" name="Picture 6" descr="2003971711">
            <a:extLst>
              <a:ext uri="{FF2B5EF4-FFF2-40B4-BE49-F238E27FC236}">
                <a16:creationId xmlns:a16="http://schemas.microsoft.com/office/drawing/2014/main" id="{9CA328D8-0430-48C3-B7E7-97DC31C81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63" y="1412875"/>
            <a:ext cx="368141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a:extLst>
              <a:ext uri="{FF2B5EF4-FFF2-40B4-BE49-F238E27FC236}">
                <a16:creationId xmlns:a16="http://schemas.microsoft.com/office/drawing/2014/main" id="{EDE83D71-5F9B-4976-AA53-32687BE83D2B}"/>
              </a:ext>
            </a:extLst>
          </p:cNvPr>
          <p:cNvSpPr txBox="1">
            <a:spLocks noChangeArrowheads="1"/>
          </p:cNvSpPr>
          <p:nvPr/>
        </p:nvSpPr>
        <p:spPr bwMode="auto">
          <a:xfrm>
            <a:off x="4572000" y="2205038"/>
            <a:ext cx="4321175" cy="2041525"/>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 and so was Jezebel,</a:t>
            </a:r>
            <a:r>
              <a:rPr lang="en-US" sz="3200" b="1">
                <a:effectLst>
                  <a:outerShdw blurRad="38100" dist="38100" dir="2700000" algn="tl">
                    <a:srgbClr val="000000"/>
                  </a:outerShdw>
                </a:effectLst>
                <a:latin typeface="Arial" charset="0"/>
                <a:cs typeface="Arial" charset="0"/>
              </a:rPr>
              <a:t> </a:t>
            </a:r>
            <a:r>
              <a:rPr lang="en-US" sz="3200" b="1">
                <a:solidFill>
                  <a:srgbClr val="FFFF00"/>
                </a:solidFill>
                <a:effectLst>
                  <a:outerShdw blurRad="38100" dist="38100" dir="2700000" algn="tl">
                    <a:srgbClr val="000000"/>
                  </a:outerShdw>
                </a:effectLst>
                <a:latin typeface="Arial" charset="0"/>
                <a:cs typeface="Arial" charset="0"/>
              </a:rPr>
              <a:t>who was thrown out of a window to her death.</a:t>
            </a:r>
            <a:endParaRPr lang="en-GB" sz="3200">
              <a:latin typeface="Arial" charset="0"/>
              <a:cs typeface="Arial" charset="0"/>
            </a:endParaRPr>
          </a:p>
        </p:txBody>
      </p:sp>
      <p:sp>
        <p:nvSpPr>
          <p:cNvPr id="77832" name="Text Box 8">
            <a:extLst>
              <a:ext uri="{FF2B5EF4-FFF2-40B4-BE49-F238E27FC236}">
                <a16:creationId xmlns:a16="http://schemas.microsoft.com/office/drawing/2014/main" id="{85572EE7-06EA-4490-B193-0D5CD1D77CCE}"/>
              </a:ext>
            </a:extLst>
          </p:cNvPr>
          <p:cNvSpPr txBox="1">
            <a:spLocks noChangeArrowheads="1"/>
          </p:cNvSpPr>
          <p:nvPr/>
        </p:nvSpPr>
        <p:spPr bwMode="auto">
          <a:xfrm>
            <a:off x="4500563" y="1341438"/>
            <a:ext cx="3959225" cy="931862"/>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a:p>
            <a:pPr>
              <a:spcBef>
                <a:spcPct val="50000"/>
              </a:spcBef>
              <a:defRPr/>
            </a:pPr>
            <a:endParaRPr lang="en-GB">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circle(in)">
                                      <p:cBhvr>
                                        <p:cTn id="7" dur="2000"/>
                                        <p:tgtEl>
                                          <p:spTgt spid="77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7831"/>
                                        </p:tgtEl>
                                        <p:attrNameLst>
                                          <p:attrName>style.visibility</p:attrName>
                                        </p:attrNameLst>
                                      </p:cBhvr>
                                      <p:to>
                                        <p:strVal val="visible"/>
                                      </p:to>
                                    </p:set>
                                    <p:anim calcmode="discrete" valueType="clr">
                                      <p:cBhvr override="childStyle">
                                        <p:cTn id="12" dur="80"/>
                                        <p:tgtEl>
                                          <p:spTgt spid="778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7831"/>
                                        </p:tgtEl>
                                        <p:attrNameLst>
                                          <p:attrName>fillcolor</p:attrName>
                                        </p:attrNameLst>
                                      </p:cBhvr>
                                      <p:tavLst>
                                        <p:tav tm="0">
                                          <p:val>
                                            <p:clrVal>
                                              <a:schemeClr val="accent2"/>
                                            </p:clrVal>
                                          </p:val>
                                        </p:tav>
                                        <p:tav tm="50000">
                                          <p:val>
                                            <p:clrVal>
                                              <a:schemeClr val="hlink"/>
                                            </p:clrVal>
                                          </p:val>
                                        </p:tav>
                                      </p:tavLst>
                                    </p:anim>
                                    <p:set>
                                      <p:cBhvr>
                                        <p:cTn id="14" dur="80"/>
                                        <p:tgtEl>
                                          <p:spTgt spid="778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0EE3613C-16DB-40DB-8435-A88691AF812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098C57-F540-42D5-9EFF-485B65367274}" type="slidenum">
              <a:rPr lang="en-GB" altLang="en-US"/>
              <a:pPr eaLnBrk="1" hangingPunct="1"/>
              <a:t>5</a:t>
            </a:fld>
            <a:endParaRPr lang="en-GB" altLang="en-US"/>
          </a:p>
        </p:txBody>
      </p:sp>
      <p:sp>
        <p:nvSpPr>
          <p:cNvPr id="7171" name="Rectangle 2">
            <a:extLst>
              <a:ext uri="{FF2B5EF4-FFF2-40B4-BE49-F238E27FC236}">
                <a16:creationId xmlns:a16="http://schemas.microsoft.com/office/drawing/2014/main" id="{42767099-7EC1-48D0-BF7D-CC52A127039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2531" name="Text Box 3">
            <a:extLst>
              <a:ext uri="{FF2B5EF4-FFF2-40B4-BE49-F238E27FC236}">
                <a16:creationId xmlns:a16="http://schemas.microsoft.com/office/drawing/2014/main" id="{F4C88F69-319F-402A-8D14-2A171A9F33BA}"/>
              </a:ext>
            </a:extLst>
          </p:cNvPr>
          <p:cNvSpPr txBox="1">
            <a:spLocks noChangeArrowheads="1"/>
          </p:cNvSpPr>
          <p:nvPr/>
        </p:nvSpPr>
        <p:spPr bwMode="auto">
          <a:xfrm>
            <a:off x="0" y="4889500"/>
            <a:ext cx="9144000" cy="1800225"/>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The Bible often refers to this House as </a:t>
            </a:r>
            <a:r>
              <a:rPr lang="en-US" sz="2800" b="1">
                <a:solidFill>
                  <a:srgbClr val="660066"/>
                </a:solidFill>
                <a:effectLst>
                  <a:outerShdw blurRad="38100" dist="38100" dir="2700000" algn="tl">
                    <a:srgbClr val="000000"/>
                  </a:outerShdw>
                </a:effectLst>
                <a:latin typeface="Arial" charset="0"/>
                <a:cs typeface="Arial" charset="0"/>
              </a:rPr>
              <a:t>“</a:t>
            </a:r>
            <a:r>
              <a:rPr lang="en-US" sz="2800" b="1" i="1">
                <a:solidFill>
                  <a:srgbClr val="660066"/>
                </a:solidFill>
                <a:effectLst>
                  <a:outerShdw blurRad="38100" dist="38100" dir="2700000" algn="tl">
                    <a:srgbClr val="000000"/>
                  </a:outerShdw>
                </a:effectLst>
                <a:latin typeface="Arial" charset="0"/>
                <a:cs typeface="Arial" charset="0"/>
              </a:rPr>
              <a:t>Ephraim</a:t>
            </a:r>
            <a:r>
              <a:rPr lang="en-US" sz="2800" b="1">
                <a:solidFill>
                  <a:srgbClr val="660066"/>
                </a:solidFill>
                <a:effectLst>
                  <a:outerShdw blurRad="38100" dist="38100" dir="2700000" algn="tl">
                    <a:srgbClr val="000000"/>
                  </a:outerShdw>
                </a:effectLst>
                <a:latin typeface="Arial" charset="0"/>
                <a:cs typeface="Arial" charset="0"/>
              </a:rPr>
              <a:t>,”</a:t>
            </a:r>
            <a:r>
              <a:rPr lang="en-US" sz="2800" b="1">
                <a:solidFill>
                  <a:schemeClr val="bg1"/>
                </a:solidFill>
                <a:effectLst>
                  <a:outerShdw blurRad="38100" dist="38100" dir="2700000" algn="tl">
                    <a:srgbClr val="000000"/>
                  </a:outerShdw>
                </a:effectLst>
                <a:latin typeface="Arial" charset="0"/>
                <a:cs typeface="Arial" charset="0"/>
              </a:rPr>
              <a:t> </a:t>
            </a:r>
            <a:r>
              <a:rPr lang="en-US" sz="2800" b="1">
                <a:solidFill>
                  <a:schemeClr val="folHlink"/>
                </a:solidFill>
                <a:effectLst>
                  <a:outerShdw blurRad="38100" dist="38100" dir="2700000" algn="tl">
                    <a:srgbClr val="000000"/>
                  </a:outerShdw>
                </a:effectLst>
                <a:latin typeface="Arial" charset="0"/>
                <a:cs typeface="Arial" charset="0"/>
              </a:rPr>
              <a:t>because Ephraim was the leading tribe;</a:t>
            </a:r>
            <a:r>
              <a:rPr lang="en-US" sz="2800" b="1">
                <a:solidFill>
                  <a:schemeClr val="bg1"/>
                </a:solidFill>
                <a:effectLst>
                  <a:outerShdw blurRad="38100" dist="38100" dir="2700000" algn="tl">
                    <a:srgbClr val="000000"/>
                  </a:outerShdw>
                </a:effectLst>
                <a:latin typeface="Arial" charset="0"/>
                <a:cs typeface="Arial" charset="0"/>
              </a:rPr>
              <a:t> but </a:t>
            </a:r>
            <a:r>
              <a:rPr lang="en-US" sz="2800" b="1">
                <a:solidFill>
                  <a:srgbClr val="660066"/>
                </a:solidFill>
                <a:effectLst>
                  <a:outerShdw blurRad="38100" dist="38100" dir="2700000" algn="tl">
                    <a:srgbClr val="000000"/>
                  </a:outerShdw>
                </a:effectLst>
                <a:latin typeface="Arial" charset="0"/>
                <a:cs typeface="Arial" charset="0"/>
              </a:rPr>
              <a:t>“Ephraim”</a:t>
            </a:r>
            <a:r>
              <a:rPr lang="en-US" sz="2800" b="1">
                <a:solidFill>
                  <a:schemeClr val="bg1"/>
                </a:solidFill>
                <a:effectLst>
                  <a:outerShdw blurRad="38100" dist="38100" dir="2700000" algn="tl">
                    <a:srgbClr val="000000"/>
                  </a:outerShdw>
                </a:effectLst>
                <a:latin typeface="Arial" charset="0"/>
                <a:cs typeface="Arial" charset="0"/>
              </a:rPr>
              <a:t> </a:t>
            </a:r>
            <a:r>
              <a:rPr lang="en-US" sz="2800" b="1">
                <a:solidFill>
                  <a:srgbClr val="FF0000"/>
                </a:solidFill>
                <a:effectLst>
                  <a:outerShdw blurRad="38100" dist="38100" dir="2700000" algn="tl">
                    <a:srgbClr val="000000"/>
                  </a:outerShdw>
                </a:effectLst>
                <a:latin typeface="Arial" charset="0"/>
                <a:cs typeface="Arial" charset="0"/>
              </a:rPr>
              <a:t>is never used to represent the House of Judah..</a:t>
            </a:r>
            <a:r>
              <a:rPr lang="en-GB">
                <a:solidFill>
                  <a:srgbClr val="FF0000"/>
                </a:solidFill>
                <a:latin typeface="Arial" charset="0"/>
                <a:cs typeface="Arial" charset="0"/>
              </a:rPr>
              <a:t> </a:t>
            </a:r>
          </a:p>
        </p:txBody>
      </p:sp>
      <p:pic>
        <p:nvPicPr>
          <p:cNvPr id="22533" name="Picture 5" descr="jacob_ephraim_manasseh">
            <a:extLst>
              <a:ext uri="{FF2B5EF4-FFF2-40B4-BE49-F238E27FC236}">
                <a16:creationId xmlns:a16="http://schemas.microsoft.com/office/drawing/2014/main" id="{868559DB-F101-4E26-8E79-F9BD16B0F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65"/>
          <a:stretch>
            <a:fillRect/>
          </a:stretch>
        </p:blipFill>
        <p:spPr bwMode="auto">
          <a:xfrm>
            <a:off x="468313" y="1268413"/>
            <a:ext cx="4824412"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a:extLst>
              <a:ext uri="{FF2B5EF4-FFF2-40B4-BE49-F238E27FC236}">
                <a16:creationId xmlns:a16="http://schemas.microsoft.com/office/drawing/2014/main" id="{74BF305C-1766-4772-9898-EE2555D251EF}"/>
              </a:ext>
            </a:extLst>
          </p:cNvPr>
          <p:cNvSpPr txBox="1">
            <a:spLocks noChangeArrowheads="1"/>
          </p:cNvSpPr>
          <p:nvPr/>
        </p:nvSpPr>
        <p:spPr bwMode="auto">
          <a:xfrm>
            <a:off x="5724525" y="1557338"/>
            <a:ext cx="3024188" cy="173990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00FF00"/>
                </a:solidFill>
                <a:effectLst>
                  <a:outerShdw blurRad="38100" dist="38100" dir="2700000" algn="tl">
                    <a:srgbClr val="000000"/>
                  </a:outerShdw>
                </a:effectLst>
                <a:latin typeface="Arial" charset="0"/>
                <a:cs typeface="Arial" charset="0"/>
              </a:rPr>
              <a:t>Jacob blessing Ephraim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circle(in)">
                                      <p:cBhvr>
                                        <p:cTn id="7" dur="20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534"/>
                                        </p:tgtEl>
                                        <p:attrNameLst>
                                          <p:attrName>style.visibility</p:attrName>
                                        </p:attrNameLst>
                                      </p:cBhvr>
                                      <p:to>
                                        <p:strVal val="visible"/>
                                      </p:to>
                                    </p:set>
                                    <p:anim calcmode="discrete" valueType="clr">
                                      <p:cBhvr override="childStyle">
                                        <p:cTn id="12" dur="80"/>
                                        <p:tgtEl>
                                          <p:spTgt spid="2253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534"/>
                                        </p:tgtEl>
                                        <p:attrNameLst>
                                          <p:attrName>fillcolor</p:attrName>
                                        </p:attrNameLst>
                                      </p:cBhvr>
                                      <p:tavLst>
                                        <p:tav tm="0">
                                          <p:val>
                                            <p:clrVal>
                                              <a:schemeClr val="accent2"/>
                                            </p:clrVal>
                                          </p:val>
                                        </p:tav>
                                        <p:tav tm="50000">
                                          <p:val>
                                            <p:clrVal>
                                              <a:schemeClr val="hlink"/>
                                            </p:clrVal>
                                          </p:val>
                                        </p:tav>
                                      </p:tavLst>
                                    </p:anim>
                                    <p:set>
                                      <p:cBhvr>
                                        <p:cTn id="14" dur="80"/>
                                        <p:tgtEl>
                                          <p:spTgt spid="2253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gtEl>
                                        <p:attrNameLst>
                                          <p:attrName>style.visibility</p:attrName>
                                        </p:attrNameLst>
                                      </p:cBhvr>
                                      <p:to>
                                        <p:strVal val="visible"/>
                                      </p:to>
                                    </p:set>
                                    <p:anim calcmode="lin" valueType="num">
                                      <p:cBhvr additive="base">
                                        <p:cTn id="19" dur="500" fill="hold"/>
                                        <p:tgtEl>
                                          <p:spTgt spid="22531"/>
                                        </p:tgtEl>
                                        <p:attrNameLst>
                                          <p:attrName>ppt_x</p:attrName>
                                        </p:attrNameLst>
                                      </p:cBhvr>
                                      <p:tavLst>
                                        <p:tav tm="0">
                                          <p:val>
                                            <p:strVal val="#ppt_x"/>
                                          </p:val>
                                        </p:tav>
                                        <p:tav tm="100000">
                                          <p:val>
                                            <p:strVal val="#ppt_x"/>
                                          </p:val>
                                        </p:tav>
                                      </p:tavLst>
                                    </p:anim>
                                    <p:anim calcmode="lin" valueType="num">
                                      <p:cBhvr additive="base">
                                        <p:cTn id="20"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AC2D4703-6A03-45A2-95E8-DB3367CF13B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36BA2B-4E00-4826-BDA0-3B7762821716}" type="slidenum">
              <a:rPr lang="en-GB" altLang="en-US"/>
              <a:pPr eaLnBrk="1" hangingPunct="1"/>
              <a:t>50</a:t>
            </a:fld>
            <a:endParaRPr lang="en-GB" altLang="en-US"/>
          </a:p>
        </p:txBody>
      </p:sp>
      <p:sp>
        <p:nvSpPr>
          <p:cNvPr id="53251" name="Rectangle 2">
            <a:extLst>
              <a:ext uri="{FF2B5EF4-FFF2-40B4-BE49-F238E27FC236}">
                <a16:creationId xmlns:a16="http://schemas.microsoft.com/office/drawing/2014/main" id="{DA6DD9DA-8914-4194-BED7-24B2687B8AD4}"/>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2</a:t>
            </a:r>
          </a:p>
        </p:txBody>
      </p:sp>
      <p:sp>
        <p:nvSpPr>
          <p:cNvPr id="81923" name="Text Box 3">
            <a:extLst>
              <a:ext uri="{FF2B5EF4-FFF2-40B4-BE49-F238E27FC236}">
                <a16:creationId xmlns:a16="http://schemas.microsoft.com/office/drawing/2014/main" id="{36FA32F3-1805-4870-AA1F-F49833765CC3}"/>
              </a:ext>
            </a:extLst>
          </p:cNvPr>
          <p:cNvSpPr txBox="1">
            <a:spLocks noChangeArrowheads="1"/>
          </p:cNvSpPr>
          <p:nvPr/>
        </p:nvSpPr>
        <p:spPr bwMode="auto">
          <a:xfrm>
            <a:off x="2700338" y="1196975"/>
            <a:ext cx="3960812" cy="519113"/>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81924" name="Text Box 4">
            <a:extLst>
              <a:ext uri="{FF2B5EF4-FFF2-40B4-BE49-F238E27FC236}">
                <a16:creationId xmlns:a16="http://schemas.microsoft.com/office/drawing/2014/main" id="{8FBA026C-ECA2-4538-8317-C7ED48BE72A7}"/>
              </a:ext>
            </a:extLst>
          </p:cNvPr>
          <p:cNvSpPr txBox="1">
            <a:spLocks noChangeArrowheads="1"/>
          </p:cNvSpPr>
          <p:nvPr/>
        </p:nvSpPr>
        <p:spPr bwMode="auto">
          <a:xfrm>
            <a:off x="4500563" y="2060575"/>
            <a:ext cx="4392612" cy="350837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Life in the House of Israel continued this way, king after king,</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until Yahweh decided that he had had enough.</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Thus, He used Assyria to punish the House of Israel for their sins.</a:t>
            </a:r>
            <a:endParaRPr lang="en-GB" sz="2800" b="1">
              <a:solidFill>
                <a:srgbClr val="FF00FF"/>
              </a:solidFill>
              <a:effectLst>
                <a:outerShdw blurRad="38100" dist="38100" dir="2700000" algn="tl">
                  <a:srgbClr val="000000"/>
                </a:outerShdw>
              </a:effectLst>
              <a:latin typeface="Arial" charset="0"/>
              <a:cs typeface="Arial" charset="0"/>
            </a:endParaRPr>
          </a:p>
        </p:txBody>
      </p:sp>
      <p:pic>
        <p:nvPicPr>
          <p:cNvPr id="81929" name="Picture 9" descr="See full size image">
            <a:hlinkClick r:id="rId2"/>
            <a:extLst>
              <a:ext uri="{FF2B5EF4-FFF2-40B4-BE49-F238E27FC236}">
                <a16:creationId xmlns:a16="http://schemas.microsoft.com/office/drawing/2014/main" id="{3AAC5F9C-30E4-4C99-9CCD-8C60A56A2186}"/>
              </a:ext>
            </a:extLst>
          </p:cNvPr>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250825" y="1916113"/>
            <a:ext cx="403383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Text Box 10">
            <a:extLst>
              <a:ext uri="{FF2B5EF4-FFF2-40B4-BE49-F238E27FC236}">
                <a16:creationId xmlns:a16="http://schemas.microsoft.com/office/drawing/2014/main" id="{CC7D97A7-163B-4288-8FAA-18B068C1276B}"/>
              </a:ext>
            </a:extLst>
          </p:cNvPr>
          <p:cNvSpPr txBox="1">
            <a:spLocks noChangeArrowheads="1"/>
          </p:cNvSpPr>
          <p:nvPr/>
        </p:nvSpPr>
        <p:spPr bwMode="auto">
          <a:xfrm>
            <a:off x="179388" y="5445125"/>
            <a:ext cx="4033837"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Assyrian Empire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29"/>
                                        </p:tgtEl>
                                        <p:attrNameLst>
                                          <p:attrName>style.visibility</p:attrName>
                                        </p:attrNameLst>
                                      </p:cBhvr>
                                      <p:to>
                                        <p:strVal val="visible"/>
                                      </p:to>
                                    </p:set>
                                    <p:animEffect transition="in" filter="circle(in)">
                                      <p:cBhvr>
                                        <p:cTn id="7" dur="2000"/>
                                        <p:tgtEl>
                                          <p:spTgt spid="81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30"/>
                                        </p:tgtEl>
                                        <p:attrNameLst>
                                          <p:attrName>style.visibility</p:attrName>
                                        </p:attrNameLst>
                                      </p:cBhvr>
                                      <p:to>
                                        <p:strVal val="visible"/>
                                      </p:to>
                                    </p:set>
                                    <p:anim calcmode="lin" valueType="num">
                                      <p:cBhvr additive="base">
                                        <p:cTn id="12" dur="500" fill="hold"/>
                                        <p:tgtEl>
                                          <p:spTgt spid="81930"/>
                                        </p:tgtEl>
                                        <p:attrNameLst>
                                          <p:attrName>ppt_x</p:attrName>
                                        </p:attrNameLst>
                                      </p:cBhvr>
                                      <p:tavLst>
                                        <p:tav tm="0">
                                          <p:val>
                                            <p:strVal val="#ppt_x"/>
                                          </p:val>
                                        </p:tav>
                                        <p:tav tm="100000">
                                          <p:val>
                                            <p:strVal val="#ppt_x"/>
                                          </p:val>
                                        </p:tav>
                                      </p:tavLst>
                                    </p:anim>
                                    <p:anim calcmode="lin" valueType="num">
                                      <p:cBhvr additive="base">
                                        <p:cTn id="13" dur="500" fill="hold"/>
                                        <p:tgtEl>
                                          <p:spTgt spid="819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1924"/>
                                        </p:tgtEl>
                                        <p:attrNameLst>
                                          <p:attrName>style.visibility</p:attrName>
                                        </p:attrNameLst>
                                      </p:cBhvr>
                                      <p:to>
                                        <p:strVal val="visible"/>
                                      </p:to>
                                    </p:set>
                                    <p:anim calcmode="discrete" valueType="clr">
                                      <p:cBhvr override="childStyle">
                                        <p:cTn id="18" dur="80"/>
                                        <p:tgtEl>
                                          <p:spTgt spid="819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24"/>
                                        </p:tgtEl>
                                        <p:attrNameLst>
                                          <p:attrName>fillcolor</p:attrName>
                                        </p:attrNameLst>
                                      </p:cBhvr>
                                      <p:tavLst>
                                        <p:tav tm="0">
                                          <p:val>
                                            <p:clrVal>
                                              <a:schemeClr val="accent2"/>
                                            </p:clrVal>
                                          </p:val>
                                        </p:tav>
                                        <p:tav tm="50000">
                                          <p:val>
                                            <p:clrVal>
                                              <a:schemeClr val="hlink"/>
                                            </p:clrVal>
                                          </p:val>
                                        </p:tav>
                                      </p:tavLst>
                                    </p:anim>
                                    <p:set>
                                      <p:cBhvr>
                                        <p:cTn id="20" dur="80"/>
                                        <p:tgtEl>
                                          <p:spTgt spid="819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09ACB7B0-4D68-4F95-B27E-CAFF8799EB8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4B06DF-3DBD-4051-8B7C-6977BBF3E1D6}" type="slidenum">
              <a:rPr lang="en-GB" altLang="en-US"/>
              <a:pPr eaLnBrk="1" hangingPunct="1"/>
              <a:t>51</a:t>
            </a:fld>
            <a:endParaRPr lang="en-GB" altLang="en-US"/>
          </a:p>
        </p:txBody>
      </p:sp>
      <p:sp>
        <p:nvSpPr>
          <p:cNvPr id="54275" name="Rectangle 2">
            <a:extLst>
              <a:ext uri="{FF2B5EF4-FFF2-40B4-BE49-F238E27FC236}">
                <a16:creationId xmlns:a16="http://schemas.microsoft.com/office/drawing/2014/main" id="{7BE45E06-9469-483D-844A-D99BF99560EF}"/>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2</a:t>
            </a:r>
          </a:p>
        </p:txBody>
      </p:sp>
      <p:sp>
        <p:nvSpPr>
          <p:cNvPr id="82947" name="Text Box 3">
            <a:extLst>
              <a:ext uri="{FF2B5EF4-FFF2-40B4-BE49-F238E27FC236}">
                <a16:creationId xmlns:a16="http://schemas.microsoft.com/office/drawing/2014/main" id="{69E413BC-C0F9-442B-AC79-418A5E1B6E15}"/>
              </a:ext>
            </a:extLst>
          </p:cNvPr>
          <p:cNvSpPr txBox="1">
            <a:spLocks noChangeArrowheads="1"/>
          </p:cNvSpPr>
          <p:nvPr/>
        </p:nvSpPr>
        <p:spPr bwMode="auto">
          <a:xfrm>
            <a:off x="2700338" y="1196975"/>
            <a:ext cx="3960812" cy="519113"/>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82948" name="Text Box 4">
            <a:extLst>
              <a:ext uri="{FF2B5EF4-FFF2-40B4-BE49-F238E27FC236}">
                <a16:creationId xmlns:a16="http://schemas.microsoft.com/office/drawing/2014/main" id="{4D249342-576E-4521-A756-D3E4E9A1A944}"/>
              </a:ext>
            </a:extLst>
          </p:cNvPr>
          <p:cNvSpPr txBox="1">
            <a:spLocks noChangeArrowheads="1"/>
          </p:cNvSpPr>
          <p:nvPr/>
        </p:nvSpPr>
        <p:spPr bwMode="auto">
          <a:xfrm>
            <a:off x="0" y="5057775"/>
            <a:ext cx="9144000" cy="1676400"/>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u="sng">
                <a:solidFill>
                  <a:schemeClr val="bg1"/>
                </a:solidFill>
                <a:effectLst>
                  <a:outerShdw blurRad="38100" dist="38100" dir="2700000" algn="tl">
                    <a:srgbClr val="000000"/>
                  </a:outerShdw>
                </a:effectLst>
                <a:latin typeface="Arial" charset="0"/>
                <a:cs typeface="Arial" charset="0"/>
              </a:rPr>
              <a:t>The first deportations of the Northern Tribes began in the year 745 BC</a:t>
            </a:r>
            <a:r>
              <a:rPr lang="en-US" sz="2800" b="1">
                <a:solidFill>
                  <a:schemeClr val="bg1"/>
                </a:solidFill>
                <a:effectLst>
                  <a:outerShdw blurRad="38100" dist="38100" dir="2700000" algn="tl">
                    <a:srgbClr val="000000"/>
                  </a:outerShdw>
                </a:effectLst>
                <a:latin typeface="Arial" charset="0"/>
                <a:cs typeface="Arial" charset="0"/>
              </a:rPr>
              <a:t>.</a:t>
            </a:r>
            <a:r>
              <a:rPr lang="en-US" sz="2400" b="1">
                <a:solidFill>
                  <a:schemeClr val="bg2"/>
                </a:solidFill>
                <a:effectLst>
                  <a:outerShdw blurRad="38100" dist="38100" dir="2700000" algn="tl">
                    <a:srgbClr val="000000"/>
                  </a:outerShdw>
                </a:effectLst>
                <a:latin typeface="Arial" charset="0"/>
                <a:cs typeface="Arial" charset="0"/>
              </a:rPr>
              <a:t>  In 745 B.C., Tiglath-Pileser, king of Assyria, began the first invasion against Israel in the reign of Menahem </a:t>
            </a:r>
            <a:r>
              <a:rPr lang="en-US" sz="2400" b="1">
                <a:solidFill>
                  <a:srgbClr val="FF00FF"/>
                </a:solidFill>
                <a:effectLst>
                  <a:outerShdw blurRad="38100" dist="38100" dir="2700000" algn="tl">
                    <a:srgbClr val="000000"/>
                  </a:outerShdw>
                </a:effectLst>
                <a:latin typeface="Arial" charset="0"/>
                <a:cs typeface="Arial" charset="0"/>
              </a:rPr>
              <a:t>(2 Ki.15:19-20).</a:t>
            </a:r>
            <a:r>
              <a:rPr lang="en-US">
                <a:solidFill>
                  <a:srgbClr val="FF00FF"/>
                </a:solidFill>
                <a:latin typeface="Arial" charset="0"/>
                <a:cs typeface="Arial" charset="0"/>
              </a:rPr>
              <a:t> </a:t>
            </a:r>
            <a:endParaRPr lang="en-GB">
              <a:solidFill>
                <a:srgbClr val="FF00FF"/>
              </a:solidFill>
              <a:latin typeface="Arial" charset="0"/>
              <a:cs typeface="Arial" charset="0"/>
            </a:endParaRPr>
          </a:p>
        </p:txBody>
      </p:sp>
      <p:pic>
        <p:nvPicPr>
          <p:cNvPr id="82952" name="Picture 8" descr="tigdepor">
            <a:extLst>
              <a:ext uri="{FF2B5EF4-FFF2-40B4-BE49-F238E27FC236}">
                <a16:creationId xmlns:a16="http://schemas.microsoft.com/office/drawing/2014/main" id="{12C5AB4B-079A-4EFB-A773-267DB357B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73238"/>
            <a:ext cx="5334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circle(in)">
                                      <p:cBhvr>
                                        <p:cTn id="7" dur="2000"/>
                                        <p:tgtEl>
                                          <p:spTgt spid="829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948"/>
                                        </p:tgtEl>
                                        <p:attrNameLst>
                                          <p:attrName>style.visibility</p:attrName>
                                        </p:attrNameLst>
                                      </p:cBhvr>
                                      <p:to>
                                        <p:strVal val="visible"/>
                                      </p:to>
                                    </p:set>
                                    <p:anim calcmode="lin" valueType="num">
                                      <p:cBhvr additive="base">
                                        <p:cTn id="12" dur="500" fill="hold"/>
                                        <p:tgtEl>
                                          <p:spTgt spid="82948"/>
                                        </p:tgtEl>
                                        <p:attrNameLst>
                                          <p:attrName>ppt_x</p:attrName>
                                        </p:attrNameLst>
                                      </p:cBhvr>
                                      <p:tavLst>
                                        <p:tav tm="0">
                                          <p:val>
                                            <p:strVal val="#ppt_x"/>
                                          </p:val>
                                        </p:tav>
                                        <p:tav tm="100000">
                                          <p:val>
                                            <p:strVal val="#ppt_x"/>
                                          </p:val>
                                        </p:tav>
                                      </p:tavLst>
                                    </p:anim>
                                    <p:anim calcmode="lin" valueType="num">
                                      <p:cBhvr additive="base">
                                        <p:cTn id="13" dur="500" fill="hold"/>
                                        <p:tgtEl>
                                          <p:spTgt spid="82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6780831F-2E3B-4C3C-B82D-D1B1B6020FE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67B52E-419E-40E7-8198-580727C051EC}" type="slidenum">
              <a:rPr lang="en-GB" altLang="en-US"/>
              <a:pPr eaLnBrk="1" hangingPunct="1"/>
              <a:t>52</a:t>
            </a:fld>
            <a:endParaRPr lang="en-GB" altLang="en-US"/>
          </a:p>
        </p:txBody>
      </p:sp>
      <p:sp>
        <p:nvSpPr>
          <p:cNvPr id="55299" name="Rectangle 2">
            <a:extLst>
              <a:ext uri="{FF2B5EF4-FFF2-40B4-BE49-F238E27FC236}">
                <a16:creationId xmlns:a16="http://schemas.microsoft.com/office/drawing/2014/main" id="{48E24618-B25E-4B8B-8F21-0F672D935088}"/>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2</a:t>
            </a:r>
          </a:p>
        </p:txBody>
      </p:sp>
      <p:sp>
        <p:nvSpPr>
          <p:cNvPr id="83971" name="Text Box 3">
            <a:extLst>
              <a:ext uri="{FF2B5EF4-FFF2-40B4-BE49-F238E27FC236}">
                <a16:creationId xmlns:a16="http://schemas.microsoft.com/office/drawing/2014/main" id="{7F1B4264-0E7B-423B-94EA-F6FE6E0C175C}"/>
              </a:ext>
            </a:extLst>
          </p:cNvPr>
          <p:cNvSpPr txBox="1">
            <a:spLocks noChangeArrowheads="1"/>
          </p:cNvSpPr>
          <p:nvPr/>
        </p:nvSpPr>
        <p:spPr bwMode="auto">
          <a:xfrm>
            <a:off x="2700338" y="1196975"/>
            <a:ext cx="3960812" cy="519113"/>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83972" name="Text Box 4">
            <a:extLst>
              <a:ext uri="{FF2B5EF4-FFF2-40B4-BE49-F238E27FC236}">
                <a16:creationId xmlns:a16="http://schemas.microsoft.com/office/drawing/2014/main" id="{D2DCFF8F-E225-43F9-BA5B-BEC0FF3063B1}"/>
              </a:ext>
            </a:extLst>
          </p:cNvPr>
          <p:cNvSpPr txBox="1">
            <a:spLocks noChangeArrowheads="1"/>
          </p:cNvSpPr>
          <p:nvPr/>
        </p:nvSpPr>
        <p:spPr bwMode="auto">
          <a:xfrm>
            <a:off x="0" y="5057775"/>
            <a:ext cx="9144000" cy="1552575"/>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400" b="1">
                <a:solidFill>
                  <a:schemeClr val="bg1"/>
                </a:solidFill>
                <a:effectLst>
                  <a:outerShdw blurRad="38100" dist="38100" dir="2700000" algn="tl">
                    <a:srgbClr val="000000"/>
                  </a:outerShdw>
                </a:effectLst>
                <a:latin typeface="Arial" charset="0"/>
                <a:cs typeface="Arial" charset="0"/>
              </a:rPr>
              <a:t> In this year, the Assyrians captured and deported half the Tribe of Manasseh, </a:t>
            </a:r>
            <a:r>
              <a:rPr lang="en-US" sz="2400" b="1">
                <a:solidFill>
                  <a:srgbClr val="CC9900"/>
                </a:solidFill>
                <a:effectLst>
                  <a:outerShdw blurRad="38100" dist="38100" dir="2700000" algn="tl">
                    <a:srgbClr val="000000"/>
                  </a:outerShdw>
                </a:effectLst>
                <a:latin typeface="Arial" charset="0"/>
                <a:cs typeface="Arial" charset="0"/>
              </a:rPr>
              <a:t>the half which lived on the eastern side of the Jordan River.</a:t>
            </a:r>
            <a:r>
              <a:rPr lang="en-US" sz="2400" b="1">
                <a:solidFill>
                  <a:schemeClr val="bg1"/>
                </a:solidFill>
                <a:effectLst>
                  <a:outerShdw blurRad="38100" dist="38100" dir="2700000" algn="tl">
                    <a:srgbClr val="000000"/>
                  </a:outerShdw>
                </a:effectLst>
                <a:latin typeface="Arial" charset="0"/>
                <a:cs typeface="Arial" charset="0"/>
              </a:rPr>
              <a:t> </a:t>
            </a:r>
            <a:r>
              <a:rPr lang="en-US" sz="2400" b="1">
                <a:solidFill>
                  <a:srgbClr val="00FF00"/>
                </a:solidFill>
                <a:effectLst>
                  <a:outerShdw blurRad="38100" dist="38100" dir="2700000" algn="tl">
                    <a:srgbClr val="000000"/>
                  </a:outerShdw>
                </a:effectLst>
                <a:latin typeface="Arial" charset="0"/>
                <a:cs typeface="Arial" charset="0"/>
              </a:rPr>
              <a:t>This event began the process of deporting the Ten Northern Tribes away from Palestine,</a:t>
            </a:r>
            <a:r>
              <a:rPr lang="en-US">
                <a:solidFill>
                  <a:srgbClr val="00FF00"/>
                </a:solidFill>
                <a:latin typeface="Arial" charset="0"/>
                <a:cs typeface="Arial" charset="0"/>
              </a:rPr>
              <a:t> </a:t>
            </a:r>
            <a:endParaRPr lang="en-GB">
              <a:solidFill>
                <a:srgbClr val="00FF00"/>
              </a:solidFill>
              <a:latin typeface="Arial" charset="0"/>
              <a:cs typeface="Arial" charset="0"/>
            </a:endParaRPr>
          </a:p>
        </p:txBody>
      </p:sp>
      <p:pic>
        <p:nvPicPr>
          <p:cNvPr id="83974" name="Picture 6" descr="Beh9">
            <a:extLst>
              <a:ext uri="{FF2B5EF4-FFF2-40B4-BE49-F238E27FC236}">
                <a16:creationId xmlns:a16="http://schemas.microsoft.com/office/drawing/2014/main" id="{15429505-AEFB-4C80-A084-FC71629B3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00213"/>
            <a:ext cx="48244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circle(in)">
                                      <p:cBhvr>
                                        <p:cTn id="7" dur="2000"/>
                                        <p:tgtEl>
                                          <p:spTgt spid="83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3972"/>
                                        </p:tgtEl>
                                        <p:attrNameLst>
                                          <p:attrName>style.visibility</p:attrName>
                                        </p:attrNameLst>
                                      </p:cBhvr>
                                      <p:to>
                                        <p:strVal val="visible"/>
                                      </p:to>
                                    </p:set>
                                    <p:anim calcmode="lin" valueType="num">
                                      <p:cBhvr additive="base">
                                        <p:cTn id="12" dur="500" fill="hold"/>
                                        <p:tgtEl>
                                          <p:spTgt spid="83972"/>
                                        </p:tgtEl>
                                        <p:attrNameLst>
                                          <p:attrName>ppt_x</p:attrName>
                                        </p:attrNameLst>
                                      </p:cBhvr>
                                      <p:tavLst>
                                        <p:tav tm="0">
                                          <p:val>
                                            <p:strVal val="#ppt_x"/>
                                          </p:val>
                                        </p:tav>
                                        <p:tav tm="100000">
                                          <p:val>
                                            <p:strVal val="#ppt_x"/>
                                          </p:val>
                                        </p:tav>
                                      </p:tavLst>
                                    </p:anim>
                                    <p:anim calcmode="lin" valueType="num">
                                      <p:cBhvr additive="base">
                                        <p:cTn id="13" dur="500" fill="hold"/>
                                        <p:tgtEl>
                                          <p:spTgt spid="83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6AFE1A96-0CCA-4063-9F21-A8A3C22096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A03D4F-F4AE-4557-AC72-742EFB32BBD7}" type="slidenum">
              <a:rPr lang="en-GB" altLang="en-US"/>
              <a:pPr eaLnBrk="1" hangingPunct="1"/>
              <a:t>53</a:t>
            </a:fld>
            <a:endParaRPr lang="en-GB" altLang="en-US"/>
          </a:p>
        </p:txBody>
      </p:sp>
      <p:sp>
        <p:nvSpPr>
          <p:cNvPr id="56323" name="Rectangle 2">
            <a:extLst>
              <a:ext uri="{FF2B5EF4-FFF2-40B4-BE49-F238E27FC236}">
                <a16:creationId xmlns:a16="http://schemas.microsoft.com/office/drawing/2014/main" id="{2036B513-D4EC-4552-9DE5-20C84E78EAE8}"/>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2</a:t>
            </a:r>
          </a:p>
        </p:txBody>
      </p:sp>
      <p:sp>
        <p:nvSpPr>
          <p:cNvPr id="84995" name="Text Box 3">
            <a:extLst>
              <a:ext uri="{FF2B5EF4-FFF2-40B4-BE49-F238E27FC236}">
                <a16:creationId xmlns:a16="http://schemas.microsoft.com/office/drawing/2014/main" id="{7F7D5D04-3A5B-42E0-922E-499541434C93}"/>
              </a:ext>
            </a:extLst>
          </p:cNvPr>
          <p:cNvSpPr txBox="1">
            <a:spLocks noChangeArrowheads="1"/>
          </p:cNvSpPr>
          <p:nvPr/>
        </p:nvSpPr>
        <p:spPr bwMode="auto">
          <a:xfrm>
            <a:off x="2700338" y="1196975"/>
            <a:ext cx="3960812" cy="519113"/>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Ahab and Jezebel</a:t>
            </a:r>
            <a:endParaRPr lang="en-GB" sz="2800" b="1">
              <a:solidFill>
                <a:srgbClr val="00FF00"/>
              </a:solidFill>
              <a:effectLst>
                <a:outerShdw blurRad="38100" dist="38100" dir="2700000" algn="tl">
                  <a:srgbClr val="000000"/>
                </a:outerShdw>
              </a:effectLst>
              <a:latin typeface="Arial" charset="0"/>
              <a:cs typeface="Arial" charset="0"/>
            </a:endParaRPr>
          </a:p>
        </p:txBody>
      </p:sp>
      <p:pic>
        <p:nvPicPr>
          <p:cNvPr id="85001" name="Picture 9" descr="caucasus">
            <a:extLst>
              <a:ext uri="{FF2B5EF4-FFF2-40B4-BE49-F238E27FC236}">
                <a16:creationId xmlns:a16="http://schemas.microsoft.com/office/drawing/2014/main" id="{2F2AF415-F76C-4CEC-9AC3-C8C6F7D02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4275138"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Text Box 10">
            <a:extLst>
              <a:ext uri="{FF2B5EF4-FFF2-40B4-BE49-F238E27FC236}">
                <a16:creationId xmlns:a16="http://schemas.microsoft.com/office/drawing/2014/main" id="{777DB6D0-A234-45BE-94C1-8FC7306F99E0}"/>
              </a:ext>
            </a:extLst>
          </p:cNvPr>
          <p:cNvSpPr txBox="1">
            <a:spLocks noChangeArrowheads="1"/>
          </p:cNvSpPr>
          <p:nvPr/>
        </p:nvSpPr>
        <p:spPr bwMode="auto">
          <a:xfrm>
            <a:off x="4932363" y="1654175"/>
            <a:ext cx="4464050" cy="4473575"/>
          </a:xfrm>
          <a:prstGeom prst="rect">
            <a:avLst/>
          </a:prstGeom>
          <a:noFill/>
          <a:ln w="9525">
            <a:noFill/>
            <a:miter lim="800000"/>
            <a:headEnd/>
            <a:tailEnd/>
          </a:ln>
          <a:effectLst/>
        </p:spPr>
        <p:txBody>
          <a:bodyPr>
            <a:spAutoFit/>
          </a:bodyPr>
          <a:lstStyle/>
          <a:p>
            <a:pPr>
              <a:spcBef>
                <a:spcPct val="50000"/>
              </a:spcBef>
              <a:defRPr/>
            </a:pPr>
            <a:r>
              <a:rPr lang="en-US" sz="2400" b="1">
                <a:solidFill>
                  <a:srgbClr val="FF00FF"/>
                </a:solidFill>
                <a:effectLst>
                  <a:outerShdw blurRad="38100" dist="38100" dir="2700000" algn="tl">
                    <a:srgbClr val="000000"/>
                  </a:outerShdw>
                </a:effectLst>
                <a:latin typeface="Arial" charset="0"/>
                <a:cs typeface="Arial" charset="0"/>
              </a:rPr>
              <a:t>In this year,</a:t>
            </a:r>
            <a:r>
              <a:rPr lang="en-US" sz="2400" b="1">
                <a:effectLst>
                  <a:outerShdw blurRad="38100" dist="38100" dir="2700000" algn="tl">
                    <a:srgbClr val="000000"/>
                  </a:outerShdw>
                </a:effectLst>
                <a:latin typeface="Arial" charset="0"/>
                <a:cs typeface="Arial" charset="0"/>
              </a:rPr>
              <a:t> </a:t>
            </a:r>
            <a:r>
              <a:rPr lang="en-US" sz="2400" b="1">
                <a:solidFill>
                  <a:schemeClr val="hlink"/>
                </a:solidFill>
                <a:effectLst>
                  <a:outerShdw blurRad="38100" dist="38100" dir="2700000" algn="tl">
                    <a:srgbClr val="000000"/>
                  </a:outerShdw>
                </a:effectLst>
                <a:latin typeface="Arial" charset="0"/>
                <a:cs typeface="Arial" charset="0"/>
              </a:rPr>
              <a:t>the Assyrians captured and deported half the Tribe of Manasseh,</a:t>
            </a:r>
            <a:r>
              <a:rPr lang="en-US" sz="2400" b="1">
                <a:effectLst>
                  <a:outerShdw blurRad="38100" dist="38100" dir="2700000" algn="tl">
                    <a:srgbClr val="000000"/>
                  </a:outerShdw>
                </a:effectLst>
                <a:latin typeface="Arial" charset="0"/>
                <a:cs typeface="Arial" charset="0"/>
              </a:rPr>
              <a:t> </a:t>
            </a:r>
            <a:r>
              <a:rPr lang="en-US" sz="2400" b="1">
                <a:solidFill>
                  <a:srgbClr val="99FF33"/>
                </a:solidFill>
                <a:effectLst>
                  <a:outerShdw blurRad="38100" dist="38100" dir="2700000" algn="tl">
                    <a:srgbClr val="000000"/>
                  </a:outerShdw>
                </a:effectLst>
                <a:latin typeface="Arial" charset="0"/>
                <a:cs typeface="Arial" charset="0"/>
              </a:rPr>
              <a:t>the half which lived on the eastern side of the Jordan River.</a:t>
            </a:r>
            <a:r>
              <a:rPr lang="en-US" sz="2400" b="1">
                <a:effectLst>
                  <a:outerShdw blurRad="38100" dist="38100" dir="2700000" algn="tl">
                    <a:srgbClr val="000000"/>
                  </a:outerShdw>
                </a:effectLst>
                <a:latin typeface="Arial" charset="0"/>
                <a:cs typeface="Arial" charset="0"/>
              </a:rPr>
              <a:t> </a:t>
            </a:r>
            <a:r>
              <a:rPr lang="en-US" sz="2400" b="1">
                <a:solidFill>
                  <a:schemeClr val="accent1"/>
                </a:solidFill>
                <a:effectLst>
                  <a:outerShdw blurRad="38100" dist="38100" dir="2700000" algn="tl">
                    <a:srgbClr val="000000"/>
                  </a:outerShdw>
                </a:effectLst>
                <a:latin typeface="Arial" charset="0"/>
                <a:cs typeface="Arial" charset="0"/>
              </a:rPr>
              <a:t>This event began the process of deporting the Ten Northern Tribes away from Palestine,</a:t>
            </a:r>
            <a:r>
              <a:rPr lang="en-US" sz="2400" b="1">
                <a:effectLst>
                  <a:outerShdw blurRad="38100" dist="38100" dir="2700000" algn="tl">
                    <a:srgbClr val="000000"/>
                  </a:outerShdw>
                </a:effectLst>
                <a:latin typeface="Arial" charset="0"/>
                <a:cs typeface="Arial" charset="0"/>
              </a:rPr>
              <a:t> </a:t>
            </a:r>
            <a:r>
              <a:rPr lang="en-US" sz="2400" b="1">
                <a:solidFill>
                  <a:srgbClr val="CCCC00"/>
                </a:solidFill>
                <a:effectLst>
                  <a:outerShdw blurRad="38100" dist="38100" dir="2700000" algn="tl">
                    <a:srgbClr val="000000"/>
                  </a:outerShdw>
                </a:effectLst>
                <a:latin typeface="Arial" charset="0"/>
                <a:cs typeface="Arial" charset="0"/>
              </a:rPr>
              <a:t>who were then resettled in northern Media,</a:t>
            </a:r>
            <a:r>
              <a:rPr lang="en-US" sz="2400" b="1">
                <a:effectLst>
                  <a:outerShdw blurRad="38100" dist="38100" dir="2700000" algn="tl">
                    <a:srgbClr val="000000"/>
                  </a:outerShdw>
                </a:effectLst>
                <a:latin typeface="Arial" charset="0"/>
                <a:cs typeface="Arial" charset="0"/>
              </a:rPr>
              <a:t> </a:t>
            </a:r>
            <a:r>
              <a:rPr lang="en-US" sz="2400" b="1">
                <a:solidFill>
                  <a:srgbClr val="00FF00"/>
                </a:solidFill>
                <a:effectLst>
                  <a:outerShdw blurRad="38100" dist="38100" dir="2700000" algn="tl">
                    <a:srgbClr val="000000"/>
                  </a:outerShdw>
                </a:effectLst>
                <a:latin typeface="Arial" charset="0"/>
                <a:cs typeface="Arial" charset="0"/>
              </a:rPr>
              <a:t>just south of the Caucasus Mountain Range.</a:t>
            </a:r>
            <a:r>
              <a:rPr lang="en-US" sz="2400" b="1">
                <a:effectLst>
                  <a:outerShdw blurRad="38100" dist="38100" dir="2700000" algn="tl">
                    <a:srgbClr val="000000"/>
                  </a:outerShdw>
                </a:effectLst>
                <a:latin typeface="Arial" charset="0"/>
                <a:cs typeface="Arial" charset="0"/>
              </a:rPr>
              <a:t> </a:t>
            </a:r>
            <a:endParaRPr lang="en-GB" sz="2400" b="1">
              <a:effectLst>
                <a:outerShdw blurRad="38100" dist="38100" dir="2700000" algn="tl">
                  <a:srgbClr val="000000"/>
                </a:outerShdw>
              </a:effectLst>
              <a:latin typeface="Arial" charset="0"/>
              <a:cs typeface="Arial" charset="0"/>
            </a:endParaRPr>
          </a:p>
        </p:txBody>
      </p:sp>
      <p:sp>
        <p:nvSpPr>
          <p:cNvPr id="85003" name="Text Box 11">
            <a:extLst>
              <a:ext uri="{FF2B5EF4-FFF2-40B4-BE49-F238E27FC236}">
                <a16:creationId xmlns:a16="http://schemas.microsoft.com/office/drawing/2014/main" id="{84D6E64B-0D12-4284-A194-CECF217404CF}"/>
              </a:ext>
            </a:extLst>
          </p:cNvPr>
          <p:cNvSpPr txBox="1">
            <a:spLocks noChangeArrowheads="1"/>
          </p:cNvSpPr>
          <p:nvPr/>
        </p:nvSpPr>
        <p:spPr bwMode="auto">
          <a:xfrm>
            <a:off x="323850" y="5229225"/>
            <a:ext cx="424815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cs typeface="Arial" charset="0"/>
              </a:rPr>
              <a:t>Northern Media</a:t>
            </a:r>
            <a:endParaRPr lang="en-GB" sz="3600" b="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5001"/>
                                        </p:tgtEl>
                                        <p:attrNameLst>
                                          <p:attrName>style.visibility</p:attrName>
                                        </p:attrNameLst>
                                      </p:cBhvr>
                                      <p:to>
                                        <p:strVal val="visible"/>
                                      </p:to>
                                    </p:set>
                                    <p:animEffect transition="in" filter="circle(in)">
                                      <p:cBhvr>
                                        <p:cTn id="7" dur="2000"/>
                                        <p:tgtEl>
                                          <p:spTgt spid="850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5003"/>
                                        </p:tgtEl>
                                        <p:attrNameLst>
                                          <p:attrName>style.visibility</p:attrName>
                                        </p:attrNameLst>
                                      </p:cBhvr>
                                      <p:to>
                                        <p:strVal val="visible"/>
                                      </p:to>
                                    </p:set>
                                    <p:anim calcmode="lin" valueType="num">
                                      <p:cBhvr additive="base">
                                        <p:cTn id="12" dur="500" fill="hold"/>
                                        <p:tgtEl>
                                          <p:spTgt spid="85003"/>
                                        </p:tgtEl>
                                        <p:attrNameLst>
                                          <p:attrName>ppt_x</p:attrName>
                                        </p:attrNameLst>
                                      </p:cBhvr>
                                      <p:tavLst>
                                        <p:tav tm="0">
                                          <p:val>
                                            <p:strVal val="#ppt_x"/>
                                          </p:val>
                                        </p:tav>
                                        <p:tav tm="100000">
                                          <p:val>
                                            <p:strVal val="#ppt_x"/>
                                          </p:val>
                                        </p:tav>
                                      </p:tavLst>
                                    </p:anim>
                                    <p:anim calcmode="lin" valueType="num">
                                      <p:cBhvr additive="base">
                                        <p:cTn id="13" dur="500" fill="hold"/>
                                        <p:tgtEl>
                                          <p:spTgt spid="8500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5002"/>
                                        </p:tgtEl>
                                        <p:attrNameLst>
                                          <p:attrName>style.visibility</p:attrName>
                                        </p:attrNameLst>
                                      </p:cBhvr>
                                      <p:to>
                                        <p:strVal val="visible"/>
                                      </p:to>
                                    </p:set>
                                    <p:anim calcmode="discrete" valueType="clr">
                                      <p:cBhvr override="childStyle">
                                        <p:cTn id="18" dur="80"/>
                                        <p:tgtEl>
                                          <p:spTgt spid="8500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5002"/>
                                        </p:tgtEl>
                                        <p:attrNameLst>
                                          <p:attrName>fillcolor</p:attrName>
                                        </p:attrNameLst>
                                      </p:cBhvr>
                                      <p:tavLst>
                                        <p:tav tm="0">
                                          <p:val>
                                            <p:clrVal>
                                              <a:schemeClr val="accent2"/>
                                            </p:clrVal>
                                          </p:val>
                                        </p:tav>
                                        <p:tav tm="50000">
                                          <p:val>
                                            <p:clrVal>
                                              <a:schemeClr val="hlink"/>
                                            </p:clrVal>
                                          </p:val>
                                        </p:tav>
                                      </p:tavLst>
                                    </p:anim>
                                    <p:set>
                                      <p:cBhvr>
                                        <p:cTn id="20" dur="80"/>
                                        <p:tgtEl>
                                          <p:spTgt spid="850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3A8E7772-C135-4E5E-B63A-2A789EFA1B7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3EB22C-BD90-4E32-9BE0-CBD59DD9AD9B}" type="slidenum">
              <a:rPr lang="en-GB" altLang="en-US"/>
              <a:pPr eaLnBrk="1" hangingPunct="1"/>
              <a:t>54</a:t>
            </a:fld>
            <a:endParaRPr lang="en-GB" altLang="en-US"/>
          </a:p>
        </p:txBody>
      </p:sp>
      <p:sp>
        <p:nvSpPr>
          <p:cNvPr id="57347" name="Rectangle 4">
            <a:extLst>
              <a:ext uri="{FF2B5EF4-FFF2-40B4-BE49-F238E27FC236}">
                <a16:creationId xmlns:a16="http://schemas.microsoft.com/office/drawing/2014/main" id="{CB262A33-AD96-4F2F-9122-8E80E6E5B75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86024" name="Picture 8" descr="3202756">
            <a:extLst>
              <a:ext uri="{FF2B5EF4-FFF2-40B4-BE49-F238E27FC236}">
                <a16:creationId xmlns:a16="http://schemas.microsoft.com/office/drawing/2014/main" id="{97428809-5AE6-46A1-83D8-2E9DC2903C45}"/>
              </a:ext>
            </a:extLst>
          </p:cNvPr>
          <p:cNvPicPr>
            <a:picLocks noChangeAspect="1" noChangeArrowheads="1"/>
          </p:cNvPicPr>
          <p:nvPr/>
        </p:nvPicPr>
        <p:blipFill>
          <a:blip r:embed="rId2"/>
          <a:srcRect/>
          <a:stretch>
            <a:fillRect/>
          </a:stretch>
        </p:blipFill>
        <p:spPr bwMode="auto">
          <a:xfrm>
            <a:off x="500034" y="1214422"/>
            <a:ext cx="3794818" cy="49768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6025" name="Text Box 9">
            <a:extLst>
              <a:ext uri="{FF2B5EF4-FFF2-40B4-BE49-F238E27FC236}">
                <a16:creationId xmlns:a16="http://schemas.microsoft.com/office/drawing/2014/main" id="{9BF1A2C9-EA78-40BE-897C-12CA50171321}"/>
              </a:ext>
            </a:extLst>
          </p:cNvPr>
          <p:cNvSpPr txBox="1">
            <a:spLocks noChangeArrowheads="1"/>
          </p:cNvSpPr>
          <p:nvPr/>
        </p:nvSpPr>
        <p:spPr bwMode="auto">
          <a:xfrm>
            <a:off x="571500" y="6215063"/>
            <a:ext cx="3673475" cy="461962"/>
          </a:xfrm>
          <a:prstGeom prst="rect">
            <a:avLst/>
          </a:prstGeom>
          <a:solidFill>
            <a:schemeClr val="tx2"/>
          </a:solidFill>
          <a:ln w="9525">
            <a:noFill/>
            <a:miter lim="800000"/>
            <a:headEnd/>
            <a:tailEnd/>
          </a:ln>
          <a:effectLst/>
        </p:spPr>
        <p:txBody>
          <a:bodyPr>
            <a:spAutoFit/>
          </a:bodyPr>
          <a:lstStyle/>
          <a:p>
            <a:pPr algn="ctr">
              <a:spcBef>
                <a:spcPct val="50000"/>
              </a:spcBef>
              <a:defRPr/>
            </a:pPr>
            <a:r>
              <a:rPr lang="en-GB" sz="2400" b="1" dirty="0">
                <a:solidFill>
                  <a:schemeClr val="bg1"/>
                </a:solidFill>
                <a:effectLst>
                  <a:outerShdw blurRad="38100" dist="38100" dir="2700000" algn="tl">
                    <a:srgbClr val="000000"/>
                  </a:outerShdw>
                </a:effectLst>
                <a:latin typeface="Arial" charset="0"/>
                <a:cs typeface="Arial" charset="0"/>
              </a:rPr>
              <a:t>George Palmer Putnam</a:t>
            </a:r>
          </a:p>
        </p:txBody>
      </p:sp>
      <p:sp>
        <p:nvSpPr>
          <p:cNvPr id="86027" name="Text Box 11">
            <a:extLst>
              <a:ext uri="{FF2B5EF4-FFF2-40B4-BE49-F238E27FC236}">
                <a16:creationId xmlns:a16="http://schemas.microsoft.com/office/drawing/2014/main" id="{884D1F82-4386-44E9-84A6-D46119E9FE99}"/>
              </a:ext>
            </a:extLst>
          </p:cNvPr>
          <p:cNvSpPr txBox="1">
            <a:spLocks noChangeArrowheads="1"/>
          </p:cNvSpPr>
          <p:nvPr/>
        </p:nvSpPr>
        <p:spPr bwMode="auto">
          <a:xfrm>
            <a:off x="4716463" y="1484313"/>
            <a:ext cx="4427537"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accent2"/>
                </a:solidFill>
              </a:rPr>
              <a:t>Putnam's Dictionary Of Events,</a:t>
            </a:r>
            <a:r>
              <a:rPr lang="en-US" altLang="en-US" sz="2800" b="1"/>
              <a:t> </a:t>
            </a:r>
            <a:r>
              <a:rPr lang="en-US" altLang="en-US" sz="2800" b="1">
                <a:solidFill>
                  <a:srgbClr val="99FF33"/>
                </a:solidFill>
              </a:rPr>
              <a:t>copyright 1927, page 6, states,</a:t>
            </a:r>
            <a:r>
              <a:rPr lang="en-US" altLang="en-US" sz="2800" b="1"/>
              <a:t> </a:t>
            </a:r>
            <a:r>
              <a:rPr lang="en-US" altLang="en-US" sz="2800" b="1">
                <a:solidFill>
                  <a:srgbClr val="CCCC00"/>
                </a:solidFill>
              </a:rPr>
              <a:t>"</a:t>
            </a:r>
            <a:r>
              <a:rPr lang="en-US" altLang="en-US" sz="2800" b="1" i="1">
                <a:solidFill>
                  <a:srgbClr val="CCCC00"/>
                </a:solidFill>
              </a:rPr>
              <a:t>745, Accession of Tiglath-pileser III of Assyria,</a:t>
            </a:r>
            <a:r>
              <a:rPr lang="en-US" altLang="en-US" sz="2800" b="1" i="1"/>
              <a:t> </a:t>
            </a:r>
            <a:r>
              <a:rPr lang="en-US" altLang="en-US" sz="2800" b="1" i="1">
                <a:solidFill>
                  <a:srgbClr val="FF00FF"/>
                </a:solidFill>
              </a:rPr>
              <a:t>who wages war against Chaldea, Syria, </a:t>
            </a:r>
            <a:r>
              <a:rPr lang="en-US" altLang="en-US" sz="3200" b="1" i="1" u="sng">
                <a:solidFill>
                  <a:srgbClr val="00FF00"/>
                </a:solidFill>
              </a:rPr>
              <a:t>and the kingdom of Israel</a:t>
            </a:r>
            <a:r>
              <a:rPr lang="en-US" altLang="en-US" sz="3200" b="1">
                <a:solidFill>
                  <a:srgbClr val="00FF00"/>
                </a:solidFill>
              </a:rPr>
              <a:t>."</a:t>
            </a:r>
            <a:r>
              <a:rPr lang="en-US" altLang="en-US" sz="2800" b="1"/>
              <a:t> </a:t>
            </a:r>
            <a:r>
              <a:rPr lang="en-US" altLang="en-US" sz="2800" b="1">
                <a:solidFill>
                  <a:srgbClr val="FFFF00"/>
                </a:solidFill>
              </a:rPr>
              <a:t>(Tiglath-Pileser is called "Pul" in the Bible</a:t>
            </a:r>
            <a:r>
              <a:rPr lang="en-US" altLang="en-US" sz="2800" b="1"/>
              <a:t> </a:t>
            </a:r>
            <a:r>
              <a:rPr lang="en-US" altLang="en-US" sz="2800" b="1">
                <a:solidFill>
                  <a:srgbClr val="FF00FF"/>
                </a:solidFill>
              </a:rPr>
              <a:t>-- 2 Kings 15:19; 1 Chr.5:26).</a:t>
            </a:r>
            <a:r>
              <a:rPr lang="en-US" altLang="en-US"/>
              <a:t> </a:t>
            </a: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circle(in)">
                                      <p:cBhvr>
                                        <p:cTn id="7" dur="2000"/>
                                        <p:tgtEl>
                                          <p:spTgt spid="860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6025"/>
                                        </p:tgtEl>
                                        <p:attrNameLst>
                                          <p:attrName>style.visibility</p:attrName>
                                        </p:attrNameLst>
                                      </p:cBhvr>
                                      <p:to>
                                        <p:strVal val="visible"/>
                                      </p:to>
                                    </p:set>
                                    <p:anim calcmode="lin" valueType="num">
                                      <p:cBhvr additive="base">
                                        <p:cTn id="12" dur="500" fill="hold"/>
                                        <p:tgtEl>
                                          <p:spTgt spid="86025"/>
                                        </p:tgtEl>
                                        <p:attrNameLst>
                                          <p:attrName>ppt_x</p:attrName>
                                        </p:attrNameLst>
                                      </p:cBhvr>
                                      <p:tavLst>
                                        <p:tav tm="0">
                                          <p:val>
                                            <p:strVal val="#ppt_x"/>
                                          </p:val>
                                        </p:tav>
                                        <p:tav tm="100000">
                                          <p:val>
                                            <p:strVal val="#ppt_x"/>
                                          </p:val>
                                        </p:tav>
                                      </p:tavLst>
                                    </p:anim>
                                    <p:anim calcmode="lin" valueType="num">
                                      <p:cBhvr additive="base">
                                        <p:cTn id="13" dur="500" fill="hold"/>
                                        <p:tgtEl>
                                          <p:spTgt spid="8602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6027"/>
                                        </p:tgtEl>
                                        <p:attrNameLst>
                                          <p:attrName>style.visibility</p:attrName>
                                        </p:attrNameLst>
                                      </p:cBhvr>
                                      <p:to>
                                        <p:strVal val="visible"/>
                                      </p:to>
                                    </p:set>
                                    <p:anim calcmode="discrete" valueType="clr">
                                      <p:cBhvr override="childStyle">
                                        <p:cTn id="18" dur="80"/>
                                        <p:tgtEl>
                                          <p:spTgt spid="8602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6027"/>
                                        </p:tgtEl>
                                        <p:attrNameLst>
                                          <p:attrName>fillcolor</p:attrName>
                                        </p:attrNameLst>
                                      </p:cBhvr>
                                      <p:tavLst>
                                        <p:tav tm="0">
                                          <p:val>
                                            <p:clrVal>
                                              <a:schemeClr val="accent2"/>
                                            </p:clrVal>
                                          </p:val>
                                        </p:tav>
                                        <p:tav tm="50000">
                                          <p:val>
                                            <p:clrVal>
                                              <a:schemeClr val="hlink"/>
                                            </p:clrVal>
                                          </p:val>
                                        </p:tav>
                                      </p:tavLst>
                                    </p:anim>
                                    <p:set>
                                      <p:cBhvr>
                                        <p:cTn id="20" dur="80"/>
                                        <p:tgtEl>
                                          <p:spTgt spid="860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animBg="1"/>
      <p:bldP spid="860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381D5012-FD9A-4427-BE96-01106E613FF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3B80F-076C-4C06-88A6-FFDCC547A994}" type="slidenum">
              <a:rPr lang="en-GB" altLang="en-US"/>
              <a:pPr eaLnBrk="1" hangingPunct="1"/>
              <a:t>55</a:t>
            </a:fld>
            <a:endParaRPr lang="en-GB" altLang="en-US"/>
          </a:p>
        </p:txBody>
      </p:sp>
      <p:sp>
        <p:nvSpPr>
          <p:cNvPr id="58371" name="Rectangle 4">
            <a:extLst>
              <a:ext uri="{FF2B5EF4-FFF2-40B4-BE49-F238E27FC236}">
                <a16:creationId xmlns:a16="http://schemas.microsoft.com/office/drawing/2014/main" id="{27A4AB5A-86C7-45BF-B9B3-08E258C4EC0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88070" name="Picture 6" descr="See full size image">
            <a:hlinkClick r:id="rId2"/>
            <a:extLst>
              <a:ext uri="{FF2B5EF4-FFF2-40B4-BE49-F238E27FC236}">
                <a16:creationId xmlns:a16="http://schemas.microsoft.com/office/drawing/2014/main" id="{E4757CAD-61B9-4B8E-8D86-3213397C3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56" t="1627" r="3572" b="3288"/>
          <a:stretch>
            <a:fillRect/>
          </a:stretch>
        </p:blipFill>
        <p:spPr bwMode="auto">
          <a:xfrm>
            <a:off x="468313" y="1484313"/>
            <a:ext cx="35274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7">
            <a:extLst>
              <a:ext uri="{FF2B5EF4-FFF2-40B4-BE49-F238E27FC236}">
                <a16:creationId xmlns:a16="http://schemas.microsoft.com/office/drawing/2014/main" id="{2E8A034E-8E55-424D-B6B5-67254A592E9F}"/>
              </a:ext>
            </a:extLst>
          </p:cNvPr>
          <p:cNvSpPr txBox="1">
            <a:spLocks noChangeArrowheads="1"/>
          </p:cNvSpPr>
          <p:nvPr/>
        </p:nvSpPr>
        <p:spPr bwMode="auto">
          <a:xfrm>
            <a:off x="4356100" y="1412875"/>
            <a:ext cx="4608513" cy="46037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These deportations, under various Assyrian kings,</a:t>
            </a:r>
            <a:r>
              <a:rPr lang="en-US" sz="2800" b="1">
                <a:effectLst>
                  <a:outerShdw blurRad="38100" dist="38100" dir="2700000" algn="tl">
                    <a:srgbClr val="000000"/>
                  </a:outerShdw>
                </a:effectLst>
                <a:latin typeface="Arial" charset="0"/>
                <a:cs typeface="Arial" charset="0"/>
              </a:rPr>
              <a:t> </a:t>
            </a:r>
            <a:r>
              <a:rPr lang="en-US" sz="2800" b="1">
                <a:solidFill>
                  <a:srgbClr val="CC9900"/>
                </a:solidFill>
                <a:effectLst>
                  <a:outerShdw blurRad="38100" dist="38100" dir="2700000" algn="tl">
                    <a:srgbClr val="000000"/>
                  </a:outerShdw>
                </a:effectLst>
                <a:latin typeface="Arial" charset="0"/>
                <a:cs typeface="Arial" charset="0"/>
              </a:rPr>
              <a:t>continued until about 712 BC.</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One other very important fact about these deportations is that </a:t>
            </a:r>
            <a:r>
              <a:rPr lang="en-US" sz="3200" b="1" u="sng">
                <a:solidFill>
                  <a:srgbClr val="FFFF00"/>
                </a:solidFill>
                <a:effectLst>
                  <a:outerShdw blurRad="38100" dist="38100" dir="2700000" algn="tl">
                    <a:srgbClr val="000000"/>
                  </a:outerShdw>
                </a:effectLst>
                <a:latin typeface="Arial" charset="0"/>
                <a:cs typeface="Arial" charset="0"/>
              </a:rPr>
              <a:t>King Sennacharib of Assyria later attacked and captured all of the cities of Judah</a:t>
            </a:r>
            <a:r>
              <a:rPr lang="en-US" sz="3200" b="1">
                <a:solidFill>
                  <a:srgbClr val="FFFF00"/>
                </a:solidFill>
                <a:effectLst>
                  <a:outerShdw blurRad="38100" dist="38100" dir="2700000" algn="tl">
                    <a:srgbClr val="000000"/>
                  </a:outerShdw>
                </a:effectLst>
                <a:latin typeface="Arial" charset="0"/>
                <a:cs typeface="Arial" charset="0"/>
              </a:rPr>
              <a:t>,</a:t>
            </a:r>
            <a:r>
              <a:rPr lang="en-US" sz="2800" b="1">
                <a:solidFill>
                  <a:srgbClr val="00FF00"/>
                </a:solidFill>
                <a:effectLst>
                  <a:outerShdw blurRad="38100" dist="38100" dir="2700000" algn="tl">
                    <a:srgbClr val="000000"/>
                  </a:outerShdw>
                </a:effectLst>
                <a:latin typeface="Arial" charset="0"/>
                <a:cs typeface="Arial" charset="0"/>
              </a:rPr>
              <a:t> </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88072" name="Text Box 8">
            <a:extLst>
              <a:ext uri="{FF2B5EF4-FFF2-40B4-BE49-F238E27FC236}">
                <a16:creationId xmlns:a16="http://schemas.microsoft.com/office/drawing/2014/main" id="{2C808C83-8B82-44E4-87A1-917C7BAB161D}"/>
              </a:ext>
            </a:extLst>
          </p:cNvPr>
          <p:cNvSpPr txBox="1">
            <a:spLocks noChangeArrowheads="1"/>
          </p:cNvSpPr>
          <p:nvPr/>
        </p:nvSpPr>
        <p:spPr bwMode="auto">
          <a:xfrm>
            <a:off x="323850" y="5667375"/>
            <a:ext cx="3744913"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cs typeface="Arial" charset="0"/>
              </a:rPr>
              <a:t>King Sennacharib</a:t>
            </a:r>
            <a:endParaRPr lang="en-GB" sz="3600" b="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circle(in)">
                                      <p:cBhvr>
                                        <p:cTn id="7" dur="2000"/>
                                        <p:tgtEl>
                                          <p:spTgt spid="88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072"/>
                                        </p:tgtEl>
                                        <p:attrNameLst>
                                          <p:attrName>style.visibility</p:attrName>
                                        </p:attrNameLst>
                                      </p:cBhvr>
                                      <p:to>
                                        <p:strVal val="visible"/>
                                      </p:to>
                                    </p:set>
                                    <p:anim calcmode="lin" valueType="num">
                                      <p:cBhvr additive="base">
                                        <p:cTn id="12" dur="500" fill="hold"/>
                                        <p:tgtEl>
                                          <p:spTgt spid="88072"/>
                                        </p:tgtEl>
                                        <p:attrNameLst>
                                          <p:attrName>ppt_x</p:attrName>
                                        </p:attrNameLst>
                                      </p:cBhvr>
                                      <p:tavLst>
                                        <p:tav tm="0">
                                          <p:val>
                                            <p:strVal val="#ppt_x"/>
                                          </p:val>
                                        </p:tav>
                                        <p:tav tm="100000">
                                          <p:val>
                                            <p:strVal val="#ppt_x"/>
                                          </p:val>
                                        </p:tav>
                                      </p:tavLst>
                                    </p:anim>
                                    <p:anim calcmode="lin" valueType="num">
                                      <p:cBhvr additive="base">
                                        <p:cTn id="13"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8071"/>
                                        </p:tgtEl>
                                        <p:attrNameLst>
                                          <p:attrName>style.visibility</p:attrName>
                                        </p:attrNameLst>
                                      </p:cBhvr>
                                      <p:to>
                                        <p:strVal val="visible"/>
                                      </p:to>
                                    </p:set>
                                    <p:anim calcmode="discrete" valueType="clr">
                                      <p:cBhvr override="childStyle">
                                        <p:cTn id="18" dur="80"/>
                                        <p:tgtEl>
                                          <p:spTgt spid="8807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8071"/>
                                        </p:tgtEl>
                                        <p:attrNameLst>
                                          <p:attrName>fillcolor</p:attrName>
                                        </p:attrNameLst>
                                      </p:cBhvr>
                                      <p:tavLst>
                                        <p:tav tm="0">
                                          <p:val>
                                            <p:clrVal>
                                              <a:schemeClr val="accent2"/>
                                            </p:clrVal>
                                          </p:val>
                                        </p:tav>
                                        <p:tav tm="50000">
                                          <p:val>
                                            <p:clrVal>
                                              <a:schemeClr val="hlink"/>
                                            </p:clrVal>
                                          </p:val>
                                        </p:tav>
                                      </p:tavLst>
                                    </p:anim>
                                    <p:set>
                                      <p:cBhvr>
                                        <p:cTn id="20" dur="80"/>
                                        <p:tgtEl>
                                          <p:spTgt spid="880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p:bldP spid="8807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5E4ABA02-0315-4BDF-A6A8-B2BEBC8C82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0E935C-7080-403D-8B6E-651169C0C2E6}" type="slidenum">
              <a:rPr lang="en-GB" altLang="en-US"/>
              <a:pPr eaLnBrk="1" hangingPunct="1"/>
              <a:t>56</a:t>
            </a:fld>
            <a:endParaRPr lang="en-GB" altLang="en-US"/>
          </a:p>
        </p:txBody>
      </p:sp>
      <p:sp>
        <p:nvSpPr>
          <p:cNvPr id="59395" name="Rectangle 2">
            <a:extLst>
              <a:ext uri="{FF2B5EF4-FFF2-40B4-BE49-F238E27FC236}">
                <a16:creationId xmlns:a16="http://schemas.microsoft.com/office/drawing/2014/main" id="{FC81AA29-4EDD-4D8D-B148-D51169B2313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90117" name="Picture 5" descr="towerdv">
            <a:hlinkClick r:id="rId2"/>
            <a:extLst>
              <a:ext uri="{FF2B5EF4-FFF2-40B4-BE49-F238E27FC236}">
                <a16:creationId xmlns:a16="http://schemas.microsoft.com/office/drawing/2014/main" id="{409DD137-0E80-4ACF-9B59-17B44324D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377666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6">
            <a:extLst>
              <a:ext uri="{FF2B5EF4-FFF2-40B4-BE49-F238E27FC236}">
                <a16:creationId xmlns:a16="http://schemas.microsoft.com/office/drawing/2014/main" id="{0E1287F2-C521-414A-8217-E49B807208CD}"/>
              </a:ext>
            </a:extLst>
          </p:cNvPr>
          <p:cNvSpPr txBox="1">
            <a:spLocks noChangeArrowheads="1"/>
          </p:cNvSpPr>
          <p:nvPr/>
        </p:nvSpPr>
        <p:spPr bwMode="auto">
          <a:xfrm>
            <a:off x="4572000" y="1412875"/>
            <a:ext cx="4321175"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except for the city of Jerusalem itself.</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This story is told in Isaiah 36 and 37.</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Sennacherib would have defeated the City had not an angel of Yahweh intervened by slaughtering 185,000 of Sennacherib’s men.</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(Isa. 37:36.)</a:t>
            </a:r>
            <a:endParaRPr lang="en-GB" sz="2800" b="1">
              <a:solidFill>
                <a:srgbClr val="FF00FF"/>
              </a:solidFill>
              <a:effectLst>
                <a:outerShdw blurRad="38100" dist="38100" dir="2700000" algn="tl">
                  <a:srgbClr val="000000"/>
                </a:outerShdw>
              </a:effectLst>
              <a:latin typeface="Arial" charset="0"/>
              <a:cs typeface="Arial" charset="0"/>
            </a:endParaRPr>
          </a:p>
        </p:txBody>
      </p:sp>
      <p:sp>
        <p:nvSpPr>
          <p:cNvPr id="90119" name="Text Box 7">
            <a:extLst>
              <a:ext uri="{FF2B5EF4-FFF2-40B4-BE49-F238E27FC236}">
                <a16:creationId xmlns:a16="http://schemas.microsoft.com/office/drawing/2014/main" id="{64AC5D28-D653-4373-BB15-84BF5ABA54EC}"/>
              </a:ext>
            </a:extLst>
          </p:cNvPr>
          <p:cNvSpPr txBox="1">
            <a:spLocks noChangeArrowheads="1"/>
          </p:cNvSpPr>
          <p:nvPr/>
        </p:nvSpPr>
        <p:spPr bwMode="auto">
          <a:xfrm>
            <a:off x="468313" y="5589588"/>
            <a:ext cx="3671887"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cs typeface="Arial" charset="0"/>
              </a:rPr>
              <a:t>Jerusalem</a:t>
            </a:r>
            <a:endParaRPr lang="en-GB" sz="3600" b="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circle(in)">
                                      <p:cBhvr>
                                        <p:cTn id="7" dur="2000"/>
                                        <p:tgtEl>
                                          <p:spTgt spid="90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119"/>
                                        </p:tgtEl>
                                        <p:attrNameLst>
                                          <p:attrName>style.visibility</p:attrName>
                                        </p:attrNameLst>
                                      </p:cBhvr>
                                      <p:to>
                                        <p:strVal val="visible"/>
                                      </p:to>
                                    </p:set>
                                    <p:anim calcmode="lin" valueType="num">
                                      <p:cBhvr additive="base">
                                        <p:cTn id="12" dur="500" fill="hold"/>
                                        <p:tgtEl>
                                          <p:spTgt spid="90119"/>
                                        </p:tgtEl>
                                        <p:attrNameLst>
                                          <p:attrName>ppt_x</p:attrName>
                                        </p:attrNameLst>
                                      </p:cBhvr>
                                      <p:tavLst>
                                        <p:tav tm="0">
                                          <p:val>
                                            <p:strVal val="#ppt_x"/>
                                          </p:val>
                                        </p:tav>
                                        <p:tav tm="100000">
                                          <p:val>
                                            <p:strVal val="#ppt_x"/>
                                          </p:val>
                                        </p:tav>
                                      </p:tavLst>
                                    </p:anim>
                                    <p:anim calcmode="lin" valueType="num">
                                      <p:cBhvr additive="base">
                                        <p:cTn id="13" dur="500" fill="hold"/>
                                        <p:tgtEl>
                                          <p:spTgt spid="9011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0118"/>
                                        </p:tgtEl>
                                        <p:attrNameLst>
                                          <p:attrName>style.visibility</p:attrName>
                                        </p:attrNameLst>
                                      </p:cBhvr>
                                      <p:to>
                                        <p:strVal val="visible"/>
                                      </p:to>
                                    </p:set>
                                    <p:anim calcmode="discrete" valueType="clr">
                                      <p:cBhvr override="childStyle">
                                        <p:cTn id="18" dur="80"/>
                                        <p:tgtEl>
                                          <p:spTgt spid="9011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0118"/>
                                        </p:tgtEl>
                                        <p:attrNameLst>
                                          <p:attrName>fillcolor</p:attrName>
                                        </p:attrNameLst>
                                      </p:cBhvr>
                                      <p:tavLst>
                                        <p:tav tm="0">
                                          <p:val>
                                            <p:clrVal>
                                              <a:schemeClr val="accent2"/>
                                            </p:clrVal>
                                          </p:val>
                                        </p:tav>
                                        <p:tav tm="50000">
                                          <p:val>
                                            <p:clrVal>
                                              <a:schemeClr val="hlink"/>
                                            </p:clrVal>
                                          </p:val>
                                        </p:tav>
                                      </p:tavLst>
                                    </p:anim>
                                    <p:set>
                                      <p:cBhvr>
                                        <p:cTn id="20" dur="80"/>
                                        <p:tgtEl>
                                          <p:spTgt spid="90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3DA182E-656E-4676-8C05-EC6D49AED1C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5272BB-33FA-4D8E-8D0D-7DA2FA2852C2}" type="slidenum">
              <a:rPr lang="en-GB" altLang="en-US"/>
              <a:pPr eaLnBrk="1" hangingPunct="1"/>
              <a:t>57</a:t>
            </a:fld>
            <a:endParaRPr lang="en-GB" altLang="en-US"/>
          </a:p>
        </p:txBody>
      </p:sp>
      <p:sp>
        <p:nvSpPr>
          <p:cNvPr id="60419" name="Rectangle 2">
            <a:extLst>
              <a:ext uri="{FF2B5EF4-FFF2-40B4-BE49-F238E27FC236}">
                <a16:creationId xmlns:a16="http://schemas.microsoft.com/office/drawing/2014/main" id="{83E32893-A1B2-4BD1-88B8-8919CE94BE2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91140" name="Picture 4" descr="Cylinder of Sennacherib (Taylor Prism).">
            <a:extLst>
              <a:ext uri="{FF2B5EF4-FFF2-40B4-BE49-F238E27FC236}">
                <a16:creationId xmlns:a16="http://schemas.microsoft.com/office/drawing/2014/main" id="{3BF846AD-1364-4D4B-A21D-C3335B25B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23114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5">
            <a:extLst>
              <a:ext uri="{FF2B5EF4-FFF2-40B4-BE49-F238E27FC236}">
                <a16:creationId xmlns:a16="http://schemas.microsoft.com/office/drawing/2014/main" id="{633AE2AF-9352-47C3-9509-14BCFF16E372}"/>
              </a:ext>
            </a:extLst>
          </p:cNvPr>
          <p:cNvSpPr txBox="1">
            <a:spLocks noChangeArrowheads="1"/>
          </p:cNvSpPr>
          <p:nvPr/>
        </p:nvSpPr>
        <p:spPr bwMode="auto">
          <a:xfrm>
            <a:off x="2771775" y="1700213"/>
            <a:ext cx="6227763" cy="4789487"/>
          </a:xfrm>
          <a:prstGeom prst="rect">
            <a:avLst/>
          </a:prstGeom>
          <a:noFill/>
          <a:ln w="9525">
            <a:noFill/>
            <a:miter lim="800000"/>
            <a:headEnd/>
            <a:tailEnd/>
          </a:ln>
          <a:effectLst/>
        </p:spPr>
        <p:txBody>
          <a:bodyPr>
            <a:spAutoFit/>
          </a:bodyPr>
          <a:lstStyle/>
          <a:p>
            <a:pP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The Taylor Prism,</a:t>
            </a:r>
            <a:r>
              <a:rPr lang="en-US" sz="2800" b="1">
                <a:effectLst>
                  <a:outerShdw blurRad="38100" dist="38100" dir="2700000" algn="tl">
                    <a:srgbClr val="000000"/>
                  </a:outerShdw>
                </a:effectLst>
                <a:latin typeface="Arial" charset="0"/>
                <a:cs typeface="Arial" charset="0"/>
              </a:rPr>
              <a:t> </a:t>
            </a:r>
            <a:r>
              <a:rPr lang="en-US" sz="2800" b="1">
                <a:solidFill>
                  <a:schemeClr val="hlink"/>
                </a:solidFill>
                <a:effectLst>
                  <a:outerShdw blurRad="38100" dist="38100" dir="2700000" algn="tl">
                    <a:srgbClr val="000000"/>
                  </a:outerShdw>
                </a:effectLst>
                <a:latin typeface="Arial" charset="0"/>
                <a:cs typeface="Arial" charset="0"/>
              </a:rPr>
              <a:t>which resides in London’s British Museum, states,</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a:t>
            </a:r>
            <a:r>
              <a:rPr lang="en-US" sz="2800" b="1" i="1">
                <a:solidFill>
                  <a:schemeClr val="accent1"/>
                </a:solidFill>
                <a:effectLst>
                  <a:outerShdw blurRad="38100" dist="38100" dir="2700000" algn="tl">
                    <a:srgbClr val="000000"/>
                  </a:outerShdw>
                </a:effectLst>
                <a:latin typeface="Arial" charset="0"/>
                <a:cs typeface="Arial" charset="0"/>
              </a:rPr>
              <a:t>As for Hezekiah,</a:t>
            </a:r>
            <a:r>
              <a:rPr lang="en-US" sz="2800" b="1" i="1">
                <a:effectLst>
                  <a:outerShdw blurRad="38100" dist="38100" dir="2700000" algn="tl">
                    <a:srgbClr val="000000"/>
                  </a:outerShdw>
                </a:effectLst>
                <a:latin typeface="Arial" charset="0"/>
                <a:cs typeface="Arial" charset="0"/>
              </a:rPr>
              <a:t> </a:t>
            </a:r>
            <a:r>
              <a:rPr lang="en-US" sz="2800" b="1" i="1">
                <a:solidFill>
                  <a:srgbClr val="CCCC00"/>
                </a:solidFill>
                <a:effectLst>
                  <a:outerShdw blurRad="38100" dist="38100" dir="2700000" algn="tl">
                    <a:srgbClr val="000000"/>
                  </a:outerShdw>
                </a:effectLst>
                <a:latin typeface="Arial" charset="0"/>
                <a:cs typeface="Arial" charset="0"/>
              </a:rPr>
              <a:t>the Judahite who did not submit to my yoke,</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forty-eight of his strong walled cities, as well as the small cities of their neighborhood…by escalade and bringing up siege engines,</a:t>
            </a:r>
            <a:r>
              <a:rPr lang="en-US" sz="2800" b="1" i="1">
                <a:effectLst>
                  <a:outerShdw blurRad="38100" dist="38100" dir="2700000" algn="tl">
                    <a:srgbClr val="000000"/>
                  </a:outerShdw>
                </a:effectLst>
                <a:latin typeface="Arial" charset="0"/>
                <a:cs typeface="Arial" charset="0"/>
              </a:rPr>
              <a:t> </a:t>
            </a:r>
            <a:r>
              <a:rPr lang="en-US" sz="2800" b="1" i="1">
                <a:solidFill>
                  <a:schemeClr val="hlink"/>
                </a:solidFill>
                <a:effectLst>
                  <a:outerShdw blurRad="38100" dist="38100" dir="2700000" algn="tl">
                    <a:srgbClr val="000000"/>
                  </a:outerShdw>
                </a:effectLst>
                <a:latin typeface="Arial" charset="0"/>
                <a:cs typeface="Arial" charset="0"/>
              </a:rPr>
              <a:t>by attacking and storming on foot, by mines, tunnels and breaches,</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I took 200,150 people, great and small…”</a:t>
            </a:r>
            <a:endParaRPr lang="en-GB" sz="2800" b="1" i="1">
              <a:solidFill>
                <a:srgbClr val="FFFF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circle(in)">
                                      <p:cBhvr>
                                        <p:cTn id="7" dur="20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1141"/>
                                        </p:tgtEl>
                                        <p:attrNameLst>
                                          <p:attrName>style.visibility</p:attrName>
                                        </p:attrNameLst>
                                      </p:cBhvr>
                                      <p:to>
                                        <p:strVal val="visible"/>
                                      </p:to>
                                    </p:set>
                                    <p:anim calcmode="discrete" valueType="clr">
                                      <p:cBhvr override="childStyle">
                                        <p:cTn id="12" dur="80"/>
                                        <p:tgtEl>
                                          <p:spTgt spid="9114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1141"/>
                                        </p:tgtEl>
                                        <p:attrNameLst>
                                          <p:attrName>fillcolor</p:attrName>
                                        </p:attrNameLst>
                                      </p:cBhvr>
                                      <p:tavLst>
                                        <p:tav tm="0">
                                          <p:val>
                                            <p:clrVal>
                                              <a:schemeClr val="accent2"/>
                                            </p:clrVal>
                                          </p:val>
                                        </p:tav>
                                        <p:tav tm="50000">
                                          <p:val>
                                            <p:clrVal>
                                              <a:schemeClr val="hlink"/>
                                            </p:clrVal>
                                          </p:val>
                                        </p:tav>
                                      </p:tavLst>
                                    </p:anim>
                                    <p:set>
                                      <p:cBhvr>
                                        <p:cTn id="14" dur="80"/>
                                        <p:tgtEl>
                                          <p:spTgt spid="911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1CB51341-CCF0-4ECC-933B-8E10F370FF9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232435-E33E-41E9-824D-8A279A96BCAE}" type="slidenum">
              <a:rPr lang="en-GB" altLang="en-US"/>
              <a:pPr eaLnBrk="1" hangingPunct="1"/>
              <a:t>58</a:t>
            </a:fld>
            <a:endParaRPr lang="en-GB" altLang="en-US"/>
          </a:p>
        </p:txBody>
      </p:sp>
      <p:sp>
        <p:nvSpPr>
          <p:cNvPr id="61443" name="Rectangle 2">
            <a:extLst>
              <a:ext uri="{FF2B5EF4-FFF2-40B4-BE49-F238E27FC236}">
                <a16:creationId xmlns:a16="http://schemas.microsoft.com/office/drawing/2014/main" id="{F96EA67C-04B5-4EA1-A2CD-2555175D2AE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92164" name="Picture 4" descr="levites">
            <a:extLst>
              <a:ext uri="{FF2B5EF4-FFF2-40B4-BE49-F238E27FC236}">
                <a16:creationId xmlns:a16="http://schemas.microsoft.com/office/drawing/2014/main" id="{529E0944-9C03-46BE-A12D-71D20627F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317023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5">
            <a:extLst>
              <a:ext uri="{FF2B5EF4-FFF2-40B4-BE49-F238E27FC236}">
                <a16:creationId xmlns:a16="http://schemas.microsoft.com/office/drawing/2014/main" id="{7492D8E1-6528-4809-9F35-175C651B1E65}"/>
              </a:ext>
            </a:extLst>
          </p:cNvPr>
          <p:cNvSpPr txBox="1">
            <a:spLocks noChangeArrowheads="1"/>
          </p:cNvSpPr>
          <p:nvPr/>
        </p:nvSpPr>
        <p:spPr bwMode="auto">
          <a:xfrm>
            <a:off x="3851275" y="1484313"/>
            <a:ext cx="4824413" cy="4789487"/>
          </a:xfrm>
          <a:prstGeom prst="rect">
            <a:avLst/>
          </a:prstGeom>
          <a:noFill/>
          <a:ln w="9525">
            <a:noFill/>
            <a:miter lim="800000"/>
            <a:headEnd/>
            <a:tailEnd/>
          </a:ln>
          <a:effectLst/>
        </p:spPr>
        <p:txBody>
          <a:bodyPr>
            <a:spAutoFit/>
          </a:bodyPr>
          <a:lstStyle/>
          <a:p>
            <a:pPr>
              <a:spcBef>
                <a:spcPct val="50000"/>
              </a:spcBef>
              <a:defRPr/>
            </a:pPr>
            <a:r>
              <a:rPr lang="en-CA" sz="2800" b="1">
                <a:solidFill>
                  <a:schemeClr val="hlink"/>
                </a:solidFill>
                <a:effectLst>
                  <a:outerShdw blurRad="38100" dist="38100" dir="2700000" algn="tl">
                    <a:srgbClr val="000000"/>
                  </a:outerShdw>
                </a:effectLst>
                <a:latin typeface="Arial" charset="0"/>
                <a:cs typeface="Arial" charset="0"/>
              </a:rPr>
              <a:t>Sennacherib also refers to a people called the Mannai, which are probably the Tribe of Manasseh.</a:t>
            </a:r>
            <a:r>
              <a:rPr lang="en-CA" sz="2800" b="1">
                <a:effectLst>
                  <a:outerShdw blurRad="38100" dist="38100" dir="2700000" algn="tl">
                    <a:srgbClr val="000000"/>
                  </a:outerShdw>
                </a:effectLst>
                <a:latin typeface="Arial" charset="0"/>
                <a:cs typeface="Arial" charset="0"/>
              </a:rPr>
              <a:t>  </a:t>
            </a:r>
            <a:r>
              <a:rPr lang="en-US" sz="2800" b="1" u="sng">
                <a:solidFill>
                  <a:srgbClr val="CCCC00"/>
                </a:solidFill>
                <a:effectLst>
                  <a:outerShdw blurRad="38100" dist="38100" dir="2700000" algn="tl">
                    <a:srgbClr val="000000"/>
                  </a:outerShdw>
                </a:effectLst>
                <a:latin typeface="Arial" charset="0"/>
                <a:cs typeface="Arial" charset="0"/>
              </a:rPr>
              <a:t>This archeological evidence confirms that members of </a:t>
            </a:r>
            <a:r>
              <a:rPr lang="en-US" sz="2800" b="1" i="1" u="sng">
                <a:solidFill>
                  <a:srgbClr val="CCCC00"/>
                </a:solidFill>
                <a:effectLst>
                  <a:outerShdw blurRad="38100" dist="38100" dir="2700000" algn="tl">
                    <a:srgbClr val="000000"/>
                  </a:outerShdw>
                </a:effectLst>
                <a:latin typeface="Arial" charset="0"/>
                <a:cs typeface="Arial" charset="0"/>
              </a:rPr>
              <a:t>all twelve tribes</a:t>
            </a:r>
            <a:r>
              <a:rPr lang="en-US" sz="2800" b="1" u="sng">
                <a:solidFill>
                  <a:srgbClr val="CCCC00"/>
                </a:solidFill>
                <a:effectLst>
                  <a:outerShdw blurRad="38100" dist="38100" dir="2700000" algn="tl">
                    <a:srgbClr val="000000"/>
                  </a:outerShdw>
                </a:effectLst>
                <a:latin typeface="Arial" charset="0"/>
                <a:cs typeface="Arial" charset="0"/>
              </a:rPr>
              <a:t> were deported from Palestine and placed in Media</a:t>
            </a:r>
            <a:r>
              <a:rPr lang="en-US" sz="2800" b="1">
                <a:solidFill>
                  <a:srgbClr val="CCCC00"/>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a large area just south of the Caucasus Mountains.</a:t>
            </a:r>
            <a:r>
              <a:rPr lang="en-US">
                <a:solidFill>
                  <a:srgbClr val="00FF00"/>
                </a:solidFill>
                <a:latin typeface="Arial" charset="0"/>
                <a:cs typeface="Arial" charset="0"/>
              </a:rPr>
              <a:t> </a:t>
            </a:r>
            <a:endParaRPr lang="en-GB">
              <a:solidFill>
                <a:srgbClr val="00FF00"/>
              </a:solidFill>
              <a:latin typeface="Arial" charset="0"/>
              <a:cs typeface="Arial" charset="0"/>
            </a:endParaRPr>
          </a:p>
        </p:txBody>
      </p:sp>
      <p:sp>
        <p:nvSpPr>
          <p:cNvPr id="92166" name="Text Box 6">
            <a:extLst>
              <a:ext uri="{FF2B5EF4-FFF2-40B4-BE49-F238E27FC236}">
                <a16:creationId xmlns:a16="http://schemas.microsoft.com/office/drawing/2014/main" id="{93BA0036-D38F-4613-9F12-451ADB4D1574}"/>
              </a:ext>
            </a:extLst>
          </p:cNvPr>
          <p:cNvSpPr txBox="1">
            <a:spLocks noChangeArrowheads="1"/>
          </p:cNvSpPr>
          <p:nvPr/>
        </p:nvSpPr>
        <p:spPr bwMode="auto">
          <a:xfrm>
            <a:off x="179388" y="6237288"/>
            <a:ext cx="3455987" cy="519112"/>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Tribe of Manasseh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circle(in)">
                                      <p:cBhvr>
                                        <p:cTn id="7" dur="2000"/>
                                        <p:tgtEl>
                                          <p:spTgt spid="921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66"/>
                                        </p:tgtEl>
                                        <p:attrNameLst>
                                          <p:attrName>style.visibility</p:attrName>
                                        </p:attrNameLst>
                                      </p:cBhvr>
                                      <p:to>
                                        <p:strVal val="visible"/>
                                      </p:to>
                                    </p:set>
                                    <p:anim calcmode="lin" valueType="num">
                                      <p:cBhvr additive="base">
                                        <p:cTn id="12" dur="500" fill="hold"/>
                                        <p:tgtEl>
                                          <p:spTgt spid="92166"/>
                                        </p:tgtEl>
                                        <p:attrNameLst>
                                          <p:attrName>ppt_x</p:attrName>
                                        </p:attrNameLst>
                                      </p:cBhvr>
                                      <p:tavLst>
                                        <p:tav tm="0">
                                          <p:val>
                                            <p:strVal val="#ppt_x"/>
                                          </p:val>
                                        </p:tav>
                                        <p:tav tm="100000">
                                          <p:val>
                                            <p:strVal val="#ppt_x"/>
                                          </p:val>
                                        </p:tav>
                                      </p:tavLst>
                                    </p:anim>
                                    <p:anim calcmode="lin" valueType="num">
                                      <p:cBhvr additive="base">
                                        <p:cTn id="13" dur="500" fill="hold"/>
                                        <p:tgtEl>
                                          <p:spTgt spid="9216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2165"/>
                                        </p:tgtEl>
                                        <p:attrNameLst>
                                          <p:attrName>style.visibility</p:attrName>
                                        </p:attrNameLst>
                                      </p:cBhvr>
                                      <p:to>
                                        <p:strVal val="visible"/>
                                      </p:to>
                                    </p:set>
                                    <p:anim calcmode="discrete" valueType="clr">
                                      <p:cBhvr override="childStyle">
                                        <p:cTn id="18" dur="80"/>
                                        <p:tgtEl>
                                          <p:spTgt spid="9216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2165"/>
                                        </p:tgtEl>
                                        <p:attrNameLst>
                                          <p:attrName>fillcolor</p:attrName>
                                        </p:attrNameLst>
                                      </p:cBhvr>
                                      <p:tavLst>
                                        <p:tav tm="0">
                                          <p:val>
                                            <p:clrVal>
                                              <a:schemeClr val="accent2"/>
                                            </p:clrVal>
                                          </p:val>
                                        </p:tav>
                                        <p:tav tm="50000">
                                          <p:val>
                                            <p:clrVal>
                                              <a:schemeClr val="hlink"/>
                                            </p:clrVal>
                                          </p:val>
                                        </p:tav>
                                      </p:tavLst>
                                    </p:anim>
                                    <p:set>
                                      <p:cBhvr>
                                        <p:cTn id="20" dur="80"/>
                                        <p:tgtEl>
                                          <p:spTgt spid="921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216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39FB1F0-0FD4-434F-9EE5-012D161B8CE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DD6B09-20BB-4452-B662-89121EFA9163}" type="slidenum">
              <a:rPr lang="en-GB" altLang="en-US"/>
              <a:pPr eaLnBrk="1" hangingPunct="1"/>
              <a:t>59</a:t>
            </a:fld>
            <a:endParaRPr lang="en-GB" altLang="en-US"/>
          </a:p>
        </p:txBody>
      </p:sp>
      <p:sp>
        <p:nvSpPr>
          <p:cNvPr id="62467" name="Rectangle 2">
            <a:extLst>
              <a:ext uri="{FF2B5EF4-FFF2-40B4-BE49-F238E27FC236}">
                <a16:creationId xmlns:a16="http://schemas.microsoft.com/office/drawing/2014/main" id="{C59A1249-4317-4089-BD36-53075E4ED36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0355" name="Text Box 3">
            <a:extLst>
              <a:ext uri="{FF2B5EF4-FFF2-40B4-BE49-F238E27FC236}">
                <a16:creationId xmlns:a16="http://schemas.microsoft.com/office/drawing/2014/main" id="{2BE07E36-CBAC-4791-A5D5-8BACECB28524}"/>
              </a:ext>
            </a:extLst>
          </p:cNvPr>
          <p:cNvSpPr txBox="1">
            <a:spLocks noChangeArrowheads="1"/>
          </p:cNvSpPr>
          <p:nvPr/>
        </p:nvSpPr>
        <p:spPr bwMode="auto">
          <a:xfrm>
            <a:off x="0" y="4630738"/>
            <a:ext cx="9144000" cy="2227262"/>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a:solidFill>
                  <a:schemeClr val="bg2"/>
                </a:solidFill>
                <a:effectLst>
                  <a:outerShdw blurRad="38100" dist="38100" dir="2700000" algn="tl">
                    <a:srgbClr val="000000"/>
                  </a:outerShdw>
                </a:effectLst>
                <a:latin typeface="Arial" charset="0"/>
                <a:cs typeface="Arial" charset="0"/>
              </a:rPr>
              <a:t>History books will tell you that the Caucasian people came from the Caucasus Mountains around 700 BC, but rarely do they pursue the previous history of the Caucasian people to </a:t>
            </a:r>
            <a:r>
              <a:rPr lang="en-US" sz="2800" b="1" u="sng">
                <a:solidFill>
                  <a:srgbClr val="FF3300"/>
                </a:solidFill>
                <a:effectLst>
                  <a:outerShdw blurRad="38100" dist="38100" dir="2700000" algn="tl">
                    <a:srgbClr val="000000"/>
                  </a:outerShdw>
                </a:effectLst>
                <a:latin typeface="Arial" charset="0"/>
                <a:cs typeface="Arial" charset="0"/>
              </a:rPr>
              <a:t>their TRUE SOURCE: the Israelites of Media</a:t>
            </a:r>
            <a:r>
              <a:rPr lang="en-US" sz="2800" b="1">
                <a:solidFill>
                  <a:srgbClr val="FF3300"/>
                </a:solidFill>
                <a:effectLst>
                  <a:outerShdw blurRad="38100" dist="38100" dir="2700000" algn="tl">
                    <a:srgbClr val="000000"/>
                  </a:outerShdw>
                </a:effectLst>
                <a:latin typeface="Arial" charset="0"/>
                <a:cs typeface="Arial" charset="0"/>
              </a:rPr>
              <a:t>!!!</a:t>
            </a:r>
            <a:endParaRPr lang="en-GB" sz="2800" b="1">
              <a:solidFill>
                <a:srgbClr val="FF3300"/>
              </a:solidFill>
              <a:effectLst>
                <a:outerShdw blurRad="38100" dist="38100" dir="2700000" algn="tl">
                  <a:srgbClr val="000000"/>
                </a:outerShdw>
              </a:effectLst>
              <a:latin typeface="Arial" charset="0"/>
              <a:cs typeface="Arial" charset="0"/>
            </a:endParaRPr>
          </a:p>
        </p:txBody>
      </p:sp>
      <p:pic>
        <p:nvPicPr>
          <p:cNvPr id="100357" name="Picture 5" descr="1363817817_63f867e8d0">
            <a:extLst>
              <a:ext uri="{FF2B5EF4-FFF2-40B4-BE49-F238E27FC236}">
                <a16:creationId xmlns:a16="http://schemas.microsoft.com/office/drawing/2014/main" id="{D6BB178A-FB50-4477-8231-43BDA1EA3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040313"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circle(in)">
                                      <p:cBhvr>
                                        <p:cTn id="7" dur="2000"/>
                                        <p:tgtEl>
                                          <p:spTgt spid="100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 calcmode="lin" valueType="num">
                                      <p:cBhvr additive="base">
                                        <p:cTn id="12"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17BEEEEA-DA16-4D38-BADF-8805EE213B5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97550C-C1A4-4CED-8712-3E6D192409D5}" type="slidenum">
              <a:rPr lang="en-GB" altLang="en-US"/>
              <a:pPr eaLnBrk="1" hangingPunct="1"/>
              <a:t>6</a:t>
            </a:fld>
            <a:endParaRPr lang="en-GB" altLang="en-US"/>
          </a:p>
        </p:txBody>
      </p:sp>
      <p:sp>
        <p:nvSpPr>
          <p:cNvPr id="8195" name="Rectangle 2">
            <a:extLst>
              <a:ext uri="{FF2B5EF4-FFF2-40B4-BE49-F238E27FC236}">
                <a16:creationId xmlns:a16="http://schemas.microsoft.com/office/drawing/2014/main" id="{FD1A1C03-DC62-4FE9-88B2-B647540F9ED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3555" name="Text Box 3">
            <a:extLst>
              <a:ext uri="{FF2B5EF4-FFF2-40B4-BE49-F238E27FC236}">
                <a16:creationId xmlns:a16="http://schemas.microsoft.com/office/drawing/2014/main" id="{42BA0FAE-F307-4213-91DE-3808A32CD6C8}"/>
              </a:ext>
            </a:extLst>
          </p:cNvPr>
          <p:cNvSpPr txBox="1">
            <a:spLocks noChangeArrowheads="1"/>
          </p:cNvSpPr>
          <p:nvPr/>
        </p:nvSpPr>
        <p:spPr bwMode="auto">
          <a:xfrm>
            <a:off x="4356100" y="1341438"/>
            <a:ext cx="4572000"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 Tribe of Levi had ceased to be a separate Tribe.</a:t>
            </a:r>
            <a:r>
              <a:rPr lang="en-US" sz="2800" b="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The Levites were still the main priests, serving all twelve tribes,</a:t>
            </a:r>
            <a:r>
              <a:rPr lang="en-US" sz="2800" b="1">
                <a:effectLst>
                  <a:outerShdw blurRad="38100" dist="38100" dir="2700000" algn="tl">
                    <a:srgbClr val="000000"/>
                  </a:outerShdw>
                </a:effectLst>
                <a:latin typeface="Arial" charset="0"/>
                <a:cs typeface="Arial" charset="0"/>
              </a:rPr>
              <a:t> </a:t>
            </a:r>
            <a:r>
              <a:rPr lang="en-US" sz="2800" b="1">
                <a:solidFill>
                  <a:srgbClr val="CC9900"/>
                </a:solidFill>
                <a:effectLst>
                  <a:outerShdw blurRad="38100" dist="38100" dir="2700000" algn="tl">
                    <a:srgbClr val="000000"/>
                  </a:outerShdw>
                </a:effectLst>
                <a:latin typeface="Arial" charset="0"/>
                <a:cs typeface="Arial" charset="0"/>
              </a:rPr>
              <a:t>so some Levites remained with the House of Judah.</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Other Levites went with the House of Israel.</a:t>
            </a:r>
            <a:endParaRPr lang="en-GB" sz="2800" b="1">
              <a:solidFill>
                <a:srgbClr val="00FF00"/>
              </a:solidFill>
              <a:effectLst>
                <a:outerShdw blurRad="38100" dist="38100" dir="2700000" algn="tl">
                  <a:srgbClr val="000000"/>
                </a:outerShdw>
              </a:effectLst>
              <a:latin typeface="Arial" charset="0"/>
              <a:cs typeface="Arial" charset="0"/>
            </a:endParaRPr>
          </a:p>
        </p:txBody>
      </p:sp>
      <p:pic>
        <p:nvPicPr>
          <p:cNvPr id="23556" name="Picture 4">
            <a:extLst>
              <a:ext uri="{FF2B5EF4-FFF2-40B4-BE49-F238E27FC236}">
                <a16:creationId xmlns:a16="http://schemas.microsoft.com/office/drawing/2014/main" id="{CAC93436-1A96-4800-A6BF-8593E665D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35004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2EBD3556-43C4-4B3E-9810-5A406BB4805F}"/>
              </a:ext>
            </a:extLst>
          </p:cNvPr>
          <p:cNvSpPr txBox="1">
            <a:spLocks noChangeArrowheads="1"/>
          </p:cNvSpPr>
          <p:nvPr/>
        </p:nvSpPr>
        <p:spPr bwMode="auto">
          <a:xfrm>
            <a:off x="179388" y="5445125"/>
            <a:ext cx="3887787"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Banner of the tribe of Levi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ircle(in)">
                                      <p:cBhvr>
                                        <p:cTn id="7" dur="20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additive="base">
                                        <p:cTn id="12" dur="500" fill="hold"/>
                                        <p:tgtEl>
                                          <p:spTgt spid="23557"/>
                                        </p:tgtEl>
                                        <p:attrNameLst>
                                          <p:attrName>ppt_x</p:attrName>
                                        </p:attrNameLst>
                                      </p:cBhvr>
                                      <p:tavLst>
                                        <p:tav tm="0">
                                          <p:val>
                                            <p:strVal val="#ppt_x"/>
                                          </p:val>
                                        </p:tav>
                                        <p:tav tm="100000">
                                          <p:val>
                                            <p:strVal val="#ppt_x"/>
                                          </p:val>
                                        </p:tav>
                                      </p:tavLst>
                                    </p:anim>
                                    <p:anim calcmode="lin" valueType="num">
                                      <p:cBhvr additive="base">
                                        <p:cTn id="13"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3555"/>
                                        </p:tgtEl>
                                        <p:attrNameLst>
                                          <p:attrName>style.visibility</p:attrName>
                                        </p:attrNameLst>
                                      </p:cBhvr>
                                      <p:to>
                                        <p:strVal val="visible"/>
                                      </p:to>
                                    </p:set>
                                    <p:anim calcmode="discrete" valueType="clr">
                                      <p:cBhvr override="childStyle">
                                        <p:cTn id="18" dur="80"/>
                                        <p:tgtEl>
                                          <p:spTgt spid="2355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3555"/>
                                        </p:tgtEl>
                                        <p:attrNameLst>
                                          <p:attrName>fillcolor</p:attrName>
                                        </p:attrNameLst>
                                      </p:cBhvr>
                                      <p:tavLst>
                                        <p:tav tm="0">
                                          <p:val>
                                            <p:clrVal>
                                              <a:schemeClr val="accent2"/>
                                            </p:clrVal>
                                          </p:val>
                                        </p:tav>
                                        <p:tav tm="50000">
                                          <p:val>
                                            <p:clrVal>
                                              <a:schemeClr val="hlink"/>
                                            </p:clrVal>
                                          </p:val>
                                        </p:tav>
                                      </p:tavLst>
                                    </p:anim>
                                    <p:set>
                                      <p:cBhvr>
                                        <p:cTn id="20" dur="80"/>
                                        <p:tgtEl>
                                          <p:spTgt spid="235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BA4EC4F-720B-49D0-9F2D-E347246CA31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D1C428-9688-4F2B-9FA4-4164E1EC93D4}" type="slidenum">
              <a:rPr lang="en-GB" altLang="en-US"/>
              <a:pPr eaLnBrk="1" hangingPunct="1"/>
              <a:t>60</a:t>
            </a:fld>
            <a:endParaRPr lang="en-GB" altLang="en-US"/>
          </a:p>
        </p:txBody>
      </p:sp>
      <p:sp>
        <p:nvSpPr>
          <p:cNvPr id="63491" name="Rectangle 2">
            <a:extLst>
              <a:ext uri="{FF2B5EF4-FFF2-40B4-BE49-F238E27FC236}">
                <a16:creationId xmlns:a16="http://schemas.microsoft.com/office/drawing/2014/main" id="{E6DD6774-5162-4882-B1A4-30C64B64C17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1379" name="Text Box 3">
            <a:extLst>
              <a:ext uri="{FF2B5EF4-FFF2-40B4-BE49-F238E27FC236}">
                <a16:creationId xmlns:a16="http://schemas.microsoft.com/office/drawing/2014/main" id="{C1D51EFA-BBBC-4C7D-859F-8E3D6983DCC9}"/>
              </a:ext>
            </a:extLst>
          </p:cNvPr>
          <p:cNvSpPr txBox="1">
            <a:spLocks noChangeArrowheads="1"/>
          </p:cNvSpPr>
          <p:nvPr/>
        </p:nvSpPr>
        <p:spPr bwMode="auto">
          <a:xfrm>
            <a:off x="1619250" y="1052513"/>
            <a:ext cx="6192838"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There are two reasons for this:</a:t>
            </a:r>
            <a:r>
              <a:rPr lang="en-US">
                <a:latin typeface="Arial" charset="0"/>
                <a:cs typeface="Arial" charset="0"/>
              </a:rPr>
              <a:t> </a:t>
            </a:r>
            <a:endParaRPr lang="en-GB">
              <a:latin typeface="Arial" charset="0"/>
              <a:cs typeface="Arial" charset="0"/>
            </a:endParaRPr>
          </a:p>
        </p:txBody>
      </p:sp>
      <p:sp>
        <p:nvSpPr>
          <p:cNvPr id="101380" name="Text Box 4">
            <a:extLst>
              <a:ext uri="{FF2B5EF4-FFF2-40B4-BE49-F238E27FC236}">
                <a16:creationId xmlns:a16="http://schemas.microsoft.com/office/drawing/2014/main" id="{71173440-10CE-473F-A564-D044F0A638B9}"/>
              </a:ext>
            </a:extLst>
          </p:cNvPr>
          <p:cNvSpPr txBox="1">
            <a:spLocks noChangeArrowheads="1"/>
          </p:cNvSpPr>
          <p:nvPr/>
        </p:nvSpPr>
        <p:spPr bwMode="auto">
          <a:xfrm>
            <a:off x="3851275" y="1916113"/>
            <a:ext cx="5292725" cy="4362450"/>
          </a:xfrm>
          <a:prstGeom prst="rect">
            <a:avLst/>
          </a:prstGeom>
          <a:noFill/>
          <a:ln w="9525">
            <a:noFill/>
            <a:miter lim="800000"/>
            <a:headEnd/>
            <a:tailEnd/>
          </a:ln>
          <a:effectLst/>
        </p:spPr>
        <p:txBody>
          <a:bodyPr>
            <a:spAutoFit/>
          </a:bodyPr>
          <a:lstStyle/>
          <a:p>
            <a:pP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1.)</a:t>
            </a:r>
            <a:r>
              <a:rPr lang="en-US" sz="2800" b="1">
                <a:effectLst>
                  <a:outerShdw blurRad="38100" dist="38100" dir="2700000" algn="tl">
                    <a:srgbClr val="000000"/>
                  </a:outerShdw>
                </a:effectLst>
                <a:latin typeface="Arial" charset="0"/>
                <a:cs typeface="Arial" charset="0"/>
              </a:rPr>
              <a:t> </a:t>
            </a:r>
            <a:r>
              <a:rPr lang="en-US" sz="2800" b="1">
                <a:solidFill>
                  <a:schemeClr val="hlink"/>
                </a:solidFill>
                <a:effectLst>
                  <a:outerShdw blurRad="38100" dist="38100" dir="2700000" algn="tl">
                    <a:srgbClr val="000000"/>
                  </a:outerShdw>
                </a:effectLst>
                <a:latin typeface="Arial" charset="0"/>
                <a:cs typeface="Arial" charset="0"/>
              </a:rPr>
              <a:t>Most academic historians hate the Bible and want to refute its history.</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Unfortunately for them,</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modern archeology confirms the vast majority of the Bible’s history.</a:t>
            </a:r>
            <a:r>
              <a:rPr lang="en-US" sz="2800" b="1">
                <a:effectLst>
                  <a:outerShdw blurRad="38100" dist="38100" dir="2700000" algn="tl">
                    <a:srgbClr val="000000"/>
                  </a:outerShdw>
                </a:effectLst>
                <a:latin typeface="Arial" charset="0"/>
                <a:cs typeface="Arial" charset="0"/>
              </a:rPr>
              <a:t> </a:t>
            </a:r>
            <a:r>
              <a:rPr lang="en-US" sz="2800" b="1">
                <a:solidFill>
                  <a:srgbClr val="CCCC00"/>
                </a:solidFill>
                <a:effectLst>
                  <a:outerShdw blurRad="38100" dist="38100" dir="2700000" algn="tl">
                    <a:srgbClr val="000000"/>
                  </a:outerShdw>
                </a:effectLst>
                <a:latin typeface="Arial" charset="0"/>
                <a:cs typeface="Arial" charset="0"/>
              </a:rPr>
              <a:t>Having no interest in verifying what the Bible teaches,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they simply ignore it.</a:t>
            </a:r>
            <a:r>
              <a:rPr lang="en-GB" sz="2800" b="1">
                <a:solidFill>
                  <a:srgbClr val="FFFF00"/>
                </a:solidFill>
                <a:effectLst>
                  <a:outerShdw blurRad="38100" dist="38100" dir="2700000" algn="tl">
                    <a:srgbClr val="000000"/>
                  </a:outerShdw>
                </a:effectLst>
                <a:latin typeface="Arial" charset="0"/>
                <a:cs typeface="Arial" charset="0"/>
              </a:rPr>
              <a:t> </a:t>
            </a:r>
          </a:p>
        </p:txBody>
      </p:sp>
      <p:pic>
        <p:nvPicPr>
          <p:cNvPr id="101382" name="Picture 6" descr="See full size image">
            <a:hlinkClick r:id="rId2"/>
            <a:extLst>
              <a:ext uri="{FF2B5EF4-FFF2-40B4-BE49-F238E27FC236}">
                <a16:creationId xmlns:a16="http://schemas.microsoft.com/office/drawing/2014/main" id="{E9F44804-6563-449B-8D21-52A216EA6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60575"/>
            <a:ext cx="33845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1379">
                                            <p:txEl>
                                              <p:pRg st="0" end="0"/>
                                            </p:txEl>
                                          </p:spTgt>
                                        </p:tgtEl>
                                        <p:attrNameLst>
                                          <p:attrName>style.visibility</p:attrName>
                                        </p:attrNameLst>
                                      </p:cBhvr>
                                      <p:to>
                                        <p:strVal val="visible"/>
                                      </p:to>
                                    </p:set>
                                    <p:anim calcmode="discrete" valueType="clr">
                                      <p:cBhvr override="childStyle">
                                        <p:cTn id="7" dur="80"/>
                                        <p:tgtEl>
                                          <p:spTgt spid="1013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3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137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01382"/>
                                        </p:tgtEl>
                                        <p:attrNameLst>
                                          <p:attrName>style.visibility</p:attrName>
                                        </p:attrNameLst>
                                      </p:cBhvr>
                                      <p:to>
                                        <p:strVal val="visible"/>
                                      </p:to>
                                    </p:set>
                                    <p:animEffect transition="in" filter="circle(in)">
                                      <p:cBhvr>
                                        <p:cTn id="14" dur="2000"/>
                                        <p:tgtEl>
                                          <p:spTgt spid="1013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01380"/>
                                        </p:tgtEl>
                                        <p:attrNameLst>
                                          <p:attrName>style.visibility</p:attrName>
                                        </p:attrNameLst>
                                      </p:cBhvr>
                                      <p:to>
                                        <p:strVal val="visible"/>
                                      </p:to>
                                    </p:set>
                                    <p:anim calcmode="discrete" valueType="clr">
                                      <p:cBhvr override="childStyle">
                                        <p:cTn id="19" dur="80"/>
                                        <p:tgtEl>
                                          <p:spTgt spid="10138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1380"/>
                                        </p:tgtEl>
                                        <p:attrNameLst>
                                          <p:attrName>fillcolor</p:attrName>
                                        </p:attrNameLst>
                                      </p:cBhvr>
                                      <p:tavLst>
                                        <p:tav tm="0">
                                          <p:val>
                                            <p:clrVal>
                                              <a:schemeClr val="accent2"/>
                                            </p:clrVal>
                                          </p:val>
                                        </p:tav>
                                        <p:tav tm="50000">
                                          <p:val>
                                            <p:clrVal>
                                              <a:schemeClr val="hlink"/>
                                            </p:clrVal>
                                          </p:val>
                                        </p:tav>
                                      </p:tavLst>
                                    </p:anim>
                                    <p:set>
                                      <p:cBhvr>
                                        <p:cTn id="21" dur="80"/>
                                        <p:tgtEl>
                                          <p:spTgt spid="1013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86953C0-39E0-4848-8C4C-C65F9D01FC1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9A2544-695C-444B-AF18-E69BB34C5C3B}" type="slidenum">
              <a:rPr lang="en-GB" altLang="en-US"/>
              <a:pPr eaLnBrk="1" hangingPunct="1"/>
              <a:t>61</a:t>
            </a:fld>
            <a:endParaRPr lang="en-GB" altLang="en-US"/>
          </a:p>
        </p:txBody>
      </p:sp>
      <p:sp>
        <p:nvSpPr>
          <p:cNvPr id="64515" name="Rectangle 2">
            <a:extLst>
              <a:ext uri="{FF2B5EF4-FFF2-40B4-BE49-F238E27FC236}">
                <a16:creationId xmlns:a16="http://schemas.microsoft.com/office/drawing/2014/main" id="{E948967C-CB46-40AA-91AB-E60ADA65AEC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94212" name="Text Box 4">
            <a:extLst>
              <a:ext uri="{FF2B5EF4-FFF2-40B4-BE49-F238E27FC236}">
                <a16:creationId xmlns:a16="http://schemas.microsoft.com/office/drawing/2014/main" id="{BABBDE01-3B32-46AC-AEC2-002DA4213735}"/>
              </a:ext>
            </a:extLst>
          </p:cNvPr>
          <p:cNvSpPr txBox="1">
            <a:spLocks noChangeArrowheads="1"/>
          </p:cNvSpPr>
          <p:nvPr/>
        </p:nvSpPr>
        <p:spPr bwMode="auto">
          <a:xfrm>
            <a:off x="1619250" y="1052513"/>
            <a:ext cx="6192838"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There are two reasons for this:</a:t>
            </a:r>
            <a:r>
              <a:rPr lang="en-US">
                <a:latin typeface="Arial" charset="0"/>
                <a:cs typeface="Arial" charset="0"/>
              </a:rPr>
              <a:t> </a:t>
            </a:r>
            <a:endParaRPr lang="en-GB">
              <a:latin typeface="Arial" charset="0"/>
              <a:cs typeface="Arial" charset="0"/>
            </a:endParaRPr>
          </a:p>
        </p:txBody>
      </p:sp>
      <p:sp>
        <p:nvSpPr>
          <p:cNvPr id="94213" name="Text Box 5">
            <a:extLst>
              <a:ext uri="{FF2B5EF4-FFF2-40B4-BE49-F238E27FC236}">
                <a16:creationId xmlns:a16="http://schemas.microsoft.com/office/drawing/2014/main" id="{59A03A67-6FF0-4D2B-AAE7-7445AC392771}"/>
              </a:ext>
            </a:extLst>
          </p:cNvPr>
          <p:cNvSpPr txBox="1">
            <a:spLocks noChangeArrowheads="1"/>
          </p:cNvSpPr>
          <p:nvPr/>
        </p:nvSpPr>
        <p:spPr bwMode="auto">
          <a:xfrm>
            <a:off x="0" y="5484813"/>
            <a:ext cx="9144000" cy="1373187"/>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2.) The rabbis of Judaism teach that the House of Israel disappeared into oblivion, </a:t>
            </a:r>
            <a:r>
              <a:rPr lang="en-US" sz="2800" b="1">
                <a:solidFill>
                  <a:srgbClr val="FF3300"/>
                </a:solidFill>
                <a:effectLst>
                  <a:outerShdw blurRad="38100" dist="38100" dir="2700000" algn="tl">
                    <a:srgbClr val="000000"/>
                  </a:outerShdw>
                </a:effectLst>
                <a:latin typeface="Arial" charset="0"/>
                <a:cs typeface="Arial" charset="0"/>
              </a:rPr>
              <a:t>never to be heard from again! </a:t>
            </a:r>
            <a:endParaRPr lang="en-GB" sz="2800" b="1">
              <a:solidFill>
                <a:srgbClr val="FF3300"/>
              </a:solidFill>
              <a:effectLst>
                <a:outerShdw blurRad="38100" dist="38100" dir="2700000" algn="tl">
                  <a:srgbClr val="000000"/>
                </a:outerShdw>
              </a:effectLst>
              <a:latin typeface="Arial" charset="0"/>
              <a:cs typeface="Arial" charset="0"/>
            </a:endParaRPr>
          </a:p>
        </p:txBody>
      </p:sp>
      <p:pic>
        <p:nvPicPr>
          <p:cNvPr id="94218" name="Picture 10" descr="BlackRabbisGroupWithNames">
            <a:extLst>
              <a:ext uri="{FF2B5EF4-FFF2-40B4-BE49-F238E27FC236}">
                <a16:creationId xmlns:a16="http://schemas.microsoft.com/office/drawing/2014/main" id="{F2070B9D-C3C1-4DA8-BFF1-5D7D5355A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28775"/>
            <a:ext cx="619125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animEffect transition="in" filter="circle(in)">
                                      <p:cBhvr>
                                        <p:cTn id="7" dur="2000"/>
                                        <p:tgtEl>
                                          <p:spTgt spid="94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213"/>
                                        </p:tgtEl>
                                        <p:attrNameLst>
                                          <p:attrName>style.visibility</p:attrName>
                                        </p:attrNameLst>
                                      </p:cBhvr>
                                      <p:to>
                                        <p:strVal val="visible"/>
                                      </p:to>
                                    </p:set>
                                    <p:anim calcmode="lin" valueType="num">
                                      <p:cBhvr additive="base">
                                        <p:cTn id="12" dur="500" fill="hold"/>
                                        <p:tgtEl>
                                          <p:spTgt spid="94213"/>
                                        </p:tgtEl>
                                        <p:attrNameLst>
                                          <p:attrName>ppt_x</p:attrName>
                                        </p:attrNameLst>
                                      </p:cBhvr>
                                      <p:tavLst>
                                        <p:tav tm="0">
                                          <p:val>
                                            <p:strVal val="#ppt_x"/>
                                          </p:val>
                                        </p:tav>
                                        <p:tav tm="100000">
                                          <p:val>
                                            <p:strVal val="#ppt_x"/>
                                          </p:val>
                                        </p:tav>
                                      </p:tavLst>
                                    </p:anim>
                                    <p:anim calcmode="lin" valueType="num">
                                      <p:cBhvr additive="base">
                                        <p:cTn id="1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926A7396-0953-4158-B93B-20BE5A32A87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41C409-1EEA-4D2F-A4A8-A64F9933CB9A}" type="slidenum">
              <a:rPr lang="en-GB" altLang="en-US"/>
              <a:pPr eaLnBrk="1" hangingPunct="1"/>
              <a:t>62</a:t>
            </a:fld>
            <a:endParaRPr lang="en-GB" altLang="en-US"/>
          </a:p>
        </p:txBody>
      </p:sp>
      <p:sp>
        <p:nvSpPr>
          <p:cNvPr id="65539" name="Rectangle 2">
            <a:extLst>
              <a:ext uri="{FF2B5EF4-FFF2-40B4-BE49-F238E27FC236}">
                <a16:creationId xmlns:a16="http://schemas.microsoft.com/office/drawing/2014/main" id="{D50D614C-A416-44FF-A7DD-FFBBE208C3D1}"/>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2403" name="Text Box 3">
            <a:extLst>
              <a:ext uri="{FF2B5EF4-FFF2-40B4-BE49-F238E27FC236}">
                <a16:creationId xmlns:a16="http://schemas.microsoft.com/office/drawing/2014/main" id="{54932461-52CF-419C-800C-F1B80B7FA831}"/>
              </a:ext>
            </a:extLst>
          </p:cNvPr>
          <p:cNvSpPr txBox="1">
            <a:spLocks noChangeArrowheads="1"/>
          </p:cNvSpPr>
          <p:nvPr/>
        </p:nvSpPr>
        <p:spPr bwMode="auto">
          <a:xfrm>
            <a:off x="1619250" y="1052513"/>
            <a:ext cx="6192838"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There are two reasons for this:</a:t>
            </a:r>
            <a:r>
              <a:rPr lang="en-US">
                <a:latin typeface="Arial" charset="0"/>
                <a:cs typeface="Arial" charset="0"/>
              </a:rPr>
              <a:t> </a:t>
            </a:r>
            <a:endParaRPr lang="en-GB">
              <a:latin typeface="Arial" charset="0"/>
              <a:cs typeface="Arial" charset="0"/>
            </a:endParaRPr>
          </a:p>
        </p:txBody>
      </p:sp>
      <p:sp>
        <p:nvSpPr>
          <p:cNvPr id="102404" name="Text Box 4">
            <a:extLst>
              <a:ext uri="{FF2B5EF4-FFF2-40B4-BE49-F238E27FC236}">
                <a16:creationId xmlns:a16="http://schemas.microsoft.com/office/drawing/2014/main" id="{50A1740C-AC1F-474F-919E-F38C536F7DA5}"/>
              </a:ext>
            </a:extLst>
          </p:cNvPr>
          <p:cNvSpPr txBox="1">
            <a:spLocks noChangeArrowheads="1"/>
          </p:cNvSpPr>
          <p:nvPr/>
        </p:nvSpPr>
        <p:spPr bwMode="auto">
          <a:xfrm>
            <a:off x="0" y="5667375"/>
            <a:ext cx="9144000" cy="1190625"/>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3600" b="1">
                <a:solidFill>
                  <a:srgbClr val="FF3300"/>
                </a:solidFill>
                <a:effectLst>
                  <a:outerShdw blurRad="38100" dist="38100" dir="2700000" algn="tl">
                    <a:srgbClr val="000000"/>
                  </a:outerShdw>
                </a:effectLst>
                <a:latin typeface="Arial" charset="0"/>
                <a:cs typeface="Arial" charset="0"/>
              </a:rPr>
              <a:t>As you can now see, THEY ARE BOTH WRONG!!!</a:t>
            </a:r>
            <a:endParaRPr lang="en-GB" sz="3600" b="1">
              <a:solidFill>
                <a:srgbClr val="FF3300"/>
              </a:solidFill>
              <a:effectLst>
                <a:outerShdw blurRad="38100" dist="38100" dir="2700000" algn="tl">
                  <a:srgbClr val="000000"/>
                </a:outerShdw>
              </a:effectLst>
              <a:latin typeface="Arial" charset="0"/>
              <a:cs typeface="Arial" charset="0"/>
            </a:endParaRPr>
          </a:p>
        </p:txBody>
      </p:sp>
      <p:pic>
        <p:nvPicPr>
          <p:cNvPr id="102405" name="Picture 5" descr="williams-and-the-rabbis">
            <a:extLst>
              <a:ext uri="{FF2B5EF4-FFF2-40B4-BE49-F238E27FC236}">
                <a16:creationId xmlns:a16="http://schemas.microsoft.com/office/drawing/2014/main" id="{6CAB6E3D-B32C-490C-BEB5-75C9DD45F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56880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Text Box 6">
            <a:extLst>
              <a:ext uri="{FF2B5EF4-FFF2-40B4-BE49-F238E27FC236}">
                <a16:creationId xmlns:a16="http://schemas.microsoft.com/office/drawing/2014/main" id="{1E4BE548-F71F-48F0-B985-7CEC9DE75856}"/>
              </a:ext>
            </a:extLst>
          </p:cNvPr>
          <p:cNvSpPr txBox="1">
            <a:spLocks noChangeArrowheads="1"/>
          </p:cNvSpPr>
          <p:nvPr/>
        </p:nvSpPr>
        <p:spPr bwMode="auto">
          <a:xfrm>
            <a:off x="6084888" y="2205038"/>
            <a:ext cx="2879725" cy="1800225"/>
          </a:xfrm>
          <a:prstGeom prst="rect">
            <a:avLst/>
          </a:prstGeom>
          <a:noFill/>
          <a:ln w="9525">
            <a:noFill/>
            <a:miter lim="800000"/>
            <a:headEnd/>
            <a:tailEnd/>
          </a:ln>
          <a:effectLst/>
        </p:spPr>
        <p:txBody>
          <a:bodyPr>
            <a:spAutoFit/>
          </a:bodyPr>
          <a:lstStyle/>
          <a:p>
            <a:pPr algn="ctr">
              <a:spcBef>
                <a:spcPct val="50000"/>
              </a:spcBef>
              <a:defRPr/>
            </a:pPr>
            <a:r>
              <a:rPr lang="en-GB" sz="2800" b="1" i="1">
                <a:solidFill>
                  <a:srgbClr val="FFFF00"/>
                </a:solidFill>
                <a:effectLst>
                  <a:outerShdw blurRad="38100" dist="38100" dir="2700000" algn="tl">
                    <a:srgbClr val="000000"/>
                  </a:outerShdw>
                </a:effectLst>
                <a:latin typeface="Arial" charset="0"/>
                <a:cs typeface="Arial" charset="0"/>
              </a:rPr>
              <a:t>Archbishop Rowan Williams and Chief Rabbis</a:t>
            </a:r>
            <a:r>
              <a:rPr lang="en-GB" b="1">
                <a:solidFill>
                  <a:srgbClr val="FFFF00"/>
                </a:solidFill>
                <a:effectLst>
                  <a:outerShdw blurRad="38100" dist="38100" dir="2700000" algn="tl">
                    <a:srgbClr val="000000"/>
                  </a:outerShdw>
                </a:effectLst>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circle(in)">
                                      <p:cBhvr>
                                        <p:cTn id="7" dur="20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2406"/>
                                        </p:tgtEl>
                                        <p:attrNameLst>
                                          <p:attrName>style.visibility</p:attrName>
                                        </p:attrNameLst>
                                      </p:cBhvr>
                                      <p:to>
                                        <p:strVal val="visible"/>
                                      </p:to>
                                    </p:set>
                                    <p:anim calcmode="discrete" valueType="clr">
                                      <p:cBhvr override="childStyle">
                                        <p:cTn id="12" dur="80"/>
                                        <p:tgtEl>
                                          <p:spTgt spid="10240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2406"/>
                                        </p:tgtEl>
                                        <p:attrNameLst>
                                          <p:attrName>fillcolor</p:attrName>
                                        </p:attrNameLst>
                                      </p:cBhvr>
                                      <p:tavLst>
                                        <p:tav tm="0">
                                          <p:val>
                                            <p:clrVal>
                                              <a:schemeClr val="accent2"/>
                                            </p:clrVal>
                                          </p:val>
                                        </p:tav>
                                        <p:tav tm="50000">
                                          <p:val>
                                            <p:clrVal>
                                              <a:schemeClr val="hlink"/>
                                            </p:clrVal>
                                          </p:val>
                                        </p:tav>
                                      </p:tavLst>
                                    </p:anim>
                                    <p:set>
                                      <p:cBhvr>
                                        <p:cTn id="14" dur="80"/>
                                        <p:tgtEl>
                                          <p:spTgt spid="10240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ppt_x"/>
                                          </p:val>
                                        </p:tav>
                                        <p:tav tm="100000">
                                          <p:val>
                                            <p:strVal val="#ppt_x"/>
                                          </p:val>
                                        </p:tav>
                                      </p:tavLst>
                                    </p:anim>
                                    <p:anim calcmode="lin" valueType="num">
                                      <p:cBhvr additive="base">
                                        <p:cTn id="20"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5B437E7-4665-48A7-B4CF-70B4E7F76F8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6CA237-CE53-4A8D-9639-16B95BDB014D}" type="slidenum">
              <a:rPr lang="en-GB" altLang="en-US"/>
              <a:pPr eaLnBrk="1" hangingPunct="1"/>
              <a:t>63</a:t>
            </a:fld>
            <a:endParaRPr lang="en-GB" altLang="en-US"/>
          </a:p>
        </p:txBody>
      </p:sp>
      <p:pic>
        <p:nvPicPr>
          <p:cNvPr id="66563" name="Picture 4" descr="Pyramid">
            <a:extLst>
              <a:ext uri="{FF2B5EF4-FFF2-40B4-BE49-F238E27FC236}">
                <a16:creationId xmlns:a16="http://schemas.microsoft.com/office/drawing/2014/main" id="{CC18EDFD-0A27-4060-85E4-E78B01C1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a:extLst>
              <a:ext uri="{FF2B5EF4-FFF2-40B4-BE49-F238E27FC236}">
                <a16:creationId xmlns:a16="http://schemas.microsoft.com/office/drawing/2014/main" id="{BF8C31AA-7DE7-495E-ACCF-8F854D20769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98307" name="Text Box 3">
            <a:extLst>
              <a:ext uri="{FF2B5EF4-FFF2-40B4-BE49-F238E27FC236}">
                <a16:creationId xmlns:a16="http://schemas.microsoft.com/office/drawing/2014/main" id="{EAC1D026-5C21-45ED-8851-9F6B0D1F6D49}"/>
              </a:ext>
            </a:extLst>
          </p:cNvPr>
          <p:cNvSpPr txBox="1">
            <a:spLocks noChangeArrowheads="1"/>
          </p:cNvSpPr>
          <p:nvPr/>
        </p:nvSpPr>
        <p:spPr bwMode="auto">
          <a:xfrm>
            <a:off x="539750" y="1268413"/>
            <a:ext cx="8280400" cy="457200"/>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00FF00"/>
                </a:solidFill>
                <a:effectLst>
                  <a:outerShdw blurRad="38100" dist="38100" dir="2700000" algn="tl">
                    <a:srgbClr val="000000"/>
                  </a:outerShdw>
                </a:effectLst>
                <a:latin typeface="Arial" charset="0"/>
                <a:cs typeface="Arial" charset="0"/>
              </a:rPr>
              <a:t>The Seven Times Prophecy - Leviticus 26:13-46</a:t>
            </a:r>
            <a:endParaRPr lang="en-GB" sz="2400" b="1">
              <a:solidFill>
                <a:srgbClr val="00FF00"/>
              </a:solidFill>
              <a:effectLst>
                <a:outerShdw blurRad="38100" dist="38100" dir="2700000" algn="tl">
                  <a:srgbClr val="000000"/>
                </a:outerShdw>
              </a:effectLst>
              <a:latin typeface="Arial" charset="0"/>
              <a:cs typeface="Arial" charset="0"/>
            </a:endParaRPr>
          </a:p>
        </p:txBody>
      </p:sp>
      <p:sp>
        <p:nvSpPr>
          <p:cNvPr id="98309" name="Text Box 5">
            <a:extLst>
              <a:ext uri="{FF2B5EF4-FFF2-40B4-BE49-F238E27FC236}">
                <a16:creationId xmlns:a16="http://schemas.microsoft.com/office/drawing/2014/main" id="{E96702FA-F578-454B-ADF8-1902A1987E60}"/>
              </a:ext>
            </a:extLst>
          </p:cNvPr>
          <p:cNvSpPr txBox="1">
            <a:spLocks noChangeArrowheads="1"/>
          </p:cNvSpPr>
          <p:nvPr/>
        </p:nvSpPr>
        <p:spPr bwMode="auto">
          <a:xfrm>
            <a:off x="0" y="3573463"/>
            <a:ext cx="9144000" cy="2647950"/>
          </a:xfrm>
          <a:prstGeom prst="rect">
            <a:avLst/>
          </a:prstGeom>
          <a:solidFill>
            <a:schemeClr val="tx2"/>
          </a:solidFill>
          <a:ln w="9525">
            <a:noFill/>
            <a:miter lim="800000"/>
            <a:headEnd/>
            <a:tailEnd/>
          </a:ln>
          <a:effectLst/>
        </p:spPr>
        <p:txBody>
          <a:bodyPr>
            <a:spAutoFit/>
          </a:bodyPr>
          <a:lstStyle/>
          <a:p>
            <a:pPr>
              <a:defRPr/>
            </a:pPr>
            <a:r>
              <a:rPr lang="en-US" sz="2400" b="1" i="1">
                <a:solidFill>
                  <a:srgbClr val="FF00FF"/>
                </a:solidFill>
                <a:effectLst>
                  <a:outerShdw blurRad="38100" dist="38100" dir="2700000" algn="tl">
                    <a:srgbClr val="000000"/>
                  </a:outerShdw>
                </a:effectLst>
                <a:latin typeface="Arial" charset="0"/>
                <a:cs typeface="Arial" charset="0"/>
              </a:rPr>
              <a:t>13</a:t>
            </a:r>
            <a:r>
              <a:rPr lang="en-US" sz="2400" b="1" i="1">
                <a:solidFill>
                  <a:schemeClr val="bg1"/>
                </a:solidFill>
                <a:effectLst>
                  <a:outerShdw blurRad="38100" dist="38100" dir="2700000" algn="tl">
                    <a:srgbClr val="000000"/>
                  </a:outerShdw>
                </a:effectLst>
                <a:latin typeface="Arial" charset="0"/>
                <a:cs typeface="Arial" charset="0"/>
              </a:rPr>
              <a:t> I am the LORD your God, which brought you forth out of the land of Egypt, that ye should not be their bondmen; </a:t>
            </a:r>
            <a:r>
              <a:rPr lang="en-US" sz="2400" b="1" i="1">
                <a:solidFill>
                  <a:srgbClr val="00FF00"/>
                </a:solidFill>
                <a:effectLst>
                  <a:outerShdw blurRad="38100" dist="38100" dir="2700000" algn="tl">
                    <a:srgbClr val="000000"/>
                  </a:outerShdw>
                </a:effectLst>
                <a:latin typeface="Arial" charset="0"/>
                <a:cs typeface="Arial" charset="0"/>
              </a:rPr>
              <a:t>and I have broken the bands of your yoke, and made you go upright. </a:t>
            </a:r>
          </a:p>
          <a:p>
            <a:pPr>
              <a:defRPr/>
            </a:pPr>
            <a:endParaRPr lang="en-US" sz="2400" b="1" i="1">
              <a:solidFill>
                <a:srgbClr val="00FF00"/>
              </a:solidFill>
              <a:effectLst>
                <a:outerShdw blurRad="38100" dist="38100" dir="2700000" algn="tl">
                  <a:srgbClr val="000000"/>
                </a:outerShdw>
              </a:effectLst>
              <a:latin typeface="Arial" charset="0"/>
              <a:cs typeface="Arial" charset="0"/>
            </a:endParaRPr>
          </a:p>
          <a:p>
            <a:pPr>
              <a:defRPr/>
            </a:pPr>
            <a:r>
              <a:rPr lang="en-US" sz="2400" b="1" i="1">
                <a:solidFill>
                  <a:srgbClr val="FF00FF"/>
                </a:solidFill>
                <a:effectLst>
                  <a:outerShdw blurRad="38100" dist="38100" dir="2700000" algn="tl">
                    <a:srgbClr val="000000"/>
                  </a:outerShdw>
                </a:effectLst>
                <a:latin typeface="Arial" charset="0"/>
                <a:cs typeface="Arial" charset="0"/>
              </a:rPr>
              <a:t>14</a:t>
            </a:r>
            <a:r>
              <a:rPr lang="en-US" sz="2400" b="1" i="1">
                <a:solidFill>
                  <a:schemeClr val="bg1"/>
                </a:solidFill>
                <a:effectLst>
                  <a:outerShdw blurRad="38100" dist="38100" dir="2700000" algn="tl">
                    <a:srgbClr val="000000"/>
                  </a:outerShdw>
                </a:effectLst>
                <a:latin typeface="Arial" charset="0"/>
                <a:cs typeface="Arial" charset="0"/>
              </a:rPr>
              <a:t> </a:t>
            </a:r>
            <a:r>
              <a:rPr lang="en-US" sz="2400" b="1" i="1">
                <a:solidFill>
                  <a:srgbClr val="CC9900"/>
                </a:solidFill>
                <a:effectLst>
                  <a:outerShdw blurRad="38100" dist="38100" dir="2700000" algn="tl">
                    <a:srgbClr val="000000"/>
                  </a:outerShdw>
                </a:effectLst>
                <a:latin typeface="Arial" charset="0"/>
                <a:cs typeface="Arial" charset="0"/>
              </a:rPr>
              <a:t>But if ye will not hearken unto me, and will not do all these commandments;</a:t>
            </a:r>
            <a:r>
              <a:rPr lang="en-US" sz="2400" b="1">
                <a:solidFill>
                  <a:srgbClr val="CC9900"/>
                </a:solidFill>
                <a:effectLst>
                  <a:outerShdw blurRad="38100" dist="38100" dir="2700000" algn="tl">
                    <a:srgbClr val="000000"/>
                  </a:outerShdw>
                </a:effectLst>
                <a:latin typeface="Arial" charset="0"/>
                <a:cs typeface="Arial" charset="0"/>
              </a:rPr>
              <a:t> </a:t>
            </a:r>
            <a:endParaRPr lang="en-GB" sz="2400" b="1">
              <a:solidFill>
                <a:srgbClr val="CC99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07"/>
                                        </p:tgtEl>
                                        <p:attrNameLst>
                                          <p:attrName>style.visibility</p:attrName>
                                        </p:attrNameLst>
                                      </p:cBhvr>
                                      <p:to>
                                        <p:strVal val="visible"/>
                                      </p:to>
                                    </p:set>
                                    <p:anim calcmode="discrete" valueType="clr">
                                      <p:cBhvr override="childStyle">
                                        <p:cTn id="7" dur="80"/>
                                        <p:tgtEl>
                                          <p:spTgt spid="983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07"/>
                                        </p:tgtEl>
                                        <p:attrNameLst>
                                          <p:attrName>fillcolor</p:attrName>
                                        </p:attrNameLst>
                                      </p:cBhvr>
                                      <p:tavLst>
                                        <p:tav tm="0">
                                          <p:val>
                                            <p:clrVal>
                                              <a:schemeClr val="accent2"/>
                                            </p:clrVal>
                                          </p:val>
                                        </p:tav>
                                        <p:tav tm="50000">
                                          <p:val>
                                            <p:clrVal>
                                              <a:schemeClr val="hlink"/>
                                            </p:clrVal>
                                          </p:val>
                                        </p:tav>
                                      </p:tavLst>
                                    </p:anim>
                                    <p:set>
                                      <p:cBhvr>
                                        <p:cTn id="9" dur="80"/>
                                        <p:tgtEl>
                                          <p:spTgt spid="983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8309"/>
                                        </p:tgtEl>
                                        <p:attrNameLst>
                                          <p:attrName>style.visibility</p:attrName>
                                        </p:attrNameLst>
                                      </p:cBhvr>
                                      <p:to>
                                        <p:strVal val="visible"/>
                                      </p:to>
                                    </p:set>
                                    <p:anim calcmode="lin" valueType="num">
                                      <p:cBhvr additive="base">
                                        <p:cTn id="14" dur="500" fill="hold"/>
                                        <p:tgtEl>
                                          <p:spTgt spid="98309"/>
                                        </p:tgtEl>
                                        <p:attrNameLst>
                                          <p:attrName>ppt_x</p:attrName>
                                        </p:attrNameLst>
                                      </p:cBhvr>
                                      <p:tavLst>
                                        <p:tav tm="0">
                                          <p:val>
                                            <p:strVal val="#ppt_x"/>
                                          </p:val>
                                        </p:tav>
                                        <p:tav tm="100000">
                                          <p:val>
                                            <p:strVal val="#ppt_x"/>
                                          </p:val>
                                        </p:tav>
                                      </p:tavLst>
                                    </p:anim>
                                    <p:anim calcmode="lin" valueType="num">
                                      <p:cBhvr additive="base">
                                        <p:cTn id="15" dur="500" fill="hold"/>
                                        <p:tgtEl>
                                          <p:spTgt spid="98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43230F-3807-489D-A63A-3AABCECC8C7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AB9315-F41A-4B52-A015-5273B76F0C83}" type="slidenum">
              <a:rPr lang="en-GB" altLang="en-US"/>
              <a:pPr eaLnBrk="1" hangingPunct="1"/>
              <a:t>64</a:t>
            </a:fld>
            <a:endParaRPr lang="en-GB" altLang="en-US"/>
          </a:p>
        </p:txBody>
      </p:sp>
      <p:pic>
        <p:nvPicPr>
          <p:cNvPr id="67587" name="Picture 2" descr="Pyramid">
            <a:extLst>
              <a:ext uri="{FF2B5EF4-FFF2-40B4-BE49-F238E27FC236}">
                <a16:creationId xmlns:a16="http://schemas.microsoft.com/office/drawing/2014/main" id="{FCF2EB7B-B759-40B9-A931-E57E40635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3">
            <a:extLst>
              <a:ext uri="{FF2B5EF4-FFF2-40B4-BE49-F238E27FC236}">
                <a16:creationId xmlns:a16="http://schemas.microsoft.com/office/drawing/2014/main" id="{24E5AD5B-43BA-47F8-8C6E-8F8F0862A84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4452" name="Text Box 4">
            <a:extLst>
              <a:ext uri="{FF2B5EF4-FFF2-40B4-BE49-F238E27FC236}">
                <a16:creationId xmlns:a16="http://schemas.microsoft.com/office/drawing/2014/main" id="{3B2A1FDA-BE50-4824-AAA0-093C6F04F89F}"/>
              </a:ext>
            </a:extLst>
          </p:cNvPr>
          <p:cNvSpPr txBox="1">
            <a:spLocks noChangeArrowheads="1"/>
          </p:cNvSpPr>
          <p:nvPr/>
        </p:nvSpPr>
        <p:spPr bwMode="auto">
          <a:xfrm>
            <a:off x="539750" y="1268413"/>
            <a:ext cx="8280400" cy="457200"/>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00FF00"/>
                </a:solidFill>
                <a:effectLst>
                  <a:outerShdw blurRad="38100" dist="38100" dir="2700000" algn="tl">
                    <a:srgbClr val="000000"/>
                  </a:outerShdw>
                </a:effectLst>
                <a:latin typeface="Arial" charset="0"/>
                <a:cs typeface="Arial" charset="0"/>
              </a:rPr>
              <a:t>The Seven Times Prophecy - Leviticus 26:13-46</a:t>
            </a:r>
            <a:endParaRPr lang="en-GB" sz="2400" b="1">
              <a:solidFill>
                <a:srgbClr val="00FF00"/>
              </a:solidFill>
              <a:effectLst>
                <a:outerShdw blurRad="38100" dist="38100" dir="2700000" algn="tl">
                  <a:srgbClr val="000000"/>
                </a:outerShdw>
              </a:effectLst>
              <a:latin typeface="Arial" charset="0"/>
              <a:cs typeface="Arial" charset="0"/>
            </a:endParaRPr>
          </a:p>
        </p:txBody>
      </p:sp>
      <p:sp>
        <p:nvSpPr>
          <p:cNvPr id="104453" name="Text Box 5">
            <a:extLst>
              <a:ext uri="{FF2B5EF4-FFF2-40B4-BE49-F238E27FC236}">
                <a16:creationId xmlns:a16="http://schemas.microsoft.com/office/drawing/2014/main" id="{656D8E88-D2D0-48BD-B6C7-7C30E35B7C8D}"/>
              </a:ext>
            </a:extLst>
          </p:cNvPr>
          <p:cNvSpPr txBox="1">
            <a:spLocks noChangeArrowheads="1"/>
          </p:cNvSpPr>
          <p:nvPr/>
        </p:nvSpPr>
        <p:spPr bwMode="auto">
          <a:xfrm>
            <a:off x="0" y="2852738"/>
            <a:ext cx="9144000" cy="3502025"/>
          </a:xfrm>
          <a:prstGeom prst="rect">
            <a:avLst/>
          </a:prstGeom>
          <a:solidFill>
            <a:schemeClr val="tx2"/>
          </a:solidFill>
          <a:ln w="9525">
            <a:noFill/>
            <a:miter lim="800000"/>
            <a:headEnd/>
            <a:tailEnd/>
          </a:ln>
          <a:effectLst/>
        </p:spPr>
        <p:txBody>
          <a:bodyPr>
            <a:spAutoFit/>
          </a:bodyPr>
          <a:lstStyle/>
          <a:p>
            <a:pPr>
              <a:defRPr/>
            </a:pPr>
            <a:r>
              <a:rPr lang="en-US" sz="2400" b="1" i="1">
                <a:solidFill>
                  <a:srgbClr val="FF00FF"/>
                </a:solidFill>
                <a:effectLst>
                  <a:outerShdw blurRad="38100" dist="38100" dir="2700000" algn="tl">
                    <a:srgbClr val="000000"/>
                  </a:outerShdw>
                </a:effectLst>
                <a:latin typeface="Arial" charset="0"/>
                <a:cs typeface="Arial" charset="0"/>
              </a:rPr>
              <a:t>15 </a:t>
            </a:r>
            <a:r>
              <a:rPr lang="en-US" sz="2400" b="1" i="1">
                <a:solidFill>
                  <a:schemeClr val="bg1"/>
                </a:solidFill>
                <a:effectLst>
                  <a:outerShdw blurRad="38100" dist="38100" dir="2700000" algn="tl">
                    <a:srgbClr val="000000"/>
                  </a:outerShdw>
                </a:effectLst>
                <a:latin typeface="Arial" charset="0"/>
                <a:cs typeface="Arial" charset="0"/>
              </a:rPr>
              <a:t>And if ye shall despise my statutes, or if your soul abhor my judgments, so that ye will not do all my commandments, but that ye break my covenant:</a:t>
            </a:r>
          </a:p>
          <a:p>
            <a:pPr>
              <a:defRPr/>
            </a:pPr>
            <a:r>
              <a:rPr lang="en-US" sz="2400" b="1" i="1">
                <a:effectLst>
                  <a:outerShdw blurRad="38100" dist="38100" dir="2700000" algn="tl">
                    <a:srgbClr val="000000"/>
                  </a:outerShdw>
                </a:effectLst>
                <a:latin typeface="Arial" charset="0"/>
                <a:cs typeface="Arial" charset="0"/>
              </a:rPr>
              <a:t> </a:t>
            </a:r>
          </a:p>
          <a:p>
            <a:pPr>
              <a:defRPr/>
            </a:pPr>
            <a:r>
              <a:rPr lang="en-US" sz="2400" b="1" i="1">
                <a:solidFill>
                  <a:srgbClr val="FF00FF"/>
                </a:solidFill>
                <a:effectLst>
                  <a:outerShdw blurRad="38100" dist="38100" dir="2700000" algn="tl">
                    <a:srgbClr val="000000"/>
                  </a:outerShdw>
                </a:effectLst>
                <a:latin typeface="Arial" charset="0"/>
                <a:cs typeface="Arial" charset="0"/>
              </a:rPr>
              <a:t>23 </a:t>
            </a:r>
            <a:r>
              <a:rPr lang="en-US" sz="2400" b="1" i="1">
                <a:solidFill>
                  <a:srgbClr val="CC9900"/>
                </a:solidFill>
                <a:effectLst>
                  <a:outerShdw blurRad="38100" dist="38100" dir="2700000" algn="tl">
                    <a:srgbClr val="000000"/>
                  </a:outerShdw>
                </a:effectLst>
                <a:latin typeface="Arial" charset="0"/>
                <a:cs typeface="Arial" charset="0"/>
              </a:rPr>
              <a:t>And if ye will not be reformed by me by these things, but will walk contrary unto me; </a:t>
            </a:r>
          </a:p>
          <a:p>
            <a:pPr>
              <a:defRPr/>
            </a:pPr>
            <a:endParaRPr lang="en-US" sz="2400" b="1" i="1">
              <a:solidFill>
                <a:srgbClr val="CC9900"/>
              </a:solidFill>
              <a:effectLst>
                <a:outerShdw blurRad="38100" dist="38100" dir="2700000" algn="tl">
                  <a:srgbClr val="000000"/>
                </a:outerShdw>
              </a:effectLst>
              <a:latin typeface="Arial" charset="0"/>
              <a:cs typeface="Arial" charset="0"/>
            </a:endParaRPr>
          </a:p>
          <a:p>
            <a:pPr>
              <a:defRPr/>
            </a:pPr>
            <a:r>
              <a:rPr lang="en-US" sz="2400" b="1" i="1" u="sng">
                <a:solidFill>
                  <a:srgbClr val="FF00FF"/>
                </a:solidFill>
                <a:effectLst>
                  <a:outerShdw blurRad="38100" dist="38100" dir="2700000" algn="tl">
                    <a:srgbClr val="000000"/>
                  </a:outerShdw>
                </a:effectLst>
                <a:latin typeface="Arial" charset="0"/>
                <a:cs typeface="Arial" charset="0"/>
              </a:rPr>
              <a:t>24</a:t>
            </a:r>
            <a:r>
              <a:rPr lang="en-US" sz="2400" b="1" i="1" u="sng">
                <a:effectLst>
                  <a:outerShdw blurRad="38100" dist="38100" dir="2700000" algn="tl">
                    <a:srgbClr val="000000"/>
                  </a:outerShdw>
                </a:effectLst>
                <a:latin typeface="Arial" charset="0"/>
                <a:cs typeface="Arial" charset="0"/>
              </a:rPr>
              <a:t> </a:t>
            </a:r>
            <a:r>
              <a:rPr lang="en-US" sz="2400" b="1" i="1" u="sng">
                <a:solidFill>
                  <a:schemeClr val="hlink"/>
                </a:solidFill>
                <a:effectLst>
                  <a:outerShdw blurRad="38100" dist="38100" dir="2700000" algn="tl">
                    <a:srgbClr val="000000"/>
                  </a:outerShdw>
                </a:effectLst>
                <a:latin typeface="Arial" charset="0"/>
                <a:cs typeface="Arial" charset="0"/>
              </a:rPr>
              <a:t>Then will I also walk contrary unto you,</a:t>
            </a:r>
            <a:r>
              <a:rPr lang="en-US" sz="2400" b="1" i="1" u="sng">
                <a:solidFill>
                  <a:srgbClr val="FF3300"/>
                </a:solidFill>
                <a:effectLst>
                  <a:outerShdw blurRad="38100" dist="38100" dir="2700000" algn="tl">
                    <a:srgbClr val="000000"/>
                  </a:outerShdw>
                </a:effectLst>
                <a:latin typeface="Arial" charset="0"/>
                <a:cs typeface="Arial" charset="0"/>
              </a:rPr>
              <a:t> </a:t>
            </a:r>
            <a:r>
              <a:rPr lang="en-US" sz="2800" b="1" i="1" u="sng">
                <a:solidFill>
                  <a:srgbClr val="FF3300"/>
                </a:solidFill>
                <a:effectLst>
                  <a:outerShdw blurRad="38100" dist="38100" dir="2700000" algn="tl">
                    <a:srgbClr val="000000"/>
                  </a:outerShdw>
                </a:effectLst>
                <a:latin typeface="Arial" charset="0"/>
                <a:cs typeface="Arial" charset="0"/>
              </a:rPr>
              <a:t>and will punish you yet seven times for your sins.</a:t>
            </a:r>
            <a:r>
              <a:rPr lang="en-US" sz="2800">
                <a:latin typeface="Arial" charset="0"/>
                <a:cs typeface="Arial" charset="0"/>
              </a:rPr>
              <a:t> </a:t>
            </a:r>
            <a:endParaRPr lang="en-GB" sz="2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additive="base">
                                        <p:cTn id="7" dur="500" fill="hold"/>
                                        <p:tgtEl>
                                          <p:spTgt spid="104453"/>
                                        </p:tgtEl>
                                        <p:attrNameLst>
                                          <p:attrName>ppt_x</p:attrName>
                                        </p:attrNameLst>
                                      </p:cBhvr>
                                      <p:tavLst>
                                        <p:tav tm="0">
                                          <p:val>
                                            <p:strVal val="#ppt_x"/>
                                          </p:val>
                                        </p:tav>
                                        <p:tav tm="100000">
                                          <p:val>
                                            <p:strVal val="#ppt_x"/>
                                          </p:val>
                                        </p:tav>
                                      </p:tavLst>
                                    </p:anim>
                                    <p:anim calcmode="lin" valueType="num">
                                      <p:cBhvr additive="base">
                                        <p:cTn id="8" dur="500" fill="hold"/>
                                        <p:tgtEl>
                                          <p:spTgt spid="104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A09EC8A-4529-4044-9CED-B1DC42F166C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B9B29D-3CE1-49B0-AC58-75FEC27EEBDB}" type="slidenum">
              <a:rPr lang="en-GB" altLang="en-US"/>
              <a:pPr eaLnBrk="1" hangingPunct="1"/>
              <a:t>65</a:t>
            </a:fld>
            <a:endParaRPr lang="en-GB" altLang="en-US"/>
          </a:p>
        </p:txBody>
      </p:sp>
      <p:pic>
        <p:nvPicPr>
          <p:cNvPr id="68611" name="Picture 2" descr="Pyramid">
            <a:extLst>
              <a:ext uri="{FF2B5EF4-FFF2-40B4-BE49-F238E27FC236}">
                <a16:creationId xmlns:a16="http://schemas.microsoft.com/office/drawing/2014/main" id="{C98BEA33-634C-49E4-89A1-463423C1F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3">
            <a:extLst>
              <a:ext uri="{FF2B5EF4-FFF2-40B4-BE49-F238E27FC236}">
                <a16:creationId xmlns:a16="http://schemas.microsoft.com/office/drawing/2014/main" id="{3124EB0F-162A-415F-8021-86F012CB4CC9}"/>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5476" name="Text Box 4">
            <a:extLst>
              <a:ext uri="{FF2B5EF4-FFF2-40B4-BE49-F238E27FC236}">
                <a16:creationId xmlns:a16="http://schemas.microsoft.com/office/drawing/2014/main" id="{1BC12C6D-2CA1-4D03-8FB3-96147F1EA1DB}"/>
              </a:ext>
            </a:extLst>
          </p:cNvPr>
          <p:cNvSpPr txBox="1">
            <a:spLocks noChangeArrowheads="1"/>
          </p:cNvSpPr>
          <p:nvPr/>
        </p:nvSpPr>
        <p:spPr bwMode="auto">
          <a:xfrm>
            <a:off x="539750" y="1268413"/>
            <a:ext cx="8280400" cy="457200"/>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00FF00"/>
                </a:solidFill>
                <a:effectLst>
                  <a:outerShdw blurRad="38100" dist="38100" dir="2700000" algn="tl">
                    <a:srgbClr val="000000"/>
                  </a:outerShdw>
                </a:effectLst>
                <a:latin typeface="Arial" charset="0"/>
                <a:cs typeface="Arial" charset="0"/>
              </a:rPr>
              <a:t>The Seven Times Prophecy - Leviticus 26:13-46</a:t>
            </a:r>
            <a:endParaRPr lang="en-GB" sz="2400" b="1">
              <a:solidFill>
                <a:srgbClr val="00FF00"/>
              </a:solidFill>
              <a:effectLst>
                <a:outerShdw blurRad="38100" dist="38100" dir="2700000" algn="tl">
                  <a:srgbClr val="000000"/>
                </a:outerShdw>
              </a:effectLst>
              <a:latin typeface="Arial" charset="0"/>
              <a:cs typeface="Arial" charset="0"/>
            </a:endParaRPr>
          </a:p>
        </p:txBody>
      </p:sp>
      <p:sp>
        <p:nvSpPr>
          <p:cNvPr id="105477" name="Text Box 5">
            <a:extLst>
              <a:ext uri="{FF2B5EF4-FFF2-40B4-BE49-F238E27FC236}">
                <a16:creationId xmlns:a16="http://schemas.microsoft.com/office/drawing/2014/main" id="{DD6E09A4-1613-42FE-B572-AF335F7A6A0B}"/>
              </a:ext>
            </a:extLst>
          </p:cNvPr>
          <p:cNvSpPr txBox="1">
            <a:spLocks noChangeArrowheads="1"/>
          </p:cNvSpPr>
          <p:nvPr/>
        </p:nvSpPr>
        <p:spPr bwMode="auto">
          <a:xfrm>
            <a:off x="0" y="2852738"/>
            <a:ext cx="9144000" cy="3625850"/>
          </a:xfrm>
          <a:prstGeom prst="rect">
            <a:avLst/>
          </a:prstGeom>
          <a:solidFill>
            <a:schemeClr val="tx2"/>
          </a:solidFill>
          <a:ln w="9525">
            <a:noFill/>
            <a:miter lim="800000"/>
            <a:headEnd/>
            <a:tailEnd/>
          </a:ln>
          <a:effectLst/>
        </p:spPr>
        <p:txBody>
          <a:bodyPr>
            <a:spAutoFit/>
          </a:bodyPr>
          <a:lstStyle/>
          <a:p>
            <a:pPr>
              <a:defRPr/>
            </a:pPr>
            <a:r>
              <a:rPr lang="en-US" i="1">
                <a:latin typeface="Arial" charset="0"/>
                <a:cs typeface="Arial" charset="0"/>
              </a:rPr>
              <a:t> </a:t>
            </a:r>
            <a:r>
              <a:rPr lang="en-US" sz="2400" b="1" i="1">
                <a:solidFill>
                  <a:srgbClr val="FF00FF"/>
                </a:solidFill>
                <a:effectLst>
                  <a:outerShdw blurRad="38100" dist="38100" dir="2700000" algn="tl">
                    <a:srgbClr val="000000"/>
                  </a:outerShdw>
                </a:effectLst>
                <a:latin typeface="Arial" charset="0"/>
                <a:cs typeface="Arial" charset="0"/>
              </a:rPr>
              <a:t>27</a:t>
            </a:r>
            <a:r>
              <a:rPr lang="en-US" sz="2400" b="1" i="1">
                <a:effectLst>
                  <a:outerShdw blurRad="38100" dist="38100" dir="2700000" algn="tl">
                    <a:srgbClr val="000000"/>
                  </a:outerShdw>
                </a:effectLst>
                <a:latin typeface="Arial" charset="0"/>
                <a:cs typeface="Arial" charset="0"/>
              </a:rPr>
              <a:t> </a:t>
            </a:r>
            <a:r>
              <a:rPr lang="en-US" sz="2400" b="1" i="1">
                <a:solidFill>
                  <a:schemeClr val="bg2"/>
                </a:solidFill>
                <a:effectLst>
                  <a:outerShdw blurRad="38100" dist="38100" dir="2700000" algn="tl">
                    <a:srgbClr val="000000"/>
                  </a:outerShdw>
                </a:effectLst>
                <a:latin typeface="Arial" charset="0"/>
                <a:cs typeface="Arial" charset="0"/>
              </a:rPr>
              <a:t>And if ye will not for all this hearken unto me, but walk contrary unto me; </a:t>
            </a:r>
          </a:p>
          <a:p>
            <a:pPr>
              <a:defRPr/>
            </a:pPr>
            <a:endParaRPr lang="en-US" sz="2400" b="1" i="1">
              <a:solidFill>
                <a:schemeClr val="bg2"/>
              </a:solidFill>
              <a:effectLst>
                <a:outerShdw blurRad="38100" dist="38100" dir="2700000" algn="tl">
                  <a:srgbClr val="000000"/>
                </a:outerShdw>
              </a:effectLst>
              <a:latin typeface="Arial" charset="0"/>
              <a:cs typeface="Arial" charset="0"/>
            </a:endParaRPr>
          </a:p>
          <a:p>
            <a:pPr>
              <a:defRPr/>
            </a:pPr>
            <a:r>
              <a:rPr lang="en-US" sz="2400" b="1" i="1" u="sng">
                <a:solidFill>
                  <a:srgbClr val="FF00FF"/>
                </a:solidFill>
                <a:effectLst>
                  <a:outerShdw blurRad="38100" dist="38100" dir="2700000" algn="tl">
                    <a:srgbClr val="000000"/>
                  </a:outerShdw>
                </a:effectLst>
                <a:latin typeface="Arial" charset="0"/>
                <a:cs typeface="Arial" charset="0"/>
              </a:rPr>
              <a:t>28 </a:t>
            </a:r>
            <a:r>
              <a:rPr lang="en-US" sz="2400" b="1" i="1" u="sng">
                <a:solidFill>
                  <a:schemeClr val="bg1"/>
                </a:solidFill>
                <a:effectLst>
                  <a:outerShdw blurRad="38100" dist="38100" dir="2700000" algn="tl">
                    <a:srgbClr val="000000"/>
                  </a:outerShdw>
                </a:effectLst>
                <a:latin typeface="Arial" charset="0"/>
                <a:cs typeface="Arial" charset="0"/>
              </a:rPr>
              <a:t>Then I will walk contrary unto you also in fury; </a:t>
            </a:r>
            <a:r>
              <a:rPr lang="en-US" sz="2800" b="1" i="1" u="sng">
                <a:solidFill>
                  <a:srgbClr val="FF3300"/>
                </a:solidFill>
                <a:effectLst>
                  <a:outerShdw blurRad="38100" dist="38100" dir="2700000" algn="tl">
                    <a:srgbClr val="000000"/>
                  </a:outerShdw>
                </a:effectLst>
                <a:latin typeface="Arial" charset="0"/>
                <a:cs typeface="Arial" charset="0"/>
              </a:rPr>
              <a:t>and I, even I, will chastise you seven times for your sins. </a:t>
            </a:r>
          </a:p>
          <a:p>
            <a:pPr>
              <a:defRPr/>
            </a:pPr>
            <a:endParaRPr lang="en-US" sz="2800" b="1" i="1" u="sng">
              <a:solidFill>
                <a:srgbClr val="FF3300"/>
              </a:solidFill>
              <a:effectLst>
                <a:outerShdw blurRad="38100" dist="38100" dir="2700000" algn="tl">
                  <a:srgbClr val="000000"/>
                </a:outerShdw>
              </a:effectLst>
              <a:latin typeface="Arial" charset="0"/>
              <a:cs typeface="Arial" charset="0"/>
            </a:endParaRPr>
          </a:p>
          <a:p>
            <a:pPr>
              <a:defRPr/>
            </a:pPr>
            <a:r>
              <a:rPr lang="en-US" sz="2400" b="1" i="1" u="sng">
                <a:solidFill>
                  <a:srgbClr val="FF00FF"/>
                </a:solidFill>
                <a:effectLst>
                  <a:outerShdw blurRad="38100" dist="38100" dir="2700000" algn="tl">
                    <a:srgbClr val="000000"/>
                  </a:outerShdw>
                </a:effectLst>
                <a:latin typeface="Arial" charset="0"/>
                <a:cs typeface="Arial" charset="0"/>
              </a:rPr>
              <a:t>33</a:t>
            </a:r>
            <a:r>
              <a:rPr lang="en-US" sz="2400" b="1" i="1" u="sng">
                <a:effectLst>
                  <a:outerShdw blurRad="38100" dist="38100" dir="2700000" algn="tl">
                    <a:srgbClr val="000000"/>
                  </a:outerShdw>
                </a:effectLst>
                <a:latin typeface="Arial" charset="0"/>
                <a:cs typeface="Arial" charset="0"/>
              </a:rPr>
              <a:t> </a:t>
            </a:r>
            <a:r>
              <a:rPr lang="en-US" sz="2800" b="1" i="1" u="sng">
                <a:solidFill>
                  <a:schemeClr val="accent1"/>
                </a:solidFill>
                <a:effectLst>
                  <a:outerShdw blurRad="38100" dist="38100" dir="2700000" algn="tl">
                    <a:srgbClr val="000000"/>
                  </a:outerShdw>
                </a:effectLst>
                <a:latin typeface="Arial" charset="0"/>
                <a:cs typeface="Arial" charset="0"/>
              </a:rPr>
              <a:t>And I will scatter you among the heathen,</a:t>
            </a:r>
            <a:r>
              <a:rPr lang="en-US" sz="2400" b="1" i="1" u="sng">
                <a:solidFill>
                  <a:srgbClr val="CC9900"/>
                </a:solidFill>
                <a:effectLst>
                  <a:outerShdw blurRad="38100" dist="38100" dir="2700000" algn="tl">
                    <a:srgbClr val="000000"/>
                  </a:outerShdw>
                </a:effectLst>
                <a:latin typeface="Arial" charset="0"/>
                <a:cs typeface="Arial" charset="0"/>
              </a:rPr>
              <a:t> and will draw out a sword after you: and your land shall be desolate, and your cities waste</a:t>
            </a:r>
            <a:r>
              <a:rPr lang="en-US" i="1">
                <a:solidFill>
                  <a:srgbClr val="CC9900"/>
                </a:solidFill>
                <a:latin typeface="Arial" charset="0"/>
                <a:cs typeface="Arial" charset="0"/>
              </a:rPr>
              <a:t>.</a:t>
            </a:r>
            <a:r>
              <a:rPr lang="en-US">
                <a:solidFill>
                  <a:srgbClr val="CC9900"/>
                </a:solidFill>
                <a:latin typeface="Arial" charset="0"/>
                <a:cs typeface="Arial" charset="0"/>
              </a:rPr>
              <a:t> </a:t>
            </a:r>
            <a:endParaRPr lang="en-GB">
              <a:solidFill>
                <a:srgbClr val="CC99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anim calcmode="lin" valueType="num">
                                      <p:cBhvr additive="base">
                                        <p:cTn id="7" dur="500" fill="hold"/>
                                        <p:tgtEl>
                                          <p:spTgt spid="105477"/>
                                        </p:tgtEl>
                                        <p:attrNameLst>
                                          <p:attrName>ppt_x</p:attrName>
                                        </p:attrNameLst>
                                      </p:cBhvr>
                                      <p:tavLst>
                                        <p:tav tm="0">
                                          <p:val>
                                            <p:strVal val="#ppt_x"/>
                                          </p:val>
                                        </p:tav>
                                        <p:tav tm="100000">
                                          <p:val>
                                            <p:strVal val="#ppt_x"/>
                                          </p:val>
                                        </p:tav>
                                      </p:tavLst>
                                    </p:anim>
                                    <p:anim calcmode="lin" valueType="num">
                                      <p:cBhvr additive="base">
                                        <p:cTn id="8" dur="500" fill="hold"/>
                                        <p:tgtEl>
                                          <p:spTgt spid="1054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5344EB4A-257A-4923-AC76-102D9411A69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4EDFF2-D63B-4955-8CCD-2E5D54C9AA03}" type="slidenum">
              <a:rPr lang="en-GB" altLang="en-US"/>
              <a:pPr eaLnBrk="1" hangingPunct="1"/>
              <a:t>66</a:t>
            </a:fld>
            <a:endParaRPr lang="en-GB" altLang="en-US"/>
          </a:p>
        </p:txBody>
      </p:sp>
      <p:pic>
        <p:nvPicPr>
          <p:cNvPr id="69635" name="Picture 2" descr="Pyramid">
            <a:extLst>
              <a:ext uri="{FF2B5EF4-FFF2-40B4-BE49-F238E27FC236}">
                <a16:creationId xmlns:a16="http://schemas.microsoft.com/office/drawing/2014/main" id="{A06A9311-FCB5-472F-8B37-1B858B234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3">
            <a:extLst>
              <a:ext uri="{FF2B5EF4-FFF2-40B4-BE49-F238E27FC236}">
                <a16:creationId xmlns:a16="http://schemas.microsoft.com/office/drawing/2014/main" id="{6CFE78FD-3E25-4D38-9E0D-32B79BFF28B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6500" name="Text Box 4">
            <a:extLst>
              <a:ext uri="{FF2B5EF4-FFF2-40B4-BE49-F238E27FC236}">
                <a16:creationId xmlns:a16="http://schemas.microsoft.com/office/drawing/2014/main" id="{B8CA3E5A-E4F4-4426-9DD3-4FCE90A019D8}"/>
              </a:ext>
            </a:extLst>
          </p:cNvPr>
          <p:cNvSpPr txBox="1">
            <a:spLocks noChangeArrowheads="1"/>
          </p:cNvSpPr>
          <p:nvPr/>
        </p:nvSpPr>
        <p:spPr bwMode="auto">
          <a:xfrm>
            <a:off x="539750" y="1268413"/>
            <a:ext cx="8280400" cy="457200"/>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00FF00"/>
                </a:solidFill>
                <a:effectLst>
                  <a:outerShdw blurRad="38100" dist="38100" dir="2700000" algn="tl">
                    <a:srgbClr val="000000"/>
                  </a:outerShdw>
                </a:effectLst>
                <a:latin typeface="Arial" charset="0"/>
                <a:cs typeface="Arial" charset="0"/>
              </a:rPr>
              <a:t>The Seven Times Prophecy - Leviticus 26:13-46</a:t>
            </a:r>
            <a:endParaRPr lang="en-GB" sz="2400" b="1">
              <a:solidFill>
                <a:srgbClr val="00FF00"/>
              </a:solidFill>
              <a:effectLst>
                <a:outerShdw blurRad="38100" dist="38100" dir="2700000" algn="tl">
                  <a:srgbClr val="000000"/>
                </a:outerShdw>
              </a:effectLst>
              <a:latin typeface="Arial" charset="0"/>
              <a:cs typeface="Arial" charset="0"/>
            </a:endParaRPr>
          </a:p>
        </p:txBody>
      </p:sp>
      <p:sp>
        <p:nvSpPr>
          <p:cNvPr id="106501" name="Text Box 5">
            <a:extLst>
              <a:ext uri="{FF2B5EF4-FFF2-40B4-BE49-F238E27FC236}">
                <a16:creationId xmlns:a16="http://schemas.microsoft.com/office/drawing/2014/main" id="{ECF0B468-CB82-43E1-A87E-BB2AF2AE3708}"/>
              </a:ext>
            </a:extLst>
          </p:cNvPr>
          <p:cNvSpPr txBox="1">
            <a:spLocks noChangeArrowheads="1"/>
          </p:cNvSpPr>
          <p:nvPr/>
        </p:nvSpPr>
        <p:spPr bwMode="auto">
          <a:xfrm>
            <a:off x="0" y="2852738"/>
            <a:ext cx="9144000" cy="3867150"/>
          </a:xfrm>
          <a:prstGeom prst="rect">
            <a:avLst/>
          </a:prstGeom>
          <a:solidFill>
            <a:schemeClr val="tx2"/>
          </a:solidFill>
          <a:ln w="9525">
            <a:noFill/>
            <a:miter lim="800000"/>
            <a:headEnd/>
            <a:tailEnd/>
          </a:ln>
          <a:effectLst/>
        </p:spPr>
        <p:txBody>
          <a:bodyPr>
            <a:spAutoFit/>
          </a:bodyPr>
          <a:lstStyle/>
          <a:p>
            <a:pPr>
              <a:defRPr/>
            </a:pPr>
            <a:r>
              <a:rPr lang="en-US" sz="2400" b="1" i="1">
                <a:solidFill>
                  <a:srgbClr val="FF00FF"/>
                </a:solidFill>
                <a:effectLst>
                  <a:outerShdw blurRad="38100" dist="38100" dir="2700000" algn="tl">
                    <a:srgbClr val="000000"/>
                  </a:outerShdw>
                </a:effectLst>
                <a:latin typeface="Arial" charset="0"/>
                <a:cs typeface="Arial" charset="0"/>
              </a:rPr>
              <a:t> 43</a:t>
            </a:r>
            <a:r>
              <a:rPr lang="en-US" sz="2400" b="1" i="1">
                <a:solidFill>
                  <a:schemeClr val="bg1"/>
                </a:solidFill>
                <a:effectLst>
                  <a:outerShdw blurRad="38100" dist="38100" dir="2700000" algn="tl">
                    <a:srgbClr val="000000"/>
                  </a:outerShdw>
                </a:effectLst>
                <a:latin typeface="Arial" charset="0"/>
                <a:cs typeface="Arial" charset="0"/>
              </a:rPr>
              <a:t> The land also shall be left of them, and shall enjoy her sabbaths, while she lieth desolate without them: and </a:t>
            </a:r>
            <a:r>
              <a:rPr lang="en-US" sz="2800" b="1" i="1" u="sng">
                <a:solidFill>
                  <a:srgbClr val="FF3300"/>
                </a:solidFill>
                <a:effectLst>
                  <a:outerShdw blurRad="38100" dist="38100" dir="2700000" algn="tl">
                    <a:srgbClr val="000000"/>
                  </a:outerShdw>
                </a:effectLst>
                <a:latin typeface="Arial" charset="0"/>
                <a:cs typeface="Arial" charset="0"/>
              </a:rPr>
              <a:t>they shall accept of the punishment of their iniquity</a:t>
            </a:r>
            <a:r>
              <a:rPr lang="en-US" sz="2800" b="1" i="1">
                <a:solidFill>
                  <a:srgbClr val="FF3300"/>
                </a:solidFill>
                <a:effectLst>
                  <a:outerShdw blurRad="38100" dist="38100" dir="2700000" algn="tl">
                    <a:srgbClr val="000000"/>
                  </a:outerShdw>
                </a:effectLst>
                <a:latin typeface="Arial" charset="0"/>
                <a:cs typeface="Arial" charset="0"/>
              </a:rPr>
              <a:t>:</a:t>
            </a:r>
            <a:r>
              <a:rPr lang="en-US" sz="2400" b="1" i="1">
                <a:solidFill>
                  <a:schemeClr val="bg1"/>
                </a:solidFill>
                <a:effectLst>
                  <a:outerShdw blurRad="38100" dist="38100" dir="2700000" algn="tl">
                    <a:srgbClr val="000000"/>
                  </a:outerShdw>
                </a:effectLst>
                <a:latin typeface="Arial" charset="0"/>
                <a:cs typeface="Arial" charset="0"/>
              </a:rPr>
              <a:t> because, even because they despised my judgments, and because their soul abhorred my statutes. </a:t>
            </a:r>
          </a:p>
          <a:p>
            <a:pPr>
              <a:defRPr/>
            </a:pPr>
            <a:endParaRPr lang="en-US" sz="2400" b="1" i="1">
              <a:solidFill>
                <a:schemeClr val="bg1"/>
              </a:solidFill>
              <a:effectLst>
                <a:outerShdw blurRad="38100" dist="38100" dir="2700000" algn="tl">
                  <a:srgbClr val="000000"/>
                </a:outerShdw>
              </a:effectLst>
              <a:latin typeface="Arial" charset="0"/>
              <a:cs typeface="Arial" charset="0"/>
            </a:endParaRPr>
          </a:p>
          <a:p>
            <a:pPr>
              <a:defRPr/>
            </a:pPr>
            <a:r>
              <a:rPr lang="en-US" sz="2400" b="1" i="1">
                <a:solidFill>
                  <a:schemeClr val="bg1"/>
                </a:solidFill>
                <a:effectLst>
                  <a:outerShdw blurRad="38100" dist="38100" dir="2700000" algn="tl">
                    <a:srgbClr val="000000"/>
                  </a:outerShdw>
                </a:effectLst>
                <a:latin typeface="Arial" charset="0"/>
                <a:cs typeface="Arial" charset="0"/>
              </a:rPr>
              <a:t> </a:t>
            </a:r>
            <a:r>
              <a:rPr lang="en-US" sz="2400" b="1" i="1">
                <a:solidFill>
                  <a:srgbClr val="FF00FF"/>
                </a:solidFill>
                <a:effectLst>
                  <a:outerShdw blurRad="38100" dist="38100" dir="2700000" algn="tl">
                    <a:srgbClr val="000000"/>
                  </a:outerShdw>
                </a:effectLst>
                <a:latin typeface="Arial" charset="0"/>
                <a:cs typeface="Arial" charset="0"/>
              </a:rPr>
              <a:t>44</a:t>
            </a:r>
            <a:r>
              <a:rPr lang="en-US" sz="2400" b="1" i="1">
                <a:solidFill>
                  <a:schemeClr val="bg1"/>
                </a:solidFill>
                <a:effectLst>
                  <a:outerShdw blurRad="38100" dist="38100" dir="2700000" algn="tl">
                    <a:srgbClr val="000000"/>
                  </a:outerShdw>
                </a:effectLst>
                <a:latin typeface="Arial" charset="0"/>
                <a:cs typeface="Arial" charset="0"/>
              </a:rPr>
              <a:t> </a:t>
            </a:r>
            <a:r>
              <a:rPr lang="en-US" sz="2400" b="1" i="1">
                <a:solidFill>
                  <a:schemeClr val="folHlink"/>
                </a:solidFill>
                <a:effectLst>
                  <a:outerShdw blurRad="38100" dist="38100" dir="2700000" algn="tl">
                    <a:srgbClr val="000000"/>
                  </a:outerShdw>
                </a:effectLst>
                <a:latin typeface="Arial" charset="0"/>
                <a:cs typeface="Arial" charset="0"/>
              </a:rPr>
              <a:t>And yet for all that, when they be in the land of their enemies, I will not cast them away, neither will I abhor them,</a:t>
            </a:r>
            <a:r>
              <a:rPr lang="en-US" sz="2400" b="1" i="1">
                <a:solidFill>
                  <a:schemeClr val="bg1"/>
                </a:solidFill>
                <a:effectLst>
                  <a:outerShdw blurRad="38100" dist="38100" dir="2700000" algn="tl">
                    <a:srgbClr val="000000"/>
                  </a:outerShdw>
                </a:effectLst>
                <a:latin typeface="Arial" charset="0"/>
                <a:cs typeface="Arial" charset="0"/>
              </a:rPr>
              <a:t> </a:t>
            </a:r>
            <a:r>
              <a:rPr lang="en-US" sz="2400" b="1" i="1">
                <a:solidFill>
                  <a:schemeClr val="bg2"/>
                </a:solidFill>
                <a:effectLst>
                  <a:outerShdw blurRad="38100" dist="38100" dir="2700000" algn="tl">
                    <a:srgbClr val="000000"/>
                  </a:outerShdw>
                </a:effectLst>
                <a:latin typeface="Arial" charset="0"/>
                <a:cs typeface="Arial" charset="0"/>
              </a:rPr>
              <a:t>to destroy them utterly, and to break my covenant with them:</a:t>
            </a:r>
            <a:r>
              <a:rPr lang="en-US" sz="2400" b="1" i="1">
                <a:solidFill>
                  <a:schemeClr val="bg1"/>
                </a:solidFill>
                <a:effectLst>
                  <a:outerShdw blurRad="38100" dist="38100" dir="2700000" algn="tl">
                    <a:srgbClr val="000000"/>
                  </a:outerShdw>
                </a:effectLst>
                <a:latin typeface="Arial" charset="0"/>
                <a:cs typeface="Arial" charset="0"/>
              </a:rPr>
              <a:t> </a:t>
            </a:r>
            <a:r>
              <a:rPr lang="en-US" sz="2400" b="1" i="1">
                <a:solidFill>
                  <a:srgbClr val="FF3300"/>
                </a:solidFill>
                <a:effectLst>
                  <a:outerShdw blurRad="38100" dist="38100" dir="2700000" algn="tl">
                    <a:srgbClr val="000000"/>
                  </a:outerShdw>
                </a:effectLst>
                <a:latin typeface="Arial" charset="0"/>
                <a:cs typeface="Arial" charset="0"/>
              </a:rPr>
              <a:t>for I am the LORD their God.</a:t>
            </a:r>
            <a:r>
              <a:rPr lang="en-US" sz="2400" b="1">
                <a:solidFill>
                  <a:srgbClr val="FF3300"/>
                </a:solidFill>
                <a:effectLst>
                  <a:outerShdw blurRad="38100" dist="38100" dir="2700000" algn="tl">
                    <a:srgbClr val="000000"/>
                  </a:outerShdw>
                </a:effectLst>
                <a:latin typeface="Arial" charset="0"/>
                <a:cs typeface="Arial" charset="0"/>
              </a:rPr>
              <a:t> </a:t>
            </a:r>
            <a:endParaRPr lang="en-GB" sz="2400" b="1">
              <a:solidFill>
                <a:srgbClr val="FF33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 calcmode="lin" valueType="num">
                                      <p:cBhvr additive="base">
                                        <p:cTn id="7" dur="500" fill="hold"/>
                                        <p:tgtEl>
                                          <p:spTgt spid="106501"/>
                                        </p:tgtEl>
                                        <p:attrNameLst>
                                          <p:attrName>ppt_x</p:attrName>
                                        </p:attrNameLst>
                                      </p:cBhvr>
                                      <p:tavLst>
                                        <p:tav tm="0">
                                          <p:val>
                                            <p:strVal val="#ppt_x"/>
                                          </p:val>
                                        </p:tav>
                                        <p:tav tm="100000">
                                          <p:val>
                                            <p:strVal val="#ppt_x"/>
                                          </p:val>
                                        </p:tav>
                                      </p:tavLst>
                                    </p:anim>
                                    <p:anim calcmode="lin" valueType="num">
                                      <p:cBhvr additive="base">
                                        <p:cTn id="8"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085C8CA3-6C23-4738-ABF7-E274DE7742D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B540F3-8DFB-4017-833D-CE6AC2CEB559}" type="slidenum">
              <a:rPr lang="en-GB" altLang="en-US"/>
              <a:pPr eaLnBrk="1" hangingPunct="1"/>
              <a:t>67</a:t>
            </a:fld>
            <a:endParaRPr lang="en-GB" altLang="en-US"/>
          </a:p>
        </p:txBody>
      </p:sp>
      <p:pic>
        <p:nvPicPr>
          <p:cNvPr id="70659" name="Picture 2" descr="Pyramid">
            <a:extLst>
              <a:ext uri="{FF2B5EF4-FFF2-40B4-BE49-F238E27FC236}">
                <a16:creationId xmlns:a16="http://schemas.microsoft.com/office/drawing/2014/main" id="{E0386655-B135-4F8F-A618-ACB8C1288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a:extLst>
              <a:ext uri="{FF2B5EF4-FFF2-40B4-BE49-F238E27FC236}">
                <a16:creationId xmlns:a16="http://schemas.microsoft.com/office/drawing/2014/main" id="{3CF428F5-35B0-4628-BD3F-963D332E4741}"/>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7524" name="Text Box 4">
            <a:extLst>
              <a:ext uri="{FF2B5EF4-FFF2-40B4-BE49-F238E27FC236}">
                <a16:creationId xmlns:a16="http://schemas.microsoft.com/office/drawing/2014/main" id="{4F0640DF-B130-47F1-BBE6-2D9F0E20A94E}"/>
              </a:ext>
            </a:extLst>
          </p:cNvPr>
          <p:cNvSpPr txBox="1">
            <a:spLocks noChangeArrowheads="1"/>
          </p:cNvSpPr>
          <p:nvPr/>
        </p:nvSpPr>
        <p:spPr bwMode="auto">
          <a:xfrm>
            <a:off x="539750" y="1268413"/>
            <a:ext cx="8280400" cy="457200"/>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00FF00"/>
                </a:solidFill>
                <a:effectLst>
                  <a:outerShdw blurRad="38100" dist="38100" dir="2700000" algn="tl">
                    <a:srgbClr val="000000"/>
                  </a:outerShdw>
                </a:effectLst>
                <a:latin typeface="Arial" charset="0"/>
                <a:cs typeface="Arial" charset="0"/>
              </a:rPr>
              <a:t>The Seven Times Prophecy - Leviticus 26:13-46</a:t>
            </a:r>
            <a:endParaRPr lang="en-GB" sz="2400" b="1">
              <a:solidFill>
                <a:srgbClr val="00FF00"/>
              </a:solidFill>
              <a:effectLst>
                <a:outerShdw blurRad="38100" dist="38100" dir="2700000" algn="tl">
                  <a:srgbClr val="000000"/>
                </a:outerShdw>
              </a:effectLst>
              <a:latin typeface="Arial" charset="0"/>
              <a:cs typeface="Arial" charset="0"/>
            </a:endParaRPr>
          </a:p>
        </p:txBody>
      </p:sp>
      <p:sp>
        <p:nvSpPr>
          <p:cNvPr id="107525" name="Text Box 5">
            <a:extLst>
              <a:ext uri="{FF2B5EF4-FFF2-40B4-BE49-F238E27FC236}">
                <a16:creationId xmlns:a16="http://schemas.microsoft.com/office/drawing/2014/main" id="{00806C67-AFBE-4C5A-9CB3-CCF954C35F39}"/>
              </a:ext>
            </a:extLst>
          </p:cNvPr>
          <p:cNvSpPr txBox="1">
            <a:spLocks noChangeArrowheads="1"/>
          </p:cNvSpPr>
          <p:nvPr/>
        </p:nvSpPr>
        <p:spPr bwMode="auto">
          <a:xfrm>
            <a:off x="0" y="2852738"/>
            <a:ext cx="9144000" cy="3322637"/>
          </a:xfrm>
          <a:prstGeom prst="rect">
            <a:avLst/>
          </a:prstGeom>
          <a:solidFill>
            <a:schemeClr val="tx2"/>
          </a:solidFill>
          <a:ln w="9525">
            <a:noFill/>
            <a:miter lim="800000"/>
            <a:headEnd/>
            <a:tailEnd/>
          </a:ln>
          <a:effectLst/>
        </p:spPr>
        <p:txBody>
          <a:bodyPr>
            <a:spAutoFit/>
          </a:bodyPr>
          <a:lstStyle/>
          <a:p>
            <a:pPr>
              <a:defRPr/>
            </a:pPr>
            <a:r>
              <a:rPr lang="en-US" sz="2400" b="1" i="1" u="sng">
                <a:solidFill>
                  <a:srgbClr val="FF00FF"/>
                </a:solidFill>
                <a:effectLst>
                  <a:outerShdw blurRad="38100" dist="38100" dir="2700000" algn="tl">
                    <a:srgbClr val="000000"/>
                  </a:outerShdw>
                </a:effectLst>
                <a:latin typeface="Arial" charset="0"/>
                <a:cs typeface="Arial" charset="0"/>
              </a:rPr>
              <a:t>45 </a:t>
            </a:r>
            <a:r>
              <a:rPr lang="en-US" sz="2800" b="1" i="1" u="sng">
                <a:solidFill>
                  <a:schemeClr val="bg1"/>
                </a:solidFill>
                <a:effectLst>
                  <a:outerShdw blurRad="38100" dist="38100" dir="2700000" algn="tl">
                    <a:srgbClr val="000000"/>
                  </a:outerShdw>
                </a:effectLst>
                <a:latin typeface="Arial" charset="0"/>
                <a:cs typeface="Arial" charset="0"/>
              </a:rPr>
              <a:t>But I will for their sakes remember the covenant of their ancestors, whom I brought forth out of the land of Egypt in the sight of the heathen, that I might be their God: I am the LORD.</a:t>
            </a:r>
            <a:r>
              <a:rPr lang="en-US" sz="2800" b="1" i="1" u="sng">
                <a:effectLst>
                  <a:outerShdw blurRad="38100" dist="38100" dir="2700000" algn="tl">
                    <a:srgbClr val="000000"/>
                  </a:outerShdw>
                </a:effectLst>
                <a:latin typeface="Arial" charset="0"/>
                <a:cs typeface="Arial" charset="0"/>
              </a:rPr>
              <a:t> </a:t>
            </a:r>
          </a:p>
          <a:p>
            <a:pPr>
              <a:defRPr/>
            </a:pPr>
            <a:endParaRPr lang="en-US" sz="2800" b="1" i="1">
              <a:effectLst>
                <a:outerShdw blurRad="38100" dist="38100" dir="2700000" algn="tl">
                  <a:srgbClr val="000000"/>
                </a:outerShdw>
              </a:effectLst>
              <a:latin typeface="Arial" charset="0"/>
              <a:cs typeface="Arial" charset="0"/>
            </a:endParaRPr>
          </a:p>
          <a:p>
            <a:pPr>
              <a:defRPr/>
            </a:pPr>
            <a:r>
              <a:rPr lang="en-US" sz="2400" b="1" i="1">
                <a:solidFill>
                  <a:srgbClr val="FF00FF"/>
                </a:solidFill>
                <a:effectLst>
                  <a:outerShdw blurRad="38100" dist="38100" dir="2700000" algn="tl">
                    <a:srgbClr val="000000"/>
                  </a:outerShdw>
                </a:effectLst>
                <a:latin typeface="Arial" charset="0"/>
                <a:cs typeface="Arial" charset="0"/>
              </a:rPr>
              <a:t> 46</a:t>
            </a:r>
            <a:r>
              <a:rPr lang="en-US" sz="2400" b="1" i="1">
                <a:effectLst>
                  <a:outerShdw blurRad="38100" dist="38100" dir="2700000" algn="tl">
                    <a:srgbClr val="000000"/>
                  </a:outerShdw>
                </a:effectLst>
                <a:latin typeface="Arial" charset="0"/>
                <a:cs typeface="Arial" charset="0"/>
              </a:rPr>
              <a:t> </a:t>
            </a:r>
            <a:r>
              <a:rPr lang="en-US" sz="2400" b="1" i="1">
                <a:solidFill>
                  <a:srgbClr val="CC9900"/>
                </a:solidFill>
                <a:effectLst>
                  <a:outerShdw blurRad="38100" dist="38100" dir="2700000" algn="tl">
                    <a:srgbClr val="000000"/>
                  </a:outerShdw>
                </a:effectLst>
                <a:latin typeface="Arial" charset="0"/>
                <a:cs typeface="Arial" charset="0"/>
              </a:rPr>
              <a:t>These are the statutes and judgments and laws, which the LORD made between him and the children of Israel in mount Sinai by the hand of Moses</a:t>
            </a:r>
            <a:r>
              <a:rPr lang="en-US" b="1" i="1">
                <a:solidFill>
                  <a:srgbClr val="CC9900"/>
                </a:solidFill>
                <a:effectLst>
                  <a:outerShdw blurRad="38100" dist="38100" dir="2700000" algn="tl">
                    <a:srgbClr val="000000"/>
                  </a:outerShdw>
                </a:effectLst>
                <a:latin typeface="Arial" charset="0"/>
                <a:cs typeface="Arial" charset="0"/>
              </a:rPr>
              <a:t>.</a:t>
            </a:r>
            <a:endParaRPr lang="en-GB" b="1" i="1">
              <a:solidFill>
                <a:srgbClr val="CC99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additive="base">
                                        <p:cTn id="7" dur="500" fill="hold"/>
                                        <p:tgtEl>
                                          <p:spTgt spid="107525"/>
                                        </p:tgtEl>
                                        <p:attrNameLst>
                                          <p:attrName>ppt_x</p:attrName>
                                        </p:attrNameLst>
                                      </p:cBhvr>
                                      <p:tavLst>
                                        <p:tav tm="0">
                                          <p:val>
                                            <p:strVal val="#ppt_x"/>
                                          </p:val>
                                        </p:tav>
                                        <p:tav tm="100000">
                                          <p:val>
                                            <p:strVal val="#ppt_x"/>
                                          </p:val>
                                        </p:tav>
                                      </p:tavLst>
                                    </p:anim>
                                    <p:anim calcmode="lin" valueType="num">
                                      <p:cBhvr additive="base">
                                        <p:cTn id="8"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3A77FCE-17C0-4877-8B67-EAA2A0FD538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D58C8C-5FC8-455F-A6B3-39950B683BDC}" type="slidenum">
              <a:rPr lang="en-GB" altLang="en-US"/>
              <a:pPr eaLnBrk="1" hangingPunct="1"/>
              <a:t>68</a:t>
            </a:fld>
            <a:endParaRPr lang="en-GB" altLang="en-US"/>
          </a:p>
        </p:txBody>
      </p:sp>
      <p:sp>
        <p:nvSpPr>
          <p:cNvPr id="71683" name="Rectangle 2">
            <a:extLst>
              <a:ext uri="{FF2B5EF4-FFF2-40B4-BE49-F238E27FC236}">
                <a16:creationId xmlns:a16="http://schemas.microsoft.com/office/drawing/2014/main" id="{A5DA2BBD-38D0-4539-BB01-770A7E2D722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3427" name="Text Box 3">
            <a:extLst>
              <a:ext uri="{FF2B5EF4-FFF2-40B4-BE49-F238E27FC236}">
                <a16:creationId xmlns:a16="http://schemas.microsoft.com/office/drawing/2014/main" id="{B90E20FE-A9AE-4694-99A4-F12246DB06C2}"/>
              </a:ext>
            </a:extLst>
          </p:cNvPr>
          <p:cNvSpPr txBox="1">
            <a:spLocks noChangeArrowheads="1"/>
          </p:cNvSpPr>
          <p:nvPr/>
        </p:nvSpPr>
        <p:spPr bwMode="auto">
          <a:xfrm>
            <a:off x="971550" y="1268413"/>
            <a:ext cx="7200900" cy="457200"/>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00FF00"/>
                </a:solidFill>
                <a:effectLst>
                  <a:outerShdw blurRad="38100" dist="38100" dir="2700000" algn="tl">
                    <a:srgbClr val="000000"/>
                  </a:outerShdw>
                </a:effectLst>
                <a:latin typeface="Arial" charset="0"/>
                <a:cs typeface="Arial" charset="0"/>
              </a:rPr>
              <a:t>The Seven Times Prophecy</a:t>
            </a:r>
            <a:endParaRPr lang="en-GB" sz="2400" b="1">
              <a:solidFill>
                <a:srgbClr val="00FF00"/>
              </a:solidFill>
              <a:effectLst>
                <a:outerShdw blurRad="38100" dist="38100" dir="2700000" algn="tl">
                  <a:srgbClr val="000000"/>
                </a:outerShdw>
              </a:effectLst>
              <a:latin typeface="Arial" charset="0"/>
              <a:cs typeface="Arial" charset="0"/>
            </a:endParaRPr>
          </a:p>
        </p:txBody>
      </p:sp>
      <p:sp>
        <p:nvSpPr>
          <p:cNvPr id="103428" name="Text Box 4">
            <a:extLst>
              <a:ext uri="{FF2B5EF4-FFF2-40B4-BE49-F238E27FC236}">
                <a16:creationId xmlns:a16="http://schemas.microsoft.com/office/drawing/2014/main" id="{5091A549-8928-4A07-B034-51FBD1F5A9D3}"/>
              </a:ext>
            </a:extLst>
          </p:cNvPr>
          <p:cNvSpPr txBox="1">
            <a:spLocks noChangeArrowheads="1"/>
          </p:cNvSpPr>
          <p:nvPr/>
        </p:nvSpPr>
        <p:spPr bwMode="auto">
          <a:xfrm>
            <a:off x="3995738" y="2276475"/>
            <a:ext cx="4824412" cy="3081338"/>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Before the Ten Northern Tribes rebelled,</a:t>
            </a:r>
            <a:r>
              <a:rPr lang="en-US" sz="2800" b="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Yahweh had issued this warning that, if the Israelites do not obey His Laws,</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He will cast them away for a period of SEVEN TIMES!</a:t>
            </a:r>
            <a:r>
              <a:rPr lang="en-US" b="1">
                <a:solidFill>
                  <a:srgbClr val="FF00FF"/>
                </a:solidFill>
                <a:latin typeface="Arial" charset="0"/>
                <a:cs typeface="Arial" charset="0"/>
              </a:rPr>
              <a:t> </a:t>
            </a:r>
            <a:endParaRPr lang="en-GB" b="1">
              <a:solidFill>
                <a:srgbClr val="FF00FF"/>
              </a:solidFill>
              <a:latin typeface="Arial" charset="0"/>
              <a:cs typeface="Arial" charset="0"/>
            </a:endParaRPr>
          </a:p>
        </p:txBody>
      </p:sp>
      <p:pic>
        <p:nvPicPr>
          <p:cNvPr id="103429" name="Picture 5" descr="judah-and-israel">
            <a:extLst>
              <a:ext uri="{FF2B5EF4-FFF2-40B4-BE49-F238E27FC236}">
                <a16:creationId xmlns:a16="http://schemas.microsoft.com/office/drawing/2014/main" id="{D1D69D19-BF76-4D55-B76E-BB6DC77F4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855"/>
          <a:stretch>
            <a:fillRect/>
          </a:stretch>
        </p:blipFill>
        <p:spPr bwMode="auto">
          <a:xfrm>
            <a:off x="323850" y="1989138"/>
            <a:ext cx="32654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circle(in)">
                                      <p:cBhvr>
                                        <p:cTn id="7" dur="2000"/>
                                        <p:tgtEl>
                                          <p:spTgt spid="103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3428"/>
                                        </p:tgtEl>
                                        <p:attrNameLst>
                                          <p:attrName>style.visibility</p:attrName>
                                        </p:attrNameLst>
                                      </p:cBhvr>
                                      <p:to>
                                        <p:strVal val="visible"/>
                                      </p:to>
                                    </p:set>
                                    <p:anim calcmode="discrete" valueType="clr">
                                      <p:cBhvr override="childStyle">
                                        <p:cTn id="12" dur="80"/>
                                        <p:tgtEl>
                                          <p:spTgt spid="10342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3428"/>
                                        </p:tgtEl>
                                        <p:attrNameLst>
                                          <p:attrName>fillcolor</p:attrName>
                                        </p:attrNameLst>
                                      </p:cBhvr>
                                      <p:tavLst>
                                        <p:tav tm="0">
                                          <p:val>
                                            <p:clrVal>
                                              <a:schemeClr val="accent2"/>
                                            </p:clrVal>
                                          </p:val>
                                        </p:tav>
                                        <p:tav tm="50000">
                                          <p:val>
                                            <p:clrVal>
                                              <a:schemeClr val="hlink"/>
                                            </p:clrVal>
                                          </p:val>
                                        </p:tav>
                                      </p:tavLst>
                                    </p:anim>
                                    <p:set>
                                      <p:cBhvr>
                                        <p:cTn id="14" dur="80"/>
                                        <p:tgtEl>
                                          <p:spTgt spid="103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2964369-2379-47E2-92CA-E535E72D55E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4CD2C8-E95D-4AA0-9C29-B0B90149E969}" type="slidenum">
              <a:rPr lang="en-GB" altLang="en-US"/>
              <a:pPr eaLnBrk="1" hangingPunct="1"/>
              <a:t>69</a:t>
            </a:fld>
            <a:endParaRPr lang="en-GB" altLang="en-US"/>
          </a:p>
        </p:txBody>
      </p:sp>
      <p:sp>
        <p:nvSpPr>
          <p:cNvPr id="72707" name="Rectangle 2">
            <a:extLst>
              <a:ext uri="{FF2B5EF4-FFF2-40B4-BE49-F238E27FC236}">
                <a16:creationId xmlns:a16="http://schemas.microsoft.com/office/drawing/2014/main" id="{E7707262-CF77-44DA-B526-D252B2ACAA0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99331" name="Text Box 3">
            <a:extLst>
              <a:ext uri="{FF2B5EF4-FFF2-40B4-BE49-F238E27FC236}">
                <a16:creationId xmlns:a16="http://schemas.microsoft.com/office/drawing/2014/main" id="{C86AED44-C187-4D4D-98BC-033D7383285B}"/>
              </a:ext>
            </a:extLst>
          </p:cNvPr>
          <p:cNvSpPr txBox="1">
            <a:spLocks noChangeArrowheads="1"/>
          </p:cNvSpPr>
          <p:nvPr/>
        </p:nvSpPr>
        <p:spPr bwMode="auto">
          <a:xfrm>
            <a:off x="4787900" y="1628775"/>
            <a:ext cx="4176713" cy="3935413"/>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What does this mean?  Various Bible scholars have concluded from other fulfilled Scriptural prophecies that a</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a:t>
            </a:r>
            <a:r>
              <a:rPr lang="en-US" sz="2800" b="1" i="1">
                <a:solidFill>
                  <a:srgbClr val="FF00FF"/>
                </a:solidFill>
                <a:effectLst>
                  <a:outerShdw blurRad="38100" dist="38100" dir="2700000" algn="tl">
                    <a:srgbClr val="000000"/>
                  </a:outerShdw>
                </a:effectLst>
                <a:latin typeface="Arial" charset="0"/>
                <a:cs typeface="Arial" charset="0"/>
              </a:rPr>
              <a:t>time</a:t>
            </a:r>
            <a:r>
              <a:rPr lang="en-US" sz="2800" b="1">
                <a:solidFill>
                  <a:srgbClr val="FF00FF"/>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equals 360 prophetic years.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Thus “</a:t>
            </a:r>
            <a:r>
              <a:rPr lang="en-US" sz="2800" b="1" i="1">
                <a:solidFill>
                  <a:srgbClr val="FFFF00"/>
                </a:solidFill>
                <a:effectLst>
                  <a:outerShdw blurRad="38100" dist="38100" dir="2700000" algn="tl">
                    <a:srgbClr val="000000"/>
                  </a:outerShdw>
                </a:effectLst>
                <a:latin typeface="Arial" charset="0"/>
                <a:cs typeface="Arial" charset="0"/>
              </a:rPr>
              <a:t>7 times</a:t>
            </a:r>
            <a:r>
              <a:rPr lang="en-US" sz="2800" b="1">
                <a:solidFill>
                  <a:srgbClr val="FFFF00"/>
                </a:solidFill>
                <a:effectLst>
                  <a:outerShdw blurRad="38100" dist="38100" dir="2700000" algn="tl">
                    <a:srgbClr val="000000"/>
                  </a:outerShdw>
                </a:effectLst>
                <a:latin typeface="Arial" charset="0"/>
                <a:cs typeface="Arial" charset="0"/>
              </a:rPr>
              <a:t>” = 7 * 360 = 2520 years.</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99333" name="Picture 5" descr="diagram 2,520 years of Israel's world-wide dispersion">
            <a:extLst>
              <a:ext uri="{FF2B5EF4-FFF2-40B4-BE49-F238E27FC236}">
                <a16:creationId xmlns:a16="http://schemas.microsoft.com/office/drawing/2014/main" id="{58632826-3123-427E-87E1-E894541AB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5783"/>
          <a:stretch>
            <a:fillRect/>
          </a:stretch>
        </p:blipFill>
        <p:spPr bwMode="auto">
          <a:xfrm>
            <a:off x="395288" y="1700213"/>
            <a:ext cx="41052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6">
            <a:extLst>
              <a:ext uri="{FF2B5EF4-FFF2-40B4-BE49-F238E27FC236}">
                <a16:creationId xmlns:a16="http://schemas.microsoft.com/office/drawing/2014/main" id="{90B75AF3-4C1E-4636-AE4A-12408C6B6B94}"/>
              </a:ext>
            </a:extLst>
          </p:cNvPr>
          <p:cNvSpPr txBox="1">
            <a:spLocks noChangeArrowheads="1"/>
          </p:cNvSpPr>
          <p:nvPr/>
        </p:nvSpPr>
        <p:spPr bwMode="auto">
          <a:xfrm>
            <a:off x="3276600" y="4797425"/>
            <a:ext cx="1223963" cy="779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tLang="en-US"/>
          </a:p>
          <a:p>
            <a:pPr eaLnBrk="1" hangingPunct="1">
              <a:spcBef>
                <a:spcPct val="50000"/>
              </a:spcBef>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circle(in)">
                                      <p:cBhvr>
                                        <p:cTn id="7" dur="20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9331"/>
                                        </p:tgtEl>
                                        <p:attrNameLst>
                                          <p:attrName>style.visibility</p:attrName>
                                        </p:attrNameLst>
                                      </p:cBhvr>
                                      <p:to>
                                        <p:strVal val="visible"/>
                                      </p:to>
                                    </p:set>
                                    <p:anim calcmode="discrete" valueType="clr">
                                      <p:cBhvr override="childStyle">
                                        <p:cTn id="12" dur="80"/>
                                        <p:tgtEl>
                                          <p:spTgt spid="993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9331"/>
                                        </p:tgtEl>
                                        <p:attrNameLst>
                                          <p:attrName>fillcolor</p:attrName>
                                        </p:attrNameLst>
                                      </p:cBhvr>
                                      <p:tavLst>
                                        <p:tav tm="0">
                                          <p:val>
                                            <p:clrVal>
                                              <a:schemeClr val="accent2"/>
                                            </p:clrVal>
                                          </p:val>
                                        </p:tav>
                                        <p:tav tm="50000">
                                          <p:val>
                                            <p:clrVal>
                                              <a:schemeClr val="hlink"/>
                                            </p:clrVal>
                                          </p:val>
                                        </p:tav>
                                      </p:tavLst>
                                    </p:anim>
                                    <p:set>
                                      <p:cBhvr>
                                        <p:cTn id="14" dur="80"/>
                                        <p:tgtEl>
                                          <p:spTgt spid="993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FBE1293C-7D62-49F9-ACB8-DA033F93264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2D39DA-3B5B-4EA3-A1A3-A9CFBAF6BFB8}" type="slidenum">
              <a:rPr lang="en-GB" altLang="en-US"/>
              <a:pPr eaLnBrk="1" hangingPunct="1"/>
              <a:t>7</a:t>
            </a:fld>
            <a:endParaRPr lang="en-GB" altLang="en-US"/>
          </a:p>
        </p:txBody>
      </p:sp>
      <p:sp>
        <p:nvSpPr>
          <p:cNvPr id="9219" name="Rectangle 2">
            <a:extLst>
              <a:ext uri="{FF2B5EF4-FFF2-40B4-BE49-F238E27FC236}">
                <a16:creationId xmlns:a16="http://schemas.microsoft.com/office/drawing/2014/main" id="{3E860CBE-C902-4163-9365-AAC6133653E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4579" name="Text Box 3">
            <a:extLst>
              <a:ext uri="{FF2B5EF4-FFF2-40B4-BE49-F238E27FC236}">
                <a16:creationId xmlns:a16="http://schemas.microsoft.com/office/drawing/2014/main" id="{60900FE4-3C8A-4A03-BD57-DDE013105E1A}"/>
              </a:ext>
            </a:extLst>
          </p:cNvPr>
          <p:cNvSpPr txBox="1">
            <a:spLocks noChangeArrowheads="1"/>
          </p:cNvSpPr>
          <p:nvPr/>
        </p:nvSpPr>
        <p:spPr bwMode="auto">
          <a:xfrm>
            <a:off x="0" y="5157788"/>
            <a:ext cx="9144000" cy="1373187"/>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r>
              <a:rPr lang="en-US" sz="2800" b="1">
                <a:solidFill>
                  <a:schemeClr val="bg1"/>
                </a:solidFill>
                <a:effectLst>
                  <a:outerShdw blurRad="38100" dist="38100" dir="2700000" algn="tl">
                    <a:srgbClr val="000000"/>
                  </a:outerShdw>
                </a:effectLst>
                <a:latin typeface="Arial" charset="0"/>
                <a:cs typeface="Arial" charset="0"/>
              </a:rPr>
              <a:t> explains how Ahijah’s prophecy to Jeroboam was fulfilled in Samaria.  </a:t>
            </a:r>
            <a:r>
              <a:rPr lang="en-US" sz="2800" b="1">
                <a:solidFill>
                  <a:schemeClr val="folHlink"/>
                </a:solidFill>
                <a:effectLst>
                  <a:outerShdw blurRad="38100" dist="38100" dir="2700000" algn="tl">
                    <a:srgbClr val="000000"/>
                  </a:outerShdw>
                </a:effectLst>
                <a:latin typeface="Arial" charset="0"/>
                <a:cs typeface="Arial" charset="0"/>
              </a:rPr>
              <a:t>Samaria was the capital city of the Ten Northern Tribes.</a:t>
            </a:r>
            <a:r>
              <a:rPr lang="en-US" sz="2800" b="1">
                <a:solidFill>
                  <a:schemeClr val="bg1"/>
                </a:solidFill>
                <a:effectLst>
                  <a:outerShdw blurRad="38100" dist="38100" dir="2700000" algn="tl">
                    <a:srgbClr val="000000"/>
                  </a:outerShdw>
                </a:effectLst>
                <a:latin typeface="Arial" charset="0"/>
                <a:cs typeface="Arial" charset="0"/>
              </a:rPr>
              <a:t>  </a:t>
            </a:r>
            <a:endParaRPr lang="en-GB" sz="2800" b="1">
              <a:solidFill>
                <a:schemeClr val="bg2"/>
              </a:solidFill>
              <a:effectLst>
                <a:outerShdw blurRad="38100" dist="38100" dir="2700000" algn="tl">
                  <a:srgbClr val="000000"/>
                </a:outerShdw>
              </a:effectLst>
              <a:latin typeface="Arial" charset="0"/>
              <a:cs typeface="Arial" charset="0"/>
            </a:endParaRPr>
          </a:p>
        </p:txBody>
      </p:sp>
      <p:pic>
        <p:nvPicPr>
          <p:cNvPr id="24581" name="Picture 5" descr="syria-samaria">
            <a:extLst>
              <a:ext uri="{FF2B5EF4-FFF2-40B4-BE49-F238E27FC236}">
                <a16:creationId xmlns:a16="http://schemas.microsoft.com/office/drawing/2014/main" id="{2EAFD85E-194A-4123-97F7-2FFC5B911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716"/>
          <a:stretch>
            <a:fillRect/>
          </a:stretch>
        </p:blipFill>
        <p:spPr bwMode="auto">
          <a:xfrm>
            <a:off x="1476375" y="1268413"/>
            <a:ext cx="6264275"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circle(in)">
                                      <p:cBhvr>
                                        <p:cTn id="7" dur="20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500" fill="hold"/>
                                        <p:tgtEl>
                                          <p:spTgt spid="24579"/>
                                        </p:tgtEl>
                                        <p:attrNameLst>
                                          <p:attrName>ppt_x</p:attrName>
                                        </p:attrNameLst>
                                      </p:cBhvr>
                                      <p:tavLst>
                                        <p:tav tm="0">
                                          <p:val>
                                            <p:strVal val="#ppt_x"/>
                                          </p:val>
                                        </p:tav>
                                        <p:tav tm="100000">
                                          <p:val>
                                            <p:strVal val="#ppt_x"/>
                                          </p:val>
                                        </p:tav>
                                      </p:tavLst>
                                    </p:anim>
                                    <p:anim calcmode="lin" valueType="num">
                                      <p:cBhvr additive="base">
                                        <p:cTn id="13"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7CC133F5-3FD8-4A7E-BB29-2CF12E38575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9AEF2C-CC76-4671-B460-2FDCCD9892DE}" type="slidenum">
              <a:rPr lang="en-GB" altLang="en-US"/>
              <a:pPr eaLnBrk="1" hangingPunct="1"/>
              <a:t>70</a:t>
            </a:fld>
            <a:endParaRPr lang="en-GB" altLang="en-US"/>
          </a:p>
        </p:txBody>
      </p:sp>
      <p:sp>
        <p:nvSpPr>
          <p:cNvPr id="73731" name="Rectangle 4">
            <a:extLst>
              <a:ext uri="{FF2B5EF4-FFF2-40B4-BE49-F238E27FC236}">
                <a16:creationId xmlns:a16="http://schemas.microsoft.com/office/drawing/2014/main" id="{3ABFA522-3F11-4032-85DC-E3AF1F9009E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95239" name="Text Box 7">
            <a:extLst>
              <a:ext uri="{FF2B5EF4-FFF2-40B4-BE49-F238E27FC236}">
                <a16:creationId xmlns:a16="http://schemas.microsoft.com/office/drawing/2014/main" id="{69FF1F60-1A5B-48D2-95FB-92C76BA8D101}"/>
              </a:ext>
            </a:extLst>
          </p:cNvPr>
          <p:cNvSpPr txBox="1">
            <a:spLocks noChangeArrowheads="1"/>
          </p:cNvSpPr>
          <p:nvPr/>
        </p:nvSpPr>
        <p:spPr bwMode="auto">
          <a:xfrm>
            <a:off x="4067175" y="1412875"/>
            <a:ext cx="5076825" cy="4721225"/>
          </a:xfrm>
          <a:prstGeom prst="rect">
            <a:avLst/>
          </a:prstGeom>
          <a:noFill/>
          <a:ln w="9525">
            <a:noFill/>
            <a:miter lim="800000"/>
            <a:headEnd/>
            <a:tailEnd/>
          </a:ln>
          <a:effectLst/>
        </p:spPr>
        <p:txBody>
          <a:bodyPr>
            <a:spAutoFit/>
          </a:bodyPr>
          <a:lstStyle/>
          <a:p>
            <a:pPr>
              <a:spcBef>
                <a:spcPct val="50000"/>
              </a:spcBef>
              <a:defRPr/>
            </a:pPr>
            <a:r>
              <a:rPr lang="en-US" sz="2400" b="1">
                <a:solidFill>
                  <a:srgbClr val="00FF00"/>
                </a:solidFill>
                <a:effectLst>
                  <a:outerShdw blurRad="38100" dist="38100" dir="2700000" algn="tl">
                    <a:srgbClr val="000000"/>
                  </a:outerShdw>
                </a:effectLst>
                <a:latin typeface="Arial" charset="0"/>
                <a:cs typeface="Arial" charset="0"/>
              </a:rPr>
              <a:t>Observe very closely and you will see the Divine fulfillment of this prophecy.</a:t>
            </a:r>
            <a:r>
              <a:rPr lang="en-US" sz="2400" b="1">
                <a:solidFill>
                  <a:schemeClr val="bg2"/>
                </a:solidFill>
                <a:effectLst>
                  <a:outerShdw blurRad="38100" dist="38100" dir="2700000" algn="tl">
                    <a:srgbClr val="000000"/>
                  </a:outerShdw>
                </a:effectLst>
                <a:latin typeface="Arial" charset="0"/>
                <a:cs typeface="Arial" charset="0"/>
              </a:rPr>
              <a:t>  </a:t>
            </a:r>
            <a:r>
              <a:rPr lang="en-US" sz="2400" b="1">
                <a:solidFill>
                  <a:schemeClr val="accent1"/>
                </a:solidFill>
                <a:effectLst>
                  <a:outerShdw blurRad="38100" dist="38100" dir="2700000" algn="tl">
                    <a:srgbClr val="000000"/>
                  </a:outerShdw>
                </a:effectLst>
                <a:latin typeface="Arial" charset="0"/>
                <a:cs typeface="Arial" charset="0"/>
              </a:rPr>
              <a:t>The deportations of the House of Israel began, as cited earlier, in 745 BC.</a:t>
            </a:r>
            <a:r>
              <a:rPr lang="en-US" sz="2400" b="1">
                <a:solidFill>
                  <a:schemeClr val="bg2"/>
                </a:solidFill>
                <a:effectLst>
                  <a:outerShdw blurRad="38100" dist="38100" dir="2700000" algn="tl">
                    <a:srgbClr val="000000"/>
                  </a:outerShdw>
                </a:effectLst>
                <a:latin typeface="Arial" charset="0"/>
                <a:cs typeface="Arial" charset="0"/>
              </a:rPr>
              <a:t>  </a:t>
            </a:r>
            <a:r>
              <a:rPr lang="en-US" sz="2400" b="1">
                <a:solidFill>
                  <a:srgbClr val="CC9900"/>
                </a:solidFill>
                <a:effectLst>
                  <a:outerShdw blurRad="38100" dist="38100" dir="2700000" algn="tl">
                    <a:srgbClr val="000000"/>
                  </a:outerShdw>
                </a:effectLst>
                <a:latin typeface="Arial" charset="0"/>
                <a:cs typeface="Arial" charset="0"/>
              </a:rPr>
              <a:t>This is established, historical fact.</a:t>
            </a:r>
            <a:r>
              <a:rPr lang="en-US" sz="2400" b="1">
                <a:solidFill>
                  <a:schemeClr val="bg2"/>
                </a:solidFill>
                <a:effectLst>
                  <a:outerShdw blurRad="38100" dist="38100" dir="2700000" algn="tl">
                    <a:srgbClr val="000000"/>
                  </a:outerShdw>
                </a:effectLst>
                <a:latin typeface="Arial" charset="0"/>
                <a:cs typeface="Arial" charset="0"/>
              </a:rPr>
              <a:t>   </a:t>
            </a:r>
            <a:r>
              <a:rPr lang="en-US" sz="2400" b="1">
                <a:solidFill>
                  <a:srgbClr val="FF00FF"/>
                </a:solidFill>
                <a:effectLst>
                  <a:outerShdw blurRad="38100" dist="38100" dir="2700000" algn="tl">
                    <a:srgbClr val="000000"/>
                  </a:outerShdw>
                </a:effectLst>
                <a:latin typeface="Arial" charset="0"/>
                <a:cs typeface="Arial" charset="0"/>
              </a:rPr>
              <a:t>From 745 B.C. we add 2520 YEARS (Seven Times).</a:t>
            </a:r>
            <a:r>
              <a:rPr lang="en-US" sz="2400" b="1">
                <a:solidFill>
                  <a:schemeClr val="bg2"/>
                </a:solidFill>
                <a:effectLst>
                  <a:outerShdw blurRad="38100" dist="38100" dir="2700000" algn="tl">
                    <a:srgbClr val="000000"/>
                  </a:outerShdw>
                </a:effectLst>
                <a:latin typeface="Arial" charset="0"/>
                <a:cs typeface="Arial" charset="0"/>
              </a:rPr>
              <a:t>  </a:t>
            </a:r>
            <a:r>
              <a:rPr lang="en-US" sz="2400" b="1">
                <a:solidFill>
                  <a:srgbClr val="CC9900"/>
                </a:solidFill>
                <a:effectLst>
                  <a:outerShdw blurRad="38100" dist="38100" dir="2700000" algn="tl">
                    <a:srgbClr val="000000"/>
                  </a:outerShdw>
                </a:effectLst>
                <a:latin typeface="Arial" charset="0"/>
                <a:cs typeface="Arial" charset="0"/>
              </a:rPr>
              <a:t>Now, 2520 – 745 = 1775.</a:t>
            </a:r>
            <a:r>
              <a:rPr lang="en-US" sz="2400" b="1">
                <a:solidFill>
                  <a:schemeClr val="bg2"/>
                </a:solidFill>
                <a:effectLst>
                  <a:outerShdw blurRad="38100" dist="38100" dir="2700000" algn="tl">
                    <a:srgbClr val="000000"/>
                  </a:outerShdw>
                </a:effectLst>
                <a:latin typeface="Arial" charset="0"/>
                <a:cs typeface="Arial" charset="0"/>
              </a:rPr>
              <a:t>  </a:t>
            </a:r>
            <a:r>
              <a:rPr lang="en-US" sz="2800" b="1" u="sng">
                <a:solidFill>
                  <a:srgbClr val="FFFF00"/>
                </a:solidFill>
                <a:effectLst>
                  <a:outerShdw blurRad="38100" dist="38100" dir="2700000" algn="tl">
                    <a:srgbClr val="000000"/>
                  </a:outerShdw>
                </a:effectLst>
                <a:latin typeface="Arial" charset="0"/>
                <a:cs typeface="Arial" charset="0"/>
              </a:rPr>
              <a:t>We are very close to the year in which America was founded, aren’t we</a:t>
            </a:r>
            <a:r>
              <a:rPr lang="en-US" sz="2800" b="1">
                <a:solidFill>
                  <a:srgbClr val="FFFF00"/>
                </a:solidFill>
                <a:effectLst>
                  <a:outerShdw blurRad="38100" dist="38100" dir="2700000" algn="tl">
                    <a:srgbClr val="000000"/>
                  </a:outerShdw>
                </a:effectLst>
                <a:latin typeface="Arial" charset="0"/>
                <a:cs typeface="Arial" charset="0"/>
              </a:rPr>
              <a:t>?</a:t>
            </a:r>
            <a:r>
              <a:rPr lang="en-US" sz="2800">
                <a:solidFill>
                  <a:srgbClr val="FFFF00"/>
                </a:solidFill>
                <a:latin typeface="Arial" charset="0"/>
                <a:cs typeface="Arial" charset="0"/>
              </a:rPr>
              <a:t> </a:t>
            </a:r>
            <a:endParaRPr lang="en-GB" sz="2800">
              <a:solidFill>
                <a:srgbClr val="FFFF00"/>
              </a:solidFill>
              <a:latin typeface="Arial" charset="0"/>
              <a:cs typeface="Arial" charset="0"/>
            </a:endParaRPr>
          </a:p>
        </p:txBody>
      </p:sp>
      <p:pic>
        <p:nvPicPr>
          <p:cNvPr id="95245" name="Picture 13" descr="sennacherib-khorsabad">
            <a:extLst>
              <a:ext uri="{FF2B5EF4-FFF2-40B4-BE49-F238E27FC236}">
                <a16:creationId xmlns:a16="http://schemas.microsoft.com/office/drawing/2014/main" id="{E4BB63EC-3F6C-43AC-80EF-1C221099B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271145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6" name="Text Box 14">
            <a:extLst>
              <a:ext uri="{FF2B5EF4-FFF2-40B4-BE49-F238E27FC236}">
                <a16:creationId xmlns:a16="http://schemas.microsoft.com/office/drawing/2014/main" id="{78B74A62-1D4A-4F96-9099-E44D51FA48A0}"/>
              </a:ext>
            </a:extLst>
          </p:cNvPr>
          <p:cNvSpPr txBox="1">
            <a:spLocks noChangeArrowheads="1"/>
          </p:cNvSpPr>
          <p:nvPr/>
        </p:nvSpPr>
        <p:spPr bwMode="auto">
          <a:xfrm>
            <a:off x="0" y="6216650"/>
            <a:ext cx="4176713"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King Sennacherib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5245"/>
                                        </p:tgtEl>
                                        <p:attrNameLst>
                                          <p:attrName>style.visibility</p:attrName>
                                        </p:attrNameLst>
                                      </p:cBhvr>
                                      <p:to>
                                        <p:strVal val="visible"/>
                                      </p:to>
                                    </p:set>
                                    <p:animEffect transition="in" filter="circle(in)">
                                      <p:cBhvr>
                                        <p:cTn id="7" dur="2000"/>
                                        <p:tgtEl>
                                          <p:spTgt spid="95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5246">
                                            <p:txEl>
                                              <p:pRg st="0" end="0"/>
                                            </p:txEl>
                                          </p:spTgt>
                                        </p:tgtEl>
                                        <p:attrNameLst>
                                          <p:attrName>style.visibility</p:attrName>
                                        </p:attrNameLst>
                                      </p:cBhvr>
                                      <p:to>
                                        <p:strVal val="visible"/>
                                      </p:to>
                                    </p:set>
                                    <p:anim calcmode="lin" valueType="num">
                                      <p:cBhvr additive="base">
                                        <p:cTn id="12" dur="500" fill="hold"/>
                                        <p:tgtEl>
                                          <p:spTgt spid="9524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52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5239"/>
                                        </p:tgtEl>
                                        <p:attrNameLst>
                                          <p:attrName>style.visibility</p:attrName>
                                        </p:attrNameLst>
                                      </p:cBhvr>
                                      <p:to>
                                        <p:strVal val="visible"/>
                                      </p:to>
                                    </p:set>
                                    <p:anim calcmode="discrete" valueType="clr">
                                      <p:cBhvr override="childStyle">
                                        <p:cTn id="18" dur="80"/>
                                        <p:tgtEl>
                                          <p:spTgt spid="9523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5239"/>
                                        </p:tgtEl>
                                        <p:attrNameLst>
                                          <p:attrName>fillcolor</p:attrName>
                                        </p:attrNameLst>
                                      </p:cBhvr>
                                      <p:tavLst>
                                        <p:tav tm="0">
                                          <p:val>
                                            <p:clrVal>
                                              <a:schemeClr val="accent2"/>
                                            </p:clrVal>
                                          </p:val>
                                        </p:tav>
                                        <p:tav tm="50000">
                                          <p:val>
                                            <p:clrVal>
                                              <a:schemeClr val="hlink"/>
                                            </p:clrVal>
                                          </p:val>
                                        </p:tav>
                                      </p:tavLst>
                                    </p:anim>
                                    <p:set>
                                      <p:cBhvr>
                                        <p:cTn id="20" dur="80"/>
                                        <p:tgtEl>
                                          <p:spTgt spid="952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D108BEA-04BD-4881-B82E-04ACA059B77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87D51E-8499-4548-8BE3-9A4DEDA1D119}" type="slidenum">
              <a:rPr lang="en-GB" altLang="en-US"/>
              <a:pPr eaLnBrk="1" hangingPunct="1"/>
              <a:t>71</a:t>
            </a:fld>
            <a:endParaRPr lang="en-GB" altLang="en-US"/>
          </a:p>
        </p:txBody>
      </p:sp>
      <p:sp>
        <p:nvSpPr>
          <p:cNvPr id="74755" name="Rectangle 4">
            <a:extLst>
              <a:ext uri="{FF2B5EF4-FFF2-40B4-BE49-F238E27FC236}">
                <a16:creationId xmlns:a16="http://schemas.microsoft.com/office/drawing/2014/main" id="{8A702C28-0015-46BE-BBD0-DA125CC33D29}"/>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pic>
        <p:nvPicPr>
          <p:cNvPr id="109574" name="Picture 6" descr="gilson1b">
            <a:extLst>
              <a:ext uri="{FF2B5EF4-FFF2-40B4-BE49-F238E27FC236}">
                <a16:creationId xmlns:a16="http://schemas.microsoft.com/office/drawing/2014/main" id="{359DDF5B-FE93-4C7E-A1F3-A0A4A1E22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38163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5" name="Text Box 7">
            <a:extLst>
              <a:ext uri="{FF2B5EF4-FFF2-40B4-BE49-F238E27FC236}">
                <a16:creationId xmlns:a16="http://schemas.microsoft.com/office/drawing/2014/main" id="{7DFC34A0-5A78-419C-84B7-A83EBA55D5C6}"/>
              </a:ext>
            </a:extLst>
          </p:cNvPr>
          <p:cNvSpPr txBox="1">
            <a:spLocks noChangeArrowheads="1"/>
          </p:cNvSpPr>
          <p:nvPr/>
        </p:nvSpPr>
        <p:spPr bwMode="auto">
          <a:xfrm>
            <a:off x="4427538" y="1989138"/>
            <a:ext cx="4716462" cy="3508375"/>
          </a:xfrm>
          <a:prstGeom prst="rect">
            <a:avLst/>
          </a:prstGeom>
          <a:noFill/>
          <a:ln w="9525">
            <a:noFill/>
            <a:miter lim="800000"/>
            <a:headEnd/>
            <a:tailEnd/>
          </a:ln>
          <a:effectLst/>
        </p:spPr>
        <p:txBody>
          <a:bodyPr>
            <a:spAutoFit/>
          </a:bodyPr>
          <a:lstStyle/>
          <a:p>
            <a:pP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But,</a:t>
            </a:r>
            <a:r>
              <a:rPr lang="en-US" sz="2800" b="1">
                <a:effectLst>
                  <a:outerShdw blurRad="38100" dist="38100" dir="2700000" algn="tl">
                    <a:srgbClr val="000000"/>
                  </a:outerShdw>
                </a:effectLst>
                <a:latin typeface="Arial" charset="0"/>
                <a:cs typeface="Arial" charset="0"/>
              </a:rPr>
              <a:t> </a:t>
            </a:r>
            <a:r>
              <a:rPr lang="en-US" sz="2800" b="1">
                <a:solidFill>
                  <a:schemeClr val="hlink"/>
                </a:solidFill>
                <a:effectLst>
                  <a:outerShdw blurRad="38100" dist="38100" dir="2700000" algn="tl">
                    <a:srgbClr val="000000"/>
                  </a:outerShdw>
                </a:effectLst>
                <a:latin typeface="Arial" charset="0"/>
                <a:cs typeface="Arial" charset="0"/>
              </a:rPr>
              <a:t>close only counts in horseshoes,</a:t>
            </a:r>
            <a:r>
              <a:rPr lang="en-US" sz="2800" b="1">
                <a:effectLst>
                  <a:outerShdw blurRad="38100" dist="38100" dir="2700000" algn="tl">
                    <a:srgbClr val="000000"/>
                  </a:outerShdw>
                </a:effectLst>
                <a:latin typeface="Arial" charset="0"/>
                <a:cs typeface="Arial" charset="0"/>
              </a:rPr>
              <a:t> </a:t>
            </a:r>
            <a:r>
              <a:rPr lang="en-US" sz="2800" b="1">
                <a:solidFill>
                  <a:srgbClr val="CC9900"/>
                </a:solidFill>
                <a:effectLst>
                  <a:outerShdw blurRad="38100" dist="38100" dir="2700000" algn="tl">
                    <a:srgbClr val="000000"/>
                  </a:outerShdw>
                </a:effectLst>
                <a:latin typeface="Arial" charset="0"/>
                <a:cs typeface="Arial" charset="0"/>
              </a:rPr>
              <a:t>right?</a:t>
            </a:r>
            <a:r>
              <a:rPr lang="en-US" sz="2800" b="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Wait a minute!</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There is no such thing as a YEAR ZERO!!</a:t>
            </a:r>
            <a:r>
              <a:rPr lang="en-US" sz="2800" b="1">
                <a:effectLst>
                  <a:outerShdw blurRad="38100" dist="38100" dir="2700000" algn="tl">
                    <a:srgbClr val="000000"/>
                  </a:outerShdw>
                </a:effectLst>
                <a:latin typeface="Arial" charset="0"/>
                <a:cs typeface="Arial" charset="0"/>
              </a:rPr>
              <a:t>  </a:t>
            </a:r>
            <a:r>
              <a:rPr lang="en-US" sz="2800" b="1" u="sng">
                <a:solidFill>
                  <a:srgbClr val="00FF00"/>
                </a:solidFill>
                <a:effectLst>
                  <a:outerShdw blurRad="38100" dist="38100" dir="2700000" algn="tl">
                    <a:srgbClr val="000000"/>
                  </a:outerShdw>
                </a:effectLst>
                <a:latin typeface="Arial" charset="0"/>
                <a:cs typeface="Arial" charset="0"/>
              </a:rPr>
              <a:t>The BC calendar goes directly from 1 BC to 1AD</a:t>
            </a:r>
            <a:r>
              <a:rPr lang="en-US" sz="2800" b="1">
                <a:solidFill>
                  <a:srgbClr val="00FF00"/>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Unlike regular math, there is no zero!</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
        <p:nvSpPr>
          <p:cNvPr id="109576" name="Text Box 8">
            <a:extLst>
              <a:ext uri="{FF2B5EF4-FFF2-40B4-BE49-F238E27FC236}">
                <a16:creationId xmlns:a16="http://schemas.microsoft.com/office/drawing/2014/main" id="{6C51CEC5-2EAF-4789-A474-961B011CAC42}"/>
              </a:ext>
            </a:extLst>
          </p:cNvPr>
          <p:cNvSpPr txBox="1">
            <a:spLocks noChangeArrowheads="1"/>
          </p:cNvSpPr>
          <p:nvPr/>
        </p:nvSpPr>
        <p:spPr bwMode="auto">
          <a:xfrm>
            <a:off x="323850" y="5516563"/>
            <a:ext cx="4103688"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Time Calculator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circle(in)">
                                      <p:cBhvr>
                                        <p:cTn id="7" dur="2000"/>
                                        <p:tgtEl>
                                          <p:spTgt spid="1095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9576"/>
                                        </p:tgtEl>
                                        <p:attrNameLst>
                                          <p:attrName>style.visibility</p:attrName>
                                        </p:attrNameLst>
                                      </p:cBhvr>
                                      <p:to>
                                        <p:strVal val="visible"/>
                                      </p:to>
                                    </p:set>
                                    <p:anim calcmode="lin" valueType="num">
                                      <p:cBhvr additive="base">
                                        <p:cTn id="12" dur="500" fill="hold"/>
                                        <p:tgtEl>
                                          <p:spTgt spid="109576"/>
                                        </p:tgtEl>
                                        <p:attrNameLst>
                                          <p:attrName>ppt_x</p:attrName>
                                        </p:attrNameLst>
                                      </p:cBhvr>
                                      <p:tavLst>
                                        <p:tav tm="0">
                                          <p:val>
                                            <p:strVal val="#ppt_x"/>
                                          </p:val>
                                        </p:tav>
                                        <p:tav tm="100000">
                                          <p:val>
                                            <p:strVal val="#ppt_x"/>
                                          </p:val>
                                        </p:tav>
                                      </p:tavLst>
                                    </p:anim>
                                    <p:anim calcmode="lin" valueType="num">
                                      <p:cBhvr additive="base">
                                        <p:cTn id="13" dur="500" fill="hold"/>
                                        <p:tgtEl>
                                          <p:spTgt spid="1095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9575"/>
                                        </p:tgtEl>
                                        <p:attrNameLst>
                                          <p:attrName>style.visibility</p:attrName>
                                        </p:attrNameLst>
                                      </p:cBhvr>
                                      <p:to>
                                        <p:strVal val="visible"/>
                                      </p:to>
                                    </p:set>
                                    <p:anim calcmode="discrete" valueType="clr">
                                      <p:cBhvr override="childStyle">
                                        <p:cTn id="18" dur="80"/>
                                        <p:tgtEl>
                                          <p:spTgt spid="10957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9575"/>
                                        </p:tgtEl>
                                        <p:attrNameLst>
                                          <p:attrName>fillcolor</p:attrName>
                                        </p:attrNameLst>
                                      </p:cBhvr>
                                      <p:tavLst>
                                        <p:tav tm="0">
                                          <p:val>
                                            <p:clrVal>
                                              <a:schemeClr val="accent2"/>
                                            </p:clrVal>
                                          </p:val>
                                        </p:tav>
                                        <p:tav tm="50000">
                                          <p:val>
                                            <p:clrVal>
                                              <a:schemeClr val="hlink"/>
                                            </p:clrVal>
                                          </p:val>
                                        </p:tav>
                                      </p:tavLst>
                                    </p:anim>
                                    <p:set>
                                      <p:cBhvr>
                                        <p:cTn id="20" dur="80"/>
                                        <p:tgtEl>
                                          <p:spTgt spid="1095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P spid="10957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4B5D20D-719E-4473-A1B6-609BE323F95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AC39B3-9495-49A3-A527-86141895C529}" type="slidenum">
              <a:rPr lang="en-GB" altLang="en-US"/>
              <a:pPr eaLnBrk="1" hangingPunct="1"/>
              <a:t>72</a:t>
            </a:fld>
            <a:endParaRPr lang="en-GB" altLang="en-US"/>
          </a:p>
        </p:txBody>
      </p:sp>
      <p:pic>
        <p:nvPicPr>
          <p:cNvPr id="108548" name="Picture 4" descr="declaration_of_independence_by_john_trumbull">
            <a:extLst>
              <a:ext uri="{FF2B5EF4-FFF2-40B4-BE49-F238E27FC236}">
                <a16:creationId xmlns:a16="http://schemas.microsoft.com/office/drawing/2014/main" id="{FDCCA362-4B4D-4AFB-8CAD-598B756FA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a:extLst>
              <a:ext uri="{FF2B5EF4-FFF2-40B4-BE49-F238E27FC236}">
                <a16:creationId xmlns:a16="http://schemas.microsoft.com/office/drawing/2014/main" id="{A731AFAE-83DD-4103-B696-AEAC23CF2B0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08547" name="Text Box 3">
            <a:extLst>
              <a:ext uri="{FF2B5EF4-FFF2-40B4-BE49-F238E27FC236}">
                <a16:creationId xmlns:a16="http://schemas.microsoft.com/office/drawing/2014/main" id="{5A0261DB-C0A1-4521-AC9A-98D4EA2859F0}"/>
              </a:ext>
            </a:extLst>
          </p:cNvPr>
          <p:cNvSpPr txBox="1">
            <a:spLocks noChangeArrowheads="1"/>
          </p:cNvSpPr>
          <p:nvPr/>
        </p:nvSpPr>
        <p:spPr bwMode="auto">
          <a:xfrm>
            <a:off x="0" y="4221163"/>
            <a:ext cx="9144000" cy="2408237"/>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Therefore,</a:t>
            </a:r>
            <a:r>
              <a:rPr lang="en-US" sz="2800" b="1">
                <a:effectLst>
                  <a:outerShdw blurRad="38100" dist="38100" dir="2700000" algn="tl">
                    <a:srgbClr val="000000"/>
                  </a:outerShdw>
                </a:effectLst>
                <a:latin typeface="Arial" charset="0"/>
                <a:cs typeface="Arial" charset="0"/>
              </a:rPr>
              <a:t> </a:t>
            </a:r>
            <a:r>
              <a:rPr lang="en-US" sz="2800" b="1">
                <a:solidFill>
                  <a:schemeClr val="bg1"/>
                </a:solidFill>
                <a:effectLst>
                  <a:outerShdw blurRad="38100" dist="38100" dir="2700000" algn="tl">
                    <a:srgbClr val="000000"/>
                  </a:outerShdw>
                </a:effectLst>
                <a:latin typeface="Arial" charset="0"/>
                <a:cs typeface="Arial" charset="0"/>
              </a:rPr>
              <a:t>in order to account for this lack, we have to add 1 year!  Guess what?</a:t>
            </a:r>
            <a:r>
              <a:rPr lang="en-US" sz="2800" b="1">
                <a:effectLst>
                  <a:outerShdw blurRad="38100" dist="38100" dir="2700000" algn="tl">
                    <a:srgbClr val="000000"/>
                  </a:outerShdw>
                </a:effectLst>
                <a:latin typeface="Arial" charset="0"/>
                <a:cs typeface="Arial" charset="0"/>
              </a:rPr>
              <a:t>  </a:t>
            </a:r>
            <a:r>
              <a:rPr lang="en-US" sz="2800" b="1">
                <a:solidFill>
                  <a:srgbClr val="CC9900"/>
                </a:solidFill>
                <a:effectLst>
                  <a:outerShdw blurRad="38100" dist="38100" dir="2700000" algn="tl">
                    <a:srgbClr val="000000"/>
                  </a:outerShdw>
                </a:effectLst>
                <a:latin typeface="Arial" charset="0"/>
                <a:cs typeface="Arial" charset="0"/>
              </a:rPr>
              <a:t>The correct answer is the Year of Our Lord, 1776,</a:t>
            </a:r>
            <a:r>
              <a:rPr lang="en-US" sz="2800" b="1">
                <a:effectLst>
                  <a:outerShdw blurRad="38100" dist="38100" dir="2700000" algn="tl">
                    <a:srgbClr val="000000"/>
                  </a:outerShdw>
                </a:effectLst>
                <a:latin typeface="Arial" charset="0"/>
                <a:cs typeface="Arial" charset="0"/>
              </a:rPr>
              <a:t> </a:t>
            </a:r>
            <a:r>
              <a:rPr lang="en-US" sz="3200" b="1" u="sng">
                <a:solidFill>
                  <a:srgbClr val="FF3300"/>
                </a:solidFill>
                <a:effectLst>
                  <a:outerShdw blurRad="38100" dist="38100" dir="2700000" algn="tl">
                    <a:srgbClr val="000000"/>
                  </a:outerShdw>
                </a:effectLst>
                <a:latin typeface="Arial" charset="0"/>
                <a:cs typeface="Arial" charset="0"/>
              </a:rPr>
              <a:t>the very year the American Declaration of Independence was signed</a:t>
            </a:r>
            <a:r>
              <a:rPr lang="en-US" sz="3200" b="1">
                <a:solidFill>
                  <a:srgbClr val="FF3300"/>
                </a:solidFill>
                <a:latin typeface="Arial" charset="0"/>
                <a:cs typeface="Arial" charset="0"/>
              </a:rPr>
              <a:t>.</a:t>
            </a:r>
            <a:r>
              <a:rPr lang="en-US" sz="2800">
                <a:solidFill>
                  <a:srgbClr val="FF3300"/>
                </a:solidFill>
                <a:latin typeface="Arial" charset="0"/>
                <a:cs typeface="Arial" charset="0"/>
              </a:rPr>
              <a:t> </a:t>
            </a:r>
            <a:endParaRPr lang="en-GB" sz="2800">
              <a:solidFill>
                <a:srgbClr val="FF33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circle(in)">
                                      <p:cBhvr>
                                        <p:cTn id="7" dur="2000"/>
                                        <p:tgtEl>
                                          <p:spTgt spid="10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 calcmode="lin" valueType="num">
                                      <p:cBhvr additive="base">
                                        <p:cTn id="12" dur="500" fill="hold"/>
                                        <p:tgtEl>
                                          <p:spTgt spid="108547"/>
                                        </p:tgtEl>
                                        <p:attrNameLst>
                                          <p:attrName>ppt_x</p:attrName>
                                        </p:attrNameLst>
                                      </p:cBhvr>
                                      <p:tavLst>
                                        <p:tav tm="0">
                                          <p:val>
                                            <p:strVal val="#ppt_x"/>
                                          </p:val>
                                        </p:tav>
                                        <p:tav tm="100000">
                                          <p:val>
                                            <p:strVal val="#ppt_x"/>
                                          </p:val>
                                        </p:tav>
                                      </p:tavLst>
                                    </p:anim>
                                    <p:anim calcmode="lin" valueType="num">
                                      <p:cBhvr additive="base">
                                        <p:cTn id="13"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925F16D-8CCE-4421-808B-78BB9E6DA90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C3327A-D302-4593-B1A1-2A2F92087444}" type="slidenum">
              <a:rPr lang="en-GB" altLang="en-US"/>
              <a:pPr eaLnBrk="1" hangingPunct="1"/>
              <a:t>73</a:t>
            </a:fld>
            <a:endParaRPr lang="en-GB" altLang="en-US"/>
          </a:p>
        </p:txBody>
      </p:sp>
      <p:sp>
        <p:nvSpPr>
          <p:cNvPr id="76803" name="Rectangle 2">
            <a:extLst>
              <a:ext uri="{FF2B5EF4-FFF2-40B4-BE49-F238E27FC236}">
                <a16:creationId xmlns:a16="http://schemas.microsoft.com/office/drawing/2014/main" id="{7A7D4B9F-70EA-4236-9161-75FD9041A13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11620" name="Text Box 4">
            <a:extLst>
              <a:ext uri="{FF2B5EF4-FFF2-40B4-BE49-F238E27FC236}">
                <a16:creationId xmlns:a16="http://schemas.microsoft.com/office/drawing/2014/main" id="{18318A59-EC25-424B-AFFC-41E3326239C3}"/>
              </a:ext>
            </a:extLst>
          </p:cNvPr>
          <p:cNvSpPr txBox="1">
            <a:spLocks noChangeArrowheads="1"/>
          </p:cNvSpPr>
          <p:nvPr/>
        </p:nvSpPr>
        <p:spPr bwMode="auto">
          <a:xfrm>
            <a:off x="4284663" y="1628775"/>
            <a:ext cx="4535487"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America, the world’s FIRST CHRISTIAN REPUBLIC (not a monarchy like Britain) was founded SEVEN TIMES AFTER THE FIRST DEPORTATION in 745 BC!</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Imagine that!  What a coincidence!  Not in God’s Plan, it isn’t!</a:t>
            </a:r>
            <a:r>
              <a:rPr lang="en-US" b="1">
                <a:solidFill>
                  <a:srgbClr val="FFFF00"/>
                </a:solidFill>
                <a:effectLst>
                  <a:outerShdw blurRad="38100" dist="38100" dir="2700000" algn="tl">
                    <a:srgbClr val="000000"/>
                  </a:outerShdw>
                </a:effectLst>
                <a:latin typeface="Arial" charset="0"/>
                <a:cs typeface="Arial" charset="0"/>
              </a:rPr>
              <a:t> </a:t>
            </a:r>
            <a:endParaRPr lang="en-GB" b="1">
              <a:solidFill>
                <a:srgbClr val="FFFF00"/>
              </a:solidFill>
              <a:effectLst>
                <a:outerShdw blurRad="38100" dist="38100" dir="2700000" algn="tl">
                  <a:srgbClr val="000000"/>
                </a:outerShdw>
              </a:effectLst>
              <a:latin typeface="Arial" charset="0"/>
              <a:cs typeface="Arial" charset="0"/>
            </a:endParaRPr>
          </a:p>
        </p:txBody>
      </p:sp>
      <p:pic>
        <p:nvPicPr>
          <p:cNvPr id="111622" name="Picture 6" descr="usa_states">
            <a:extLst>
              <a:ext uri="{FF2B5EF4-FFF2-40B4-BE49-F238E27FC236}">
                <a16:creationId xmlns:a16="http://schemas.microsoft.com/office/drawing/2014/main" id="{203FDE19-15DA-494F-A980-A146127B7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92375"/>
            <a:ext cx="381635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circle(in)">
                                      <p:cBhvr>
                                        <p:cTn id="7" dur="20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1620"/>
                                        </p:tgtEl>
                                        <p:attrNameLst>
                                          <p:attrName>style.visibility</p:attrName>
                                        </p:attrNameLst>
                                      </p:cBhvr>
                                      <p:to>
                                        <p:strVal val="visible"/>
                                      </p:to>
                                    </p:set>
                                    <p:anim calcmode="discrete" valueType="clr">
                                      <p:cBhvr override="childStyle">
                                        <p:cTn id="12" dur="80"/>
                                        <p:tgtEl>
                                          <p:spTgt spid="11162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1620"/>
                                        </p:tgtEl>
                                        <p:attrNameLst>
                                          <p:attrName>fillcolor</p:attrName>
                                        </p:attrNameLst>
                                      </p:cBhvr>
                                      <p:tavLst>
                                        <p:tav tm="0">
                                          <p:val>
                                            <p:clrVal>
                                              <a:schemeClr val="accent2"/>
                                            </p:clrVal>
                                          </p:val>
                                        </p:tav>
                                        <p:tav tm="50000">
                                          <p:val>
                                            <p:clrVal>
                                              <a:schemeClr val="hlink"/>
                                            </p:clrVal>
                                          </p:val>
                                        </p:tav>
                                      </p:tavLst>
                                    </p:anim>
                                    <p:set>
                                      <p:cBhvr>
                                        <p:cTn id="14" dur="80"/>
                                        <p:tgtEl>
                                          <p:spTgt spid="1116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21B5D538-1D7E-4FC5-ADA0-3B83FF00ED3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F9C5AD-6BC2-4F72-A29B-F61549C6CD3E}" type="slidenum">
              <a:rPr lang="en-GB" altLang="en-US"/>
              <a:pPr eaLnBrk="1" hangingPunct="1"/>
              <a:t>74</a:t>
            </a:fld>
            <a:endParaRPr lang="en-GB" altLang="en-US"/>
          </a:p>
        </p:txBody>
      </p:sp>
      <p:sp>
        <p:nvSpPr>
          <p:cNvPr id="77827" name="Rectangle 2">
            <a:extLst>
              <a:ext uri="{FF2B5EF4-FFF2-40B4-BE49-F238E27FC236}">
                <a16:creationId xmlns:a16="http://schemas.microsoft.com/office/drawing/2014/main" id="{88293A43-5881-4281-A95F-73E1706511E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13668" name="Text Box 4">
            <a:extLst>
              <a:ext uri="{FF2B5EF4-FFF2-40B4-BE49-F238E27FC236}">
                <a16:creationId xmlns:a16="http://schemas.microsoft.com/office/drawing/2014/main" id="{10959BFF-8E8A-4C33-9287-048452D0A3F7}"/>
              </a:ext>
            </a:extLst>
          </p:cNvPr>
          <p:cNvSpPr txBox="1">
            <a:spLocks noChangeArrowheads="1"/>
          </p:cNvSpPr>
          <p:nvPr/>
        </p:nvSpPr>
        <p:spPr bwMode="auto">
          <a:xfrm>
            <a:off x="4500563" y="1214438"/>
            <a:ext cx="4392612" cy="350837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There are no coincidences with Yahweh.</a:t>
            </a:r>
            <a:r>
              <a:rPr lang="en-US" sz="2800" b="1">
                <a:effectLst>
                  <a:outerShdw blurRad="38100" dist="38100" dir="2700000" algn="tl">
                    <a:srgbClr val="000000"/>
                  </a:outerShdw>
                </a:effectLst>
                <a:latin typeface="Arial" charset="0"/>
                <a:cs typeface="Arial" charset="0"/>
              </a:rPr>
              <a:t>  </a:t>
            </a:r>
            <a:r>
              <a:rPr lang="en-US" sz="2800" b="1">
                <a:solidFill>
                  <a:srgbClr val="CC9900"/>
                </a:solidFill>
                <a:effectLst>
                  <a:outerShdw blurRad="38100" dist="38100" dir="2700000" algn="tl">
                    <a:srgbClr val="000000"/>
                  </a:outerShdw>
                </a:effectLst>
                <a:latin typeface="Arial" charset="0"/>
                <a:cs typeface="Arial" charset="0"/>
              </a:rPr>
              <a:t>His hand guides all of prophecy and history.</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Since all of the European nations were founded by Israelites,</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and</a:t>
            </a:r>
            <a:endParaRPr lang="en-GB">
              <a:solidFill>
                <a:srgbClr val="00FF00"/>
              </a:solidFill>
              <a:latin typeface="Arial" charset="0"/>
              <a:cs typeface="Arial" charset="0"/>
            </a:endParaRPr>
          </a:p>
        </p:txBody>
      </p:sp>
      <p:pic>
        <p:nvPicPr>
          <p:cNvPr id="113670" name="Picture 6" descr="SusanConstant">
            <a:extLst>
              <a:ext uri="{FF2B5EF4-FFF2-40B4-BE49-F238E27FC236}">
                <a16:creationId xmlns:a16="http://schemas.microsoft.com/office/drawing/2014/main" id="{21E03265-2F4F-4B77-ADDB-B601F0C26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40322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Text Box 7">
            <a:extLst>
              <a:ext uri="{FF2B5EF4-FFF2-40B4-BE49-F238E27FC236}">
                <a16:creationId xmlns:a16="http://schemas.microsoft.com/office/drawing/2014/main" id="{F8DD6ECA-2B22-4391-8F95-25E883B711D9}"/>
              </a:ext>
            </a:extLst>
          </p:cNvPr>
          <p:cNvSpPr txBox="1">
            <a:spLocks noChangeArrowheads="1"/>
          </p:cNvSpPr>
          <p:nvPr/>
        </p:nvSpPr>
        <p:spPr bwMode="auto">
          <a:xfrm>
            <a:off x="0" y="4581525"/>
            <a:ext cx="9144000" cy="2441575"/>
          </a:xfrm>
          <a:prstGeom prst="rect">
            <a:avLst/>
          </a:prstGeom>
          <a:noFill/>
          <a:ln w="9525">
            <a:noFill/>
            <a:miter lim="800000"/>
            <a:headEnd/>
            <a:tailEnd/>
          </a:ln>
          <a:effectLst/>
        </p:spPr>
        <p:txBody>
          <a:bodyPr>
            <a:spAutoFit/>
          </a:bodyPr>
          <a:lstStyle/>
          <a:p>
            <a:pP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representatives of all of these nations migrated to America,</a:t>
            </a:r>
            <a:r>
              <a:rPr lang="en-US" sz="2800" b="1">
                <a:effectLst>
                  <a:outerShdw blurRad="38100" dist="38100" dir="2700000" algn="tl">
                    <a:srgbClr val="000000"/>
                  </a:outerShdw>
                </a:effectLst>
                <a:latin typeface="Arial" charset="0"/>
                <a:cs typeface="Arial" charset="0"/>
              </a:rPr>
              <a:t> </a:t>
            </a:r>
            <a:r>
              <a:rPr lang="en-US" sz="3600" b="1" u="sng">
                <a:solidFill>
                  <a:srgbClr val="FFFF00"/>
                </a:solidFill>
                <a:effectLst>
                  <a:outerShdw blurRad="38100" dist="38100" dir="2700000" algn="tl">
                    <a:srgbClr val="000000"/>
                  </a:outerShdw>
                </a:effectLst>
                <a:latin typeface="Arial" charset="0"/>
                <a:cs typeface="Arial" charset="0"/>
              </a:rPr>
              <a:t>America is the regathering place of ALL TWELVE TRIBES.</a:t>
            </a:r>
            <a:r>
              <a:rPr lang="en-US" sz="3600">
                <a:solidFill>
                  <a:srgbClr val="FFFF00"/>
                </a:solidFill>
                <a:latin typeface="Arial" charset="0"/>
                <a:cs typeface="Arial" charset="0"/>
              </a:rPr>
              <a:t> </a:t>
            </a:r>
            <a:endParaRPr lang="en-GB" sz="3600">
              <a:solidFill>
                <a:srgbClr val="FFFF00"/>
              </a:solidFill>
              <a:latin typeface="Arial" charset="0"/>
              <a:cs typeface="Arial" charset="0"/>
            </a:endParaRPr>
          </a:p>
          <a:p>
            <a:pPr>
              <a:spcBef>
                <a:spcPct val="50000"/>
              </a:spcBef>
              <a:defRPr/>
            </a:pPr>
            <a:endParaRPr lang="en-GB" sz="360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3670"/>
                                        </p:tgtEl>
                                        <p:attrNameLst>
                                          <p:attrName>style.visibility</p:attrName>
                                        </p:attrNameLst>
                                      </p:cBhvr>
                                      <p:to>
                                        <p:strVal val="visible"/>
                                      </p:to>
                                    </p:set>
                                    <p:animEffect transition="in" filter="circle(in)">
                                      <p:cBhvr>
                                        <p:cTn id="7" dur="2000"/>
                                        <p:tgtEl>
                                          <p:spTgt spid="113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3668">
                                            <p:txEl>
                                              <p:pRg st="0" end="0"/>
                                            </p:txEl>
                                          </p:spTgt>
                                        </p:tgtEl>
                                        <p:attrNameLst>
                                          <p:attrName>style.visibility</p:attrName>
                                        </p:attrNameLst>
                                      </p:cBhvr>
                                      <p:to>
                                        <p:strVal val="visible"/>
                                      </p:to>
                                    </p:set>
                                    <p:anim calcmode="discrete" valueType="clr">
                                      <p:cBhvr override="childStyle">
                                        <p:cTn id="12" dur="80"/>
                                        <p:tgtEl>
                                          <p:spTgt spid="1136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366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3668">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3671"/>
                                        </p:tgtEl>
                                        <p:attrNameLst>
                                          <p:attrName>style.visibility</p:attrName>
                                        </p:attrNameLst>
                                      </p:cBhvr>
                                      <p:to>
                                        <p:strVal val="visible"/>
                                      </p:to>
                                    </p:set>
                                    <p:anim calcmode="discrete" valueType="clr">
                                      <p:cBhvr override="childStyle">
                                        <p:cTn id="19" dur="80"/>
                                        <p:tgtEl>
                                          <p:spTgt spid="11367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3671"/>
                                        </p:tgtEl>
                                        <p:attrNameLst>
                                          <p:attrName>fillcolor</p:attrName>
                                        </p:attrNameLst>
                                      </p:cBhvr>
                                      <p:tavLst>
                                        <p:tav tm="0">
                                          <p:val>
                                            <p:clrVal>
                                              <a:schemeClr val="accent2"/>
                                            </p:clrVal>
                                          </p:val>
                                        </p:tav>
                                        <p:tav tm="50000">
                                          <p:val>
                                            <p:clrVal>
                                              <a:schemeClr val="hlink"/>
                                            </p:clrVal>
                                          </p:val>
                                        </p:tav>
                                      </p:tavLst>
                                    </p:anim>
                                    <p:set>
                                      <p:cBhvr>
                                        <p:cTn id="21" dur="80"/>
                                        <p:tgtEl>
                                          <p:spTgt spid="1136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C9642E2-5142-4F72-A805-D2CD9FA9A1F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4D3B96-1EEC-41F4-84EA-72E71EE0939F}" type="slidenum">
              <a:rPr lang="en-GB" altLang="en-US"/>
              <a:pPr eaLnBrk="1" hangingPunct="1"/>
              <a:t>75</a:t>
            </a:fld>
            <a:endParaRPr lang="en-GB" altLang="en-US"/>
          </a:p>
        </p:txBody>
      </p:sp>
      <p:sp>
        <p:nvSpPr>
          <p:cNvPr id="78851" name="Rectangle 2">
            <a:extLst>
              <a:ext uri="{FF2B5EF4-FFF2-40B4-BE49-F238E27FC236}">
                <a16:creationId xmlns:a16="http://schemas.microsoft.com/office/drawing/2014/main" id="{C13B6571-D0C5-4EF7-B090-86B10B29263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15716" name="Text Box 4">
            <a:extLst>
              <a:ext uri="{FF2B5EF4-FFF2-40B4-BE49-F238E27FC236}">
                <a16:creationId xmlns:a16="http://schemas.microsoft.com/office/drawing/2014/main" id="{F3278DDE-8F4B-4750-B170-AD633BF52FA9}"/>
              </a:ext>
            </a:extLst>
          </p:cNvPr>
          <p:cNvSpPr txBox="1">
            <a:spLocks noChangeArrowheads="1"/>
          </p:cNvSpPr>
          <p:nvPr/>
        </p:nvSpPr>
        <p:spPr bwMode="auto">
          <a:xfrm>
            <a:off x="3276600" y="1196975"/>
            <a:ext cx="5689600" cy="5276850"/>
          </a:xfrm>
          <a:prstGeom prst="rect">
            <a:avLst/>
          </a:prstGeom>
          <a:noFill/>
          <a:ln w="9525">
            <a:noFill/>
            <a:miter lim="800000"/>
            <a:headEnd/>
            <a:tailEnd/>
          </a:ln>
          <a:effectLst/>
        </p:spPr>
        <p:txBody>
          <a:bodyPr>
            <a:spAutoFit/>
          </a:bodyPr>
          <a:lstStyle/>
          <a:p>
            <a:pPr>
              <a:defRPr/>
            </a:pPr>
            <a:r>
              <a:rPr lang="en-US" sz="2800" b="1">
                <a:solidFill>
                  <a:schemeClr val="hlink"/>
                </a:solidFill>
                <a:effectLst>
                  <a:outerShdw blurRad="38100" dist="38100" dir="2700000" algn="tl">
                    <a:srgbClr val="000000"/>
                  </a:outerShdw>
                </a:effectLst>
                <a:latin typeface="Arial" charset="0"/>
                <a:cs typeface="Arial" charset="0"/>
              </a:rPr>
              <a:t>This amazing prophecy was fulfilled by the United States of America,</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the USA,</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which is destined to be the future headquarters of God’s Kingdom,</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the New Jer</a:t>
            </a:r>
            <a:r>
              <a:rPr lang="en-US" sz="3200" b="1">
                <a:solidFill>
                  <a:srgbClr val="FFFF00"/>
                </a:solidFill>
                <a:effectLst>
                  <a:outerShdw blurRad="38100" dist="38100" dir="2700000" algn="tl">
                    <a:srgbClr val="000000"/>
                  </a:outerShdw>
                </a:effectLst>
                <a:latin typeface="Arial" charset="0"/>
                <a:cs typeface="Arial" charset="0"/>
              </a:rPr>
              <a:t>USA</a:t>
            </a:r>
            <a:r>
              <a:rPr lang="en-US" sz="2800" b="1">
                <a:solidFill>
                  <a:srgbClr val="00FF00"/>
                </a:solidFill>
                <a:effectLst>
                  <a:outerShdw blurRad="38100" dist="38100" dir="2700000" algn="tl">
                    <a:srgbClr val="000000"/>
                  </a:outerShdw>
                </a:effectLst>
                <a:latin typeface="Arial" charset="0"/>
                <a:cs typeface="Arial" charset="0"/>
              </a:rPr>
              <a:t>lem, right here on earth!</a:t>
            </a:r>
          </a:p>
          <a:p>
            <a:pPr>
              <a:defRPr/>
            </a:pPr>
            <a:r>
              <a:rPr lang="en-US" sz="2800" b="1">
                <a:solidFill>
                  <a:srgbClr val="FFFF00"/>
                </a:solidFill>
                <a:effectLst>
                  <a:outerShdw blurRad="38100" dist="38100" dir="2700000" algn="tl">
                    <a:srgbClr val="000000"/>
                  </a:outerShdw>
                </a:effectLst>
                <a:latin typeface="Arial" charset="0"/>
                <a:cs typeface="Arial" charset="0"/>
              </a:rPr>
              <a:t>Are you now beginning to understand how important it is to correlate these prophecies with the </a:t>
            </a:r>
            <a:r>
              <a:rPr lang="en-US" sz="2800" b="1">
                <a:solidFill>
                  <a:srgbClr val="FF00FF"/>
                </a:solidFill>
                <a:effectLst>
                  <a:outerShdw blurRad="38100" dist="38100" dir="2700000" algn="tl">
                    <a:srgbClr val="000000"/>
                  </a:outerShdw>
                </a:effectLst>
                <a:latin typeface="Arial" charset="0"/>
                <a:cs typeface="Arial" charset="0"/>
              </a:rPr>
              <a:t>TRUE HISTORY</a:t>
            </a:r>
            <a:r>
              <a:rPr lang="en-US" sz="2800" b="1">
                <a:solidFill>
                  <a:srgbClr val="FFFF00"/>
                </a:solidFill>
                <a:effectLst>
                  <a:outerShdw blurRad="38100" dist="38100" dir="2700000" algn="tl">
                    <a:srgbClr val="000000"/>
                  </a:outerShdw>
                </a:effectLst>
                <a:latin typeface="Arial" charset="0"/>
                <a:cs typeface="Arial" charset="0"/>
              </a:rPr>
              <a:t> of the Israelite people?</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9" name="Picture 6" descr="Eagle092">
            <a:extLst>
              <a:ext uri="{FF2B5EF4-FFF2-40B4-BE49-F238E27FC236}">
                <a16:creationId xmlns:a16="http://schemas.microsoft.com/office/drawing/2014/main" id="{B8234C88-7562-4622-8B51-459414E59230}"/>
              </a:ext>
            </a:extLst>
          </p:cNvPr>
          <p:cNvPicPr>
            <a:picLocks noChangeAspect="1" noChangeArrowheads="1"/>
          </p:cNvPicPr>
          <p:nvPr/>
        </p:nvPicPr>
        <p:blipFill>
          <a:blip r:embed="rId2"/>
          <a:srcRect l="11818" t="5154" r="14545" b="9794"/>
          <a:stretch>
            <a:fillRect/>
          </a:stretch>
        </p:blipFill>
        <p:spPr bwMode="auto">
          <a:xfrm>
            <a:off x="285719" y="2071678"/>
            <a:ext cx="2856221" cy="2909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16"/>
                                        </p:tgtEl>
                                        <p:attrNameLst>
                                          <p:attrName>style.visibility</p:attrName>
                                        </p:attrNameLst>
                                      </p:cBhvr>
                                      <p:to>
                                        <p:strVal val="visible"/>
                                      </p:to>
                                    </p:set>
                                    <p:anim calcmode="discrete" valueType="clr">
                                      <p:cBhvr override="childStyle">
                                        <p:cTn id="7" dur="80"/>
                                        <p:tgtEl>
                                          <p:spTgt spid="1157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16"/>
                                        </p:tgtEl>
                                        <p:attrNameLst>
                                          <p:attrName>fillcolor</p:attrName>
                                        </p:attrNameLst>
                                      </p:cBhvr>
                                      <p:tavLst>
                                        <p:tav tm="0">
                                          <p:val>
                                            <p:clrVal>
                                              <a:schemeClr val="accent2"/>
                                            </p:clrVal>
                                          </p:val>
                                        </p:tav>
                                        <p:tav tm="50000">
                                          <p:val>
                                            <p:clrVal>
                                              <a:schemeClr val="hlink"/>
                                            </p:clrVal>
                                          </p:val>
                                        </p:tav>
                                      </p:tavLst>
                                    </p:anim>
                                    <p:set>
                                      <p:cBhvr>
                                        <p:cTn id="9" dur="80"/>
                                        <p:tgtEl>
                                          <p:spTgt spid="1157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F4020AA-557B-468D-BFC0-7BE59E1533C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A6C50A-0A63-47EE-AD9A-FDC68421F408}" type="slidenum">
              <a:rPr lang="en-GB" altLang="en-US"/>
              <a:pPr eaLnBrk="1" hangingPunct="1"/>
              <a:t>76</a:t>
            </a:fld>
            <a:endParaRPr lang="en-GB" altLang="en-US"/>
          </a:p>
        </p:txBody>
      </p:sp>
      <p:sp>
        <p:nvSpPr>
          <p:cNvPr id="79875" name="Rectangle 2">
            <a:extLst>
              <a:ext uri="{FF2B5EF4-FFF2-40B4-BE49-F238E27FC236}">
                <a16:creationId xmlns:a16="http://schemas.microsoft.com/office/drawing/2014/main" id="{C949B558-76A0-4427-A712-2431E794365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17764" name="Text Box 4">
            <a:extLst>
              <a:ext uri="{FF2B5EF4-FFF2-40B4-BE49-F238E27FC236}">
                <a16:creationId xmlns:a16="http://schemas.microsoft.com/office/drawing/2014/main" id="{CDB8F6F4-1409-47B5-8A9E-D21C488351F0}"/>
              </a:ext>
            </a:extLst>
          </p:cNvPr>
          <p:cNvSpPr txBox="1">
            <a:spLocks noChangeArrowheads="1"/>
          </p:cNvSpPr>
          <p:nvPr/>
        </p:nvSpPr>
        <p:spPr bwMode="auto">
          <a:xfrm>
            <a:off x="4716463" y="1341438"/>
            <a:ext cx="4248150"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 Gog Prophecy of Ezekiel 38:11 states that Gog’s army would attack a land of unwalled villages.</a:t>
            </a:r>
            <a:r>
              <a:rPr lang="en-US" sz="2800" b="1">
                <a:effectLst>
                  <a:outerShdw blurRad="38100" dist="38100" dir="2700000" algn="tl">
                    <a:srgbClr val="000000"/>
                  </a:outerShdw>
                </a:effectLst>
                <a:latin typeface="Arial" charset="0"/>
                <a:cs typeface="Arial" charset="0"/>
              </a:rPr>
              <a:t>  </a:t>
            </a:r>
            <a:r>
              <a:rPr lang="en-US" sz="2800" b="1">
                <a:solidFill>
                  <a:srgbClr val="CC9900"/>
                </a:solidFill>
                <a:effectLst>
                  <a:outerShdw blurRad="38100" dist="38100" dir="2700000" algn="tl">
                    <a:srgbClr val="000000"/>
                  </a:outerShdw>
                </a:effectLst>
                <a:latin typeface="Arial" charset="0"/>
                <a:cs typeface="Arial" charset="0"/>
              </a:rPr>
              <a:t>This cannot be Palestine or the Israeli State,</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for the Jewish State is NOT a land of</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“unwalled villages.” </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117766" name="Picture 6" descr="TopographyOfPalestine">
            <a:hlinkClick r:id="rId2"/>
            <a:extLst>
              <a:ext uri="{FF2B5EF4-FFF2-40B4-BE49-F238E27FC236}">
                <a16:creationId xmlns:a16="http://schemas.microsoft.com/office/drawing/2014/main" id="{892CA6A8-633A-4BE2-BCBA-85593D4D406B}"/>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827088" y="1628775"/>
            <a:ext cx="30241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circle(in)">
                                      <p:cBhvr>
                                        <p:cTn id="7" dur="2000"/>
                                        <p:tgtEl>
                                          <p:spTgt spid="117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7764">
                                            <p:txEl>
                                              <p:pRg st="0" end="0"/>
                                            </p:txEl>
                                          </p:spTgt>
                                        </p:tgtEl>
                                        <p:attrNameLst>
                                          <p:attrName>style.visibility</p:attrName>
                                        </p:attrNameLst>
                                      </p:cBhvr>
                                      <p:to>
                                        <p:strVal val="visible"/>
                                      </p:to>
                                    </p:set>
                                    <p:anim calcmode="discrete" valueType="clr">
                                      <p:cBhvr override="childStyle">
                                        <p:cTn id="12" dur="80"/>
                                        <p:tgtEl>
                                          <p:spTgt spid="1177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776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77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A88C220-F924-41F3-9CEB-D2821224C4E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78027F-4066-4D96-959F-171B7E4E5CFF}" type="slidenum">
              <a:rPr lang="en-GB" altLang="en-US"/>
              <a:pPr eaLnBrk="1" hangingPunct="1"/>
              <a:t>77</a:t>
            </a:fld>
            <a:endParaRPr lang="en-GB" altLang="en-US"/>
          </a:p>
        </p:txBody>
      </p:sp>
      <p:sp>
        <p:nvSpPr>
          <p:cNvPr id="80899" name="Rectangle 4">
            <a:extLst>
              <a:ext uri="{FF2B5EF4-FFF2-40B4-BE49-F238E27FC236}">
                <a16:creationId xmlns:a16="http://schemas.microsoft.com/office/drawing/2014/main" id="{792640A4-4D86-492E-BFD3-E54B315752E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119813" name="Text Box 5">
            <a:extLst>
              <a:ext uri="{FF2B5EF4-FFF2-40B4-BE49-F238E27FC236}">
                <a16:creationId xmlns:a16="http://schemas.microsoft.com/office/drawing/2014/main" id="{F601324C-4FC9-4E6C-B568-5855411FDAD9}"/>
              </a:ext>
            </a:extLst>
          </p:cNvPr>
          <p:cNvSpPr txBox="1">
            <a:spLocks noChangeArrowheads="1"/>
          </p:cNvSpPr>
          <p:nvPr/>
        </p:nvSpPr>
        <p:spPr bwMode="auto">
          <a:xfrm>
            <a:off x="0" y="5057775"/>
            <a:ext cx="9144000" cy="1800225"/>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Far from it!  In fact, the Jews are building even more walls around their villages as we speak!!  </a:t>
            </a:r>
            <a:r>
              <a:rPr lang="en-US" sz="2800" b="1" u="sng">
                <a:solidFill>
                  <a:srgbClr val="CC9900"/>
                </a:solidFill>
                <a:effectLst>
                  <a:outerShdw blurRad="38100" dist="38100" dir="2700000" algn="tl">
                    <a:srgbClr val="000000"/>
                  </a:outerShdw>
                </a:effectLst>
                <a:latin typeface="Arial" charset="0"/>
                <a:cs typeface="Arial" charset="0"/>
              </a:rPr>
              <a:t>But America has always been a land of unwalled villages</a:t>
            </a:r>
            <a:r>
              <a:rPr lang="en-US" sz="2800" b="1">
                <a:solidFill>
                  <a:srgbClr val="CC9900"/>
                </a:solidFill>
                <a:effectLst>
                  <a:outerShdw blurRad="38100" dist="38100" dir="2700000" algn="tl">
                    <a:srgbClr val="000000"/>
                  </a:outerShdw>
                </a:effectLst>
                <a:latin typeface="Arial" charset="0"/>
                <a:cs typeface="Arial" charset="0"/>
              </a:rPr>
              <a:t>.</a:t>
            </a:r>
            <a:r>
              <a:rPr lang="en-US">
                <a:solidFill>
                  <a:srgbClr val="CC9900"/>
                </a:solidFill>
                <a:latin typeface="Arial" charset="0"/>
                <a:cs typeface="Arial" charset="0"/>
              </a:rPr>
              <a:t> </a:t>
            </a:r>
            <a:endParaRPr lang="en-GB">
              <a:solidFill>
                <a:srgbClr val="CC9900"/>
              </a:solidFill>
              <a:latin typeface="Arial" charset="0"/>
              <a:cs typeface="Arial" charset="0"/>
            </a:endParaRPr>
          </a:p>
        </p:txBody>
      </p:sp>
      <p:pic>
        <p:nvPicPr>
          <p:cNvPr id="119817" name="Picture 9" descr="palestine_peace_fullsize">
            <a:hlinkClick r:id="rId2"/>
            <a:extLst>
              <a:ext uri="{FF2B5EF4-FFF2-40B4-BE49-F238E27FC236}">
                <a16:creationId xmlns:a16="http://schemas.microsoft.com/office/drawing/2014/main" id="{033E8D72-B454-49F6-A7FD-B3034C88E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268413"/>
            <a:ext cx="4824412"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circle(in)">
                                      <p:cBhvr>
                                        <p:cTn id="7" dur="20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9813"/>
                                        </p:tgtEl>
                                        <p:attrNameLst>
                                          <p:attrName>style.visibility</p:attrName>
                                        </p:attrNameLst>
                                      </p:cBhvr>
                                      <p:to>
                                        <p:strVal val="visible"/>
                                      </p:to>
                                    </p:set>
                                    <p:anim calcmode="lin" valueType="num">
                                      <p:cBhvr additive="base">
                                        <p:cTn id="12" dur="500" fill="hold"/>
                                        <p:tgtEl>
                                          <p:spTgt spid="119813"/>
                                        </p:tgtEl>
                                        <p:attrNameLst>
                                          <p:attrName>ppt_x</p:attrName>
                                        </p:attrNameLst>
                                      </p:cBhvr>
                                      <p:tavLst>
                                        <p:tav tm="0">
                                          <p:val>
                                            <p:strVal val="#ppt_x"/>
                                          </p:val>
                                        </p:tav>
                                        <p:tav tm="100000">
                                          <p:val>
                                            <p:strVal val="#ppt_x"/>
                                          </p:val>
                                        </p:tav>
                                      </p:tavLst>
                                    </p:anim>
                                    <p:anim calcmode="lin" valueType="num">
                                      <p:cBhvr additive="base">
                                        <p:cTn id="13" dur="500" fill="hold"/>
                                        <p:tgtEl>
                                          <p:spTgt spid="1198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49C7E011-EA6D-4656-9B73-DAA687D8E46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C5D49D-FCC1-4C4B-830D-4822AC9207FD}" type="slidenum">
              <a:rPr lang="en-GB" altLang="en-US"/>
              <a:pPr eaLnBrk="1" hangingPunct="1"/>
              <a:t>78</a:t>
            </a:fld>
            <a:endParaRPr lang="en-GB" altLang="en-US"/>
          </a:p>
        </p:txBody>
      </p:sp>
      <p:sp>
        <p:nvSpPr>
          <p:cNvPr id="81923" name="Text Box 2">
            <a:extLst>
              <a:ext uri="{FF2B5EF4-FFF2-40B4-BE49-F238E27FC236}">
                <a16:creationId xmlns:a16="http://schemas.microsoft.com/office/drawing/2014/main" id="{6FB67F2F-20CB-45D3-8580-B85035764859}"/>
              </a:ext>
            </a:extLst>
          </p:cNvPr>
          <p:cNvSpPr txBox="1">
            <a:spLocks noChangeArrowheads="1"/>
          </p:cNvSpPr>
          <p:nvPr/>
        </p:nvSpPr>
        <p:spPr bwMode="auto">
          <a:xfrm>
            <a:off x="250825" y="765175"/>
            <a:ext cx="56165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4800" b="1">
              <a:solidFill>
                <a:srgbClr val="FF0000"/>
              </a:solidFill>
              <a:latin typeface="Alfredo's Dance" pitchFamily="2" charset="0"/>
            </a:endParaRPr>
          </a:p>
        </p:txBody>
      </p:sp>
      <p:sp>
        <p:nvSpPr>
          <p:cNvPr id="72707" name="WordArt 3">
            <a:extLst>
              <a:ext uri="{FF2B5EF4-FFF2-40B4-BE49-F238E27FC236}">
                <a16:creationId xmlns:a16="http://schemas.microsoft.com/office/drawing/2014/main" id="{95ACBC76-8A6A-4D53-B443-DF1D3AB3EFDE}"/>
              </a:ext>
            </a:extLst>
          </p:cNvPr>
          <p:cNvSpPr>
            <a:spLocks noChangeArrowheads="1" noChangeShapeType="1" noTextEdit="1"/>
          </p:cNvSpPr>
          <p:nvPr/>
        </p:nvSpPr>
        <p:spPr bwMode="auto">
          <a:xfrm>
            <a:off x="1331913" y="2349500"/>
            <a:ext cx="6624637" cy="1050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End Of  Chapter Two</a:t>
            </a:r>
          </a:p>
        </p:txBody>
      </p:sp>
      <p:sp>
        <p:nvSpPr>
          <p:cNvPr id="72708" name="Text Box 4">
            <a:extLst>
              <a:ext uri="{FF2B5EF4-FFF2-40B4-BE49-F238E27FC236}">
                <a16:creationId xmlns:a16="http://schemas.microsoft.com/office/drawing/2014/main" id="{EC7A2C99-A605-41E4-8B09-72407F54CD2A}"/>
              </a:ext>
            </a:extLst>
          </p:cNvPr>
          <p:cNvSpPr txBox="1">
            <a:spLocks noChangeArrowheads="1"/>
          </p:cNvSpPr>
          <p:nvPr/>
        </p:nvSpPr>
        <p:spPr bwMode="auto">
          <a:xfrm>
            <a:off x="0" y="4365625"/>
            <a:ext cx="9144000" cy="1981200"/>
          </a:xfrm>
          <a:prstGeom prst="rect">
            <a:avLst/>
          </a:prstGeom>
          <a:noFill/>
          <a:ln w="9525">
            <a:noFill/>
            <a:miter lim="800000"/>
            <a:headEnd/>
            <a:tailEnd/>
          </a:ln>
          <a:effectLst/>
        </p:spPr>
        <p:txBody>
          <a:bodyPr>
            <a:spAutoFit/>
          </a:bodyPr>
          <a:lstStyle/>
          <a:p>
            <a:pPr eaLnBrk="0" hangingPunct="0">
              <a:spcBef>
                <a:spcPct val="50000"/>
              </a:spcBef>
              <a:defRPr/>
            </a:pPr>
            <a:r>
              <a:rPr lang="en-GB" sz="4400" b="1">
                <a:solidFill>
                  <a:schemeClr val="hlink"/>
                </a:solidFill>
                <a:effectLst>
                  <a:outerShdw blurRad="38100" dist="38100" dir="2700000" algn="tl">
                    <a:srgbClr val="000000"/>
                  </a:outerShdw>
                </a:effectLst>
                <a:latin typeface="Arial" charset="0"/>
                <a:cs typeface="Arial" charset="0"/>
              </a:rPr>
              <a:t>To be continued ………… </a:t>
            </a:r>
            <a:r>
              <a:rPr lang="en-GB" sz="4400" b="1">
                <a:solidFill>
                  <a:srgbClr val="FF9900"/>
                </a:solidFill>
                <a:effectLst>
                  <a:outerShdw blurRad="38100" dist="38100" dir="2700000" algn="tl">
                    <a:srgbClr val="000000"/>
                  </a:outerShdw>
                </a:effectLst>
                <a:latin typeface="Arial" charset="0"/>
                <a:cs typeface="Arial" charset="0"/>
              </a:rPr>
              <a:t>Chapter Three: </a:t>
            </a:r>
            <a:r>
              <a:rPr lang="en-US" sz="3600" b="1">
                <a:solidFill>
                  <a:srgbClr val="FFFF00"/>
                </a:solidFill>
                <a:effectLst>
                  <a:outerShdw blurRad="38100" dist="38100" dir="2700000" algn="tl">
                    <a:srgbClr val="000000"/>
                  </a:outerShdw>
                </a:effectLst>
                <a:latin typeface="Arial" charset="0"/>
                <a:cs typeface="Arial" charset="0"/>
              </a:rPr>
              <a:t>Tracing the Migrations From the Iberian Caucasus</a:t>
            </a:r>
            <a:r>
              <a:rPr lang="en-GB" sz="3600">
                <a:solidFill>
                  <a:srgbClr val="FFFF00"/>
                </a:solidFill>
                <a:latin typeface="Arial" charset="0"/>
                <a:cs typeface="Arial" charset="0"/>
              </a:rPr>
              <a:t> </a:t>
            </a:r>
          </a:p>
        </p:txBody>
      </p:sp>
      <p:sp>
        <p:nvSpPr>
          <p:cNvPr id="72709" name="Rectangle 5">
            <a:extLst>
              <a:ext uri="{FF2B5EF4-FFF2-40B4-BE49-F238E27FC236}">
                <a16:creationId xmlns:a16="http://schemas.microsoft.com/office/drawing/2014/main" id="{3E8E6269-4B20-4532-8595-6209A80913EF}"/>
              </a:ext>
            </a:extLst>
          </p:cNvPr>
          <p:cNvSpPr>
            <a:spLocks noGrp="1" noChangeArrowheads="1"/>
          </p:cNvSpPr>
          <p:nvPr>
            <p:ph type="title"/>
          </p:nvPr>
        </p:nvSpPr>
        <p:spPr/>
        <p:txBody>
          <a:bodyPr/>
          <a:lstStyle/>
          <a:p>
            <a:pPr eaLnBrk="1" hangingPunct="1">
              <a:defRPr/>
            </a:pPr>
            <a:r>
              <a:rPr lang="en-GB" sz="4800" b="1">
                <a:solidFill>
                  <a:srgbClr val="FFFF00"/>
                </a:solidFill>
              </a:rPr>
              <a:t>Migrations Of The 12 Tribes Of Israel</a:t>
            </a:r>
          </a:p>
        </p:txBody>
      </p:sp>
      <p:sp>
        <p:nvSpPr>
          <p:cNvPr id="72710" name="Text Box 6">
            <a:extLst>
              <a:ext uri="{FF2B5EF4-FFF2-40B4-BE49-F238E27FC236}">
                <a16:creationId xmlns:a16="http://schemas.microsoft.com/office/drawing/2014/main" id="{CAA454BB-AB70-472C-B579-54EB58DFA41D}"/>
              </a:ext>
            </a:extLst>
          </p:cNvPr>
          <p:cNvSpPr txBox="1">
            <a:spLocks noChangeArrowheads="1"/>
          </p:cNvSpPr>
          <p:nvPr/>
        </p:nvSpPr>
        <p:spPr bwMode="auto">
          <a:xfrm>
            <a:off x="323850" y="3644900"/>
            <a:ext cx="849630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00FF"/>
                </a:solidFill>
                <a:effectLst>
                  <a:outerShdw blurRad="38100" dist="38100" dir="2700000" algn="tl">
                    <a:srgbClr val="000000"/>
                  </a:outerShdw>
                </a:effectLst>
                <a:latin typeface="Arial" charset="0"/>
                <a:cs typeface="Arial" charset="0"/>
              </a:rPr>
              <a:t>BY PASTOR ELI JAMES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20000"/>
                                  </p:iterate>
                                  <p:childTnLst>
                                    <p:set>
                                      <p:cBhvr>
                                        <p:cTn id="6" dur="1" fill="hold">
                                          <p:stCondLst>
                                            <p:cond delay="0"/>
                                          </p:stCondLst>
                                        </p:cTn>
                                        <p:tgtEl>
                                          <p:spTgt spid="72709"/>
                                        </p:tgtEl>
                                        <p:attrNameLst>
                                          <p:attrName>style.visibility</p:attrName>
                                        </p:attrNameLst>
                                      </p:cBhvr>
                                      <p:to>
                                        <p:strVal val="visible"/>
                                      </p:to>
                                    </p:set>
                                    <p:anim calcmode="lin" valueType="num">
                                      <p:cBhvr additive="base">
                                        <p:cTn id="7" dur="500" fill="hold"/>
                                        <p:tgtEl>
                                          <p:spTgt spid="72709"/>
                                        </p:tgtEl>
                                        <p:attrNameLst>
                                          <p:attrName>ppt_x</p:attrName>
                                        </p:attrNameLst>
                                      </p:cBhvr>
                                      <p:tavLst>
                                        <p:tav tm="0">
                                          <p:val>
                                            <p:strVal val="#ppt_x"/>
                                          </p:val>
                                        </p:tav>
                                        <p:tav tm="100000">
                                          <p:val>
                                            <p:strVal val="#ppt_x"/>
                                          </p:val>
                                        </p:tav>
                                      </p:tavLst>
                                    </p:anim>
                                    <p:anim calcmode="lin" valueType="num">
                                      <p:cBhvr additive="base">
                                        <p:cTn id="8" dur="500" fill="hold"/>
                                        <p:tgtEl>
                                          <p:spTgt spid="7270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500"/>
                            </p:stCondLst>
                            <p:childTnLst>
                              <p:par>
                                <p:cTn id="10" presetID="2" presetClass="entr" presetSubtype="1" fill="hold" nodeType="afterEffect">
                                  <p:stCondLst>
                                    <p:cond delay="0"/>
                                  </p:stCondLst>
                                  <p:childTnLst>
                                    <p:set>
                                      <p:cBhvr>
                                        <p:cTn id="11" dur="1" fill="hold">
                                          <p:stCondLst>
                                            <p:cond delay="0"/>
                                          </p:stCondLst>
                                        </p:cTn>
                                        <p:tgtEl>
                                          <p:spTgt spid="72707"/>
                                        </p:tgtEl>
                                        <p:attrNameLst>
                                          <p:attrName>style.visibility</p:attrName>
                                        </p:attrNameLst>
                                      </p:cBhvr>
                                      <p:to>
                                        <p:strVal val="visible"/>
                                      </p:to>
                                    </p:set>
                                    <p:anim calcmode="lin" valueType="num">
                                      <p:cBhvr additive="base">
                                        <p:cTn id="12" dur="500" fill="hold"/>
                                        <p:tgtEl>
                                          <p:spTgt spid="72707"/>
                                        </p:tgtEl>
                                        <p:attrNameLst>
                                          <p:attrName>ppt_x</p:attrName>
                                        </p:attrNameLst>
                                      </p:cBhvr>
                                      <p:tavLst>
                                        <p:tav tm="0">
                                          <p:val>
                                            <p:strVal val="#ppt_x"/>
                                          </p:val>
                                        </p:tav>
                                        <p:tav tm="100000">
                                          <p:val>
                                            <p:strVal val="#ppt_x"/>
                                          </p:val>
                                        </p:tav>
                                      </p:tavLst>
                                    </p:anim>
                                    <p:anim calcmode="lin" valueType="num">
                                      <p:cBhvr additive="base">
                                        <p:cTn id="13" dur="500" fill="hold"/>
                                        <p:tgtEl>
                                          <p:spTgt spid="7270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21000"/>
                                  </p:iterate>
                                  <p:childTnLst>
                                    <p:set>
                                      <p:cBhvr>
                                        <p:cTn id="17" dur="1" fill="hold">
                                          <p:stCondLst>
                                            <p:cond delay="0"/>
                                          </p:stCondLst>
                                        </p:cTn>
                                        <p:tgtEl>
                                          <p:spTgt spid="72710"/>
                                        </p:tgtEl>
                                        <p:attrNameLst>
                                          <p:attrName>style.visibility</p:attrName>
                                        </p:attrNameLst>
                                      </p:cBhvr>
                                      <p:to>
                                        <p:strVal val="visible"/>
                                      </p:to>
                                    </p:set>
                                    <p:anim calcmode="lin" valueType="num">
                                      <p:cBhvr additive="base">
                                        <p:cTn id="18" dur="500" fill="hold"/>
                                        <p:tgtEl>
                                          <p:spTgt spid="72710"/>
                                        </p:tgtEl>
                                        <p:attrNameLst>
                                          <p:attrName>ppt_x</p:attrName>
                                        </p:attrNameLst>
                                      </p:cBhvr>
                                      <p:tavLst>
                                        <p:tav tm="0">
                                          <p:val>
                                            <p:strVal val="#ppt_x"/>
                                          </p:val>
                                        </p:tav>
                                        <p:tav tm="100000">
                                          <p:val>
                                            <p:strVal val="#ppt_x"/>
                                          </p:val>
                                        </p:tav>
                                      </p:tavLst>
                                    </p:anim>
                                    <p:anim calcmode="lin" valueType="num">
                                      <p:cBhvr additive="base">
                                        <p:cTn id="19" dur="500" fill="hold"/>
                                        <p:tgtEl>
                                          <p:spTgt spid="72710"/>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iterate type="lt">
                                    <p:tmPct val="20000"/>
                                  </p:iterate>
                                  <p:childTnLst>
                                    <p:set>
                                      <p:cBhvr>
                                        <p:cTn id="23" dur="1" fill="hold">
                                          <p:stCondLst>
                                            <p:cond delay="0"/>
                                          </p:stCondLst>
                                        </p:cTn>
                                        <p:tgtEl>
                                          <p:spTgt spid="72708"/>
                                        </p:tgtEl>
                                        <p:attrNameLst>
                                          <p:attrName>style.visibility</p:attrName>
                                        </p:attrNameLst>
                                      </p:cBhvr>
                                      <p:to>
                                        <p:strVal val="visible"/>
                                      </p:to>
                                    </p:set>
                                    <p:anim calcmode="lin" valueType="num">
                                      <p:cBhvr additive="base">
                                        <p:cTn id="24" dur="500" fill="hold"/>
                                        <p:tgtEl>
                                          <p:spTgt spid="72708"/>
                                        </p:tgtEl>
                                        <p:attrNameLst>
                                          <p:attrName>ppt_x</p:attrName>
                                        </p:attrNameLst>
                                      </p:cBhvr>
                                      <p:tavLst>
                                        <p:tav tm="0">
                                          <p:val>
                                            <p:strVal val="#ppt_x"/>
                                          </p:val>
                                        </p:tav>
                                        <p:tav tm="100000">
                                          <p:val>
                                            <p:strVal val="#ppt_x"/>
                                          </p:val>
                                        </p:tav>
                                      </p:tavLst>
                                    </p:anim>
                                    <p:anim calcmode="lin" valueType="num">
                                      <p:cBhvr additive="base">
                                        <p:cTn id="25" dur="500" fill="hold"/>
                                        <p:tgtEl>
                                          <p:spTgt spid="727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9" grpId="0"/>
      <p:bldP spid="727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BED2BC8-23E7-4824-83C2-37012162E81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7CC97C-8F2C-4871-8DE3-EF251C4E0C0C}" type="slidenum">
              <a:rPr lang="en-GB" altLang="en-US"/>
              <a:pPr eaLnBrk="1" hangingPunct="1"/>
              <a:t>8</a:t>
            </a:fld>
            <a:endParaRPr lang="en-GB" altLang="en-US"/>
          </a:p>
        </p:txBody>
      </p:sp>
      <p:sp>
        <p:nvSpPr>
          <p:cNvPr id="10243" name="Rectangle 2">
            <a:extLst>
              <a:ext uri="{FF2B5EF4-FFF2-40B4-BE49-F238E27FC236}">
                <a16:creationId xmlns:a16="http://schemas.microsoft.com/office/drawing/2014/main" id="{CF284D37-CF5C-41A3-8103-47611E96FA75}"/>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5603" name="Text Box 3">
            <a:extLst>
              <a:ext uri="{FF2B5EF4-FFF2-40B4-BE49-F238E27FC236}">
                <a16:creationId xmlns:a16="http://schemas.microsoft.com/office/drawing/2014/main" id="{F1AB8E2E-A9A5-4E36-9D3C-D0B883C1CF61}"/>
              </a:ext>
            </a:extLst>
          </p:cNvPr>
          <p:cNvSpPr txBox="1">
            <a:spLocks noChangeArrowheads="1"/>
          </p:cNvSpPr>
          <p:nvPr/>
        </p:nvSpPr>
        <p:spPr bwMode="auto">
          <a:xfrm>
            <a:off x="4716463" y="1844675"/>
            <a:ext cx="4103687" cy="3503613"/>
          </a:xfrm>
          <a:prstGeom prst="rect">
            <a:avLst/>
          </a:prstGeom>
          <a:noFill/>
          <a:ln w="9525">
            <a:noFill/>
            <a:miter lim="800000"/>
            <a:headEnd/>
            <a:tailEnd/>
          </a:ln>
          <a:effectLst/>
        </p:spPr>
        <p:txBody>
          <a:bodyPr>
            <a:spAutoFit/>
          </a:bodyPr>
          <a:lstStyle/>
          <a:p>
            <a:pPr>
              <a:spcBef>
                <a:spcPct val="50000"/>
              </a:spcBef>
              <a:defRPr/>
            </a:pPr>
            <a:r>
              <a:rPr lang="en-US" sz="3200" b="1">
                <a:solidFill>
                  <a:srgbClr val="99FF33"/>
                </a:solidFill>
                <a:effectLst>
                  <a:outerShdw blurRad="38100" dist="38100" dir="2700000" algn="tl">
                    <a:srgbClr val="000000"/>
                  </a:outerShdw>
                </a:effectLst>
                <a:latin typeface="Arial Black" pitchFamily="34" charset="0"/>
                <a:cs typeface="Arial" charset="0"/>
              </a:rPr>
              <a:t>The Bible goes into great detail as to how the Ten Northern Tribes became a separate Kingdom.</a:t>
            </a:r>
            <a:endParaRPr lang="en-GB" sz="3200" b="1">
              <a:solidFill>
                <a:srgbClr val="99FF33"/>
              </a:solidFill>
              <a:effectLst>
                <a:outerShdw blurRad="38100" dist="38100" dir="2700000" algn="tl">
                  <a:srgbClr val="000000"/>
                </a:outerShdw>
              </a:effectLst>
              <a:latin typeface="Arial Black" pitchFamily="34" charset="0"/>
              <a:cs typeface="Arial" charset="0"/>
            </a:endParaRPr>
          </a:p>
        </p:txBody>
      </p:sp>
      <p:pic>
        <p:nvPicPr>
          <p:cNvPr id="25605" name="Picture 5" descr="pent">
            <a:extLst>
              <a:ext uri="{FF2B5EF4-FFF2-40B4-BE49-F238E27FC236}">
                <a16:creationId xmlns:a16="http://schemas.microsoft.com/office/drawing/2014/main" id="{AFD67D71-3458-4754-8614-2E976781E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4103687"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circle(in)">
                                      <p:cBhvr>
                                        <p:cTn id="7" dur="20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603"/>
                                        </p:tgtEl>
                                        <p:attrNameLst>
                                          <p:attrName>style.visibility</p:attrName>
                                        </p:attrNameLst>
                                      </p:cBhvr>
                                      <p:to>
                                        <p:strVal val="visible"/>
                                      </p:to>
                                    </p:set>
                                    <p:anim calcmode="discrete" valueType="clr">
                                      <p:cBhvr override="childStyle">
                                        <p:cTn id="12" dur="80"/>
                                        <p:tgtEl>
                                          <p:spTgt spid="2560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603"/>
                                        </p:tgtEl>
                                        <p:attrNameLst>
                                          <p:attrName>fillcolor</p:attrName>
                                        </p:attrNameLst>
                                      </p:cBhvr>
                                      <p:tavLst>
                                        <p:tav tm="0">
                                          <p:val>
                                            <p:clrVal>
                                              <a:schemeClr val="accent2"/>
                                            </p:clrVal>
                                          </p:val>
                                        </p:tav>
                                        <p:tav tm="50000">
                                          <p:val>
                                            <p:clrVal>
                                              <a:schemeClr val="hlink"/>
                                            </p:clrVal>
                                          </p:val>
                                        </p:tav>
                                      </p:tavLst>
                                    </p:anim>
                                    <p:set>
                                      <p:cBhvr>
                                        <p:cTn id="14" dur="80"/>
                                        <p:tgtEl>
                                          <p:spTgt spid="256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01CE6CCF-1C7C-475E-9A77-52506BA3A2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EB0983-91F4-435C-BC00-04DB13B7FDB7}" type="slidenum">
              <a:rPr lang="en-GB" altLang="en-US"/>
              <a:pPr eaLnBrk="1" hangingPunct="1"/>
              <a:t>9</a:t>
            </a:fld>
            <a:endParaRPr lang="en-GB" altLang="en-US"/>
          </a:p>
        </p:txBody>
      </p:sp>
      <p:sp>
        <p:nvSpPr>
          <p:cNvPr id="11267" name="Rectangle 4">
            <a:extLst>
              <a:ext uri="{FF2B5EF4-FFF2-40B4-BE49-F238E27FC236}">
                <a16:creationId xmlns:a16="http://schemas.microsoft.com/office/drawing/2014/main" id="{6D182B15-EEFA-413A-AC47-A58EA89CFC8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2</a:t>
            </a:r>
          </a:p>
        </p:txBody>
      </p:sp>
      <p:sp>
        <p:nvSpPr>
          <p:cNvPr id="26629" name="Text Box 5">
            <a:extLst>
              <a:ext uri="{FF2B5EF4-FFF2-40B4-BE49-F238E27FC236}">
                <a16:creationId xmlns:a16="http://schemas.microsoft.com/office/drawing/2014/main" id="{186E4A73-7533-4C13-93CB-0BFB125866A9}"/>
              </a:ext>
            </a:extLst>
          </p:cNvPr>
          <p:cNvSpPr txBox="1">
            <a:spLocks noChangeArrowheads="1"/>
          </p:cNvSpPr>
          <p:nvPr/>
        </p:nvSpPr>
        <p:spPr bwMode="auto">
          <a:xfrm>
            <a:off x="5292725" y="2492375"/>
            <a:ext cx="3600450" cy="4108450"/>
          </a:xfrm>
          <a:prstGeom prst="rect">
            <a:avLst/>
          </a:prstGeom>
          <a:noFill/>
          <a:ln w="9525">
            <a:noFill/>
            <a:miter lim="800000"/>
            <a:headEnd/>
            <a:tailEnd/>
          </a:ln>
          <a:effectLst/>
        </p:spPr>
        <p:txBody>
          <a:bodyPr>
            <a:spAutoFit/>
          </a:bodyPr>
          <a:lstStyle/>
          <a:p>
            <a:pPr>
              <a:defRPr/>
            </a:pPr>
            <a:r>
              <a:rPr lang="en-US" sz="2400" b="1" i="1">
                <a:solidFill>
                  <a:srgbClr val="FF00FF"/>
                </a:solidFill>
                <a:effectLst>
                  <a:outerShdw blurRad="38100" dist="38100" dir="2700000" algn="tl">
                    <a:srgbClr val="000000"/>
                  </a:outerShdw>
                </a:effectLst>
                <a:latin typeface="Arial" charset="0"/>
                <a:cs typeface="Arial" charset="0"/>
              </a:rPr>
              <a:t>25 </a:t>
            </a:r>
            <a:r>
              <a:rPr lang="en-US" sz="2400" b="1" i="1">
                <a:solidFill>
                  <a:srgbClr val="99FF33"/>
                </a:solidFill>
                <a:effectLst>
                  <a:outerShdw blurRad="38100" dist="38100" dir="2700000" algn="tl">
                    <a:srgbClr val="000000"/>
                  </a:outerShdw>
                </a:effectLst>
                <a:latin typeface="Arial" charset="0"/>
                <a:cs typeface="Arial" charset="0"/>
              </a:rPr>
              <a:t>Then Jeroboam built Shechem in mount Ephraim,</a:t>
            </a:r>
            <a:r>
              <a:rPr lang="en-US" sz="2400" b="1" i="1">
                <a:effectLst>
                  <a:outerShdw blurRad="38100" dist="38100" dir="2700000" algn="tl">
                    <a:srgbClr val="000000"/>
                  </a:outerShdw>
                </a:effectLst>
                <a:latin typeface="Arial" charset="0"/>
                <a:cs typeface="Arial" charset="0"/>
              </a:rPr>
              <a:t> </a:t>
            </a:r>
            <a:r>
              <a:rPr lang="en-US" sz="2400" b="1" i="1">
                <a:solidFill>
                  <a:srgbClr val="FF00FF"/>
                </a:solidFill>
                <a:effectLst>
                  <a:outerShdw blurRad="38100" dist="38100" dir="2700000" algn="tl">
                    <a:srgbClr val="000000"/>
                  </a:outerShdw>
                </a:effectLst>
                <a:latin typeface="Arial" charset="0"/>
                <a:cs typeface="Arial" charset="0"/>
              </a:rPr>
              <a:t>and dwelt therein;</a:t>
            </a:r>
            <a:r>
              <a:rPr lang="en-US" sz="2400" b="1" i="1">
                <a:effectLst>
                  <a:outerShdw blurRad="38100" dist="38100" dir="2700000" algn="tl">
                    <a:srgbClr val="000000"/>
                  </a:outerShdw>
                </a:effectLst>
                <a:latin typeface="Arial" charset="0"/>
                <a:cs typeface="Arial" charset="0"/>
              </a:rPr>
              <a:t> </a:t>
            </a:r>
            <a:r>
              <a:rPr lang="en-US" sz="2400" b="1" i="1">
                <a:solidFill>
                  <a:srgbClr val="00FF00"/>
                </a:solidFill>
                <a:effectLst>
                  <a:outerShdw blurRad="38100" dist="38100" dir="2700000" algn="tl">
                    <a:srgbClr val="000000"/>
                  </a:outerShdw>
                </a:effectLst>
                <a:latin typeface="Arial" charset="0"/>
                <a:cs typeface="Arial" charset="0"/>
              </a:rPr>
              <a:t>and went out from thence, and built Penuel. </a:t>
            </a:r>
          </a:p>
          <a:p>
            <a:pPr>
              <a:defRPr/>
            </a:pPr>
            <a:endParaRPr lang="en-US" sz="2400" b="1" i="1">
              <a:solidFill>
                <a:srgbClr val="00FF00"/>
              </a:solidFill>
              <a:effectLst>
                <a:outerShdw blurRad="38100" dist="38100" dir="2700000" algn="tl">
                  <a:srgbClr val="000000"/>
                </a:outerShdw>
              </a:effectLst>
              <a:latin typeface="Arial" charset="0"/>
              <a:cs typeface="Arial" charset="0"/>
            </a:endParaRPr>
          </a:p>
          <a:p>
            <a:pPr>
              <a:defRPr/>
            </a:pPr>
            <a:r>
              <a:rPr lang="en-US" sz="2400" b="1" i="1">
                <a:solidFill>
                  <a:srgbClr val="FF00FF"/>
                </a:solidFill>
                <a:effectLst>
                  <a:outerShdw blurRad="38100" dist="38100" dir="2700000" algn="tl">
                    <a:srgbClr val="000000"/>
                  </a:outerShdw>
                </a:effectLst>
                <a:latin typeface="Arial" charset="0"/>
                <a:cs typeface="Arial" charset="0"/>
              </a:rPr>
              <a:t>26 </a:t>
            </a:r>
            <a:r>
              <a:rPr lang="en-US" sz="2400" b="1" i="1">
                <a:solidFill>
                  <a:srgbClr val="CC9900"/>
                </a:solidFill>
                <a:effectLst>
                  <a:outerShdw blurRad="38100" dist="38100" dir="2700000" algn="tl">
                    <a:srgbClr val="000000"/>
                  </a:outerShdw>
                </a:effectLst>
                <a:latin typeface="Arial" charset="0"/>
                <a:cs typeface="Arial" charset="0"/>
              </a:rPr>
              <a:t>And Jeroboam said in his heart,</a:t>
            </a:r>
            <a:r>
              <a:rPr lang="en-US" sz="2400" b="1" i="1">
                <a:effectLst>
                  <a:outerShdw blurRad="38100" dist="38100" dir="2700000" algn="tl">
                    <a:srgbClr val="000000"/>
                  </a:outerShdw>
                </a:effectLst>
                <a:latin typeface="Arial" charset="0"/>
                <a:cs typeface="Arial" charset="0"/>
              </a:rPr>
              <a:t> </a:t>
            </a:r>
            <a:r>
              <a:rPr lang="en-US" sz="2400" b="1" i="1">
                <a:solidFill>
                  <a:srgbClr val="FFFF00"/>
                </a:solidFill>
                <a:effectLst>
                  <a:outerShdw blurRad="38100" dist="38100" dir="2700000" algn="tl">
                    <a:srgbClr val="000000"/>
                  </a:outerShdw>
                </a:effectLst>
                <a:latin typeface="Arial" charset="0"/>
                <a:cs typeface="Arial" charset="0"/>
              </a:rPr>
              <a:t>Now shall the kingdom return to the house of David:</a:t>
            </a:r>
            <a:r>
              <a:rPr lang="en-US" b="1">
                <a:solidFill>
                  <a:srgbClr val="FFFF00"/>
                </a:solidFill>
                <a:latin typeface="Arial" charset="0"/>
                <a:cs typeface="Arial" charset="0"/>
              </a:rPr>
              <a:t> </a:t>
            </a:r>
            <a:endParaRPr lang="en-GB" b="1">
              <a:solidFill>
                <a:srgbClr val="FFFF00"/>
              </a:solidFill>
              <a:latin typeface="Arial" charset="0"/>
              <a:cs typeface="Arial" charset="0"/>
            </a:endParaRPr>
          </a:p>
        </p:txBody>
      </p:sp>
      <p:sp>
        <p:nvSpPr>
          <p:cNvPr id="26630" name="Text Box 6">
            <a:extLst>
              <a:ext uri="{FF2B5EF4-FFF2-40B4-BE49-F238E27FC236}">
                <a16:creationId xmlns:a16="http://schemas.microsoft.com/office/drawing/2014/main" id="{491AD999-962C-4049-AEBA-5446AB8DAAEF}"/>
              </a:ext>
            </a:extLst>
          </p:cNvPr>
          <p:cNvSpPr txBox="1">
            <a:spLocks noChangeArrowheads="1"/>
          </p:cNvSpPr>
          <p:nvPr/>
        </p:nvSpPr>
        <p:spPr bwMode="auto">
          <a:xfrm>
            <a:off x="4572000" y="1700213"/>
            <a:ext cx="4176713"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00FF"/>
                </a:solidFill>
                <a:effectLst>
                  <a:outerShdw blurRad="38100" dist="38100" dir="2700000" algn="tl">
                    <a:srgbClr val="000000"/>
                  </a:outerShdw>
                </a:effectLst>
                <a:latin typeface="Arial" charset="0"/>
                <a:cs typeface="Arial" charset="0"/>
              </a:rPr>
              <a:t>I Kings 12</a:t>
            </a:r>
            <a:endParaRPr lang="en-GB" sz="2800" b="1">
              <a:solidFill>
                <a:srgbClr val="FF00FF"/>
              </a:solidFill>
              <a:effectLst>
                <a:outerShdw blurRad="38100" dist="38100" dir="2700000" algn="tl">
                  <a:srgbClr val="000000"/>
                </a:outerShdw>
              </a:effectLst>
              <a:latin typeface="Arial" charset="0"/>
              <a:cs typeface="Arial" charset="0"/>
            </a:endParaRPr>
          </a:p>
        </p:txBody>
      </p:sp>
      <p:pic>
        <p:nvPicPr>
          <p:cNvPr id="26632" name="Picture 8" descr="Shechem5">
            <a:extLst>
              <a:ext uri="{FF2B5EF4-FFF2-40B4-BE49-F238E27FC236}">
                <a16:creationId xmlns:a16="http://schemas.microsoft.com/office/drawing/2014/main" id="{ABFF87E4-0385-472E-A1EE-9DBEA832F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4786313"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a:extLst>
              <a:ext uri="{FF2B5EF4-FFF2-40B4-BE49-F238E27FC236}">
                <a16:creationId xmlns:a16="http://schemas.microsoft.com/office/drawing/2014/main" id="{74AADC91-7B60-4F31-B152-2705A3016E66}"/>
              </a:ext>
            </a:extLst>
          </p:cNvPr>
          <p:cNvSpPr txBox="1">
            <a:spLocks noChangeArrowheads="1"/>
          </p:cNvSpPr>
          <p:nvPr/>
        </p:nvSpPr>
        <p:spPr bwMode="auto">
          <a:xfrm>
            <a:off x="250825" y="5300663"/>
            <a:ext cx="4824413"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CCCC00"/>
                </a:solidFill>
                <a:effectLst>
                  <a:outerShdw blurRad="38100" dist="38100" dir="2700000" algn="tl">
                    <a:srgbClr val="000000"/>
                  </a:outerShdw>
                </a:effectLst>
                <a:latin typeface="Arial" charset="0"/>
                <a:cs typeface="Arial" charset="0"/>
              </a:rPr>
              <a:t>Shechem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circle(in)">
                                      <p:cBhvr>
                                        <p:cTn id="7" dur="2000"/>
                                        <p:tgtEl>
                                          <p:spTgt spid="266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6633">
                                            <p:txEl>
                                              <p:pRg st="0" end="0"/>
                                            </p:txEl>
                                          </p:spTgt>
                                        </p:tgtEl>
                                        <p:attrNameLst>
                                          <p:attrName>style.visibility</p:attrName>
                                        </p:attrNameLst>
                                      </p:cBhvr>
                                      <p:to>
                                        <p:strVal val="visible"/>
                                      </p:to>
                                    </p:set>
                                    <p:anim calcmode="lin" valueType="num">
                                      <p:cBhvr additive="base">
                                        <p:cTn id="12" dur="500" fill="hold"/>
                                        <p:tgtEl>
                                          <p:spTgt spid="2663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6630">
                                            <p:txEl>
                                              <p:pRg st="0" end="0"/>
                                            </p:txEl>
                                          </p:spTgt>
                                        </p:tgtEl>
                                        <p:attrNameLst>
                                          <p:attrName>style.visibility</p:attrName>
                                        </p:attrNameLst>
                                      </p:cBhvr>
                                      <p:to>
                                        <p:strVal val="visible"/>
                                      </p:to>
                                    </p:set>
                                    <p:anim calcmode="lin" valueType="num">
                                      <p:cBhvr additive="base">
                                        <p:cTn id="18" dur="500" fill="hold"/>
                                        <p:tgtEl>
                                          <p:spTgt spid="2663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6629"/>
                                        </p:tgtEl>
                                        <p:attrNameLst>
                                          <p:attrName>style.visibility</p:attrName>
                                        </p:attrNameLst>
                                      </p:cBhvr>
                                      <p:to>
                                        <p:strVal val="visible"/>
                                      </p:to>
                                    </p:set>
                                    <p:anim calcmode="discrete" valueType="clr">
                                      <p:cBhvr override="childStyle">
                                        <p:cTn id="24" dur="80"/>
                                        <p:tgtEl>
                                          <p:spTgt spid="2662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6629"/>
                                        </p:tgtEl>
                                        <p:attrNameLst>
                                          <p:attrName>fillcolor</p:attrName>
                                        </p:attrNameLst>
                                      </p:cBhvr>
                                      <p:tavLst>
                                        <p:tav tm="0">
                                          <p:val>
                                            <p:clrVal>
                                              <a:schemeClr val="accent2"/>
                                            </p:clrVal>
                                          </p:val>
                                        </p:tav>
                                        <p:tav tm="50000">
                                          <p:val>
                                            <p:clrVal>
                                              <a:schemeClr val="hlink"/>
                                            </p:clrVal>
                                          </p:val>
                                        </p:tav>
                                      </p:tavLst>
                                    </p:anim>
                                    <p:set>
                                      <p:cBhvr>
                                        <p:cTn id="26" dur="80"/>
                                        <p:tgtEl>
                                          <p:spTgt spid="266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1264</TotalTime>
  <Words>4879</Words>
  <Application>Microsoft Office PowerPoint</Application>
  <PresentationFormat>On-screen Show (4:3)</PresentationFormat>
  <Paragraphs>417</Paragraphs>
  <Slides>78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Arial Black</vt:lpstr>
      <vt:lpstr>Alfredo's Dance</vt:lpstr>
      <vt:lpstr>Mountain Top</vt:lpstr>
      <vt:lpstr>PowerPoint Presentation</vt:lpstr>
      <vt:lpstr>PowerPoint Presentation</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Israel – Chapter 2</vt:lpstr>
      <vt:lpstr>Migrations Of The 12 Tribes Of Israel</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Pead</dc:creator>
  <cp:lastModifiedBy>Bro H</cp:lastModifiedBy>
  <cp:revision>37</cp:revision>
  <dcterms:created xsi:type="dcterms:W3CDTF">2008-12-30T10:36:02Z</dcterms:created>
  <dcterms:modified xsi:type="dcterms:W3CDTF">2021-04-17T18:13:32Z</dcterms:modified>
</cp:coreProperties>
</file>