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317" r:id="rId2"/>
    <p:sldId id="318" r:id="rId3"/>
    <p:sldId id="258" r:id="rId4"/>
    <p:sldId id="259" r:id="rId5"/>
    <p:sldId id="305" r:id="rId6"/>
    <p:sldId id="306" r:id="rId7"/>
    <p:sldId id="309" r:id="rId8"/>
    <p:sldId id="310" r:id="rId9"/>
    <p:sldId id="311" r:id="rId10"/>
    <p:sldId id="312" r:id="rId11"/>
    <p:sldId id="314" r:id="rId12"/>
    <p:sldId id="313" r:id="rId13"/>
    <p:sldId id="315" r:id="rId14"/>
    <p:sldId id="316" r:id="rId15"/>
    <p:sldId id="260" r:id="rId16"/>
    <p:sldId id="262" r:id="rId17"/>
    <p:sldId id="265" r:id="rId18"/>
    <p:sldId id="256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7" r:id="rId30"/>
    <p:sldId id="276" r:id="rId31"/>
    <p:sldId id="278" r:id="rId32"/>
    <p:sldId id="279" r:id="rId33"/>
    <p:sldId id="280" r:id="rId34"/>
    <p:sldId id="281" r:id="rId35"/>
    <p:sldId id="284" r:id="rId36"/>
    <p:sldId id="286" r:id="rId37"/>
    <p:sldId id="285" r:id="rId38"/>
    <p:sldId id="287" r:id="rId39"/>
    <p:sldId id="289" r:id="rId40"/>
    <p:sldId id="290" r:id="rId41"/>
    <p:sldId id="291" r:id="rId42"/>
    <p:sldId id="282" r:id="rId43"/>
    <p:sldId id="292" r:id="rId44"/>
    <p:sldId id="301" r:id="rId45"/>
    <p:sldId id="302" r:id="rId46"/>
    <p:sldId id="293" r:id="rId47"/>
    <p:sldId id="294" r:id="rId48"/>
    <p:sldId id="295" r:id="rId49"/>
    <p:sldId id="303" r:id="rId50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CC9900"/>
    <a:srgbClr val="FFFF00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AB254F8-00BD-4144-8721-FD194EA89B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27CEE9C-B1B6-4667-A467-38E147225D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E84B683D-D38F-4C28-9827-C973287BA4C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83DD859-9BAB-4959-8A3B-B562E8BF6F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7ADFFBAB-9B9B-4840-93C9-D9EC62C4EB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542AFEA7-A650-4165-8CEF-33F0C2E6FF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80F470-D6E9-484C-9E8F-5FEE8A49555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76118A1-ECE2-4167-8B20-9E0F2D9F5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329D66-113D-457C-9E67-06AA0CA34FB7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20790E8-6017-4822-BBCF-1731CCE2F5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3AB161F-35C3-4C2A-AA0E-A25E73106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C5B7606-E08D-4E58-BCCC-269CEBD10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2AF4C0-243F-4FCF-9935-7633F78F87FA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1C854C3-85E3-42E7-8508-7AB1718707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49FEE82-E6E9-4360-A16C-AB3DF9CE8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B988E5D-D42E-4013-B019-6B7DE231D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E4EF0F-E134-40E0-B68A-29A5E7BD0808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08B1AC3-4764-4447-9849-B7DACADC15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3ADFFFE-6F2F-4F50-B43F-AA408093C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F2794AE-242E-4883-89AF-9518DEBC3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CD61C1-458A-4AC3-A3B5-BC9111BEB64A}" type="slidenum">
              <a:rPr lang="en-GB" altLang="en-US"/>
              <a:pPr eaLnBrk="1" hangingPunct="1"/>
              <a:t>49</a:t>
            </a:fld>
            <a:endParaRPr lang="en-GB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FE522CA-BEE6-4056-932F-2C7CFC32E1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4EF5E42-1F98-42F5-B4F6-CCA203BC1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65312B4-7944-4C2D-A890-D5A7685FA47E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BC7620B-6768-4949-98FA-62EF4A0CEA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317D587-E16B-4048-8F0D-7771E907C2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152B597F-E3DE-41F8-8889-53459524375B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1655C92E-FEEB-4ECC-A9DD-BC460A24396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145FAFA-ACED-40B6-B85E-94519574BD8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FE94F158-4368-477F-908E-1382DF07BD0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EA8D2480-15AD-4619-A07C-C7CF0B30B8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BDF96A5B-8AC3-4249-850C-7C47AE8A49D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630D1F24-7F94-4548-B422-167189C3F6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1D332A6D-0093-4E98-A24F-839FD0741C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5B576E57-DF39-4B0B-ADB3-C173AFDFEC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D7320D7-3846-449F-826F-1734F121E0F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5E960898-880E-4166-B4D7-D2162C8C56EE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3855C41-D6A0-47E6-B030-08CBF49E2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621F043-A19C-4DBA-A1E3-54386BB0B0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650A92F-6E1E-4B1E-9C7A-181B79FDA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83E3553-6CD8-465B-8FF9-FDEACCD4F7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1251862-C4B3-40EF-97DD-4D85C7A14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9B42C67-381A-42ED-B42B-81F5F53351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28F2B9F-8543-4E85-829E-D559BF38072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C515-08CA-48F7-AE63-4AC404539C7D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E85559C9-4489-4300-9499-33FD4BE007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B441FB-B0C7-4B36-A58B-49F7FC9B7ED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C5568DF6-8F57-4DCC-8BFB-73C37B2595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8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77834B1B-D6E8-4C88-9C64-55951ECA9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FCB55-0856-4DB2-85E7-6222716AD6E9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16D840FC-836C-47A3-B6CC-EF09F6144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C204C43D-6395-42A7-A664-7A0A071B3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D3970-F5BF-4F8B-A81F-50D87BE375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7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9F49D5E3-9838-4183-A951-1BA9A7992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72F3-8BF0-4215-BD9F-1267A89DB520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3C07D093-DCB1-4543-9DC8-91973F8F0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445920-5CC7-49B1-B9D5-064F884B7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6E609-05AE-4190-92E6-420D663298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938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FB639BB-4478-497B-891D-2B8339BB7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80A0-EB7E-4913-9C65-16D74ADFD236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369FB38-E73C-4C2D-B973-ABFA8C1880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8EDF9935-2F33-4843-8D19-D2286D586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0E564-C05D-4032-9B4D-AABB762F50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446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68CFDA8C-EFAC-4429-AED7-1ACD3DEA1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77586-FCB5-426F-98BD-658D58D9AB37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B31935AC-4280-4FA8-85AB-AABE33BBA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154294E3-27C1-44B7-8670-E30373134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9CA90-6054-4B6F-8143-94C84F6C56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57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CB2963B3-A898-4D37-AE69-B412344D8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5704-65E9-45B9-9E76-EA24549C28EE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DBAC853D-A875-403E-86F3-C36F4B4B1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C52983A5-2FA1-42DD-A881-1123319DD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B0B80-D515-4F91-B72B-B176D8FBCB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15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FEE7ED9-9FC4-464C-9CA3-12A1EAD03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5A76-B9DB-4B6E-BBC8-85FE3C3C750C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EE35B8E8-64FA-4C40-A2C4-3F4C4AE35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53B136BF-1C45-46FB-BA41-0F92867CE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34B40-3C85-49E6-8DA1-98DAAEB903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14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421F30E6-A46F-4FD5-AF74-A1B30C2E0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F958-904A-4E58-92DD-4F806404C683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22FEAE75-376F-4043-8EA0-DF84A8B76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B36DC468-5302-4D4E-9D6C-AFDCAEEB0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66C3E-5AA6-46C5-B217-B20E8421CF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421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727A97A5-AC2B-4707-80B7-09AE46350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DF843-6A18-4EA8-BB70-D6562DDA6257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3326AD75-8F68-4776-BE86-CE442214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0FED7E08-7FDA-4E95-8DA9-20C8B123B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F0CA6-943A-4E3C-8E44-19DBE3045F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397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4EA47EF-F635-44C7-AA2B-4EA2C59FA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AB080-2124-4AA0-95E1-A15B38D06DF4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2B6ADD99-17E2-49F0-92CD-2AE218F42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A35B81EE-CB11-48CA-A8ED-B804F3D09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9F239-C1C8-42E6-8A66-E084A3A66D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34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C5259719-8B01-4461-87C8-713641466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ECF0A-DB9E-4B63-A07B-80013710F568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400B9FE-B65B-4CA4-BD54-A49C1598E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EF16674-C992-449A-967C-47F396E9F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8B087-7B7A-475A-B6F9-635804C480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22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3EE764B2-BF75-4C7C-8CAC-11DE0A8E7F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8EF2773F-CEA4-42F8-9496-2DE8D92339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1FAEE321-DCD0-47BD-BAC2-D6A8EC5C0C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  <p:sp>
        <p:nvSpPr>
          <p:cNvPr id="4101" name="Freeform 5">
            <a:extLst>
              <a:ext uri="{FF2B5EF4-FFF2-40B4-BE49-F238E27FC236}">
                <a16:creationId xmlns:a16="http://schemas.microsoft.com/office/drawing/2014/main" id="{47A5B312-11E7-4252-B660-94EB6147985A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pSp>
        <p:nvGrpSpPr>
          <p:cNvPr id="2052" name="Group 6">
            <a:extLst>
              <a:ext uri="{FF2B5EF4-FFF2-40B4-BE49-F238E27FC236}">
                <a16:creationId xmlns:a16="http://schemas.microsoft.com/office/drawing/2014/main" id="{06F4A943-E69C-479C-94D5-55159E6F620F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26F2C6A6-4B5D-4127-8827-5F945F69277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grpSp>
          <p:nvGrpSpPr>
            <p:cNvPr id="2066" name="Group 8">
              <a:extLst>
                <a:ext uri="{FF2B5EF4-FFF2-40B4-BE49-F238E27FC236}">
                  <a16:creationId xmlns:a16="http://schemas.microsoft.com/office/drawing/2014/main" id="{6115BDD8-6C31-40BF-BA7F-206C86AEFE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5F02AFE0-F320-4F86-BACF-AABE08296A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45615BDE-9A2F-4B1D-9611-003C17B58D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FEC8CB47-09A5-47EF-A2BD-521D790288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9109D291-233E-4148-B787-A5CACB3798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CB43FB96-A6E0-401F-AF3C-7C5EB6B999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24AB7F02-2413-49DF-B1A9-B33D23AECD9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  <p:grpSp>
        <p:nvGrpSpPr>
          <p:cNvPr id="2053" name="Group 15">
            <a:extLst>
              <a:ext uri="{FF2B5EF4-FFF2-40B4-BE49-F238E27FC236}">
                <a16:creationId xmlns:a16="http://schemas.microsoft.com/office/drawing/2014/main" id="{310BC937-97F5-4895-A478-0AF9B3070FD1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63F68963-81B4-4E2A-BAA0-7DF4BB8E0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3" name="Freeform 17">
              <a:extLst>
                <a:ext uri="{FF2B5EF4-FFF2-40B4-BE49-F238E27FC236}">
                  <a16:creationId xmlns:a16="http://schemas.microsoft.com/office/drawing/2014/main" id="{586BA5AC-38F8-4DDE-B479-8EA4903C8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4" name="Freeform 18">
              <a:extLst>
                <a:ext uri="{FF2B5EF4-FFF2-40B4-BE49-F238E27FC236}">
                  <a16:creationId xmlns:a16="http://schemas.microsoft.com/office/drawing/2014/main" id="{9C81FEBE-E3E8-4EA2-83FD-C60357098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5" name="Freeform 19">
              <a:extLst>
                <a:ext uri="{FF2B5EF4-FFF2-40B4-BE49-F238E27FC236}">
                  <a16:creationId xmlns:a16="http://schemas.microsoft.com/office/drawing/2014/main" id="{F2C08EA2-5F09-4F69-AB88-DD5719F6C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5C0BF31D-537A-4D78-B002-6DAD49FE1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7" name="Freeform 21">
              <a:extLst>
                <a:ext uri="{FF2B5EF4-FFF2-40B4-BE49-F238E27FC236}">
                  <a16:creationId xmlns:a16="http://schemas.microsoft.com/office/drawing/2014/main" id="{241884AF-33AA-42CF-92E3-E1ADD12D3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  <p:sp>
        <p:nvSpPr>
          <p:cNvPr id="4118" name="Rectangle 22">
            <a:extLst>
              <a:ext uri="{FF2B5EF4-FFF2-40B4-BE49-F238E27FC236}">
                <a16:creationId xmlns:a16="http://schemas.microsoft.com/office/drawing/2014/main" id="{D5836F23-90B4-4FAA-9832-4A6FAA0D1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5" name="Rectangle 23">
            <a:extLst>
              <a:ext uri="{FF2B5EF4-FFF2-40B4-BE49-F238E27FC236}">
                <a16:creationId xmlns:a16="http://schemas.microsoft.com/office/drawing/2014/main" id="{4C3F4271-51F6-4EAD-A2F8-4B7C80C07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20" name="Rectangle 24">
            <a:extLst>
              <a:ext uri="{FF2B5EF4-FFF2-40B4-BE49-F238E27FC236}">
                <a16:creationId xmlns:a16="http://schemas.microsoft.com/office/drawing/2014/main" id="{DF20BC79-E313-4E2D-993B-F9FFF69DB7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98E85F-382F-4EDE-A607-93EC0B27DEF2}" type="datetime1">
              <a:rPr lang="en-GB"/>
              <a:pPr>
                <a:defRPr/>
              </a:pPr>
              <a:t>17/04/2021</a:t>
            </a:fld>
            <a:endParaRPr lang="en-GB"/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54A5DED6-4693-4A85-B315-E42932E604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2" name="Rectangle 26">
            <a:extLst>
              <a:ext uri="{FF2B5EF4-FFF2-40B4-BE49-F238E27FC236}">
                <a16:creationId xmlns:a16="http://schemas.microsoft.com/office/drawing/2014/main" id="{AF22D503-FC8E-4AC5-AC20-34FDE238E4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8967D36-388F-48F3-94DE-0BB502BBB9F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.uk/imgres?imgurl=http://www.bquestpublications.com/samples/solomons_temple_files/image011.jpg&amp;imgrefurl=http://www.bquestpublications.com/samples/solomons_temple.htm&amp;usg=__sVAtx0REkG2lJ2QRAacczelBS78=&amp;h=300&amp;w=400&amp;sz=57&amp;hl=en&amp;start=2&amp;tbnid=Lw4LwhYuA5MwcM:&amp;tbnh=93&amp;tbnw=124&amp;prev=/images%3Fq%3D%2522Solomon%2527s%2Bpalace%2522%26gbv%3D2%26hl%3Den%26safe%3Doff%26sa%3D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.uk/imgres?imgurl=http://www.our.homewithgod.com/biblepaths/pagepix/bible.gif&amp;imgrefurl=http://www.our.homewithgod.com/biblepaths/&amp;usg=__g_m6WIRw-cW9cWOo_EPlV99VpwI=&amp;h=304&amp;w=400&amp;sz=37&amp;hl=en&amp;start=9&amp;tbnid=6AjmHLdPtHAMKM:&amp;tbnh=94&amp;tbnw=124&amp;prev=/images%3Fq%3D%2522Bible%2522%26gbv%3D2%26hl%3Den%26safe%3Doff%26sa%3D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.uk/imgres?imgurl=http://users.nlamerica.com/graywolf/Angels/tbn_logo_large.jpg&amp;imgrefurl=http://users.nlamerica.com/graywolf/index1.html&amp;usg=__PiRr74MUGwm00HSP3xYVZ6ZLI4Y=&amp;h=272&amp;w=300&amp;sz=30&amp;hl=en&amp;start=5&amp;tbnid=rFf9esJjSX7bMM:&amp;tbnh=105&amp;tbnw=116&amp;prev=/images%3Fq%3D%2522trinity%2Bbroadcasting%2522%26gbv%3D2%26hl%3Den%26safe%3Doff%26sa%3D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exchristian.net/exchristian/uploaded_images/3-779485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89F759-4D8C-4D07-B9F8-1641EF82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8E0D81-89B0-4991-9CE1-541A21974F14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92A09E6C-6CBE-4BFD-BCBC-8D5FDE889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>
                <a:solidFill>
                  <a:srgbClr val="FFFF00"/>
                </a:solidFill>
              </a:rPr>
              <a:t>Migrations Of The 12 Tribes Of Israel</a:t>
            </a:r>
          </a:p>
        </p:txBody>
      </p:sp>
      <p:pic>
        <p:nvPicPr>
          <p:cNvPr id="111619" name="Picture 3" descr="mso3A501">
            <a:extLst>
              <a:ext uri="{FF2B5EF4-FFF2-40B4-BE49-F238E27FC236}">
                <a16:creationId xmlns:a16="http://schemas.microsoft.com/office/drawing/2014/main" id="{5AD4312F-F65E-4872-8D0A-992D356F5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8" t="8679" r="7672" b="26221"/>
          <a:stretch>
            <a:fillRect/>
          </a:stretch>
        </p:blipFill>
        <p:spPr bwMode="auto">
          <a:xfrm>
            <a:off x="323850" y="1628775"/>
            <a:ext cx="32734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4">
            <a:extLst>
              <a:ext uri="{FF2B5EF4-FFF2-40B4-BE49-F238E27FC236}">
                <a16:creationId xmlns:a16="http://schemas.microsoft.com/office/drawing/2014/main" id="{1C8801AA-F87F-42C8-BA08-435367C5A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5675"/>
            <a:ext cx="3779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Most Holy Place</a:t>
            </a:r>
          </a:p>
          <a:p>
            <a:pPr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King Solomon’s Temple</a:t>
            </a: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8707178D-C53B-4697-A665-ADA3E405A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349500"/>
            <a:ext cx="521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2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Welcome to the Holy Scriptures, children of Israel.</a:t>
            </a: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GB" sz="32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Story begins with King Solomon.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  <p:bldP spid="1116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1E92311-B0CB-439C-83E9-D59E8204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61C8EF-7F05-4BE0-9849-9A161D8A7A74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AE25C7A-8E7B-4BD6-B5BC-5C28FECD4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E095F7A1-6506-47C5-A39D-5DBFF89B9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1700213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8CE9701D-701B-4ADA-90B7-693DD497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25538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11:26-42</a:t>
            </a:r>
            <a:endParaRPr lang="en-GB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29BBC16E-2DEB-4867-9AB0-40D631A48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773238"/>
            <a:ext cx="50403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34 </a:t>
            </a: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Howbeit I will not take the whole kingdom out of his hand: but I will make him prince all the days of his life for David my servant's sake,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whom I chose, because he kept my commandments and my statutes: </a:t>
            </a:r>
          </a:p>
          <a:p>
            <a:pPr algn="l">
              <a:defRPr/>
            </a:pPr>
            <a:endParaRPr lang="en-US" sz="24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en-US" sz="2400" b="1" i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 </a:t>
            </a:r>
            <a:r>
              <a:rPr lang="en-US" sz="2400" b="1" i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But I will take the kingdom out of his son's hand,</a:t>
            </a:r>
            <a:r>
              <a:rPr lang="en-US" sz="24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will give it unto thee, even ten tribes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endParaRPr lang="en-GB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103433" name="Picture 9" descr="jeroboam">
            <a:extLst>
              <a:ext uri="{FF2B5EF4-FFF2-40B4-BE49-F238E27FC236}">
                <a16:creationId xmlns:a16="http://schemas.microsoft.com/office/drawing/2014/main" id="{B0779BBF-2D56-407F-964E-16B97D5C2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02418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92A8742-AD82-4307-8C5E-F5985AF5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CA0BE4-FD25-4970-A98A-2786C6F63F46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DC6B808-3053-42F8-9BB0-9D04217A1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02E583B7-3416-4874-98D1-06DAC0ABE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1700213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ED05CE03-622B-4427-91E5-9037F0EF6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25538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11:26-42</a:t>
            </a:r>
            <a:endParaRPr lang="en-GB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5477" name="Text Box 5">
            <a:extLst>
              <a:ext uri="{FF2B5EF4-FFF2-40B4-BE49-F238E27FC236}">
                <a16:creationId xmlns:a16="http://schemas.microsoft.com/office/drawing/2014/main" id="{FFFA3268-0211-467B-8CA8-1178DC47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773238"/>
            <a:ext cx="50403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36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unto his son will I give one tribe</a:t>
            </a: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that David my servant may have a light alway before me in Jerusalem,</a:t>
            </a: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city which I have chosen me to put my name there. </a:t>
            </a:r>
          </a:p>
          <a:p>
            <a:pPr algn="l">
              <a:defRPr/>
            </a:pPr>
            <a:endParaRPr lang="en-US" sz="2400" b="1" i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37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I will take thee, and thou shalt reign according to all that thy soul desireth,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shalt be king over Israel</a:t>
            </a:r>
          </a:p>
          <a:p>
            <a:pPr algn="l"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 </a:t>
            </a:r>
            <a:endParaRPr lang="en-GB" sz="24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5478" name="Picture 6" descr="toiben">
            <a:extLst>
              <a:ext uri="{FF2B5EF4-FFF2-40B4-BE49-F238E27FC236}">
                <a16:creationId xmlns:a16="http://schemas.microsoft.com/office/drawing/2014/main" id="{8EA3F04E-A16D-4D38-AF9B-7D036460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244850" cy="4895850"/>
          </a:xfrm>
          <a:prstGeom prst="rect">
            <a:avLst/>
          </a:prstGeom>
          <a:solidFill>
            <a:srgbClr val="3366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A5E4656-C13D-4E6E-B6B8-D4F4106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C98D72-1E62-422F-81A1-D02E7DFDFADA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214F09C-D5BC-4DCE-A8D3-A10C99C97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BB01B0E8-9239-46CA-BD4F-A530F281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1700213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3327FA53-7B51-4F29-81D4-E2258C798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25538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11:26-42</a:t>
            </a:r>
            <a:endParaRPr lang="en-GB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0F4A87E3-7602-451B-93E6-B65AE595A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133600"/>
            <a:ext cx="50403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38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it shall be, if thou wilt hearken unto all that I command thee, and wilt walk in my ways,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do that is right in my sight, to keep my statutes and my commandments,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as David my servant did; that I will be with thee,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build thee a sure house,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as I built for David,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will give Israel unto thee.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4458" name="Picture 10" descr="moses_contact">
            <a:extLst>
              <a:ext uri="{FF2B5EF4-FFF2-40B4-BE49-F238E27FC236}">
                <a16:creationId xmlns:a16="http://schemas.microsoft.com/office/drawing/2014/main" id="{338F8020-3BF5-41D3-AF8D-875B8835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455ED6F-7543-4782-8A7F-DF7D64B4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5D82B5-6D95-4071-A8C9-EED7C31D8FE7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3DFB00E-78A8-407C-B854-52A8DD4AF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727F2A24-E4AF-45E2-9772-9877DF2B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1700213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1892DA8B-4486-44C4-907D-050FF205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25538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11:26-42</a:t>
            </a:r>
            <a:endParaRPr lang="en-GB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354D62C5-B74C-4042-BD00-F0F459FE3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133600"/>
            <a:ext cx="50403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 i="1">
                <a:solidFill>
                  <a:srgbClr val="FF00FF"/>
                </a:solidFill>
              </a:rPr>
              <a:t>39</a:t>
            </a:r>
            <a:r>
              <a:rPr lang="en-US" altLang="en-US" sz="2400" b="1" i="1"/>
              <a:t> </a:t>
            </a:r>
            <a:r>
              <a:rPr lang="en-US" altLang="en-US" sz="2400" b="1" i="1">
                <a:solidFill>
                  <a:schemeClr val="hlink"/>
                </a:solidFill>
              </a:rPr>
              <a:t>And I will for this afflict the seed of David,</a:t>
            </a:r>
            <a:r>
              <a:rPr lang="en-US" altLang="en-US" sz="2400" b="1" i="1"/>
              <a:t> </a:t>
            </a:r>
            <a:r>
              <a:rPr lang="en-US" altLang="en-US" sz="2400" b="1" i="1">
                <a:solidFill>
                  <a:srgbClr val="FF9900"/>
                </a:solidFill>
              </a:rPr>
              <a:t>but not for ever.</a:t>
            </a:r>
            <a:r>
              <a:rPr lang="en-US" altLang="en-US" sz="2400" b="1" i="1"/>
              <a:t> </a:t>
            </a:r>
          </a:p>
          <a:p>
            <a:pPr algn="l" eaLnBrk="1" hangingPunct="1"/>
            <a:endParaRPr lang="en-US" altLang="en-US" sz="2400" b="1" i="1"/>
          </a:p>
          <a:p>
            <a:pPr algn="l" eaLnBrk="1" hangingPunct="1"/>
            <a:r>
              <a:rPr lang="en-US" altLang="en-US" sz="2400" b="1" i="1">
                <a:solidFill>
                  <a:srgbClr val="FF00FF"/>
                </a:solidFill>
              </a:rPr>
              <a:t>40</a:t>
            </a:r>
            <a:r>
              <a:rPr lang="en-US" altLang="en-US" sz="2400" b="1" i="1"/>
              <a:t> </a:t>
            </a:r>
            <a:r>
              <a:rPr lang="en-US" altLang="en-US" sz="2800" b="1" i="1" u="sng">
                <a:solidFill>
                  <a:srgbClr val="FFFF00"/>
                </a:solidFill>
              </a:rPr>
              <a:t>Solomon sought therefore to kill Jeroboam</a:t>
            </a:r>
            <a:r>
              <a:rPr lang="en-US" altLang="en-US" sz="2800" b="1" i="1">
                <a:solidFill>
                  <a:srgbClr val="FFFF00"/>
                </a:solidFill>
              </a:rPr>
              <a:t>.</a:t>
            </a:r>
            <a:r>
              <a:rPr lang="en-US" altLang="en-US" sz="2400" b="1" i="1"/>
              <a:t> </a:t>
            </a:r>
            <a:r>
              <a:rPr lang="en-US" altLang="en-US" sz="2400" b="1" i="1">
                <a:solidFill>
                  <a:schemeClr val="accent2"/>
                </a:solidFill>
              </a:rPr>
              <a:t>And Jeroboam arose,</a:t>
            </a:r>
            <a:r>
              <a:rPr lang="en-US" altLang="en-US" sz="2400" b="1" i="1"/>
              <a:t> </a:t>
            </a:r>
            <a:r>
              <a:rPr lang="en-US" altLang="en-US" sz="2400" b="1" i="1">
                <a:solidFill>
                  <a:srgbClr val="FF00FF"/>
                </a:solidFill>
              </a:rPr>
              <a:t>and fled into Egypt,</a:t>
            </a:r>
            <a:r>
              <a:rPr lang="en-US" altLang="en-US" sz="2400" b="1" i="1"/>
              <a:t> </a:t>
            </a:r>
            <a:r>
              <a:rPr lang="en-US" altLang="en-US" sz="2400" b="1" i="1">
                <a:solidFill>
                  <a:srgbClr val="00FF00"/>
                </a:solidFill>
              </a:rPr>
              <a:t>unto Shishak king of Egypt,</a:t>
            </a:r>
            <a:r>
              <a:rPr lang="en-US" altLang="en-US" sz="2400" b="1" i="1"/>
              <a:t> </a:t>
            </a:r>
            <a:r>
              <a:rPr lang="en-US" altLang="en-US" sz="2400" b="1" i="1">
                <a:solidFill>
                  <a:srgbClr val="FFFF00"/>
                </a:solidFill>
              </a:rPr>
              <a:t>and was in Egypt until the death of Solomon.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  <a:endParaRPr lang="en-GB" altLang="en-US" sz="2400" b="1">
              <a:solidFill>
                <a:srgbClr val="FFFF00"/>
              </a:solidFill>
            </a:endParaRPr>
          </a:p>
        </p:txBody>
      </p:sp>
      <p:pic>
        <p:nvPicPr>
          <p:cNvPr id="106504" name="Picture 8" descr="rehoboam">
            <a:extLst>
              <a:ext uri="{FF2B5EF4-FFF2-40B4-BE49-F238E27FC236}">
                <a16:creationId xmlns:a16="http://schemas.microsoft.com/office/drawing/2014/main" id="{EE2C4415-6334-4EB2-BE88-36022EE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34559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57AEF80-E668-4273-8BB0-BA9AD4E6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8DB3A2-BE60-4C41-99F2-8366BBFCBFCA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C1284A8-9259-4B7A-8A51-AB429322E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3ADEFABB-6D61-438D-B17C-A543A1A2E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1700213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3EAB5101-DC5B-47C8-AC8D-50901D896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25538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11:26-42</a:t>
            </a:r>
            <a:endParaRPr lang="en-GB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C7F77F01-98BB-4A89-BF5A-0CF12D007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133600"/>
            <a:ext cx="50403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 i="1">
                <a:solidFill>
                  <a:srgbClr val="FF00FF"/>
                </a:solidFill>
              </a:rPr>
              <a:t>41</a:t>
            </a:r>
            <a:r>
              <a:rPr lang="en-US" altLang="en-US" sz="2400" b="1" i="1"/>
              <a:t> </a:t>
            </a:r>
            <a:r>
              <a:rPr lang="en-US" altLang="en-US" sz="2400" b="1" i="1">
                <a:solidFill>
                  <a:schemeClr val="hlink"/>
                </a:solidFill>
              </a:rPr>
              <a:t>And the rest of the acts of Solomon,</a:t>
            </a:r>
            <a:r>
              <a:rPr lang="en-US" altLang="en-US" sz="2400" b="1" i="1"/>
              <a:t> </a:t>
            </a:r>
            <a:r>
              <a:rPr lang="en-US" altLang="en-US" sz="2400" b="1" i="1">
                <a:solidFill>
                  <a:srgbClr val="CC9900"/>
                </a:solidFill>
              </a:rPr>
              <a:t>and all that he did, and his wisdom,</a:t>
            </a:r>
            <a:r>
              <a:rPr lang="en-US" altLang="en-US" sz="2400" b="1" i="1"/>
              <a:t> </a:t>
            </a:r>
            <a:r>
              <a:rPr lang="en-US" altLang="en-US" sz="2400" b="1" i="1">
                <a:solidFill>
                  <a:srgbClr val="FF9900"/>
                </a:solidFill>
              </a:rPr>
              <a:t>are they not written in the book of the acts of Solomon?</a:t>
            </a:r>
          </a:p>
          <a:p>
            <a:pPr algn="l" eaLnBrk="1" hangingPunct="1"/>
            <a:r>
              <a:rPr lang="en-US" altLang="en-US" sz="2400" b="1" i="1"/>
              <a:t> </a:t>
            </a:r>
          </a:p>
          <a:p>
            <a:pPr algn="l" eaLnBrk="1" hangingPunct="1"/>
            <a:r>
              <a:rPr lang="en-US" altLang="en-US" sz="2400" b="1" i="1">
                <a:solidFill>
                  <a:srgbClr val="FF00FF"/>
                </a:solidFill>
              </a:rPr>
              <a:t>42 </a:t>
            </a:r>
            <a:r>
              <a:rPr lang="en-US" altLang="en-US" sz="2400" b="1" i="1">
                <a:solidFill>
                  <a:srgbClr val="00FF00"/>
                </a:solidFill>
              </a:rPr>
              <a:t>And the time that Solomon reigned in Jerusalem over all Israel was forty years.</a:t>
            </a:r>
            <a:endParaRPr lang="en-GB" altLang="en-US" sz="2400" b="1" i="1">
              <a:solidFill>
                <a:srgbClr val="00FF00"/>
              </a:solidFill>
            </a:endParaRPr>
          </a:p>
        </p:txBody>
      </p:sp>
      <p:pic>
        <p:nvPicPr>
          <p:cNvPr id="107528" name="Picture 8" descr="kingsolomon">
            <a:extLst>
              <a:ext uri="{FF2B5EF4-FFF2-40B4-BE49-F238E27FC236}">
                <a16:creationId xmlns:a16="http://schemas.microsoft.com/office/drawing/2014/main" id="{C57E7363-7552-4D17-92FC-8D9C6513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3440113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Text Box 9">
            <a:extLst>
              <a:ext uri="{FF2B5EF4-FFF2-40B4-BE49-F238E27FC236}">
                <a16:creationId xmlns:a16="http://schemas.microsoft.com/office/drawing/2014/main" id="{04EC71B9-BC57-435D-A827-C97D5F538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05488"/>
            <a:ext cx="352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King Solomon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1075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425DD16-16A3-46E2-AD3C-D1074E3F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5FF8BB-AA46-4F5B-A471-5408B17B12A3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  <p:pic>
        <p:nvPicPr>
          <p:cNvPr id="14338" name="Picture 2" descr="065">
            <a:extLst>
              <a:ext uri="{FF2B5EF4-FFF2-40B4-BE49-F238E27FC236}">
                <a16:creationId xmlns:a16="http://schemas.microsoft.com/office/drawing/2014/main" id="{3EAE2EBD-AA6A-466F-B12F-500983CA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>
            <a:extLst>
              <a:ext uri="{FF2B5EF4-FFF2-40B4-BE49-F238E27FC236}">
                <a16:creationId xmlns:a16="http://schemas.microsoft.com/office/drawing/2014/main" id="{D58FD48D-BF33-479B-A5CA-CB70F872E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9338" y="404813"/>
            <a:ext cx="3851275" cy="1143000"/>
          </a:xfrm>
        </p:spPr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963A480C-D601-4733-BA05-34BC2130A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2420938"/>
            <a:ext cx="45370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controversy between Solomon and Jehoboam of Ephraim precipitated the division of All Israel into Two Houses.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(The Biblical expression, “All Israel,” always refers to all Twelve Tribes taken as a single nation.) </a:t>
            </a:r>
            <a:endParaRPr lang="en-GB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41" name="AutoShape 5">
            <a:extLst>
              <a:ext uri="{FF2B5EF4-FFF2-40B4-BE49-F238E27FC236}">
                <a16:creationId xmlns:a16="http://schemas.microsoft.com/office/drawing/2014/main" id="{7BCE2A8A-F3CF-4843-B6E3-1F798018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1979613" cy="790575"/>
          </a:xfrm>
          <a:prstGeom prst="rightArrow">
            <a:avLst>
              <a:gd name="adj1" fmla="val 50000"/>
              <a:gd name="adj2" fmla="val 626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Israel</a:t>
            </a:r>
          </a:p>
        </p:txBody>
      </p:sp>
      <p:sp>
        <p:nvSpPr>
          <p:cNvPr id="14342" name="AutoShape 6">
            <a:extLst>
              <a:ext uri="{FF2B5EF4-FFF2-40B4-BE49-F238E27FC236}">
                <a16:creationId xmlns:a16="http://schemas.microsoft.com/office/drawing/2014/main" id="{0E2B7035-E1FA-4A84-91C5-5C4FBB03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437063"/>
            <a:ext cx="3097212" cy="792162"/>
          </a:xfrm>
          <a:prstGeom prst="leftArrow">
            <a:avLst>
              <a:gd name="adj1" fmla="val 50000"/>
              <a:gd name="adj2" fmla="val 977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Judah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animBg="1"/>
      <p:bldP spid="143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80C1167-D774-45A6-AA4B-2F747BD6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281E9E-E43B-4516-8192-862B56674855}" type="slidenum">
              <a:rPr lang="en-GB" altLang="en-US"/>
              <a:pPr eaLnBrk="1" hangingPunct="1"/>
              <a:t>16</a:t>
            </a:fld>
            <a:endParaRPr lang="en-GB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E51C829-BD32-43B1-B9AE-41CE61DD6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16387" name="Picture 3" descr="jeroboamcalf2">
            <a:extLst>
              <a:ext uri="{FF2B5EF4-FFF2-40B4-BE49-F238E27FC236}">
                <a16:creationId xmlns:a16="http://schemas.microsoft.com/office/drawing/2014/main" id="{A6517C61-6891-4996-AA49-964D04F3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714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>
            <a:extLst>
              <a:ext uri="{FF2B5EF4-FFF2-40B4-BE49-F238E27FC236}">
                <a16:creationId xmlns:a16="http://schemas.microsoft.com/office/drawing/2014/main" id="{87A07CEF-8895-439B-8CE2-5699B9DAC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08725"/>
            <a:ext cx="417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99FA0C8-8826-4758-BCA7-577832572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16650"/>
            <a:ext cx="4033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Jehoboam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7D2CEED3-AFBC-42B0-82FA-769435909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060575"/>
            <a:ext cx="4103687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Verse 35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tells us that this eventuality is Yahweh’s doing.  All of these shortly came to pass,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after the prophecy was given.</a:t>
            </a:r>
            <a:endParaRPr lang="en-GB" sz="32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0485224-35ED-4A9F-B07A-D33FF199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A5B3C3-DBDA-40EE-A5D4-016AFA515D3D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AB928B9-EB50-425C-AA51-6BAEC4348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2" name="Picture 3" descr="jeroboam">
            <a:extLst>
              <a:ext uri="{FF2B5EF4-FFF2-40B4-BE49-F238E27FC236}">
                <a16:creationId xmlns:a16="http://schemas.microsoft.com/office/drawing/2014/main" id="{EC8E15C6-FC52-46DA-BA36-81423B2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87191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57C2DBB6-5F10-40BD-89AB-B59BDBD75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417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Rehoboam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CB17BD88-61BA-4E3F-B930-239720E55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989138"/>
            <a:ext cx="4321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12 tells the story of Rehoboam, son of Solomon. </a:t>
            </a: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But Rehoboam refused to accept the elders and advisors that he had inherited from Solomon.</a:t>
            </a:r>
            <a:r>
              <a:rPr lang="en-US" sz="320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GB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FB37CB6-EF31-430C-9DA7-6B2D81C0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6AA4E7-27C6-4609-8EF9-AF36B974DE2D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75F8A13E-5316-4D25-8722-0D43583A1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2057" name="Picture 9" descr="Rehoboam%20accepting%20the%20advice%20of%20his%20evil%20counsel">
            <a:extLst>
              <a:ext uri="{FF2B5EF4-FFF2-40B4-BE49-F238E27FC236}">
                <a16:creationId xmlns:a16="http://schemas.microsoft.com/office/drawing/2014/main" id="{89DE94BD-668A-4154-8E1B-5F0E118A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649788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12">
            <a:extLst>
              <a:ext uri="{FF2B5EF4-FFF2-40B4-BE49-F238E27FC236}">
                <a16:creationId xmlns:a16="http://schemas.microsoft.com/office/drawing/2014/main" id="{1099F04E-41A0-4E0B-BE60-057700B2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916113"/>
            <a:ext cx="3600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Instead, he chose a bunch of 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“Whiz Kids,”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who made new regulations, contrary to God’s Law.</a:t>
            </a:r>
            <a:r>
              <a:rPr lang="en-US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endParaRPr lang="en-GB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8315E313-462F-415E-A06D-0E9355B8B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688"/>
            <a:ext cx="6048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Rehoboam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with advisers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02255A3-BC38-4F57-863E-7EFFA19C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869857-C691-4A98-95B4-8C1B5D9C204A}" type="slidenum">
              <a:rPr lang="en-GB" altLang="en-US"/>
              <a:pPr eaLnBrk="1" hangingPunct="1"/>
              <a:t>19</a:t>
            </a:fld>
            <a:endParaRPr lang="en-GB" altLang="en-US"/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DF780A07-F39E-48C9-B297-F380036BE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CE2D0999-4487-4C9B-AAF6-2FE336D9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628775"/>
            <a:ext cx="46434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 order to implement his new policies,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 laid a heavy burden of taxation upon All Israel.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But these taxes did not benefit the Ten Tribes in the north.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They only benefited Rehoboam, his administration and palace.</a:t>
            </a:r>
            <a:endParaRPr lang="en-GB" sz="28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1511" name="Picture 7" descr="image011">
            <a:hlinkClick r:id="rId2"/>
            <a:extLst>
              <a:ext uri="{FF2B5EF4-FFF2-40B4-BE49-F238E27FC236}">
                <a16:creationId xmlns:a16="http://schemas.microsoft.com/office/drawing/2014/main" id="{23865953-17DB-47F4-B94F-1292676E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>
            <a:extLst>
              <a:ext uri="{FF2B5EF4-FFF2-40B4-BE49-F238E27FC236}">
                <a16:creationId xmlns:a16="http://schemas.microsoft.com/office/drawing/2014/main" id="{0C7D9AB2-3325-413D-BD1C-B2B6E91E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84763"/>
            <a:ext cx="3887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Palace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9C69B9D-ADA8-472E-8F8F-28C1723D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8ECC72-DAD1-466E-98C2-59C6629A803D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5C24C426-9880-4AC6-8195-0D3FC0C40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5616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4800" b="1">
              <a:solidFill>
                <a:srgbClr val="FF0000"/>
              </a:solidFill>
              <a:latin typeface="Alfredo's Dance" pitchFamily="2" charset="0"/>
            </a:endParaRPr>
          </a:p>
        </p:txBody>
      </p:sp>
      <p:sp>
        <p:nvSpPr>
          <p:cNvPr id="112643" name="WordArt 3">
            <a:extLst>
              <a:ext uri="{FF2B5EF4-FFF2-40B4-BE49-F238E27FC236}">
                <a16:creationId xmlns:a16="http://schemas.microsoft.com/office/drawing/2014/main" id="{21B99780-1BCD-4890-87CC-93B3E35B60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2349500"/>
            <a:ext cx="6624637" cy="1050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End Of  Introduction</a:t>
            </a: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BD333842-744B-4FCD-883B-382213699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625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GB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To be continued ………… </a:t>
            </a: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Chapter One:  A House Divided</a:t>
            </a:r>
            <a:r>
              <a:rPr lang="en-GB" sz="44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4490010A-0026-4CDA-A819-7ED3F50CF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800" b="1">
                <a:solidFill>
                  <a:srgbClr val="FFFF00"/>
                </a:solidFill>
              </a:rPr>
              <a:t>Migrations Of The 12 Tribes Of Israel</a:t>
            </a:r>
          </a:p>
        </p:txBody>
      </p:sp>
      <p:sp>
        <p:nvSpPr>
          <p:cNvPr id="112646" name="Text Box 6">
            <a:extLst>
              <a:ext uri="{FF2B5EF4-FFF2-40B4-BE49-F238E27FC236}">
                <a16:creationId xmlns:a16="http://schemas.microsoft.com/office/drawing/2014/main" id="{1763FB47-DEAF-4A89-B4D5-CD6876C1E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44900"/>
            <a:ext cx="849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BY PASTOR ELI JAMES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  <p:bldP spid="112645" grpId="0"/>
      <p:bldP spid="1126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4D708BC-FAE2-488E-A851-6F21C83A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B3D234-F342-4987-B46F-83462F335C1B}" type="slidenum">
              <a:rPr lang="en-GB" altLang="en-US"/>
              <a:pPr eaLnBrk="1" hangingPunct="1"/>
              <a:t>20</a:t>
            </a:fld>
            <a:endParaRPr lang="en-GB" altLang="en-US"/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CF2956B2-1B4D-4385-8A19-30965C100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E8997AD9-EA7C-4153-BD50-29C03CD2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989138"/>
            <a:ext cx="43561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When Rehoboam sent a tax collector,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Adoram, into the north country,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they stoned him to death.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Just like people today, the ancient Israelites did not like tax collectors! </a:t>
            </a:r>
            <a:endParaRPr lang="en-GB" sz="28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3565" name="Picture 13" descr="weigel0757">
            <a:extLst>
              <a:ext uri="{FF2B5EF4-FFF2-40B4-BE49-F238E27FC236}">
                <a16:creationId xmlns:a16="http://schemas.microsoft.com/office/drawing/2014/main" id="{74A47600-6D27-41EA-94F8-F70E5F05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06717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8361A47-37D8-4E15-B985-28FF1D87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9C5533-51E7-4499-B37F-04844A826B2D}" type="slidenum">
              <a:rPr lang="en-GB" altLang="en-US"/>
              <a:pPr eaLnBrk="1" hangingPunct="1"/>
              <a:t>21</a:t>
            </a:fld>
            <a:endParaRPr lang="en-GB" altLang="en-US"/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8D7D18A8-FA81-4D9C-8617-6B0E0EC65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9418A7ED-6738-4A2E-AF70-01B174F2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85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rebellion,</a:t>
            </a:r>
            <a:r>
              <a:rPr lang="en-US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very similar to America’s Civil War, had begun;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but in this case, the North seceded from the South.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GB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5607" name="Picture 7" descr="kings-crown">
            <a:extLst>
              <a:ext uri="{FF2B5EF4-FFF2-40B4-BE49-F238E27FC236}">
                <a16:creationId xmlns:a16="http://schemas.microsoft.com/office/drawing/2014/main" id="{9E21C9C5-6E19-46D9-90D3-FBA780FE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00213"/>
            <a:ext cx="38893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97B9AE9-EE3C-449A-99E6-AEF1DB60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3DE07F-6E44-4A03-B6B5-EBC9F384BAE3}" type="slidenum">
              <a:rPr lang="en-GB" altLang="en-US"/>
              <a:pPr eaLnBrk="1" hangingPunct="1"/>
              <a:t>22</a:t>
            </a:fld>
            <a:endParaRPr lang="en-GB" altLang="en-US"/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F72CBAFC-E1C3-450C-8122-61DBDB0D6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ADF48844-4E38-4A3D-930F-3F94A6DF0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989138"/>
            <a:ext cx="3708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When Jeroboam, the Ephraimite,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learned that Solomon had died,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 returned from Egypt to fulfill Ahijah’s prophecy.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GB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7655" name="Picture 7" descr="200px-Solomon_worships_with_his_queens">
            <a:extLst>
              <a:ext uri="{FF2B5EF4-FFF2-40B4-BE49-F238E27FC236}">
                <a16:creationId xmlns:a16="http://schemas.microsoft.com/office/drawing/2014/main" id="{C966104D-8E5F-420B-8CFE-163784EB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" b="1320"/>
          <a:stretch>
            <a:fillRect/>
          </a:stretch>
        </p:blipFill>
        <p:spPr bwMode="auto">
          <a:xfrm>
            <a:off x="323850" y="1916113"/>
            <a:ext cx="489585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A96B477-0F83-44C5-9A7C-757E0EE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E097B8-243D-4205-9597-BCB2F202CD5D}" type="slidenum">
              <a:rPr lang="en-GB" altLang="en-US"/>
              <a:pPr eaLnBrk="1" hangingPunct="1"/>
              <a:t>23</a:t>
            </a:fld>
            <a:endParaRPr lang="en-GB" altLang="en-US"/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8F97A284-3E1D-4FC4-AD05-EF69C7BF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29702" name="Picture 6" descr="Gutenberg_Bible">
            <a:extLst>
              <a:ext uri="{FF2B5EF4-FFF2-40B4-BE49-F238E27FC236}">
                <a16:creationId xmlns:a16="http://schemas.microsoft.com/office/drawing/2014/main" id="{851E86B2-FFCA-4EB7-B602-6DE5C9963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41438"/>
            <a:ext cx="4762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>
            <a:extLst>
              <a:ext uri="{FF2B5EF4-FFF2-40B4-BE49-F238E27FC236}">
                <a16:creationId xmlns:a16="http://schemas.microsoft.com/office/drawing/2014/main" id="{4272CF59-5454-49D7-8513-8744BD57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888"/>
            <a:ext cx="9144000" cy="1917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20;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it came to pass, when all Israel heard that Jeroboam was come again,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that they sent and called him unto the congregation, and made him king over all Israel: there was none that followed the house of David,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but the tribe of Judah only.</a:t>
            </a:r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GB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3F77C988-7478-45FA-9FFA-C89A8C54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81525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 Kings 12:20-21</a:t>
            </a:r>
            <a:r>
              <a:rPr lang="en-GB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AD7905F-B714-4048-84A1-34ACF5C9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A511F5-DC9A-4864-9F56-F4C60F69D418}" type="slidenum">
              <a:rPr lang="en-GB" altLang="en-US"/>
              <a:pPr eaLnBrk="1" hangingPunct="1"/>
              <a:t>24</a:t>
            </a:fld>
            <a:endParaRPr lang="en-GB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FB737C4-0FD0-415C-8C4D-5ED7E9CBA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27652" name="Picture 3" descr="Gutenberg_Bible">
            <a:extLst>
              <a:ext uri="{FF2B5EF4-FFF2-40B4-BE49-F238E27FC236}">
                <a16:creationId xmlns:a16="http://schemas.microsoft.com/office/drawing/2014/main" id="{E37DCD03-8FDD-47BC-8530-8BAB4766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41438"/>
            <a:ext cx="4762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3B503362-5731-4104-81CF-5826753D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888"/>
            <a:ext cx="9144000" cy="1917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21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when Rehoboam was come to Jerusalem, he assembled all the house of Judah, with the tribe of Benjamin,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 hundred and fourscore thousand chosen men, which were warriors,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to fight against the house of Israel, to bring the kingdom again to Rehoboam the son of Solomon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GB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EE0BF07D-7D39-4884-B44B-2C49670C0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81525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 Kings 12:20-21</a:t>
            </a:r>
            <a:r>
              <a:rPr lang="en-GB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D3E3FF5-1854-45F7-BE92-A2501381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B6148F-E015-4183-A5BA-A4B1B5772AFF}" type="slidenum">
              <a:rPr lang="en-GB" altLang="en-US"/>
              <a:pPr eaLnBrk="1" hangingPunct="1"/>
              <a:t>25</a:t>
            </a:fld>
            <a:endParaRPr lang="en-GB" altLang="en-US"/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2A2A667E-5D26-4FE4-B6B0-03A6FAB84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32774" name="Picture 6" descr="judah-and-israel">
            <a:extLst>
              <a:ext uri="{FF2B5EF4-FFF2-40B4-BE49-F238E27FC236}">
                <a16:creationId xmlns:a16="http://schemas.microsoft.com/office/drawing/2014/main" id="{E314C82D-4F86-49ED-93A1-CC84ADB1D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857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7">
            <a:extLst>
              <a:ext uri="{FF2B5EF4-FFF2-40B4-BE49-F238E27FC236}">
                <a16:creationId xmlns:a16="http://schemas.microsoft.com/office/drawing/2014/main" id="{0B23E2EE-CB33-472A-A7B1-147C1F748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349500"/>
            <a:ext cx="51847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These two verses declare the historical breach.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They contain the first mention of two different Houses,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House of Judah and the House of Israel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 </a:t>
            </a:r>
            <a:endParaRPr lang="en-GB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B0329F2-36A5-49BD-87A1-7A9E5D7A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847548-2515-4965-9855-14509C4F7478}" type="slidenum">
              <a:rPr lang="en-GB" altLang="en-US"/>
              <a:pPr eaLnBrk="1" hangingPunct="1"/>
              <a:t>26</a:t>
            </a:fld>
            <a:endParaRPr lang="en-GB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F26F157-EEB3-444E-94B2-EEE5E9766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29700" name="Picture 3" descr="judah-and-israel">
            <a:extLst>
              <a:ext uri="{FF2B5EF4-FFF2-40B4-BE49-F238E27FC236}">
                <a16:creationId xmlns:a16="http://schemas.microsoft.com/office/drawing/2014/main" id="{BC1D8CE6-3E8C-4601-B421-8AABFB38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857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60FB5176-7875-4E74-8203-90358E590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133600"/>
            <a:ext cx="5184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The House of Judah is defined as the two southern Tribes of Judah and Benjamin.</a:t>
            </a:r>
            <a:r>
              <a:rPr lang="en-US" altLang="en-US" sz="2800" b="1"/>
              <a:t> </a:t>
            </a:r>
            <a:endParaRPr lang="en-GB" altLang="en-US" sz="2800" b="1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B5CB7EA8-2903-4761-8768-EDE70087F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149725"/>
            <a:ext cx="4968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House of Israel is defined as the Ten Northern Tribes of Israel.</a:t>
            </a: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D37D8636-E189-4C0E-8008-CF1A4306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37063"/>
            <a:ext cx="1439862" cy="719137"/>
          </a:xfrm>
          <a:prstGeom prst="rightArrow">
            <a:avLst>
              <a:gd name="adj1" fmla="val 50000"/>
              <a:gd name="adj2" fmla="val 50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288BB04B-4B92-45B2-82A6-92F8BAC5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852738"/>
            <a:ext cx="2232025" cy="720725"/>
          </a:xfrm>
          <a:prstGeom prst="rightArrow">
            <a:avLst>
              <a:gd name="adj1" fmla="val 50000"/>
              <a:gd name="adj2" fmla="val 77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 animBg="1"/>
      <p:bldP spid="348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A61B346-2013-410A-BF1D-44D63C65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DD6E30-FC04-4077-8F0F-B00ACAFB4058}" type="slidenum">
              <a:rPr lang="en-GB" altLang="en-US"/>
              <a:pPr eaLnBrk="1" hangingPunct="1"/>
              <a:t>27</a:t>
            </a:fld>
            <a:endParaRPr lang="en-GB" altLang="en-US"/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0454515B-5A82-4F95-9A14-75267A269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35846" name="Picture 6" descr="Picmznqmn">
            <a:extLst>
              <a:ext uri="{FF2B5EF4-FFF2-40B4-BE49-F238E27FC236}">
                <a16:creationId xmlns:a16="http://schemas.microsoft.com/office/drawing/2014/main" id="{E551CE71-9395-4479-92E4-61A92779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3690938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>
            <a:extLst>
              <a:ext uri="{FF2B5EF4-FFF2-40B4-BE49-F238E27FC236}">
                <a16:creationId xmlns:a16="http://schemas.microsoft.com/office/drawing/2014/main" id="{557C4680-087C-4178-B230-F4BDD2C19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133600"/>
            <a:ext cx="43211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They have separate histories and separate destinies, 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but they will eventually be joined back together into one House.</a:t>
            </a:r>
            <a:r>
              <a:rPr lang="en-US" sz="2800">
                <a:solidFill>
                  <a:srgbClr val="00FF00"/>
                </a:solidFill>
                <a:latin typeface="Arial" charset="0"/>
                <a:cs typeface="Arial" charset="0"/>
              </a:rPr>
              <a:t> </a:t>
            </a:r>
            <a:endParaRPr lang="en-GB" sz="2800">
              <a:solidFill>
                <a:srgbClr val="00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D778599-5C6D-42A0-B8CE-DEB36BA6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E1EF20-EAE4-4EC7-AA18-8827F82062F4}" type="slidenum">
              <a:rPr lang="en-GB" altLang="en-US"/>
              <a:pPr eaLnBrk="1" hangingPunct="1"/>
              <a:t>28</a:t>
            </a:fld>
            <a:endParaRPr lang="en-GB" altLang="en-US"/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062669DE-2A67-4B87-B80A-AD8861BEB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37894" name="Picture 6" descr="bible">
            <a:hlinkClick r:id="rId2"/>
            <a:extLst>
              <a:ext uri="{FF2B5EF4-FFF2-40B4-BE49-F238E27FC236}">
                <a16:creationId xmlns:a16="http://schemas.microsoft.com/office/drawing/2014/main" id="{47260061-818A-4F98-9EAA-AB80ADAA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43354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7">
            <a:extLst>
              <a:ext uri="{FF2B5EF4-FFF2-40B4-BE49-F238E27FC236}">
                <a16:creationId xmlns:a16="http://schemas.microsoft.com/office/drawing/2014/main" id="{D319B83B-2BEC-4FCD-BD9F-4E33B4D3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844675"/>
            <a:ext cx="38163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 verse 24,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Yahweh declares that this division of Israel into Two Houses is His Will: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“For this thing is from me.”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So, we had better pay attention.</a:t>
            </a:r>
            <a:endParaRPr lang="en-GB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8B11CCF-BE28-4A93-8BBC-FE25DFB5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79C86B-6D05-43D2-AFE0-3CB2CE86D521}" type="slidenum">
              <a:rPr lang="en-GB" altLang="en-US"/>
              <a:pPr eaLnBrk="1" hangingPunct="1"/>
              <a:t>29</a:t>
            </a:fld>
            <a:endParaRPr lang="en-GB" altLang="en-US"/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EBE7F53A-3673-47A4-959E-0A0671C93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40966" name="Picture 6" descr="_41755190_rabbis-afp-220">
            <a:extLst>
              <a:ext uri="{FF2B5EF4-FFF2-40B4-BE49-F238E27FC236}">
                <a16:creationId xmlns:a16="http://schemas.microsoft.com/office/drawing/2014/main" id="{A75EDB54-D593-4EA6-8E87-20ACDE6AA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church_36774t">
            <a:extLst>
              <a:ext uri="{FF2B5EF4-FFF2-40B4-BE49-F238E27FC236}">
                <a16:creationId xmlns:a16="http://schemas.microsoft.com/office/drawing/2014/main" id="{E8E6F879-E9E1-420F-90CC-EAB899A1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2857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9">
            <a:extLst>
              <a:ext uri="{FF2B5EF4-FFF2-40B4-BE49-F238E27FC236}">
                <a16:creationId xmlns:a16="http://schemas.microsoft.com/office/drawing/2014/main" id="{09E7EDDC-008A-41DE-B414-02CBC3B8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412875"/>
            <a:ext cx="29511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Neither 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Jewish rabbis 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nor </a:t>
            </a: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Judeo-Christian priesthood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teach about the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very important distinctions between these two Houses</a:t>
            </a:r>
            <a:r>
              <a:rPr lang="en-US">
                <a:solidFill>
                  <a:srgbClr val="00FF00"/>
                </a:solidFill>
                <a:latin typeface="Arial" charset="0"/>
                <a:cs typeface="Arial" charset="0"/>
              </a:rPr>
              <a:t>.</a:t>
            </a:r>
            <a:r>
              <a:rPr lang="en-US">
                <a:latin typeface="Arial" charset="0"/>
                <a:cs typeface="Arial" charset="0"/>
              </a:rPr>
              <a:t> 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A6870C8D-984F-48DC-B97C-AB9BDF3E4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41888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Rabbis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37347099-D70E-405D-BE09-836D72662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29225"/>
            <a:ext cx="295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 of E Priests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  <p:bldP spid="40970" grpId="0"/>
      <p:bldP spid="409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A12758E-7E4B-4214-9C32-38894D20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6AAD27-D4C8-4993-B282-D8516E8AA485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pic>
        <p:nvPicPr>
          <p:cNvPr id="6147" name="Picture 2" descr="Russia-Caucus-Mountains-2">
            <a:extLst>
              <a:ext uri="{FF2B5EF4-FFF2-40B4-BE49-F238E27FC236}">
                <a16:creationId xmlns:a16="http://schemas.microsoft.com/office/drawing/2014/main" id="{2DAC1F90-E7B4-49D3-AAE0-DE043EFF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>
            <a:extLst>
              <a:ext uri="{FF2B5EF4-FFF2-40B4-BE49-F238E27FC236}">
                <a16:creationId xmlns:a16="http://schemas.microsoft.com/office/drawing/2014/main" id="{7BDF72B6-4ADC-4196-B9F8-53671EBBF0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408737" cy="4248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The Chronicles Of The </a:t>
            </a:r>
          </a:p>
          <a:p>
            <a:r>
              <a:rPr 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Migrations Of The </a:t>
            </a:r>
          </a:p>
          <a:p>
            <a:r>
              <a:rPr 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Twelve Tribes Of Israel </a:t>
            </a:r>
          </a:p>
          <a:p>
            <a:r>
              <a:rPr 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From The Caucasus </a:t>
            </a:r>
          </a:p>
          <a:p>
            <a:r>
              <a:rPr 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Mountains Into Europe</a:t>
            </a: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43F1C31-472B-4D4A-AC52-9D3485F9D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5032375"/>
            <a:ext cx="498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49252B33-5587-4B4F-B2E7-AAE363B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7425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By                                                        Pastor Eli James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12C740-E930-40B5-B66F-8B764266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4BE54B-8B59-4407-AA09-B32E5DB1E1CB}" type="slidenum">
              <a:rPr lang="en-GB" altLang="en-US"/>
              <a:pPr eaLnBrk="1" hangingPunct="1"/>
              <a:t>30</a:t>
            </a:fld>
            <a:endParaRPr lang="en-GB" altLang="en-US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7F3087E1-B3B2-40D4-B269-8F66D3C09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39942" name="Picture 6" descr="f6ba9833e7a0f8e22c9c2110">
            <a:extLst>
              <a:ext uri="{FF2B5EF4-FFF2-40B4-BE49-F238E27FC236}">
                <a16:creationId xmlns:a16="http://schemas.microsoft.com/office/drawing/2014/main" id="{75C49183-23C2-4907-BA41-62999DF0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r="15347"/>
          <a:stretch>
            <a:fillRect/>
          </a:stretch>
        </p:blipFill>
        <p:spPr bwMode="auto">
          <a:xfrm>
            <a:off x="611188" y="1484313"/>
            <a:ext cx="33353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7">
            <a:extLst>
              <a:ext uri="{FF2B5EF4-FFF2-40B4-BE49-F238E27FC236}">
                <a16:creationId xmlns:a16="http://schemas.microsoft.com/office/drawing/2014/main" id="{958D15C7-0483-4906-9079-A77C71D16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73238"/>
            <a:ext cx="4859337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Since they are either ignorant of this subject matter or give it short shrift,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their usage of such words as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‘Israel,’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‘Judah,’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‘Jew,’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and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‘Gentile’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is extremely deficient.</a:t>
            </a:r>
            <a:r>
              <a:rPr lang="en-GB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These deficiencies have given rise to mountains of doctrinal error</a:t>
            </a: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48AAF73-DED3-48D3-90C6-194A0379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4D86E9-D1AC-46DE-B51F-484B4E001AB7}" type="slidenum">
              <a:rPr lang="en-GB" altLang="en-US"/>
              <a:pPr eaLnBrk="1" hangingPunct="1"/>
              <a:t>31</a:t>
            </a:fld>
            <a:endParaRPr lang="en-GB" altLang="en-US"/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7AC4DA01-BFD3-4EBD-AE27-693EA5352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6DCDAAF1-7C5B-4FDE-B293-AF3F4DDB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b="5045"/>
          <a:stretch>
            <a:fillRect/>
          </a:stretch>
        </p:blipFill>
        <p:spPr bwMode="auto">
          <a:xfrm>
            <a:off x="395288" y="1844675"/>
            <a:ext cx="41560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>
            <a:extLst>
              <a:ext uri="{FF2B5EF4-FFF2-40B4-BE49-F238E27FC236}">
                <a16:creationId xmlns:a16="http://schemas.microsoft.com/office/drawing/2014/main" id="{160F8BBE-6634-4CE2-8E15-CBA417E8C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844675"/>
            <a:ext cx="41052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Unraveling this mountain of error is an absolute prerequisite to knowing the Truth, for you cannot tell the good guys from the bad guys,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unless you understand the language of the Bible.</a:t>
            </a:r>
            <a:r>
              <a:rPr lang="en-US">
                <a:latin typeface="Arial" charset="0"/>
                <a:cs typeface="Arial" charset="0"/>
              </a:rPr>
              <a:t> </a:t>
            </a:r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2D16974-5329-4DBB-A292-396B0CBD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A75A3F-37F4-40CC-B0A7-999F9824183D}" type="slidenum">
              <a:rPr lang="en-GB" altLang="en-US"/>
              <a:pPr eaLnBrk="1" hangingPunct="1"/>
              <a:t>32</a:t>
            </a:fld>
            <a:endParaRPr lang="en-GB" altLang="en-US"/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562766BA-D1C5-4CF3-BD44-1D0056EB4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46085" name="Picture 5" descr="scan5">
            <a:extLst>
              <a:ext uri="{FF2B5EF4-FFF2-40B4-BE49-F238E27FC236}">
                <a16:creationId xmlns:a16="http://schemas.microsoft.com/office/drawing/2014/main" id="{5430C9C8-7023-4FCE-A2DA-EC752DD4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9973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753460BD-CFF6-4B9E-BE86-B55B7B5E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28775"/>
            <a:ext cx="45720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 example,</a:t>
            </a:r>
            <a:r>
              <a:rPr 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the Jews use the word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‘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Gentile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’</a:t>
            </a:r>
            <a:r>
              <a:rPr 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to mean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“non-Jew.”</a:t>
            </a:r>
            <a:r>
              <a:rPr 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But the Latin word ‘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gentilis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’</a:t>
            </a:r>
            <a:r>
              <a:rPr lang="en-US" sz="2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means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“kinsman,”</a:t>
            </a:r>
            <a:r>
              <a:rPr 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which is the exact opposite of the sense in which the Jews use it.</a:t>
            </a:r>
            <a:r>
              <a:rPr 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But, since the Jewish people aren’t Israelites, it doesn’t matter how they use the word.</a:t>
            </a:r>
            <a:r>
              <a:rPr lang="en-US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endParaRPr lang="en-GB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E1C9569-0276-41EC-ACE1-F2C6A0CD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69A1D8-8F98-455D-B02B-D33A4BC7CCBF}" type="slidenum">
              <a:rPr lang="en-GB" altLang="en-US"/>
              <a:pPr eaLnBrk="1" hangingPunct="1"/>
              <a:t>33</a:t>
            </a:fld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C9A51C-DCED-490E-8821-317C68124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graphicFrame>
        <p:nvGraphicFramePr>
          <p:cNvPr id="48133" name="Object 5">
            <a:extLst>
              <a:ext uri="{FF2B5EF4-FFF2-40B4-BE49-F238E27FC236}">
                <a16:creationId xmlns:a16="http://schemas.microsoft.com/office/drawing/2014/main" id="{8CA521F2-7051-40C7-B15E-9D0118E2F2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773238"/>
          <a:ext cx="3281363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314286" imgH="3048426" progId="MSPhotoEd.3">
                  <p:embed/>
                </p:oleObj>
              </mc:Choice>
              <mc:Fallback>
                <p:oleObj name="Photo Editor Photo" r:id="rId2" imgW="2314286" imgH="304842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3281363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6">
            <a:extLst>
              <a:ext uri="{FF2B5EF4-FFF2-40B4-BE49-F238E27FC236}">
                <a16:creationId xmlns:a16="http://schemas.microsoft.com/office/drawing/2014/main" id="{546E89BD-9D1B-463F-B98E-344655227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916113"/>
            <a:ext cx="5148262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What matters is how the Hebrew prophets and the Israelite writers of the New Testament used the words 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goy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and 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ethnos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These are the words which have been erroneously translated into the word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“Gentiles,”</a:t>
            </a: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which has no proper place in Scripture.</a:t>
            </a:r>
            <a:r>
              <a:rPr lang="en-US">
                <a:solidFill>
                  <a:srgbClr val="FF00FF"/>
                </a:solidFill>
                <a:latin typeface="Arial" charset="0"/>
                <a:cs typeface="Arial" charset="0"/>
              </a:rPr>
              <a:t> </a:t>
            </a:r>
            <a:endParaRPr lang="en-GB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983B7E2-F6E7-4073-BE04-67CBF0E6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A500A8-DD62-4CFF-9C47-98470885AD68}" type="slidenum">
              <a:rPr lang="en-GB" altLang="en-US"/>
              <a:pPr eaLnBrk="1" hangingPunct="1"/>
              <a:t>34</a:t>
            </a:fld>
            <a:endParaRPr lang="en-GB" altLang="en-US"/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1F50E246-1189-4CB9-955D-A91461C5A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B4357DD5-061F-4F92-9E02-69B5A2343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557338"/>
            <a:ext cx="35639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It should never have been used to translate these words,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 it causes much confusion.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Throw that word out and never use it again.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None of the Bible writers used it.</a:t>
            </a:r>
            <a:endParaRPr lang="en-GB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0183" name="Picture 7" descr="scroll2">
            <a:extLst>
              <a:ext uri="{FF2B5EF4-FFF2-40B4-BE49-F238E27FC236}">
                <a16:creationId xmlns:a16="http://schemas.microsoft.com/office/drawing/2014/main" id="{7618AB5A-0A04-4AFD-B020-38501F86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0403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F4308D4-285B-4073-93E8-053D3919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2C7CB0-21E8-496E-B01C-1A21406A8920}" type="slidenum">
              <a:rPr lang="en-GB" altLang="en-US"/>
              <a:pPr eaLnBrk="1" hangingPunct="1"/>
              <a:t>35</a:t>
            </a:fld>
            <a:endParaRPr lang="en-GB" altLang="en-US"/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A587E57B-1E78-4437-9F04-D41522D31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55306" name="Picture 10" descr="tbn_logo_large">
            <a:hlinkClick r:id="rId2"/>
            <a:extLst>
              <a:ext uri="{FF2B5EF4-FFF2-40B4-BE49-F238E27FC236}">
                <a16:creationId xmlns:a16="http://schemas.microsoft.com/office/drawing/2014/main" id="{E2BB911F-92D8-4E9B-ABCF-AF772FFE5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20891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 descr="3-779483">
            <a:hlinkClick r:id="rId4"/>
            <a:extLst>
              <a:ext uri="{FF2B5EF4-FFF2-40B4-BE49-F238E27FC236}">
                <a16:creationId xmlns:a16="http://schemas.microsoft.com/office/drawing/2014/main" id="{68311CE9-6AF8-4657-A390-BF48475F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3">
            <a:extLst>
              <a:ext uri="{FF2B5EF4-FFF2-40B4-BE49-F238E27FC236}">
                <a16:creationId xmlns:a16="http://schemas.microsoft.com/office/drawing/2014/main" id="{968DC5D3-6559-4004-B234-80B5F489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29000"/>
            <a:ext cx="2952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Paul Crouch &amp; Benny Hinn</a:t>
            </a:r>
          </a:p>
        </p:txBody>
      </p:sp>
      <p:pic>
        <p:nvPicPr>
          <p:cNvPr id="55311" name="Picture 15" descr="hagflag">
            <a:extLst>
              <a:ext uri="{FF2B5EF4-FFF2-40B4-BE49-F238E27FC236}">
                <a16:creationId xmlns:a16="http://schemas.microsoft.com/office/drawing/2014/main" id="{4AE1FE44-8921-4FC0-AB19-B206D0A6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283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2" name="Text Box 16">
            <a:extLst>
              <a:ext uri="{FF2B5EF4-FFF2-40B4-BE49-F238E27FC236}">
                <a16:creationId xmlns:a16="http://schemas.microsoft.com/office/drawing/2014/main" id="{5ED0AB6E-DF33-48C0-A104-0F7C1611A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221163"/>
            <a:ext cx="3025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Pastor John Hagee </a:t>
            </a:r>
          </a:p>
        </p:txBody>
      </p:sp>
      <p:sp>
        <p:nvSpPr>
          <p:cNvPr id="55313" name="Text Box 17">
            <a:extLst>
              <a:ext uri="{FF2B5EF4-FFF2-40B4-BE49-F238E27FC236}">
                <a16:creationId xmlns:a16="http://schemas.microsoft.com/office/drawing/2014/main" id="{96BCA701-1A4C-4C5C-BB50-FBEC1682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429000"/>
            <a:ext cx="25209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Trinity Broadcasting Corp.</a:t>
            </a:r>
          </a:p>
        </p:txBody>
      </p:sp>
      <p:sp>
        <p:nvSpPr>
          <p:cNvPr id="55314" name="Text Box 18">
            <a:extLst>
              <a:ext uri="{FF2B5EF4-FFF2-40B4-BE49-F238E27FC236}">
                <a16:creationId xmlns:a16="http://schemas.microsoft.com/office/drawing/2014/main" id="{BAAE98D0-ECF5-4092-ADF5-9BA50C08F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13325"/>
            <a:ext cx="6121400" cy="15525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We must reject the language of the false priests and recognize the proper categories of people,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as they are presented to us in the Holy Scriptures.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GB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12" grpId="0"/>
      <p:bldP spid="55313" grpId="0"/>
      <p:bldP spid="553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67A7857-3FDB-49CB-BC92-D37D6CC8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3C9871-9A0D-4C69-8D52-237FBE744A91}" type="slidenum">
              <a:rPr lang="en-GB" altLang="en-US"/>
              <a:pPr eaLnBrk="1" hangingPunct="1"/>
              <a:t>36</a:t>
            </a:fld>
            <a:endParaRPr lang="en-GB" altLang="en-US"/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A6A34548-B01F-459F-AB62-CE5BDCE15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58374" name="Picture 6" descr="preacher">
            <a:extLst>
              <a:ext uri="{FF2B5EF4-FFF2-40B4-BE49-F238E27FC236}">
                <a16:creationId xmlns:a16="http://schemas.microsoft.com/office/drawing/2014/main" id="{070EFD10-ADE8-49EF-B578-9A43EBEE5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895725" cy="45720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7">
            <a:extLst>
              <a:ext uri="{FF2B5EF4-FFF2-40B4-BE49-F238E27FC236}">
                <a16:creationId xmlns:a16="http://schemas.microsoft.com/office/drawing/2014/main" id="{7358502A-0B7B-4AF0-9E26-6306DA363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68413"/>
            <a:ext cx="43926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Anything short of this leads to nothing but error and confusion.</a:t>
            </a:r>
            <a:r>
              <a:rPr lang="en-US" altLang="en-US" sz="2800" b="1"/>
              <a:t>  </a:t>
            </a:r>
            <a:r>
              <a:rPr lang="en-US" altLang="en-US" sz="2800" b="1">
                <a:solidFill>
                  <a:srgbClr val="FF9900"/>
                </a:solidFill>
              </a:rPr>
              <a:t>The reason the Christian world is today completely baffled by the history and prophecies of Scripture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FFFF00"/>
                </a:solidFill>
              </a:rPr>
              <a:t>is because they have not paid attention to these clear categories of people. </a:t>
            </a:r>
            <a:endParaRPr lang="en-GB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E09D1-1652-4BE9-B745-D718562B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AB7D8C-4F5E-4D26-BE82-3EE3F968F893}" type="slidenum">
              <a:rPr lang="en-GB" altLang="en-US"/>
              <a:pPr eaLnBrk="1" hangingPunct="1"/>
              <a:t>37</a:t>
            </a:fld>
            <a:endParaRPr lang="en-GB" altLang="en-US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D69E7F21-C5C9-464F-8015-E9A6AD64D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57350" name="Picture 6" descr="This woodcut illustration is by &#10;Julius Schnoor von Carolsfeld (1794-1872">
            <a:extLst>
              <a:ext uri="{FF2B5EF4-FFF2-40B4-BE49-F238E27FC236}">
                <a16:creationId xmlns:a16="http://schemas.microsoft.com/office/drawing/2014/main" id="{C8736124-6C9B-4BE9-93E8-EB349805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"/>
          <a:stretch>
            <a:fillRect/>
          </a:stretch>
        </p:blipFill>
        <p:spPr bwMode="auto">
          <a:xfrm>
            <a:off x="468313" y="1484313"/>
            <a:ext cx="41751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>
            <a:extLst>
              <a:ext uri="{FF2B5EF4-FFF2-40B4-BE49-F238E27FC236}">
                <a16:creationId xmlns:a16="http://schemas.microsoft.com/office/drawing/2014/main" id="{B1B4A518-5638-45F0-A478-23F14092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628775"/>
            <a:ext cx="424815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Chapters 13 and 14 of I Kings give us more history of those days, culminating with this statement: </a:t>
            </a: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en-US" sz="32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there was war between Rehoboam and Jeroboam in all their days</a:t>
            </a:r>
            <a:r>
              <a:rPr 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.”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(Verse 30.)</a:t>
            </a:r>
            <a:endParaRPr lang="en-GB" sz="28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8A6106A7-B915-4AE5-9A85-DC7C85165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45125"/>
            <a:ext cx="3960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Rehoboam and Jeroboam</a:t>
            </a:r>
            <a:endParaRPr lang="en-GB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C0B4D7F-930E-4130-9E75-41E4D4F6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5304FD-8836-464C-9ED7-EF15C189C958}" type="slidenum">
              <a:rPr lang="en-GB" altLang="en-US"/>
              <a:pPr eaLnBrk="1" hangingPunct="1"/>
              <a:t>38</a:t>
            </a:fld>
            <a:endParaRPr lang="en-GB" altLang="en-US"/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31013864-C818-4AF4-9471-528E5D89B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59398" name="Picture 6" descr="king-david">
            <a:extLst>
              <a:ext uri="{FF2B5EF4-FFF2-40B4-BE49-F238E27FC236}">
                <a16:creationId xmlns:a16="http://schemas.microsoft.com/office/drawing/2014/main" id="{35E0DC20-7DF7-47FC-8754-E1AB9207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33464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7">
            <a:extLst>
              <a:ext uri="{FF2B5EF4-FFF2-40B4-BE49-F238E27FC236}">
                <a16:creationId xmlns:a16="http://schemas.microsoft.com/office/drawing/2014/main" id="{BFC3DF30-400D-4304-9AA4-BAC6EE11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557338"/>
            <a:ext cx="475297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Not to be overlooked is the fact that there is also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third House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declared by Yahweh.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That is the House of David;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that House is the Davidic King line,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which Yahweh has declared to reign in Israel as long as there exists a planet called Earth</a:t>
            </a:r>
            <a:r>
              <a:rPr lang="en-GB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FA1AAE3-6D91-4F1E-A5B4-A55697A3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1B5715-6C0F-48BD-AF79-FB369A92BF42}" type="slidenum">
              <a:rPr lang="en-GB" altLang="en-US"/>
              <a:pPr eaLnBrk="1" hangingPunct="1"/>
              <a:t>39</a:t>
            </a:fld>
            <a:endParaRPr lang="en-GB" altLang="en-US"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EA111A4A-F9F0-4CA7-961F-D3A2AB010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A3207337-F1B1-46B2-A53C-C211370C1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989138"/>
            <a:ext cx="46085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"I have made </a:t>
            </a:r>
            <a:r>
              <a:rPr lang="en-US" sz="32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covenant with my chosen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</a:t>
            </a:r>
            <a:r>
              <a:rPr lang="en-US" sz="28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 have sworn unto David my servant, thy seed will I establish forever, </a:t>
            </a:r>
            <a:r>
              <a:rPr lang="en-US" sz="32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build throne to all generations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."</a:t>
            </a:r>
            <a:r>
              <a:rPr lang="en-US" sz="28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Psalm 89:3-4.</a:t>
            </a:r>
            <a:endParaRPr lang="en-GB" sz="2800" b="1" i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1446" name="Picture 6" descr="slide6">
            <a:extLst>
              <a:ext uri="{FF2B5EF4-FFF2-40B4-BE49-F238E27FC236}">
                <a16:creationId xmlns:a16="http://schemas.microsoft.com/office/drawing/2014/main" id="{FBB19778-7AA3-456A-8B43-661DE497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8" b="39024"/>
          <a:stretch>
            <a:fillRect/>
          </a:stretch>
        </p:blipFill>
        <p:spPr bwMode="auto">
          <a:xfrm>
            <a:off x="539750" y="1916113"/>
            <a:ext cx="33464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4DA36C1-5FD8-4E01-9D17-B8E668B8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40604F-0320-4256-9314-D99A60D85160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pic>
        <p:nvPicPr>
          <p:cNvPr id="7171" name="Picture 2" descr="Russia-Caucus-Mountains-2">
            <a:extLst>
              <a:ext uri="{FF2B5EF4-FFF2-40B4-BE49-F238E27FC236}">
                <a16:creationId xmlns:a16="http://schemas.microsoft.com/office/drawing/2014/main" id="{33A1DB94-8169-441B-BD5E-6FEEBA7A6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>
            <a:extLst>
              <a:ext uri="{FF2B5EF4-FFF2-40B4-BE49-F238E27FC236}">
                <a16:creationId xmlns:a16="http://schemas.microsoft.com/office/drawing/2014/main" id="{7BABA3D4-730F-44A4-A64D-6630010AC0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408737" cy="4248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Chapter One</a:t>
            </a:r>
          </a:p>
          <a:p>
            <a:r>
              <a:rPr 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A House Divided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A5AB9C89-4894-4FCC-A514-2CAEF9181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5032375"/>
            <a:ext cx="498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D290D4A-DA77-4550-9C71-5CA95991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7425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By                                                        Pastor Eli James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91F96C5-ECA0-4D23-88D6-40210999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71027F-2339-43B0-B9E4-A4EDF019F4BF}" type="slidenum">
              <a:rPr lang="en-GB" altLang="en-US"/>
              <a:pPr eaLnBrk="1" hangingPunct="1"/>
              <a:t>40</a:t>
            </a:fld>
            <a:endParaRPr lang="en-GB" altLang="en-US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C67C6509-4C47-4381-95A5-56A555DA0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62470" name="Picture 6" descr="Cullinan_I_sceptor-117x233">
            <a:extLst>
              <a:ext uri="{FF2B5EF4-FFF2-40B4-BE49-F238E27FC236}">
                <a16:creationId xmlns:a16="http://schemas.microsoft.com/office/drawing/2014/main" id="{EF4D1058-63E1-44A8-A495-2C75EDCD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24955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7">
            <a:extLst>
              <a:ext uri="{FF2B5EF4-FFF2-40B4-BE49-F238E27FC236}">
                <a16:creationId xmlns:a16="http://schemas.microsoft.com/office/drawing/2014/main" id="{1483E377-7C5F-459D-A87C-3BF496809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484313"/>
            <a:ext cx="51133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"My mercy will I keep for him 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[David]</a:t>
            </a:r>
            <a:r>
              <a:rPr lang="en-US" sz="28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forevermore, and my covenant shall stand fast with him</a:t>
            </a:r>
            <a:r>
              <a:rPr lang="en-US" sz="2800" b="1" i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en-US" sz="32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His seed also will I make to endure for ever, and his throne as the days of heaven.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"</a:t>
            </a:r>
            <a:r>
              <a:rPr lang="en-US" sz="28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- </a:t>
            </a:r>
            <a:r>
              <a:rPr 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Psalm 89:28-29</a:t>
            </a:r>
            <a:r>
              <a:rPr lang="en-US" i="1">
                <a:solidFill>
                  <a:srgbClr val="FF9900"/>
                </a:solidFill>
                <a:latin typeface="Arial" charset="0"/>
                <a:cs typeface="Arial" charset="0"/>
              </a:rPr>
              <a:t>.</a:t>
            </a:r>
            <a:endParaRPr lang="en-GB" i="1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62472" name="Text Box 8">
            <a:extLst>
              <a:ext uri="{FF2B5EF4-FFF2-40B4-BE49-F238E27FC236}">
                <a16:creationId xmlns:a16="http://schemas.microsoft.com/office/drawing/2014/main" id="{34453DDA-ABF9-4DB5-B2FC-1648B41E5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49950"/>
            <a:ext cx="5184775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Left: The Royal Sceptre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  <p:bldP spid="624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99951CB-5BD6-418E-B43B-AE60C8B3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948ECE-9203-4CA1-BD2F-CD996B655718}" type="slidenum">
              <a:rPr lang="en-GB" altLang="en-US"/>
              <a:pPr eaLnBrk="1" hangingPunct="1"/>
              <a:t>41</a:t>
            </a:fld>
            <a:endParaRPr lang="en-GB" altLang="en-US"/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C7E139E8-1F41-4FB0-920A-1C6633619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73734" name="Picture 6" descr="Czar_and_family">
            <a:extLst>
              <a:ext uri="{FF2B5EF4-FFF2-40B4-BE49-F238E27FC236}">
                <a16:creationId xmlns:a16="http://schemas.microsoft.com/office/drawing/2014/main" id="{F5EA03E3-A8C7-477D-AE06-C91593D4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94957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10005382">
            <a:extLst>
              <a:ext uri="{FF2B5EF4-FFF2-40B4-BE49-F238E27FC236}">
                <a16:creationId xmlns:a16="http://schemas.microsoft.com/office/drawing/2014/main" id="{FE78B0EF-BF45-432F-B3D6-F43F1A31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2516187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royal%20standard">
            <a:extLst>
              <a:ext uri="{FF2B5EF4-FFF2-40B4-BE49-F238E27FC236}">
                <a16:creationId xmlns:a16="http://schemas.microsoft.com/office/drawing/2014/main" id="{B2F65B30-4EC5-4B78-9A70-EC7687C2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244157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 Box 11">
            <a:extLst>
              <a:ext uri="{FF2B5EF4-FFF2-40B4-BE49-F238E27FC236}">
                <a16:creationId xmlns:a16="http://schemas.microsoft.com/office/drawing/2014/main" id="{511EA97B-61A2-43D3-9C06-D1A3C5FB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6449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UK Royal Standard</a:t>
            </a:r>
          </a:p>
        </p:txBody>
      </p:sp>
      <p:sp>
        <p:nvSpPr>
          <p:cNvPr id="73740" name="Text Box 12">
            <a:extLst>
              <a:ext uri="{FF2B5EF4-FFF2-40B4-BE49-F238E27FC236}">
                <a16:creationId xmlns:a16="http://schemas.microsoft.com/office/drawing/2014/main" id="{72117571-66CF-4125-9869-B5C269C5C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57340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Kaiser Wilhelm II (1890)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D0B8ECF4-2A84-4969-827B-AECE5686D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4897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Russian Czar Nicholas II and Family</a:t>
            </a:r>
          </a:p>
        </p:txBody>
      </p:sp>
      <p:sp>
        <p:nvSpPr>
          <p:cNvPr id="73742" name="Text Box 14">
            <a:extLst>
              <a:ext uri="{FF2B5EF4-FFF2-40B4-BE49-F238E27FC236}">
                <a16:creationId xmlns:a16="http://schemas.microsoft.com/office/drawing/2014/main" id="{6670820F-16FC-47E0-9087-8EC6A629A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5175"/>
            <a:ext cx="6084888" cy="2282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"</a:t>
            </a:r>
            <a:r>
              <a:rPr lang="en-US" sz="24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My covenant will I not break</a:t>
            </a:r>
            <a:r>
              <a:rPr 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nor alter the thing that is gone out of my lips. Once have I sworn by my holiness that I will not lie unto David. </a:t>
            </a:r>
            <a:r>
              <a:rPr lang="en-US" sz="24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His seed shall endure for ever, and his throne as the sun before me</a:t>
            </a:r>
            <a:r>
              <a:rPr 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."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– Psalm 89:34-36.</a:t>
            </a:r>
            <a:endParaRPr lang="en-GB" sz="2400" b="1" i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73740" grpId="0"/>
      <p:bldP spid="7374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5B68B8F-3FC7-4E1F-97B2-4501E5B6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3F16F4-CC50-4FAD-A071-07D77AF8200D}" type="slidenum">
              <a:rPr lang="en-GB" altLang="en-US"/>
              <a:pPr eaLnBrk="1" hangingPunct="1"/>
              <a:t>42</a:t>
            </a:fld>
            <a:endParaRPr lang="en-GB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DF328D4-F0E4-4828-8365-A95119FFA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52231" name="Picture 7" descr="p359394-Maui-The_sun_peaks_over_the_clouds">
            <a:extLst>
              <a:ext uri="{FF2B5EF4-FFF2-40B4-BE49-F238E27FC236}">
                <a16:creationId xmlns:a16="http://schemas.microsoft.com/office/drawing/2014/main" id="{4B47C374-A1B9-4A6A-9590-D65D1FCB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413"/>
            <a:ext cx="45148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8">
            <a:extLst>
              <a:ext uri="{FF2B5EF4-FFF2-40B4-BE49-F238E27FC236}">
                <a16:creationId xmlns:a16="http://schemas.microsoft.com/office/drawing/2014/main" id="{FB900EF2-99B2-4113-AE1B-E440A92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7425"/>
            <a:ext cx="9144000" cy="1917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Has the sun disappeared?  </a:t>
            </a:r>
            <a:r>
              <a:rPr lang="en-US" sz="24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Children of Israel,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these prophecies cannot be spiritualized.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They clearly teach that the “seed,” or offspring, descendants of Israel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– All Twelve Tribes -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will exist forever and the Davidic Throne will also last forever</a:t>
            </a:r>
            <a:r>
              <a:rPr lang="en-GB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00D3462-F9C4-49DA-8105-C4655CCF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F4B319-7417-4281-B7DB-C71D2A9584DF}" type="slidenum">
              <a:rPr lang="en-GB" altLang="en-US"/>
              <a:pPr eaLnBrk="1" hangingPunct="1"/>
              <a:t>43</a:t>
            </a:fld>
            <a:endParaRPr lang="en-GB" altLang="en-US"/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109DBCFF-DB46-4854-97DF-12F82552D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75784" name="Picture 8" descr="ab-12%20tribes">
            <a:extLst>
              <a:ext uri="{FF2B5EF4-FFF2-40B4-BE49-F238E27FC236}">
                <a16:creationId xmlns:a16="http://schemas.microsoft.com/office/drawing/2014/main" id="{3C0CD5CC-C994-49C7-A17B-D94B868D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b="3973"/>
          <a:stretch>
            <a:fillRect/>
          </a:stretch>
        </p:blipFill>
        <p:spPr bwMode="auto">
          <a:xfrm>
            <a:off x="539750" y="1916113"/>
            <a:ext cx="38417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 Box 9">
            <a:extLst>
              <a:ext uri="{FF2B5EF4-FFF2-40B4-BE49-F238E27FC236}">
                <a16:creationId xmlns:a16="http://schemas.microsoft.com/office/drawing/2014/main" id="{9A5843AA-ECEC-4A7E-89B6-2F6E5866E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628775"/>
            <a:ext cx="37449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Book of Revelation tells us that,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when the Kingdom comes,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Bride of Christ will consist of All Twelve Tribes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  <a:endParaRPr lang="en-GB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33F565B-B00B-4A78-880D-6BC4C018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0FE39A-EED6-46AD-B3CB-1C2C00CE11AD}" type="slidenum">
              <a:rPr lang="en-GB" altLang="en-US"/>
              <a:pPr eaLnBrk="1" hangingPunct="1"/>
              <a:t>44</a:t>
            </a:fld>
            <a:endParaRPr lang="en-GB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CB8CFBA-D26B-4BB8-8BEF-DE5958EA6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87043" name="Picture 3" descr="image39">
            <a:extLst>
              <a:ext uri="{FF2B5EF4-FFF2-40B4-BE49-F238E27FC236}">
                <a16:creationId xmlns:a16="http://schemas.microsoft.com/office/drawing/2014/main" id="{3B83FEAF-D519-473B-8619-F2058C5C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37465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">
            <a:extLst>
              <a:ext uri="{FF2B5EF4-FFF2-40B4-BE49-F238E27FC236}">
                <a16:creationId xmlns:a16="http://schemas.microsoft.com/office/drawing/2014/main" id="{1E9A1F66-9A23-4B3C-871A-24EF29B42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144000" cy="24685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“And there came unto me one of the seven angels which had the seven vials full of the seven last plagues and talked with me, saying, Come hither, </a:t>
            </a:r>
            <a:r>
              <a:rPr lang="en-US" sz="2800" b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will show thee the Bride, the Lamb’s Wife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he carried me away in the spirit to a great and high mountain, and showed me that great city, the Holy Jerusalem,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descending out of heaven from God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GB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B4E4C7-774B-4FA7-A06D-71538924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EA60E9-FC56-4420-91A3-C1C956D7F5B0}" type="slidenum">
              <a:rPr lang="en-GB" altLang="en-US"/>
              <a:pPr eaLnBrk="1" hangingPunct="1"/>
              <a:t>45</a:t>
            </a:fld>
            <a:endParaRPr lang="en-GB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734E0B5-91E0-4D95-83E2-D3508DAE2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48132" name="Picture 3" descr="image39">
            <a:extLst>
              <a:ext uri="{FF2B5EF4-FFF2-40B4-BE49-F238E27FC236}">
                <a16:creationId xmlns:a16="http://schemas.microsoft.com/office/drawing/2014/main" id="{A0A753BD-975B-4130-AF8B-055C16BFA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37465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4">
            <a:extLst>
              <a:ext uri="{FF2B5EF4-FFF2-40B4-BE49-F238E27FC236}">
                <a16:creationId xmlns:a16="http://schemas.microsoft.com/office/drawing/2014/main" id="{432068D7-8C9F-43B7-B5EB-A9F46295B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144000" cy="22828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having the glory of God, and her light was like unto a stone most precious, </a:t>
            </a: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even like a jasper stone, clear as a crystal;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had a wall great and high, and had twelve gates, and at the gates twelve angels and the names written thereon,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WHICH ARE THE NAMES OF THE TWELVE TRIBES OF THE CHILDREN OF ISRAEL</a:t>
            </a:r>
            <a:r>
              <a:rPr 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.”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</a:t>
            </a: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Rev. 21: 9-12.</a:t>
            </a:r>
            <a:endParaRPr lang="en-GB" sz="24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53D80F3-768C-4B11-A0A8-8E8DC3F7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340BBF-23BF-44B9-98F3-66B7B3FF357A}" type="slidenum">
              <a:rPr lang="en-GB" altLang="en-US"/>
              <a:pPr eaLnBrk="1" hangingPunct="1"/>
              <a:t>46</a:t>
            </a:fld>
            <a:endParaRPr lang="en-GB" altLang="en-US"/>
          </a:p>
        </p:txBody>
      </p:sp>
      <p:sp>
        <p:nvSpPr>
          <p:cNvPr id="49155" name="Rectangle 4">
            <a:extLst>
              <a:ext uri="{FF2B5EF4-FFF2-40B4-BE49-F238E27FC236}">
                <a16:creationId xmlns:a16="http://schemas.microsoft.com/office/drawing/2014/main" id="{2CDFDFC6-8E88-471F-8FC7-274C3C8F8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pic>
        <p:nvPicPr>
          <p:cNvPr id="77829" name="Picture 5" descr="n_jerusalem">
            <a:extLst>
              <a:ext uri="{FF2B5EF4-FFF2-40B4-BE49-F238E27FC236}">
                <a16:creationId xmlns:a16="http://schemas.microsoft.com/office/drawing/2014/main" id="{E46E1506-73C2-42A2-B622-3D0B6242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29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>
            <a:extLst>
              <a:ext uri="{FF2B5EF4-FFF2-40B4-BE49-F238E27FC236}">
                <a16:creationId xmlns:a16="http://schemas.microsoft.com/office/drawing/2014/main" id="{B24253ED-513F-4AD9-885C-47B88ECD8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34050"/>
            <a:ext cx="35290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fanciful depiction of New Jerusalem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7F797434-11F7-49DE-A994-60428A828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484313"/>
            <a:ext cx="514826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Since the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“Holy Jerusalem”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comes down from heaven, it cannot be the literal city of Jerusalem in Palestine.  Rather, 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it comes down from heaven to rest upon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twelve tribes of the children of Israel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”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upon planet earth,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 order to renew it.</a:t>
            </a:r>
            <a:endParaRPr lang="en-GB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3035CC5-371E-4551-A076-CB07B2AE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E45924-8130-431B-B598-6FA6DEEB53F4}" type="slidenum">
              <a:rPr lang="en-GB" altLang="en-US"/>
              <a:pPr eaLnBrk="1" hangingPunct="1"/>
              <a:t>47</a:t>
            </a:fld>
            <a:endParaRPr lang="en-GB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69C187B-B7C1-45FA-813F-88E2CB561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6F5A24E4-A9C1-4442-84BF-185EA124B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492375"/>
            <a:ext cx="46434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If we assume that the Jewish people are the Tribe of Judah, </a:t>
            </a:r>
            <a:r>
              <a:rPr 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which is what many people teach, then where are the other 11 Tribes?</a:t>
            </a:r>
            <a:r>
              <a:rPr lang="en-US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endParaRPr lang="en-GB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79877" name="Picture 5" descr="jews">
            <a:extLst>
              <a:ext uri="{FF2B5EF4-FFF2-40B4-BE49-F238E27FC236}">
                <a16:creationId xmlns:a16="http://schemas.microsoft.com/office/drawing/2014/main" id="{24A80935-EE02-4FDC-8846-F145BD48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165475" cy="4465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3063741-758A-433E-B87C-9BC12114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C63842-8279-4488-9D2F-8AE723C135D4}" type="slidenum">
              <a:rPr lang="en-GB" altLang="en-US"/>
              <a:pPr eaLnBrk="1" hangingPunct="1"/>
              <a:t>48</a:t>
            </a:fld>
            <a:endParaRPr lang="en-GB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B134115-348A-4F1F-AB24-4F743F84C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543D0A43-4BEA-4701-AC50-EE4C58EF7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365625"/>
            <a:ext cx="5508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Neither Judaism nor Judeo-Christianity can explain these</a:t>
            </a:r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0901" name="Picture 5" descr="First%20Baptist%20Church%202">
            <a:extLst>
              <a:ext uri="{FF2B5EF4-FFF2-40B4-BE49-F238E27FC236}">
                <a16:creationId xmlns:a16="http://schemas.microsoft.com/office/drawing/2014/main" id="{5A3CECC7-95E4-4B02-8398-18BFC522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3_rabbis">
            <a:extLst>
              <a:ext uri="{FF2B5EF4-FFF2-40B4-BE49-F238E27FC236}">
                <a16:creationId xmlns:a16="http://schemas.microsoft.com/office/drawing/2014/main" id="{5290FC14-D876-4661-BA03-DF3BD977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41438"/>
            <a:ext cx="390525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8">
            <a:extLst>
              <a:ext uri="{FF2B5EF4-FFF2-40B4-BE49-F238E27FC236}">
                <a16:creationId xmlns:a16="http://schemas.microsoft.com/office/drawing/2014/main" id="{BAB27380-F865-49F6-BA78-E6267794D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0663"/>
            <a:ext cx="91440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verses,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 they must pretend that the Bible doesn’t mean what it says.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will show you that the Bible means exactly what it says</a:t>
            </a: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2A6A050-8A2A-48BA-AC17-3C778AF3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2C3E82-001B-4747-B916-8A8E79A1D310}" type="slidenum">
              <a:rPr lang="en-GB" altLang="en-US"/>
              <a:pPr eaLnBrk="1" hangingPunct="1"/>
              <a:t>49</a:t>
            </a:fld>
            <a:endParaRPr lang="en-GB" altLang="en-US"/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CE56D420-A2A2-4430-9C62-35C065D08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5616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4800" b="1">
              <a:solidFill>
                <a:srgbClr val="FF0000"/>
              </a:solidFill>
              <a:latin typeface="Alfredo's Dance" pitchFamily="2" charset="0"/>
            </a:endParaRPr>
          </a:p>
        </p:txBody>
      </p:sp>
      <p:sp>
        <p:nvSpPr>
          <p:cNvPr id="89091" name="WordArt 3">
            <a:extLst>
              <a:ext uri="{FF2B5EF4-FFF2-40B4-BE49-F238E27FC236}">
                <a16:creationId xmlns:a16="http://schemas.microsoft.com/office/drawing/2014/main" id="{F1B3E85D-584B-4BC3-8BD5-9BD5AE4708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2349500"/>
            <a:ext cx="6624637" cy="1050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End Of  Chapter One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B7EAE200-31B5-489E-9C69-D10199FB0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625"/>
            <a:ext cx="9144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GB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To be continued ………… </a:t>
            </a:r>
            <a:r>
              <a:rPr lang="en-GB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Chapter Two:</a:t>
            </a: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>
                <a:solidFill>
                  <a:srgbClr val="FFFF00"/>
                </a:solidFill>
                <a:latin typeface="Arial" charset="0"/>
                <a:cs typeface="Arial" charset="0"/>
              </a:rPr>
              <a:t>The House of Israel Rebels </a:t>
            </a:r>
            <a:endParaRPr lang="en-GB" sz="44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108E066E-BB5A-49A9-B3BC-0882B3ECE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800" b="1">
                <a:solidFill>
                  <a:srgbClr val="FFFF00"/>
                </a:solidFill>
              </a:rPr>
              <a:t>Migrations Of The 12 Tribes Of Israel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DCC03E8C-4EA7-43F1-91D1-656661EC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44900"/>
            <a:ext cx="849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BY PASTOR ELI JAMES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9B5F0ED-30A4-4380-A29F-6D3A0FF2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02A91A-659C-4942-86DC-6177E5D50CC0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571C05A6-470A-49DC-893C-E3C7D61E7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93191" name="Text Box 7">
            <a:extLst>
              <a:ext uri="{FF2B5EF4-FFF2-40B4-BE49-F238E27FC236}">
                <a16:creationId xmlns:a16="http://schemas.microsoft.com/office/drawing/2014/main" id="{62DCA177-1F02-467C-B6A4-80F4270A7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700213"/>
            <a:ext cx="5364162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26</a:t>
            </a:r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And Jeroboam the son of Nebat, an Ephraimite of Zereda, Solomon’s servant, whose mother’s name was Zeruah, a widow woman, even he lifted up his hand against the king.</a:t>
            </a:r>
          </a:p>
          <a:p>
            <a:pPr algn="l">
              <a:spcBef>
                <a:spcPct val="50000"/>
              </a:spcBef>
              <a:defRPr/>
            </a:pPr>
            <a:endParaRPr lang="en-GB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GB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27</a:t>
            </a: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And this was the cause that he lifted up his hand against the king: Solomon built Millo, and repaired the breaches of the city of David his father.</a:t>
            </a:r>
            <a:endParaRPr lang="en-GB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93193" name="Picture 9" descr="Bible1">
            <a:extLst>
              <a:ext uri="{FF2B5EF4-FFF2-40B4-BE49-F238E27FC236}">
                <a16:creationId xmlns:a16="http://schemas.microsoft.com/office/drawing/2014/main" id="{64F91A1C-19ED-4A84-93FF-1FECEFDAE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3221037" cy="400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194" name="Text Box 10">
            <a:extLst>
              <a:ext uri="{FF2B5EF4-FFF2-40B4-BE49-F238E27FC236}">
                <a16:creationId xmlns:a16="http://schemas.microsoft.com/office/drawing/2014/main" id="{C6762974-9AA6-4014-820A-95BE6F8BB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125538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11:26-42</a:t>
            </a:r>
            <a:endParaRPr lang="en-GB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CBB392-D4C1-420E-9FB4-36EC8A78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DE0CA7-F411-413E-99DF-EB9A0187816C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FDD399D-164A-4D0F-A477-DAEE46EAA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1DF3A570-C901-4010-B4FD-2D3BA1CD1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700213"/>
            <a:ext cx="536416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 </a:t>
            </a: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28 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the man Jeroboam was a mighty man of valor: and Solomon seeing the young man that he was industrious, he made him ruler over all the charge of the house of Joseph. </a:t>
            </a:r>
          </a:p>
          <a:p>
            <a:pPr algn="l">
              <a:defRPr/>
            </a:pPr>
            <a:endParaRPr lang="en-US" sz="24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 29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it came to pass at that time when Jeroboam went out of Jerusalem, that the prophet Ahijah the Shilonite found him in the way; and he had clad himself with a new garment; and they two were alone in the field:</a:t>
            </a:r>
            <a:r>
              <a:rPr 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GB" sz="24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38E3C639-FE46-4933-9B2A-6A338CF7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125538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11:26-42</a:t>
            </a:r>
            <a:endParaRPr lang="en-GB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5240" name="Picture 8" descr="2383109177_fd4631f706">
            <a:extLst>
              <a:ext uri="{FF2B5EF4-FFF2-40B4-BE49-F238E27FC236}">
                <a16:creationId xmlns:a16="http://schemas.microsoft.com/office/drawing/2014/main" id="{72D5AD77-7232-4B2E-9396-B0E4DC0E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6401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40C0F8B-ED1A-4F69-BA38-A93C1FAE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B15E6-18F5-4F81-A120-721EB6F6174A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980A90C-56B9-43C1-B503-71FEE6CC0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57390A15-5E8F-475A-B66E-B3BE4B28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1700213"/>
            <a:ext cx="50419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30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Ahijah caught the new garment that was on him,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i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rent it in twelve pieces</a:t>
            </a:r>
            <a:r>
              <a:rPr lang="en-US" sz="28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 </a:t>
            </a:r>
          </a:p>
          <a:p>
            <a:pPr algn="l">
              <a:defRPr/>
            </a:pPr>
            <a:endParaRPr lang="en-US" sz="2800" b="1" i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 </a:t>
            </a:r>
            <a:r>
              <a:rPr lang="en-US" sz="2400" b="1" i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31</a:t>
            </a:r>
            <a:r>
              <a:rPr lang="en-US" sz="24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he said to Jeroboam, Take thee ten pieces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 thus saith the LORD, the God of Israel, </a:t>
            </a:r>
            <a:r>
              <a:rPr lang="en-US" sz="24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Behold,</a:t>
            </a:r>
            <a:r>
              <a:rPr lang="en-US" sz="24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will rend the kingdom out of the hand of Solomon, and will give ten tribes to thee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 </a:t>
            </a:r>
          </a:p>
        </p:txBody>
      </p:sp>
      <p:pic>
        <p:nvPicPr>
          <p:cNvPr id="99332" name="Picture 4" descr="picart_jeroboam-161">
            <a:extLst>
              <a:ext uri="{FF2B5EF4-FFF2-40B4-BE49-F238E27FC236}">
                <a16:creationId xmlns:a16="http://schemas.microsoft.com/office/drawing/2014/main" id="{2E310569-8254-4B85-980D-D17B6EF6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4956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5">
            <a:extLst>
              <a:ext uri="{FF2B5EF4-FFF2-40B4-BE49-F238E27FC236}">
                <a16:creationId xmlns:a16="http://schemas.microsoft.com/office/drawing/2014/main" id="{F394CCB8-DEA4-4DB6-B021-BAC9B8A77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25538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11:26-42</a:t>
            </a:r>
            <a:endParaRPr lang="en-GB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F6C8B8C7-AB35-4E84-A857-C8E316AD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661025"/>
            <a:ext cx="3600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prophet Ahijah rent his garment</a:t>
            </a:r>
            <a:r>
              <a:rPr lang="en-GB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5EA0083-4C6D-41CE-98AA-F539729F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13EA91-DEDD-4017-ADCF-116983AD826C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567801E-1D40-4277-BC3B-007F5C0FC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5036FC7A-F0A9-496B-BA32-40334C36C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1700213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B17BC5C1-6884-464D-88CE-5E18B54CD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25538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11:26-42</a:t>
            </a:r>
            <a:endParaRPr lang="en-GB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0358" name="Text Box 6">
            <a:extLst>
              <a:ext uri="{FF2B5EF4-FFF2-40B4-BE49-F238E27FC236}">
                <a16:creationId xmlns:a16="http://schemas.microsoft.com/office/drawing/2014/main" id="{36973E70-7B35-4270-99B3-E8DAA4FFE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420938"/>
            <a:ext cx="504031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32</a:t>
            </a: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8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But he shall have one tribe for my servant David's sake</a:t>
            </a: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</a:t>
            </a: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for Jerusalem's sake,</a:t>
            </a: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city which I have chosen out of all the tribes of Israel:)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l">
              <a:defRPr/>
            </a:pP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0360" name="Picture 8" descr="king-david">
            <a:extLst>
              <a:ext uri="{FF2B5EF4-FFF2-40B4-BE49-F238E27FC236}">
                <a16:creationId xmlns:a16="http://schemas.microsoft.com/office/drawing/2014/main" id="{39FBB66D-5C75-4069-869F-DF852030E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t="3423" r="5006" b="6168"/>
          <a:stretch>
            <a:fillRect/>
          </a:stretch>
        </p:blipFill>
        <p:spPr bwMode="auto">
          <a:xfrm>
            <a:off x="250825" y="1628775"/>
            <a:ext cx="3486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1" name="Text Box 9">
            <a:extLst>
              <a:ext uri="{FF2B5EF4-FFF2-40B4-BE49-F238E27FC236}">
                <a16:creationId xmlns:a16="http://schemas.microsoft.com/office/drawing/2014/main" id="{0942E4C4-C6EA-4803-9B2D-D1D8CC952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6925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King David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1AA4C0D-ACEA-4F04-BAA1-0F316EFC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802448-44C4-4A3E-9D1C-2998AA545431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FF4A510-E541-4FE9-B952-F5EB7461E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FFFF00"/>
                </a:solidFill>
                <a:effectLst/>
              </a:rPr>
              <a:t>Migrations Of Israel – Chapter 1</a:t>
            </a: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03FC44FC-4E7C-4C9E-AB93-8D37CDB74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1700213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405" name="Text Box 5">
            <a:extLst>
              <a:ext uri="{FF2B5EF4-FFF2-40B4-BE49-F238E27FC236}">
                <a16:creationId xmlns:a16="http://schemas.microsoft.com/office/drawing/2014/main" id="{26AE66FD-0D8B-4EC8-9AC7-67595753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25538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Kings 11:26-42</a:t>
            </a:r>
            <a:endParaRPr lang="en-GB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406" name="Text Box 6">
            <a:extLst>
              <a:ext uri="{FF2B5EF4-FFF2-40B4-BE49-F238E27FC236}">
                <a16:creationId xmlns:a16="http://schemas.microsoft.com/office/drawing/2014/main" id="{833C6522-9DC7-4EC5-AE9B-CDF6E8777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773238"/>
            <a:ext cx="50403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i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33</a:t>
            </a:r>
            <a:r>
              <a:rPr lang="en-US" sz="24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Because that they have forsaken me, </a:t>
            </a:r>
            <a:r>
              <a:rPr lang="en-US" sz="24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have worshipped Ashtoreth the goddess of the Zidonians,</a:t>
            </a:r>
            <a:r>
              <a:rPr lang="en-US" sz="2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Chemosh the god of the Moabites,</a:t>
            </a:r>
            <a:r>
              <a:rPr lang="en-US" sz="2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Milcom the god of the children of Ammon,</a:t>
            </a:r>
            <a:r>
              <a:rPr lang="en-US" sz="2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have not walked in my ways, to do that which is right in mine eyes, and to keep my statutes and my judgments,</a:t>
            </a:r>
            <a:r>
              <a:rPr lang="en-US" sz="2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as did David his father</a:t>
            </a: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endParaRPr lang="en-GB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102408" name="Picture 8" descr="goldencalves-jeroboamsreign">
            <a:extLst>
              <a:ext uri="{FF2B5EF4-FFF2-40B4-BE49-F238E27FC236}">
                <a16:creationId xmlns:a16="http://schemas.microsoft.com/office/drawing/2014/main" id="{AA5FDD0E-907C-4173-9739-E6B7E8B4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360045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1192</TotalTime>
  <Words>2487</Words>
  <Application>Microsoft Office PowerPoint</Application>
  <PresentationFormat>On-screen Show (4:3)</PresentationFormat>
  <Paragraphs>212</Paragraphs>
  <Slides>49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Alfredo's Dance</vt:lpstr>
      <vt:lpstr>Mountain Top</vt:lpstr>
      <vt:lpstr>Microsoft Photo Editor 3.0 Photo</vt:lpstr>
      <vt:lpstr>Migrations Of The 12 Tribes Of Israel</vt:lpstr>
      <vt:lpstr>Migrations Of The 12 Tribes Of Israel</vt:lpstr>
      <vt:lpstr>PowerPoint Presentation</vt:lpstr>
      <vt:lpstr>PowerPoint Presentation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Israel – Chapter 1</vt:lpstr>
      <vt:lpstr>Migrations Of The 12 Tribes Of Israel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Pead</dc:creator>
  <cp:lastModifiedBy>Bro H</cp:lastModifiedBy>
  <cp:revision>38</cp:revision>
  <dcterms:created xsi:type="dcterms:W3CDTF">2008-12-29T16:33:12Z</dcterms:created>
  <dcterms:modified xsi:type="dcterms:W3CDTF">2021-04-17T18:14:36Z</dcterms:modified>
</cp:coreProperties>
</file>