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32" r:id="rId1"/>
  </p:sldMasterIdLst>
  <p:sldIdLst>
    <p:sldId id="288" r:id="rId2"/>
    <p:sldId id="287" r:id="rId3"/>
    <p:sldId id="268" r:id="rId4"/>
    <p:sldId id="257" r:id="rId5"/>
    <p:sldId id="258" r:id="rId6"/>
    <p:sldId id="259" r:id="rId7"/>
    <p:sldId id="260" r:id="rId8"/>
    <p:sldId id="263" r:id="rId9"/>
    <p:sldId id="270" r:id="rId10"/>
    <p:sldId id="272" r:id="rId11"/>
    <p:sldId id="274" r:id="rId12"/>
    <p:sldId id="276" r:id="rId13"/>
    <p:sldId id="278" r:id="rId14"/>
    <p:sldId id="280" r:id="rId15"/>
    <p:sldId id="282" r:id="rId16"/>
    <p:sldId id="286" r:id="rId17"/>
    <p:sldId id="290" r:id="rId18"/>
    <p:sldId id="285" r:id="rId19"/>
    <p:sldId id="291" r:id="rId20"/>
    <p:sldId id="292" r:id="rId21"/>
    <p:sldId id="289" r:id="rId22"/>
  </p:sldIdLst>
  <p:sldSz cx="9144000" cy="6858000" type="screen4x3"/>
  <p:notesSz cx="6858000" cy="9144000"/>
  <p:embeddedFontLst>
    <p:embeddedFont>
      <p:font typeface="CelticHand"/>
      <p:regular r:id="rId23"/>
    </p:embeddedFont>
    <p:embeddedFont>
      <p:font typeface="Constantia" pitchFamily="18" charset="0"/>
      <p:regular r:id="rId24"/>
      <p:bold r:id="rId25"/>
      <p:italic r:id="rId26"/>
      <p:boldItalic r:id="rId27"/>
    </p:embeddedFont>
    <p:embeddedFont>
      <p:font typeface="Wingdings 2" pitchFamily="18" charset="2"/>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88" autoAdjust="0"/>
    <p:restoredTop sz="94675" autoAdjust="0"/>
  </p:normalViewPr>
  <p:slideViewPr>
    <p:cSldViewPr>
      <p:cViewPr varScale="1">
        <p:scale>
          <a:sx n="70" d="100"/>
          <a:sy n="70" d="100"/>
        </p:scale>
        <p:origin x="-528" y="-102"/>
      </p:cViewPr>
      <p:guideLst>
        <p:guide orient="horz" pos="2160"/>
        <p:guide pos="2880"/>
      </p:guideLst>
    </p:cSldViewPr>
  </p:slideViewPr>
  <p:outlineViewPr>
    <p:cViewPr>
      <p:scale>
        <a:sx n="33" d="100"/>
        <a:sy n="33" d="100"/>
      </p:scale>
      <p:origin x="0" y="5165"/>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Date Placeholder 14"/>
          <p:cNvSpPr>
            <a:spLocks noGrp="1"/>
          </p:cNvSpPr>
          <p:nvPr>
            <p:ph type="dt" sz="half" idx="10"/>
          </p:nvPr>
        </p:nvSpPr>
        <p:spPr/>
        <p:txBody>
          <a:bodyPr/>
          <a:lstStyle/>
          <a:p>
            <a:fld id="{538C0917-C396-4995-8F22-BF817670D91F}" type="datetimeFigureOut">
              <a:rPr lang="en-US" smtClean="0"/>
              <a:pPr/>
              <a:t>2/15/2010</a:t>
            </a:fld>
            <a:endParaRPr lang="en-US" dirty="0"/>
          </a:p>
        </p:txBody>
      </p:sp>
      <p:sp>
        <p:nvSpPr>
          <p:cNvPr id="16" name="Slide Number Placeholder 15"/>
          <p:cNvSpPr>
            <a:spLocks noGrp="1"/>
          </p:cNvSpPr>
          <p:nvPr>
            <p:ph type="sldNum" sz="quarter" idx="11"/>
          </p:nvPr>
        </p:nvSpPr>
        <p:spPr/>
        <p:txBody>
          <a:bodyPr/>
          <a:lstStyle/>
          <a:p>
            <a:fld id="{31322F6D-B771-440E-83E0-47A8C687277C}"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8C0917-C396-4995-8F22-BF817670D91F}" type="datetimeFigureOut">
              <a:rPr lang="en-US" smtClean="0"/>
              <a:pPr/>
              <a:t>2/15/2010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322F6D-B771-440E-83E0-47A8C687277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8C0917-C396-4995-8F22-BF817670D91F}" type="datetimeFigureOut">
              <a:rPr lang="en-US" smtClean="0"/>
              <a:pPr/>
              <a:t>2/15/2010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322F6D-B771-440E-83E0-47A8C687277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538C0917-C396-4995-8F22-BF817670D91F}" type="datetimeFigureOut">
              <a:rPr lang="en-US" smtClean="0"/>
              <a:pPr/>
              <a:t>2/15/2010</a:t>
            </a:fld>
            <a:endParaRPr lang="en-US" dirty="0"/>
          </a:p>
        </p:txBody>
      </p:sp>
      <p:sp>
        <p:nvSpPr>
          <p:cNvPr id="15" name="Slide Number Placeholder 14"/>
          <p:cNvSpPr>
            <a:spLocks noGrp="1"/>
          </p:cNvSpPr>
          <p:nvPr>
            <p:ph type="sldNum" sz="quarter" idx="15"/>
          </p:nvPr>
        </p:nvSpPr>
        <p:spPr/>
        <p:txBody>
          <a:bodyPr/>
          <a:lstStyle>
            <a:lvl1pPr algn="ctr">
              <a:defRPr/>
            </a:lvl1pPr>
          </a:lstStyle>
          <a:p>
            <a:fld id="{31322F6D-B771-440E-83E0-47A8C687277C}" type="slidenum">
              <a:rPr lang="en-US" smtClean="0"/>
              <a:pPr/>
              <a:t>‹#›</a:t>
            </a:fld>
            <a:endParaRPr lang="en-US" dirty="0"/>
          </a:p>
        </p:txBody>
      </p:sp>
      <p:sp>
        <p:nvSpPr>
          <p:cNvPr id="16" name="Footer Placeholder 15"/>
          <p:cNvSpPr>
            <a:spLocks noGrp="1"/>
          </p:cNvSpPr>
          <p:nvPr>
            <p:ph type="ftr" sz="quarter" idx="16"/>
          </p:nvPr>
        </p:nvSpPr>
        <p:spPr/>
        <p:txBody>
          <a:bodyPr/>
          <a:lstStyle/>
          <a:p>
            <a:endParaRPr lang="en-US" dirty="0"/>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8C0917-C396-4995-8F22-BF817670D91F}" type="datetimeFigureOut">
              <a:rPr lang="en-US" smtClean="0"/>
              <a:pPr/>
              <a:t>2/15/2010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322F6D-B771-440E-83E0-47A8C687277C}" type="slidenum">
              <a:rPr lang="en-US" smtClean="0"/>
              <a:pPr/>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38C0917-C396-4995-8F22-BF817670D91F}" type="datetimeFigureOut">
              <a:rPr lang="en-US" smtClean="0"/>
              <a:pPr/>
              <a:t>2/15/2010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322F6D-B771-440E-83E0-47A8C687277C}" type="slidenum">
              <a:rPr lang="en-US" smtClean="0"/>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31322F6D-B771-440E-83E0-47A8C687277C}" type="slidenum">
              <a:rPr lang="en-US" smtClean="0"/>
              <a:pPr/>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538C0917-C396-4995-8F22-BF817670D91F}" type="datetimeFigureOut">
              <a:rPr lang="en-US" smtClean="0"/>
              <a:pPr/>
              <a:t>2/15/2010</a:t>
            </a:fld>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38C0917-C396-4995-8F22-BF817670D91F}" type="datetimeFigureOut">
              <a:rPr lang="en-US" smtClean="0"/>
              <a:pPr/>
              <a:t>2/15/2010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1322F6D-B771-440E-83E0-47A8C687277C}" type="slidenum">
              <a:rPr lang="en-US" smtClean="0"/>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8C0917-C396-4995-8F22-BF817670D91F}" type="datetimeFigureOut">
              <a:rPr lang="en-US" smtClean="0"/>
              <a:pPr/>
              <a:t>2/15/2010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1322F6D-B771-440E-83E0-47A8C687277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538C0917-C396-4995-8F22-BF817670D91F}" type="datetimeFigureOut">
              <a:rPr lang="en-US" smtClean="0"/>
              <a:pPr/>
              <a:t>2/15/2010</a:t>
            </a:fld>
            <a:endParaRPr lang="en-US" dirty="0"/>
          </a:p>
        </p:txBody>
      </p:sp>
      <p:sp>
        <p:nvSpPr>
          <p:cNvPr id="9" name="Slide Number Placeholder 8"/>
          <p:cNvSpPr>
            <a:spLocks noGrp="1"/>
          </p:cNvSpPr>
          <p:nvPr>
            <p:ph type="sldNum" sz="quarter" idx="15"/>
          </p:nvPr>
        </p:nvSpPr>
        <p:spPr/>
        <p:txBody>
          <a:bodyPr/>
          <a:lstStyle/>
          <a:p>
            <a:fld id="{31322F6D-B771-440E-83E0-47A8C687277C}" type="slidenum">
              <a:rPr lang="en-US" smtClean="0"/>
              <a:pPr/>
              <a:t>‹#›</a:t>
            </a:fld>
            <a:endParaRPr lang="en-US" dirty="0"/>
          </a:p>
        </p:txBody>
      </p:sp>
      <p:sp>
        <p:nvSpPr>
          <p:cNvPr id="10" name="Footer Placeholder 9"/>
          <p:cNvSpPr>
            <a:spLocks noGrp="1"/>
          </p:cNvSpPr>
          <p:nvPr>
            <p:ph type="ftr" sz="quarter" idx="16"/>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538C0917-C396-4995-8F22-BF817670D91F}" type="datetimeFigureOut">
              <a:rPr lang="en-US" smtClean="0"/>
              <a:pPr/>
              <a:t>2/15/2010</a:t>
            </a:fld>
            <a:endParaRPr lang="en-US" dirty="0"/>
          </a:p>
        </p:txBody>
      </p:sp>
      <p:sp>
        <p:nvSpPr>
          <p:cNvPr id="9" name="Slide Number Placeholder 8"/>
          <p:cNvSpPr>
            <a:spLocks noGrp="1"/>
          </p:cNvSpPr>
          <p:nvPr>
            <p:ph type="sldNum" sz="quarter" idx="11"/>
          </p:nvPr>
        </p:nvSpPr>
        <p:spPr/>
        <p:txBody>
          <a:bodyPr/>
          <a:lstStyle/>
          <a:p>
            <a:fld id="{31322F6D-B771-440E-83E0-47A8C687277C}"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38C0917-C396-4995-8F22-BF817670D91F}" type="datetimeFigureOut">
              <a:rPr lang="en-US" smtClean="0"/>
              <a:pPr/>
              <a:t>2/15/2010</a:t>
            </a:fld>
            <a:endParaRPr lang="en-US"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31322F6D-B771-440E-83E0-47A8C687277C}" type="slidenum">
              <a:rPr lang="en-US" smtClean="0"/>
              <a:pPr/>
              <a:t>‹#›</a:t>
            </a:fld>
            <a:endParaRPr lang="en-US"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457200"/>
            <a:ext cx="8229600" cy="4800600"/>
          </a:xfrm>
        </p:spPr>
        <p:txBody>
          <a:bodyPr>
            <a:noAutofit/>
          </a:bodyPr>
          <a:lstStyle/>
          <a:p>
            <a:pPr algn="ctr"/>
            <a:r>
              <a:rPr lang="en-US" sz="7200" dirty="0" smtClean="0">
                <a:latin typeface="CelticHand" pitchFamily="2" charset="0"/>
              </a:rPr>
              <a:t>Ensigns of</a:t>
            </a:r>
            <a:br>
              <a:rPr lang="en-US" sz="7200" dirty="0" smtClean="0">
                <a:latin typeface="CelticHand" pitchFamily="2" charset="0"/>
              </a:rPr>
            </a:br>
            <a:r>
              <a:rPr lang="en-US" sz="7200" dirty="0" smtClean="0">
                <a:latin typeface="CelticHand" pitchFamily="2" charset="0"/>
              </a:rPr>
              <a:t>the lost</a:t>
            </a:r>
            <a:br>
              <a:rPr lang="en-US" sz="7200" dirty="0" smtClean="0">
                <a:latin typeface="CelticHand" pitchFamily="2" charset="0"/>
              </a:rPr>
            </a:br>
            <a:r>
              <a:rPr lang="en-US" sz="7200" dirty="0" smtClean="0">
                <a:latin typeface="CelticHand" pitchFamily="2" charset="0"/>
              </a:rPr>
              <a:t>Sheep of True </a:t>
            </a:r>
            <a:r>
              <a:rPr lang="en-US" sz="9600" dirty="0" smtClean="0">
                <a:latin typeface="CelticHand" pitchFamily="2" charset="0"/>
              </a:rPr>
              <a:t>Israel</a:t>
            </a:r>
            <a:endParaRPr lang="en-US" sz="7200" dirty="0">
              <a:latin typeface="CelticHand" pitchFamily="2" charset="0"/>
            </a:endParaRPr>
          </a:p>
        </p:txBody>
      </p:sp>
      <p:sp>
        <p:nvSpPr>
          <p:cNvPr id="5" name="TextBox 4"/>
          <p:cNvSpPr txBox="1"/>
          <p:nvPr/>
        </p:nvSpPr>
        <p:spPr>
          <a:xfrm>
            <a:off x="990600" y="5562600"/>
            <a:ext cx="7391400" cy="338554"/>
          </a:xfrm>
          <a:prstGeom prst="rect">
            <a:avLst/>
          </a:prstGeom>
          <a:noFill/>
        </p:spPr>
        <p:txBody>
          <a:bodyPr wrap="square" rtlCol="0">
            <a:spAutoFit/>
          </a:bodyPr>
          <a:lstStyle/>
          <a:p>
            <a:r>
              <a:rPr lang="en-US" sz="1600" dirty="0" smtClean="0">
                <a:latin typeface="CelticHand" pitchFamily="2" charset="0"/>
              </a:rPr>
              <a:t>Matthew 15:24  I was sent ONLY to the lost sheep of the house of Israel.</a:t>
            </a:r>
            <a:endParaRPr lang="en-US" sz="1600" dirty="0">
              <a:latin typeface="CelticHand"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1143000"/>
          </a:xfrm>
        </p:spPr>
        <p:txBody>
          <a:bodyPr/>
          <a:lstStyle/>
          <a:p>
            <a:r>
              <a:rPr lang="en-US" dirty="0" smtClean="0"/>
              <a:t>Genesis 49:19  Gad, a troop shall overcome him: but he shall overcome at the last.</a:t>
            </a:r>
            <a:endParaRPr lang="en-US" dirty="0"/>
          </a:p>
        </p:txBody>
      </p:sp>
      <p:sp>
        <p:nvSpPr>
          <p:cNvPr id="2" name="Title 1"/>
          <p:cNvSpPr>
            <a:spLocks noGrp="1"/>
          </p:cNvSpPr>
          <p:nvPr>
            <p:ph type="title"/>
          </p:nvPr>
        </p:nvSpPr>
        <p:spPr/>
        <p:txBody>
          <a:bodyPr>
            <a:normAutofit/>
          </a:bodyPr>
          <a:lstStyle/>
          <a:p>
            <a:pPr algn="ctr"/>
            <a:r>
              <a:rPr lang="en-US" sz="4800" dirty="0" smtClean="0">
                <a:latin typeface="CelticHand" pitchFamily="2" charset="0"/>
              </a:rPr>
              <a:t>Tribe of Gad</a:t>
            </a:r>
            <a:endParaRPr lang="en-US" sz="4800" dirty="0">
              <a:latin typeface="CelticHand" pitchFamily="2" charset="0"/>
            </a:endParaRPr>
          </a:p>
        </p:txBody>
      </p:sp>
      <p:pic>
        <p:nvPicPr>
          <p:cNvPr id="4" name="Picture 3" descr="Gad Knight on Horse.png"/>
          <p:cNvPicPr>
            <a:picLocks noChangeAspect="1"/>
          </p:cNvPicPr>
          <p:nvPr/>
        </p:nvPicPr>
        <p:blipFill>
          <a:blip r:embed="rId2" cstate="screen"/>
          <a:stretch>
            <a:fillRect/>
          </a:stretch>
        </p:blipFill>
        <p:spPr>
          <a:xfrm>
            <a:off x="4724400" y="2286000"/>
            <a:ext cx="3439005" cy="381053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1447800"/>
          </a:xfrm>
        </p:spPr>
        <p:txBody>
          <a:bodyPr/>
          <a:lstStyle/>
          <a:p>
            <a:r>
              <a:rPr lang="en-US" dirty="0" smtClean="0"/>
              <a:t>Genesis 49:20  Out of Asher his bread shall be fat, and he shall yield royal dainties.</a:t>
            </a:r>
          </a:p>
          <a:p>
            <a:r>
              <a:rPr lang="en-US" dirty="0" smtClean="0"/>
              <a:t>An container for sweets is his symbol.</a:t>
            </a:r>
            <a:endParaRPr lang="en-US" dirty="0"/>
          </a:p>
        </p:txBody>
      </p:sp>
      <p:sp>
        <p:nvSpPr>
          <p:cNvPr id="2" name="Title 1"/>
          <p:cNvSpPr>
            <a:spLocks noGrp="1"/>
          </p:cNvSpPr>
          <p:nvPr>
            <p:ph type="title"/>
          </p:nvPr>
        </p:nvSpPr>
        <p:spPr/>
        <p:txBody>
          <a:bodyPr>
            <a:normAutofit/>
          </a:bodyPr>
          <a:lstStyle/>
          <a:p>
            <a:pPr algn="ctr"/>
            <a:r>
              <a:rPr lang="en-US" sz="4800" dirty="0" smtClean="0">
                <a:latin typeface="CelticHand" pitchFamily="2" charset="0"/>
              </a:rPr>
              <a:t>Tribe of Asher</a:t>
            </a:r>
            <a:endParaRPr lang="en-US" sz="4800" dirty="0">
              <a:latin typeface="CelticHand" pitchFamily="2" charset="0"/>
            </a:endParaRPr>
          </a:p>
        </p:txBody>
      </p:sp>
      <p:pic>
        <p:nvPicPr>
          <p:cNvPr id="4" name="Picture 3" descr="Asher Urn.png"/>
          <p:cNvPicPr>
            <a:picLocks noChangeAspect="1"/>
          </p:cNvPicPr>
          <p:nvPr/>
        </p:nvPicPr>
        <p:blipFill>
          <a:blip r:embed="rId2" cstate="screen"/>
          <a:stretch>
            <a:fillRect/>
          </a:stretch>
        </p:blipFill>
        <p:spPr>
          <a:xfrm>
            <a:off x="5562600" y="3276600"/>
            <a:ext cx="1443197" cy="283204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1371600"/>
          </a:xfrm>
        </p:spPr>
        <p:txBody>
          <a:bodyPr>
            <a:normAutofit/>
          </a:bodyPr>
          <a:lstStyle/>
          <a:p>
            <a:r>
              <a:rPr lang="en-US" dirty="0" smtClean="0"/>
              <a:t>Genesis 49:14  Issachar is a strong ass couching down between two burdens:</a:t>
            </a:r>
          </a:p>
          <a:p>
            <a:r>
              <a:rPr lang="en-US" dirty="0" smtClean="0"/>
              <a:t>Obvious what his symbol is.</a:t>
            </a:r>
            <a:endParaRPr lang="en-US" dirty="0"/>
          </a:p>
        </p:txBody>
      </p:sp>
      <p:sp>
        <p:nvSpPr>
          <p:cNvPr id="2" name="Title 1"/>
          <p:cNvSpPr>
            <a:spLocks noGrp="1"/>
          </p:cNvSpPr>
          <p:nvPr>
            <p:ph type="title"/>
          </p:nvPr>
        </p:nvSpPr>
        <p:spPr/>
        <p:txBody>
          <a:bodyPr>
            <a:normAutofit/>
          </a:bodyPr>
          <a:lstStyle/>
          <a:p>
            <a:pPr algn="ctr"/>
            <a:r>
              <a:rPr lang="en-US" sz="4800" dirty="0" smtClean="0">
                <a:latin typeface="CelticHand" pitchFamily="2" charset="0"/>
              </a:rPr>
              <a:t>Tribe of Issachar</a:t>
            </a:r>
            <a:endParaRPr lang="en-US" sz="4800" dirty="0">
              <a:latin typeface="CelticHand" pitchFamily="2" charset="0"/>
            </a:endParaRPr>
          </a:p>
        </p:txBody>
      </p:sp>
      <p:pic>
        <p:nvPicPr>
          <p:cNvPr id="5" name="Picture 4" descr="Issachar Burrow.png"/>
          <p:cNvPicPr>
            <a:picLocks noChangeAspect="1"/>
          </p:cNvPicPr>
          <p:nvPr/>
        </p:nvPicPr>
        <p:blipFill>
          <a:blip r:embed="rId2" cstate="screen"/>
          <a:stretch>
            <a:fillRect/>
          </a:stretch>
        </p:blipFill>
        <p:spPr>
          <a:xfrm>
            <a:off x="2743200" y="2971800"/>
            <a:ext cx="3477111" cy="270547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Zebulun.png"/>
          <p:cNvPicPr>
            <a:picLocks noGrp="1" noChangeAspect="1"/>
          </p:cNvPicPr>
          <p:nvPr>
            <p:ph idx="1"/>
          </p:nvPr>
        </p:nvPicPr>
        <p:blipFill>
          <a:blip r:embed="rId2" cstate="screen"/>
          <a:stretch>
            <a:fillRect/>
          </a:stretch>
        </p:blipFill>
        <p:spPr>
          <a:xfrm>
            <a:off x="838200" y="4495800"/>
            <a:ext cx="2057400" cy="2046486"/>
          </a:xfrm>
        </p:spPr>
      </p:pic>
      <p:sp>
        <p:nvSpPr>
          <p:cNvPr id="2" name="Title 1"/>
          <p:cNvSpPr>
            <a:spLocks noGrp="1"/>
          </p:cNvSpPr>
          <p:nvPr>
            <p:ph type="title"/>
          </p:nvPr>
        </p:nvSpPr>
        <p:spPr>
          <a:xfrm>
            <a:off x="457200" y="457200"/>
            <a:ext cx="8229600" cy="762000"/>
          </a:xfrm>
        </p:spPr>
        <p:txBody>
          <a:bodyPr>
            <a:normAutofit fontScale="90000"/>
          </a:bodyPr>
          <a:lstStyle/>
          <a:p>
            <a:pPr algn="ctr"/>
            <a:r>
              <a:rPr lang="en-US" sz="4800" dirty="0" smtClean="0">
                <a:latin typeface="CelticHand" pitchFamily="2" charset="0"/>
              </a:rPr>
              <a:t>Tribe of Zebulun</a:t>
            </a:r>
            <a:endParaRPr lang="en-US" sz="4800" dirty="0">
              <a:latin typeface="CelticHand" pitchFamily="2" charset="0"/>
            </a:endParaRPr>
          </a:p>
        </p:txBody>
      </p:sp>
      <p:sp>
        <p:nvSpPr>
          <p:cNvPr id="5" name="Rectangle 4"/>
          <p:cNvSpPr/>
          <p:nvPr/>
        </p:nvSpPr>
        <p:spPr>
          <a:xfrm>
            <a:off x="685800" y="1371600"/>
            <a:ext cx="7772400" cy="2554545"/>
          </a:xfrm>
          <a:prstGeom prst="rect">
            <a:avLst/>
          </a:prstGeom>
        </p:spPr>
        <p:txBody>
          <a:bodyPr wrap="square">
            <a:spAutoFit/>
          </a:bodyPr>
          <a:lstStyle/>
          <a:p>
            <a:r>
              <a:rPr lang="en-US" sz="3200" dirty="0" smtClean="0"/>
              <a:t>Genesis 49:13  Zebulun shall dwell at the haven of the sea; and he shall be for an haven of ships; and his border shall be unto Zidon.</a:t>
            </a:r>
          </a:p>
          <a:p>
            <a:r>
              <a:rPr lang="en-US" sz="3200" dirty="0" smtClean="0"/>
              <a:t>Look for ships of different Navies.</a:t>
            </a:r>
            <a:endParaRPr lang="en-US" dirty="0"/>
          </a:p>
        </p:txBody>
      </p:sp>
      <p:pic>
        <p:nvPicPr>
          <p:cNvPr id="6" name="Content Placeholder 3" descr="Zebulun.png"/>
          <p:cNvPicPr>
            <a:picLocks noChangeAspect="1"/>
          </p:cNvPicPr>
          <p:nvPr/>
        </p:nvPicPr>
        <p:blipFill>
          <a:blip r:embed="rId2" cstate="screen"/>
          <a:stretch>
            <a:fillRect/>
          </a:stretch>
        </p:blipFill>
        <p:spPr>
          <a:xfrm>
            <a:off x="3352800" y="4495800"/>
            <a:ext cx="2057400" cy="2046486"/>
          </a:xfrm>
          <a:prstGeom prst="rect">
            <a:avLst/>
          </a:prstGeom>
        </p:spPr>
      </p:pic>
      <p:pic>
        <p:nvPicPr>
          <p:cNvPr id="7" name="Content Placeholder 3" descr="Zebulun.png"/>
          <p:cNvPicPr>
            <a:picLocks noChangeAspect="1"/>
          </p:cNvPicPr>
          <p:nvPr/>
        </p:nvPicPr>
        <p:blipFill>
          <a:blip r:embed="rId2" cstate="screen"/>
          <a:stretch>
            <a:fillRect/>
          </a:stretch>
        </p:blipFill>
        <p:spPr>
          <a:xfrm>
            <a:off x="5867400" y="4419600"/>
            <a:ext cx="2057400" cy="204648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oseph Bull.png"/>
          <p:cNvPicPr>
            <a:picLocks noGrp="1" noChangeAspect="1"/>
          </p:cNvPicPr>
          <p:nvPr>
            <p:ph idx="1"/>
          </p:nvPr>
        </p:nvPicPr>
        <p:blipFill>
          <a:blip r:embed="rId2" cstate="screen"/>
          <a:stretch>
            <a:fillRect/>
          </a:stretch>
        </p:blipFill>
        <p:spPr>
          <a:xfrm>
            <a:off x="914400" y="5105400"/>
            <a:ext cx="1814766" cy="1495634"/>
          </a:xfrm>
        </p:spPr>
      </p:pic>
      <p:sp>
        <p:nvSpPr>
          <p:cNvPr id="2" name="Title 1"/>
          <p:cNvSpPr>
            <a:spLocks noGrp="1"/>
          </p:cNvSpPr>
          <p:nvPr>
            <p:ph type="title"/>
          </p:nvPr>
        </p:nvSpPr>
        <p:spPr>
          <a:xfrm>
            <a:off x="457200" y="457200"/>
            <a:ext cx="8229600" cy="685800"/>
          </a:xfrm>
        </p:spPr>
        <p:txBody>
          <a:bodyPr>
            <a:normAutofit fontScale="90000"/>
          </a:bodyPr>
          <a:lstStyle/>
          <a:p>
            <a:pPr algn="ctr"/>
            <a:r>
              <a:rPr lang="en-US" sz="4800" dirty="0" smtClean="0">
                <a:latin typeface="CelticHand" pitchFamily="2" charset="0"/>
              </a:rPr>
              <a:t>Tribe of Joseph</a:t>
            </a:r>
            <a:endParaRPr lang="en-US" sz="4800" dirty="0">
              <a:latin typeface="CelticHand" pitchFamily="2" charset="0"/>
            </a:endParaRPr>
          </a:p>
        </p:txBody>
      </p:sp>
      <p:pic>
        <p:nvPicPr>
          <p:cNvPr id="5" name="Picture 4" descr="Joseph Ephriam.png"/>
          <p:cNvPicPr>
            <a:picLocks noChangeAspect="1"/>
          </p:cNvPicPr>
          <p:nvPr/>
        </p:nvPicPr>
        <p:blipFill>
          <a:blip r:embed="rId3" cstate="screen"/>
          <a:stretch>
            <a:fillRect/>
          </a:stretch>
        </p:blipFill>
        <p:spPr>
          <a:xfrm>
            <a:off x="6705600" y="4800600"/>
            <a:ext cx="1398743" cy="1743361"/>
          </a:xfrm>
          <a:prstGeom prst="rect">
            <a:avLst/>
          </a:prstGeom>
        </p:spPr>
      </p:pic>
      <p:pic>
        <p:nvPicPr>
          <p:cNvPr id="6" name="Picture 5" descr="Joseph Arrows Manasseh.png"/>
          <p:cNvPicPr>
            <a:picLocks noChangeAspect="1"/>
          </p:cNvPicPr>
          <p:nvPr/>
        </p:nvPicPr>
        <p:blipFill>
          <a:blip r:embed="rId4" cstate="screen"/>
          <a:stretch>
            <a:fillRect/>
          </a:stretch>
        </p:blipFill>
        <p:spPr>
          <a:xfrm>
            <a:off x="3276600" y="5181600"/>
            <a:ext cx="1187218" cy="1190012"/>
          </a:xfrm>
          <a:prstGeom prst="rect">
            <a:avLst/>
          </a:prstGeom>
        </p:spPr>
      </p:pic>
      <p:sp>
        <p:nvSpPr>
          <p:cNvPr id="7" name="Rectangle 6"/>
          <p:cNvSpPr/>
          <p:nvPr/>
        </p:nvSpPr>
        <p:spPr>
          <a:xfrm>
            <a:off x="457200" y="1219200"/>
            <a:ext cx="8534400" cy="3416320"/>
          </a:xfrm>
          <a:prstGeom prst="rect">
            <a:avLst/>
          </a:prstGeom>
        </p:spPr>
        <p:txBody>
          <a:bodyPr wrap="square">
            <a:spAutoFit/>
          </a:bodyPr>
          <a:lstStyle/>
          <a:p>
            <a:r>
              <a:rPr lang="en-US" sz="2400" dirty="0" smtClean="0"/>
              <a:t>Genesis 49:22  Joseph is a fruitful bough, even a fruitful bough by a well; whose branches run over the wall:</a:t>
            </a:r>
          </a:p>
          <a:p>
            <a:r>
              <a:rPr lang="en-US" sz="2400" dirty="0" smtClean="0"/>
              <a:t>Genesis 49:23  The archers have sorely grieved him, and shot at him, and hated him:</a:t>
            </a:r>
          </a:p>
          <a:p>
            <a:r>
              <a:rPr lang="en-US" sz="2400" dirty="0" smtClean="0"/>
              <a:t>Genesis 49:24  But his bow abode in strength, and the arms of his hands were made strong by the hands of the mighty God of Jacob</a:t>
            </a:r>
            <a:r>
              <a:rPr lang="en-US" sz="2400" smtClean="0"/>
              <a:t>; from </a:t>
            </a:r>
            <a:r>
              <a:rPr lang="en-US" sz="2400" dirty="0" smtClean="0"/>
              <a:t>thence is the shepherd, the stone of Israel.</a:t>
            </a:r>
          </a:p>
          <a:p>
            <a:endParaRPr lang="en-US" sz="2400" dirty="0" smtClean="0"/>
          </a:p>
          <a:p>
            <a:r>
              <a:rPr lang="en-US" sz="2400" dirty="0" smtClean="0"/>
              <a:t>These are his symbols: A bull, arrows, bough or Unicorn.</a:t>
            </a:r>
            <a:endParaRPr lang="en-US" dirty="0" smtClean="0"/>
          </a:p>
        </p:txBody>
      </p:sp>
      <p:pic>
        <p:nvPicPr>
          <p:cNvPr id="8" name="Picture 7" descr="Joseph Manasseh Fruitful Bough.png"/>
          <p:cNvPicPr>
            <a:picLocks noChangeAspect="1"/>
          </p:cNvPicPr>
          <p:nvPr/>
        </p:nvPicPr>
        <p:blipFill>
          <a:blip r:embed="rId5" cstate="screen"/>
          <a:stretch>
            <a:fillRect/>
          </a:stretch>
        </p:blipFill>
        <p:spPr>
          <a:xfrm>
            <a:off x="5105400" y="5105400"/>
            <a:ext cx="1029488" cy="122357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njamin Wolf.png"/>
          <p:cNvPicPr>
            <a:picLocks noGrp="1" noChangeAspect="1"/>
          </p:cNvPicPr>
          <p:nvPr>
            <p:ph idx="1"/>
          </p:nvPr>
        </p:nvPicPr>
        <p:blipFill>
          <a:blip r:embed="rId2" cstate="screen"/>
          <a:stretch>
            <a:fillRect/>
          </a:stretch>
        </p:blipFill>
        <p:spPr>
          <a:xfrm>
            <a:off x="3733800" y="4876800"/>
            <a:ext cx="1804539" cy="1826021"/>
          </a:xfrm>
        </p:spPr>
      </p:pic>
      <p:sp>
        <p:nvSpPr>
          <p:cNvPr id="2" name="Title 1"/>
          <p:cNvSpPr>
            <a:spLocks noGrp="1"/>
          </p:cNvSpPr>
          <p:nvPr>
            <p:ph type="title"/>
          </p:nvPr>
        </p:nvSpPr>
        <p:spPr/>
        <p:txBody>
          <a:bodyPr>
            <a:normAutofit/>
          </a:bodyPr>
          <a:lstStyle/>
          <a:p>
            <a:pPr algn="ctr"/>
            <a:r>
              <a:rPr lang="en-US" sz="4800" dirty="0" smtClean="0">
                <a:latin typeface="CelticHand" pitchFamily="2" charset="0"/>
              </a:rPr>
              <a:t>Tribe of Benjamin</a:t>
            </a:r>
            <a:endParaRPr lang="en-US" sz="4800" dirty="0">
              <a:latin typeface="CelticHand" pitchFamily="2" charset="0"/>
            </a:endParaRPr>
          </a:p>
        </p:txBody>
      </p:sp>
      <p:sp>
        <p:nvSpPr>
          <p:cNvPr id="5" name="Rectangle 4"/>
          <p:cNvSpPr/>
          <p:nvPr/>
        </p:nvSpPr>
        <p:spPr>
          <a:xfrm>
            <a:off x="533400" y="1524000"/>
            <a:ext cx="7924800" cy="3108543"/>
          </a:xfrm>
          <a:prstGeom prst="rect">
            <a:avLst/>
          </a:prstGeom>
        </p:spPr>
        <p:txBody>
          <a:bodyPr wrap="square">
            <a:spAutoFit/>
          </a:bodyPr>
          <a:lstStyle/>
          <a:p>
            <a:r>
              <a:rPr lang="en-US" sz="2800" dirty="0" smtClean="0"/>
              <a:t>Genesis 49:27  Benjamin shall ravin as a wolf: in the morning he shall devour the prey, and at night he shall divide the spoil.</a:t>
            </a:r>
          </a:p>
          <a:p>
            <a:endParaRPr lang="en-US" sz="2800" dirty="0" smtClean="0"/>
          </a:p>
          <a:p>
            <a:r>
              <a:rPr lang="en-US" sz="2800" dirty="0" smtClean="0"/>
              <a:t>All the disciples except Judas came from Benjamin.</a:t>
            </a:r>
          </a:p>
          <a:p>
            <a:r>
              <a:rPr lang="en-US" sz="2800" dirty="0" smtClean="0"/>
              <a:t>Travel the Bible Belt and hear everyone preaching.</a:t>
            </a:r>
          </a:p>
          <a:p>
            <a:r>
              <a:rPr lang="en-US" sz="2800" dirty="0" smtClean="0"/>
              <a:t>Lone wolves, posed, ready for the trumpet blast.</a:t>
            </a:r>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Following are four examples.</a:t>
            </a:r>
          </a:p>
          <a:p>
            <a:endParaRPr lang="en-US" dirty="0" smtClean="0"/>
          </a:p>
          <a:p>
            <a:r>
              <a:rPr lang="en-US" dirty="0" smtClean="0"/>
              <a:t>Notice how the ensigns of the various tribes are incorporated into them.</a:t>
            </a:r>
          </a:p>
          <a:p>
            <a:endParaRPr lang="en-US" dirty="0" smtClean="0"/>
          </a:p>
          <a:p>
            <a:r>
              <a:rPr lang="en-US" dirty="0" smtClean="0"/>
              <a:t>Look for shields and symbols at least 150 years old as the modern ones are probably corrupted.</a:t>
            </a:r>
            <a:endParaRPr lang="en-US" dirty="0"/>
          </a:p>
        </p:txBody>
      </p:sp>
      <p:sp>
        <p:nvSpPr>
          <p:cNvPr id="2" name="Title 1"/>
          <p:cNvSpPr>
            <a:spLocks noGrp="1"/>
          </p:cNvSpPr>
          <p:nvPr>
            <p:ph type="title"/>
          </p:nvPr>
        </p:nvSpPr>
        <p:spPr/>
        <p:txBody>
          <a:bodyPr>
            <a:normAutofit/>
          </a:bodyPr>
          <a:lstStyle/>
          <a:p>
            <a:pPr algn="ctr"/>
            <a:r>
              <a:rPr lang="en-US" sz="4800" dirty="0" smtClean="0">
                <a:latin typeface="CelticHand" pitchFamily="2" charset="0"/>
              </a:rPr>
              <a:t>How to </a:t>
            </a:r>
            <a:r>
              <a:rPr lang="en-US" sz="4800" smtClean="0">
                <a:latin typeface="CelticHand" pitchFamily="2" charset="0"/>
              </a:rPr>
              <a:t>do it</a:t>
            </a:r>
            <a:endParaRPr lang="en-US" sz="4800" dirty="0">
              <a:latin typeface="CelticHand" pitchFamily="2"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743200"/>
            <a:ext cx="3886200" cy="2057400"/>
          </a:xfrm>
        </p:spPr>
        <p:txBody>
          <a:bodyPr/>
          <a:lstStyle/>
          <a:p>
            <a:r>
              <a:rPr lang="en-US" dirty="0" smtClean="0"/>
              <a:t>Golden lion of Judah.</a:t>
            </a:r>
          </a:p>
          <a:p>
            <a:r>
              <a:rPr lang="en-US" dirty="0" smtClean="0"/>
              <a:t>Red lion of Zara.</a:t>
            </a:r>
          </a:p>
          <a:p>
            <a:r>
              <a:rPr lang="en-US" dirty="0" smtClean="0"/>
              <a:t>Harp of David.</a:t>
            </a:r>
          </a:p>
          <a:p>
            <a:r>
              <a:rPr lang="en-US" dirty="0" smtClean="0"/>
              <a:t>Unicorn of Ephraim.</a:t>
            </a:r>
          </a:p>
          <a:p>
            <a:endParaRPr lang="en-US" dirty="0"/>
          </a:p>
        </p:txBody>
      </p:sp>
      <p:sp>
        <p:nvSpPr>
          <p:cNvPr id="3" name="Title 2"/>
          <p:cNvSpPr>
            <a:spLocks noGrp="1"/>
          </p:cNvSpPr>
          <p:nvPr>
            <p:ph type="title"/>
          </p:nvPr>
        </p:nvSpPr>
        <p:spPr>
          <a:xfrm>
            <a:off x="457200" y="1066800"/>
            <a:ext cx="8229600" cy="762000"/>
          </a:xfrm>
        </p:spPr>
        <p:txBody>
          <a:bodyPr/>
          <a:lstStyle/>
          <a:p>
            <a:pPr algn="ctr"/>
            <a:r>
              <a:rPr lang="en-US" dirty="0" smtClean="0">
                <a:latin typeface="CelticHand" pitchFamily="2" charset="0"/>
              </a:rPr>
              <a:t>Royal Seal of Great Britain</a:t>
            </a:r>
            <a:endParaRPr lang="en-US" dirty="0"/>
          </a:p>
        </p:txBody>
      </p:sp>
      <p:pic>
        <p:nvPicPr>
          <p:cNvPr id="4" name="Content Placeholder 3" descr="uk_royal_coat_of_arms.png"/>
          <p:cNvPicPr>
            <a:picLocks noChangeAspect="1"/>
          </p:cNvPicPr>
          <p:nvPr/>
        </p:nvPicPr>
        <p:blipFill>
          <a:blip r:embed="rId2" cstate="screen"/>
          <a:stretch>
            <a:fillRect/>
          </a:stretch>
        </p:blipFill>
        <p:spPr>
          <a:xfrm>
            <a:off x="5029200" y="2362200"/>
            <a:ext cx="2209800" cy="221400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CelticHand" pitchFamily="2" charset="0"/>
              </a:rPr>
              <a:t>Great Seal of the United States</a:t>
            </a:r>
            <a:endParaRPr lang="en-US" dirty="0">
              <a:latin typeface="CelticHand" pitchFamily="2" charset="0"/>
            </a:endParaRPr>
          </a:p>
        </p:txBody>
      </p:sp>
      <p:pic>
        <p:nvPicPr>
          <p:cNvPr id="5" name="Picture 4" descr="611px-USSeal.png"/>
          <p:cNvPicPr>
            <a:picLocks noChangeAspect="1"/>
          </p:cNvPicPr>
          <p:nvPr/>
        </p:nvPicPr>
        <p:blipFill>
          <a:blip r:embed="rId2" cstate="screen"/>
          <a:stretch>
            <a:fillRect/>
          </a:stretch>
        </p:blipFill>
        <p:spPr>
          <a:xfrm>
            <a:off x="381000" y="2362200"/>
            <a:ext cx="2514600" cy="2465213"/>
          </a:xfrm>
          <a:prstGeom prst="rect">
            <a:avLst/>
          </a:prstGeom>
        </p:spPr>
      </p:pic>
      <p:sp>
        <p:nvSpPr>
          <p:cNvPr id="6" name="Content Placeholder 5"/>
          <p:cNvSpPr>
            <a:spLocks noGrp="1"/>
          </p:cNvSpPr>
          <p:nvPr>
            <p:ph idx="1"/>
          </p:nvPr>
        </p:nvSpPr>
        <p:spPr>
          <a:xfrm>
            <a:off x="2971800" y="2057400"/>
            <a:ext cx="5715000" cy="3048000"/>
          </a:xfrm>
        </p:spPr>
        <p:txBody>
          <a:bodyPr/>
          <a:lstStyle/>
          <a:p>
            <a:r>
              <a:rPr lang="en-US" dirty="0" smtClean="0"/>
              <a:t>13 Stars for 13 States and 13 Tribes.</a:t>
            </a:r>
          </a:p>
          <a:p>
            <a:r>
              <a:rPr lang="en-US" dirty="0" smtClean="0"/>
              <a:t>Star matrix is the star of David.</a:t>
            </a:r>
          </a:p>
          <a:p>
            <a:r>
              <a:rPr lang="en-US" dirty="0" smtClean="0"/>
              <a:t>Eagle from the tribe of Dan.</a:t>
            </a:r>
          </a:p>
          <a:p>
            <a:r>
              <a:rPr lang="en-US" dirty="0" smtClean="0"/>
              <a:t>The eagle is also a Brigade Banner.</a:t>
            </a:r>
          </a:p>
          <a:p>
            <a:r>
              <a:rPr lang="en-US" dirty="0" smtClean="0"/>
              <a:t>Bough and Arrows from Manasseh.</a:t>
            </a:r>
          </a:p>
          <a:p>
            <a:r>
              <a:rPr lang="en-US" dirty="0" smtClean="0"/>
              <a:t>Cloud reflects the pillar of cloud.</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95400"/>
            <a:ext cx="8229600" cy="2667000"/>
          </a:xfrm>
        </p:spPr>
        <p:txBody>
          <a:bodyPr>
            <a:normAutofit lnSpcReduction="10000"/>
          </a:bodyPr>
          <a:lstStyle/>
          <a:p>
            <a:r>
              <a:rPr lang="en-US" dirty="0" smtClean="0"/>
              <a:t>On the beautiful Ulster flag there is a "Red Hand" mounted on the "Star of David", under a Royal Crown. Why would symbols of Israel's royalty be on the flag of people who have been taught that they are gentiles? It is because they are NOT gentiles but Israelites who have lost the knowledge of their true identity and the PROOF is on the flag.</a:t>
            </a:r>
          </a:p>
          <a:p>
            <a:endParaRPr lang="en-US" dirty="0" smtClean="0"/>
          </a:p>
          <a:p>
            <a:pPr>
              <a:buNone/>
            </a:pPr>
            <a:endParaRPr lang="en-US" dirty="0"/>
          </a:p>
        </p:txBody>
      </p:sp>
      <p:sp>
        <p:nvSpPr>
          <p:cNvPr id="3" name="Title 2"/>
          <p:cNvSpPr>
            <a:spLocks noGrp="1"/>
          </p:cNvSpPr>
          <p:nvPr>
            <p:ph type="title"/>
          </p:nvPr>
        </p:nvSpPr>
        <p:spPr>
          <a:xfrm>
            <a:off x="457200" y="381000"/>
            <a:ext cx="8229600" cy="762000"/>
          </a:xfrm>
        </p:spPr>
        <p:txBody>
          <a:bodyPr/>
          <a:lstStyle/>
          <a:p>
            <a:pPr algn="ctr"/>
            <a:r>
              <a:rPr lang="en-US" dirty="0" smtClean="0"/>
              <a:t>The Flag of Ulster  Ireland</a:t>
            </a:r>
            <a:endParaRPr lang="en-US" dirty="0"/>
          </a:p>
        </p:txBody>
      </p:sp>
      <p:grpSp>
        <p:nvGrpSpPr>
          <p:cNvPr id="7" name="Group 6"/>
          <p:cNvGrpSpPr/>
          <p:nvPr/>
        </p:nvGrpSpPr>
        <p:grpSpPr>
          <a:xfrm>
            <a:off x="2819400" y="4495800"/>
            <a:ext cx="3581400" cy="1752600"/>
            <a:chOff x="2819400" y="4495800"/>
            <a:chExt cx="3581400" cy="1752600"/>
          </a:xfrm>
        </p:grpSpPr>
        <p:pic>
          <p:nvPicPr>
            <p:cNvPr id="1026" name="Picture 2" descr="http://community.eu.playstation.com/t5/image/serverpage/image-id/40264i6DB223FEAD7DECD3/image-size/original?v=mpbl-1&amp;px=-1"/>
            <p:cNvPicPr>
              <a:picLocks noChangeAspect="1" noChangeArrowheads="1"/>
            </p:cNvPicPr>
            <p:nvPr/>
          </p:nvPicPr>
          <p:blipFill>
            <a:blip r:embed="rId2" cstate="screen"/>
            <a:srcRect/>
            <a:stretch>
              <a:fillRect/>
            </a:stretch>
          </p:blipFill>
          <p:spPr bwMode="auto">
            <a:xfrm>
              <a:off x="2819400" y="4495800"/>
              <a:ext cx="3581400" cy="1752600"/>
            </a:xfrm>
            <a:prstGeom prst="rect">
              <a:avLst/>
            </a:prstGeom>
            <a:noFill/>
          </p:spPr>
        </p:pic>
        <p:sp>
          <p:nvSpPr>
            <p:cNvPr id="5" name="Rectangle 4"/>
            <p:cNvSpPr/>
            <p:nvPr/>
          </p:nvSpPr>
          <p:spPr>
            <a:xfrm>
              <a:off x="2819400" y="4495800"/>
              <a:ext cx="3581400" cy="1752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2971800"/>
          </a:xfrm>
        </p:spPr>
        <p:txBody>
          <a:bodyPr>
            <a:normAutofit fontScale="47500" lnSpcReduction="20000"/>
          </a:bodyPr>
          <a:lstStyle/>
          <a:p>
            <a:pPr algn="ctr">
              <a:buNone/>
            </a:pPr>
            <a:r>
              <a:rPr lang="en-US" sz="11000" dirty="0" smtClean="0"/>
              <a:t>Numbers 2:2</a:t>
            </a:r>
          </a:p>
          <a:p>
            <a:pPr>
              <a:buNone/>
            </a:pPr>
            <a:r>
              <a:rPr lang="en-US" sz="9600" dirty="0" smtClean="0"/>
              <a:t>  </a:t>
            </a:r>
            <a:r>
              <a:rPr lang="en-US" sz="6700" dirty="0" smtClean="0"/>
              <a:t>Every man of the children of Israel shall pitch by his own standard with the ensign of their father’s house far off about the tabernacle of the congregation shall they pitch.</a:t>
            </a:r>
            <a:endParaRPr lang="en-US" sz="9600" dirty="0" smtClean="0"/>
          </a:p>
          <a:p>
            <a:endParaRPr lang="en-US" dirty="0" smtClean="0">
              <a:latin typeface="CelticHand" pitchFamily="2" charset="0"/>
            </a:endParaRPr>
          </a:p>
          <a:p>
            <a:endParaRPr lang="en-US" dirty="0"/>
          </a:p>
        </p:txBody>
      </p:sp>
      <p:sp>
        <p:nvSpPr>
          <p:cNvPr id="3" name="Title 2"/>
          <p:cNvSpPr>
            <a:spLocks noGrp="1"/>
          </p:cNvSpPr>
          <p:nvPr>
            <p:ph type="title"/>
          </p:nvPr>
        </p:nvSpPr>
        <p:spPr>
          <a:xfrm>
            <a:off x="457200" y="685800"/>
            <a:ext cx="8229600" cy="838200"/>
          </a:xfrm>
        </p:spPr>
        <p:txBody>
          <a:bodyPr>
            <a:noAutofit/>
          </a:bodyPr>
          <a:lstStyle/>
          <a:p>
            <a:pPr algn="ctr"/>
            <a:r>
              <a:rPr lang="en-US" sz="5400" dirty="0" smtClean="0">
                <a:latin typeface="CelticHand" pitchFamily="2" charset="0"/>
              </a:rPr>
              <a:t>From the God of Abraham</a:t>
            </a:r>
            <a:endParaRPr lang="en-US" sz="5400" dirty="0">
              <a:latin typeface="CelticHand" pitchFamily="2" charset="0"/>
            </a:endParaRPr>
          </a:p>
        </p:txBody>
      </p:sp>
      <p:pic>
        <p:nvPicPr>
          <p:cNvPr id="4" name="Picture 3" descr="Tent.png"/>
          <p:cNvPicPr>
            <a:picLocks noChangeAspect="1"/>
          </p:cNvPicPr>
          <p:nvPr/>
        </p:nvPicPr>
        <p:blipFill>
          <a:blip r:embed="rId2" cstate="screen"/>
          <a:stretch>
            <a:fillRect/>
          </a:stretch>
        </p:blipFill>
        <p:spPr>
          <a:xfrm>
            <a:off x="1143000" y="4876800"/>
            <a:ext cx="1204813" cy="1447800"/>
          </a:xfrm>
          <a:prstGeom prst="rect">
            <a:avLst/>
          </a:prstGeom>
        </p:spPr>
      </p:pic>
      <p:pic>
        <p:nvPicPr>
          <p:cNvPr id="5" name="Picture 4" descr="Tent.png"/>
          <p:cNvPicPr>
            <a:picLocks noChangeAspect="1"/>
          </p:cNvPicPr>
          <p:nvPr/>
        </p:nvPicPr>
        <p:blipFill>
          <a:blip r:embed="rId2" cstate="screen"/>
          <a:stretch>
            <a:fillRect/>
          </a:stretch>
        </p:blipFill>
        <p:spPr>
          <a:xfrm>
            <a:off x="2858832" y="4876800"/>
            <a:ext cx="1204813" cy="1447800"/>
          </a:xfrm>
          <a:prstGeom prst="rect">
            <a:avLst/>
          </a:prstGeom>
        </p:spPr>
      </p:pic>
      <p:pic>
        <p:nvPicPr>
          <p:cNvPr id="6" name="Picture 5" descr="Tent.png"/>
          <p:cNvPicPr>
            <a:picLocks noChangeAspect="1"/>
          </p:cNvPicPr>
          <p:nvPr/>
        </p:nvPicPr>
        <p:blipFill>
          <a:blip r:embed="rId2" cstate="screen"/>
          <a:stretch>
            <a:fillRect/>
          </a:stretch>
        </p:blipFill>
        <p:spPr>
          <a:xfrm>
            <a:off x="4763832" y="4876800"/>
            <a:ext cx="1204813" cy="1447800"/>
          </a:xfrm>
          <a:prstGeom prst="rect">
            <a:avLst/>
          </a:prstGeom>
        </p:spPr>
      </p:pic>
      <p:pic>
        <p:nvPicPr>
          <p:cNvPr id="7" name="Picture 6" descr="Tent.png"/>
          <p:cNvPicPr>
            <a:picLocks noChangeAspect="1"/>
          </p:cNvPicPr>
          <p:nvPr/>
        </p:nvPicPr>
        <p:blipFill>
          <a:blip r:embed="rId2" cstate="screen"/>
          <a:stretch>
            <a:fillRect/>
          </a:stretch>
        </p:blipFill>
        <p:spPr>
          <a:xfrm>
            <a:off x="6592632" y="4876800"/>
            <a:ext cx="1204813" cy="14478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2057400"/>
          </a:xfrm>
        </p:spPr>
        <p:txBody>
          <a:bodyPr/>
          <a:lstStyle/>
          <a:p>
            <a:r>
              <a:rPr lang="en-US" b="1" dirty="0" smtClean="0"/>
              <a:t>The rampant Stag is from the tribe of Naphtali.</a:t>
            </a:r>
          </a:p>
          <a:p>
            <a:r>
              <a:rPr lang="en-US" b="1" dirty="0" smtClean="0"/>
              <a:t>The rampant Lion is from the tribe of Judah.</a:t>
            </a:r>
          </a:p>
          <a:p>
            <a:r>
              <a:rPr lang="en-US" b="1" dirty="0" smtClean="0"/>
              <a:t>The wavy blue lines are from the tribe of Reuben.</a:t>
            </a:r>
          </a:p>
          <a:p>
            <a:r>
              <a:rPr lang="en-US" b="1" dirty="0" smtClean="0"/>
              <a:t>The castle gate is from the tribe of Simeon.</a:t>
            </a:r>
            <a:endParaRPr lang="en-US" dirty="0" smtClean="0"/>
          </a:p>
          <a:p>
            <a:endParaRPr lang="en-US" dirty="0"/>
          </a:p>
        </p:txBody>
      </p:sp>
      <p:sp>
        <p:nvSpPr>
          <p:cNvPr id="3" name="Title 2"/>
          <p:cNvSpPr>
            <a:spLocks noGrp="1"/>
          </p:cNvSpPr>
          <p:nvPr>
            <p:ph type="title"/>
          </p:nvPr>
        </p:nvSpPr>
        <p:spPr>
          <a:xfrm>
            <a:off x="457200" y="381000"/>
            <a:ext cx="8229600" cy="609600"/>
          </a:xfrm>
        </p:spPr>
        <p:txBody>
          <a:bodyPr>
            <a:normAutofit fontScale="90000"/>
          </a:bodyPr>
          <a:lstStyle/>
          <a:p>
            <a:pPr algn="ctr"/>
            <a:r>
              <a:rPr lang="en-US" sz="3600" b="1" dirty="0" smtClean="0">
                <a:latin typeface="CelticHand" pitchFamily="2" charset="0"/>
              </a:rPr>
              <a:t>Council of East Staffordshire England</a:t>
            </a:r>
            <a:endParaRPr lang="en-US" sz="3600" dirty="0">
              <a:latin typeface="CelticHand" pitchFamily="2" charset="0"/>
            </a:endParaRPr>
          </a:p>
        </p:txBody>
      </p:sp>
      <p:pic>
        <p:nvPicPr>
          <p:cNvPr id="5" name="Picture 4" descr="EAST.png"/>
          <p:cNvPicPr>
            <a:picLocks noChangeAspect="1"/>
          </p:cNvPicPr>
          <p:nvPr/>
        </p:nvPicPr>
        <p:blipFill>
          <a:blip r:embed="rId2" cstate="screen"/>
          <a:stretch>
            <a:fillRect/>
          </a:stretch>
        </p:blipFill>
        <p:spPr>
          <a:xfrm>
            <a:off x="3505200" y="3581400"/>
            <a:ext cx="1295400" cy="141031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438400"/>
            <a:ext cx="8229600" cy="1981200"/>
          </a:xfrm>
        </p:spPr>
        <p:txBody>
          <a:bodyPr>
            <a:normAutofit/>
          </a:bodyPr>
          <a:lstStyle/>
          <a:p>
            <a:r>
              <a:rPr lang="en-US" sz="3200" dirty="0" smtClean="0">
                <a:latin typeface="CelticHand" pitchFamily="2" charset="0"/>
              </a:rPr>
              <a:t>Interested</a:t>
            </a:r>
          </a:p>
          <a:p>
            <a:r>
              <a:rPr lang="en-US" sz="3200" dirty="0" smtClean="0">
                <a:latin typeface="CelticHand" pitchFamily="2" charset="0"/>
              </a:rPr>
              <a:t>Buy H. W. Bennett’s book</a:t>
            </a:r>
          </a:p>
          <a:p>
            <a:r>
              <a:rPr lang="en-US" sz="3200" dirty="0" smtClean="0">
                <a:latin typeface="CelticHand" pitchFamily="2" charset="0"/>
              </a:rPr>
              <a:t>Symbols of Our Celto Saxon Heritage</a:t>
            </a:r>
          </a:p>
        </p:txBody>
      </p:sp>
      <p:sp>
        <p:nvSpPr>
          <p:cNvPr id="3" name="Title 2"/>
          <p:cNvSpPr>
            <a:spLocks noGrp="1"/>
          </p:cNvSpPr>
          <p:nvPr>
            <p:ph type="title"/>
          </p:nvPr>
        </p:nvSpPr>
        <p:spPr>
          <a:xfrm>
            <a:off x="457200" y="1371600"/>
            <a:ext cx="8229600" cy="762000"/>
          </a:xfrm>
        </p:spPr>
        <p:txBody>
          <a:bodyPr>
            <a:noAutofit/>
          </a:bodyPr>
          <a:lstStyle/>
          <a:p>
            <a:pPr algn="ctr"/>
            <a:r>
              <a:rPr lang="en-US" sz="4800" dirty="0" smtClean="0"/>
              <a:t>The End</a:t>
            </a:r>
            <a:endParaRPr lang="en-US" sz="4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057400"/>
            <a:ext cx="8229600" cy="4038600"/>
          </a:xfrm>
        </p:spPr>
        <p:txBody>
          <a:bodyPr>
            <a:normAutofit lnSpcReduction="10000"/>
          </a:bodyPr>
          <a:lstStyle/>
          <a:p>
            <a:r>
              <a:rPr lang="en-US" sz="2800" dirty="0" smtClean="0"/>
              <a:t>There are 12 original Tribes of Israel; one for each son.</a:t>
            </a:r>
          </a:p>
          <a:p>
            <a:r>
              <a:rPr lang="en-US" dirty="0" smtClean="0"/>
              <a:t>Look for Judah’s two sons, Phares and Zara. Phares, the golden lion and Zara, the red hand or red lion.</a:t>
            </a:r>
          </a:p>
          <a:p>
            <a:r>
              <a:rPr lang="en-US" dirty="0" smtClean="0"/>
              <a:t>The tribe of Joseph had their blessing split in half between his two sons, Ephraim and Manasseh. This act by Jacob/Israel of blessing the first and second born created another tribe, making the final total 13.</a:t>
            </a:r>
          </a:p>
          <a:p>
            <a:r>
              <a:rPr lang="en-US" dirty="0" smtClean="0"/>
              <a:t>Resources: Holy Scriptures</a:t>
            </a:r>
          </a:p>
          <a:p>
            <a:r>
              <a:rPr lang="en-US" dirty="0" smtClean="0"/>
              <a:t>Symbols of Our Celto-Saxon Heritage- W. H. Bennett</a:t>
            </a:r>
            <a:endParaRPr lang="en-US" dirty="0"/>
          </a:p>
        </p:txBody>
      </p:sp>
      <p:sp>
        <p:nvSpPr>
          <p:cNvPr id="2" name="Title 1"/>
          <p:cNvSpPr>
            <a:spLocks noGrp="1"/>
          </p:cNvSpPr>
          <p:nvPr>
            <p:ph type="title"/>
          </p:nvPr>
        </p:nvSpPr>
        <p:spPr>
          <a:xfrm>
            <a:off x="381000" y="609600"/>
            <a:ext cx="8229600" cy="1219200"/>
          </a:xfrm>
        </p:spPr>
        <p:txBody>
          <a:bodyPr>
            <a:normAutofit fontScale="90000"/>
          </a:bodyPr>
          <a:lstStyle/>
          <a:p>
            <a:pPr algn="ctr"/>
            <a:r>
              <a:rPr lang="en-US" dirty="0" smtClean="0">
                <a:solidFill>
                  <a:schemeClr val="tx1"/>
                </a:solidFill>
                <a:latin typeface="CelticHand" pitchFamily="2" charset="0"/>
              </a:rPr>
              <a:t>Find a Tribe in Today’s World using</a:t>
            </a:r>
            <a:br>
              <a:rPr lang="en-US" dirty="0" smtClean="0">
                <a:solidFill>
                  <a:schemeClr val="tx1"/>
                </a:solidFill>
                <a:latin typeface="CelticHand" pitchFamily="2" charset="0"/>
              </a:rPr>
            </a:br>
            <a:r>
              <a:rPr lang="en-US" dirty="0" smtClean="0">
                <a:solidFill>
                  <a:schemeClr val="tx1"/>
                </a:solidFill>
                <a:latin typeface="CelticHand" pitchFamily="2" charset="0"/>
              </a:rPr>
              <a:t>using the ancient art of Heraldry</a:t>
            </a:r>
            <a:endParaRPr lang="en-US" dirty="0">
              <a:solidFill>
                <a:schemeClr val="tx1"/>
              </a:solidFill>
              <a:latin typeface="CelticHand" pitchFamily="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3810000"/>
          </a:xfrm>
        </p:spPr>
        <p:txBody>
          <a:bodyPr>
            <a:normAutofit lnSpcReduction="10000"/>
          </a:bodyPr>
          <a:lstStyle/>
          <a:p>
            <a:r>
              <a:rPr lang="en-US" dirty="0" smtClean="0"/>
              <a:t>Genesis 49:3  Reuben, thou art my firstborn, my might, and the beginning of my strength, the excellency of dignity, and the excellency of power:</a:t>
            </a:r>
          </a:p>
          <a:p>
            <a:r>
              <a:rPr lang="en-US" dirty="0" smtClean="0"/>
              <a:t>Genesis 49:4  Unstable as water, thou shalt not excel; because thou wentest up to thy father's bed; then defiledst thou it: he went up to my couch.</a:t>
            </a:r>
          </a:p>
          <a:p>
            <a:endParaRPr lang="en-US" dirty="0" smtClean="0"/>
          </a:p>
          <a:p>
            <a:pPr lvl="5">
              <a:buNone/>
            </a:pPr>
            <a:r>
              <a:rPr lang="en-US" sz="3200" dirty="0" smtClean="0"/>
              <a:t>His first symbol is a man; </a:t>
            </a:r>
          </a:p>
          <a:p>
            <a:pPr lvl="5">
              <a:buNone/>
            </a:pPr>
            <a:r>
              <a:rPr lang="en-US" sz="3200" dirty="0" smtClean="0"/>
              <a:t>His second is water.</a:t>
            </a:r>
            <a:endParaRPr lang="en-US" sz="3200" dirty="0"/>
          </a:p>
        </p:txBody>
      </p:sp>
      <p:sp>
        <p:nvSpPr>
          <p:cNvPr id="2" name="Title 1"/>
          <p:cNvSpPr>
            <a:spLocks noGrp="1"/>
          </p:cNvSpPr>
          <p:nvPr>
            <p:ph type="title"/>
          </p:nvPr>
        </p:nvSpPr>
        <p:spPr>
          <a:xfrm>
            <a:off x="457200" y="609600"/>
            <a:ext cx="8229600" cy="762000"/>
          </a:xfrm>
        </p:spPr>
        <p:txBody>
          <a:bodyPr>
            <a:normAutofit fontScale="90000"/>
          </a:bodyPr>
          <a:lstStyle/>
          <a:p>
            <a:pPr algn="ctr"/>
            <a:r>
              <a:rPr lang="en-US" sz="4800" dirty="0" smtClean="0">
                <a:latin typeface="CelticHand" pitchFamily="2" charset="0"/>
              </a:rPr>
              <a:t>Tribe of Reuben</a:t>
            </a:r>
            <a:endParaRPr lang="en-US" sz="4800" dirty="0">
              <a:latin typeface="CelticHand" pitchFamily="2" charset="0"/>
            </a:endParaRPr>
          </a:p>
        </p:txBody>
      </p:sp>
      <p:pic>
        <p:nvPicPr>
          <p:cNvPr id="4" name="Picture 3" descr="Reuben Water.png"/>
          <p:cNvPicPr>
            <a:picLocks noChangeAspect="1"/>
          </p:cNvPicPr>
          <p:nvPr/>
        </p:nvPicPr>
        <p:blipFill>
          <a:blip r:embed="rId2" cstate="screen"/>
          <a:stretch>
            <a:fillRect/>
          </a:stretch>
        </p:blipFill>
        <p:spPr>
          <a:xfrm>
            <a:off x="6629400" y="4267200"/>
            <a:ext cx="1371600" cy="1371600"/>
          </a:xfrm>
          <a:prstGeom prst="rect">
            <a:avLst/>
          </a:prstGeom>
        </p:spPr>
      </p:pic>
      <p:pic>
        <p:nvPicPr>
          <p:cNvPr id="5" name="Picture 4" descr="Man Reuben.png"/>
          <p:cNvPicPr>
            <a:picLocks noChangeAspect="1"/>
          </p:cNvPicPr>
          <p:nvPr/>
        </p:nvPicPr>
        <p:blipFill>
          <a:blip r:embed="rId3" cstate="screen"/>
          <a:stretch>
            <a:fillRect/>
          </a:stretch>
        </p:blipFill>
        <p:spPr>
          <a:xfrm>
            <a:off x="838200" y="3900884"/>
            <a:ext cx="1219200" cy="257611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3200400"/>
          </a:xfrm>
        </p:spPr>
        <p:txBody>
          <a:bodyPr>
            <a:normAutofit/>
          </a:bodyPr>
          <a:lstStyle/>
          <a:p>
            <a:r>
              <a:rPr lang="en-US" dirty="0" smtClean="0"/>
              <a:t>Genesis 49:5  Simeon and Levi are brethren; instruments of cruelty are in their habitations.</a:t>
            </a:r>
          </a:p>
          <a:p>
            <a:r>
              <a:rPr lang="en-US" dirty="0" smtClean="0"/>
              <a:t>Genesis 49:6  O my soul, come not thou into their secret; unto their assembly, mine honour, be not thou united: for in their anger they slew a man, and in their selfwill they digged down a wall.</a:t>
            </a:r>
          </a:p>
          <a:p>
            <a:r>
              <a:rPr lang="en-US" dirty="0" smtClean="0"/>
              <a:t>His first symbol is a sword; his second is a wall.</a:t>
            </a:r>
          </a:p>
          <a:p>
            <a:endParaRPr lang="en-US" dirty="0"/>
          </a:p>
        </p:txBody>
      </p:sp>
      <p:sp>
        <p:nvSpPr>
          <p:cNvPr id="2" name="Title 1"/>
          <p:cNvSpPr>
            <a:spLocks noGrp="1"/>
          </p:cNvSpPr>
          <p:nvPr>
            <p:ph type="title"/>
          </p:nvPr>
        </p:nvSpPr>
        <p:spPr/>
        <p:txBody>
          <a:bodyPr>
            <a:normAutofit/>
          </a:bodyPr>
          <a:lstStyle/>
          <a:p>
            <a:pPr algn="ctr"/>
            <a:r>
              <a:rPr lang="en-US" sz="4800" dirty="0" smtClean="0">
                <a:latin typeface="CelticHand" pitchFamily="2" charset="0"/>
              </a:rPr>
              <a:t>Tribe of Simeon</a:t>
            </a:r>
            <a:endParaRPr lang="en-US" sz="4800" dirty="0">
              <a:latin typeface="CelticHand" pitchFamily="2" charset="0"/>
            </a:endParaRPr>
          </a:p>
        </p:txBody>
      </p:sp>
      <p:pic>
        <p:nvPicPr>
          <p:cNvPr id="4" name="Picture 3" descr="Simeon Swords.png"/>
          <p:cNvPicPr>
            <a:picLocks noChangeAspect="1"/>
          </p:cNvPicPr>
          <p:nvPr/>
        </p:nvPicPr>
        <p:blipFill>
          <a:blip r:embed="rId2" cstate="screen"/>
          <a:stretch>
            <a:fillRect/>
          </a:stretch>
        </p:blipFill>
        <p:spPr>
          <a:xfrm>
            <a:off x="1752600" y="4419600"/>
            <a:ext cx="1600200" cy="2007972"/>
          </a:xfrm>
          <a:prstGeom prst="rect">
            <a:avLst/>
          </a:prstGeom>
        </p:spPr>
      </p:pic>
      <p:pic>
        <p:nvPicPr>
          <p:cNvPr id="5" name="Picture 4" descr="Simeon Wall.png"/>
          <p:cNvPicPr>
            <a:picLocks noChangeAspect="1"/>
          </p:cNvPicPr>
          <p:nvPr/>
        </p:nvPicPr>
        <p:blipFill>
          <a:blip r:embed="rId3" cstate="screen"/>
          <a:stretch>
            <a:fillRect/>
          </a:stretch>
        </p:blipFill>
        <p:spPr>
          <a:xfrm>
            <a:off x="3886200" y="4572000"/>
            <a:ext cx="3352799" cy="157968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0"/>
            <a:ext cx="8229600" cy="4800600"/>
          </a:xfrm>
        </p:spPr>
        <p:txBody>
          <a:bodyPr>
            <a:normAutofit/>
          </a:bodyPr>
          <a:lstStyle/>
          <a:p>
            <a:r>
              <a:rPr lang="en-US" dirty="0" smtClean="0"/>
              <a:t>Genesis 49:7  Cursed be their anger, for it was fierce; and their wrath, for it was cruel: I will divide them in Jacob, and scatter them in Israel.</a:t>
            </a:r>
          </a:p>
          <a:p>
            <a:r>
              <a:rPr lang="en-US" dirty="0" smtClean="0"/>
              <a:t>The priesthood was given to Levi.</a:t>
            </a:r>
          </a:p>
          <a:p>
            <a:pPr>
              <a:buNone/>
            </a:pPr>
            <a:endParaRPr lang="en-US" dirty="0"/>
          </a:p>
        </p:txBody>
      </p:sp>
      <p:sp>
        <p:nvSpPr>
          <p:cNvPr id="2" name="Title 1"/>
          <p:cNvSpPr>
            <a:spLocks noGrp="1"/>
          </p:cNvSpPr>
          <p:nvPr>
            <p:ph type="title"/>
          </p:nvPr>
        </p:nvSpPr>
        <p:spPr/>
        <p:txBody>
          <a:bodyPr>
            <a:normAutofit/>
          </a:bodyPr>
          <a:lstStyle/>
          <a:p>
            <a:pPr algn="ctr"/>
            <a:r>
              <a:rPr lang="en-US" sz="4800" dirty="0" smtClean="0">
                <a:latin typeface="CelticHand" pitchFamily="2" charset="0"/>
              </a:rPr>
              <a:t>Tribe of Levi</a:t>
            </a:r>
            <a:endParaRPr lang="en-US" sz="4800" dirty="0">
              <a:latin typeface="CelticHand" pitchFamily="2" charset="0"/>
            </a:endParaRPr>
          </a:p>
        </p:txBody>
      </p:sp>
      <p:pic>
        <p:nvPicPr>
          <p:cNvPr id="4" name="Picture 3" descr="Levi.png"/>
          <p:cNvPicPr>
            <a:picLocks noChangeAspect="1"/>
          </p:cNvPicPr>
          <p:nvPr/>
        </p:nvPicPr>
        <p:blipFill>
          <a:blip r:embed="rId2" cstate="screen"/>
          <a:stretch>
            <a:fillRect/>
          </a:stretch>
        </p:blipFill>
        <p:spPr>
          <a:xfrm>
            <a:off x="5867400" y="2743200"/>
            <a:ext cx="2037512" cy="301978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2590800"/>
          </a:xfrm>
        </p:spPr>
        <p:txBody>
          <a:bodyPr>
            <a:normAutofit/>
          </a:bodyPr>
          <a:lstStyle/>
          <a:p>
            <a:r>
              <a:rPr lang="en-US" dirty="0" smtClean="0"/>
              <a:t>Genesis 49:9  Judah is a lion's whelp: from the prey, my son, thou art gone up: he stooped down, he couched as a lion, and as an old lion; who shall rouse him up?</a:t>
            </a:r>
          </a:p>
          <a:p>
            <a:r>
              <a:rPr lang="en-US" dirty="0" smtClean="0"/>
              <a:t>A lion is the symbol of Judah and of his true sons Phares and Zara. A golden lion, red lion, sceptre,  grape vine and a red hand are his symbols.</a:t>
            </a:r>
          </a:p>
        </p:txBody>
      </p:sp>
      <p:sp>
        <p:nvSpPr>
          <p:cNvPr id="2" name="Title 1"/>
          <p:cNvSpPr>
            <a:spLocks noGrp="1"/>
          </p:cNvSpPr>
          <p:nvPr>
            <p:ph type="title"/>
          </p:nvPr>
        </p:nvSpPr>
        <p:spPr/>
        <p:txBody>
          <a:bodyPr>
            <a:normAutofit/>
          </a:bodyPr>
          <a:lstStyle/>
          <a:p>
            <a:pPr algn="ctr"/>
            <a:r>
              <a:rPr lang="en-US" sz="4800" dirty="0" smtClean="0">
                <a:latin typeface="CelticHand" pitchFamily="2" charset="0"/>
              </a:rPr>
              <a:t>Tribe of Judah</a:t>
            </a:r>
            <a:endParaRPr lang="en-US" sz="4800" dirty="0">
              <a:latin typeface="CelticHand" pitchFamily="2" charset="0"/>
            </a:endParaRPr>
          </a:p>
        </p:txBody>
      </p:sp>
      <p:pic>
        <p:nvPicPr>
          <p:cNvPr id="4" name="Picture 3" descr="Judah Gold lion.png"/>
          <p:cNvPicPr>
            <a:picLocks noChangeAspect="1"/>
          </p:cNvPicPr>
          <p:nvPr/>
        </p:nvPicPr>
        <p:blipFill>
          <a:blip r:embed="rId2" cstate="screen"/>
          <a:stretch>
            <a:fillRect/>
          </a:stretch>
        </p:blipFill>
        <p:spPr>
          <a:xfrm>
            <a:off x="762000" y="4114800"/>
            <a:ext cx="1905266" cy="2300609"/>
          </a:xfrm>
          <a:prstGeom prst="rect">
            <a:avLst/>
          </a:prstGeom>
        </p:spPr>
      </p:pic>
      <p:pic>
        <p:nvPicPr>
          <p:cNvPr id="5" name="Picture 4" descr="Judah red lion.png"/>
          <p:cNvPicPr>
            <a:picLocks noChangeAspect="1"/>
          </p:cNvPicPr>
          <p:nvPr/>
        </p:nvPicPr>
        <p:blipFill>
          <a:blip r:embed="rId3" cstate="screen"/>
          <a:stretch>
            <a:fillRect/>
          </a:stretch>
        </p:blipFill>
        <p:spPr>
          <a:xfrm>
            <a:off x="6096000" y="4038600"/>
            <a:ext cx="1860891" cy="2167187"/>
          </a:xfrm>
          <a:prstGeom prst="rect">
            <a:avLst/>
          </a:prstGeom>
        </p:spPr>
      </p:pic>
      <p:pic>
        <p:nvPicPr>
          <p:cNvPr id="6" name="Picture 5" descr="Judah Grapes.png"/>
          <p:cNvPicPr>
            <a:picLocks noChangeAspect="1"/>
          </p:cNvPicPr>
          <p:nvPr/>
        </p:nvPicPr>
        <p:blipFill>
          <a:blip r:embed="rId4" cstate="screen"/>
          <a:stretch>
            <a:fillRect/>
          </a:stretch>
        </p:blipFill>
        <p:spPr>
          <a:xfrm>
            <a:off x="2971800" y="4114800"/>
            <a:ext cx="1484995" cy="2033797"/>
          </a:xfrm>
          <a:prstGeom prst="rect">
            <a:avLst/>
          </a:prstGeom>
        </p:spPr>
      </p:pic>
      <p:pic>
        <p:nvPicPr>
          <p:cNvPr id="7" name="Picture 6" descr="Zara Red Hand.png"/>
          <p:cNvPicPr>
            <a:picLocks noChangeAspect="1"/>
          </p:cNvPicPr>
          <p:nvPr/>
        </p:nvPicPr>
        <p:blipFill>
          <a:blip r:embed="rId5" cstate="screen"/>
          <a:stretch>
            <a:fillRect/>
          </a:stretch>
        </p:blipFill>
        <p:spPr>
          <a:xfrm>
            <a:off x="4800600" y="4191000"/>
            <a:ext cx="1095528" cy="209579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latin typeface="CelticHand" pitchFamily="2" charset="0"/>
              </a:rPr>
              <a:t>Tribe of Dan</a:t>
            </a:r>
            <a:endParaRPr lang="en-US" sz="4800" dirty="0">
              <a:latin typeface="CelticHand" pitchFamily="2" charset="0"/>
            </a:endParaRPr>
          </a:p>
        </p:txBody>
      </p:sp>
      <p:sp>
        <p:nvSpPr>
          <p:cNvPr id="5" name="Content Placeholder 4"/>
          <p:cNvSpPr>
            <a:spLocks noGrp="1"/>
          </p:cNvSpPr>
          <p:nvPr>
            <p:ph idx="1"/>
          </p:nvPr>
        </p:nvSpPr>
        <p:spPr>
          <a:xfrm>
            <a:off x="457200" y="1524000"/>
            <a:ext cx="8229600" cy="2895600"/>
          </a:xfrm>
        </p:spPr>
        <p:txBody>
          <a:bodyPr>
            <a:normAutofit lnSpcReduction="10000"/>
          </a:bodyPr>
          <a:lstStyle/>
          <a:p>
            <a:r>
              <a:rPr lang="en-US" dirty="0" smtClean="0"/>
              <a:t>Genesis 49:16  Dan shall judge his people, as one of the tribes of Israel.</a:t>
            </a:r>
          </a:p>
          <a:p>
            <a:r>
              <a:rPr lang="en-US" dirty="0" smtClean="0"/>
              <a:t>17  Dan shall be a serpent by the way, an adder in the path, that biteth the horse heels, so that his rider shall fall backward.</a:t>
            </a:r>
          </a:p>
          <a:p>
            <a:r>
              <a:rPr lang="en-US" dirty="0" smtClean="0"/>
              <a:t>His first symbol is a serpent .</a:t>
            </a:r>
          </a:p>
          <a:p>
            <a:r>
              <a:rPr lang="en-US" dirty="0" smtClean="0"/>
              <a:t>His second is a bucking horse.</a:t>
            </a:r>
          </a:p>
          <a:p>
            <a:endParaRPr lang="en-US" dirty="0"/>
          </a:p>
        </p:txBody>
      </p:sp>
      <p:pic>
        <p:nvPicPr>
          <p:cNvPr id="6" name="Picture 5" descr="Dan Serpent.png"/>
          <p:cNvPicPr>
            <a:picLocks noChangeAspect="1"/>
          </p:cNvPicPr>
          <p:nvPr/>
        </p:nvPicPr>
        <p:blipFill>
          <a:blip r:embed="rId2" cstate="screen"/>
          <a:stretch>
            <a:fillRect/>
          </a:stretch>
        </p:blipFill>
        <p:spPr>
          <a:xfrm rot="19678698" flipH="1">
            <a:off x="3762245" y="4434888"/>
            <a:ext cx="1395509" cy="1657401"/>
          </a:xfrm>
          <a:prstGeom prst="rect">
            <a:avLst/>
          </a:prstGeom>
        </p:spPr>
      </p:pic>
      <p:pic>
        <p:nvPicPr>
          <p:cNvPr id="7" name="Picture 6" descr="Horse Rider.png"/>
          <p:cNvPicPr>
            <a:picLocks noChangeAspect="1"/>
          </p:cNvPicPr>
          <p:nvPr/>
        </p:nvPicPr>
        <p:blipFill>
          <a:blip r:embed="rId3" cstate="screen"/>
          <a:stretch>
            <a:fillRect/>
          </a:stretch>
        </p:blipFill>
        <p:spPr>
          <a:xfrm rot="1433312">
            <a:off x="5405811" y="3275946"/>
            <a:ext cx="2461676" cy="275707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76400"/>
            <a:ext cx="8229600" cy="990600"/>
          </a:xfrm>
        </p:spPr>
        <p:txBody>
          <a:bodyPr/>
          <a:lstStyle/>
          <a:p>
            <a:r>
              <a:rPr lang="en-US" dirty="0" smtClean="0"/>
              <a:t>Genesis 49:21  Naphtali is a hind let loose: he giveth goodly words.</a:t>
            </a:r>
            <a:endParaRPr lang="en-US" dirty="0"/>
          </a:p>
        </p:txBody>
      </p:sp>
      <p:sp>
        <p:nvSpPr>
          <p:cNvPr id="2" name="Title 1"/>
          <p:cNvSpPr>
            <a:spLocks noGrp="1"/>
          </p:cNvSpPr>
          <p:nvPr>
            <p:ph type="title"/>
          </p:nvPr>
        </p:nvSpPr>
        <p:spPr/>
        <p:txBody>
          <a:bodyPr>
            <a:normAutofit/>
          </a:bodyPr>
          <a:lstStyle/>
          <a:p>
            <a:pPr algn="ctr"/>
            <a:r>
              <a:rPr lang="en-US" sz="4800" dirty="0" smtClean="0">
                <a:latin typeface="CelticHand" pitchFamily="2" charset="0"/>
              </a:rPr>
              <a:t>Tribe of Naphtali</a:t>
            </a:r>
            <a:endParaRPr lang="en-US" sz="4800" dirty="0">
              <a:latin typeface="CelticHand" pitchFamily="2" charset="0"/>
            </a:endParaRPr>
          </a:p>
        </p:txBody>
      </p:sp>
      <p:pic>
        <p:nvPicPr>
          <p:cNvPr id="4" name="Picture 3" descr="Naphtali Hind.png"/>
          <p:cNvPicPr>
            <a:picLocks noChangeAspect="1"/>
          </p:cNvPicPr>
          <p:nvPr/>
        </p:nvPicPr>
        <p:blipFill>
          <a:blip r:embed="rId2" cstate="screen"/>
          <a:stretch>
            <a:fillRect/>
          </a:stretch>
        </p:blipFill>
        <p:spPr>
          <a:xfrm>
            <a:off x="2819400" y="3352800"/>
            <a:ext cx="2800741" cy="2924583"/>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482</TotalTime>
  <Words>470</Words>
  <Application>Microsoft Office PowerPoint</Application>
  <PresentationFormat>On-screen Show (4:3)</PresentationFormat>
  <Paragraphs>86</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CelticHand</vt:lpstr>
      <vt:lpstr>Constantia</vt:lpstr>
      <vt:lpstr>Wingdings 2</vt:lpstr>
      <vt:lpstr>Paper</vt:lpstr>
      <vt:lpstr>Ensigns of the lost Sheep of True Israel</vt:lpstr>
      <vt:lpstr>From the God of Abraham</vt:lpstr>
      <vt:lpstr>Find a Tribe in Today’s World using using the ancient art of Heraldry</vt:lpstr>
      <vt:lpstr>Tribe of Reuben</vt:lpstr>
      <vt:lpstr>Tribe of Simeon</vt:lpstr>
      <vt:lpstr>Tribe of Levi</vt:lpstr>
      <vt:lpstr>Tribe of Judah</vt:lpstr>
      <vt:lpstr>Tribe of Dan</vt:lpstr>
      <vt:lpstr>Tribe of Naphtali</vt:lpstr>
      <vt:lpstr>Tribe of Gad</vt:lpstr>
      <vt:lpstr>Tribe of Asher</vt:lpstr>
      <vt:lpstr>Tribe of Issachar</vt:lpstr>
      <vt:lpstr>Tribe of Zebulun</vt:lpstr>
      <vt:lpstr>Tribe of Joseph</vt:lpstr>
      <vt:lpstr>Tribe of Benjamin</vt:lpstr>
      <vt:lpstr>How to do it</vt:lpstr>
      <vt:lpstr>Royal Seal of Great Britain</vt:lpstr>
      <vt:lpstr>Great Seal of the United States</vt:lpstr>
      <vt:lpstr>The Flag of Ulster  Ireland</vt:lpstr>
      <vt:lpstr>Council of East Staffordshire England</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Heraldry of the Lost Tribes</dc:title>
  <dc:creator>Ed and Diane</dc:creator>
  <cp:lastModifiedBy>admin</cp:lastModifiedBy>
  <cp:revision>140</cp:revision>
  <dcterms:created xsi:type="dcterms:W3CDTF">2010-01-29T22:43:00Z</dcterms:created>
  <dcterms:modified xsi:type="dcterms:W3CDTF">2010-02-15T14:38:53Z</dcterms:modified>
</cp:coreProperties>
</file>