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6"/>
  </p:notesMasterIdLst>
  <p:sldIdLst>
    <p:sldId id="309" r:id="rId2"/>
    <p:sldId id="410" r:id="rId3"/>
    <p:sldId id="411" r:id="rId4"/>
    <p:sldId id="412" r:id="rId5"/>
    <p:sldId id="260" r:id="rId6"/>
    <p:sldId id="259" r:id="rId7"/>
    <p:sldId id="263" r:id="rId8"/>
    <p:sldId id="407" r:id="rId9"/>
    <p:sldId id="262" r:id="rId10"/>
    <p:sldId id="257" r:id="rId11"/>
    <p:sldId id="258" r:id="rId12"/>
    <p:sldId id="266" r:id="rId13"/>
    <p:sldId id="268" r:id="rId14"/>
    <p:sldId id="261" r:id="rId15"/>
    <p:sldId id="269" r:id="rId16"/>
    <p:sldId id="270" r:id="rId17"/>
    <p:sldId id="271" r:id="rId18"/>
    <p:sldId id="272" r:id="rId19"/>
    <p:sldId id="267" r:id="rId20"/>
    <p:sldId id="274" r:id="rId21"/>
    <p:sldId id="275" r:id="rId22"/>
    <p:sldId id="414" r:id="rId23"/>
    <p:sldId id="380" r:id="rId24"/>
    <p:sldId id="379" r:id="rId25"/>
    <p:sldId id="264" r:id="rId26"/>
    <p:sldId id="273" r:id="rId27"/>
    <p:sldId id="280" r:id="rId28"/>
    <p:sldId id="276" r:id="rId29"/>
    <p:sldId id="277" r:id="rId30"/>
    <p:sldId id="281" r:id="rId31"/>
    <p:sldId id="278" r:id="rId32"/>
    <p:sldId id="279" r:id="rId33"/>
    <p:sldId id="282" r:id="rId34"/>
    <p:sldId id="413" r:id="rId35"/>
    <p:sldId id="287" r:id="rId36"/>
    <p:sldId id="284" r:id="rId37"/>
    <p:sldId id="288" r:id="rId38"/>
    <p:sldId id="283" r:id="rId39"/>
    <p:sldId id="285" r:id="rId40"/>
    <p:sldId id="286" r:id="rId41"/>
    <p:sldId id="289" r:id="rId42"/>
    <p:sldId id="290" r:id="rId43"/>
    <p:sldId id="291" r:id="rId44"/>
    <p:sldId id="292" r:id="rId45"/>
    <p:sldId id="294" r:id="rId46"/>
    <p:sldId id="293" r:id="rId47"/>
    <p:sldId id="295" r:id="rId48"/>
    <p:sldId id="296" r:id="rId49"/>
    <p:sldId id="297" r:id="rId50"/>
    <p:sldId id="298" r:id="rId51"/>
    <p:sldId id="299" r:id="rId52"/>
    <p:sldId id="300" r:id="rId53"/>
    <p:sldId id="408" r:id="rId54"/>
    <p:sldId id="409" r:id="rId55"/>
    <p:sldId id="301" r:id="rId56"/>
    <p:sldId id="361" r:id="rId57"/>
    <p:sldId id="360" r:id="rId58"/>
    <p:sldId id="362" r:id="rId59"/>
    <p:sldId id="366" r:id="rId60"/>
    <p:sldId id="367" r:id="rId61"/>
    <p:sldId id="368" r:id="rId62"/>
    <p:sldId id="374" r:id="rId63"/>
    <p:sldId id="369" r:id="rId64"/>
    <p:sldId id="376" r:id="rId65"/>
    <p:sldId id="377" r:id="rId66"/>
    <p:sldId id="371" r:id="rId67"/>
    <p:sldId id="372" r:id="rId68"/>
    <p:sldId id="378" r:id="rId69"/>
    <p:sldId id="373" r:id="rId70"/>
    <p:sldId id="384" r:id="rId71"/>
    <p:sldId id="381" r:id="rId72"/>
    <p:sldId id="383" r:id="rId73"/>
    <p:sldId id="382" r:id="rId74"/>
    <p:sldId id="387" r:id="rId75"/>
    <p:sldId id="385" r:id="rId76"/>
    <p:sldId id="386" r:id="rId77"/>
    <p:sldId id="365" r:id="rId78"/>
    <p:sldId id="363" r:id="rId79"/>
    <p:sldId id="364" r:id="rId80"/>
    <p:sldId id="302" r:id="rId81"/>
    <p:sldId id="303" r:id="rId82"/>
    <p:sldId id="305" r:id="rId83"/>
    <p:sldId id="304" r:id="rId84"/>
    <p:sldId id="306" r:id="rId85"/>
    <p:sldId id="307" r:id="rId86"/>
    <p:sldId id="308" r:id="rId87"/>
    <p:sldId id="313" r:id="rId88"/>
    <p:sldId id="310" r:id="rId89"/>
    <p:sldId id="358" r:id="rId90"/>
    <p:sldId id="357" r:id="rId91"/>
    <p:sldId id="311" r:id="rId92"/>
    <p:sldId id="312" r:id="rId93"/>
    <p:sldId id="314" r:id="rId94"/>
    <p:sldId id="315" r:id="rId95"/>
    <p:sldId id="316" r:id="rId96"/>
    <p:sldId id="328" r:id="rId97"/>
    <p:sldId id="399" r:id="rId98"/>
    <p:sldId id="400" r:id="rId99"/>
    <p:sldId id="401" r:id="rId100"/>
    <p:sldId id="402" r:id="rId101"/>
    <p:sldId id="389" r:id="rId102"/>
    <p:sldId id="393" r:id="rId103"/>
    <p:sldId id="396" r:id="rId104"/>
    <p:sldId id="397" r:id="rId105"/>
    <p:sldId id="391" r:id="rId106"/>
    <p:sldId id="390" r:id="rId107"/>
    <p:sldId id="392" r:id="rId108"/>
    <p:sldId id="388" r:id="rId109"/>
    <p:sldId id="395" r:id="rId110"/>
    <p:sldId id="398" r:id="rId111"/>
    <p:sldId id="404" r:id="rId112"/>
    <p:sldId id="403" r:id="rId113"/>
    <p:sldId id="405" r:id="rId114"/>
    <p:sldId id="330" r:id="rId115"/>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FFFF"/>
    <a:srgbClr val="FF9900"/>
    <a:srgbClr val="FFFF00"/>
    <a:srgbClr val="FF00FF"/>
    <a:srgbClr val="FF0000"/>
    <a:srgbClr val="FFCC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34" autoAdjust="0"/>
    <p:restoredTop sz="91667" autoAdjust="0"/>
  </p:normalViewPr>
  <p:slideViewPr>
    <p:cSldViewPr>
      <p:cViewPr varScale="1">
        <p:scale>
          <a:sx n="50" d="100"/>
          <a:sy n="50" d="100"/>
        </p:scale>
        <p:origin x="1166" y="43"/>
      </p:cViewPr>
      <p:guideLst>
        <p:guide orient="horz" pos="2160"/>
        <p:guide pos="2880"/>
      </p:guideLst>
    </p:cSldViewPr>
  </p:slideViewPr>
  <p:outlineViewPr>
    <p:cViewPr>
      <p:scale>
        <a:sx n="33" d="100"/>
        <a:sy n="33" d="100"/>
      </p:scale>
      <p:origin x="0" y="611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0BA11C96-E63D-4539-A392-990E5C1FCCC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53251" name="Rectangle 3">
            <a:extLst>
              <a:ext uri="{FF2B5EF4-FFF2-40B4-BE49-F238E27FC236}">
                <a16:creationId xmlns:a16="http://schemas.microsoft.com/office/drawing/2014/main" id="{E2D738F4-D163-4C3C-9190-DD209631E4CD}"/>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GB"/>
          </a:p>
        </p:txBody>
      </p:sp>
      <p:sp>
        <p:nvSpPr>
          <p:cNvPr id="3076" name="Rectangle 4">
            <a:extLst>
              <a:ext uri="{FF2B5EF4-FFF2-40B4-BE49-F238E27FC236}">
                <a16:creationId xmlns:a16="http://schemas.microsoft.com/office/drawing/2014/main" id="{12247E73-F85F-4388-BC41-1D723651E168}"/>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a:extLst>
              <a:ext uri="{FF2B5EF4-FFF2-40B4-BE49-F238E27FC236}">
                <a16:creationId xmlns:a16="http://schemas.microsoft.com/office/drawing/2014/main" id="{A143F483-C4F4-49DB-8039-99DDA6BA66A4}"/>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3254" name="Rectangle 6">
            <a:extLst>
              <a:ext uri="{FF2B5EF4-FFF2-40B4-BE49-F238E27FC236}">
                <a16:creationId xmlns:a16="http://schemas.microsoft.com/office/drawing/2014/main" id="{22B70515-4718-4DA0-8D5C-24CA0F8F50E9}"/>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53255" name="Rectangle 7">
            <a:extLst>
              <a:ext uri="{FF2B5EF4-FFF2-40B4-BE49-F238E27FC236}">
                <a16:creationId xmlns:a16="http://schemas.microsoft.com/office/drawing/2014/main" id="{F06EDB90-1C30-4211-85B2-208A1AE9D533}"/>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CEF86B12-4E01-4212-9173-12A4F7EDCF1C}"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8" Type="http://schemas.openxmlformats.org/officeDocument/2006/relationships/hyperlink" Target="http://en.wikipedia.org/wiki/French_language" TargetMode="External"/><Relationship Id="rId3" Type="http://schemas.openxmlformats.org/officeDocument/2006/relationships/hyperlink" Target="http://en.wikipedia.org/wiki/Gallo-Romance_languages" TargetMode="External"/><Relationship Id="rId7" Type="http://schemas.openxmlformats.org/officeDocument/2006/relationships/hyperlink" Target="http://en.wikipedia.org/wiki/Channel_Islands" TargetMode="External"/><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http://en.wikipedia.org/wiki/Belgium" TargetMode="External"/><Relationship Id="rId5" Type="http://schemas.openxmlformats.org/officeDocument/2006/relationships/hyperlink" Target="http://en.wikipedia.org/wiki/France" TargetMode="External"/><Relationship Id="rId4" Type="http://schemas.openxmlformats.org/officeDocument/2006/relationships/hyperlink" Target="http://en.wikipedia.org/wiki/Roman_Gaul" TargetMode="External"/><Relationship Id="rId9" Type="http://schemas.openxmlformats.org/officeDocument/2006/relationships/hyperlink" Target="http://en.wikipedia.org/wiki/English_languag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63530949-9704-41A7-B1B3-27C6CAE871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D4970B6-92B7-4AA9-A1F4-32CBEC841505}" type="slidenum">
              <a:rPr lang="en-GB" altLang="en-US"/>
              <a:pPr>
                <a:spcBef>
                  <a:spcPct val="0"/>
                </a:spcBef>
              </a:pPr>
              <a:t>1</a:t>
            </a:fld>
            <a:endParaRPr lang="en-GB" altLang="en-US"/>
          </a:p>
        </p:txBody>
      </p:sp>
      <p:sp>
        <p:nvSpPr>
          <p:cNvPr id="5123" name="Rectangle 2">
            <a:extLst>
              <a:ext uri="{FF2B5EF4-FFF2-40B4-BE49-F238E27FC236}">
                <a16:creationId xmlns:a16="http://schemas.microsoft.com/office/drawing/2014/main" id="{26DDFDE6-11A7-4CFF-9094-05804D612BE5}"/>
              </a:ext>
            </a:extLst>
          </p:cNvPr>
          <p:cNvSpPr>
            <a:spLocks noRot="1" noChangeArrowheads="1" noTextEdit="1"/>
          </p:cNvSpPr>
          <p:nvPr>
            <p:ph type="sldImg"/>
          </p:nvPr>
        </p:nvSpPr>
        <p:spPr>
          <a:ln/>
        </p:spPr>
      </p:sp>
      <p:sp>
        <p:nvSpPr>
          <p:cNvPr id="5124" name="Rectangle 3">
            <a:extLst>
              <a:ext uri="{FF2B5EF4-FFF2-40B4-BE49-F238E27FC236}">
                <a16:creationId xmlns:a16="http://schemas.microsoft.com/office/drawing/2014/main" id="{67CCFA26-2756-4F33-B6D3-6FB36C1D0F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4AC278B5-1D26-4987-8AAF-573EB70DB4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543D978-A217-44D4-AEDC-2DC1464B6DA1}" type="slidenum">
              <a:rPr lang="en-GB" altLang="en-US"/>
              <a:pPr>
                <a:spcBef>
                  <a:spcPct val="0"/>
                </a:spcBef>
              </a:pPr>
              <a:t>13</a:t>
            </a:fld>
            <a:endParaRPr lang="en-GB" altLang="en-US"/>
          </a:p>
        </p:txBody>
      </p:sp>
      <p:sp>
        <p:nvSpPr>
          <p:cNvPr id="26627" name="Rectangle 2">
            <a:extLst>
              <a:ext uri="{FF2B5EF4-FFF2-40B4-BE49-F238E27FC236}">
                <a16:creationId xmlns:a16="http://schemas.microsoft.com/office/drawing/2014/main" id="{8FA7A015-4347-456A-90FE-65772AF749D9}"/>
              </a:ext>
            </a:extLst>
          </p:cNvPr>
          <p:cNvSpPr>
            <a:spLocks noRot="1" noChangeArrowheads="1" noTextEdit="1"/>
          </p:cNvSpPr>
          <p:nvPr>
            <p:ph type="sldImg"/>
          </p:nvPr>
        </p:nvSpPr>
        <p:spPr>
          <a:ln/>
        </p:spPr>
      </p:sp>
      <p:sp>
        <p:nvSpPr>
          <p:cNvPr id="26628" name="Rectangle 3">
            <a:extLst>
              <a:ext uri="{FF2B5EF4-FFF2-40B4-BE49-F238E27FC236}">
                <a16:creationId xmlns:a16="http://schemas.microsoft.com/office/drawing/2014/main" id="{737F131A-08B6-4FE4-BC38-88C254F229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DBB8DEDB-9DDD-4C44-9BF5-C0672B2D66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063262B-37D3-4C52-943E-13D7F190D444}" type="slidenum">
              <a:rPr lang="en-GB" altLang="en-US"/>
              <a:pPr>
                <a:spcBef>
                  <a:spcPct val="0"/>
                </a:spcBef>
              </a:pPr>
              <a:t>14</a:t>
            </a:fld>
            <a:endParaRPr lang="en-GB" altLang="en-US"/>
          </a:p>
        </p:txBody>
      </p:sp>
      <p:sp>
        <p:nvSpPr>
          <p:cNvPr id="28675" name="Rectangle 2">
            <a:extLst>
              <a:ext uri="{FF2B5EF4-FFF2-40B4-BE49-F238E27FC236}">
                <a16:creationId xmlns:a16="http://schemas.microsoft.com/office/drawing/2014/main" id="{EAD5CD5C-8469-40D4-A528-B5857E7085B7}"/>
              </a:ext>
            </a:extLst>
          </p:cNvPr>
          <p:cNvSpPr>
            <a:spLocks noRot="1" noChangeArrowheads="1" noTextEdit="1"/>
          </p:cNvSpPr>
          <p:nvPr>
            <p:ph type="sldImg"/>
          </p:nvPr>
        </p:nvSpPr>
        <p:spPr>
          <a:ln/>
        </p:spPr>
      </p:sp>
      <p:sp>
        <p:nvSpPr>
          <p:cNvPr id="28676" name="Rectangle 3">
            <a:extLst>
              <a:ext uri="{FF2B5EF4-FFF2-40B4-BE49-F238E27FC236}">
                <a16:creationId xmlns:a16="http://schemas.microsoft.com/office/drawing/2014/main" id="{18DF5D8D-E2FF-4FA1-9376-F6295DCCA0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FE9458AA-0740-43AC-972E-2C87954CAD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BC78FFC-DA0F-4EAE-9F6C-907EC179780D}" type="slidenum">
              <a:rPr lang="en-GB" altLang="en-US"/>
              <a:pPr>
                <a:spcBef>
                  <a:spcPct val="0"/>
                </a:spcBef>
              </a:pPr>
              <a:t>15</a:t>
            </a:fld>
            <a:endParaRPr lang="en-GB" altLang="en-US"/>
          </a:p>
        </p:txBody>
      </p:sp>
      <p:sp>
        <p:nvSpPr>
          <p:cNvPr id="30723" name="Rectangle 2">
            <a:extLst>
              <a:ext uri="{FF2B5EF4-FFF2-40B4-BE49-F238E27FC236}">
                <a16:creationId xmlns:a16="http://schemas.microsoft.com/office/drawing/2014/main" id="{36DC7AD4-8EA5-4BE3-9D1C-9BC6679730E1}"/>
              </a:ext>
            </a:extLst>
          </p:cNvPr>
          <p:cNvSpPr>
            <a:spLocks noRot="1" noChangeArrowheads="1" noTextEdit="1"/>
          </p:cNvSpPr>
          <p:nvPr>
            <p:ph type="sldImg"/>
          </p:nvPr>
        </p:nvSpPr>
        <p:spPr>
          <a:ln/>
        </p:spPr>
      </p:sp>
      <p:sp>
        <p:nvSpPr>
          <p:cNvPr id="30724" name="Rectangle 3">
            <a:extLst>
              <a:ext uri="{FF2B5EF4-FFF2-40B4-BE49-F238E27FC236}">
                <a16:creationId xmlns:a16="http://schemas.microsoft.com/office/drawing/2014/main" id="{14E98D37-FB30-41EF-9091-6584BD2C6E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7379A1B3-F357-483B-9620-3F969867CD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ABBC69D-3060-49CC-80B4-54E85BC78EA4}" type="slidenum">
              <a:rPr lang="en-GB" altLang="en-US"/>
              <a:pPr>
                <a:spcBef>
                  <a:spcPct val="0"/>
                </a:spcBef>
              </a:pPr>
              <a:t>16</a:t>
            </a:fld>
            <a:endParaRPr lang="en-GB" altLang="en-US"/>
          </a:p>
        </p:txBody>
      </p:sp>
      <p:sp>
        <p:nvSpPr>
          <p:cNvPr id="32771" name="Rectangle 2">
            <a:extLst>
              <a:ext uri="{FF2B5EF4-FFF2-40B4-BE49-F238E27FC236}">
                <a16:creationId xmlns:a16="http://schemas.microsoft.com/office/drawing/2014/main" id="{E1A2D252-B707-40F2-A0A8-7E886DF6ADDD}"/>
              </a:ext>
            </a:extLst>
          </p:cNvPr>
          <p:cNvSpPr>
            <a:spLocks noRot="1" noChangeArrowheads="1" noTextEdit="1"/>
          </p:cNvSpPr>
          <p:nvPr>
            <p:ph type="sldImg"/>
          </p:nvPr>
        </p:nvSpPr>
        <p:spPr>
          <a:ln/>
        </p:spPr>
      </p:sp>
      <p:sp>
        <p:nvSpPr>
          <p:cNvPr id="32772" name="Rectangle 3">
            <a:extLst>
              <a:ext uri="{FF2B5EF4-FFF2-40B4-BE49-F238E27FC236}">
                <a16:creationId xmlns:a16="http://schemas.microsoft.com/office/drawing/2014/main" id="{6F1AA3BF-E149-4490-81B5-9DF4CBA2A6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D27B8F79-96DA-4C62-B9A6-0884DF5F2B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A5CA371-535F-4B48-8AAB-1375C110F09C}" type="slidenum">
              <a:rPr lang="en-GB" altLang="en-US"/>
              <a:pPr>
                <a:spcBef>
                  <a:spcPct val="0"/>
                </a:spcBef>
              </a:pPr>
              <a:t>17</a:t>
            </a:fld>
            <a:endParaRPr lang="en-GB" altLang="en-US"/>
          </a:p>
        </p:txBody>
      </p:sp>
      <p:sp>
        <p:nvSpPr>
          <p:cNvPr id="34819" name="Rectangle 2">
            <a:extLst>
              <a:ext uri="{FF2B5EF4-FFF2-40B4-BE49-F238E27FC236}">
                <a16:creationId xmlns:a16="http://schemas.microsoft.com/office/drawing/2014/main" id="{D8C7ED2C-2501-47D0-974A-FA5C72A47193}"/>
              </a:ext>
            </a:extLst>
          </p:cNvPr>
          <p:cNvSpPr>
            <a:spLocks noRot="1" noChangeArrowheads="1" noTextEdit="1"/>
          </p:cNvSpPr>
          <p:nvPr>
            <p:ph type="sldImg"/>
          </p:nvPr>
        </p:nvSpPr>
        <p:spPr>
          <a:ln/>
        </p:spPr>
      </p:sp>
      <p:sp>
        <p:nvSpPr>
          <p:cNvPr id="34820" name="Rectangle 3">
            <a:extLst>
              <a:ext uri="{FF2B5EF4-FFF2-40B4-BE49-F238E27FC236}">
                <a16:creationId xmlns:a16="http://schemas.microsoft.com/office/drawing/2014/main" id="{42C402BF-D8A4-4CB6-8D83-49DC08DAE4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64A84423-373B-4600-99D1-27BFFC76C2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78F822C-66EF-44D1-B719-C0A5683C951B}" type="slidenum">
              <a:rPr lang="en-GB" altLang="en-US"/>
              <a:pPr>
                <a:spcBef>
                  <a:spcPct val="0"/>
                </a:spcBef>
              </a:pPr>
              <a:t>18</a:t>
            </a:fld>
            <a:endParaRPr lang="en-GB" altLang="en-US"/>
          </a:p>
        </p:txBody>
      </p:sp>
      <p:sp>
        <p:nvSpPr>
          <p:cNvPr id="36867" name="Rectangle 2">
            <a:extLst>
              <a:ext uri="{FF2B5EF4-FFF2-40B4-BE49-F238E27FC236}">
                <a16:creationId xmlns:a16="http://schemas.microsoft.com/office/drawing/2014/main" id="{524E5886-AD84-4E73-B826-B666524F1ED5}"/>
              </a:ext>
            </a:extLst>
          </p:cNvPr>
          <p:cNvSpPr>
            <a:spLocks noRot="1" noChangeArrowheads="1" noTextEdit="1"/>
          </p:cNvSpPr>
          <p:nvPr>
            <p:ph type="sldImg"/>
          </p:nvPr>
        </p:nvSpPr>
        <p:spPr>
          <a:ln/>
        </p:spPr>
      </p:sp>
      <p:sp>
        <p:nvSpPr>
          <p:cNvPr id="36868" name="Rectangle 3">
            <a:extLst>
              <a:ext uri="{FF2B5EF4-FFF2-40B4-BE49-F238E27FC236}">
                <a16:creationId xmlns:a16="http://schemas.microsoft.com/office/drawing/2014/main" id="{40A9A05A-7E83-4E92-962E-78E255D5CA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F12E46FB-C149-4F7D-8E03-35BC191CFA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A089805-F99A-4EE9-AEDB-FD59BB763340}" type="slidenum">
              <a:rPr lang="en-GB" altLang="en-US"/>
              <a:pPr>
                <a:spcBef>
                  <a:spcPct val="0"/>
                </a:spcBef>
              </a:pPr>
              <a:t>19</a:t>
            </a:fld>
            <a:endParaRPr lang="en-GB" altLang="en-US"/>
          </a:p>
        </p:txBody>
      </p:sp>
      <p:sp>
        <p:nvSpPr>
          <p:cNvPr id="38915" name="Rectangle 2">
            <a:extLst>
              <a:ext uri="{FF2B5EF4-FFF2-40B4-BE49-F238E27FC236}">
                <a16:creationId xmlns:a16="http://schemas.microsoft.com/office/drawing/2014/main" id="{9AEC5CF1-8929-46BB-B880-19E5BBE94894}"/>
              </a:ext>
            </a:extLst>
          </p:cNvPr>
          <p:cNvSpPr>
            <a:spLocks noRot="1" noChangeArrowheads="1" noTextEdit="1"/>
          </p:cNvSpPr>
          <p:nvPr>
            <p:ph type="sldImg"/>
          </p:nvPr>
        </p:nvSpPr>
        <p:spPr>
          <a:ln/>
        </p:spPr>
      </p:sp>
      <p:sp>
        <p:nvSpPr>
          <p:cNvPr id="38916" name="Rectangle 3">
            <a:extLst>
              <a:ext uri="{FF2B5EF4-FFF2-40B4-BE49-F238E27FC236}">
                <a16:creationId xmlns:a16="http://schemas.microsoft.com/office/drawing/2014/main" id="{71E963A6-64F9-4CA2-8643-2CCAF52D3D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D274EF97-768A-46EE-8546-A7F7D45AF2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4024A62-B647-4018-A52C-9733D0100F25}" type="slidenum">
              <a:rPr lang="en-GB" altLang="en-US"/>
              <a:pPr>
                <a:spcBef>
                  <a:spcPct val="0"/>
                </a:spcBef>
              </a:pPr>
              <a:t>20</a:t>
            </a:fld>
            <a:endParaRPr lang="en-GB" altLang="en-US"/>
          </a:p>
        </p:txBody>
      </p:sp>
      <p:sp>
        <p:nvSpPr>
          <p:cNvPr id="40963" name="Rectangle 2">
            <a:extLst>
              <a:ext uri="{FF2B5EF4-FFF2-40B4-BE49-F238E27FC236}">
                <a16:creationId xmlns:a16="http://schemas.microsoft.com/office/drawing/2014/main" id="{0FD7085F-7A10-4668-8AB3-19BF0A9CD8EC}"/>
              </a:ext>
            </a:extLst>
          </p:cNvPr>
          <p:cNvSpPr>
            <a:spLocks noRot="1" noChangeArrowheads="1" noTextEdit="1"/>
          </p:cNvSpPr>
          <p:nvPr>
            <p:ph type="sldImg"/>
          </p:nvPr>
        </p:nvSpPr>
        <p:spPr>
          <a:ln/>
        </p:spPr>
      </p:sp>
      <p:sp>
        <p:nvSpPr>
          <p:cNvPr id="40964" name="Rectangle 3">
            <a:extLst>
              <a:ext uri="{FF2B5EF4-FFF2-40B4-BE49-F238E27FC236}">
                <a16:creationId xmlns:a16="http://schemas.microsoft.com/office/drawing/2014/main" id="{0261E31A-13C6-4B45-AE67-29E74EA410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965F8FB5-EF64-4BDA-9753-EA5B2CEAA1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0497E54-14F2-4693-B399-0FD2E38663DA}" type="slidenum">
              <a:rPr lang="en-GB" altLang="en-US"/>
              <a:pPr>
                <a:spcBef>
                  <a:spcPct val="0"/>
                </a:spcBef>
              </a:pPr>
              <a:t>21</a:t>
            </a:fld>
            <a:endParaRPr lang="en-GB" altLang="en-US"/>
          </a:p>
        </p:txBody>
      </p:sp>
      <p:sp>
        <p:nvSpPr>
          <p:cNvPr id="43011" name="Rectangle 2">
            <a:extLst>
              <a:ext uri="{FF2B5EF4-FFF2-40B4-BE49-F238E27FC236}">
                <a16:creationId xmlns:a16="http://schemas.microsoft.com/office/drawing/2014/main" id="{4770AC01-4010-4C2E-A8E7-E1631FBE2750}"/>
              </a:ext>
            </a:extLst>
          </p:cNvPr>
          <p:cNvSpPr>
            <a:spLocks noRot="1" noChangeArrowheads="1" noTextEdit="1"/>
          </p:cNvSpPr>
          <p:nvPr>
            <p:ph type="sldImg"/>
          </p:nvPr>
        </p:nvSpPr>
        <p:spPr>
          <a:ln/>
        </p:spPr>
      </p:sp>
      <p:sp>
        <p:nvSpPr>
          <p:cNvPr id="43012" name="Rectangle 3">
            <a:extLst>
              <a:ext uri="{FF2B5EF4-FFF2-40B4-BE49-F238E27FC236}">
                <a16:creationId xmlns:a16="http://schemas.microsoft.com/office/drawing/2014/main" id="{6E99274E-ED6C-4716-84E5-2391BCFBCC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C68AE573-50EC-43D5-9A4D-06FD1EA252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F3BD82F-ABFA-48A3-8A70-EC4BE7B7F42A}" type="slidenum">
              <a:rPr lang="en-GB" altLang="en-US"/>
              <a:pPr>
                <a:spcBef>
                  <a:spcPct val="0"/>
                </a:spcBef>
              </a:pPr>
              <a:t>25</a:t>
            </a:fld>
            <a:endParaRPr lang="en-GB" altLang="en-US"/>
          </a:p>
        </p:txBody>
      </p:sp>
      <p:sp>
        <p:nvSpPr>
          <p:cNvPr id="48131" name="Rectangle 2">
            <a:extLst>
              <a:ext uri="{FF2B5EF4-FFF2-40B4-BE49-F238E27FC236}">
                <a16:creationId xmlns:a16="http://schemas.microsoft.com/office/drawing/2014/main" id="{3A516327-B0FB-4031-8350-3514CB977802}"/>
              </a:ext>
            </a:extLst>
          </p:cNvPr>
          <p:cNvSpPr>
            <a:spLocks noRot="1" noChangeArrowheads="1" noTextEdit="1"/>
          </p:cNvSpPr>
          <p:nvPr>
            <p:ph type="sldImg"/>
          </p:nvPr>
        </p:nvSpPr>
        <p:spPr>
          <a:ln/>
        </p:spPr>
      </p:sp>
      <p:sp>
        <p:nvSpPr>
          <p:cNvPr id="48132" name="Rectangle 3">
            <a:extLst>
              <a:ext uri="{FF2B5EF4-FFF2-40B4-BE49-F238E27FC236}">
                <a16:creationId xmlns:a16="http://schemas.microsoft.com/office/drawing/2014/main" id="{BD859290-4AEB-4829-A8C3-3500ED36C6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913DA07F-AF58-408F-A0E5-D2744649DC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2F3A4DA-E632-4AAC-82CC-654DD2CCF9C9}" type="slidenum">
              <a:rPr lang="en-GB" altLang="en-US"/>
              <a:pPr>
                <a:spcBef>
                  <a:spcPct val="0"/>
                </a:spcBef>
              </a:pPr>
              <a:t>5</a:t>
            </a:fld>
            <a:endParaRPr lang="en-GB" altLang="en-US"/>
          </a:p>
        </p:txBody>
      </p:sp>
      <p:sp>
        <p:nvSpPr>
          <p:cNvPr id="10243" name="Rectangle 2">
            <a:extLst>
              <a:ext uri="{FF2B5EF4-FFF2-40B4-BE49-F238E27FC236}">
                <a16:creationId xmlns:a16="http://schemas.microsoft.com/office/drawing/2014/main" id="{B68A0525-9EF3-42AA-943F-5EDA1D9CE8F3}"/>
              </a:ext>
            </a:extLst>
          </p:cNvPr>
          <p:cNvSpPr>
            <a:spLocks noRot="1" noChangeArrowheads="1" noTextEdit="1"/>
          </p:cNvSpPr>
          <p:nvPr>
            <p:ph type="sldImg"/>
          </p:nvPr>
        </p:nvSpPr>
        <p:spPr>
          <a:ln/>
        </p:spPr>
      </p:sp>
      <p:sp>
        <p:nvSpPr>
          <p:cNvPr id="10244" name="Rectangle 3">
            <a:extLst>
              <a:ext uri="{FF2B5EF4-FFF2-40B4-BE49-F238E27FC236}">
                <a16:creationId xmlns:a16="http://schemas.microsoft.com/office/drawing/2014/main" id="{EE3B4473-86C9-44EF-A8E9-5C32C99E42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F0D2874D-F09E-433D-B62B-93ADD8FA04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1B3645-E0F3-433A-8F81-5C02323F5764}" type="slidenum">
              <a:rPr lang="en-GB" altLang="en-US"/>
              <a:pPr>
                <a:spcBef>
                  <a:spcPct val="0"/>
                </a:spcBef>
              </a:pPr>
              <a:t>26</a:t>
            </a:fld>
            <a:endParaRPr lang="en-GB" altLang="en-US"/>
          </a:p>
        </p:txBody>
      </p:sp>
      <p:sp>
        <p:nvSpPr>
          <p:cNvPr id="50179" name="Rectangle 2">
            <a:extLst>
              <a:ext uri="{FF2B5EF4-FFF2-40B4-BE49-F238E27FC236}">
                <a16:creationId xmlns:a16="http://schemas.microsoft.com/office/drawing/2014/main" id="{8D33F770-A17B-4BDE-8B3B-B1B7AC363172}"/>
              </a:ext>
            </a:extLst>
          </p:cNvPr>
          <p:cNvSpPr>
            <a:spLocks noRot="1" noChangeArrowheads="1" noTextEdit="1"/>
          </p:cNvSpPr>
          <p:nvPr>
            <p:ph type="sldImg"/>
          </p:nvPr>
        </p:nvSpPr>
        <p:spPr>
          <a:ln/>
        </p:spPr>
      </p:sp>
      <p:sp>
        <p:nvSpPr>
          <p:cNvPr id="50180" name="Rectangle 3">
            <a:extLst>
              <a:ext uri="{FF2B5EF4-FFF2-40B4-BE49-F238E27FC236}">
                <a16:creationId xmlns:a16="http://schemas.microsoft.com/office/drawing/2014/main" id="{86D4771C-ACF4-48D2-B000-1F1AEB37FE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ADCE3ED8-38AD-437A-A9CE-063405CC77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D14A509-7B72-4A4B-B2ED-DDAABB0C2FF5}" type="slidenum">
              <a:rPr lang="en-GB" altLang="en-US"/>
              <a:pPr>
                <a:spcBef>
                  <a:spcPct val="0"/>
                </a:spcBef>
              </a:pPr>
              <a:t>27</a:t>
            </a:fld>
            <a:endParaRPr lang="en-GB" altLang="en-US"/>
          </a:p>
        </p:txBody>
      </p:sp>
      <p:sp>
        <p:nvSpPr>
          <p:cNvPr id="52227" name="Rectangle 2">
            <a:extLst>
              <a:ext uri="{FF2B5EF4-FFF2-40B4-BE49-F238E27FC236}">
                <a16:creationId xmlns:a16="http://schemas.microsoft.com/office/drawing/2014/main" id="{536C0AA3-CFCE-4D96-83B5-F5AF2E250FF0}"/>
              </a:ext>
            </a:extLst>
          </p:cNvPr>
          <p:cNvSpPr>
            <a:spLocks noRot="1" noChangeArrowheads="1" noTextEdit="1"/>
          </p:cNvSpPr>
          <p:nvPr>
            <p:ph type="sldImg"/>
          </p:nvPr>
        </p:nvSpPr>
        <p:spPr>
          <a:ln/>
        </p:spPr>
      </p:sp>
      <p:sp>
        <p:nvSpPr>
          <p:cNvPr id="52228" name="Rectangle 3">
            <a:extLst>
              <a:ext uri="{FF2B5EF4-FFF2-40B4-BE49-F238E27FC236}">
                <a16:creationId xmlns:a16="http://schemas.microsoft.com/office/drawing/2014/main" id="{7FED4EF6-A3DD-4790-87FF-9032CE2200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7C567A6A-2131-4D8F-A642-E58D9641AE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9F1D199-1D41-4E58-B694-C9126E645008}" type="slidenum">
              <a:rPr lang="en-GB" altLang="en-US"/>
              <a:pPr>
                <a:spcBef>
                  <a:spcPct val="0"/>
                </a:spcBef>
              </a:pPr>
              <a:t>28</a:t>
            </a:fld>
            <a:endParaRPr lang="en-GB" altLang="en-US"/>
          </a:p>
        </p:txBody>
      </p:sp>
      <p:sp>
        <p:nvSpPr>
          <p:cNvPr id="54275" name="Rectangle 2">
            <a:extLst>
              <a:ext uri="{FF2B5EF4-FFF2-40B4-BE49-F238E27FC236}">
                <a16:creationId xmlns:a16="http://schemas.microsoft.com/office/drawing/2014/main" id="{7DF1D4B0-2353-439F-97B4-2E1CAB24FD00}"/>
              </a:ext>
            </a:extLst>
          </p:cNvPr>
          <p:cNvSpPr>
            <a:spLocks noRot="1" noChangeArrowheads="1" noTextEdit="1"/>
          </p:cNvSpPr>
          <p:nvPr>
            <p:ph type="sldImg"/>
          </p:nvPr>
        </p:nvSpPr>
        <p:spPr>
          <a:ln/>
        </p:spPr>
      </p:sp>
      <p:sp>
        <p:nvSpPr>
          <p:cNvPr id="54276" name="Rectangle 3">
            <a:extLst>
              <a:ext uri="{FF2B5EF4-FFF2-40B4-BE49-F238E27FC236}">
                <a16:creationId xmlns:a16="http://schemas.microsoft.com/office/drawing/2014/main" id="{F9AD13AE-58F1-4EA5-A0CA-6B15FB53DF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4E110CA4-3AA1-4C5D-BAA7-D4529B178A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4CA8073-4E81-454F-8479-B10628BB946B}" type="slidenum">
              <a:rPr lang="en-GB" altLang="en-US"/>
              <a:pPr>
                <a:spcBef>
                  <a:spcPct val="0"/>
                </a:spcBef>
              </a:pPr>
              <a:t>29</a:t>
            </a:fld>
            <a:endParaRPr lang="en-GB" altLang="en-US"/>
          </a:p>
        </p:txBody>
      </p:sp>
      <p:sp>
        <p:nvSpPr>
          <p:cNvPr id="56323" name="Rectangle 2">
            <a:extLst>
              <a:ext uri="{FF2B5EF4-FFF2-40B4-BE49-F238E27FC236}">
                <a16:creationId xmlns:a16="http://schemas.microsoft.com/office/drawing/2014/main" id="{845F39A6-1760-425A-A52B-859B9A109136}"/>
              </a:ext>
            </a:extLst>
          </p:cNvPr>
          <p:cNvSpPr>
            <a:spLocks noRot="1" noChangeArrowheads="1" noTextEdit="1"/>
          </p:cNvSpPr>
          <p:nvPr>
            <p:ph type="sldImg"/>
          </p:nvPr>
        </p:nvSpPr>
        <p:spPr>
          <a:ln/>
        </p:spPr>
      </p:sp>
      <p:sp>
        <p:nvSpPr>
          <p:cNvPr id="56324" name="Rectangle 3">
            <a:extLst>
              <a:ext uri="{FF2B5EF4-FFF2-40B4-BE49-F238E27FC236}">
                <a16:creationId xmlns:a16="http://schemas.microsoft.com/office/drawing/2014/main" id="{77179D8B-C6AA-4456-BD24-455FB8DBC3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090C0777-D027-4BFB-917A-6379DE1F38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31802F0-8681-49C6-898D-2FFDFAFF07AF}" type="slidenum">
              <a:rPr lang="en-GB" altLang="en-US"/>
              <a:pPr>
                <a:spcBef>
                  <a:spcPct val="0"/>
                </a:spcBef>
              </a:pPr>
              <a:t>30</a:t>
            </a:fld>
            <a:endParaRPr lang="en-GB" altLang="en-US"/>
          </a:p>
        </p:txBody>
      </p:sp>
      <p:sp>
        <p:nvSpPr>
          <p:cNvPr id="58371" name="Rectangle 2">
            <a:extLst>
              <a:ext uri="{FF2B5EF4-FFF2-40B4-BE49-F238E27FC236}">
                <a16:creationId xmlns:a16="http://schemas.microsoft.com/office/drawing/2014/main" id="{14E22851-EC1C-4784-8346-19CFD38ABF2E}"/>
              </a:ext>
            </a:extLst>
          </p:cNvPr>
          <p:cNvSpPr>
            <a:spLocks noRot="1" noChangeArrowheads="1" noTextEdit="1"/>
          </p:cNvSpPr>
          <p:nvPr>
            <p:ph type="sldImg"/>
          </p:nvPr>
        </p:nvSpPr>
        <p:spPr>
          <a:ln/>
        </p:spPr>
      </p:sp>
      <p:sp>
        <p:nvSpPr>
          <p:cNvPr id="58372" name="Rectangle 3">
            <a:extLst>
              <a:ext uri="{FF2B5EF4-FFF2-40B4-BE49-F238E27FC236}">
                <a16:creationId xmlns:a16="http://schemas.microsoft.com/office/drawing/2014/main" id="{046B1D2A-0FD0-461A-A488-05EFEBCC76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DC370CF3-0014-476C-B172-5AA04AB7F7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7C7B47E-C550-4148-A8CE-D08A46E07FC6}" type="slidenum">
              <a:rPr lang="en-GB" altLang="en-US"/>
              <a:pPr>
                <a:spcBef>
                  <a:spcPct val="0"/>
                </a:spcBef>
              </a:pPr>
              <a:t>31</a:t>
            </a:fld>
            <a:endParaRPr lang="en-GB" altLang="en-US"/>
          </a:p>
        </p:txBody>
      </p:sp>
      <p:sp>
        <p:nvSpPr>
          <p:cNvPr id="60419" name="Rectangle 2">
            <a:extLst>
              <a:ext uri="{FF2B5EF4-FFF2-40B4-BE49-F238E27FC236}">
                <a16:creationId xmlns:a16="http://schemas.microsoft.com/office/drawing/2014/main" id="{0DC2BFD1-AA70-4D0B-BECE-330122D413E7}"/>
              </a:ext>
            </a:extLst>
          </p:cNvPr>
          <p:cNvSpPr>
            <a:spLocks noRot="1" noChangeArrowheads="1" noTextEdit="1"/>
          </p:cNvSpPr>
          <p:nvPr>
            <p:ph type="sldImg"/>
          </p:nvPr>
        </p:nvSpPr>
        <p:spPr>
          <a:ln/>
        </p:spPr>
      </p:sp>
      <p:sp>
        <p:nvSpPr>
          <p:cNvPr id="60420" name="Rectangle 3">
            <a:extLst>
              <a:ext uri="{FF2B5EF4-FFF2-40B4-BE49-F238E27FC236}">
                <a16:creationId xmlns:a16="http://schemas.microsoft.com/office/drawing/2014/main" id="{515517D0-D265-4E1B-AEC9-1620AF7381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C99E4E4F-1E29-416C-8E26-ED54E9C3CF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499E226-DA7E-4852-9188-B6EACF7331D2}" type="slidenum">
              <a:rPr lang="en-GB" altLang="en-US"/>
              <a:pPr>
                <a:spcBef>
                  <a:spcPct val="0"/>
                </a:spcBef>
              </a:pPr>
              <a:t>32</a:t>
            </a:fld>
            <a:endParaRPr lang="en-GB" altLang="en-US"/>
          </a:p>
        </p:txBody>
      </p:sp>
      <p:sp>
        <p:nvSpPr>
          <p:cNvPr id="62467" name="Rectangle 2">
            <a:extLst>
              <a:ext uri="{FF2B5EF4-FFF2-40B4-BE49-F238E27FC236}">
                <a16:creationId xmlns:a16="http://schemas.microsoft.com/office/drawing/2014/main" id="{AD396A37-295B-46B1-863B-B84DB1F2AC6E}"/>
              </a:ext>
            </a:extLst>
          </p:cNvPr>
          <p:cNvSpPr>
            <a:spLocks noRot="1" noChangeArrowheads="1" noTextEdit="1"/>
          </p:cNvSpPr>
          <p:nvPr>
            <p:ph type="sldImg"/>
          </p:nvPr>
        </p:nvSpPr>
        <p:spPr>
          <a:ln/>
        </p:spPr>
      </p:sp>
      <p:sp>
        <p:nvSpPr>
          <p:cNvPr id="62468" name="Rectangle 3">
            <a:extLst>
              <a:ext uri="{FF2B5EF4-FFF2-40B4-BE49-F238E27FC236}">
                <a16:creationId xmlns:a16="http://schemas.microsoft.com/office/drawing/2014/main" id="{87536C18-60EA-4304-89C1-D33F9DD6F0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71FBDD2B-9915-46AD-A62D-4EAB03D229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E181EC4-3784-4F1A-A7CF-76C672253FA5}" type="slidenum">
              <a:rPr lang="en-GB" altLang="en-US"/>
              <a:pPr>
                <a:spcBef>
                  <a:spcPct val="0"/>
                </a:spcBef>
              </a:pPr>
              <a:t>33</a:t>
            </a:fld>
            <a:endParaRPr lang="en-GB" altLang="en-US"/>
          </a:p>
        </p:txBody>
      </p:sp>
      <p:sp>
        <p:nvSpPr>
          <p:cNvPr id="64515" name="Rectangle 2">
            <a:extLst>
              <a:ext uri="{FF2B5EF4-FFF2-40B4-BE49-F238E27FC236}">
                <a16:creationId xmlns:a16="http://schemas.microsoft.com/office/drawing/2014/main" id="{E6AACEA1-9C21-4D39-8094-FB41421D4CC2}"/>
              </a:ext>
            </a:extLst>
          </p:cNvPr>
          <p:cNvSpPr>
            <a:spLocks noRot="1" noChangeArrowheads="1" noTextEdit="1"/>
          </p:cNvSpPr>
          <p:nvPr>
            <p:ph type="sldImg"/>
          </p:nvPr>
        </p:nvSpPr>
        <p:spPr>
          <a:ln/>
        </p:spPr>
      </p:sp>
      <p:sp>
        <p:nvSpPr>
          <p:cNvPr id="64516" name="Rectangle 3">
            <a:extLst>
              <a:ext uri="{FF2B5EF4-FFF2-40B4-BE49-F238E27FC236}">
                <a16:creationId xmlns:a16="http://schemas.microsoft.com/office/drawing/2014/main" id="{2365B8E8-A58E-4609-8BD8-08C2DDDCAA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9596AA89-C410-4892-AC16-0CB48A4902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48FA77B-F20D-4FE8-B7C8-C1CCE37C3338}" type="slidenum">
              <a:rPr lang="en-GB" altLang="en-US"/>
              <a:pPr>
                <a:spcBef>
                  <a:spcPct val="0"/>
                </a:spcBef>
              </a:pPr>
              <a:t>35</a:t>
            </a:fld>
            <a:endParaRPr lang="en-GB" altLang="en-US"/>
          </a:p>
        </p:txBody>
      </p:sp>
      <p:sp>
        <p:nvSpPr>
          <p:cNvPr id="67587" name="Rectangle 2">
            <a:extLst>
              <a:ext uri="{FF2B5EF4-FFF2-40B4-BE49-F238E27FC236}">
                <a16:creationId xmlns:a16="http://schemas.microsoft.com/office/drawing/2014/main" id="{FEE45B99-A0F4-4A52-8D24-A84077918EE8}"/>
              </a:ext>
            </a:extLst>
          </p:cNvPr>
          <p:cNvSpPr>
            <a:spLocks noRot="1" noChangeArrowheads="1" noTextEdit="1"/>
          </p:cNvSpPr>
          <p:nvPr>
            <p:ph type="sldImg"/>
          </p:nvPr>
        </p:nvSpPr>
        <p:spPr>
          <a:ln/>
        </p:spPr>
      </p:sp>
      <p:sp>
        <p:nvSpPr>
          <p:cNvPr id="67588" name="Rectangle 3">
            <a:extLst>
              <a:ext uri="{FF2B5EF4-FFF2-40B4-BE49-F238E27FC236}">
                <a16:creationId xmlns:a16="http://schemas.microsoft.com/office/drawing/2014/main" id="{695BEB6A-E26F-48BD-9C46-2C06E64975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A799FB04-5F3A-46E9-ACC5-CE9503A223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C86CBB5-ACAA-4BAF-A935-5E0A8A3BE1CF}" type="slidenum">
              <a:rPr lang="en-GB" altLang="en-US"/>
              <a:pPr>
                <a:spcBef>
                  <a:spcPct val="0"/>
                </a:spcBef>
              </a:pPr>
              <a:t>36</a:t>
            </a:fld>
            <a:endParaRPr lang="en-GB" altLang="en-US"/>
          </a:p>
        </p:txBody>
      </p:sp>
      <p:sp>
        <p:nvSpPr>
          <p:cNvPr id="69635" name="Rectangle 2">
            <a:extLst>
              <a:ext uri="{FF2B5EF4-FFF2-40B4-BE49-F238E27FC236}">
                <a16:creationId xmlns:a16="http://schemas.microsoft.com/office/drawing/2014/main" id="{480B3FBD-D052-4F67-997E-2A77FB2CEAAA}"/>
              </a:ext>
            </a:extLst>
          </p:cNvPr>
          <p:cNvSpPr>
            <a:spLocks noRot="1" noChangeArrowheads="1" noTextEdit="1"/>
          </p:cNvSpPr>
          <p:nvPr>
            <p:ph type="sldImg"/>
          </p:nvPr>
        </p:nvSpPr>
        <p:spPr>
          <a:ln/>
        </p:spPr>
      </p:sp>
      <p:sp>
        <p:nvSpPr>
          <p:cNvPr id="69636" name="Rectangle 3">
            <a:extLst>
              <a:ext uri="{FF2B5EF4-FFF2-40B4-BE49-F238E27FC236}">
                <a16:creationId xmlns:a16="http://schemas.microsoft.com/office/drawing/2014/main" id="{C9CC03B9-EE25-42BC-9668-8B445B6517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8DE67733-DE9B-4B46-8C9D-311513ABCE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5375F7C-94A7-43D4-9B2A-F6B7A6F76748}" type="slidenum">
              <a:rPr lang="en-GB" altLang="en-US"/>
              <a:pPr>
                <a:spcBef>
                  <a:spcPct val="0"/>
                </a:spcBef>
              </a:pPr>
              <a:t>6</a:t>
            </a:fld>
            <a:endParaRPr lang="en-GB" altLang="en-US"/>
          </a:p>
        </p:txBody>
      </p:sp>
      <p:sp>
        <p:nvSpPr>
          <p:cNvPr id="12291" name="Rectangle 2">
            <a:extLst>
              <a:ext uri="{FF2B5EF4-FFF2-40B4-BE49-F238E27FC236}">
                <a16:creationId xmlns:a16="http://schemas.microsoft.com/office/drawing/2014/main" id="{FA5FE390-0D9E-40E8-8AE1-296873E7FDFF}"/>
              </a:ext>
            </a:extLst>
          </p:cNvPr>
          <p:cNvSpPr>
            <a:spLocks noRot="1" noChangeArrowheads="1" noTextEdit="1"/>
          </p:cNvSpPr>
          <p:nvPr>
            <p:ph type="sldImg"/>
          </p:nvPr>
        </p:nvSpPr>
        <p:spPr>
          <a:ln/>
        </p:spPr>
      </p:sp>
      <p:sp>
        <p:nvSpPr>
          <p:cNvPr id="12292" name="Rectangle 3">
            <a:extLst>
              <a:ext uri="{FF2B5EF4-FFF2-40B4-BE49-F238E27FC236}">
                <a16:creationId xmlns:a16="http://schemas.microsoft.com/office/drawing/2014/main" id="{644C24CE-7C9E-4DFE-91C9-6E9C56208B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0B3F7512-A310-4BF9-855E-DACC8BEA85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78F7A56-D6FF-4BDA-B292-03F03EBAAC28}" type="slidenum">
              <a:rPr lang="en-GB" altLang="en-US"/>
              <a:pPr>
                <a:spcBef>
                  <a:spcPct val="0"/>
                </a:spcBef>
              </a:pPr>
              <a:t>37</a:t>
            </a:fld>
            <a:endParaRPr lang="en-GB" altLang="en-US"/>
          </a:p>
        </p:txBody>
      </p:sp>
      <p:sp>
        <p:nvSpPr>
          <p:cNvPr id="71683" name="Rectangle 2">
            <a:extLst>
              <a:ext uri="{FF2B5EF4-FFF2-40B4-BE49-F238E27FC236}">
                <a16:creationId xmlns:a16="http://schemas.microsoft.com/office/drawing/2014/main" id="{E5082D98-77E9-4823-8504-91617AA1E2D2}"/>
              </a:ext>
            </a:extLst>
          </p:cNvPr>
          <p:cNvSpPr>
            <a:spLocks noRot="1" noChangeArrowheads="1" noTextEdit="1"/>
          </p:cNvSpPr>
          <p:nvPr>
            <p:ph type="sldImg"/>
          </p:nvPr>
        </p:nvSpPr>
        <p:spPr>
          <a:ln/>
        </p:spPr>
      </p:sp>
      <p:sp>
        <p:nvSpPr>
          <p:cNvPr id="71684" name="Rectangle 3">
            <a:extLst>
              <a:ext uri="{FF2B5EF4-FFF2-40B4-BE49-F238E27FC236}">
                <a16:creationId xmlns:a16="http://schemas.microsoft.com/office/drawing/2014/main" id="{32BD7B1B-94A7-47E9-99A0-1B920A4AEC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668C61C2-4020-45BA-A139-56326C6351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F01C7E3-1757-45C3-A71E-023BE0A0C489}" type="slidenum">
              <a:rPr lang="en-GB" altLang="en-US"/>
              <a:pPr>
                <a:spcBef>
                  <a:spcPct val="0"/>
                </a:spcBef>
              </a:pPr>
              <a:t>38</a:t>
            </a:fld>
            <a:endParaRPr lang="en-GB" altLang="en-US"/>
          </a:p>
        </p:txBody>
      </p:sp>
      <p:sp>
        <p:nvSpPr>
          <p:cNvPr id="73731" name="Rectangle 2">
            <a:extLst>
              <a:ext uri="{FF2B5EF4-FFF2-40B4-BE49-F238E27FC236}">
                <a16:creationId xmlns:a16="http://schemas.microsoft.com/office/drawing/2014/main" id="{FEF54C87-402A-4D0A-906E-FB1243368FCC}"/>
              </a:ext>
            </a:extLst>
          </p:cNvPr>
          <p:cNvSpPr>
            <a:spLocks noRot="1" noChangeArrowheads="1" noTextEdit="1"/>
          </p:cNvSpPr>
          <p:nvPr>
            <p:ph type="sldImg"/>
          </p:nvPr>
        </p:nvSpPr>
        <p:spPr>
          <a:ln/>
        </p:spPr>
      </p:sp>
      <p:sp>
        <p:nvSpPr>
          <p:cNvPr id="54275" name="Rectangle 3">
            <a:extLst>
              <a:ext uri="{FF2B5EF4-FFF2-40B4-BE49-F238E27FC236}">
                <a16:creationId xmlns:a16="http://schemas.microsoft.com/office/drawing/2014/main" id="{8204989F-D682-467A-83D0-DF3B84A990FE}"/>
              </a:ext>
            </a:extLst>
          </p:cNvPr>
          <p:cNvSpPr>
            <a:spLocks noGrp="1" noChangeArrowheads="1"/>
          </p:cNvSpPr>
          <p:nvPr>
            <p:ph type="body" idx="1"/>
          </p:nvPr>
        </p:nvSpPr>
        <p:spPr/>
        <p:txBody>
          <a:bodyPr/>
          <a:lstStyle/>
          <a:p>
            <a:pPr eaLnBrk="1" hangingPunct="1">
              <a:defRPr/>
            </a:pPr>
            <a:r>
              <a:rPr lang="en-GB" b="1">
                <a:solidFill>
                  <a:srgbClr val="FFFF00"/>
                </a:solidFill>
                <a:effectLst>
                  <a:outerShdw blurRad="38100" dist="38100" dir="2700000" algn="tl">
                    <a:srgbClr val="C0C0C0"/>
                  </a:outerShdw>
                </a:effectLst>
              </a:rPr>
              <a:t>There were only 2 copies of the book “Ancient  History of Caledonia” by John Maclaren, published in 1879 known to Bibliography, one being in the Westminster museum in Canada.</a:t>
            </a:r>
          </a:p>
          <a:p>
            <a:pPr eaLnBrk="1" hangingPunct="1">
              <a:defRPr/>
            </a:pPr>
            <a:r>
              <a:rPr lang="en-GB" b="1">
                <a:solidFill>
                  <a:srgbClr val="FFFF00"/>
                </a:solidFill>
                <a:effectLst>
                  <a:outerShdw blurRad="38100" dist="38100" dir="2700000" algn="tl">
                    <a:srgbClr val="C0C0C0"/>
                  </a:outerShdw>
                </a:effectLst>
              </a:rPr>
              <a:t>Then a 3rd copy turned up which was discovered by Frank Gibb McIntyre of Possilpark, Glasgow, in the bookcase of Frank Wills of Balquhidder, Argyllshire about 1905 and sent to John McIntyre, Calgary, Alberta, Canada, by Frank Wills Jr., school Principal  at Bellfield, Lanarkshire about March, 1938.</a:t>
            </a:r>
          </a:p>
          <a:p>
            <a:pPr eaLnBrk="1" hangingPunct="1">
              <a:defRPr/>
            </a:pPr>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7B867134-EFD0-42F3-B677-68D0D11289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D991986-CF26-4CDC-A3F0-93FA1EDCBCAE}" type="slidenum">
              <a:rPr lang="en-GB" altLang="en-US"/>
              <a:pPr>
                <a:spcBef>
                  <a:spcPct val="0"/>
                </a:spcBef>
              </a:pPr>
              <a:t>39</a:t>
            </a:fld>
            <a:endParaRPr lang="en-GB" altLang="en-US"/>
          </a:p>
        </p:txBody>
      </p:sp>
      <p:sp>
        <p:nvSpPr>
          <p:cNvPr id="75779" name="Rectangle 2">
            <a:extLst>
              <a:ext uri="{FF2B5EF4-FFF2-40B4-BE49-F238E27FC236}">
                <a16:creationId xmlns:a16="http://schemas.microsoft.com/office/drawing/2014/main" id="{9C832911-779E-4C8E-8E0F-0150DF725553}"/>
              </a:ext>
            </a:extLst>
          </p:cNvPr>
          <p:cNvSpPr>
            <a:spLocks noRot="1" noChangeArrowheads="1" noTextEdit="1"/>
          </p:cNvSpPr>
          <p:nvPr>
            <p:ph type="sldImg"/>
          </p:nvPr>
        </p:nvSpPr>
        <p:spPr>
          <a:ln/>
        </p:spPr>
      </p:sp>
      <p:sp>
        <p:nvSpPr>
          <p:cNvPr id="75780" name="Rectangle 3">
            <a:extLst>
              <a:ext uri="{FF2B5EF4-FFF2-40B4-BE49-F238E27FC236}">
                <a16:creationId xmlns:a16="http://schemas.microsoft.com/office/drawing/2014/main" id="{416E38F2-0546-4E1E-A293-615A621F53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cs typeface="Arial" panose="020B0604020202020204" pitchFamily="34" charset="0"/>
              </a:rPr>
              <a:t>PROFESSOR</a:t>
            </a:r>
            <a:r>
              <a:rPr lang="en-GB" altLang="en-US">
                <a:latin typeface="Arial" panose="020B0604020202020204" pitchFamily="34" charset="0"/>
                <a:cs typeface="Arial" panose="020B0604020202020204" pitchFamily="34" charset="0"/>
              </a:rPr>
              <a:t> W H WARREN,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DED87F16-3B01-4FA4-BDCB-5570E60CCC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FDA9984-E399-4DC6-A550-C4529343DB59}" type="slidenum">
              <a:rPr lang="en-GB" altLang="en-US"/>
              <a:pPr>
                <a:spcBef>
                  <a:spcPct val="0"/>
                </a:spcBef>
              </a:pPr>
              <a:t>40</a:t>
            </a:fld>
            <a:endParaRPr lang="en-GB" altLang="en-US"/>
          </a:p>
        </p:txBody>
      </p:sp>
      <p:sp>
        <p:nvSpPr>
          <p:cNvPr id="77827" name="Rectangle 2">
            <a:extLst>
              <a:ext uri="{FF2B5EF4-FFF2-40B4-BE49-F238E27FC236}">
                <a16:creationId xmlns:a16="http://schemas.microsoft.com/office/drawing/2014/main" id="{18FFABB8-4E12-4EB4-B1A7-3DEEE3D15B9F}"/>
              </a:ext>
            </a:extLst>
          </p:cNvPr>
          <p:cNvSpPr>
            <a:spLocks noRot="1" noChangeArrowheads="1" noTextEdit="1"/>
          </p:cNvSpPr>
          <p:nvPr>
            <p:ph type="sldImg"/>
          </p:nvPr>
        </p:nvSpPr>
        <p:spPr>
          <a:ln/>
        </p:spPr>
      </p:sp>
      <p:sp>
        <p:nvSpPr>
          <p:cNvPr id="77828" name="Rectangle 3">
            <a:extLst>
              <a:ext uri="{FF2B5EF4-FFF2-40B4-BE49-F238E27FC236}">
                <a16:creationId xmlns:a16="http://schemas.microsoft.com/office/drawing/2014/main" id="{C40E97EE-096E-4B26-B0F2-05FA58CAF4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3FDF4476-8CC2-4396-B509-6195BC4620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9302EBC-C577-45F3-8AA5-178B3D13AF5F}" type="slidenum">
              <a:rPr lang="en-GB" altLang="en-US"/>
              <a:pPr>
                <a:spcBef>
                  <a:spcPct val="0"/>
                </a:spcBef>
              </a:pPr>
              <a:t>41</a:t>
            </a:fld>
            <a:endParaRPr lang="en-GB" altLang="en-US"/>
          </a:p>
        </p:txBody>
      </p:sp>
      <p:sp>
        <p:nvSpPr>
          <p:cNvPr id="79875" name="Rectangle 2">
            <a:extLst>
              <a:ext uri="{FF2B5EF4-FFF2-40B4-BE49-F238E27FC236}">
                <a16:creationId xmlns:a16="http://schemas.microsoft.com/office/drawing/2014/main" id="{8D28A6DD-306C-422D-8C50-84480E4B1419}"/>
              </a:ext>
            </a:extLst>
          </p:cNvPr>
          <p:cNvSpPr>
            <a:spLocks noRot="1" noChangeArrowheads="1" noTextEdit="1"/>
          </p:cNvSpPr>
          <p:nvPr>
            <p:ph type="sldImg"/>
          </p:nvPr>
        </p:nvSpPr>
        <p:spPr>
          <a:ln/>
        </p:spPr>
      </p:sp>
      <p:sp>
        <p:nvSpPr>
          <p:cNvPr id="79876" name="Rectangle 3">
            <a:extLst>
              <a:ext uri="{FF2B5EF4-FFF2-40B4-BE49-F238E27FC236}">
                <a16:creationId xmlns:a16="http://schemas.microsoft.com/office/drawing/2014/main" id="{6CD06978-0575-489A-B11B-641C9EFA69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FE6B09BA-3822-4FBB-B97A-ED3EF1B749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36B0227-EE65-4927-BC99-1AC26ACE11E1}" type="slidenum">
              <a:rPr lang="en-GB" altLang="en-US"/>
              <a:pPr>
                <a:spcBef>
                  <a:spcPct val="0"/>
                </a:spcBef>
              </a:pPr>
              <a:t>42</a:t>
            </a:fld>
            <a:endParaRPr lang="en-GB" altLang="en-US"/>
          </a:p>
        </p:txBody>
      </p:sp>
      <p:sp>
        <p:nvSpPr>
          <p:cNvPr id="81923" name="Rectangle 2">
            <a:extLst>
              <a:ext uri="{FF2B5EF4-FFF2-40B4-BE49-F238E27FC236}">
                <a16:creationId xmlns:a16="http://schemas.microsoft.com/office/drawing/2014/main" id="{1108B5A0-E093-48C3-BEC2-603D8AC5A67B}"/>
              </a:ext>
            </a:extLst>
          </p:cNvPr>
          <p:cNvSpPr>
            <a:spLocks noRot="1" noChangeArrowheads="1" noTextEdit="1"/>
          </p:cNvSpPr>
          <p:nvPr>
            <p:ph type="sldImg"/>
          </p:nvPr>
        </p:nvSpPr>
        <p:spPr>
          <a:ln/>
        </p:spPr>
      </p:sp>
      <p:sp>
        <p:nvSpPr>
          <p:cNvPr id="81924" name="Rectangle 3">
            <a:extLst>
              <a:ext uri="{FF2B5EF4-FFF2-40B4-BE49-F238E27FC236}">
                <a16:creationId xmlns:a16="http://schemas.microsoft.com/office/drawing/2014/main" id="{4871EDDB-2F3C-4F98-B757-E5535EF8B2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8AF4D075-2814-46BE-88F0-D7A7B435E3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C85B87C-4F33-4801-BD31-2498AC6125AD}" type="slidenum">
              <a:rPr lang="en-GB" altLang="en-US"/>
              <a:pPr>
                <a:spcBef>
                  <a:spcPct val="0"/>
                </a:spcBef>
              </a:pPr>
              <a:t>43</a:t>
            </a:fld>
            <a:endParaRPr lang="en-GB" altLang="en-US"/>
          </a:p>
        </p:txBody>
      </p:sp>
      <p:sp>
        <p:nvSpPr>
          <p:cNvPr id="83971" name="Rectangle 2">
            <a:extLst>
              <a:ext uri="{FF2B5EF4-FFF2-40B4-BE49-F238E27FC236}">
                <a16:creationId xmlns:a16="http://schemas.microsoft.com/office/drawing/2014/main" id="{1DBAF5F7-6FBB-4674-8769-A579C63ADFB2}"/>
              </a:ext>
            </a:extLst>
          </p:cNvPr>
          <p:cNvSpPr>
            <a:spLocks noRot="1" noChangeArrowheads="1" noTextEdit="1"/>
          </p:cNvSpPr>
          <p:nvPr>
            <p:ph type="sldImg"/>
          </p:nvPr>
        </p:nvSpPr>
        <p:spPr>
          <a:ln/>
        </p:spPr>
      </p:sp>
      <p:sp>
        <p:nvSpPr>
          <p:cNvPr id="83972" name="Rectangle 3">
            <a:extLst>
              <a:ext uri="{FF2B5EF4-FFF2-40B4-BE49-F238E27FC236}">
                <a16:creationId xmlns:a16="http://schemas.microsoft.com/office/drawing/2014/main" id="{3D706FCA-2583-4F61-9CE3-AF74DDC7E1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6EFF2973-DB67-442D-B34B-71C0E18339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34EEB74-4A72-4E90-A935-D03F8EB8545B}" type="slidenum">
              <a:rPr lang="en-GB" altLang="en-US"/>
              <a:pPr>
                <a:spcBef>
                  <a:spcPct val="0"/>
                </a:spcBef>
              </a:pPr>
              <a:t>44</a:t>
            </a:fld>
            <a:endParaRPr lang="en-GB" altLang="en-US"/>
          </a:p>
        </p:txBody>
      </p:sp>
      <p:sp>
        <p:nvSpPr>
          <p:cNvPr id="86019" name="Rectangle 2">
            <a:extLst>
              <a:ext uri="{FF2B5EF4-FFF2-40B4-BE49-F238E27FC236}">
                <a16:creationId xmlns:a16="http://schemas.microsoft.com/office/drawing/2014/main" id="{D3FDD71F-AC15-48FC-BAD5-14111086B745}"/>
              </a:ext>
            </a:extLst>
          </p:cNvPr>
          <p:cNvSpPr>
            <a:spLocks noRot="1" noChangeArrowheads="1" noTextEdit="1"/>
          </p:cNvSpPr>
          <p:nvPr>
            <p:ph type="sldImg"/>
          </p:nvPr>
        </p:nvSpPr>
        <p:spPr>
          <a:ln/>
        </p:spPr>
      </p:sp>
      <p:sp>
        <p:nvSpPr>
          <p:cNvPr id="86020" name="Rectangle 3">
            <a:extLst>
              <a:ext uri="{FF2B5EF4-FFF2-40B4-BE49-F238E27FC236}">
                <a16:creationId xmlns:a16="http://schemas.microsoft.com/office/drawing/2014/main" id="{93EC7DE5-50EB-492D-B403-CA66D4C663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E7E92017-720D-499C-9917-ECB8C8FFD6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382983E-58BB-4252-B76D-45486CF983AA}" type="slidenum">
              <a:rPr lang="en-GB" altLang="en-US"/>
              <a:pPr>
                <a:spcBef>
                  <a:spcPct val="0"/>
                </a:spcBef>
              </a:pPr>
              <a:t>45</a:t>
            </a:fld>
            <a:endParaRPr lang="en-GB" altLang="en-US"/>
          </a:p>
        </p:txBody>
      </p:sp>
      <p:sp>
        <p:nvSpPr>
          <p:cNvPr id="88067" name="Rectangle 2">
            <a:extLst>
              <a:ext uri="{FF2B5EF4-FFF2-40B4-BE49-F238E27FC236}">
                <a16:creationId xmlns:a16="http://schemas.microsoft.com/office/drawing/2014/main" id="{B82C2306-1707-4D5F-972F-AB7860A91874}"/>
              </a:ext>
            </a:extLst>
          </p:cNvPr>
          <p:cNvSpPr>
            <a:spLocks noRot="1" noChangeArrowheads="1" noTextEdit="1"/>
          </p:cNvSpPr>
          <p:nvPr>
            <p:ph type="sldImg"/>
          </p:nvPr>
        </p:nvSpPr>
        <p:spPr>
          <a:ln/>
        </p:spPr>
      </p:sp>
      <p:sp>
        <p:nvSpPr>
          <p:cNvPr id="88068" name="Rectangle 3">
            <a:extLst>
              <a:ext uri="{FF2B5EF4-FFF2-40B4-BE49-F238E27FC236}">
                <a16:creationId xmlns:a16="http://schemas.microsoft.com/office/drawing/2014/main" id="{0BBF49C1-CA9C-4C5D-ADC6-3F80441F15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87190E78-6CAE-4B1F-B82E-F6AC71C2A6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B9C10DF-915F-47A5-8D45-1B5A65380026}" type="slidenum">
              <a:rPr lang="en-GB" altLang="en-US"/>
              <a:pPr>
                <a:spcBef>
                  <a:spcPct val="0"/>
                </a:spcBef>
              </a:pPr>
              <a:t>46</a:t>
            </a:fld>
            <a:endParaRPr lang="en-GB" altLang="en-US"/>
          </a:p>
        </p:txBody>
      </p:sp>
      <p:sp>
        <p:nvSpPr>
          <p:cNvPr id="90115" name="Rectangle 2">
            <a:extLst>
              <a:ext uri="{FF2B5EF4-FFF2-40B4-BE49-F238E27FC236}">
                <a16:creationId xmlns:a16="http://schemas.microsoft.com/office/drawing/2014/main" id="{03900DC2-7B39-4B9C-9D81-9BCB0F7F2478}"/>
              </a:ext>
            </a:extLst>
          </p:cNvPr>
          <p:cNvSpPr>
            <a:spLocks noRot="1" noChangeArrowheads="1" noTextEdit="1"/>
          </p:cNvSpPr>
          <p:nvPr>
            <p:ph type="sldImg"/>
          </p:nvPr>
        </p:nvSpPr>
        <p:spPr>
          <a:ln/>
        </p:spPr>
      </p:sp>
      <p:sp>
        <p:nvSpPr>
          <p:cNvPr id="90116" name="Rectangle 3">
            <a:extLst>
              <a:ext uri="{FF2B5EF4-FFF2-40B4-BE49-F238E27FC236}">
                <a16:creationId xmlns:a16="http://schemas.microsoft.com/office/drawing/2014/main" id="{F7E48014-2A9F-49D2-A1F5-5B929F1D54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i="1">
                <a:latin typeface="Arial" panose="020B0604020202020204" pitchFamily="34" charset="0"/>
                <a:cs typeface="Arial" panose="020B0604020202020204" pitchFamily="34" charset="0"/>
              </a:rPr>
              <a:t>Langues d'oïl</a:t>
            </a:r>
            <a:r>
              <a:rPr lang="en-GB" altLang="en-US">
                <a:latin typeface="Arial" panose="020B0604020202020204" pitchFamily="34" charset="0"/>
                <a:cs typeface="Arial" panose="020B0604020202020204" pitchFamily="34" charset="0"/>
              </a:rPr>
              <a:t> is the linguistic and historical designation of the </a:t>
            </a:r>
            <a:r>
              <a:rPr lang="en-GB" altLang="en-US">
                <a:latin typeface="Arial" panose="020B0604020202020204" pitchFamily="34" charset="0"/>
                <a:cs typeface="Arial" panose="020B0604020202020204" pitchFamily="34" charset="0"/>
                <a:hlinkClick r:id="rId3" tooltip="Gallo-Romance languages"/>
              </a:rPr>
              <a:t>Gallo-Romance languages</a:t>
            </a:r>
            <a:r>
              <a:rPr lang="en-GB" altLang="en-US">
                <a:latin typeface="Arial" panose="020B0604020202020204" pitchFamily="34" charset="0"/>
                <a:cs typeface="Arial" panose="020B0604020202020204" pitchFamily="34" charset="0"/>
              </a:rPr>
              <a:t> originating from the northern territories of </a:t>
            </a:r>
            <a:r>
              <a:rPr lang="en-GB" altLang="en-US">
                <a:latin typeface="Arial" panose="020B0604020202020204" pitchFamily="34" charset="0"/>
                <a:cs typeface="Arial" panose="020B0604020202020204" pitchFamily="34" charset="0"/>
                <a:hlinkClick r:id="rId4" tooltip="Roman Gaul"/>
              </a:rPr>
              <a:t>Roman Gaul</a:t>
            </a:r>
            <a:r>
              <a:rPr lang="en-GB" altLang="en-US">
                <a:latin typeface="Arial" panose="020B0604020202020204" pitchFamily="34" charset="0"/>
                <a:cs typeface="Arial" panose="020B0604020202020204" pitchFamily="34" charset="0"/>
              </a:rPr>
              <a:t>, which today make up northern </a:t>
            </a:r>
            <a:r>
              <a:rPr lang="en-GB" altLang="en-US">
                <a:latin typeface="Arial" panose="020B0604020202020204" pitchFamily="34" charset="0"/>
                <a:cs typeface="Arial" panose="020B0604020202020204" pitchFamily="34" charset="0"/>
                <a:hlinkClick r:id="rId5" tooltip="France"/>
              </a:rPr>
              <a:t>France</a:t>
            </a:r>
            <a:r>
              <a:rPr lang="en-GB" altLang="en-US">
                <a:latin typeface="Arial" panose="020B0604020202020204" pitchFamily="34" charset="0"/>
                <a:cs typeface="Arial" panose="020B0604020202020204" pitchFamily="34" charset="0"/>
              </a:rPr>
              <a:t>, part of </a:t>
            </a:r>
            <a:r>
              <a:rPr lang="en-GB" altLang="en-US">
                <a:latin typeface="Arial" panose="020B0604020202020204" pitchFamily="34" charset="0"/>
                <a:cs typeface="Arial" panose="020B0604020202020204" pitchFamily="34" charset="0"/>
                <a:hlinkClick r:id="rId6" tooltip="Belgium"/>
              </a:rPr>
              <a:t>Belgium</a:t>
            </a:r>
            <a:r>
              <a:rPr lang="en-GB" altLang="en-US">
                <a:latin typeface="Arial" panose="020B0604020202020204" pitchFamily="34" charset="0"/>
                <a:cs typeface="Arial" panose="020B0604020202020204" pitchFamily="34" charset="0"/>
              </a:rPr>
              <a:t>, and the </a:t>
            </a:r>
            <a:r>
              <a:rPr lang="en-GB" altLang="en-US">
                <a:latin typeface="Arial" panose="020B0604020202020204" pitchFamily="34" charset="0"/>
                <a:cs typeface="Arial" panose="020B0604020202020204" pitchFamily="34" charset="0"/>
                <a:hlinkClick r:id="rId7" tooltip="Channel Islands"/>
              </a:rPr>
              <a:t>Channel Islands</a:t>
            </a:r>
            <a:r>
              <a:rPr lang="en-GB" altLang="en-US">
                <a:latin typeface="Arial" panose="020B0604020202020204" pitchFamily="34" charset="0"/>
                <a:cs typeface="Arial" panose="020B0604020202020204" pitchFamily="34" charset="0"/>
              </a:rPr>
              <a:t>. These languages have all been replaced by </a:t>
            </a:r>
            <a:r>
              <a:rPr lang="en-GB" altLang="en-US">
                <a:latin typeface="Arial" panose="020B0604020202020204" pitchFamily="34" charset="0"/>
                <a:cs typeface="Arial" panose="020B0604020202020204" pitchFamily="34" charset="0"/>
                <a:hlinkClick r:id="rId8" tooltip="French language"/>
              </a:rPr>
              <a:t>Standard French</a:t>
            </a:r>
            <a:r>
              <a:rPr lang="en-GB" altLang="en-US">
                <a:latin typeface="Arial" panose="020B0604020202020204" pitchFamily="34" charset="0"/>
                <a:cs typeface="Arial" panose="020B0604020202020204" pitchFamily="34" charset="0"/>
              </a:rPr>
              <a:t> (an oïl variety itself) as the official and predominant language in their territories, except in the Channel Islands, where </a:t>
            </a:r>
            <a:r>
              <a:rPr lang="en-GB" altLang="en-US">
                <a:latin typeface="Arial" panose="020B0604020202020204" pitchFamily="34" charset="0"/>
                <a:cs typeface="Arial" panose="020B0604020202020204" pitchFamily="34" charset="0"/>
                <a:hlinkClick r:id="rId9" tooltip="English language"/>
              </a:rPr>
              <a:t>English</a:t>
            </a:r>
            <a:r>
              <a:rPr lang="en-GB" altLang="en-US">
                <a:latin typeface="Arial" panose="020B0604020202020204" pitchFamily="34" charset="0"/>
                <a:cs typeface="Arial" panose="020B0604020202020204" pitchFamily="34" charset="0"/>
              </a:rPr>
              <a:t> is the predominant language.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C8B35E18-CC65-40DE-B05E-3BB65ADB46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23B652D-EC5F-45BB-81F6-7F4B5E9F98AD}" type="slidenum">
              <a:rPr lang="en-GB" altLang="en-US"/>
              <a:pPr>
                <a:spcBef>
                  <a:spcPct val="0"/>
                </a:spcBef>
              </a:pPr>
              <a:t>7</a:t>
            </a:fld>
            <a:endParaRPr lang="en-GB" altLang="en-US"/>
          </a:p>
        </p:txBody>
      </p:sp>
      <p:sp>
        <p:nvSpPr>
          <p:cNvPr id="14339" name="Rectangle 2">
            <a:extLst>
              <a:ext uri="{FF2B5EF4-FFF2-40B4-BE49-F238E27FC236}">
                <a16:creationId xmlns:a16="http://schemas.microsoft.com/office/drawing/2014/main" id="{1DE59524-239E-4BA1-BB8D-4B16D1D47B0D}"/>
              </a:ext>
            </a:extLst>
          </p:cNvPr>
          <p:cNvSpPr>
            <a:spLocks noRot="1" noChangeArrowheads="1" noTextEdit="1"/>
          </p:cNvSpPr>
          <p:nvPr>
            <p:ph type="sldImg"/>
          </p:nvPr>
        </p:nvSpPr>
        <p:spPr>
          <a:ln/>
        </p:spPr>
      </p:sp>
      <p:sp>
        <p:nvSpPr>
          <p:cNvPr id="14340" name="Rectangle 3">
            <a:extLst>
              <a:ext uri="{FF2B5EF4-FFF2-40B4-BE49-F238E27FC236}">
                <a16:creationId xmlns:a16="http://schemas.microsoft.com/office/drawing/2014/main" id="{2BCAEF95-55E4-4AF2-9425-FC5D630953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83538E5A-24BC-4984-A1A7-737BAA711F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3BC9914-2659-4061-875B-FABF0D950D6E}" type="slidenum">
              <a:rPr lang="en-GB" altLang="en-US"/>
              <a:pPr>
                <a:spcBef>
                  <a:spcPct val="0"/>
                </a:spcBef>
              </a:pPr>
              <a:t>47</a:t>
            </a:fld>
            <a:endParaRPr lang="en-GB" altLang="en-US"/>
          </a:p>
        </p:txBody>
      </p:sp>
      <p:sp>
        <p:nvSpPr>
          <p:cNvPr id="92163" name="Rectangle 2">
            <a:extLst>
              <a:ext uri="{FF2B5EF4-FFF2-40B4-BE49-F238E27FC236}">
                <a16:creationId xmlns:a16="http://schemas.microsoft.com/office/drawing/2014/main" id="{9A92CD10-9667-4A99-88A6-C6FED09B0508}"/>
              </a:ext>
            </a:extLst>
          </p:cNvPr>
          <p:cNvSpPr>
            <a:spLocks noRot="1" noChangeArrowheads="1" noTextEdit="1"/>
          </p:cNvSpPr>
          <p:nvPr>
            <p:ph type="sldImg"/>
          </p:nvPr>
        </p:nvSpPr>
        <p:spPr>
          <a:ln/>
        </p:spPr>
      </p:sp>
      <p:sp>
        <p:nvSpPr>
          <p:cNvPr id="92164" name="Rectangle 3">
            <a:extLst>
              <a:ext uri="{FF2B5EF4-FFF2-40B4-BE49-F238E27FC236}">
                <a16:creationId xmlns:a16="http://schemas.microsoft.com/office/drawing/2014/main" id="{DC67B75C-946F-4FF5-9C6F-B410C04C2C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8133C28C-92D4-4842-A801-131BA8C1FD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561C9AE-6A65-4496-87BF-500E9179D896}" type="slidenum">
              <a:rPr lang="en-GB" altLang="en-US"/>
              <a:pPr>
                <a:spcBef>
                  <a:spcPct val="0"/>
                </a:spcBef>
              </a:pPr>
              <a:t>48</a:t>
            </a:fld>
            <a:endParaRPr lang="en-GB" altLang="en-US"/>
          </a:p>
        </p:txBody>
      </p:sp>
      <p:sp>
        <p:nvSpPr>
          <p:cNvPr id="94211" name="Rectangle 2">
            <a:extLst>
              <a:ext uri="{FF2B5EF4-FFF2-40B4-BE49-F238E27FC236}">
                <a16:creationId xmlns:a16="http://schemas.microsoft.com/office/drawing/2014/main" id="{D356C4F3-8354-4BC1-96CB-8219AF2335F9}"/>
              </a:ext>
            </a:extLst>
          </p:cNvPr>
          <p:cNvSpPr>
            <a:spLocks noRot="1" noChangeArrowheads="1" noTextEdit="1"/>
          </p:cNvSpPr>
          <p:nvPr>
            <p:ph type="sldImg"/>
          </p:nvPr>
        </p:nvSpPr>
        <p:spPr>
          <a:ln/>
        </p:spPr>
      </p:sp>
      <p:sp>
        <p:nvSpPr>
          <p:cNvPr id="94212" name="Rectangle 3">
            <a:extLst>
              <a:ext uri="{FF2B5EF4-FFF2-40B4-BE49-F238E27FC236}">
                <a16:creationId xmlns:a16="http://schemas.microsoft.com/office/drawing/2014/main" id="{22D8F4D3-250E-4AA7-83FD-0117A5D78C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92994266-6F44-4982-B715-D61373175A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808FC61-3009-480E-A0B3-019C145ED680}" type="slidenum">
              <a:rPr lang="en-GB" altLang="en-US"/>
              <a:pPr>
                <a:spcBef>
                  <a:spcPct val="0"/>
                </a:spcBef>
              </a:pPr>
              <a:t>49</a:t>
            </a:fld>
            <a:endParaRPr lang="en-GB" altLang="en-US"/>
          </a:p>
        </p:txBody>
      </p:sp>
      <p:sp>
        <p:nvSpPr>
          <p:cNvPr id="96259" name="Rectangle 2">
            <a:extLst>
              <a:ext uri="{FF2B5EF4-FFF2-40B4-BE49-F238E27FC236}">
                <a16:creationId xmlns:a16="http://schemas.microsoft.com/office/drawing/2014/main" id="{17D15F84-BE59-46C5-A336-D600767A8DC3}"/>
              </a:ext>
            </a:extLst>
          </p:cNvPr>
          <p:cNvSpPr>
            <a:spLocks noRot="1" noChangeArrowheads="1" noTextEdit="1"/>
          </p:cNvSpPr>
          <p:nvPr>
            <p:ph type="sldImg"/>
          </p:nvPr>
        </p:nvSpPr>
        <p:spPr>
          <a:ln/>
        </p:spPr>
      </p:sp>
      <p:sp>
        <p:nvSpPr>
          <p:cNvPr id="96260" name="Rectangle 3">
            <a:extLst>
              <a:ext uri="{FF2B5EF4-FFF2-40B4-BE49-F238E27FC236}">
                <a16:creationId xmlns:a16="http://schemas.microsoft.com/office/drawing/2014/main" id="{10398AF4-8173-40F7-9A04-330FB52528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43709F46-47C9-4485-83E2-BAB05D2393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C4B57A4-72D5-4804-A0E3-01DBBA0B921F}" type="slidenum">
              <a:rPr lang="en-GB" altLang="en-US"/>
              <a:pPr>
                <a:spcBef>
                  <a:spcPct val="0"/>
                </a:spcBef>
              </a:pPr>
              <a:t>50</a:t>
            </a:fld>
            <a:endParaRPr lang="en-GB" altLang="en-US"/>
          </a:p>
        </p:txBody>
      </p:sp>
      <p:sp>
        <p:nvSpPr>
          <p:cNvPr id="98307" name="Rectangle 2">
            <a:extLst>
              <a:ext uri="{FF2B5EF4-FFF2-40B4-BE49-F238E27FC236}">
                <a16:creationId xmlns:a16="http://schemas.microsoft.com/office/drawing/2014/main" id="{DBF027EC-3346-426A-B9B6-6498F031746C}"/>
              </a:ext>
            </a:extLst>
          </p:cNvPr>
          <p:cNvSpPr>
            <a:spLocks noRot="1" noChangeArrowheads="1" noTextEdit="1"/>
          </p:cNvSpPr>
          <p:nvPr>
            <p:ph type="sldImg"/>
          </p:nvPr>
        </p:nvSpPr>
        <p:spPr>
          <a:ln/>
        </p:spPr>
      </p:sp>
      <p:sp>
        <p:nvSpPr>
          <p:cNvPr id="98308" name="Rectangle 3">
            <a:extLst>
              <a:ext uri="{FF2B5EF4-FFF2-40B4-BE49-F238E27FC236}">
                <a16:creationId xmlns:a16="http://schemas.microsoft.com/office/drawing/2014/main" id="{B1682F00-D0B3-4647-9E76-F7E8D79456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8F49EC34-56AA-4182-8125-E6288A2784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3E3930E-5F29-468A-A639-0B9BB220BD11}" type="slidenum">
              <a:rPr lang="en-GB" altLang="en-US"/>
              <a:pPr>
                <a:spcBef>
                  <a:spcPct val="0"/>
                </a:spcBef>
              </a:pPr>
              <a:t>51</a:t>
            </a:fld>
            <a:endParaRPr lang="en-GB" altLang="en-US"/>
          </a:p>
        </p:txBody>
      </p:sp>
      <p:sp>
        <p:nvSpPr>
          <p:cNvPr id="100355" name="Rectangle 2">
            <a:extLst>
              <a:ext uri="{FF2B5EF4-FFF2-40B4-BE49-F238E27FC236}">
                <a16:creationId xmlns:a16="http://schemas.microsoft.com/office/drawing/2014/main" id="{14E43DAB-1CD0-4FB2-8B35-7CE7F7EA10CB}"/>
              </a:ext>
            </a:extLst>
          </p:cNvPr>
          <p:cNvSpPr>
            <a:spLocks noRot="1" noChangeArrowheads="1" noTextEdit="1"/>
          </p:cNvSpPr>
          <p:nvPr>
            <p:ph type="sldImg"/>
          </p:nvPr>
        </p:nvSpPr>
        <p:spPr>
          <a:ln/>
        </p:spPr>
      </p:sp>
      <p:sp>
        <p:nvSpPr>
          <p:cNvPr id="100356" name="Rectangle 3">
            <a:extLst>
              <a:ext uri="{FF2B5EF4-FFF2-40B4-BE49-F238E27FC236}">
                <a16:creationId xmlns:a16="http://schemas.microsoft.com/office/drawing/2014/main" id="{A92035FE-E422-444F-8CD2-6597466647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EBDE6765-0FE6-4EA1-A302-581F09FC15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FABCB15-E2B6-4ECC-AE16-05D26A6F8738}" type="slidenum">
              <a:rPr lang="en-GB" altLang="en-US"/>
              <a:pPr>
                <a:spcBef>
                  <a:spcPct val="0"/>
                </a:spcBef>
              </a:pPr>
              <a:t>52</a:t>
            </a:fld>
            <a:endParaRPr lang="en-GB" altLang="en-US"/>
          </a:p>
        </p:txBody>
      </p:sp>
      <p:sp>
        <p:nvSpPr>
          <p:cNvPr id="102403" name="Rectangle 2">
            <a:extLst>
              <a:ext uri="{FF2B5EF4-FFF2-40B4-BE49-F238E27FC236}">
                <a16:creationId xmlns:a16="http://schemas.microsoft.com/office/drawing/2014/main" id="{85F98BFF-38B7-467B-89E8-B0BA045357BC}"/>
              </a:ext>
            </a:extLst>
          </p:cNvPr>
          <p:cNvSpPr>
            <a:spLocks noRot="1" noChangeArrowheads="1" noTextEdit="1"/>
          </p:cNvSpPr>
          <p:nvPr>
            <p:ph type="sldImg"/>
          </p:nvPr>
        </p:nvSpPr>
        <p:spPr>
          <a:ln/>
        </p:spPr>
      </p:sp>
      <p:sp>
        <p:nvSpPr>
          <p:cNvPr id="102404" name="Rectangle 3">
            <a:extLst>
              <a:ext uri="{FF2B5EF4-FFF2-40B4-BE49-F238E27FC236}">
                <a16:creationId xmlns:a16="http://schemas.microsoft.com/office/drawing/2014/main" id="{121C36D1-DBAE-4490-887C-31F45AC221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CBEE4999-7BC6-4BF7-832F-A796190BD8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EB1E3E4-210D-4AF6-A401-605C50591E45}" type="slidenum">
              <a:rPr lang="en-GB" altLang="en-US"/>
              <a:pPr>
                <a:spcBef>
                  <a:spcPct val="0"/>
                </a:spcBef>
              </a:pPr>
              <a:t>55</a:t>
            </a:fld>
            <a:endParaRPr lang="en-GB" altLang="en-US"/>
          </a:p>
        </p:txBody>
      </p:sp>
      <p:sp>
        <p:nvSpPr>
          <p:cNvPr id="106499" name="Rectangle 2">
            <a:extLst>
              <a:ext uri="{FF2B5EF4-FFF2-40B4-BE49-F238E27FC236}">
                <a16:creationId xmlns:a16="http://schemas.microsoft.com/office/drawing/2014/main" id="{BD2FFE6F-1F83-4617-8F53-FE54BEE958E2}"/>
              </a:ext>
            </a:extLst>
          </p:cNvPr>
          <p:cNvSpPr>
            <a:spLocks noRot="1" noChangeArrowheads="1" noTextEdit="1"/>
          </p:cNvSpPr>
          <p:nvPr>
            <p:ph type="sldImg"/>
          </p:nvPr>
        </p:nvSpPr>
        <p:spPr>
          <a:ln/>
        </p:spPr>
      </p:sp>
      <p:sp>
        <p:nvSpPr>
          <p:cNvPr id="106500" name="Rectangle 3">
            <a:extLst>
              <a:ext uri="{FF2B5EF4-FFF2-40B4-BE49-F238E27FC236}">
                <a16:creationId xmlns:a16="http://schemas.microsoft.com/office/drawing/2014/main" id="{3CCF0304-2394-4AD3-9ABC-FCAC856417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C2ACE79E-162F-4A1A-A0D5-5DE502F1E03C}"/>
              </a:ext>
            </a:extLst>
          </p:cNvPr>
          <p:cNvSpPr>
            <a:spLocks noGrp="1" noRot="1" noChangeAspect="1" noTextEdit="1"/>
          </p:cNvSpPr>
          <p:nvPr>
            <p:ph type="sldImg"/>
          </p:nvPr>
        </p:nvSpPr>
        <p:spPr>
          <a:ln/>
        </p:spPr>
      </p:sp>
      <p:sp>
        <p:nvSpPr>
          <p:cNvPr id="108547" name="Notes Placeholder 2">
            <a:extLst>
              <a:ext uri="{FF2B5EF4-FFF2-40B4-BE49-F238E27FC236}">
                <a16:creationId xmlns:a16="http://schemas.microsoft.com/office/drawing/2014/main" id="{D571C2A1-E105-4CC6-920B-9C75D759CC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cs typeface="Arial" panose="020B0604020202020204" pitchFamily="34" charset="0"/>
              </a:rPr>
              <a:t>The great Dr. M' Gregor, pioneer evangelist and poet of Nova Scotia, his biographer tells us, wrote a book, now unfortunately unobtainable, on the relation between the Gaelic and Hebrew languages</a:t>
            </a:r>
          </a:p>
        </p:txBody>
      </p:sp>
      <p:sp>
        <p:nvSpPr>
          <p:cNvPr id="108548" name="Slide Number Placeholder 3">
            <a:extLst>
              <a:ext uri="{FF2B5EF4-FFF2-40B4-BE49-F238E27FC236}">
                <a16:creationId xmlns:a16="http://schemas.microsoft.com/office/drawing/2014/main" id="{9DCEF20B-C050-4790-A68C-07D1437D104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BBF025F-C590-4DDD-8A51-FCB851EB5FCD}" type="slidenum">
              <a:rPr lang="en-GB" altLang="en-US"/>
              <a:pPr>
                <a:spcBef>
                  <a:spcPct val="0"/>
                </a:spcBef>
              </a:pPr>
              <a:t>56</a:t>
            </a:fld>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3C27EDE7-6E40-4961-911D-50AE6AF423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8280F7C-247B-4984-9CBD-7B9D77460ED5}" type="slidenum">
              <a:rPr lang="en-GB" altLang="en-US"/>
              <a:pPr>
                <a:spcBef>
                  <a:spcPct val="0"/>
                </a:spcBef>
              </a:pPr>
              <a:t>80</a:t>
            </a:fld>
            <a:endParaRPr lang="en-GB" altLang="en-US"/>
          </a:p>
        </p:txBody>
      </p:sp>
      <p:sp>
        <p:nvSpPr>
          <p:cNvPr id="134147" name="Rectangle 2">
            <a:extLst>
              <a:ext uri="{FF2B5EF4-FFF2-40B4-BE49-F238E27FC236}">
                <a16:creationId xmlns:a16="http://schemas.microsoft.com/office/drawing/2014/main" id="{A0199407-75F0-49FF-95A0-10935AFDDEA5}"/>
              </a:ext>
            </a:extLst>
          </p:cNvPr>
          <p:cNvSpPr>
            <a:spLocks noRot="1" noChangeArrowheads="1" noTextEdit="1"/>
          </p:cNvSpPr>
          <p:nvPr>
            <p:ph type="sldImg"/>
          </p:nvPr>
        </p:nvSpPr>
        <p:spPr>
          <a:ln/>
        </p:spPr>
      </p:sp>
      <p:sp>
        <p:nvSpPr>
          <p:cNvPr id="134148" name="Rectangle 3">
            <a:extLst>
              <a:ext uri="{FF2B5EF4-FFF2-40B4-BE49-F238E27FC236}">
                <a16:creationId xmlns:a16="http://schemas.microsoft.com/office/drawing/2014/main" id="{223BBB29-A4C5-4317-9B7C-D508C2BA6D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D43F2949-A58A-4662-B1EA-C26E015D33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06EA146-BEC6-4740-8E86-6A3E33C733CF}" type="slidenum">
              <a:rPr lang="en-GB" altLang="en-US"/>
              <a:pPr>
                <a:spcBef>
                  <a:spcPct val="0"/>
                </a:spcBef>
              </a:pPr>
              <a:t>81</a:t>
            </a:fld>
            <a:endParaRPr lang="en-GB" altLang="en-US"/>
          </a:p>
        </p:txBody>
      </p:sp>
      <p:sp>
        <p:nvSpPr>
          <p:cNvPr id="136195" name="Rectangle 2">
            <a:extLst>
              <a:ext uri="{FF2B5EF4-FFF2-40B4-BE49-F238E27FC236}">
                <a16:creationId xmlns:a16="http://schemas.microsoft.com/office/drawing/2014/main" id="{7C108EC7-CBF7-411F-8C26-A4FE56D80535}"/>
              </a:ext>
            </a:extLst>
          </p:cNvPr>
          <p:cNvSpPr>
            <a:spLocks noRot="1" noChangeArrowheads="1" noTextEdit="1"/>
          </p:cNvSpPr>
          <p:nvPr>
            <p:ph type="sldImg"/>
          </p:nvPr>
        </p:nvSpPr>
        <p:spPr>
          <a:ln/>
        </p:spPr>
      </p:sp>
      <p:sp>
        <p:nvSpPr>
          <p:cNvPr id="136196" name="Rectangle 3">
            <a:extLst>
              <a:ext uri="{FF2B5EF4-FFF2-40B4-BE49-F238E27FC236}">
                <a16:creationId xmlns:a16="http://schemas.microsoft.com/office/drawing/2014/main" id="{EFEB1501-4D73-4385-93AF-D6B13C4615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68D7F52-6ACE-4F6C-A3EA-FF44F70CAC6E}"/>
              </a:ext>
            </a:extLst>
          </p:cNvPr>
          <p:cNvSpPr>
            <a:spLocks noGrp="1" noRot="1" noChangeAspect="1" noTextEdit="1"/>
          </p:cNvSpPr>
          <p:nvPr>
            <p:ph type="sldImg"/>
          </p:nvPr>
        </p:nvSpPr>
        <p:spPr>
          <a:ln/>
        </p:spPr>
      </p:sp>
      <p:sp>
        <p:nvSpPr>
          <p:cNvPr id="16387" name="Notes Placeholder 2">
            <a:extLst>
              <a:ext uri="{FF2B5EF4-FFF2-40B4-BE49-F238E27FC236}">
                <a16:creationId xmlns:a16="http://schemas.microsoft.com/office/drawing/2014/main" id="{979143BC-CF8E-4FC6-A6C6-52142064FC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cs typeface="Arial" panose="020B0604020202020204" pitchFamily="34" charset="0"/>
              </a:rPr>
              <a:t>The Various Languages Spoken In Britain, Ire­land And Gaul</a:t>
            </a:r>
            <a:endParaRPr lang="en-GB" altLang="en-US">
              <a:latin typeface="Arial" panose="020B0604020202020204" pitchFamily="34" charset="0"/>
              <a:cs typeface="Arial" panose="020B0604020202020204" pitchFamily="34" charset="0"/>
            </a:endParaRPr>
          </a:p>
          <a:p>
            <a:r>
              <a:rPr lang="en-US" altLang="en-US" b="1">
                <a:latin typeface="Arial" panose="020B0604020202020204" pitchFamily="34" charset="0"/>
                <a:cs typeface="Arial" panose="020B0604020202020204" pitchFamily="34" charset="0"/>
              </a:rPr>
              <a:t>Professor T. Nicholas</a:t>
            </a:r>
            <a:endParaRPr lang="en-GB"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(Harold Stough Notes)</a:t>
            </a:r>
            <a:endParaRPr lang="en-GB"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 </a:t>
            </a:r>
            <a:endParaRPr lang="en-GB"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"A comparison of the various languages spoken in Britain, Ire­land and Gaul in the time of Caesar, in so far as their elements are now ascertainable leads to the conclusion that those tribes and "nations", who spoke them, though torn asunder by dissension, and widely separated by locality, constituted substantially but one people."</a:t>
            </a:r>
            <a:endParaRPr lang="en-GB"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 </a:t>
            </a:r>
            <a:endParaRPr lang="en-GB"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(Professor T. Nicholas, Prof. of Biblical Literature/in the Presbyterian College, Carmarthen: Welsh Antiquary and Governor of the University of Wales; in "The Pedigree of the English People" pp 27.28.)</a:t>
            </a:r>
          </a:p>
          <a:p>
            <a:r>
              <a:rPr lang="en-US" altLang="en-US">
                <a:latin typeface="Arial" panose="020B0604020202020204" pitchFamily="34" charset="0"/>
                <a:cs typeface="Arial" panose="020B0604020202020204" pitchFamily="34" charset="0"/>
              </a:rPr>
              <a:t>Presbyterian College, Carmarthen</a:t>
            </a:r>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p:txBody>
      </p:sp>
      <p:sp>
        <p:nvSpPr>
          <p:cNvPr id="16388" name="Slide Number Placeholder 3">
            <a:extLst>
              <a:ext uri="{FF2B5EF4-FFF2-40B4-BE49-F238E27FC236}">
                <a16:creationId xmlns:a16="http://schemas.microsoft.com/office/drawing/2014/main" id="{0C6E9803-1C57-4E85-B9FE-DAB999F204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D490474-A3B7-4DD5-B6E0-F4F4FB1E91AF}" type="slidenum">
              <a:rPr lang="en-GB" altLang="en-US"/>
              <a:pPr>
                <a:spcBef>
                  <a:spcPct val="0"/>
                </a:spcBef>
              </a:pPr>
              <a:t>8</a:t>
            </a:fld>
            <a:endParaRPr lang="en-GB"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D329AEDE-2DAD-40E4-B093-03F19AFBB8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0984254-92CB-485B-921A-C7FB62E82319}" type="slidenum">
              <a:rPr lang="en-GB" altLang="en-US"/>
              <a:pPr>
                <a:spcBef>
                  <a:spcPct val="0"/>
                </a:spcBef>
              </a:pPr>
              <a:t>82</a:t>
            </a:fld>
            <a:endParaRPr lang="en-GB" altLang="en-US"/>
          </a:p>
        </p:txBody>
      </p:sp>
      <p:sp>
        <p:nvSpPr>
          <p:cNvPr id="138243" name="Rectangle 2">
            <a:extLst>
              <a:ext uri="{FF2B5EF4-FFF2-40B4-BE49-F238E27FC236}">
                <a16:creationId xmlns:a16="http://schemas.microsoft.com/office/drawing/2014/main" id="{9CF3B5A5-41CB-4CD2-B8D5-8260FB1BA4E1}"/>
              </a:ext>
            </a:extLst>
          </p:cNvPr>
          <p:cNvSpPr>
            <a:spLocks noRot="1" noChangeArrowheads="1" noTextEdit="1"/>
          </p:cNvSpPr>
          <p:nvPr>
            <p:ph type="sldImg"/>
          </p:nvPr>
        </p:nvSpPr>
        <p:spPr>
          <a:ln/>
        </p:spPr>
      </p:sp>
      <p:sp>
        <p:nvSpPr>
          <p:cNvPr id="138244" name="Rectangle 3">
            <a:extLst>
              <a:ext uri="{FF2B5EF4-FFF2-40B4-BE49-F238E27FC236}">
                <a16:creationId xmlns:a16="http://schemas.microsoft.com/office/drawing/2014/main" id="{3B575DC7-8D66-4492-B9F4-AC3177064D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9ECA799C-CF0E-4DBC-A5EC-D935030EB4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DA03508-D492-4429-86CB-E4A664436554}" type="slidenum">
              <a:rPr lang="en-GB" altLang="en-US"/>
              <a:pPr>
                <a:spcBef>
                  <a:spcPct val="0"/>
                </a:spcBef>
              </a:pPr>
              <a:t>83</a:t>
            </a:fld>
            <a:endParaRPr lang="en-GB" altLang="en-US"/>
          </a:p>
        </p:txBody>
      </p:sp>
      <p:sp>
        <p:nvSpPr>
          <p:cNvPr id="140291" name="Rectangle 2">
            <a:extLst>
              <a:ext uri="{FF2B5EF4-FFF2-40B4-BE49-F238E27FC236}">
                <a16:creationId xmlns:a16="http://schemas.microsoft.com/office/drawing/2014/main" id="{CD796DAF-9B4A-4C63-87AC-BC5AFC5100D2}"/>
              </a:ext>
            </a:extLst>
          </p:cNvPr>
          <p:cNvSpPr>
            <a:spLocks noRot="1" noChangeArrowheads="1" noTextEdit="1"/>
          </p:cNvSpPr>
          <p:nvPr>
            <p:ph type="sldImg"/>
          </p:nvPr>
        </p:nvSpPr>
        <p:spPr>
          <a:ln/>
        </p:spPr>
      </p:sp>
      <p:sp>
        <p:nvSpPr>
          <p:cNvPr id="140292" name="Rectangle 3">
            <a:extLst>
              <a:ext uri="{FF2B5EF4-FFF2-40B4-BE49-F238E27FC236}">
                <a16:creationId xmlns:a16="http://schemas.microsoft.com/office/drawing/2014/main" id="{115B3FF1-6732-42DB-ADC8-99183EAAA8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7B67D571-F591-4B67-9225-91EC19B49E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4F33D5B-CABA-4CDF-AD1E-09405A57729C}" type="slidenum">
              <a:rPr lang="en-GB" altLang="en-US"/>
              <a:pPr>
                <a:spcBef>
                  <a:spcPct val="0"/>
                </a:spcBef>
              </a:pPr>
              <a:t>84</a:t>
            </a:fld>
            <a:endParaRPr lang="en-GB" altLang="en-US"/>
          </a:p>
        </p:txBody>
      </p:sp>
      <p:sp>
        <p:nvSpPr>
          <p:cNvPr id="142339" name="Rectangle 2">
            <a:extLst>
              <a:ext uri="{FF2B5EF4-FFF2-40B4-BE49-F238E27FC236}">
                <a16:creationId xmlns:a16="http://schemas.microsoft.com/office/drawing/2014/main" id="{D5874EBD-7421-4C02-8DE3-DE3753037CC5}"/>
              </a:ext>
            </a:extLst>
          </p:cNvPr>
          <p:cNvSpPr>
            <a:spLocks noRot="1" noChangeArrowheads="1" noTextEdit="1"/>
          </p:cNvSpPr>
          <p:nvPr>
            <p:ph type="sldImg"/>
          </p:nvPr>
        </p:nvSpPr>
        <p:spPr>
          <a:ln/>
        </p:spPr>
      </p:sp>
      <p:sp>
        <p:nvSpPr>
          <p:cNvPr id="142340" name="Rectangle 3">
            <a:extLst>
              <a:ext uri="{FF2B5EF4-FFF2-40B4-BE49-F238E27FC236}">
                <a16:creationId xmlns:a16="http://schemas.microsoft.com/office/drawing/2014/main" id="{0E97484A-E5ED-474C-81E3-5E6B202405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A284B2C1-0018-4F19-9FDE-D6481EBF41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030329B-AD88-41C3-A0A0-68A09B1BB0EC}" type="slidenum">
              <a:rPr lang="en-GB" altLang="en-US"/>
              <a:pPr>
                <a:spcBef>
                  <a:spcPct val="0"/>
                </a:spcBef>
              </a:pPr>
              <a:t>85</a:t>
            </a:fld>
            <a:endParaRPr lang="en-GB" altLang="en-US"/>
          </a:p>
        </p:txBody>
      </p:sp>
      <p:sp>
        <p:nvSpPr>
          <p:cNvPr id="144387" name="Rectangle 2">
            <a:extLst>
              <a:ext uri="{FF2B5EF4-FFF2-40B4-BE49-F238E27FC236}">
                <a16:creationId xmlns:a16="http://schemas.microsoft.com/office/drawing/2014/main" id="{D73A850F-F4BE-43F4-A90E-C0BFF28849CE}"/>
              </a:ext>
            </a:extLst>
          </p:cNvPr>
          <p:cNvSpPr>
            <a:spLocks noRot="1" noChangeArrowheads="1" noTextEdit="1"/>
          </p:cNvSpPr>
          <p:nvPr>
            <p:ph type="sldImg"/>
          </p:nvPr>
        </p:nvSpPr>
        <p:spPr>
          <a:ln/>
        </p:spPr>
      </p:sp>
      <p:sp>
        <p:nvSpPr>
          <p:cNvPr id="144388" name="Rectangle 3">
            <a:extLst>
              <a:ext uri="{FF2B5EF4-FFF2-40B4-BE49-F238E27FC236}">
                <a16:creationId xmlns:a16="http://schemas.microsoft.com/office/drawing/2014/main" id="{A4897C79-89D1-42FD-82CE-9F643171CF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A57BDF2C-EDEA-4050-BD2D-95E54E8483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22C712A-6060-496D-A179-3F75148D65DD}" type="slidenum">
              <a:rPr lang="en-GB" altLang="en-US"/>
              <a:pPr>
                <a:spcBef>
                  <a:spcPct val="0"/>
                </a:spcBef>
              </a:pPr>
              <a:t>86</a:t>
            </a:fld>
            <a:endParaRPr lang="en-GB" altLang="en-US"/>
          </a:p>
        </p:txBody>
      </p:sp>
      <p:sp>
        <p:nvSpPr>
          <p:cNvPr id="146435" name="Rectangle 2">
            <a:extLst>
              <a:ext uri="{FF2B5EF4-FFF2-40B4-BE49-F238E27FC236}">
                <a16:creationId xmlns:a16="http://schemas.microsoft.com/office/drawing/2014/main" id="{DD5E0E5D-E08C-4981-846D-CE6669EC5983}"/>
              </a:ext>
            </a:extLst>
          </p:cNvPr>
          <p:cNvSpPr>
            <a:spLocks noRot="1" noChangeArrowheads="1" noTextEdit="1"/>
          </p:cNvSpPr>
          <p:nvPr>
            <p:ph type="sldImg"/>
          </p:nvPr>
        </p:nvSpPr>
        <p:spPr>
          <a:ln/>
        </p:spPr>
      </p:sp>
      <p:sp>
        <p:nvSpPr>
          <p:cNvPr id="146436" name="Rectangle 3">
            <a:extLst>
              <a:ext uri="{FF2B5EF4-FFF2-40B4-BE49-F238E27FC236}">
                <a16:creationId xmlns:a16="http://schemas.microsoft.com/office/drawing/2014/main" id="{CEC17AB8-67A3-4D9F-BFB7-926CA676B8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25EBA305-72E2-4183-AC09-93DE2B8A49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F437797-CD67-4A62-906B-FC8EE3EBAD43}" type="slidenum">
              <a:rPr lang="en-GB" altLang="en-US"/>
              <a:pPr>
                <a:spcBef>
                  <a:spcPct val="0"/>
                </a:spcBef>
              </a:pPr>
              <a:t>87</a:t>
            </a:fld>
            <a:endParaRPr lang="en-GB" altLang="en-US"/>
          </a:p>
        </p:txBody>
      </p:sp>
      <p:sp>
        <p:nvSpPr>
          <p:cNvPr id="148483" name="Rectangle 2">
            <a:extLst>
              <a:ext uri="{FF2B5EF4-FFF2-40B4-BE49-F238E27FC236}">
                <a16:creationId xmlns:a16="http://schemas.microsoft.com/office/drawing/2014/main" id="{BC2303D0-B062-46BA-92F0-F99D8869BA05}"/>
              </a:ext>
            </a:extLst>
          </p:cNvPr>
          <p:cNvSpPr>
            <a:spLocks noRot="1" noChangeArrowheads="1" noTextEdit="1"/>
          </p:cNvSpPr>
          <p:nvPr>
            <p:ph type="sldImg"/>
          </p:nvPr>
        </p:nvSpPr>
        <p:spPr>
          <a:ln/>
        </p:spPr>
      </p:sp>
      <p:sp>
        <p:nvSpPr>
          <p:cNvPr id="148484" name="Rectangle 3">
            <a:extLst>
              <a:ext uri="{FF2B5EF4-FFF2-40B4-BE49-F238E27FC236}">
                <a16:creationId xmlns:a16="http://schemas.microsoft.com/office/drawing/2014/main" id="{A879E6C8-8C66-404A-97FD-38E422E1AD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2ABE2ADD-8923-4CAF-BCDC-598A618B97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2581238-0D56-4BF4-8968-0693FB3582DF}" type="slidenum">
              <a:rPr lang="en-GB" altLang="en-US"/>
              <a:pPr>
                <a:spcBef>
                  <a:spcPct val="0"/>
                </a:spcBef>
              </a:pPr>
              <a:t>88</a:t>
            </a:fld>
            <a:endParaRPr lang="en-GB" altLang="en-US"/>
          </a:p>
        </p:txBody>
      </p:sp>
      <p:sp>
        <p:nvSpPr>
          <p:cNvPr id="150531" name="Rectangle 2">
            <a:extLst>
              <a:ext uri="{FF2B5EF4-FFF2-40B4-BE49-F238E27FC236}">
                <a16:creationId xmlns:a16="http://schemas.microsoft.com/office/drawing/2014/main" id="{F3926648-82DC-4975-B6AE-01C1B515AF94}"/>
              </a:ext>
            </a:extLst>
          </p:cNvPr>
          <p:cNvSpPr>
            <a:spLocks noRot="1" noChangeArrowheads="1" noTextEdit="1"/>
          </p:cNvSpPr>
          <p:nvPr>
            <p:ph type="sldImg"/>
          </p:nvPr>
        </p:nvSpPr>
        <p:spPr>
          <a:ln/>
        </p:spPr>
      </p:sp>
      <p:sp>
        <p:nvSpPr>
          <p:cNvPr id="150532" name="Rectangle 3">
            <a:extLst>
              <a:ext uri="{FF2B5EF4-FFF2-40B4-BE49-F238E27FC236}">
                <a16:creationId xmlns:a16="http://schemas.microsoft.com/office/drawing/2014/main" id="{8C968A86-AF1D-488E-82D0-4F4479E879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a:extLst>
              <a:ext uri="{FF2B5EF4-FFF2-40B4-BE49-F238E27FC236}">
                <a16:creationId xmlns:a16="http://schemas.microsoft.com/office/drawing/2014/main" id="{76BC2695-6D40-4808-8A8F-A027FA0FEB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F6C15CA-B095-4781-9F93-F14A71D4CF82}" type="slidenum">
              <a:rPr lang="en-GB" altLang="en-US"/>
              <a:pPr>
                <a:spcBef>
                  <a:spcPct val="0"/>
                </a:spcBef>
              </a:pPr>
              <a:t>91</a:t>
            </a:fld>
            <a:endParaRPr lang="en-GB" altLang="en-US"/>
          </a:p>
        </p:txBody>
      </p:sp>
      <p:sp>
        <p:nvSpPr>
          <p:cNvPr id="154627" name="Rectangle 2">
            <a:extLst>
              <a:ext uri="{FF2B5EF4-FFF2-40B4-BE49-F238E27FC236}">
                <a16:creationId xmlns:a16="http://schemas.microsoft.com/office/drawing/2014/main" id="{12895951-1F0B-4580-B4FA-52537009BE6D}"/>
              </a:ext>
            </a:extLst>
          </p:cNvPr>
          <p:cNvSpPr>
            <a:spLocks noRot="1" noChangeArrowheads="1" noTextEdit="1"/>
          </p:cNvSpPr>
          <p:nvPr>
            <p:ph type="sldImg"/>
          </p:nvPr>
        </p:nvSpPr>
        <p:spPr>
          <a:ln/>
        </p:spPr>
      </p:sp>
      <p:sp>
        <p:nvSpPr>
          <p:cNvPr id="154628" name="Rectangle 3">
            <a:extLst>
              <a:ext uri="{FF2B5EF4-FFF2-40B4-BE49-F238E27FC236}">
                <a16:creationId xmlns:a16="http://schemas.microsoft.com/office/drawing/2014/main" id="{02266337-13B9-4B1B-96C3-2E3CF529BB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a:extLst>
              <a:ext uri="{FF2B5EF4-FFF2-40B4-BE49-F238E27FC236}">
                <a16:creationId xmlns:a16="http://schemas.microsoft.com/office/drawing/2014/main" id="{DE5AE3E8-E787-4CA8-8295-635510F5C7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63D7798-BC83-4243-819E-3D0A679472BD}" type="slidenum">
              <a:rPr lang="en-GB" altLang="en-US"/>
              <a:pPr>
                <a:spcBef>
                  <a:spcPct val="0"/>
                </a:spcBef>
              </a:pPr>
              <a:t>92</a:t>
            </a:fld>
            <a:endParaRPr lang="en-GB" altLang="en-US"/>
          </a:p>
        </p:txBody>
      </p:sp>
      <p:sp>
        <p:nvSpPr>
          <p:cNvPr id="156675" name="Rectangle 2">
            <a:extLst>
              <a:ext uri="{FF2B5EF4-FFF2-40B4-BE49-F238E27FC236}">
                <a16:creationId xmlns:a16="http://schemas.microsoft.com/office/drawing/2014/main" id="{25A3AFF8-6995-43D0-8FA6-3E2852F48D21}"/>
              </a:ext>
            </a:extLst>
          </p:cNvPr>
          <p:cNvSpPr>
            <a:spLocks noRot="1" noChangeArrowheads="1" noTextEdit="1"/>
          </p:cNvSpPr>
          <p:nvPr>
            <p:ph type="sldImg"/>
          </p:nvPr>
        </p:nvSpPr>
        <p:spPr>
          <a:ln/>
        </p:spPr>
      </p:sp>
      <p:sp>
        <p:nvSpPr>
          <p:cNvPr id="156676" name="Rectangle 3">
            <a:extLst>
              <a:ext uri="{FF2B5EF4-FFF2-40B4-BE49-F238E27FC236}">
                <a16:creationId xmlns:a16="http://schemas.microsoft.com/office/drawing/2014/main" id="{9E4671CB-1FFC-4A1E-B688-7A829CC692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a:extLst>
              <a:ext uri="{FF2B5EF4-FFF2-40B4-BE49-F238E27FC236}">
                <a16:creationId xmlns:a16="http://schemas.microsoft.com/office/drawing/2014/main" id="{B34BC7AE-C492-4C06-8EEF-BF0CC5AE35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6460BD9-BAA6-4C26-A212-507B1CC623DB}" type="slidenum">
              <a:rPr lang="en-GB" altLang="en-US"/>
              <a:pPr>
                <a:spcBef>
                  <a:spcPct val="0"/>
                </a:spcBef>
              </a:pPr>
              <a:t>93</a:t>
            </a:fld>
            <a:endParaRPr lang="en-GB" altLang="en-US"/>
          </a:p>
        </p:txBody>
      </p:sp>
      <p:sp>
        <p:nvSpPr>
          <p:cNvPr id="158723" name="Rectangle 2">
            <a:extLst>
              <a:ext uri="{FF2B5EF4-FFF2-40B4-BE49-F238E27FC236}">
                <a16:creationId xmlns:a16="http://schemas.microsoft.com/office/drawing/2014/main" id="{94484260-B8AF-42C3-807C-36497E6DA961}"/>
              </a:ext>
            </a:extLst>
          </p:cNvPr>
          <p:cNvSpPr>
            <a:spLocks noRot="1" noChangeArrowheads="1" noTextEdit="1"/>
          </p:cNvSpPr>
          <p:nvPr>
            <p:ph type="sldImg"/>
          </p:nvPr>
        </p:nvSpPr>
        <p:spPr>
          <a:ln/>
        </p:spPr>
      </p:sp>
      <p:sp>
        <p:nvSpPr>
          <p:cNvPr id="158724" name="Rectangle 3">
            <a:extLst>
              <a:ext uri="{FF2B5EF4-FFF2-40B4-BE49-F238E27FC236}">
                <a16:creationId xmlns:a16="http://schemas.microsoft.com/office/drawing/2014/main" id="{6D9B30A9-C76B-4592-A847-E194C2381A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24AC4334-3B7C-41D1-998D-E278C5596B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2254099-59C2-49C4-ABCB-68B85913F33E}" type="slidenum">
              <a:rPr lang="en-GB" altLang="en-US"/>
              <a:pPr>
                <a:spcBef>
                  <a:spcPct val="0"/>
                </a:spcBef>
              </a:pPr>
              <a:t>9</a:t>
            </a:fld>
            <a:endParaRPr lang="en-GB" altLang="en-US"/>
          </a:p>
        </p:txBody>
      </p:sp>
      <p:sp>
        <p:nvSpPr>
          <p:cNvPr id="18435" name="Rectangle 2">
            <a:extLst>
              <a:ext uri="{FF2B5EF4-FFF2-40B4-BE49-F238E27FC236}">
                <a16:creationId xmlns:a16="http://schemas.microsoft.com/office/drawing/2014/main" id="{CAD773AC-ED16-4E47-ACEE-21EA8967F01E}"/>
              </a:ext>
            </a:extLst>
          </p:cNvPr>
          <p:cNvSpPr>
            <a:spLocks noRot="1" noChangeArrowheads="1" noTextEdit="1"/>
          </p:cNvSpPr>
          <p:nvPr>
            <p:ph type="sldImg"/>
          </p:nvPr>
        </p:nvSpPr>
        <p:spPr>
          <a:ln/>
        </p:spPr>
      </p:sp>
      <p:sp>
        <p:nvSpPr>
          <p:cNvPr id="18436" name="Rectangle 3">
            <a:extLst>
              <a:ext uri="{FF2B5EF4-FFF2-40B4-BE49-F238E27FC236}">
                <a16:creationId xmlns:a16="http://schemas.microsoft.com/office/drawing/2014/main" id="{18E03BE1-9A54-4B09-9C7A-AC1A70457B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a:extLst>
              <a:ext uri="{FF2B5EF4-FFF2-40B4-BE49-F238E27FC236}">
                <a16:creationId xmlns:a16="http://schemas.microsoft.com/office/drawing/2014/main" id="{B00AB304-FEAD-427B-BD55-8A20407668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096A8C1-D26A-4EC7-AE3B-71CB1472AD88}" type="slidenum">
              <a:rPr lang="en-GB" altLang="en-US"/>
              <a:pPr>
                <a:spcBef>
                  <a:spcPct val="0"/>
                </a:spcBef>
              </a:pPr>
              <a:t>94</a:t>
            </a:fld>
            <a:endParaRPr lang="en-GB" altLang="en-US"/>
          </a:p>
        </p:txBody>
      </p:sp>
      <p:sp>
        <p:nvSpPr>
          <p:cNvPr id="160771" name="Rectangle 2">
            <a:extLst>
              <a:ext uri="{FF2B5EF4-FFF2-40B4-BE49-F238E27FC236}">
                <a16:creationId xmlns:a16="http://schemas.microsoft.com/office/drawing/2014/main" id="{1B4046AA-C794-431A-BD2E-CC6348D8CB90}"/>
              </a:ext>
            </a:extLst>
          </p:cNvPr>
          <p:cNvSpPr>
            <a:spLocks noRot="1" noChangeArrowheads="1" noTextEdit="1"/>
          </p:cNvSpPr>
          <p:nvPr>
            <p:ph type="sldImg"/>
          </p:nvPr>
        </p:nvSpPr>
        <p:spPr>
          <a:ln/>
        </p:spPr>
      </p:sp>
      <p:sp>
        <p:nvSpPr>
          <p:cNvPr id="160772" name="Rectangle 3">
            <a:extLst>
              <a:ext uri="{FF2B5EF4-FFF2-40B4-BE49-F238E27FC236}">
                <a16:creationId xmlns:a16="http://schemas.microsoft.com/office/drawing/2014/main" id="{D77C3194-8C19-4B57-9B44-AC2C3F602A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a:extLst>
              <a:ext uri="{FF2B5EF4-FFF2-40B4-BE49-F238E27FC236}">
                <a16:creationId xmlns:a16="http://schemas.microsoft.com/office/drawing/2014/main" id="{010F0E6E-2515-4F76-BB81-16CB96616C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1F62BA2-0FE3-4FFA-B514-883F131D02BC}" type="slidenum">
              <a:rPr lang="en-GB" altLang="en-US"/>
              <a:pPr>
                <a:spcBef>
                  <a:spcPct val="0"/>
                </a:spcBef>
              </a:pPr>
              <a:t>95</a:t>
            </a:fld>
            <a:endParaRPr lang="en-GB" altLang="en-US"/>
          </a:p>
        </p:txBody>
      </p:sp>
      <p:sp>
        <p:nvSpPr>
          <p:cNvPr id="162819" name="Rectangle 2">
            <a:extLst>
              <a:ext uri="{FF2B5EF4-FFF2-40B4-BE49-F238E27FC236}">
                <a16:creationId xmlns:a16="http://schemas.microsoft.com/office/drawing/2014/main" id="{48290C5C-F2F1-4EB0-A550-5A7FF9F29A0D}"/>
              </a:ext>
            </a:extLst>
          </p:cNvPr>
          <p:cNvSpPr>
            <a:spLocks noRot="1" noChangeArrowheads="1" noTextEdit="1"/>
          </p:cNvSpPr>
          <p:nvPr>
            <p:ph type="sldImg"/>
          </p:nvPr>
        </p:nvSpPr>
        <p:spPr>
          <a:ln/>
        </p:spPr>
      </p:sp>
      <p:sp>
        <p:nvSpPr>
          <p:cNvPr id="162820" name="Rectangle 3">
            <a:extLst>
              <a:ext uri="{FF2B5EF4-FFF2-40B4-BE49-F238E27FC236}">
                <a16:creationId xmlns:a16="http://schemas.microsoft.com/office/drawing/2014/main" id="{4874501D-3481-40C8-9761-DC7D52CA39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a:extLst>
              <a:ext uri="{FF2B5EF4-FFF2-40B4-BE49-F238E27FC236}">
                <a16:creationId xmlns:a16="http://schemas.microsoft.com/office/drawing/2014/main" id="{DDF0D388-283F-4318-AA5F-667720D1E5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4A3A7F5-54AE-49FA-AE34-532CAD2F0340}" type="slidenum">
              <a:rPr lang="en-GB" altLang="en-US"/>
              <a:pPr>
                <a:spcBef>
                  <a:spcPct val="0"/>
                </a:spcBef>
              </a:pPr>
              <a:t>96</a:t>
            </a:fld>
            <a:endParaRPr lang="en-GB" altLang="en-US"/>
          </a:p>
        </p:txBody>
      </p:sp>
      <p:sp>
        <p:nvSpPr>
          <p:cNvPr id="164867" name="Rectangle 2">
            <a:extLst>
              <a:ext uri="{FF2B5EF4-FFF2-40B4-BE49-F238E27FC236}">
                <a16:creationId xmlns:a16="http://schemas.microsoft.com/office/drawing/2014/main" id="{8A404026-2E0B-4ABF-8A09-7A95414D9932}"/>
              </a:ext>
            </a:extLst>
          </p:cNvPr>
          <p:cNvSpPr>
            <a:spLocks noRot="1" noChangeArrowheads="1" noTextEdit="1"/>
          </p:cNvSpPr>
          <p:nvPr>
            <p:ph type="sldImg"/>
          </p:nvPr>
        </p:nvSpPr>
        <p:spPr>
          <a:ln/>
        </p:spPr>
      </p:sp>
      <p:sp>
        <p:nvSpPr>
          <p:cNvPr id="164868" name="Rectangle 3">
            <a:extLst>
              <a:ext uri="{FF2B5EF4-FFF2-40B4-BE49-F238E27FC236}">
                <a16:creationId xmlns:a16="http://schemas.microsoft.com/office/drawing/2014/main" id="{D0BE859B-2C90-4E0E-8E0A-E71FFDF111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a:extLst>
              <a:ext uri="{FF2B5EF4-FFF2-40B4-BE49-F238E27FC236}">
                <a16:creationId xmlns:a16="http://schemas.microsoft.com/office/drawing/2014/main" id="{261C46F9-5AB7-42C9-80DC-E214BC7FE717}"/>
              </a:ext>
            </a:extLst>
          </p:cNvPr>
          <p:cNvSpPr>
            <a:spLocks noGrp="1" noRot="1" noChangeAspect="1" noTextEdit="1"/>
          </p:cNvSpPr>
          <p:nvPr>
            <p:ph type="sldImg"/>
          </p:nvPr>
        </p:nvSpPr>
        <p:spPr>
          <a:ln/>
        </p:spPr>
      </p:sp>
      <p:sp>
        <p:nvSpPr>
          <p:cNvPr id="178179" name="Notes Placeholder 2">
            <a:extLst>
              <a:ext uri="{FF2B5EF4-FFF2-40B4-BE49-F238E27FC236}">
                <a16:creationId xmlns:a16="http://schemas.microsoft.com/office/drawing/2014/main" id="{46551D5D-6CF6-4F98-932B-1C2A22BF33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cs typeface="Arial" panose="020B0604020202020204" pitchFamily="34" charset="0"/>
              </a:rPr>
              <a:t>Concerning the origin of this place much diversity of opinion has prevailed among antiquaries and historians. </a:t>
            </a:r>
            <a:r>
              <a:rPr lang="en-GB" altLang="en-US" b="1">
                <a:latin typeface="Arial" panose="020B0604020202020204" pitchFamily="34" charset="0"/>
                <a:cs typeface="Arial" panose="020B0604020202020204" pitchFamily="34" charset="0"/>
              </a:rPr>
              <a:t>William of Worcester</a:t>
            </a:r>
            <a:r>
              <a:rPr lang="en-GB" altLang="en-US">
                <a:latin typeface="Arial" panose="020B0604020202020204" pitchFamily="34" charset="0"/>
                <a:cs typeface="Arial" panose="020B0604020202020204" pitchFamily="34" charset="0"/>
              </a:rPr>
              <a:t> relates that it was formerly called </a:t>
            </a:r>
            <a:r>
              <a:rPr lang="en-GB" altLang="en-US" b="1">
                <a:latin typeface="Arial" panose="020B0604020202020204" pitchFamily="34" charset="0"/>
                <a:cs typeface="Arial" panose="020B0604020202020204" pitchFamily="34" charset="0"/>
              </a:rPr>
              <a:t>Chelysworth</a:t>
            </a:r>
            <a:r>
              <a:rPr lang="en-GB" altLang="en-US">
                <a:latin typeface="Arial" panose="020B0604020202020204" pitchFamily="34" charset="0"/>
                <a:cs typeface="Arial" panose="020B0604020202020204" pitchFamily="34" charset="0"/>
              </a:rPr>
              <a:t>, and constituted part of an ancient parish of that name, extending six miles in circumference.</a:t>
            </a:r>
            <a:r>
              <a:rPr lang="en-GB" altLang="en-US" baseline="30000">
                <a:latin typeface="Arial" panose="020B0604020202020204" pitchFamily="34" charset="0"/>
                <a:cs typeface="Arial" panose="020B0604020202020204" pitchFamily="34" charset="0"/>
              </a:rPr>
              <a:t>1 </a:t>
            </a:r>
            <a:r>
              <a:rPr lang="en-GB" altLang="en-US">
                <a:latin typeface="Arial" panose="020B0604020202020204" pitchFamily="34" charset="0"/>
                <a:cs typeface="Arial" panose="020B0604020202020204" pitchFamily="34" charset="0"/>
              </a:rPr>
              <a:t>In a tract intituled </a:t>
            </a:r>
            <a:r>
              <a:rPr lang="en-GB" altLang="en-US" b="1">
                <a:latin typeface="Arial" panose="020B0604020202020204" pitchFamily="34" charset="0"/>
                <a:cs typeface="Arial" panose="020B0604020202020204" pitchFamily="34" charset="0"/>
              </a:rPr>
              <a:t>Historiola Oxoniensis</a:t>
            </a:r>
            <a:r>
              <a:rPr lang="en-GB" altLang="en-US">
                <a:latin typeface="Arial" panose="020B0604020202020204" pitchFamily="34" charset="0"/>
                <a:cs typeface="Arial" panose="020B0604020202020204" pitchFamily="34" charset="0"/>
              </a:rPr>
              <a:t>, it is affirmed that a University was established here by the </a:t>
            </a:r>
            <a:r>
              <a:rPr lang="en-GB" altLang="en-US" b="1">
                <a:latin typeface="Arial" panose="020B0604020202020204" pitchFamily="34" charset="0"/>
                <a:cs typeface="Arial" panose="020B0604020202020204" pitchFamily="34" charset="0"/>
              </a:rPr>
              <a:t>Britons</a:t>
            </a:r>
            <a:r>
              <a:rPr lang="en-GB" altLang="en-US">
                <a:latin typeface="Arial" panose="020B0604020202020204" pitchFamily="34" charset="0"/>
                <a:cs typeface="Arial" panose="020B0604020202020204" pitchFamily="34" charset="0"/>
              </a:rPr>
              <a:t>, over which several </a:t>
            </a:r>
            <a:r>
              <a:rPr lang="en-GB" altLang="en-US" b="1">
                <a:latin typeface="Arial" panose="020B0604020202020204" pitchFamily="34" charset="0"/>
                <a:cs typeface="Arial" panose="020B0604020202020204" pitchFamily="34" charset="0"/>
              </a:rPr>
              <a:t>Greek </a:t>
            </a:r>
            <a:r>
              <a:rPr lang="en-GB" altLang="en-US">
                <a:latin typeface="Arial" panose="020B0604020202020204" pitchFamily="34" charset="0"/>
                <a:cs typeface="Arial" panose="020B0604020202020204" pitchFamily="34" charset="0"/>
              </a:rPr>
              <a:t>philosophers presided; and that this seminary was afterwards translated to </a:t>
            </a:r>
            <a:r>
              <a:rPr lang="en-GB" altLang="en-US" b="1">
                <a:latin typeface="Arial" panose="020B0604020202020204" pitchFamily="34" charset="0"/>
                <a:cs typeface="Arial" panose="020B0604020202020204" pitchFamily="34" charset="0"/>
              </a:rPr>
              <a:t>Oxford</a:t>
            </a:r>
            <a:r>
              <a:rPr lang="en-GB" altLang="en-US">
                <a:latin typeface="Arial" panose="020B0604020202020204" pitchFamily="34" charset="0"/>
                <a:cs typeface="Arial" panose="020B0604020202020204" pitchFamily="34" charset="0"/>
              </a:rPr>
              <a:t> by the </a:t>
            </a:r>
            <a:r>
              <a:rPr lang="en-GB" altLang="en-US" b="1">
                <a:latin typeface="Arial" panose="020B0604020202020204" pitchFamily="34" charset="0"/>
                <a:cs typeface="Arial" panose="020B0604020202020204" pitchFamily="34" charset="0"/>
              </a:rPr>
              <a:t>Saxons</a:t>
            </a:r>
            <a:r>
              <a:rPr lang="en-GB" altLang="en-US">
                <a:latin typeface="Arial" panose="020B0604020202020204" pitchFamily="34" charset="0"/>
                <a:cs typeface="Arial" panose="020B0604020202020204" pitchFamily="34" charset="0"/>
              </a:rPr>
              <a:t>. The authenticity of this account, however, though confirmed; is some writers think by the etymology of the term </a:t>
            </a:r>
            <a:r>
              <a:rPr lang="en-GB" altLang="en-US" b="1">
                <a:latin typeface="Arial" panose="020B0604020202020204" pitchFamily="34" charset="0"/>
                <a:cs typeface="Arial" panose="020B0604020202020204" pitchFamily="34" charset="0"/>
              </a:rPr>
              <a:t>Cricklade</a:t>
            </a:r>
            <a:r>
              <a:rPr lang="en-GB" altLang="en-US">
                <a:latin typeface="Arial" panose="020B0604020202020204" pitchFamily="34" charset="0"/>
                <a:cs typeface="Arial" panose="020B0604020202020204" pitchFamily="34" charset="0"/>
              </a:rPr>
              <a:t>, they conceive to be a corruption for </a:t>
            </a:r>
            <a:r>
              <a:rPr lang="en-GB" altLang="en-US" b="1">
                <a:latin typeface="Arial" panose="020B0604020202020204" pitchFamily="34" charset="0"/>
                <a:cs typeface="Arial" panose="020B0604020202020204" pitchFamily="34" charset="0"/>
              </a:rPr>
              <a:t>Greeklade</a:t>
            </a:r>
            <a:r>
              <a:rPr lang="en-GB" altLang="en-US">
                <a:latin typeface="Arial" panose="020B0604020202020204" pitchFamily="34" charset="0"/>
                <a:cs typeface="Arial" panose="020B0604020202020204" pitchFamily="34" charset="0"/>
              </a:rPr>
              <a:t>, </a:t>
            </a:r>
          </a:p>
        </p:txBody>
      </p:sp>
      <p:sp>
        <p:nvSpPr>
          <p:cNvPr id="178180" name="Slide Number Placeholder 3">
            <a:extLst>
              <a:ext uri="{FF2B5EF4-FFF2-40B4-BE49-F238E27FC236}">
                <a16:creationId xmlns:a16="http://schemas.microsoft.com/office/drawing/2014/main" id="{D6672839-F818-4555-BC2B-36BB781407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7FCBAEC-4D75-469D-A66E-18E6D1DB2BAA}" type="slidenum">
              <a:rPr lang="en-GB" altLang="en-US"/>
              <a:pPr>
                <a:spcBef>
                  <a:spcPct val="0"/>
                </a:spcBef>
              </a:pPr>
              <a:t>108</a:t>
            </a:fld>
            <a:endParaRPr lang="en-GB"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a:extLst>
              <a:ext uri="{FF2B5EF4-FFF2-40B4-BE49-F238E27FC236}">
                <a16:creationId xmlns:a16="http://schemas.microsoft.com/office/drawing/2014/main" id="{C7296DDE-DFA3-4255-8F9E-979206A9C88A}"/>
              </a:ext>
            </a:extLst>
          </p:cNvPr>
          <p:cNvSpPr>
            <a:spLocks noGrp="1" noRot="1" noChangeAspect="1" noTextEdit="1"/>
          </p:cNvSpPr>
          <p:nvPr>
            <p:ph type="sldImg"/>
          </p:nvPr>
        </p:nvSpPr>
        <p:spPr>
          <a:ln/>
        </p:spPr>
      </p:sp>
      <p:sp>
        <p:nvSpPr>
          <p:cNvPr id="181251" name="Notes Placeholder 2">
            <a:extLst>
              <a:ext uri="{FF2B5EF4-FFF2-40B4-BE49-F238E27FC236}">
                <a16:creationId xmlns:a16="http://schemas.microsoft.com/office/drawing/2014/main" id="{1B3B602F-EB03-451D-94B0-D6A9264BEF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81252" name="Slide Number Placeholder 3">
            <a:extLst>
              <a:ext uri="{FF2B5EF4-FFF2-40B4-BE49-F238E27FC236}">
                <a16:creationId xmlns:a16="http://schemas.microsoft.com/office/drawing/2014/main" id="{F8CED51A-84E3-4CA7-A7A2-49B7D92C12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B5562D7-DDE1-4D4E-B038-8F3B50CA928E}" type="slidenum">
              <a:rPr lang="en-GB" altLang="en-US"/>
              <a:pPr>
                <a:spcBef>
                  <a:spcPct val="0"/>
                </a:spcBef>
              </a:pPr>
              <a:t>110</a:t>
            </a:fld>
            <a:endParaRPr lang="en-GB"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a:extLst>
              <a:ext uri="{FF2B5EF4-FFF2-40B4-BE49-F238E27FC236}">
                <a16:creationId xmlns:a16="http://schemas.microsoft.com/office/drawing/2014/main" id="{3B81BE75-72C1-46D3-B012-B10732F46E5B}"/>
              </a:ext>
            </a:extLst>
          </p:cNvPr>
          <p:cNvSpPr>
            <a:spLocks noGrp="1" noRot="1" noChangeAspect="1" noTextEdit="1"/>
          </p:cNvSpPr>
          <p:nvPr>
            <p:ph type="sldImg"/>
          </p:nvPr>
        </p:nvSpPr>
        <p:spPr>
          <a:ln/>
        </p:spPr>
      </p:sp>
      <p:sp>
        <p:nvSpPr>
          <p:cNvPr id="183299" name="Notes Placeholder 2">
            <a:extLst>
              <a:ext uri="{FF2B5EF4-FFF2-40B4-BE49-F238E27FC236}">
                <a16:creationId xmlns:a16="http://schemas.microsoft.com/office/drawing/2014/main" id="{94CA89C4-916F-434B-BA1C-928ED5A7F9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83300" name="Slide Number Placeholder 3">
            <a:extLst>
              <a:ext uri="{FF2B5EF4-FFF2-40B4-BE49-F238E27FC236}">
                <a16:creationId xmlns:a16="http://schemas.microsoft.com/office/drawing/2014/main" id="{F5663BA9-CF1C-4218-B192-D830F97DC2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B0D18BE-234A-446A-B888-2B2E6EE9E4DD}" type="slidenum">
              <a:rPr lang="en-GB" altLang="en-US"/>
              <a:pPr>
                <a:spcBef>
                  <a:spcPct val="0"/>
                </a:spcBef>
              </a:pPr>
              <a:t>111</a:t>
            </a:fld>
            <a:endParaRPr lang="en-GB"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a:extLst>
              <a:ext uri="{FF2B5EF4-FFF2-40B4-BE49-F238E27FC236}">
                <a16:creationId xmlns:a16="http://schemas.microsoft.com/office/drawing/2014/main" id="{D3664CBD-70AD-42EF-B9BE-3E7C66E024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B42FB10-AA50-4D05-A4DC-2B3A5136E475}" type="slidenum">
              <a:rPr lang="en-GB" altLang="en-US"/>
              <a:pPr>
                <a:spcBef>
                  <a:spcPct val="0"/>
                </a:spcBef>
              </a:pPr>
              <a:t>114</a:t>
            </a:fld>
            <a:endParaRPr lang="en-GB" altLang="en-US"/>
          </a:p>
        </p:txBody>
      </p:sp>
      <p:sp>
        <p:nvSpPr>
          <p:cNvPr id="187395" name="Rectangle 2">
            <a:extLst>
              <a:ext uri="{FF2B5EF4-FFF2-40B4-BE49-F238E27FC236}">
                <a16:creationId xmlns:a16="http://schemas.microsoft.com/office/drawing/2014/main" id="{84E1E4A2-E88F-44FD-A665-1A74BD7350FF}"/>
              </a:ext>
            </a:extLst>
          </p:cNvPr>
          <p:cNvSpPr>
            <a:spLocks noRot="1" noChangeArrowheads="1" noTextEdit="1"/>
          </p:cNvSpPr>
          <p:nvPr>
            <p:ph type="sldImg"/>
          </p:nvPr>
        </p:nvSpPr>
        <p:spPr>
          <a:ln/>
        </p:spPr>
      </p:sp>
      <p:sp>
        <p:nvSpPr>
          <p:cNvPr id="187396" name="Rectangle 3">
            <a:extLst>
              <a:ext uri="{FF2B5EF4-FFF2-40B4-BE49-F238E27FC236}">
                <a16:creationId xmlns:a16="http://schemas.microsoft.com/office/drawing/2014/main" id="{5049D73C-0C59-482C-99A9-253AF763D0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B416417A-019F-4E02-AF65-F04D5D3B03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9E85EF-2997-4D0B-B28D-8BEB43779A5C}" type="slidenum">
              <a:rPr lang="en-GB" altLang="en-US"/>
              <a:pPr>
                <a:spcBef>
                  <a:spcPct val="0"/>
                </a:spcBef>
              </a:pPr>
              <a:t>10</a:t>
            </a:fld>
            <a:endParaRPr lang="en-GB" altLang="en-US"/>
          </a:p>
        </p:txBody>
      </p:sp>
      <p:sp>
        <p:nvSpPr>
          <p:cNvPr id="20483" name="Rectangle 2">
            <a:extLst>
              <a:ext uri="{FF2B5EF4-FFF2-40B4-BE49-F238E27FC236}">
                <a16:creationId xmlns:a16="http://schemas.microsoft.com/office/drawing/2014/main" id="{516207E8-4F67-4221-A11F-09BAED8E3B28}"/>
              </a:ext>
            </a:extLst>
          </p:cNvPr>
          <p:cNvSpPr>
            <a:spLocks noRot="1" noChangeArrowheads="1" noTextEdit="1"/>
          </p:cNvSpPr>
          <p:nvPr>
            <p:ph type="sldImg"/>
          </p:nvPr>
        </p:nvSpPr>
        <p:spPr>
          <a:ln/>
        </p:spPr>
      </p:sp>
      <p:sp>
        <p:nvSpPr>
          <p:cNvPr id="20484" name="Rectangle 3">
            <a:extLst>
              <a:ext uri="{FF2B5EF4-FFF2-40B4-BE49-F238E27FC236}">
                <a16:creationId xmlns:a16="http://schemas.microsoft.com/office/drawing/2014/main" id="{F4B93743-8AAF-4394-9D38-C510C599D7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0D1C496-C7EF-4CC6-A6D9-AB70CE2362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B0D03D4-BDC9-4FDF-BC1D-96560DD66A70}" type="slidenum">
              <a:rPr lang="en-GB" altLang="en-US"/>
              <a:pPr>
                <a:spcBef>
                  <a:spcPct val="0"/>
                </a:spcBef>
              </a:pPr>
              <a:t>11</a:t>
            </a:fld>
            <a:endParaRPr lang="en-GB" altLang="en-US"/>
          </a:p>
        </p:txBody>
      </p:sp>
      <p:sp>
        <p:nvSpPr>
          <p:cNvPr id="22531" name="Rectangle 2">
            <a:extLst>
              <a:ext uri="{FF2B5EF4-FFF2-40B4-BE49-F238E27FC236}">
                <a16:creationId xmlns:a16="http://schemas.microsoft.com/office/drawing/2014/main" id="{90AADBD8-69B8-4A9C-B8D0-9E64CCA4CD70}"/>
              </a:ext>
            </a:extLst>
          </p:cNvPr>
          <p:cNvSpPr>
            <a:spLocks noRot="1" noChangeArrowheads="1" noTextEdit="1"/>
          </p:cNvSpPr>
          <p:nvPr>
            <p:ph type="sldImg"/>
          </p:nvPr>
        </p:nvSpPr>
        <p:spPr>
          <a:ln/>
        </p:spPr>
      </p:sp>
      <p:sp>
        <p:nvSpPr>
          <p:cNvPr id="22532" name="Rectangle 3">
            <a:extLst>
              <a:ext uri="{FF2B5EF4-FFF2-40B4-BE49-F238E27FC236}">
                <a16:creationId xmlns:a16="http://schemas.microsoft.com/office/drawing/2014/main" id="{98440289-C28A-4A03-A920-12400EC2D3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FA6A1A09-7B79-427F-8D04-F7125B4107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9316518-94B6-4245-9238-9CAE3D9EA260}" type="slidenum">
              <a:rPr lang="en-GB" altLang="en-US"/>
              <a:pPr>
                <a:spcBef>
                  <a:spcPct val="0"/>
                </a:spcBef>
              </a:pPr>
              <a:t>12</a:t>
            </a:fld>
            <a:endParaRPr lang="en-GB" altLang="en-US"/>
          </a:p>
        </p:txBody>
      </p:sp>
      <p:sp>
        <p:nvSpPr>
          <p:cNvPr id="24579" name="Rectangle 2">
            <a:extLst>
              <a:ext uri="{FF2B5EF4-FFF2-40B4-BE49-F238E27FC236}">
                <a16:creationId xmlns:a16="http://schemas.microsoft.com/office/drawing/2014/main" id="{C2EC8789-A83E-4808-A2C0-304DD6C9AA4D}"/>
              </a:ext>
            </a:extLst>
          </p:cNvPr>
          <p:cNvSpPr>
            <a:spLocks noRot="1" noChangeArrowheads="1" noTextEdit="1"/>
          </p:cNvSpPr>
          <p:nvPr>
            <p:ph type="sldImg"/>
          </p:nvPr>
        </p:nvSpPr>
        <p:spPr>
          <a:ln/>
        </p:spPr>
      </p:sp>
      <p:sp>
        <p:nvSpPr>
          <p:cNvPr id="24580" name="Rectangle 3">
            <a:extLst>
              <a:ext uri="{FF2B5EF4-FFF2-40B4-BE49-F238E27FC236}">
                <a16:creationId xmlns:a16="http://schemas.microsoft.com/office/drawing/2014/main" id="{2ADF5117-F8E7-448F-B16B-18AEBF95DD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DDCA7E2-465F-4B5F-940C-E829B335F201}"/>
              </a:ext>
            </a:extLst>
          </p:cNvPr>
          <p:cNvGrpSpPr>
            <a:grpSpLocks/>
          </p:cNvGrpSpPr>
          <p:nvPr/>
        </p:nvGrpSpPr>
        <p:grpSpPr bwMode="auto">
          <a:xfrm>
            <a:off x="-6350" y="20638"/>
            <a:ext cx="9144000" cy="6858000"/>
            <a:chOff x="0" y="0"/>
            <a:chExt cx="5760" cy="4320"/>
          </a:xfrm>
        </p:grpSpPr>
        <p:sp>
          <p:nvSpPr>
            <p:cNvPr id="5" name="Freeform 3">
              <a:extLst>
                <a:ext uri="{FF2B5EF4-FFF2-40B4-BE49-F238E27FC236}">
                  <a16:creationId xmlns:a16="http://schemas.microsoft.com/office/drawing/2014/main" id="{DE35FDB4-2390-477B-81DD-5F0E4151610F}"/>
                </a:ext>
              </a:extLst>
            </p:cNvPr>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a:extLst>
                <a:ext uri="{FF2B5EF4-FFF2-40B4-BE49-F238E27FC236}">
                  <a16:creationId xmlns:a16="http://schemas.microsoft.com/office/drawing/2014/main" id="{2509BCCE-4145-4007-AD84-B8F7AD4E1231}"/>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1" hangingPunct="1">
                <a:defRPr/>
              </a:pPr>
              <a:endParaRPr lang="en-GB">
                <a:latin typeface="Arial" charset="0"/>
                <a:cs typeface="Arial" charset="0"/>
              </a:endParaRPr>
            </a:p>
          </p:txBody>
        </p:sp>
      </p:grpSp>
      <p:sp>
        <p:nvSpPr>
          <p:cNvPr id="7" name="Freeform 5">
            <a:extLst>
              <a:ext uri="{FF2B5EF4-FFF2-40B4-BE49-F238E27FC236}">
                <a16:creationId xmlns:a16="http://schemas.microsoft.com/office/drawing/2014/main" id="{98178245-AAFE-41F4-B20E-1EE4A376DC9F}"/>
              </a:ext>
            </a:extLst>
          </p:cNvPr>
          <p:cNvSpPr>
            <a:spLocks/>
          </p:cNvSpPr>
          <p:nvPr/>
        </p:nvSpPr>
        <p:spPr bwMode="hidden">
          <a:xfrm>
            <a:off x="6242050" y="626903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 name="Group 6">
            <a:extLst>
              <a:ext uri="{FF2B5EF4-FFF2-40B4-BE49-F238E27FC236}">
                <a16:creationId xmlns:a16="http://schemas.microsoft.com/office/drawing/2014/main" id="{8BDBE22E-9CD9-4539-89B8-421DB4BB00F9}"/>
              </a:ext>
            </a:extLst>
          </p:cNvPr>
          <p:cNvGrpSpPr>
            <a:grpSpLocks/>
          </p:cNvGrpSpPr>
          <p:nvPr/>
        </p:nvGrpSpPr>
        <p:grpSpPr bwMode="auto">
          <a:xfrm>
            <a:off x="-1588" y="6034088"/>
            <a:ext cx="7845426" cy="850900"/>
            <a:chOff x="0" y="3792"/>
            <a:chExt cx="4942" cy="536"/>
          </a:xfrm>
        </p:grpSpPr>
        <p:sp>
          <p:nvSpPr>
            <p:cNvPr id="9" name="Freeform 7">
              <a:extLst>
                <a:ext uri="{FF2B5EF4-FFF2-40B4-BE49-F238E27FC236}">
                  <a16:creationId xmlns:a16="http://schemas.microsoft.com/office/drawing/2014/main" id="{C9BA8A92-8F59-4211-9B55-544A1A0A1F3E}"/>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1" hangingPunct="1">
                <a:defRPr/>
              </a:pPr>
              <a:endParaRPr lang="en-GB">
                <a:latin typeface="Arial" charset="0"/>
                <a:cs typeface="Arial" charset="0"/>
              </a:endParaRPr>
            </a:p>
          </p:txBody>
        </p:sp>
        <p:grpSp>
          <p:nvGrpSpPr>
            <p:cNvPr id="10" name="Group 8">
              <a:extLst>
                <a:ext uri="{FF2B5EF4-FFF2-40B4-BE49-F238E27FC236}">
                  <a16:creationId xmlns:a16="http://schemas.microsoft.com/office/drawing/2014/main" id="{243CC0DB-891E-43CB-8A1F-B01DBF750DF5}"/>
                </a:ext>
              </a:extLst>
            </p:cNvPr>
            <p:cNvGrpSpPr>
              <a:grpSpLocks/>
            </p:cNvGrpSpPr>
            <p:nvPr userDrawn="1"/>
          </p:nvGrpSpPr>
          <p:grpSpPr bwMode="auto">
            <a:xfrm>
              <a:off x="2486" y="3792"/>
              <a:ext cx="2456" cy="536"/>
              <a:chOff x="2486" y="3792"/>
              <a:chExt cx="2456" cy="536"/>
            </a:xfrm>
          </p:grpSpPr>
          <p:sp>
            <p:nvSpPr>
              <p:cNvPr id="12" name="Freeform 9">
                <a:extLst>
                  <a:ext uri="{FF2B5EF4-FFF2-40B4-BE49-F238E27FC236}">
                    <a16:creationId xmlns:a16="http://schemas.microsoft.com/office/drawing/2014/main" id="{FB39F58C-D04F-418E-8B17-D9F44A3227F4}"/>
                  </a:ext>
                </a:extLst>
              </p:cNvPr>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a:extLst>
                  <a:ext uri="{FF2B5EF4-FFF2-40B4-BE49-F238E27FC236}">
                    <a16:creationId xmlns:a16="http://schemas.microsoft.com/office/drawing/2014/main" id="{D9409F59-69FC-4A1A-A5CA-D0761DDAAAE5}"/>
                  </a:ext>
                </a:extLst>
              </p:cNvPr>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
                <a:extLst>
                  <a:ext uri="{FF2B5EF4-FFF2-40B4-BE49-F238E27FC236}">
                    <a16:creationId xmlns:a16="http://schemas.microsoft.com/office/drawing/2014/main" id="{D3F8C628-EFE6-4B51-93EA-7C856682660C}"/>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2">
                <a:extLst>
                  <a:ext uri="{FF2B5EF4-FFF2-40B4-BE49-F238E27FC236}">
                    <a16:creationId xmlns:a16="http://schemas.microsoft.com/office/drawing/2014/main" id="{262CF6ED-027F-446A-8B5A-BCFCF286C73D}"/>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3">
                <a:extLst>
                  <a:ext uri="{FF2B5EF4-FFF2-40B4-BE49-F238E27FC236}">
                    <a16:creationId xmlns:a16="http://schemas.microsoft.com/office/drawing/2014/main" id="{D85FD64D-B428-43F9-B7C9-AB07880035D1}"/>
                  </a:ext>
                </a:extLst>
              </p:cNvPr>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 name="Freeform 14">
              <a:extLst>
                <a:ext uri="{FF2B5EF4-FFF2-40B4-BE49-F238E27FC236}">
                  <a16:creationId xmlns:a16="http://schemas.microsoft.com/office/drawing/2014/main" id="{63E6EE9A-6FD0-4C07-9DE9-6645AA124E51}"/>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1" hangingPunct="1">
                <a:defRPr/>
              </a:pPr>
              <a:endParaRPr lang="en-GB">
                <a:latin typeface="Arial" charset="0"/>
                <a:cs typeface="Arial" charset="0"/>
              </a:endParaRPr>
            </a:p>
          </p:txBody>
        </p:sp>
      </p:grpSp>
      <p:grpSp>
        <p:nvGrpSpPr>
          <p:cNvPr id="17" name="Group 15">
            <a:extLst>
              <a:ext uri="{FF2B5EF4-FFF2-40B4-BE49-F238E27FC236}">
                <a16:creationId xmlns:a16="http://schemas.microsoft.com/office/drawing/2014/main" id="{9A994D61-3782-490B-B89A-63D58E5768C8}"/>
              </a:ext>
            </a:extLst>
          </p:cNvPr>
          <p:cNvGrpSpPr>
            <a:grpSpLocks/>
          </p:cNvGrpSpPr>
          <p:nvPr/>
        </p:nvGrpSpPr>
        <p:grpSpPr bwMode="auto">
          <a:xfrm>
            <a:off x="627063" y="6021388"/>
            <a:ext cx="5684837" cy="849312"/>
            <a:chOff x="395" y="3793"/>
            <a:chExt cx="3581" cy="535"/>
          </a:xfrm>
        </p:grpSpPr>
        <p:sp>
          <p:nvSpPr>
            <p:cNvPr id="18" name="Freeform 16">
              <a:extLst>
                <a:ext uri="{FF2B5EF4-FFF2-40B4-BE49-F238E27FC236}">
                  <a16:creationId xmlns:a16="http://schemas.microsoft.com/office/drawing/2014/main" id="{2338F628-1E03-44A1-A998-0C29E09B73DE}"/>
                </a:ext>
              </a:extLst>
            </p:cNvPr>
            <p:cNvSpPr>
              <a:spLocks/>
            </p:cNvSpPr>
            <p:nvPr userDrawn="1"/>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a:extLst>
                <a:ext uri="{FF2B5EF4-FFF2-40B4-BE49-F238E27FC236}">
                  <a16:creationId xmlns:a16="http://schemas.microsoft.com/office/drawing/2014/main" id="{95D7B01A-ED0F-4CCF-A497-180FD5751597}"/>
                </a:ext>
              </a:extLst>
            </p:cNvPr>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a:extLst>
                <a:ext uri="{FF2B5EF4-FFF2-40B4-BE49-F238E27FC236}">
                  <a16:creationId xmlns:a16="http://schemas.microsoft.com/office/drawing/2014/main" id="{DDB08085-E144-4768-9F19-6E4A050EA761}"/>
                </a:ext>
              </a:extLst>
            </p:cNvPr>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a:extLst>
                <a:ext uri="{FF2B5EF4-FFF2-40B4-BE49-F238E27FC236}">
                  <a16:creationId xmlns:a16="http://schemas.microsoft.com/office/drawing/2014/main" id="{702824C2-6673-4DD7-BB0E-C5A35079064F}"/>
                </a:ext>
              </a:extLst>
            </p:cNvPr>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a:extLst>
                <a:ext uri="{FF2B5EF4-FFF2-40B4-BE49-F238E27FC236}">
                  <a16:creationId xmlns:a16="http://schemas.microsoft.com/office/drawing/2014/main" id="{3829B2AE-115C-4A5C-BB03-D97D4AA94DE0}"/>
                </a:ext>
              </a:extLst>
            </p:cNvPr>
            <p:cNvSpPr>
              <a:spLocks/>
            </p:cNvSpPr>
            <p:nvPr userDrawn="1"/>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a:extLst>
                <a:ext uri="{FF2B5EF4-FFF2-40B4-BE49-F238E27FC236}">
                  <a16:creationId xmlns:a16="http://schemas.microsoft.com/office/drawing/2014/main" id="{98000274-DD8E-43FF-9B69-71C7A5ABE0CA}"/>
                </a:ext>
              </a:extLst>
            </p:cNvPr>
            <p:cNvSpPr>
              <a:spLocks/>
            </p:cNvSpPr>
            <p:nvPr userDrawn="1"/>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142" name="Rectangle 22"/>
          <p:cNvSpPr>
            <a:spLocks noGrp="1" noChangeArrowheads="1"/>
          </p:cNvSpPr>
          <p:nvPr>
            <p:ph type="ctrTitle" sz="quarter"/>
          </p:nvPr>
        </p:nvSpPr>
        <p:spPr>
          <a:xfrm>
            <a:off x="457200" y="1447800"/>
            <a:ext cx="8229600" cy="1736725"/>
          </a:xfrm>
        </p:spPr>
        <p:txBody>
          <a:bodyPr/>
          <a:lstStyle>
            <a:lvl1pPr>
              <a:defRPr sz="5400"/>
            </a:lvl1pPr>
          </a:lstStyle>
          <a:p>
            <a:r>
              <a:rPr lang="en-GB"/>
              <a:t>Click to edit Master title style</a:t>
            </a:r>
          </a:p>
        </p:txBody>
      </p:sp>
      <p:sp>
        <p:nvSpPr>
          <p:cNvPr id="514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GB"/>
              <a:t>Click to edit Master subtitle style</a:t>
            </a:r>
          </a:p>
        </p:txBody>
      </p:sp>
      <p:sp>
        <p:nvSpPr>
          <p:cNvPr id="24" name="Rectangle 24">
            <a:extLst>
              <a:ext uri="{FF2B5EF4-FFF2-40B4-BE49-F238E27FC236}">
                <a16:creationId xmlns:a16="http://schemas.microsoft.com/office/drawing/2014/main" id="{991F4FBC-5CA9-4FDF-826B-3CF2BE765D67}"/>
              </a:ext>
            </a:extLst>
          </p:cNvPr>
          <p:cNvSpPr>
            <a:spLocks noGrp="1" noChangeArrowheads="1"/>
          </p:cNvSpPr>
          <p:nvPr>
            <p:ph type="dt" sz="quarter" idx="10"/>
          </p:nvPr>
        </p:nvSpPr>
        <p:spPr/>
        <p:txBody>
          <a:bodyPr/>
          <a:lstStyle>
            <a:lvl1pPr>
              <a:defRPr/>
            </a:lvl1pPr>
          </a:lstStyle>
          <a:p>
            <a:pPr>
              <a:defRPr/>
            </a:pPr>
            <a:endParaRPr lang="en-GB"/>
          </a:p>
        </p:txBody>
      </p:sp>
      <p:sp>
        <p:nvSpPr>
          <p:cNvPr id="25" name="Rectangle 25">
            <a:extLst>
              <a:ext uri="{FF2B5EF4-FFF2-40B4-BE49-F238E27FC236}">
                <a16:creationId xmlns:a16="http://schemas.microsoft.com/office/drawing/2014/main" id="{C193C5B0-7A2E-42C7-9359-6356B28317BF}"/>
              </a:ext>
            </a:extLst>
          </p:cNvPr>
          <p:cNvSpPr>
            <a:spLocks noGrp="1" noChangeArrowheads="1"/>
          </p:cNvSpPr>
          <p:nvPr>
            <p:ph type="sldNum" sz="quarter" idx="11"/>
          </p:nvPr>
        </p:nvSpPr>
        <p:spPr/>
        <p:txBody>
          <a:bodyPr/>
          <a:lstStyle>
            <a:lvl1pPr>
              <a:defRPr/>
            </a:lvl1pPr>
          </a:lstStyle>
          <a:p>
            <a:fld id="{06372481-1D50-4DE1-9A40-8EBCAA27CDCA}" type="slidenum">
              <a:rPr lang="en-GB" altLang="en-US"/>
              <a:pPr/>
              <a:t>‹#›</a:t>
            </a:fld>
            <a:endParaRPr lang="en-GB" altLang="en-US"/>
          </a:p>
        </p:txBody>
      </p:sp>
      <p:sp>
        <p:nvSpPr>
          <p:cNvPr id="26" name="Rectangle 26">
            <a:extLst>
              <a:ext uri="{FF2B5EF4-FFF2-40B4-BE49-F238E27FC236}">
                <a16:creationId xmlns:a16="http://schemas.microsoft.com/office/drawing/2014/main" id="{A35E9643-1FD4-40EF-9E15-27567E23A84A}"/>
              </a:ext>
            </a:extLst>
          </p:cNvPr>
          <p:cNvSpPr>
            <a:spLocks noGrp="1" noChangeArrowheads="1"/>
          </p:cNvSpPr>
          <p:nvPr>
            <p:ph type="ftr" sz="quarter" idx="12"/>
          </p:nvPr>
        </p:nvSpPr>
        <p:spPr/>
        <p:txBody>
          <a:bodyPr/>
          <a:lstStyle>
            <a:lvl1pPr>
              <a:defRPr/>
            </a:lvl1pPr>
          </a:lstStyle>
          <a:p>
            <a:pPr>
              <a:defRPr/>
            </a:pPr>
            <a:endParaRPr lang="en-GB"/>
          </a:p>
        </p:txBody>
      </p:sp>
    </p:spTree>
    <p:extLst>
      <p:ext uri="{BB962C8B-B14F-4D97-AF65-F5344CB8AC3E}">
        <p14:creationId xmlns:p14="http://schemas.microsoft.com/office/powerpoint/2010/main" val="3766005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4">
            <a:extLst>
              <a:ext uri="{FF2B5EF4-FFF2-40B4-BE49-F238E27FC236}">
                <a16:creationId xmlns:a16="http://schemas.microsoft.com/office/drawing/2014/main" id="{20E0F993-9705-4490-B044-39434EB7A32E}"/>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5">
            <a:extLst>
              <a:ext uri="{FF2B5EF4-FFF2-40B4-BE49-F238E27FC236}">
                <a16:creationId xmlns:a16="http://schemas.microsoft.com/office/drawing/2014/main" id="{F378864D-D320-46EF-9966-4BA91B570B4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6">
            <a:extLst>
              <a:ext uri="{FF2B5EF4-FFF2-40B4-BE49-F238E27FC236}">
                <a16:creationId xmlns:a16="http://schemas.microsoft.com/office/drawing/2014/main" id="{9E3958CB-ED78-46A6-99F3-B6AF60DD7133}"/>
              </a:ext>
            </a:extLst>
          </p:cNvPr>
          <p:cNvSpPr>
            <a:spLocks noGrp="1" noChangeArrowheads="1"/>
          </p:cNvSpPr>
          <p:nvPr>
            <p:ph type="sldNum" sz="quarter" idx="12"/>
          </p:nvPr>
        </p:nvSpPr>
        <p:spPr>
          <a:ln/>
        </p:spPr>
        <p:txBody>
          <a:bodyPr/>
          <a:lstStyle>
            <a:lvl1pPr>
              <a:defRPr/>
            </a:lvl1pPr>
          </a:lstStyle>
          <a:p>
            <a:fld id="{965F12EC-80BA-495E-90B6-1640ED8DC6A0}" type="slidenum">
              <a:rPr lang="en-GB" altLang="en-US"/>
              <a:pPr/>
              <a:t>‹#›</a:t>
            </a:fld>
            <a:endParaRPr lang="en-GB" altLang="en-US"/>
          </a:p>
        </p:txBody>
      </p:sp>
    </p:spTree>
    <p:extLst>
      <p:ext uri="{BB962C8B-B14F-4D97-AF65-F5344CB8AC3E}">
        <p14:creationId xmlns:p14="http://schemas.microsoft.com/office/powerpoint/2010/main" val="3393118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4">
            <a:extLst>
              <a:ext uri="{FF2B5EF4-FFF2-40B4-BE49-F238E27FC236}">
                <a16:creationId xmlns:a16="http://schemas.microsoft.com/office/drawing/2014/main" id="{C629A9D1-B0D0-4907-B849-B62277E2D5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5">
            <a:extLst>
              <a:ext uri="{FF2B5EF4-FFF2-40B4-BE49-F238E27FC236}">
                <a16:creationId xmlns:a16="http://schemas.microsoft.com/office/drawing/2014/main" id="{FE97460B-B52A-4B45-8CF7-932E23253D1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6">
            <a:extLst>
              <a:ext uri="{FF2B5EF4-FFF2-40B4-BE49-F238E27FC236}">
                <a16:creationId xmlns:a16="http://schemas.microsoft.com/office/drawing/2014/main" id="{23C1B741-EF1A-4C5D-A72F-F43D94AD25F7}"/>
              </a:ext>
            </a:extLst>
          </p:cNvPr>
          <p:cNvSpPr>
            <a:spLocks noGrp="1" noChangeArrowheads="1"/>
          </p:cNvSpPr>
          <p:nvPr>
            <p:ph type="sldNum" sz="quarter" idx="12"/>
          </p:nvPr>
        </p:nvSpPr>
        <p:spPr>
          <a:ln/>
        </p:spPr>
        <p:txBody>
          <a:bodyPr/>
          <a:lstStyle>
            <a:lvl1pPr>
              <a:defRPr/>
            </a:lvl1pPr>
          </a:lstStyle>
          <a:p>
            <a:fld id="{C7FF773E-C5B5-4DB7-9AC7-599EF91C40FB}" type="slidenum">
              <a:rPr lang="en-GB" altLang="en-US"/>
              <a:pPr/>
              <a:t>‹#›</a:t>
            </a:fld>
            <a:endParaRPr lang="en-GB" altLang="en-US"/>
          </a:p>
        </p:txBody>
      </p:sp>
    </p:spTree>
    <p:extLst>
      <p:ext uri="{BB962C8B-B14F-4D97-AF65-F5344CB8AC3E}">
        <p14:creationId xmlns:p14="http://schemas.microsoft.com/office/powerpoint/2010/main" val="1179723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4">
            <a:extLst>
              <a:ext uri="{FF2B5EF4-FFF2-40B4-BE49-F238E27FC236}">
                <a16:creationId xmlns:a16="http://schemas.microsoft.com/office/drawing/2014/main" id="{267DB553-91FE-42CE-A1A8-B878F300212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5">
            <a:extLst>
              <a:ext uri="{FF2B5EF4-FFF2-40B4-BE49-F238E27FC236}">
                <a16:creationId xmlns:a16="http://schemas.microsoft.com/office/drawing/2014/main" id="{0FF6A98B-B8CD-4F15-9405-8EB550FD0EE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6">
            <a:extLst>
              <a:ext uri="{FF2B5EF4-FFF2-40B4-BE49-F238E27FC236}">
                <a16:creationId xmlns:a16="http://schemas.microsoft.com/office/drawing/2014/main" id="{CECBA442-1721-4E53-99FE-F687BA45D3D6}"/>
              </a:ext>
            </a:extLst>
          </p:cNvPr>
          <p:cNvSpPr>
            <a:spLocks noGrp="1" noChangeArrowheads="1"/>
          </p:cNvSpPr>
          <p:nvPr>
            <p:ph type="sldNum" sz="quarter" idx="12"/>
          </p:nvPr>
        </p:nvSpPr>
        <p:spPr>
          <a:ln/>
        </p:spPr>
        <p:txBody>
          <a:bodyPr/>
          <a:lstStyle>
            <a:lvl1pPr>
              <a:defRPr/>
            </a:lvl1pPr>
          </a:lstStyle>
          <a:p>
            <a:fld id="{9D1812C6-6747-4812-B58E-5F548F1870C8}" type="slidenum">
              <a:rPr lang="en-GB" altLang="en-US"/>
              <a:pPr/>
              <a:t>‹#›</a:t>
            </a:fld>
            <a:endParaRPr lang="en-GB" altLang="en-US"/>
          </a:p>
        </p:txBody>
      </p:sp>
    </p:spTree>
    <p:extLst>
      <p:ext uri="{BB962C8B-B14F-4D97-AF65-F5344CB8AC3E}">
        <p14:creationId xmlns:p14="http://schemas.microsoft.com/office/powerpoint/2010/main" val="4081379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id="{86B34279-44AF-40C1-800B-C06C3D2499E5}"/>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5">
            <a:extLst>
              <a:ext uri="{FF2B5EF4-FFF2-40B4-BE49-F238E27FC236}">
                <a16:creationId xmlns:a16="http://schemas.microsoft.com/office/drawing/2014/main" id="{235AA9F1-CA51-4D01-B424-A20265A4FA1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6">
            <a:extLst>
              <a:ext uri="{FF2B5EF4-FFF2-40B4-BE49-F238E27FC236}">
                <a16:creationId xmlns:a16="http://schemas.microsoft.com/office/drawing/2014/main" id="{837BF174-05AF-4A18-A8D0-D00438492E1A}"/>
              </a:ext>
            </a:extLst>
          </p:cNvPr>
          <p:cNvSpPr>
            <a:spLocks noGrp="1" noChangeArrowheads="1"/>
          </p:cNvSpPr>
          <p:nvPr>
            <p:ph type="sldNum" sz="quarter" idx="12"/>
          </p:nvPr>
        </p:nvSpPr>
        <p:spPr>
          <a:ln/>
        </p:spPr>
        <p:txBody>
          <a:bodyPr/>
          <a:lstStyle>
            <a:lvl1pPr>
              <a:defRPr/>
            </a:lvl1pPr>
          </a:lstStyle>
          <a:p>
            <a:fld id="{18E77557-0158-4400-A9A9-A4934BB58B9D}" type="slidenum">
              <a:rPr lang="en-GB" altLang="en-US"/>
              <a:pPr/>
              <a:t>‹#›</a:t>
            </a:fld>
            <a:endParaRPr lang="en-GB" altLang="en-US"/>
          </a:p>
        </p:txBody>
      </p:sp>
    </p:spTree>
    <p:extLst>
      <p:ext uri="{BB962C8B-B14F-4D97-AF65-F5344CB8AC3E}">
        <p14:creationId xmlns:p14="http://schemas.microsoft.com/office/powerpoint/2010/main" val="3257027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4">
            <a:extLst>
              <a:ext uri="{FF2B5EF4-FFF2-40B4-BE49-F238E27FC236}">
                <a16:creationId xmlns:a16="http://schemas.microsoft.com/office/drawing/2014/main" id="{3E2A9E74-B5FC-4474-9AA2-A5CF55149871}"/>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5">
            <a:extLst>
              <a:ext uri="{FF2B5EF4-FFF2-40B4-BE49-F238E27FC236}">
                <a16:creationId xmlns:a16="http://schemas.microsoft.com/office/drawing/2014/main" id="{8DBF8033-A8B1-4972-9856-91F21190422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6">
            <a:extLst>
              <a:ext uri="{FF2B5EF4-FFF2-40B4-BE49-F238E27FC236}">
                <a16:creationId xmlns:a16="http://schemas.microsoft.com/office/drawing/2014/main" id="{5C040268-3AC7-49AF-A084-CB9D9559C3A3}"/>
              </a:ext>
            </a:extLst>
          </p:cNvPr>
          <p:cNvSpPr>
            <a:spLocks noGrp="1" noChangeArrowheads="1"/>
          </p:cNvSpPr>
          <p:nvPr>
            <p:ph type="sldNum" sz="quarter" idx="12"/>
          </p:nvPr>
        </p:nvSpPr>
        <p:spPr>
          <a:ln/>
        </p:spPr>
        <p:txBody>
          <a:bodyPr/>
          <a:lstStyle>
            <a:lvl1pPr>
              <a:defRPr/>
            </a:lvl1pPr>
          </a:lstStyle>
          <a:p>
            <a:fld id="{7B46576D-FCD1-4356-B445-125FDE491675}" type="slidenum">
              <a:rPr lang="en-GB" altLang="en-US"/>
              <a:pPr/>
              <a:t>‹#›</a:t>
            </a:fld>
            <a:endParaRPr lang="en-GB" altLang="en-US"/>
          </a:p>
        </p:txBody>
      </p:sp>
    </p:spTree>
    <p:extLst>
      <p:ext uri="{BB962C8B-B14F-4D97-AF65-F5344CB8AC3E}">
        <p14:creationId xmlns:p14="http://schemas.microsoft.com/office/powerpoint/2010/main" val="1265073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4">
            <a:extLst>
              <a:ext uri="{FF2B5EF4-FFF2-40B4-BE49-F238E27FC236}">
                <a16:creationId xmlns:a16="http://schemas.microsoft.com/office/drawing/2014/main" id="{12644FDD-E68D-4DFD-967B-D301BDB12A7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25">
            <a:extLst>
              <a:ext uri="{FF2B5EF4-FFF2-40B4-BE49-F238E27FC236}">
                <a16:creationId xmlns:a16="http://schemas.microsoft.com/office/drawing/2014/main" id="{22EBC2FA-0A6B-4596-85D2-8DC11E7F62E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26">
            <a:extLst>
              <a:ext uri="{FF2B5EF4-FFF2-40B4-BE49-F238E27FC236}">
                <a16:creationId xmlns:a16="http://schemas.microsoft.com/office/drawing/2014/main" id="{6D09B622-EB1C-444A-BAC0-8FF53EEA6B25}"/>
              </a:ext>
            </a:extLst>
          </p:cNvPr>
          <p:cNvSpPr>
            <a:spLocks noGrp="1" noChangeArrowheads="1"/>
          </p:cNvSpPr>
          <p:nvPr>
            <p:ph type="sldNum" sz="quarter" idx="12"/>
          </p:nvPr>
        </p:nvSpPr>
        <p:spPr>
          <a:ln/>
        </p:spPr>
        <p:txBody>
          <a:bodyPr/>
          <a:lstStyle>
            <a:lvl1pPr>
              <a:defRPr/>
            </a:lvl1pPr>
          </a:lstStyle>
          <a:p>
            <a:fld id="{B6052755-6050-4DA5-95A9-DDD5CE079775}" type="slidenum">
              <a:rPr lang="en-GB" altLang="en-US"/>
              <a:pPr/>
              <a:t>‹#›</a:t>
            </a:fld>
            <a:endParaRPr lang="en-GB" altLang="en-US"/>
          </a:p>
        </p:txBody>
      </p:sp>
    </p:spTree>
    <p:extLst>
      <p:ext uri="{BB962C8B-B14F-4D97-AF65-F5344CB8AC3E}">
        <p14:creationId xmlns:p14="http://schemas.microsoft.com/office/powerpoint/2010/main" val="532352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4">
            <a:extLst>
              <a:ext uri="{FF2B5EF4-FFF2-40B4-BE49-F238E27FC236}">
                <a16:creationId xmlns:a16="http://schemas.microsoft.com/office/drawing/2014/main" id="{85923976-9650-4BCA-AB1E-17464C9A2843}"/>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25">
            <a:extLst>
              <a:ext uri="{FF2B5EF4-FFF2-40B4-BE49-F238E27FC236}">
                <a16:creationId xmlns:a16="http://schemas.microsoft.com/office/drawing/2014/main" id="{AD5469DB-3D5F-40AC-908B-07294820BDC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26">
            <a:extLst>
              <a:ext uri="{FF2B5EF4-FFF2-40B4-BE49-F238E27FC236}">
                <a16:creationId xmlns:a16="http://schemas.microsoft.com/office/drawing/2014/main" id="{29549D43-DBED-45DF-A177-F5D6DC9E42CC}"/>
              </a:ext>
            </a:extLst>
          </p:cNvPr>
          <p:cNvSpPr>
            <a:spLocks noGrp="1" noChangeArrowheads="1"/>
          </p:cNvSpPr>
          <p:nvPr>
            <p:ph type="sldNum" sz="quarter" idx="12"/>
          </p:nvPr>
        </p:nvSpPr>
        <p:spPr>
          <a:ln/>
        </p:spPr>
        <p:txBody>
          <a:bodyPr/>
          <a:lstStyle>
            <a:lvl1pPr>
              <a:defRPr/>
            </a:lvl1pPr>
          </a:lstStyle>
          <a:p>
            <a:fld id="{389E1721-E97F-46FA-8042-FCCCA8B01C15}" type="slidenum">
              <a:rPr lang="en-GB" altLang="en-US"/>
              <a:pPr/>
              <a:t>‹#›</a:t>
            </a:fld>
            <a:endParaRPr lang="en-GB" altLang="en-US"/>
          </a:p>
        </p:txBody>
      </p:sp>
    </p:spTree>
    <p:extLst>
      <p:ext uri="{BB962C8B-B14F-4D97-AF65-F5344CB8AC3E}">
        <p14:creationId xmlns:p14="http://schemas.microsoft.com/office/powerpoint/2010/main" val="1207221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18AA9263-2C52-4A43-9F14-5A17DAEE279F}"/>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25">
            <a:extLst>
              <a:ext uri="{FF2B5EF4-FFF2-40B4-BE49-F238E27FC236}">
                <a16:creationId xmlns:a16="http://schemas.microsoft.com/office/drawing/2014/main" id="{DBF0EE3F-D241-4B15-A842-01E0BA54D93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26">
            <a:extLst>
              <a:ext uri="{FF2B5EF4-FFF2-40B4-BE49-F238E27FC236}">
                <a16:creationId xmlns:a16="http://schemas.microsoft.com/office/drawing/2014/main" id="{4B0950E2-2EE4-4F94-9DB4-10E5C37C34CC}"/>
              </a:ext>
            </a:extLst>
          </p:cNvPr>
          <p:cNvSpPr>
            <a:spLocks noGrp="1" noChangeArrowheads="1"/>
          </p:cNvSpPr>
          <p:nvPr>
            <p:ph type="sldNum" sz="quarter" idx="12"/>
          </p:nvPr>
        </p:nvSpPr>
        <p:spPr>
          <a:ln/>
        </p:spPr>
        <p:txBody>
          <a:bodyPr/>
          <a:lstStyle>
            <a:lvl1pPr>
              <a:defRPr/>
            </a:lvl1pPr>
          </a:lstStyle>
          <a:p>
            <a:fld id="{C0A5888D-06C3-4FA4-A201-74EE3E29E04E}" type="slidenum">
              <a:rPr lang="en-GB" altLang="en-US"/>
              <a:pPr/>
              <a:t>‹#›</a:t>
            </a:fld>
            <a:endParaRPr lang="en-GB" altLang="en-US"/>
          </a:p>
        </p:txBody>
      </p:sp>
    </p:spTree>
    <p:extLst>
      <p:ext uri="{BB962C8B-B14F-4D97-AF65-F5344CB8AC3E}">
        <p14:creationId xmlns:p14="http://schemas.microsoft.com/office/powerpoint/2010/main" val="3385189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0865CA7A-8D77-4A5F-A124-BE991791CEE4}"/>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5">
            <a:extLst>
              <a:ext uri="{FF2B5EF4-FFF2-40B4-BE49-F238E27FC236}">
                <a16:creationId xmlns:a16="http://schemas.microsoft.com/office/drawing/2014/main" id="{313A32BE-E6DB-4AFF-A4BD-1FEEBD48761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6">
            <a:extLst>
              <a:ext uri="{FF2B5EF4-FFF2-40B4-BE49-F238E27FC236}">
                <a16:creationId xmlns:a16="http://schemas.microsoft.com/office/drawing/2014/main" id="{3862BBA5-72F2-41B2-B459-AB7ABA823C04}"/>
              </a:ext>
            </a:extLst>
          </p:cNvPr>
          <p:cNvSpPr>
            <a:spLocks noGrp="1" noChangeArrowheads="1"/>
          </p:cNvSpPr>
          <p:nvPr>
            <p:ph type="sldNum" sz="quarter" idx="12"/>
          </p:nvPr>
        </p:nvSpPr>
        <p:spPr>
          <a:ln/>
        </p:spPr>
        <p:txBody>
          <a:bodyPr/>
          <a:lstStyle>
            <a:lvl1pPr>
              <a:defRPr/>
            </a:lvl1pPr>
          </a:lstStyle>
          <a:p>
            <a:fld id="{44463E0A-1508-4734-8D88-EE1E31C9346D}" type="slidenum">
              <a:rPr lang="en-GB" altLang="en-US"/>
              <a:pPr/>
              <a:t>‹#›</a:t>
            </a:fld>
            <a:endParaRPr lang="en-GB" altLang="en-US"/>
          </a:p>
        </p:txBody>
      </p:sp>
    </p:spTree>
    <p:extLst>
      <p:ext uri="{BB962C8B-B14F-4D97-AF65-F5344CB8AC3E}">
        <p14:creationId xmlns:p14="http://schemas.microsoft.com/office/powerpoint/2010/main" val="3112412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B92DBCFA-DC1D-42F1-B034-F7C22E87A7E8}"/>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5">
            <a:extLst>
              <a:ext uri="{FF2B5EF4-FFF2-40B4-BE49-F238E27FC236}">
                <a16:creationId xmlns:a16="http://schemas.microsoft.com/office/drawing/2014/main" id="{F774AEEC-9175-44BD-9304-DBC54B043F7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6">
            <a:extLst>
              <a:ext uri="{FF2B5EF4-FFF2-40B4-BE49-F238E27FC236}">
                <a16:creationId xmlns:a16="http://schemas.microsoft.com/office/drawing/2014/main" id="{799FCC9E-A4D8-4C4C-A986-B6B0EF76D78F}"/>
              </a:ext>
            </a:extLst>
          </p:cNvPr>
          <p:cNvSpPr>
            <a:spLocks noGrp="1" noChangeArrowheads="1"/>
          </p:cNvSpPr>
          <p:nvPr>
            <p:ph type="sldNum" sz="quarter" idx="12"/>
          </p:nvPr>
        </p:nvSpPr>
        <p:spPr>
          <a:ln/>
        </p:spPr>
        <p:txBody>
          <a:bodyPr/>
          <a:lstStyle>
            <a:lvl1pPr>
              <a:defRPr/>
            </a:lvl1pPr>
          </a:lstStyle>
          <a:p>
            <a:fld id="{5AF9F98C-E8C1-47E3-A877-57FD4173B360}" type="slidenum">
              <a:rPr lang="en-GB" altLang="en-US"/>
              <a:pPr/>
              <a:t>‹#›</a:t>
            </a:fld>
            <a:endParaRPr lang="en-GB" altLang="en-US"/>
          </a:p>
        </p:txBody>
      </p:sp>
    </p:spTree>
    <p:extLst>
      <p:ext uri="{BB962C8B-B14F-4D97-AF65-F5344CB8AC3E}">
        <p14:creationId xmlns:p14="http://schemas.microsoft.com/office/powerpoint/2010/main" val="2040811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51314D7-F312-4975-A969-D30F039AC1B2}"/>
              </a:ext>
            </a:extLst>
          </p:cNvPr>
          <p:cNvGrpSpPr>
            <a:grpSpLocks/>
          </p:cNvGrpSpPr>
          <p:nvPr/>
        </p:nvGrpSpPr>
        <p:grpSpPr bwMode="auto">
          <a:xfrm>
            <a:off x="0" y="0"/>
            <a:ext cx="9144000" cy="6858000"/>
            <a:chOff x="0" y="0"/>
            <a:chExt cx="5760" cy="4320"/>
          </a:xfrm>
        </p:grpSpPr>
        <p:sp>
          <p:nvSpPr>
            <p:cNvPr id="1049" name="Freeform 3">
              <a:extLst>
                <a:ext uri="{FF2B5EF4-FFF2-40B4-BE49-F238E27FC236}">
                  <a16:creationId xmlns:a16="http://schemas.microsoft.com/office/drawing/2014/main" id="{E9339FC6-EA19-4AAA-B387-32828D3B9705}"/>
                </a:ext>
              </a:extLst>
            </p:cNvPr>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0" name="Freeform 4">
              <a:extLst>
                <a:ext uri="{FF2B5EF4-FFF2-40B4-BE49-F238E27FC236}">
                  <a16:creationId xmlns:a16="http://schemas.microsoft.com/office/drawing/2014/main" id="{C8D1D56C-E983-432C-868C-318ABA50D014}"/>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1" hangingPunct="1">
                <a:defRPr/>
              </a:pPr>
              <a:endParaRPr lang="en-GB">
                <a:latin typeface="Arial" charset="0"/>
                <a:cs typeface="Arial" charset="0"/>
              </a:endParaRPr>
            </a:p>
          </p:txBody>
        </p:sp>
      </p:grpSp>
      <p:sp>
        <p:nvSpPr>
          <p:cNvPr id="1027" name="Freeform 5">
            <a:extLst>
              <a:ext uri="{FF2B5EF4-FFF2-40B4-BE49-F238E27FC236}">
                <a16:creationId xmlns:a16="http://schemas.microsoft.com/office/drawing/2014/main" id="{95A35F9F-9A94-49F6-B4DF-F0522064A6B4}"/>
              </a:ext>
            </a:extLst>
          </p:cNvPr>
          <p:cNvSpPr>
            <a:spLocks/>
          </p:cNvSpPr>
          <p:nvPr/>
        </p:nvSpPr>
        <p:spPr bwMode="hidden">
          <a:xfrm>
            <a:off x="6248400" y="626268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8" name="Group 6">
            <a:extLst>
              <a:ext uri="{FF2B5EF4-FFF2-40B4-BE49-F238E27FC236}">
                <a16:creationId xmlns:a16="http://schemas.microsoft.com/office/drawing/2014/main" id="{45981E0C-413C-4BBC-8FC5-1B12E2B367EA}"/>
              </a:ext>
            </a:extLst>
          </p:cNvPr>
          <p:cNvGrpSpPr>
            <a:grpSpLocks/>
          </p:cNvGrpSpPr>
          <p:nvPr/>
        </p:nvGrpSpPr>
        <p:grpSpPr bwMode="auto">
          <a:xfrm>
            <a:off x="0" y="6019800"/>
            <a:ext cx="7848600" cy="857250"/>
            <a:chOff x="0" y="3792"/>
            <a:chExt cx="4944" cy="540"/>
          </a:xfrm>
        </p:grpSpPr>
        <p:sp>
          <p:nvSpPr>
            <p:cNvPr id="4103" name="Freeform 7">
              <a:extLst>
                <a:ext uri="{FF2B5EF4-FFF2-40B4-BE49-F238E27FC236}">
                  <a16:creationId xmlns:a16="http://schemas.microsoft.com/office/drawing/2014/main" id="{D44C0B1C-D1F7-4CE1-9F35-398F263687A0}"/>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1" hangingPunct="1">
                <a:defRPr/>
              </a:pPr>
              <a:endParaRPr lang="en-GB">
                <a:latin typeface="Arial" charset="0"/>
                <a:cs typeface="Arial" charset="0"/>
              </a:endParaRPr>
            </a:p>
          </p:txBody>
        </p:sp>
        <p:grpSp>
          <p:nvGrpSpPr>
            <p:cNvPr id="1042" name="Group 8">
              <a:extLst>
                <a:ext uri="{FF2B5EF4-FFF2-40B4-BE49-F238E27FC236}">
                  <a16:creationId xmlns:a16="http://schemas.microsoft.com/office/drawing/2014/main" id="{A9842838-6EFA-4837-8431-949EB74A8F55}"/>
                </a:ext>
              </a:extLst>
            </p:cNvPr>
            <p:cNvGrpSpPr>
              <a:grpSpLocks/>
            </p:cNvGrpSpPr>
            <p:nvPr userDrawn="1"/>
          </p:nvGrpSpPr>
          <p:grpSpPr bwMode="auto">
            <a:xfrm>
              <a:off x="2486" y="3792"/>
              <a:ext cx="2458" cy="540"/>
              <a:chOff x="2486" y="3792"/>
              <a:chExt cx="2458" cy="540"/>
            </a:xfrm>
          </p:grpSpPr>
          <p:sp>
            <p:nvSpPr>
              <p:cNvPr id="1044" name="Freeform 9">
                <a:extLst>
                  <a:ext uri="{FF2B5EF4-FFF2-40B4-BE49-F238E27FC236}">
                    <a16:creationId xmlns:a16="http://schemas.microsoft.com/office/drawing/2014/main" id="{21FF5E95-AABB-4171-97B9-6AB46096F7DE}"/>
                  </a:ext>
                </a:extLst>
              </p:cNvPr>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10">
                <a:extLst>
                  <a:ext uri="{FF2B5EF4-FFF2-40B4-BE49-F238E27FC236}">
                    <a16:creationId xmlns:a16="http://schemas.microsoft.com/office/drawing/2014/main" id="{7326E523-8682-4A96-9CAE-B6C527AE60B5}"/>
                  </a:ext>
                </a:extLst>
              </p:cNvPr>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11">
                <a:extLst>
                  <a:ext uri="{FF2B5EF4-FFF2-40B4-BE49-F238E27FC236}">
                    <a16:creationId xmlns:a16="http://schemas.microsoft.com/office/drawing/2014/main" id="{9418FECA-1D69-4A99-8F6A-FC000B9604ED}"/>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2">
                <a:extLst>
                  <a:ext uri="{FF2B5EF4-FFF2-40B4-BE49-F238E27FC236}">
                    <a16:creationId xmlns:a16="http://schemas.microsoft.com/office/drawing/2014/main" id="{530B780A-5B47-49C8-871F-4917FE7ADD10}"/>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3">
                <a:extLst>
                  <a:ext uri="{FF2B5EF4-FFF2-40B4-BE49-F238E27FC236}">
                    <a16:creationId xmlns:a16="http://schemas.microsoft.com/office/drawing/2014/main" id="{68A9431B-1877-416A-A00A-F2FB98AC3A29}"/>
                  </a:ext>
                </a:extLst>
              </p:cNvPr>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10" name="Freeform 14">
              <a:extLst>
                <a:ext uri="{FF2B5EF4-FFF2-40B4-BE49-F238E27FC236}">
                  <a16:creationId xmlns:a16="http://schemas.microsoft.com/office/drawing/2014/main" id="{61FF2C0A-3910-4E7C-A136-7109120E9999}"/>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1" hangingPunct="1">
                <a:defRPr/>
              </a:pPr>
              <a:endParaRPr lang="en-GB">
                <a:latin typeface="Arial" charset="0"/>
                <a:cs typeface="Arial" charset="0"/>
              </a:endParaRPr>
            </a:p>
          </p:txBody>
        </p:sp>
      </p:grpSp>
      <p:grpSp>
        <p:nvGrpSpPr>
          <p:cNvPr id="1029" name="Group 15">
            <a:extLst>
              <a:ext uri="{FF2B5EF4-FFF2-40B4-BE49-F238E27FC236}">
                <a16:creationId xmlns:a16="http://schemas.microsoft.com/office/drawing/2014/main" id="{C72D8434-D584-4AEC-AE4B-761821960CDD}"/>
              </a:ext>
            </a:extLst>
          </p:cNvPr>
          <p:cNvGrpSpPr>
            <a:grpSpLocks/>
          </p:cNvGrpSpPr>
          <p:nvPr/>
        </p:nvGrpSpPr>
        <p:grpSpPr bwMode="auto">
          <a:xfrm>
            <a:off x="627063" y="6021388"/>
            <a:ext cx="5684837" cy="849312"/>
            <a:chOff x="395" y="3793"/>
            <a:chExt cx="3581" cy="535"/>
          </a:xfrm>
        </p:grpSpPr>
        <p:sp>
          <p:nvSpPr>
            <p:cNvPr id="1035" name="Freeform 16">
              <a:extLst>
                <a:ext uri="{FF2B5EF4-FFF2-40B4-BE49-F238E27FC236}">
                  <a16:creationId xmlns:a16="http://schemas.microsoft.com/office/drawing/2014/main" id="{A5B99F1C-07F9-4F3A-885C-AEB102BAFAA9}"/>
                </a:ext>
              </a:extLst>
            </p:cNvPr>
            <p:cNvSpPr>
              <a:spLocks/>
            </p:cNvSpPr>
            <p:nvPr/>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17">
              <a:extLst>
                <a:ext uri="{FF2B5EF4-FFF2-40B4-BE49-F238E27FC236}">
                  <a16:creationId xmlns:a16="http://schemas.microsoft.com/office/drawing/2014/main" id="{F9CEDBBE-0BF6-40AC-998B-DF3C56DE69EE}"/>
                </a:ext>
              </a:extLst>
            </p:cNvPr>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18">
              <a:extLst>
                <a:ext uri="{FF2B5EF4-FFF2-40B4-BE49-F238E27FC236}">
                  <a16:creationId xmlns:a16="http://schemas.microsoft.com/office/drawing/2014/main" id="{92CEE81D-6870-4B9D-8D89-99D20AAD03E7}"/>
                </a:ext>
              </a:extLst>
            </p:cNvPr>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19">
              <a:extLst>
                <a:ext uri="{FF2B5EF4-FFF2-40B4-BE49-F238E27FC236}">
                  <a16:creationId xmlns:a16="http://schemas.microsoft.com/office/drawing/2014/main" id="{38B197DB-D015-4FAF-8627-F9D517A9E433}"/>
                </a:ext>
              </a:extLst>
            </p:cNvPr>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20">
              <a:extLst>
                <a:ext uri="{FF2B5EF4-FFF2-40B4-BE49-F238E27FC236}">
                  <a16:creationId xmlns:a16="http://schemas.microsoft.com/office/drawing/2014/main" id="{64A28A1A-1343-486D-B9AB-4777003A48E4}"/>
                </a:ext>
              </a:extLst>
            </p:cNvPr>
            <p:cNvSpPr>
              <a:spLocks/>
            </p:cNvSpPr>
            <p:nvPr/>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1">
              <a:extLst>
                <a:ext uri="{FF2B5EF4-FFF2-40B4-BE49-F238E27FC236}">
                  <a16:creationId xmlns:a16="http://schemas.microsoft.com/office/drawing/2014/main" id="{8EA08AE2-C19B-4743-8EA2-3196D4A27241}"/>
                </a:ext>
              </a:extLst>
            </p:cNvPr>
            <p:cNvSpPr>
              <a:spLocks/>
            </p:cNvSpPr>
            <p:nvPr/>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18" name="Rectangle 22">
            <a:extLst>
              <a:ext uri="{FF2B5EF4-FFF2-40B4-BE49-F238E27FC236}">
                <a16:creationId xmlns:a16="http://schemas.microsoft.com/office/drawing/2014/main" id="{36194FC4-74AD-4868-B846-F74A2EBDE5CA}"/>
              </a:ext>
            </a:extLst>
          </p:cNvPr>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31" name="Rectangle 23">
            <a:extLst>
              <a:ext uri="{FF2B5EF4-FFF2-40B4-BE49-F238E27FC236}">
                <a16:creationId xmlns:a16="http://schemas.microsoft.com/office/drawing/2014/main" id="{5112E9B8-DB56-4131-B90E-02F4E3E35D1F}"/>
              </a:ext>
            </a:extLst>
          </p:cNvPr>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20" name="Rectangle 24">
            <a:extLst>
              <a:ext uri="{FF2B5EF4-FFF2-40B4-BE49-F238E27FC236}">
                <a16:creationId xmlns:a16="http://schemas.microsoft.com/office/drawing/2014/main" id="{D56C1C09-6037-4639-877B-634DA3E3FDB5}"/>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cs typeface="Arial" charset="0"/>
              </a:defRPr>
            </a:lvl1pPr>
          </a:lstStyle>
          <a:p>
            <a:pPr>
              <a:defRPr/>
            </a:pPr>
            <a:endParaRPr lang="en-GB"/>
          </a:p>
        </p:txBody>
      </p:sp>
      <p:sp>
        <p:nvSpPr>
          <p:cNvPr id="4121" name="Rectangle 25">
            <a:extLst>
              <a:ext uri="{FF2B5EF4-FFF2-40B4-BE49-F238E27FC236}">
                <a16:creationId xmlns:a16="http://schemas.microsoft.com/office/drawing/2014/main" id="{BA66B644-39DC-4481-8533-E71A8AB8AA67}"/>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cs typeface="Arial" charset="0"/>
              </a:defRPr>
            </a:lvl1pPr>
          </a:lstStyle>
          <a:p>
            <a:pPr>
              <a:defRPr/>
            </a:pPr>
            <a:endParaRPr lang="en-GB"/>
          </a:p>
        </p:txBody>
      </p:sp>
      <p:sp>
        <p:nvSpPr>
          <p:cNvPr id="4122" name="Rectangle 26">
            <a:extLst>
              <a:ext uri="{FF2B5EF4-FFF2-40B4-BE49-F238E27FC236}">
                <a16:creationId xmlns:a16="http://schemas.microsoft.com/office/drawing/2014/main" id="{94A60284-3C88-489B-9996-38190FAF70D8}"/>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DDDC7312-6737-4C38-86D2-842FBCBED978}" type="slidenum">
              <a:rPr lang="en-GB" altLang="en-US"/>
              <a:pPr/>
              <a:t>‹#›</a:t>
            </a:fld>
            <a:endParaRPr lang="en-GB" altLang="en-US"/>
          </a:p>
        </p:txBody>
      </p:sp>
    </p:spTree>
  </p:cSld>
  <p:clrMap bg1="dk2" tx1="lt1" bg2="dk1" tx2="lt2" accent1="accent1" accent2="accent2" accent3="accent3" accent4="accent4" accent5="accent5" accent6="accent6" hlink="hlink" folHlink="folHlink"/>
  <p:sldLayoutIdLst>
    <p:sldLayoutId id="2147484104"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114.gif"/><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celtnet.org.uk/images/ukmap_large.gif"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images.google.co.uk/imgres?imgurl=http://www.linguashop.com/images/box-tm_welsh.jpg&amp;imgrefurl=http://www.last.fm/user/tartalo/journal&amp;usg=__UgCvyYjr1Y_fZ5ivZEOb3CXUxXE=&amp;h=337&amp;w=250&amp;sz=78&amp;hl=en&amp;start=95&amp;tbnid=0AgroaVztazqdM:&amp;tbnh=119&amp;tbnw=88&amp;prev=/images%3Fq%3D%2522The%2Bwelsh%2Blanguage%2522%26start%3D80%26gbv%3D2%26ndsp%3D20%26hl%3Den%26safe%3Doff%26sa%3DN"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viking.hgo.se/maps/england2.html"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en.wikipedia.org/wiki/File:CymruLlwythi.PNG"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39.jpeg"/><Relationship Id="rId4" Type="http://schemas.openxmlformats.org/officeDocument/2006/relationships/hyperlink" Target="http://bp3.blogger.com/_gIWtiIXS8Tw/RypmepbdHyI/AAAAAAAAABY/Ty1mXnS3EwE/s320/gaeltacht+1926.bmp"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8" Type="http://schemas.openxmlformats.org/officeDocument/2006/relationships/hyperlink" Target="http://www.buy-flags.co.uk/product_info.php?cPath=26_113&amp;products_id=1315" TargetMode="External"/><Relationship Id="rId3" Type="http://schemas.openxmlformats.org/officeDocument/2006/relationships/image" Target="../media/image51.png"/><Relationship Id="rId7"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hyperlink" Target="http://www.buy-flags.co.uk/product_info.php?cPath=26_113&amp;products_id=1008" TargetMode="External"/><Relationship Id="rId5" Type="http://schemas.openxmlformats.org/officeDocument/2006/relationships/image" Target="../media/image52.png"/><Relationship Id="rId10" Type="http://schemas.openxmlformats.org/officeDocument/2006/relationships/image" Target="../media/image55.png"/><Relationship Id="rId4" Type="http://schemas.openxmlformats.org/officeDocument/2006/relationships/hyperlink" Target="http://www.buy-flags.co.uk/product_info.php?cPath=26_113&amp;products_id=1170" TargetMode="External"/><Relationship Id="rId9" Type="http://schemas.openxmlformats.org/officeDocument/2006/relationships/image" Target="../media/image54.png"/></Relationships>
</file>

<file path=ppt/slides/_rels/slide4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hyperlink" Target="http://images.google.co.uk/imgres?imgurl=http://www.railbrit.co.uk/CGI/craimages/crest.gif&amp;imgrefurl=http://www.railbrit.co.uk/CGI/cgi-bin/cra/index.php%3Fpid%3DMap&amp;usg=__a69WMQFDCU4G-mSWLshjuOSBBHU=&amp;h=384&amp;w=455&amp;sz=99&amp;hl=en&amp;start=42&amp;tbnid=WY4-YWxPWF5S_M:&amp;tbnh=108&amp;tbnw=128&amp;prev=/images%3Fq%3D%2522Caledonian%2522%26start%3D40%26gbv%3D2%26ndsp%3D20%26hl%3Den%26sa%3DN" TargetMode="Externa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8" Type="http://schemas.openxmlformats.org/officeDocument/2006/relationships/image" Target="../media/image98.jpeg"/><Relationship Id="rId3" Type="http://schemas.openxmlformats.org/officeDocument/2006/relationships/hyperlink" Target="http://images.google.co.uk/imgres?imgurl=http://www.travelblog.org/pix/maps/north-america.jpg&amp;imgrefurl=http://www.travelblog.org/North-America/&amp;usg=__USqTaZzpNQizL9D5IeqiAzqnLmw=&amp;h=331&amp;w=573&amp;sz=36&amp;hl=en&amp;start=5&amp;tbnid=0d4Zb90Ci5KfIM:&amp;tbnh=77&amp;tbnw=134&amp;prev=/images%3Fq%3D%2522america%2522%26gbv%3D2%26hl%3Den%26safe%3Doff%26sa%3DG" TargetMode="External"/><Relationship Id="rId7" Type="http://schemas.openxmlformats.org/officeDocument/2006/relationships/hyperlink" Target="http://images.google.co.uk/imgres?imgurl=http://wwp.greenwichmeantime.com/time-zone/australia/_derived/map.htm_txt_australia-map.gif&amp;imgrefurl=http://wwp.greenwichmeantime.com/time-zone/australia/map.htm&amp;usg=__imQmGdS2VO8LDln1Gearwwvs4h8=&amp;h=364&amp;w=390&amp;sz=6&amp;hl=en&amp;start=4&amp;tbnid=JOANmjsoCA4bXM:&amp;tbnh=115&amp;tbnw=123&amp;prev=/images%3Fq%3D%2522australia%2522%26gbv%3D2%26hl%3Den%26safe%3Doff%26sa%3DG" TargetMode="External"/><Relationship Id="rId12" Type="http://schemas.openxmlformats.org/officeDocument/2006/relationships/image" Target="../media/image100.jpeg"/><Relationship Id="rId2" Type="http://schemas.openxmlformats.org/officeDocument/2006/relationships/notesSlide" Target="../notesSlides/notesSlide55.xml"/><Relationship Id="rId1" Type="http://schemas.openxmlformats.org/officeDocument/2006/relationships/slideLayout" Target="../slideLayouts/slideLayout6.xml"/><Relationship Id="rId6" Type="http://schemas.openxmlformats.org/officeDocument/2006/relationships/image" Target="../media/image97.jpeg"/><Relationship Id="rId11" Type="http://schemas.openxmlformats.org/officeDocument/2006/relationships/hyperlink" Target="http://images.google.co.uk/imgres?imgurl=http://www.wordtravels.com/images/map/South_Africa_map.jpg&amp;imgrefurl=http://www.wordtravels.com/Travelguide/Countries/South%2BAfrica/Map&amp;usg=__HwXe5yvSiYAjSuSfi3HuUi2ODQo=&amp;h=511&amp;w=475&amp;sz=45&amp;hl=en&amp;start=37&amp;tbnid=LDJ6EiZhWj0rfM:&amp;tbnh=131&amp;tbnw=122&amp;prev=/images%3Fq%3D%2522South%2BAfrica%2522%26start%3D20%26gbv%3D2%26ndsp%3D20%26hl%3Den%26safe%3Doff%26sa%3DN" TargetMode="External"/><Relationship Id="rId5" Type="http://schemas.openxmlformats.org/officeDocument/2006/relationships/hyperlink" Target="http://images.google.co.uk/imgres?imgurl=http://www.travel-images.com/british-isles.gif&amp;imgrefurl=http://www.travel-images.com/british-isles.html&amp;usg=__fMeQfdtMHVQADLBtOa7YxlFX_EI=&amp;h=350&amp;w=281&amp;sz=4&amp;hl=en&amp;start=3&amp;tbnid=20dVhJutWuFOjM:&amp;tbnh=120&amp;tbnw=96&amp;prev=/images%3Fq%3D%2522british%2Bisles%2522%26gbv%3D2%26hl%3Den%26safe%3Doff%26sa%3DG" TargetMode="External"/><Relationship Id="rId10" Type="http://schemas.openxmlformats.org/officeDocument/2006/relationships/image" Target="../media/image99.jpeg"/><Relationship Id="rId4" Type="http://schemas.openxmlformats.org/officeDocument/2006/relationships/image" Target="../media/image96.jpeg"/><Relationship Id="rId9" Type="http://schemas.openxmlformats.org/officeDocument/2006/relationships/hyperlink" Target="http://images.google.co.uk/imgres?imgurl=http://www.titanhitours.co.uk/images/Maps/new-zealand-map.jpg&amp;imgrefurl=http://www.titanhitours.co.uk/new-zealand-holidays.asp&amp;usg=__RZb-IRJcf94dMaAUBPTD8NHBt78=&amp;h=442&amp;w=350&amp;sz=16&amp;hl=en&amp;start=40&amp;tbnid=2VOC84QQdVyr7M:&amp;tbnh=127&amp;tbnw=101&amp;prev=/images%3Fq%3D%2522new%2Bzealand%2522%26start%3D20%26gbv%3D2%26ndsp%3D20%26hl%3Den%26safe%3Doff%26sa%3DN"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112.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247361-2DF0-423D-A2E8-D46B6BC97F90}"/>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775C99A6-1F3F-4466-9927-BFE7E3EFD1FD}" type="slidenum">
              <a:rPr lang="en-GB" altLang="en-US" sz="1200"/>
              <a:pPr>
                <a:spcBef>
                  <a:spcPct val="0"/>
                </a:spcBef>
                <a:buClrTx/>
                <a:buFontTx/>
                <a:buNone/>
              </a:pPr>
              <a:t>1</a:t>
            </a:fld>
            <a:endParaRPr lang="en-GB" altLang="en-US" sz="1200"/>
          </a:p>
        </p:txBody>
      </p:sp>
      <p:pic>
        <p:nvPicPr>
          <p:cNvPr id="4099" name="Picture 7" descr="small_oxford">
            <a:extLst>
              <a:ext uri="{FF2B5EF4-FFF2-40B4-BE49-F238E27FC236}">
                <a16:creationId xmlns:a16="http://schemas.microsoft.com/office/drawing/2014/main" id="{FDBC485A-0E49-486B-BD34-4C9BE0E4C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24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WordArt 5">
            <a:extLst>
              <a:ext uri="{FF2B5EF4-FFF2-40B4-BE49-F238E27FC236}">
                <a16:creationId xmlns:a16="http://schemas.microsoft.com/office/drawing/2014/main" id="{F6B47EC8-2813-45E0-9D68-84AC7BA3FB8F}"/>
              </a:ext>
            </a:extLst>
          </p:cNvPr>
          <p:cNvSpPr>
            <a:spLocks noChangeArrowheads="1" noChangeShapeType="1" noTextEdit="1"/>
          </p:cNvSpPr>
          <p:nvPr/>
        </p:nvSpPr>
        <p:spPr bwMode="auto">
          <a:xfrm>
            <a:off x="1835150" y="2133600"/>
            <a:ext cx="5211763" cy="3168650"/>
          </a:xfrm>
          <a:prstGeom prst="rect">
            <a:avLst/>
          </a:prstGeom>
        </p:spPr>
        <p:txBody>
          <a:bodyPr wrap="none" fromWordArt="1">
            <a:prstTxWarp prst="textPlain">
              <a:avLst>
                <a:gd name="adj" fmla="val 50000"/>
              </a:avLst>
            </a:prstTxWarp>
          </a:bodyPr>
          <a:lstStyle/>
          <a:p>
            <a:pPr algn="ctr" eaLnBrk="1" hangingPunct="1">
              <a:defRPr/>
            </a:pPr>
            <a:r>
              <a:rPr lang="en-GB" sz="3600" kern="10" dirty="0">
                <a:ln w="9525">
                  <a:noFill/>
                  <a:round/>
                  <a:headEnd/>
                  <a:tailEnd/>
                </a:ln>
                <a:solidFill>
                  <a:srgbClr val="7030A0"/>
                </a:solidFill>
                <a:effectLst>
                  <a:outerShdw dist="35921" dir="2700000" algn="ctr" rotWithShape="0">
                    <a:srgbClr val="C0C0C0">
                      <a:alpha val="79999"/>
                    </a:srgbClr>
                  </a:outerShdw>
                </a:effectLst>
                <a:latin typeface="Impact"/>
              </a:rPr>
              <a:t>The</a:t>
            </a:r>
            <a:r>
              <a:rPr lang="en-GB"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 </a:t>
            </a:r>
            <a:r>
              <a:rPr lang="en-GB" sz="3600" kern="10" dirty="0">
                <a:ln w="9525">
                  <a:noFill/>
                  <a:round/>
                  <a:headEnd/>
                  <a:tailEnd/>
                </a:ln>
                <a:solidFill>
                  <a:srgbClr val="7030A0"/>
                </a:solidFill>
                <a:effectLst>
                  <a:outerShdw dist="35921" dir="2700000" algn="ctr" rotWithShape="0">
                    <a:srgbClr val="C0C0C0">
                      <a:alpha val="79999"/>
                    </a:srgbClr>
                  </a:outerShdw>
                </a:effectLst>
                <a:latin typeface="Impact"/>
              </a:rPr>
              <a:t>Hebrews</a:t>
            </a:r>
          </a:p>
          <a:p>
            <a:pPr algn="ctr" eaLnBrk="1" hangingPunct="1">
              <a:defRPr/>
            </a:pPr>
            <a:r>
              <a:rPr lang="en-GB" sz="3600" kern="10" dirty="0">
                <a:ln w="9525">
                  <a:noFill/>
                  <a:round/>
                  <a:headEnd/>
                  <a:tailEnd/>
                </a:ln>
                <a:solidFill>
                  <a:srgbClr val="7030A0"/>
                </a:solidFill>
                <a:effectLst>
                  <a:outerShdw dist="35921" dir="2700000" algn="ctr" rotWithShape="0">
                    <a:srgbClr val="C0C0C0">
                      <a:alpha val="79999"/>
                    </a:srgbClr>
                  </a:outerShdw>
                </a:effectLst>
                <a:latin typeface="Impact"/>
              </a:rPr>
              <a:t>And</a:t>
            </a:r>
            <a:r>
              <a:rPr lang="en-GB"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 </a:t>
            </a:r>
            <a:r>
              <a:rPr lang="en-GB" sz="3600" kern="10" dirty="0">
                <a:ln w="9525">
                  <a:noFill/>
                  <a:round/>
                  <a:headEnd/>
                  <a:tailEnd/>
                </a:ln>
                <a:solidFill>
                  <a:srgbClr val="7030A0"/>
                </a:solidFill>
                <a:effectLst>
                  <a:outerShdw dist="35921" dir="2700000" algn="ctr" rotWithShape="0">
                    <a:srgbClr val="C0C0C0">
                      <a:alpha val="79999"/>
                    </a:srgbClr>
                  </a:outerShdw>
                </a:effectLst>
                <a:latin typeface="Impact"/>
              </a:rPr>
              <a:t>The</a:t>
            </a:r>
          </a:p>
          <a:p>
            <a:pPr algn="ctr" eaLnBrk="1" hangingPunct="1">
              <a:defRPr/>
            </a:pPr>
            <a:r>
              <a:rPr lang="en-GB" sz="3600" kern="10" dirty="0">
                <a:ln w="9525">
                  <a:noFill/>
                  <a:round/>
                  <a:headEnd/>
                  <a:tailEnd/>
                </a:ln>
                <a:solidFill>
                  <a:srgbClr val="7030A0"/>
                </a:solidFill>
                <a:effectLst>
                  <a:outerShdw dist="35921" dir="2700000" algn="ctr" rotWithShape="0">
                    <a:srgbClr val="C0C0C0">
                      <a:alpha val="79999"/>
                    </a:srgbClr>
                  </a:outerShdw>
                </a:effectLst>
                <a:latin typeface="Impact"/>
              </a:rPr>
              <a:t>English</a:t>
            </a:r>
            <a:r>
              <a:rPr lang="en-GB"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 </a:t>
            </a:r>
            <a:r>
              <a:rPr lang="en-GB" sz="3600" kern="10" dirty="0">
                <a:ln w="9525">
                  <a:noFill/>
                  <a:round/>
                  <a:headEnd/>
                  <a:tailEnd/>
                </a:ln>
                <a:solidFill>
                  <a:srgbClr val="7030A0"/>
                </a:solidFill>
                <a:effectLst>
                  <a:outerShdw dist="35921" dir="2700000" algn="ctr" rotWithShape="0">
                    <a:srgbClr val="C0C0C0">
                      <a:alpha val="79999"/>
                    </a:srgbClr>
                  </a:outerShdw>
                </a:effectLst>
                <a:latin typeface="Impact"/>
              </a:rPr>
              <a:t>Language</a:t>
            </a:r>
          </a:p>
        </p:txBody>
      </p:sp>
      <p:sp>
        <p:nvSpPr>
          <p:cNvPr id="6" name="TextBox 5">
            <a:extLst>
              <a:ext uri="{FF2B5EF4-FFF2-40B4-BE49-F238E27FC236}">
                <a16:creationId xmlns:a16="http://schemas.microsoft.com/office/drawing/2014/main" id="{E59F8332-A028-43BE-9C53-D1E58A2101AA}"/>
              </a:ext>
            </a:extLst>
          </p:cNvPr>
          <p:cNvSpPr txBox="1"/>
          <p:nvPr/>
        </p:nvSpPr>
        <p:spPr>
          <a:xfrm>
            <a:off x="285750" y="6072188"/>
            <a:ext cx="5572125" cy="584200"/>
          </a:xfrm>
          <a:prstGeom prst="rect">
            <a:avLst/>
          </a:prstGeom>
          <a:noFill/>
        </p:spPr>
        <p:txBody>
          <a:bodyPr>
            <a:spAutoFit/>
          </a:bodyPr>
          <a:lstStyle/>
          <a:p>
            <a:pPr eaLnBrk="1" hangingPunct="1">
              <a:defRPr/>
            </a:pPr>
            <a:r>
              <a:rPr lang="en-GB" sz="3200" b="1" dirty="0">
                <a:solidFill>
                  <a:srgbClr val="00FF00"/>
                </a:solidFill>
                <a:effectLst>
                  <a:outerShdw blurRad="38100" dist="38100" dir="2700000" algn="tl">
                    <a:srgbClr val="000000">
                      <a:alpha val="43137"/>
                    </a:srgbClr>
                  </a:outerShdw>
                </a:effectLst>
                <a:latin typeface="Arial" charset="0"/>
                <a:cs typeface="Arial" charset="0"/>
              </a:rPr>
              <a:t>Oxford University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iterate type="lt">
                                    <p:tmPct val="21000"/>
                                  </p:iterate>
                                  <p:childTnLst>
                                    <p:set>
                                      <p:cBhvr>
                                        <p:cTn id="6" dur="1" fill="hold">
                                          <p:stCondLst>
                                            <p:cond delay="0"/>
                                          </p:stCondLst>
                                        </p:cTn>
                                        <p:tgtEl>
                                          <p:spTgt spid="97285"/>
                                        </p:tgtEl>
                                        <p:attrNameLst>
                                          <p:attrName>style.visibility</p:attrName>
                                        </p:attrNameLst>
                                      </p:cBhvr>
                                      <p:to>
                                        <p:strVal val="visible"/>
                                      </p:to>
                                    </p:set>
                                    <p:anim calcmode="lin" valueType="num">
                                      <p:cBhvr additive="base">
                                        <p:cTn id="7" dur="500" fill="hold"/>
                                        <p:tgtEl>
                                          <p:spTgt spid="97285"/>
                                        </p:tgtEl>
                                        <p:attrNameLst>
                                          <p:attrName>ppt_x</p:attrName>
                                        </p:attrNameLst>
                                      </p:cBhvr>
                                      <p:tavLst>
                                        <p:tav tm="0">
                                          <p:val>
                                            <p:strVal val="#ppt_x"/>
                                          </p:val>
                                        </p:tav>
                                        <p:tav tm="100000">
                                          <p:val>
                                            <p:strVal val="#ppt_x"/>
                                          </p:val>
                                        </p:tav>
                                      </p:tavLst>
                                    </p:anim>
                                    <p:anim calcmode="lin" valueType="num">
                                      <p:cBhvr additive="base">
                                        <p:cTn id="8" dur="500" fill="hold"/>
                                        <p:tgtEl>
                                          <p:spTgt spid="9728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A0F0CB79-632C-4EBC-B5E5-E26337E64173}"/>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3D4D2038-1D7C-48D1-BCC9-DAB22D9C088F}" type="slidenum">
              <a:rPr lang="en-GB" altLang="en-US" sz="1200"/>
              <a:pPr>
                <a:spcBef>
                  <a:spcPct val="0"/>
                </a:spcBef>
                <a:buClrTx/>
                <a:buFontTx/>
                <a:buNone/>
              </a:pPr>
              <a:t>10</a:t>
            </a:fld>
            <a:endParaRPr lang="en-GB" altLang="en-US" sz="1200"/>
          </a:p>
        </p:txBody>
      </p:sp>
      <p:sp>
        <p:nvSpPr>
          <p:cNvPr id="8196" name="Rectangle 4">
            <a:extLst>
              <a:ext uri="{FF2B5EF4-FFF2-40B4-BE49-F238E27FC236}">
                <a16:creationId xmlns:a16="http://schemas.microsoft.com/office/drawing/2014/main" id="{8E2EBC30-EA1B-4F60-95E3-33A66177DB7A}"/>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pic>
        <p:nvPicPr>
          <p:cNvPr id="8198" name="Picture 6" descr="A Map of the first England - AD449">
            <a:extLst>
              <a:ext uri="{FF2B5EF4-FFF2-40B4-BE49-F238E27FC236}">
                <a16:creationId xmlns:a16="http://schemas.microsoft.com/office/drawing/2014/main" id="{F8886674-ABA9-46E9-8E72-A1417B22CB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563" y="1376363"/>
            <a:ext cx="295275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7">
            <a:extLst>
              <a:ext uri="{FF2B5EF4-FFF2-40B4-BE49-F238E27FC236}">
                <a16:creationId xmlns:a16="http://schemas.microsoft.com/office/drawing/2014/main" id="{8EEA9A39-7EAD-4F8B-8227-1F1174F4BC0A}"/>
              </a:ext>
            </a:extLst>
          </p:cNvPr>
          <p:cNvSpPr txBox="1">
            <a:spLocks noChangeArrowheads="1"/>
          </p:cNvSpPr>
          <p:nvPr/>
        </p:nvSpPr>
        <p:spPr bwMode="auto">
          <a:xfrm>
            <a:off x="3433982" y="1164134"/>
            <a:ext cx="5544617" cy="5693866"/>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GB" sz="2800" b="1" dirty="0">
                <a:solidFill>
                  <a:schemeClr val="hlink"/>
                </a:solidFill>
                <a:effectLst>
                  <a:outerShdw blurRad="38100" dist="38100" dir="2700000" algn="tl">
                    <a:srgbClr val="000000"/>
                  </a:outerShdw>
                </a:effectLst>
              </a:rPr>
              <a:t>The Brythonic language (Welsh) survived alongside Latin for many centuries until the ever increasing invasion of Angles and Saxons from Jutland would have consequences for the Brythonic language speakers.</a:t>
            </a:r>
            <a:r>
              <a:rPr lang="en-GB" sz="2800" b="1" dirty="0">
                <a:effectLst>
                  <a:outerShdw blurRad="38100" dist="38100" dir="2700000" algn="tl">
                    <a:srgbClr val="000000"/>
                  </a:outerShdw>
                </a:effectLst>
              </a:rPr>
              <a:t> </a:t>
            </a:r>
            <a:r>
              <a:rPr lang="en-GB" sz="2800" b="1" dirty="0">
                <a:solidFill>
                  <a:srgbClr val="FF9900"/>
                </a:solidFill>
                <a:effectLst>
                  <a:outerShdw blurRad="38100" dist="38100" dir="2700000" algn="tl">
                    <a:srgbClr val="000000"/>
                  </a:outerShdw>
                </a:effectLst>
              </a:rPr>
              <a:t>The language spoken by the Anglo-Saxons was also related to Hebrew,</a:t>
            </a:r>
            <a:r>
              <a:rPr lang="en-GB" sz="2800" b="1" dirty="0">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it had become changed while in Assyrian captivity.</a:t>
            </a:r>
          </a:p>
        </p:txBody>
      </p:sp>
      <p:sp>
        <p:nvSpPr>
          <p:cNvPr id="8200" name="Text Box 8">
            <a:extLst>
              <a:ext uri="{FF2B5EF4-FFF2-40B4-BE49-F238E27FC236}">
                <a16:creationId xmlns:a16="http://schemas.microsoft.com/office/drawing/2014/main" id="{FCA066F1-D4E8-40FD-A91A-A15FEEBFA89F}"/>
              </a:ext>
            </a:extLst>
          </p:cNvPr>
          <p:cNvSpPr txBox="1">
            <a:spLocks noChangeArrowheads="1"/>
          </p:cNvSpPr>
          <p:nvPr/>
        </p:nvSpPr>
        <p:spPr bwMode="auto">
          <a:xfrm>
            <a:off x="436563" y="5949950"/>
            <a:ext cx="2952750" cy="830263"/>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lgn="ctr" eaLnBrk="1" hangingPunct="1">
              <a:spcBef>
                <a:spcPct val="50000"/>
              </a:spcBef>
              <a:defRPr/>
            </a:pPr>
            <a:r>
              <a:rPr lang="en-GB" sz="2400" b="1" dirty="0">
                <a:solidFill>
                  <a:srgbClr val="FFFF00"/>
                </a:solidFill>
                <a:effectLst>
                  <a:outerShdw blurRad="38100" dist="38100" dir="2700000" algn="tl">
                    <a:srgbClr val="000000"/>
                  </a:outerShdw>
                </a:effectLst>
              </a:rPr>
              <a:t>The Jutland           Peninsular</a:t>
            </a:r>
            <a:r>
              <a:rPr lang="en-GB"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circle(in)">
                                      <p:cBhvr>
                                        <p:cTn id="7" dur="2000"/>
                                        <p:tgtEl>
                                          <p:spTgt spid="81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8200">
                                            <p:txEl>
                                              <p:pRg st="0" end="0"/>
                                            </p:txEl>
                                          </p:spTgt>
                                        </p:tgtEl>
                                        <p:attrNameLst>
                                          <p:attrName>style.visibility</p:attrName>
                                        </p:attrNameLst>
                                      </p:cBhvr>
                                      <p:to>
                                        <p:strVal val="visible"/>
                                      </p:to>
                                    </p:set>
                                    <p:anim calcmode="lin" valueType="num">
                                      <p:cBhvr additive="base">
                                        <p:cTn id="12" dur="500" fill="hold"/>
                                        <p:tgtEl>
                                          <p:spTgt spid="820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2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8199"/>
                                        </p:tgtEl>
                                        <p:attrNameLst>
                                          <p:attrName>style.visibility</p:attrName>
                                        </p:attrNameLst>
                                      </p:cBhvr>
                                      <p:to>
                                        <p:strVal val="visible"/>
                                      </p:to>
                                    </p:set>
                                    <p:anim calcmode="discrete" valueType="clr">
                                      <p:cBhvr override="childStyle">
                                        <p:cTn id="18" dur="80"/>
                                        <p:tgtEl>
                                          <p:spTgt spid="8199"/>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199"/>
                                        </p:tgtEl>
                                        <p:attrNameLst>
                                          <p:attrName>fillcolor</p:attrName>
                                        </p:attrNameLst>
                                      </p:cBhvr>
                                      <p:tavLst>
                                        <p:tav tm="0">
                                          <p:val>
                                            <p:clrVal>
                                              <a:schemeClr val="accent2"/>
                                            </p:clrVal>
                                          </p:val>
                                        </p:tav>
                                        <p:tav tm="50000">
                                          <p:val>
                                            <p:clrVal>
                                              <a:schemeClr val="hlink"/>
                                            </p:clrVal>
                                          </p:val>
                                        </p:tav>
                                      </p:tavLst>
                                    </p:anim>
                                    <p:set>
                                      <p:cBhvr>
                                        <p:cTn id="20" dur="80"/>
                                        <p:tgtEl>
                                          <p:spTgt spid="819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30B6A-5456-454E-89B6-07547C4A90C7}"/>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419807A7-9101-4D8F-85B4-75B3E9F6ADD6}"/>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B09F4678-87E6-46A3-80BF-10546554B890}" type="slidenum">
              <a:rPr lang="en-GB" altLang="en-US" sz="1200"/>
              <a:pPr>
                <a:spcBef>
                  <a:spcPct val="0"/>
                </a:spcBef>
                <a:buClrTx/>
                <a:buFontTx/>
                <a:buNone/>
              </a:pPr>
              <a:t>100</a:t>
            </a:fld>
            <a:endParaRPr lang="en-GB" altLang="en-US" sz="1200"/>
          </a:p>
        </p:txBody>
      </p:sp>
      <p:pic>
        <p:nvPicPr>
          <p:cNvPr id="96260" name="Picture 2" descr="http://images.google.co.uk/url?source=imgres&amp;ct=img&amp;q=http://curiousexpeditions.org/wp-content/uploads/2007/12/649770796_2c9eb026c0.jpg&amp;usg=AFQjCNHWN_CJIYzjt6Me8HGILu8zAdPsLQ">
            <a:extLst>
              <a:ext uri="{FF2B5EF4-FFF2-40B4-BE49-F238E27FC236}">
                <a16:creationId xmlns:a16="http://schemas.microsoft.com/office/drawing/2014/main" id="{F34E7F0B-E2B3-446C-82DB-874F1C8940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428750"/>
            <a:ext cx="287655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7A23370-2BEE-4D11-B964-0AA16E98F499}"/>
              </a:ext>
            </a:extLst>
          </p:cNvPr>
          <p:cNvSpPr txBox="1"/>
          <p:nvPr/>
        </p:nvSpPr>
        <p:spPr>
          <a:xfrm>
            <a:off x="3643313" y="1428750"/>
            <a:ext cx="5143500" cy="5016500"/>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3200" b="1" dirty="0">
                <a:solidFill>
                  <a:srgbClr val="00FFFF"/>
                </a:solidFill>
                <a:effectLst>
                  <a:outerShdw blurRad="38100" dist="38100" dir="2700000" algn="tl">
                    <a:srgbClr val="000000">
                      <a:alpha val="43137"/>
                    </a:srgbClr>
                  </a:outerShdw>
                </a:effectLst>
              </a:rPr>
              <a:t>However, </a:t>
            </a:r>
            <a:r>
              <a:rPr lang="en-GB" sz="3200" b="1" dirty="0">
                <a:solidFill>
                  <a:srgbClr val="00FF00"/>
                </a:solidFill>
                <a:effectLst>
                  <a:outerShdw blurRad="38100" dist="38100" dir="2700000" algn="tl">
                    <a:srgbClr val="000000">
                      <a:alpha val="43137"/>
                    </a:srgbClr>
                  </a:outerShdw>
                </a:effectLst>
              </a:rPr>
              <a:t>the enemy as always tried to thwart Yahweh's plans by substituting their own international language –</a:t>
            </a:r>
            <a:r>
              <a:rPr lang="en-GB" sz="3200" b="1" dirty="0">
                <a:effectLst>
                  <a:outerShdw blurRad="38100" dist="38100" dir="2700000" algn="tl">
                    <a:srgbClr val="000000">
                      <a:alpha val="43137"/>
                    </a:srgbClr>
                  </a:outerShdw>
                </a:effectLst>
              </a:rPr>
              <a:t> </a:t>
            </a:r>
            <a:r>
              <a:rPr lang="en-GB" sz="3200" b="1" dirty="0">
                <a:solidFill>
                  <a:srgbClr val="FFC000"/>
                </a:solidFill>
                <a:effectLst>
                  <a:outerShdw blurRad="38100" dist="38100" dir="2700000" algn="tl">
                    <a:srgbClr val="000000">
                      <a:alpha val="43137"/>
                    </a:srgbClr>
                  </a:outerShdw>
                </a:effectLst>
              </a:rPr>
              <a:t>namely Esperanto, </a:t>
            </a:r>
            <a:r>
              <a:rPr lang="en-GB" sz="3200" b="1" dirty="0">
                <a:solidFill>
                  <a:srgbClr val="FFFF00"/>
                </a:solidFill>
                <a:effectLst>
                  <a:outerShdw blurRad="38100" dist="38100" dir="2700000" algn="tl">
                    <a:srgbClr val="000000">
                      <a:alpha val="43137"/>
                    </a:srgbClr>
                  </a:outerShdw>
                </a:effectLst>
              </a:rPr>
              <a:t>but this was a dismal failure. </a:t>
            </a:r>
            <a:r>
              <a:rPr lang="en-GB" sz="3200" b="1" dirty="0">
                <a:solidFill>
                  <a:srgbClr val="FF0000"/>
                </a:solidFill>
                <a:effectLst>
                  <a:outerShdw blurRad="38100" dist="38100" dir="2700000" algn="tl">
                    <a:srgbClr val="000000">
                      <a:alpha val="43137"/>
                    </a:srgbClr>
                  </a:outerShdw>
                </a:effectLst>
              </a:rPr>
              <a:t>Note the </a:t>
            </a:r>
            <a:r>
              <a:rPr lang="en-GB" sz="3200" b="1" dirty="0" err="1">
                <a:solidFill>
                  <a:srgbClr val="FF0000"/>
                </a:solidFill>
                <a:effectLst>
                  <a:outerShdw blurRad="38100" dist="38100" dir="2700000" algn="tl">
                    <a:srgbClr val="000000">
                      <a:alpha val="43137"/>
                    </a:srgbClr>
                  </a:outerShdw>
                </a:effectLst>
              </a:rPr>
              <a:t>Idumean</a:t>
            </a:r>
            <a:r>
              <a:rPr lang="en-GB" sz="3200" b="1" dirty="0">
                <a:solidFill>
                  <a:srgbClr val="FF0000"/>
                </a:solidFill>
                <a:effectLst>
                  <a:outerShdw blurRad="38100" dist="38100" dir="2700000" algn="tl">
                    <a:srgbClr val="000000">
                      <a:alpha val="43137"/>
                    </a:srgbClr>
                  </a:outerShdw>
                </a:effectLst>
              </a:rPr>
              <a:t> 5 pointed star on the Esperanto logo.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6260"/>
                                        </p:tgtEl>
                                        <p:attrNameLst>
                                          <p:attrName>style.visibility</p:attrName>
                                        </p:attrNameLst>
                                      </p:cBhvr>
                                      <p:to>
                                        <p:strVal val="visible"/>
                                      </p:to>
                                    </p:set>
                                    <p:animEffect transition="in" filter="circle(in)">
                                      <p:cBhvr>
                                        <p:cTn id="7" dur="2000"/>
                                        <p:tgtEl>
                                          <p:spTgt spid="962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A8810-8EBE-4F1F-A62B-ECA1CF9B0A31}"/>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DAF7C3DD-89FE-4EE0-B260-7F5D0D2CA338}"/>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BA6C473D-D0B4-4C1C-95B2-EE50032BD785}" type="slidenum">
              <a:rPr lang="en-GB" altLang="en-US" sz="1200"/>
              <a:pPr>
                <a:spcBef>
                  <a:spcPct val="0"/>
                </a:spcBef>
                <a:buClrTx/>
                <a:buFontTx/>
                <a:buNone/>
              </a:pPr>
              <a:t>101</a:t>
            </a:fld>
            <a:endParaRPr lang="en-GB" altLang="en-US" sz="1200"/>
          </a:p>
        </p:txBody>
      </p:sp>
      <p:pic>
        <p:nvPicPr>
          <p:cNvPr id="171010" name="Picture 2" descr="http://images.google.co.uk/url?source=imgres&amp;ct=img&amp;q=http://www.chem.ox.ac.uk/icl/faagroup/OxfordCrest.gif&amp;usg=AFQjCNEk8B5R84IjSJ_NK-WGupIj6xLY_A">
            <a:extLst>
              <a:ext uri="{FF2B5EF4-FFF2-40B4-BE49-F238E27FC236}">
                <a16:creationId xmlns:a16="http://schemas.microsoft.com/office/drawing/2014/main" id="{FD2E883B-9D70-47E5-B5DE-103E32447E85}"/>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357158" y="1714488"/>
            <a:ext cx="3786214" cy="4532459"/>
          </a:xfrm>
          <a:prstGeom prst="rect">
            <a:avLst/>
          </a:prstGeom>
          <a:noFill/>
        </p:spPr>
      </p:pic>
      <p:sp>
        <p:nvSpPr>
          <p:cNvPr id="5" name="TextBox 4">
            <a:extLst>
              <a:ext uri="{FF2B5EF4-FFF2-40B4-BE49-F238E27FC236}">
                <a16:creationId xmlns:a16="http://schemas.microsoft.com/office/drawing/2014/main" id="{EAFE0509-E5D5-45AF-B973-F3DE2FA1DA1B}"/>
              </a:ext>
            </a:extLst>
          </p:cNvPr>
          <p:cNvSpPr txBox="1"/>
          <p:nvPr/>
        </p:nvSpPr>
        <p:spPr>
          <a:xfrm>
            <a:off x="4357688" y="1285875"/>
            <a:ext cx="4643437" cy="5262563"/>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2800" b="1" dirty="0">
                <a:solidFill>
                  <a:srgbClr val="00FFFF"/>
                </a:solidFill>
                <a:effectLst>
                  <a:outerShdw blurRad="38100" dist="38100" dir="2700000" algn="tl">
                    <a:srgbClr val="000000">
                      <a:alpha val="43137"/>
                    </a:srgbClr>
                  </a:outerShdw>
                </a:effectLst>
              </a:rPr>
              <a:t>Oxford University whose origins can be traced back to the great centres of learning in Greece, </a:t>
            </a:r>
            <a:r>
              <a:rPr lang="en-GB" sz="2800" b="1" dirty="0">
                <a:solidFill>
                  <a:srgbClr val="FF9900"/>
                </a:solidFill>
                <a:effectLst>
                  <a:outerShdw blurRad="38100" dist="38100" dir="2700000" algn="tl">
                    <a:srgbClr val="000000">
                      <a:alpha val="43137"/>
                    </a:srgbClr>
                  </a:outerShdw>
                </a:effectLst>
              </a:rPr>
              <a:t>has been guardian of the English language by producing  definitive dictionaries. </a:t>
            </a:r>
            <a:r>
              <a:rPr lang="en-GB" sz="2800" b="1" dirty="0">
                <a:solidFill>
                  <a:srgbClr val="00FF00"/>
                </a:solidFill>
                <a:effectLst>
                  <a:outerShdw blurRad="38100" dist="38100" dir="2700000" algn="tl">
                    <a:srgbClr val="000000">
                      <a:alpha val="43137"/>
                    </a:srgbClr>
                  </a:outerShdw>
                </a:effectLst>
              </a:rPr>
              <a:t>Oxford University Press also prints and distributes the KJV Bible. </a:t>
            </a:r>
            <a:r>
              <a:rPr lang="en-GB" sz="2800" b="1" dirty="0">
                <a:solidFill>
                  <a:srgbClr val="FFFF00"/>
                </a:solidFill>
                <a:effectLst>
                  <a:outerShdw blurRad="38100" dist="38100" dir="2700000" algn="tl">
                    <a:srgbClr val="000000">
                      <a:alpha val="43137"/>
                    </a:srgbClr>
                  </a:outerShdw>
                </a:effectLst>
              </a:rPr>
              <a:t>The Greeks of course were Israelites.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71010"/>
                                        </p:tgtEl>
                                        <p:attrNameLst>
                                          <p:attrName>style.visibility</p:attrName>
                                        </p:attrNameLst>
                                      </p:cBhvr>
                                      <p:to>
                                        <p:strVal val="visible"/>
                                      </p:to>
                                    </p:set>
                                    <p:animEffect transition="in" filter="circle(in)">
                                      <p:cBhvr>
                                        <p:cTn id="7" dur="2000"/>
                                        <p:tgtEl>
                                          <p:spTgt spid="171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D6292-2A39-41FC-918B-E76AAB528993}"/>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3466BC44-255F-4554-89D1-6025D2B0BE58}"/>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1B5D0F38-AD38-4405-9F88-A9D6768F654E}" type="slidenum">
              <a:rPr lang="en-GB" altLang="en-US" sz="1200"/>
              <a:pPr>
                <a:spcBef>
                  <a:spcPct val="0"/>
                </a:spcBef>
                <a:buClrTx/>
                <a:buFontTx/>
                <a:buNone/>
              </a:pPr>
              <a:t>102</a:t>
            </a:fld>
            <a:endParaRPr lang="en-GB" altLang="en-US" sz="1200"/>
          </a:p>
        </p:txBody>
      </p:sp>
      <p:pic>
        <p:nvPicPr>
          <p:cNvPr id="98308" name="Picture 4" descr="http://images.google.co.uk/url?source=imgres&amp;ct=img&amp;q=http://www.teem.org.uk/img/219/box_720.jpeg&amp;usg=AFQjCNFTKj-ZlMSfqEN1_VwWo9f_qJZBjA">
            <a:extLst>
              <a:ext uri="{FF2B5EF4-FFF2-40B4-BE49-F238E27FC236}">
                <a16:creationId xmlns:a16="http://schemas.microsoft.com/office/drawing/2014/main" id="{68400670-B1E3-4752-9714-C029930684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785938"/>
            <a:ext cx="4132263"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2B930F9-0C70-497D-8EF7-E4C44C4542AB}"/>
              </a:ext>
            </a:extLst>
          </p:cNvPr>
          <p:cNvSpPr txBox="1"/>
          <p:nvPr/>
        </p:nvSpPr>
        <p:spPr>
          <a:xfrm>
            <a:off x="4857750" y="1357313"/>
            <a:ext cx="4071938" cy="5508625"/>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3200" b="1" dirty="0">
                <a:solidFill>
                  <a:srgbClr val="00FFFF"/>
                </a:solidFill>
                <a:effectLst>
                  <a:outerShdw blurRad="38100" dist="38100" dir="2700000" algn="tl">
                    <a:srgbClr val="000000">
                      <a:alpha val="43137"/>
                    </a:srgbClr>
                  </a:outerShdw>
                </a:effectLst>
              </a:rPr>
              <a:t>Oxford University produces a variety of dictionaries from relatively small ones up to the  Greater Oxford Dictionary - GOD. </a:t>
            </a:r>
            <a:r>
              <a:rPr lang="en-GB" sz="3200" b="1" dirty="0">
                <a:solidFill>
                  <a:srgbClr val="FFCC00"/>
                </a:solidFill>
                <a:effectLst>
                  <a:outerShdw blurRad="38100" dist="38100" dir="2700000" algn="tl">
                    <a:srgbClr val="000000">
                      <a:alpha val="43137"/>
                    </a:srgbClr>
                  </a:outerShdw>
                </a:effectLst>
              </a:rPr>
              <a:t>The smaller one – the Concise Oxford Dictionary is known as COD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8308"/>
                                        </p:tgtEl>
                                        <p:attrNameLst>
                                          <p:attrName>style.visibility</p:attrName>
                                        </p:attrNameLst>
                                      </p:cBhvr>
                                      <p:to>
                                        <p:strVal val="visible"/>
                                      </p:to>
                                    </p:set>
                                    <p:animEffect transition="in" filter="circle(in)">
                                      <p:cBhvr>
                                        <p:cTn id="7" dur="2000"/>
                                        <p:tgtEl>
                                          <p:spTgt spid="983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C721B-C30F-4F73-8603-4CA7EF07021D}"/>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5F87D090-4884-4279-8F62-90F4606E1325}"/>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143A60B9-2FC6-4DD5-973D-1B4C5E47B984}" type="slidenum">
              <a:rPr lang="en-GB" altLang="en-US" sz="1200"/>
              <a:pPr>
                <a:spcBef>
                  <a:spcPct val="0"/>
                </a:spcBef>
                <a:buClrTx/>
                <a:buFontTx/>
                <a:buNone/>
              </a:pPr>
              <a:t>103</a:t>
            </a:fld>
            <a:endParaRPr lang="en-GB" altLang="en-US" sz="1200"/>
          </a:p>
        </p:txBody>
      </p:sp>
      <p:pic>
        <p:nvPicPr>
          <p:cNvPr id="99332" name="Picture 2" descr="http://images.google.co.uk/url?source=imgres&amp;ct=img&amp;q=http://ecx.images-amazon.com/images/I/51WDtnf9vWL._SL500_.jpg&amp;usg=AFQjCNGpARh9uOi3FH-pt8UHqWiL4-IuZw">
            <a:extLst>
              <a:ext uri="{FF2B5EF4-FFF2-40B4-BE49-F238E27FC236}">
                <a16:creationId xmlns:a16="http://schemas.microsoft.com/office/drawing/2014/main" id="{961FD048-5ECC-4256-B9DF-E757913206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714500"/>
            <a:ext cx="375285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C531AB5-A55D-42EE-B187-6EEB68645A3E}"/>
              </a:ext>
            </a:extLst>
          </p:cNvPr>
          <p:cNvSpPr txBox="1"/>
          <p:nvPr/>
        </p:nvSpPr>
        <p:spPr>
          <a:xfrm>
            <a:off x="4500563" y="2286000"/>
            <a:ext cx="4429125" cy="2308225"/>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3600" b="1" dirty="0">
                <a:solidFill>
                  <a:srgbClr val="FFCC00"/>
                </a:solidFill>
                <a:effectLst>
                  <a:outerShdw blurRad="38100" dist="38100" dir="2700000" algn="tl">
                    <a:srgbClr val="000000">
                      <a:alpha val="43137"/>
                    </a:srgbClr>
                  </a:outerShdw>
                </a:effectLst>
              </a:rPr>
              <a:t>The intermediate one – the shorter Oxford Dictionary is know as SOD</a:t>
            </a:r>
            <a:r>
              <a:rPr lang="en-GB" sz="3600" b="1" dirty="0">
                <a:solidFill>
                  <a:srgbClr val="00FF00"/>
                </a:solidFill>
                <a:effectLst>
                  <a:outerShdw blurRad="38100" dist="38100" dir="2700000" algn="tl">
                    <a:srgbClr val="000000">
                      <a:alpha val="43137"/>
                    </a:srgbClr>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9332"/>
                                        </p:tgtEl>
                                        <p:attrNameLst>
                                          <p:attrName>style.visibility</p:attrName>
                                        </p:attrNameLst>
                                      </p:cBhvr>
                                      <p:to>
                                        <p:strVal val="visible"/>
                                      </p:to>
                                    </p:set>
                                    <p:animEffect transition="in" filter="circle(in)">
                                      <p:cBhvr>
                                        <p:cTn id="7" dur="2000"/>
                                        <p:tgtEl>
                                          <p:spTgt spid="993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5B316-8AC9-482A-A3D6-B4F959AB5E7F}"/>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E42C18DD-2CAD-4247-9FDF-BB6A0B0B0DA7}"/>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B5A34CCB-2E19-47C0-A1BC-B460646D532F}" type="slidenum">
              <a:rPr lang="en-GB" altLang="en-US" sz="1200"/>
              <a:pPr>
                <a:spcBef>
                  <a:spcPct val="0"/>
                </a:spcBef>
                <a:buClrTx/>
                <a:buFontTx/>
                <a:buNone/>
              </a:pPr>
              <a:t>104</a:t>
            </a:fld>
            <a:endParaRPr lang="en-GB" altLang="en-US" sz="1200"/>
          </a:p>
        </p:txBody>
      </p:sp>
      <p:pic>
        <p:nvPicPr>
          <p:cNvPr id="190466" name="Picture 2" descr="http://images.google.co.uk/url?source=imgres&amp;ct=img&amp;q=http://idolator.com/assets/resources/2008/01/oxford_english_dictionary.jpg&amp;usg=AFQjCNE1X-i43-Pll1mr5IvGdtYX2OmicQ">
            <a:extLst>
              <a:ext uri="{FF2B5EF4-FFF2-40B4-BE49-F238E27FC236}">
                <a16:creationId xmlns:a16="http://schemas.microsoft.com/office/drawing/2014/main" id="{377A29DA-9780-46F1-A768-3BA017953D68}"/>
              </a:ext>
            </a:extLst>
          </p:cNvPr>
          <p:cNvPicPr>
            <a:picLocks noChangeAspect="1" noChangeArrowheads="1"/>
          </p:cNvPicPr>
          <p:nvPr/>
        </p:nvPicPr>
        <p:blipFill>
          <a:blip r:embed="rId2">
            <a:duotone>
              <a:prstClr val="black"/>
              <a:schemeClr val="accent1">
                <a:tint val="45000"/>
                <a:satMod val="400000"/>
              </a:schemeClr>
            </a:duotone>
          </a:blip>
          <a:srcRect/>
          <a:stretch>
            <a:fillRect/>
          </a:stretch>
        </p:blipFill>
        <p:spPr bwMode="auto">
          <a:xfrm>
            <a:off x="1214414" y="1714488"/>
            <a:ext cx="6619875" cy="28575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73290BA3-7ACF-4139-A43A-4EE032CB50EA}"/>
              </a:ext>
            </a:extLst>
          </p:cNvPr>
          <p:cNvSpPr txBox="1"/>
          <p:nvPr/>
        </p:nvSpPr>
        <p:spPr>
          <a:xfrm>
            <a:off x="0" y="4795838"/>
            <a:ext cx="9144000" cy="2062162"/>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3200" b="1" dirty="0">
                <a:solidFill>
                  <a:srgbClr val="00FF00"/>
                </a:solidFill>
                <a:effectLst>
                  <a:outerShdw blurRad="38100" dist="38100" dir="2700000" algn="tl">
                    <a:srgbClr val="000000">
                      <a:alpha val="43137"/>
                    </a:srgbClr>
                  </a:outerShdw>
                </a:effectLst>
              </a:rPr>
              <a:t>The definitive Greater Oxford Dictionary of all English words runs into several volumes as English has one of the largest vocabularies. </a:t>
            </a:r>
            <a:r>
              <a:rPr lang="en-GB" sz="3200" b="1" dirty="0">
                <a:solidFill>
                  <a:srgbClr val="FFFF00"/>
                </a:solidFill>
                <a:effectLst>
                  <a:outerShdw blurRad="38100" dist="38100" dir="2700000" algn="tl">
                    <a:srgbClr val="000000">
                      <a:alpha val="43137"/>
                    </a:srgbClr>
                  </a:outerShdw>
                </a:effectLst>
              </a:rPr>
              <a:t>And is known as GOD.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90466"/>
                                        </p:tgtEl>
                                        <p:attrNameLst>
                                          <p:attrName>style.visibility</p:attrName>
                                        </p:attrNameLst>
                                      </p:cBhvr>
                                      <p:to>
                                        <p:strVal val="visible"/>
                                      </p:to>
                                    </p:set>
                                    <p:animEffect transition="in" filter="circle(in)">
                                      <p:cBhvr>
                                        <p:cTn id="7" dur="2000"/>
                                        <p:tgtEl>
                                          <p:spTgt spid="190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AC1D8-0344-455A-954C-E51A7CC548BC}"/>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4710394B-5535-40A7-8D9A-067C2A84F478}"/>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2DE8349A-1294-4917-8FF3-85D9ACDCADAE}" type="slidenum">
              <a:rPr lang="en-GB" altLang="en-US" sz="1200"/>
              <a:pPr>
                <a:spcBef>
                  <a:spcPct val="0"/>
                </a:spcBef>
                <a:buClrTx/>
                <a:buFontTx/>
                <a:buNone/>
              </a:pPr>
              <a:t>105</a:t>
            </a:fld>
            <a:endParaRPr lang="en-GB" altLang="en-US" sz="1200"/>
          </a:p>
        </p:txBody>
      </p:sp>
      <p:pic>
        <p:nvPicPr>
          <p:cNvPr id="185346" name="Picture 2" descr="http://images.google.co.uk/url?source=imgres&amp;ct=img&amp;q=http://chestofbooks.com/travel/israel/jerusalem/John-Stoddard-Lectures/images/Ancient-Jerusalem.png&amp;usg=AFQjCNEsA7_KjY2kZ23uJgKoR-zfBkX0pw">
            <a:extLst>
              <a:ext uri="{FF2B5EF4-FFF2-40B4-BE49-F238E27FC236}">
                <a16:creationId xmlns:a16="http://schemas.microsoft.com/office/drawing/2014/main" id="{91534518-2249-401A-B6E8-7C32282977D8}"/>
              </a:ext>
            </a:extLst>
          </p:cNvPr>
          <p:cNvPicPr>
            <a:picLocks noChangeAspect="1" noChangeArrowheads="1"/>
          </p:cNvPicPr>
          <p:nvPr/>
        </p:nvPicPr>
        <p:blipFill>
          <a:blip r:embed="rId2">
            <a:duotone>
              <a:prstClr val="black"/>
              <a:schemeClr val="accent6">
                <a:tint val="45000"/>
                <a:satMod val="400000"/>
              </a:schemeClr>
            </a:duotone>
          </a:blip>
          <a:srcRect t="1829"/>
          <a:stretch>
            <a:fillRect/>
          </a:stretch>
        </p:blipFill>
        <p:spPr bwMode="auto">
          <a:xfrm>
            <a:off x="642910" y="1571612"/>
            <a:ext cx="4762500" cy="3833812"/>
          </a:xfrm>
          <a:prstGeom prst="rect">
            <a:avLst/>
          </a:prstGeom>
          <a:noFill/>
        </p:spPr>
      </p:pic>
      <p:sp>
        <p:nvSpPr>
          <p:cNvPr id="5" name="TextBox 4">
            <a:extLst>
              <a:ext uri="{FF2B5EF4-FFF2-40B4-BE49-F238E27FC236}">
                <a16:creationId xmlns:a16="http://schemas.microsoft.com/office/drawing/2014/main" id="{3C1C5AF0-5E07-4200-AF46-83FB991191D0}"/>
              </a:ext>
            </a:extLst>
          </p:cNvPr>
          <p:cNvSpPr txBox="1"/>
          <p:nvPr/>
        </p:nvSpPr>
        <p:spPr>
          <a:xfrm>
            <a:off x="571500" y="5429250"/>
            <a:ext cx="4857750" cy="1200150"/>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eaLnBrk="1" hangingPunct="1">
              <a:defRPr/>
            </a:pPr>
            <a:r>
              <a:rPr lang="en-GB" sz="3600" b="1" dirty="0">
                <a:solidFill>
                  <a:srgbClr val="FFFF00"/>
                </a:solidFill>
                <a:effectLst>
                  <a:outerShdw blurRad="38100" dist="38100" dir="2700000" algn="tl">
                    <a:srgbClr val="000000">
                      <a:alpha val="43137"/>
                    </a:srgbClr>
                  </a:outerShdw>
                </a:effectLst>
              </a:rPr>
              <a:t>Model of ancient Jerusalem</a:t>
            </a:r>
          </a:p>
        </p:txBody>
      </p:sp>
      <p:sp>
        <p:nvSpPr>
          <p:cNvPr id="6" name="TextBox 5">
            <a:extLst>
              <a:ext uri="{FF2B5EF4-FFF2-40B4-BE49-F238E27FC236}">
                <a16:creationId xmlns:a16="http://schemas.microsoft.com/office/drawing/2014/main" id="{1CF7BF6D-8DD5-4507-AFC3-82053BE1FB82}"/>
              </a:ext>
            </a:extLst>
          </p:cNvPr>
          <p:cNvSpPr txBox="1"/>
          <p:nvPr/>
        </p:nvSpPr>
        <p:spPr>
          <a:xfrm>
            <a:off x="5643563" y="1500188"/>
            <a:ext cx="3392933" cy="5016500"/>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3200" b="1" dirty="0">
                <a:solidFill>
                  <a:srgbClr val="00FFFF"/>
                </a:solidFill>
                <a:effectLst>
                  <a:outerShdw blurRad="38100" dist="38100" dir="2700000" algn="tl">
                    <a:srgbClr val="000000">
                      <a:alpha val="43137"/>
                    </a:srgbClr>
                  </a:outerShdw>
                </a:effectLst>
              </a:rPr>
              <a:t>Dr. Wesley Swift made reference to the great centres of learning being in On in Egypt, </a:t>
            </a:r>
            <a:r>
              <a:rPr lang="en-GB" sz="3200" b="1" dirty="0">
                <a:solidFill>
                  <a:srgbClr val="FFCC00"/>
                </a:solidFill>
                <a:effectLst>
                  <a:outerShdw blurRad="38100" dist="38100" dir="2700000" algn="tl">
                    <a:srgbClr val="000000">
                      <a:alpha val="43137"/>
                    </a:srgbClr>
                  </a:outerShdw>
                </a:effectLst>
              </a:rPr>
              <a:t>thence to Alexandria, Greece and Great Britain.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85346"/>
                                        </p:tgtEl>
                                        <p:attrNameLst>
                                          <p:attrName>style.visibility</p:attrName>
                                        </p:attrNameLst>
                                      </p:cBhvr>
                                      <p:to>
                                        <p:strVal val="visible"/>
                                      </p:to>
                                    </p:set>
                                    <p:animEffect transition="in" filter="circle(in)">
                                      <p:cBhvr>
                                        <p:cTn id="7" dur="2000"/>
                                        <p:tgtEl>
                                          <p:spTgt spid="1853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6"/>
                                        </p:tgtEl>
                                        <p:attrNameLst>
                                          <p:attrName>style.visibility</p:attrName>
                                        </p:attrNameLst>
                                      </p:cBhvr>
                                      <p:to>
                                        <p:strVal val="visible"/>
                                      </p:to>
                                    </p:set>
                                    <p:anim calcmode="discrete" valueType="clr">
                                      <p:cBhvr override="childStyle">
                                        <p:cTn id="18"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
                                        </p:tgtEl>
                                        <p:attrNameLst>
                                          <p:attrName>fillcolor</p:attrName>
                                        </p:attrNameLst>
                                      </p:cBhvr>
                                      <p:tavLst>
                                        <p:tav tm="0">
                                          <p:val>
                                            <p:clrVal>
                                              <a:schemeClr val="accent2"/>
                                            </p:clrVal>
                                          </p:val>
                                        </p:tav>
                                        <p:tav tm="50000">
                                          <p:val>
                                            <p:clrVal>
                                              <a:schemeClr val="hlink"/>
                                            </p:clrVal>
                                          </p:val>
                                        </p:tav>
                                      </p:tavLst>
                                    </p:anim>
                                    <p:set>
                                      <p:cBhvr>
                                        <p:cTn id="20"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9168-CB74-43BD-8EFC-0341FF5132FB}"/>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08E263CD-1DB2-4A16-BA0C-774172CD8660}"/>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583D867B-58C9-4E91-9792-F8130FA4BA17}" type="slidenum">
              <a:rPr lang="en-GB" altLang="en-US" sz="1200"/>
              <a:pPr>
                <a:spcBef>
                  <a:spcPct val="0"/>
                </a:spcBef>
                <a:buClrTx/>
                <a:buFontTx/>
                <a:buNone/>
              </a:pPr>
              <a:t>106</a:t>
            </a:fld>
            <a:endParaRPr lang="en-GB" altLang="en-US" sz="1200"/>
          </a:p>
        </p:txBody>
      </p:sp>
      <p:pic>
        <p:nvPicPr>
          <p:cNvPr id="102404" name="Picture 2" descr="http://images.google.co.uk/url?source=imgres&amp;ct=img&amp;q=http://www.sikyon.com/athens/Monuments/athens_view1.jpg&amp;usg=AFQjCNF0OggbPgcN8DFlsMM8aZa-T1kALg">
            <a:extLst>
              <a:ext uri="{FF2B5EF4-FFF2-40B4-BE49-F238E27FC236}">
                <a16:creationId xmlns:a16="http://schemas.microsoft.com/office/drawing/2014/main" id="{693294C6-C850-4AF2-B592-A4F72C966D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28750"/>
            <a:ext cx="6815138"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3119433-4023-4F03-9054-1BF55CC302C4}"/>
              </a:ext>
            </a:extLst>
          </p:cNvPr>
          <p:cNvSpPr txBox="1"/>
          <p:nvPr/>
        </p:nvSpPr>
        <p:spPr>
          <a:xfrm>
            <a:off x="0" y="5473700"/>
            <a:ext cx="9144000" cy="1384300"/>
          </a:xfrm>
          <a:prstGeom prst="rect">
            <a:avLst/>
          </a:prstGeom>
          <a:solidFill>
            <a:srgbClr val="00FF00"/>
          </a:solidFill>
        </p:spPr>
        <p:txBody>
          <a:bodyPr>
            <a:spAutoFit/>
          </a:bodyPr>
          <a:lstStyle/>
          <a:p>
            <a:pPr algn="ctr" eaLnBrk="1" hangingPunct="1">
              <a:defRPr/>
            </a:pPr>
            <a:r>
              <a:rPr lang="en-GB" sz="2800" b="1" dirty="0">
                <a:solidFill>
                  <a:schemeClr val="accent4">
                    <a:lumMod val="10000"/>
                  </a:schemeClr>
                </a:solidFill>
                <a:effectLst>
                  <a:outerShdw blurRad="38100" dist="38100" dir="2700000" algn="tl">
                    <a:srgbClr val="000000">
                      <a:alpha val="43137"/>
                    </a:srgbClr>
                  </a:outerShdw>
                </a:effectLst>
                <a:latin typeface="Arial" charset="0"/>
                <a:cs typeface="Arial" charset="0"/>
              </a:rPr>
              <a:t>The ancient city of Athens was built to replicate the city of Jerusalem, </a:t>
            </a:r>
            <a:r>
              <a:rPr lang="en-GB" sz="2800" b="1" dirty="0">
                <a:solidFill>
                  <a:srgbClr val="C00000"/>
                </a:solidFill>
                <a:effectLst>
                  <a:outerShdw blurRad="38100" dist="38100" dir="2700000" algn="tl">
                    <a:srgbClr val="000000">
                      <a:alpha val="43137"/>
                    </a:srgbClr>
                  </a:outerShdw>
                </a:effectLst>
                <a:latin typeface="Arial" charset="0"/>
                <a:cs typeface="Arial" charset="0"/>
              </a:rPr>
              <a:t>with centres of learning and great libraries</a:t>
            </a:r>
            <a:r>
              <a:rPr lang="en-GB" sz="2800" b="1" dirty="0">
                <a:solidFill>
                  <a:schemeClr val="bg2">
                    <a:lumMod val="75000"/>
                    <a:lumOff val="25000"/>
                  </a:schemeClr>
                </a:solidFill>
                <a:effectLst>
                  <a:outerShdw blurRad="38100" dist="38100" dir="2700000" algn="tl">
                    <a:srgbClr val="000000">
                      <a:alpha val="43137"/>
                    </a:srgbClr>
                  </a:outerShdw>
                </a:effectLst>
                <a:latin typeface="Arial" charset="0"/>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2404"/>
                                        </p:tgtEl>
                                        <p:attrNameLst>
                                          <p:attrName>style.visibility</p:attrName>
                                        </p:attrNameLst>
                                      </p:cBhvr>
                                      <p:to>
                                        <p:strVal val="visible"/>
                                      </p:to>
                                    </p:set>
                                    <p:animEffect transition="in" filter="circle(in)">
                                      <p:cBhvr>
                                        <p:cTn id="7" dur="2000"/>
                                        <p:tgtEl>
                                          <p:spTgt spid="1024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2CFC7-6A56-41FF-8646-C5937511F534}"/>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7DE5A36F-212C-48A4-9D31-6FF1E71CF381}"/>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7D91BDC0-8600-4C41-972B-243991329C31}" type="slidenum">
              <a:rPr lang="en-GB" altLang="en-US" sz="1200"/>
              <a:pPr>
                <a:spcBef>
                  <a:spcPct val="0"/>
                </a:spcBef>
                <a:buClrTx/>
                <a:buFontTx/>
                <a:buNone/>
              </a:pPr>
              <a:t>107</a:t>
            </a:fld>
            <a:endParaRPr lang="en-GB" altLang="en-US" sz="1200"/>
          </a:p>
        </p:txBody>
      </p:sp>
      <p:pic>
        <p:nvPicPr>
          <p:cNvPr id="103428" name="Picture 2" descr="EDINBURGH FROM CALTON HILL, 1824 ">
            <a:extLst>
              <a:ext uri="{FF2B5EF4-FFF2-40B4-BE49-F238E27FC236}">
                <a16:creationId xmlns:a16="http://schemas.microsoft.com/office/drawing/2014/main" id="{3E858BBF-2E7B-430A-ADCC-39D62FF2F236}"/>
              </a:ext>
            </a:extLst>
          </p:cNvPr>
          <p:cNvPicPr>
            <a:picLocks noChangeAspect="1" noChangeArrowheads="1"/>
          </p:cNvPicPr>
          <p:nvPr/>
        </p:nvPicPr>
        <p:blipFill>
          <a:blip r:embed="rId2"/>
          <a:srcRect l="3650" t="5173" r="3877" b="13792"/>
          <a:stretch>
            <a:fillRect/>
          </a:stretch>
        </p:blipFill>
        <p:spPr bwMode="auto">
          <a:xfrm>
            <a:off x="1285875" y="1214438"/>
            <a:ext cx="6572250" cy="4064000"/>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569EFBC4-261D-4F41-AB8C-A439A83DD23B}"/>
              </a:ext>
            </a:extLst>
          </p:cNvPr>
          <p:cNvSpPr txBox="1"/>
          <p:nvPr/>
        </p:nvSpPr>
        <p:spPr>
          <a:xfrm>
            <a:off x="0" y="5572125"/>
            <a:ext cx="9144000" cy="1384300"/>
          </a:xfrm>
          <a:prstGeom prst="rect">
            <a:avLst/>
          </a:prstGeom>
          <a:solidFill>
            <a:schemeClr val="accent3">
              <a:lumMod val="60000"/>
              <a:lumOff val="40000"/>
            </a:schemeClr>
          </a:solidFill>
        </p:spPr>
        <p:txBody>
          <a:bodyPr>
            <a:spAutoFit/>
          </a:bodyPr>
          <a:lstStyle/>
          <a:p>
            <a:pPr algn="ctr" eaLnBrk="1" hangingPunct="1">
              <a:defRPr/>
            </a:pPr>
            <a:r>
              <a:rPr lang="en-GB" sz="2800" b="1" dirty="0">
                <a:solidFill>
                  <a:schemeClr val="accent4">
                    <a:lumMod val="10000"/>
                  </a:schemeClr>
                </a:solidFill>
                <a:effectLst>
                  <a:outerShdw blurRad="38100" dist="38100" dir="2700000" algn="tl">
                    <a:srgbClr val="000000">
                      <a:alpha val="43137"/>
                    </a:srgbClr>
                  </a:outerShdw>
                </a:effectLst>
                <a:latin typeface="Arial" charset="0"/>
                <a:cs typeface="Arial" charset="0"/>
              </a:rPr>
              <a:t>Edinburgh known as </a:t>
            </a:r>
            <a:r>
              <a:rPr lang="en-GB" sz="2800" b="1" dirty="0">
                <a:solidFill>
                  <a:srgbClr val="00CC00"/>
                </a:solidFill>
                <a:effectLst>
                  <a:outerShdw blurRad="38100" dist="38100" dir="2700000" algn="tl">
                    <a:srgbClr val="000000">
                      <a:alpha val="43137"/>
                    </a:srgbClr>
                  </a:outerShdw>
                </a:effectLst>
                <a:latin typeface="Arial" charset="0"/>
                <a:cs typeface="Arial" charset="0"/>
              </a:rPr>
              <a:t>“The Athens Of The North”, </a:t>
            </a:r>
            <a:r>
              <a:rPr lang="en-GB" sz="2800" b="1" dirty="0">
                <a:solidFill>
                  <a:schemeClr val="bg1">
                    <a:lumMod val="75000"/>
                  </a:schemeClr>
                </a:solidFill>
                <a:effectLst>
                  <a:outerShdw blurRad="38100" dist="38100" dir="2700000" algn="tl">
                    <a:srgbClr val="000000">
                      <a:alpha val="43137"/>
                    </a:srgbClr>
                  </a:outerShdw>
                </a:effectLst>
                <a:latin typeface="Arial" charset="0"/>
                <a:cs typeface="Arial" charset="0"/>
              </a:rPr>
              <a:t>also laid out  to replicate Jerusalem and a famous centre of learning.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3428"/>
                                        </p:tgtEl>
                                        <p:attrNameLst>
                                          <p:attrName>style.visibility</p:attrName>
                                        </p:attrNameLst>
                                      </p:cBhvr>
                                      <p:to>
                                        <p:strVal val="visible"/>
                                      </p:to>
                                    </p:set>
                                    <p:animEffect transition="in" filter="circle(in)">
                                      <p:cBhvr>
                                        <p:cTn id="7" dur="2000"/>
                                        <p:tgtEl>
                                          <p:spTgt spid="1034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B78B31-E233-44AD-B69B-5DF3661196E6}"/>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4" name="Slide Number Placeholder 3">
            <a:extLst>
              <a:ext uri="{FF2B5EF4-FFF2-40B4-BE49-F238E27FC236}">
                <a16:creationId xmlns:a16="http://schemas.microsoft.com/office/drawing/2014/main" id="{1458EF60-AFE1-49E4-8F4A-09D9576E76E3}"/>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15F28BB1-D440-412A-B30B-12FD223BFABE}" type="slidenum">
              <a:rPr lang="en-GB" altLang="en-US" sz="1200"/>
              <a:pPr>
                <a:spcBef>
                  <a:spcPct val="0"/>
                </a:spcBef>
                <a:buClrTx/>
                <a:buFontTx/>
                <a:buNone/>
              </a:pPr>
              <a:t>108</a:t>
            </a:fld>
            <a:endParaRPr lang="en-GB" altLang="en-US" sz="1200"/>
          </a:p>
        </p:txBody>
      </p:sp>
      <p:pic>
        <p:nvPicPr>
          <p:cNvPr id="169986" name="Picture 2" descr="Cricklade2">
            <a:extLst>
              <a:ext uri="{FF2B5EF4-FFF2-40B4-BE49-F238E27FC236}">
                <a16:creationId xmlns:a16="http://schemas.microsoft.com/office/drawing/2014/main" id="{A3EBC9A8-84F6-4141-A2D8-72EF3EDEBCF4}"/>
              </a:ext>
            </a:extLst>
          </p:cNvPr>
          <p:cNvPicPr>
            <a:picLocks noChangeAspect="1" noChangeArrowheads="1"/>
          </p:cNvPicPr>
          <p:nvPr/>
        </p:nvPicPr>
        <p:blipFill>
          <a:blip r:embed="rId3"/>
          <a:srcRect b="4366"/>
          <a:stretch>
            <a:fillRect/>
          </a:stretch>
        </p:blipFill>
        <p:spPr bwMode="auto">
          <a:xfrm>
            <a:off x="357158" y="1643050"/>
            <a:ext cx="3941687" cy="31292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7285" name="TextBox 6">
            <a:extLst>
              <a:ext uri="{FF2B5EF4-FFF2-40B4-BE49-F238E27FC236}">
                <a16:creationId xmlns:a16="http://schemas.microsoft.com/office/drawing/2014/main" id="{DB360A96-7335-427D-B253-81A86C791704}"/>
              </a:ext>
            </a:extLst>
          </p:cNvPr>
          <p:cNvSpPr txBox="1">
            <a:spLocks noChangeArrowheads="1"/>
          </p:cNvSpPr>
          <p:nvPr/>
        </p:nvSpPr>
        <p:spPr bwMode="auto">
          <a:xfrm>
            <a:off x="4500563" y="1500188"/>
            <a:ext cx="4500562" cy="4832350"/>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2800" b="1" dirty="0">
                <a:solidFill>
                  <a:srgbClr val="00FFFF"/>
                </a:solidFill>
                <a:effectLst>
                  <a:outerShdw blurRad="38100" dist="38100" dir="2700000" algn="tl">
                    <a:srgbClr val="000000">
                      <a:alpha val="43137"/>
                    </a:srgbClr>
                  </a:outerShdw>
                </a:effectLst>
              </a:rPr>
              <a:t>John Britton F.R.A in his</a:t>
            </a:r>
            <a:r>
              <a:rPr lang="en-GB" sz="2800" b="1" dirty="0">
                <a:effectLst>
                  <a:outerShdw blurRad="38100" dist="38100" dir="2700000" algn="tl">
                    <a:srgbClr val="000000">
                      <a:alpha val="43137"/>
                    </a:srgbClr>
                  </a:outerShdw>
                </a:effectLst>
              </a:rPr>
              <a:t> </a:t>
            </a:r>
            <a:r>
              <a:rPr lang="en-GB" sz="2800" b="1" dirty="0">
                <a:solidFill>
                  <a:srgbClr val="FFC000"/>
                </a:solidFill>
                <a:effectLst>
                  <a:outerShdw blurRad="38100" dist="38100" dir="2700000" algn="tl">
                    <a:srgbClr val="000000">
                      <a:alpha val="43137"/>
                    </a:srgbClr>
                  </a:outerShdw>
                </a:effectLst>
              </a:rPr>
              <a:t>“Historical  </a:t>
            </a:r>
          </a:p>
          <a:p>
            <a:pPr algn="ctr" eaLnBrk="1" hangingPunct="1">
              <a:defRPr/>
            </a:pPr>
            <a:r>
              <a:rPr lang="en-GB" sz="2800" b="1" dirty="0">
                <a:solidFill>
                  <a:srgbClr val="FFC000"/>
                </a:solidFill>
                <a:effectLst>
                  <a:outerShdw blurRad="38100" dist="38100" dir="2700000" algn="tl">
                    <a:srgbClr val="000000">
                      <a:alpha val="43137"/>
                    </a:srgbClr>
                  </a:outerShdw>
                </a:effectLst>
              </a:rPr>
              <a:t>Topographical And Antiquarian  </a:t>
            </a:r>
          </a:p>
          <a:p>
            <a:pPr algn="ctr" eaLnBrk="1" hangingPunct="1">
              <a:defRPr/>
            </a:pPr>
            <a:r>
              <a:rPr lang="en-GB" sz="2800" b="1" dirty="0">
                <a:solidFill>
                  <a:srgbClr val="FFC000"/>
                </a:solidFill>
                <a:effectLst>
                  <a:outerShdw blurRad="38100" dist="38100" dir="2700000" algn="tl">
                    <a:srgbClr val="000000">
                      <a:alpha val="43137"/>
                    </a:srgbClr>
                  </a:outerShdw>
                </a:effectLst>
              </a:rPr>
              <a:t>Sketches Of Wiltshire”, 1814, states; In a tract intituled </a:t>
            </a:r>
            <a:r>
              <a:rPr lang="en-GB" sz="2800" b="1" dirty="0" err="1">
                <a:solidFill>
                  <a:srgbClr val="00FF00"/>
                </a:solidFill>
                <a:effectLst>
                  <a:outerShdw blurRad="38100" dist="38100" dir="2700000" algn="tl">
                    <a:srgbClr val="000000">
                      <a:alpha val="43137"/>
                    </a:srgbClr>
                  </a:outerShdw>
                </a:effectLst>
              </a:rPr>
              <a:t>Historiola</a:t>
            </a:r>
            <a:r>
              <a:rPr lang="en-GB" sz="2800" b="1" dirty="0">
                <a:solidFill>
                  <a:srgbClr val="00FF00"/>
                </a:solidFill>
                <a:effectLst>
                  <a:outerShdw blurRad="38100" dist="38100" dir="2700000" algn="tl">
                    <a:srgbClr val="000000">
                      <a:alpha val="43137"/>
                    </a:srgbClr>
                  </a:outerShdw>
                </a:effectLst>
              </a:rPr>
              <a:t> </a:t>
            </a:r>
            <a:r>
              <a:rPr lang="en-GB" sz="2800" b="1" dirty="0" err="1">
                <a:solidFill>
                  <a:srgbClr val="00FF00"/>
                </a:solidFill>
                <a:effectLst>
                  <a:outerShdw blurRad="38100" dist="38100" dir="2700000" algn="tl">
                    <a:srgbClr val="000000">
                      <a:alpha val="43137"/>
                    </a:srgbClr>
                  </a:outerShdw>
                </a:effectLst>
              </a:rPr>
              <a:t>Oxoniensis</a:t>
            </a:r>
            <a:r>
              <a:rPr lang="en-GB" sz="2800" b="1" dirty="0">
                <a:solidFill>
                  <a:srgbClr val="00FF00"/>
                </a:solidFill>
                <a:effectLst>
                  <a:outerShdw blurRad="38100" dist="38100" dir="2700000" algn="tl">
                    <a:srgbClr val="000000">
                      <a:alpha val="43137"/>
                    </a:srgbClr>
                  </a:outerShdw>
                </a:effectLst>
              </a:rPr>
              <a:t> it is affirmed that a University was established here by the Britons, </a:t>
            </a:r>
          </a:p>
        </p:txBody>
      </p:sp>
      <p:sp>
        <p:nvSpPr>
          <p:cNvPr id="6" name="TextBox 5">
            <a:extLst>
              <a:ext uri="{FF2B5EF4-FFF2-40B4-BE49-F238E27FC236}">
                <a16:creationId xmlns:a16="http://schemas.microsoft.com/office/drawing/2014/main" id="{1187228B-5C04-4093-84A0-9D07751B71F6}"/>
              </a:ext>
            </a:extLst>
          </p:cNvPr>
          <p:cNvSpPr txBox="1"/>
          <p:nvPr/>
        </p:nvSpPr>
        <p:spPr>
          <a:xfrm>
            <a:off x="357158" y="5229200"/>
            <a:ext cx="3781623" cy="646113"/>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3600" b="1" dirty="0" err="1">
                <a:solidFill>
                  <a:srgbClr val="FFFF00"/>
                </a:solidFill>
                <a:effectLst>
                  <a:outerShdw blurRad="38100" dist="38100" dir="2700000" algn="tl">
                    <a:srgbClr val="000000">
                      <a:alpha val="43137"/>
                    </a:srgbClr>
                  </a:outerShdw>
                </a:effectLst>
              </a:rPr>
              <a:t>Cricklade</a:t>
            </a:r>
            <a:endParaRPr lang="en-GB" sz="36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69986"/>
                                        </p:tgtEl>
                                        <p:attrNameLst>
                                          <p:attrName>style.visibility</p:attrName>
                                        </p:attrNameLst>
                                      </p:cBhvr>
                                      <p:to>
                                        <p:strVal val="visible"/>
                                      </p:to>
                                    </p:set>
                                    <p:animEffect transition="in" filter="circle(in)">
                                      <p:cBhvr>
                                        <p:cTn id="7" dur="2000"/>
                                        <p:tgtEl>
                                          <p:spTgt spid="169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97285"/>
                                        </p:tgtEl>
                                        <p:attrNameLst>
                                          <p:attrName>style.visibility</p:attrName>
                                        </p:attrNameLst>
                                      </p:cBhvr>
                                      <p:to>
                                        <p:strVal val="visible"/>
                                      </p:to>
                                    </p:set>
                                    <p:anim calcmode="discrete" valueType="clr">
                                      <p:cBhvr override="childStyle">
                                        <p:cTn id="18" dur="80"/>
                                        <p:tgtEl>
                                          <p:spTgt spid="9728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97285"/>
                                        </p:tgtEl>
                                        <p:attrNameLst>
                                          <p:attrName>fillcolor</p:attrName>
                                        </p:attrNameLst>
                                      </p:cBhvr>
                                      <p:tavLst>
                                        <p:tav tm="0">
                                          <p:val>
                                            <p:clrVal>
                                              <a:schemeClr val="accent2"/>
                                            </p:clrVal>
                                          </p:val>
                                        </p:tav>
                                        <p:tav tm="50000">
                                          <p:val>
                                            <p:clrVal>
                                              <a:schemeClr val="hlink"/>
                                            </p:clrVal>
                                          </p:val>
                                        </p:tav>
                                      </p:tavLst>
                                    </p:anim>
                                    <p:set>
                                      <p:cBhvr>
                                        <p:cTn id="20" dur="80"/>
                                        <p:tgtEl>
                                          <p:spTgt spid="9728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5F0A-98B9-4ACC-B481-07F9A0F83741}"/>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15D26BD4-18DE-4B14-B1FE-9314E2A14504}"/>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0F6BB9BD-D063-4ECF-8909-38653A021074}" type="slidenum">
              <a:rPr lang="en-GB" altLang="en-US" sz="1200"/>
              <a:pPr>
                <a:spcBef>
                  <a:spcPct val="0"/>
                </a:spcBef>
                <a:buClrTx/>
                <a:buFontTx/>
                <a:buNone/>
              </a:pPr>
              <a:t>109</a:t>
            </a:fld>
            <a:endParaRPr lang="en-GB" altLang="en-US" sz="1200"/>
          </a:p>
        </p:txBody>
      </p:sp>
      <p:pic>
        <p:nvPicPr>
          <p:cNvPr id="105476" name="Picture 2" descr="Cricklade">
            <a:extLst>
              <a:ext uri="{FF2B5EF4-FFF2-40B4-BE49-F238E27FC236}">
                <a16:creationId xmlns:a16="http://schemas.microsoft.com/office/drawing/2014/main" id="{F53D7751-0BEB-46E5-8619-85D2009694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813" y="2055813"/>
            <a:ext cx="3973512"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C24FC53-C7E7-41A8-9524-772E5A717F7F}"/>
              </a:ext>
            </a:extLst>
          </p:cNvPr>
          <p:cNvSpPr txBox="1"/>
          <p:nvPr/>
        </p:nvSpPr>
        <p:spPr>
          <a:xfrm>
            <a:off x="4430712" y="1231440"/>
            <a:ext cx="4499992" cy="5293757"/>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2600" b="1" dirty="0">
                <a:solidFill>
                  <a:srgbClr val="00FFFF"/>
                </a:solidFill>
                <a:effectLst>
                  <a:outerShdw blurRad="38100" dist="38100" dir="2700000" algn="tl">
                    <a:srgbClr val="000000">
                      <a:alpha val="43137"/>
                    </a:srgbClr>
                  </a:outerShdw>
                </a:effectLst>
              </a:rPr>
              <a:t>----over which several Greek philosophers presided; </a:t>
            </a:r>
            <a:r>
              <a:rPr lang="en-GB" sz="2600" b="1" dirty="0">
                <a:solidFill>
                  <a:schemeClr val="accent1">
                    <a:lumMod val="20000"/>
                    <a:lumOff val="80000"/>
                  </a:schemeClr>
                </a:solidFill>
                <a:effectLst>
                  <a:outerShdw blurRad="38100" dist="38100" dir="2700000" algn="tl">
                    <a:srgbClr val="000000">
                      <a:alpha val="43137"/>
                    </a:srgbClr>
                  </a:outerShdw>
                </a:effectLst>
              </a:rPr>
              <a:t>and that this seminary was afterwards translated to Oxford by the Saxons. </a:t>
            </a:r>
            <a:r>
              <a:rPr lang="en-GB" sz="2600" b="1" dirty="0">
                <a:solidFill>
                  <a:srgbClr val="00FF00"/>
                </a:solidFill>
                <a:effectLst>
                  <a:outerShdw blurRad="38100" dist="38100" dir="2700000" algn="tl">
                    <a:srgbClr val="000000">
                      <a:alpha val="43137"/>
                    </a:srgbClr>
                  </a:outerShdw>
                </a:effectLst>
              </a:rPr>
              <a:t>The authenticity of this account, however, though confirmed;</a:t>
            </a:r>
            <a:r>
              <a:rPr lang="en-GB" sz="2600" b="1" dirty="0">
                <a:effectLst>
                  <a:outerShdw blurRad="38100" dist="38100" dir="2700000" algn="tl">
                    <a:srgbClr val="000000">
                      <a:alpha val="43137"/>
                    </a:srgbClr>
                  </a:outerShdw>
                </a:effectLst>
              </a:rPr>
              <a:t> </a:t>
            </a:r>
            <a:r>
              <a:rPr lang="en-GB" sz="2600" b="1" dirty="0">
                <a:solidFill>
                  <a:srgbClr val="FFCC00"/>
                </a:solidFill>
                <a:effectLst>
                  <a:outerShdw blurRad="38100" dist="38100" dir="2700000" algn="tl">
                    <a:srgbClr val="000000">
                      <a:alpha val="43137"/>
                    </a:srgbClr>
                  </a:outerShdw>
                </a:effectLst>
              </a:rPr>
              <a:t>is some writers think by the etymology of the term </a:t>
            </a:r>
            <a:r>
              <a:rPr lang="en-GB" sz="2600" b="1" dirty="0" err="1">
                <a:solidFill>
                  <a:srgbClr val="FFCC00"/>
                </a:solidFill>
                <a:effectLst>
                  <a:outerShdw blurRad="38100" dist="38100" dir="2700000" algn="tl">
                    <a:srgbClr val="000000">
                      <a:alpha val="43137"/>
                    </a:srgbClr>
                  </a:outerShdw>
                </a:effectLst>
              </a:rPr>
              <a:t>Cricklade</a:t>
            </a:r>
            <a:r>
              <a:rPr lang="en-GB" sz="2600" b="1" dirty="0">
                <a:solidFill>
                  <a:srgbClr val="FFCC00"/>
                </a:solidFill>
                <a:effectLst>
                  <a:outerShdw blurRad="38100" dist="38100" dir="2700000" algn="tl">
                    <a:srgbClr val="000000">
                      <a:alpha val="43137"/>
                    </a:srgbClr>
                  </a:outerShdw>
                </a:effectLst>
              </a:rPr>
              <a:t>,</a:t>
            </a:r>
            <a:r>
              <a:rPr lang="en-GB" sz="2600" b="1" dirty="0">
                <a:effectLst>
                  <a:outerShdw blurRad="38100" dist="38100" dir="2700000" algn="tl">
                    <a:srgbClr val="000000">
                      <a:alpha val="43137"/>
                    </a:srgbClr>
                  </a:outerShdw>
                </a:effectLst>
              </a:rPr>
              <a:t> </a:t>
            </a:r>
            <a:r>
              <a:rPr lang="en-GB" sz="2600" b="1" dirty="0">
                <a:solidFill>
                  <a:srgbClr val="FF00FF"/>
                </a:solidFill>
                <a:effectLst>
                  <a:outerShdw blurRad="38100" dist="38100" dir="2700000" algn="tl">
                    <a:srgbClr val="000000">
                      <a:alpha val="43137"/>
                    </a:srgbClr>
                  </a:outerShdw>
                </a:effectLst>
              </a:rPr>
              <a:t>they conceive to be a corruption for </a:t>
            </a:r>
            <a:r>
              <a:rPr lang="en-GB" sz="2600" b="1" dirty="0" err="1">
                <a:solidFill>
                  <a:srgbClr val="FF00FF"/>
                </a:solidFill>
                <a:effectLst>
                  <a:outerShdw blurRad="38100" dist="38100" dir="2700000" algn="tl">
                    <a:srgbClr val="000000">
                      <a:alpha val="43137"/>
                    </a:srgbClr>
                  </a:outerShdw>
                </a:effectLst>
              </a:rPr>
              <a:t>Greeklade</a:t>
            </a:r>
            <a:r>
              <a:rPr lang="en-GB" sz="2600" b="1" dirty="0">
                <a:solidFill>
                  <a:srgbClr val="FF00FF"/>
                </a:solidFill>
                <a:effectLst>
                  <a:outerShdw blurRad="38100" dist="38100" dir="2700000" algn="tl">
                    <a:srgbClr val="000000">
                      <a:alpha val="43137"/>
                    </a:srgbClr>
                  </a:outerShdw>
                </a:effectLst>
              </a:rPr>
              <a:t>,</a:t>
            </a:r>
          </a:p>
        </p:txBody>
      </p:sp>
      <p:sp>
        <p:nvSpPr>
          <p:cNvPr id="6" name="TextBox 5">
            <a:extLst>
              <a:ext uri="{FF2B5EF4-FFF2-40B4-BE49-F238E27FC236}">
                <a16:creationId xmlns:a16="http://schemas.microsoft.com/office/drawing/2014/main" id="{6328C419-4970-4B51-BB52-DDF6D936462D}"/>
              </a:ext>
            </a:extLst>
          </p:cNvPr>
          <p:cNvSpPr txBox="1"/>
          <p:nvPr/>
        </p:nvSpPr>
        <p:spPr>
          <a:xfrm>
            <a:off x="292100" y="5099050"/>
            <a:ext cx="4000500" cy="1200150"/>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eaLnBrk="1" hangingPunct="1">
              <a:defRPr/>
            </a:pPr>
            <a:r>
              <a:rPr lang="en-GB" sz="3600" b="1" dirty="0">
                <a:solidFill>
                  <a:srgbClr val="FFFF00"/>
                </a:solidFill>
                <a:effectLst>
                  <a:outerShdw blurRad="38100" dist="38100" dir="2700000" algn="tl">
                    <a:srgbClr val="000000">
                      <a:alpha val="43137"/>
                    </a:srgbClr>
                  </a:outerShdw>
                </a:effectLst>
              </a:rPr>
              <a:t>A Painting Of </a:t>
            </a:r>
            <a:r>
              <a:rPr lang="en-GB" sz="3600" b="1" dirty="0" err="1">
                <a:solidFill>
                  <a:srgbClr val="FFFF00"/>
                </a:solidFill>
                <a:effectLst>
                  <a:outerShdw blurRad="38100" dist="38100" dir="2700000" algn="tl">
                    <a:srgbClr val="000000">
                      <a:alpha val="43137"/>
                    </a:srgbClr>
                  </a:outerShdw>
                </a:effectLst>
              </a:rPr>
              <a:t>Cricklade</a:t>
            </a:r>
            <a:endParaRPr lang="en-GB" sz="3600" b="1" dirty="0">
              <a:solidFill>
                <a:srgbClr val="FFFF00"/>
              </a:solidFill>
              <a:effectLst>
                <a:outerShdw blurRad="38100" dist="38100" dir="2700000" algn="tl">
                  <a:srgbClr val="000000">
                    <a:alpha val="43137"/>
                  </a:srgbClr>
                </a:outerShdw>
              </a:effectLst>
            </a:endParaRPr>
          </a:p>
        </p:txBody>
      </p:sp>
      <p:cxnSp>
        <p:nvCxnSpPr>
          <p:cNvPr id="7" name="Elbow Connector 6">
            <a:extLst>
              <a:ext uri="{FF2B5EF4-FFF2-40B4-BE49-F238E27FC236}">
                <a16:creationId xmlns:a16="http://schemas.microsoft.com/office/drawing/2014/main" id="{F3CFBF1B-B0DB-40AC-89FA-34BCEAB2ECF0}"/>
              </a:ext>
            </a:extLst>
          </p:cNvPr>
          <p:cNvCxnSpPr/>
          <p:nvPr/>
        </p:nvCxnSpPr>
        <p:spPr>
          <a:xfrm>
            <a:off x="4572000" y="1371600"/>
            <a:ext cx="98425" cy="12700"/>
          </a:xfrm>
          <a:prstGeom prst="bentConnector3">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5476"/>
                                        </p:tgtEl>
                                        <p:attrNameLst>
                                          <p:attrName>style.visibility</p:attrName>
                                        </p:attrNameLst>
                                      </p:cBhvr>
                                      <p:to>
                                        <p:strVal val="visible"/>
                                      </p:to>
                                    </p:set>
                                    <p:animEffect transition="in" filter="circle(in)">
                                      <p:cBhvr>
                                        <p:cTn id="7" dur="2000"/>
                                        <p:tgtEl>
                                          <p:spTgt spid="1054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8"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96FDE1FC-1B56-400E-BF7A-B298E9BBDF1A}"/>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2FB68275-22B3-4845-A36C-89BD256107C7}" type="slidenum">
              <a:rPr lang="en-GB" altLang="en-US" sz="1200"/>
              <a:pPr>
                <a:spcBef>
                  <a:spcPct val="0"/>
                </a:spcBef>
                <a:buClrTx/>
                <a:buFontTx/>
                <a:buNone/>
              </a:pPr>
              <a:t>11</a:t>
            </a:fld>
            <a:endParaRPr lang="en-GB" altLang="en-US" sz="1200"/>
          </a:p>
        </p:txBody>
      </p:sp>
      <p:sp>
        <p:nvSpPr>
          <p:cNvPr id="10242" name="Rectangle 2">
            <a:extLst>
              <a:ext uri="{FF2B5EF4-FFF2-40B4-BE49-F238E27FC236}">
                <a16:creationId xmlns:a16="http://schemas.microsoft.com/office/drawing/2014/main" id="{6534CEA0-2374-405D-B483-4E0CE6123002}"/>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pic>
        <p:nvPicPr>
          <p:cNvPr id="10244" name="Picture 4" descr="celtic language speaking areas">
            <a:extLst>
              <a:ext uri="{FF2B5EF4-FFF2-40B4-BE49-F238E27FC236}">
                <a16:creationId xmlns:a16="http://schemas.microsoft.com/office/drawing/2014/main" id="{3CFFE2A7-A425-4421-A680-41127074A489}"/>
              </a:ext>
            </a:extLst>
          </p:cNvPr>
          <p:cNvPicPr>
            <a:picLocks noChangeAspect="1" noChangeArrowheads="1"/>
          </p:cNvPicPr>
          <p:nvPr/>
        </p:nvPicPr>
        <p:blipFill>
          <a:blip r:embed="rId3">
            <a:lum bright="-18000" contrast="24000"/>
            <a:extLst>
              <a:ext uri="{28A0092B-C50C-407E-A947-70E740481C1C}">
                <a14:useLocalDpi xmlns:a14="http://schemas.microsoft.com/office/drawing/2010/main" val="0"/>
              </a:ext>
            </a:extLst>
          </a:blip>
          <a:srcRect l="5894" t="4224" r="5635" b="4224"/>
          <a:stretch>
            <a:fillRect/>
          </a:stretch>
        </p:blipFill>
        <p:spPr bwMode="auto">
          <a:xfrm>
            <a:off x="395288" y="1268413"/>
            <a:ext cx="3687762"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a:extLst>
              <a:ext uri="{FF2B5EF4-FFF2-40B4-BE49-F238E27FC236}">
                <a16:creationId xmlns:a16="http://schemas.microsoft.com/office/drawing/2014/main" id="{FC62F9EC-7FF9-44AD-9B7B-E5E4315F541B}"/>
              </a:ext>
            </a:extLst>
          </p:cNvPr>
          <p:cNvSpPr txBox="1">
            <a:spLocks noChangeArrowheads="1"/>
          </p:cNvSpPr>
          <p:nvPr/>
        </p:nvSpPr>
        <p:spPr bwMode="auto">
          <a:xfrm>
            <a:off x="4321175" y="1359853"/>
            <a:ext cx="4464050" cy="5216525"/>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GB" sz="2800" b="1" dirty="0">
                <a:solidFill>
                  <a:schemeClr val="hlink"/>
                </a:solidFill>
                <a:effectLst>
                  <a:outerShdw blurRad="38100" dist="38100" dir="2700000" algn="tl">
                    <a:srgbClr val="000000"/>
                  </a:outerShdw>
                </a:effectLst>
              </a:rPr>
              <a:t>These invasions caused the indigenous Britons to be pushed both north and west and similarly on the continent into Brittany.</a:t>
            </a:r>
            <a:r>
              <a:rPr lang="en-GB" sz="2800" b="1" dirty="0">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They became isolated from one another and evolved into 4 separate languages known as </a:t>
            </a:r>
            <a:r>
              <a:rPr lang="en-GB" sz="2800" b="1" dirty="0">
                <a:solidFill>
                  <a:schemeClr val="hlink"/>
                </a:solidFill>
                <a:effectLst>
                  <a:outerShdw blurRad="38100" dist="38100" dir="2700000" algn="tl">
                    <a:srgbClr val="000000"/>
                  </a:outerShdw>
                </a:effectLst>
              </a:rPr>
              <a:t>Cumbrian,</a:t>
            </a:r>
            <a:r>
              <a:rPr lang="en-GB" sz="2800" b="1" dirty="0">
                <a:effectLst>
                  <a:outerShdw blurRad="38100" dist="38100" dir="2700000" algn="tl">
                    <a:srgbClr val="000000"/>
                  </a:outerShdw>
                </a:effectLst>
              </a:rPr>
              <a:t> </a:t>
            </a:r>
            <a:r>
              <a:rPr lang="en-GB" sz="2800" b="1" dirty="0">
                <a:solidFill>
                  <a:srgbClr val="FF9900"/>
                </a:solidFill>
                <a:effectLst>
                  <a:outerShdw blurRad="38100" dist="38100" dir="2700000" algn="tl">
                    <a:srgbClr val="000000"/>
                  </a:outerShdw>
                </a:effectLst>
              </a:rPr>
              <a:t>Welsh,</a:t>
            </a:r>
            <a:r>
              <a:rPr lang="en-GB" sz="2800" b="1" dirty="0">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Cornish </a:t>
            </a:r>
            <a:r>
              <a:rPr lang="en-GB" sz="2800" b="1" dirty="0">
                <a:solidFill>
                  <a:srgbClr val="FF0000"/>
                </a:solidFill>
                <a:effectLst>
                  <a:outerShdw blurRad="38100" dist="38100" dir="2700000" algn="tl">
                    <a:srgbClr val="000000"/>
                  </a:outerShdw>
                </a:effectLst>
              </a:rPr>
              <a:t>and Bretton.</a:t>
            </a:r>
            <a:r>
              <a:rPr lang="en-GB" dirty="0">
                <a:solidFill>
                  <a:srgbClr val="FF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circle(in)">
                                      <p:cBhvr>
                                        <p:cTn id="7" dur="2000"/>
                                        <p:tgtEl>
                                          <p:spTgt spid="10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0245"/>
                                        </p:tgtEl>
                                        <p:attrNameLst>
                                          <p:attrName>style.visibility</p:attrName>
                                        </p:attrNameLst>
                                      </p:cBhvr>
                                      <p:to>
                                        <p:strVal val="visible"/>
                                      </p:to>
                                    </p:set>
                                    <p:anim calcmode="discrete" valueType="clr">
                                      <p:cBhvr override="childStyle">
                                        <p:cTn id="12" dur="80"/>
                                        <p:tgtEl>
                                          <p:spTgt spid="1024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0245"/>
                                        </p:tgtEl>
                                        <p:attrNameLst>
                                          <p:attrName>fillcolor</p:attrName>
                                        </p:attrNameLst>
                                      </p:cBhvr>
                                      <p:tavLst>
                                        <p:tav tm="0">
                                          <p:val>
                                            <p:clrVal>
                                              <a:schemeClr val="accent2"/>
                                            </p:clrVal>
                                          </p:val>
                                        </p:tav>
                                        <p:tav tm="50000">
                                          <p:val>
                                            <p:clrVal>
                                              <a:schemeClr val="hlink"/>
                                            </p:clrVal>
                                          </p:val>
                                        </p:tav>
                                      </p:tavLst>
                                    </p:anim>
                                    <p:set>
                                      <p:cBhvr>
                                        <p:cTn id="14" dur="80"/>
                                        <p:tgtEl>
                                          <p:spTgt spid="102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78C9-68D0-4EFE-AE3F-A69F64F1B04D}"/>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5F768FAC-75C4-4D98-B64A-CFE4ED581EC5}"/>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DF74F878-937D-4926-938F-4E29D01201F2}" type="slidenum">
              <a:rPr lang="en-GB" altLang="en-US" sz="1200"/>
              <a:pPr>
                <a:spcBef>
                  <a:spcPct val="0"/>
                </a:spcBef>
                <a:buClrTx/>
                <a:buFontTx/>
                <a:buNone/>
              </a:pPr>
              <a:t>110</a:t>
            </a:fld>
            <a:endParaRPr lang="en-GB" altLang="en-US" sz="1200"/>
          </a:p>
        </p:txBody>
      </p:sp>
      <p:pic>
        <p:nvPicPr>
          <p:cNvPr id="106500" name="Picture 4" descr="http://images.google.co.uk/url?source=imgres&amp;ct=img&amp;q=http://1.bp.blogspot.com/_TRTWM57Ux1g/SLTt7MnuqbI/AAAAAAAAAO0/d9KWTRHEXqA/s400/Oxford_University_Colleges-All_Souls_quad.jpg&amp;usg=AFQjCNG7g2097PM1tb5iYMi46sezphhdew">
            <a:extLst>
              <a:ext uri="{FF2B5EF4-FFF2-40B4-BE49-F238E27FC236}">
                <a16:creationId xmlns:a16="http://schemas.microsoft.com/office/drawing/2014/main" id="{72C226D5-C3D5-4013-B41A-3B62B905E2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214438"/>
            <a:ext cx="396557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D1CC826-4084-445A-80BF-5D9D93DA7E92}"/>
              </a:ext>
            </a:extLst>
          </p:cNvPr>
          <p:cNvSpPr txBox="1"/>
          <p:nvPr/>
        </p:nvSpPr>
        <p:spPr>
          <a:xfrm>
            <a:off x="4786313" y="1785938"/>
            <a:ext cx="4214812" cy="4400550"/>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2800" b="1" dirty="0">
                <a:solidFill>
                  <a:srgbClr val="00FFFF"/>
                </a:solidFill>
                <a:effectLst>
                  <a:outerShdw blurRad="38100" dist="38100" dir="2700000" algn="tl">
                    <a:srgbClr val="000000">
                      <a:alpha val="43137"/>
                    </a:srgbClr>
                  </a:outerShdw>
                </a:effectLst>
              </a:rPr>
              <a:t>Oxford like all great centres of learning in the Israelite nations has been infiltrated </a:t>
            </a:r>
            <a:r>
              <a:rPr lang="en-GB" sz="2800" b="1" dirty="0">
                <a:solidFill>
                  <a:srgbClr val="FF0000"/>
                </a:solidFill>
                <a:effectLst>
                  <a:outerShdw blurRad="38100" dist="38100" dir="2700000" algn="tl">
                    <a:srgbClr val="000000">
                      <a:alpha val="43137"/>
                    </a:srgbClr>
                  </a:outerShdw>
                </a:effectLst>
              </a:rPr>
              <a:t>and taken over by the </a:t>
            </a:r>
            <a:r>
              <a:rPr lang="en-GB" sz="2800" b="1" dirty="0" err="1">
                <a:solidFill>
                  <a:srgbClr val="FF0000"/>
                </a:solidFill>
                <a:effectLst>
                  <a:outerShdw blurRad="38100" dist="38100" dir="2700000" algn="tl">
                    <a:srgbClr val="000000">
                      <a:alpha val="43137"/>
                    </a:srgbClr>
                  </a:outerShdw>
                </a:effectLst>
              </a:rPr>
              <a:t>Edomites</a:t>
            </a:r>
            <a:r>
              <a:rPr lang="en-GB" sz="2800" b="1" dirty="0">
                <a:solidFill>
                  <a:srgbClr val="FF0000"/>
                </a:solidFill>
                <a:effectLst>
                  <a:outerShdw blurRad="38100" dist="38100" dir="2700000" algn="tl">
                    <a:srgbClr val="000000">
                      <a:alpha val="43137"/>
                    </a:srgbClr>
                  </a:outerShdw>
                </a:effectLst>
              </a:rPr>
              <a:t> </a:t>
            </a:r>
            <a:r>
              <a:rPr lang="en-GB" sz="2800" b="1" dirty="0">
                <a:solidFill>
                  <a:srgbClr val="FFCC00"/>
                </a:solidFill>
                <a:effectLst>
                  <a:outerShdw blurRad="38100" dist="38100" dir="2700000" algn="tl">
                    <a:srgbClr val="000000">
                      <a:alpha val="43137"/>
                    </a:srgbClr>
                  </a:outerShdw>
                </a:effectLst>
              </a:rPr>
              <a:t>and no longer proclaim Christian values on which they were founded.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6500"/>
                                        </p:tgtEl>
                                        <p:attrNameLst>
                                          <p:attrName>style.visibility</p:attrName>
                                        </p:attrNameLst>
                                      </p:cBhvr>
                                      <p:to>
                                        <p:strVal val="visible"/>
                                      </p:to>
                                    </p:set>
                                    <p:animEffect transition="in" filter="circle(in)">
                                      <p:cBhvr>
                                        <p:cTn id="7" dur="2000"/>
                                        <p:tgtEl>
                                          <p:spTgt spid="1065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3DFDB-433B-4E44-A852-EF8BF5E08D3F}"/>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FDD04EE7-5DD0-42C3-BFBB-CDA477762F46}"/>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GB" altLang="en-US" sz="1200"/>
              <a:t> </a:t>
            </a:r>
            <a:fld id="{A18A3060-5814-47D4-B241-2F20862A2287}" type="slidenum">
              <a:rPr lang="en-GB" altLang="en-US" sz="1200"/>
              <a:pPr>
                <a:spcBef>
                  <a:spcPct val="0"/>
                </a:spcBef>
                <a:buClrTx/>
                <a:buFontTx/>
                <a:buNone/>
              </a:pPr>
              <a:t>111</a:t>
            </a:fld>
            <a:endParaRPr lang="en-GB" altLang="en-US" sz="1200"/>
          </a:p>
        </p:txBody>
      </p:sp>
      <p:pic>
        <p:nvPicPr>
          <p:cNvPr id="198658" name="Picture 2" descr="http://images.google.co.uk/url?source=imgres&amp;ct=img&amp;q=http://www.bibleprobe.com/jacobs-pillow.jpg&amp;usg=AFQjCNGohLQlpyDP1ZSnS0--lmCbUzDovA">
            <a:extLst>
              <a:ext uri="{FF2B5EF4-FFF2-40B4-BE49-F238E27FC236}">
                <a16:creationId xmlns:a16="http://schemas.microsoft.com/office/drawing/2014/main" id="{927E2DBA-2D88-4D73-8C5B-41DA035FB68B}"/>
              </a:ext>
            </a:extLst>
          </p:cNvPr>
          <p:cNvPicPr>
            <a:picLocks noChangeAspect="1" noChangeArrowheads="1"/>
          </p:cNvPicPr>
          <p:nvPr/>
        </p:nvPicPr>
        <p:blipFill>
          <a:blip r:embed="rId3"/>
          <a:srcRect/>
          <a:stretch>
            <a:fillRect/>
          </a:stretch>
        </p:blipFill>
        <p:spPr bwMode="auto">
          <a:xfrm>
            <a:off x="285720" y="1285860"/>
            <a:ext cx="4572000" cy="3105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8DA690B3-0839-41A5-874B-D56EAFEA62AE}"/>
              </a:ext>
            </a:extLst>
          </p:cNvPr>
          <p:cNvSpPr txBox="1"/>
          <p:nvPr/>
        </p:nvSpPr>
        <p:spPr>
          <a:xfrm>
            <a:off x="176213" y="5276850"/>
            <a:ext cx="4791075" cy="1200150"/>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eaLnBrk="1" hangingPunct="1">
              <a:defRPr/>
            </a:pPr>
            <a:r>
              <a:rPr lang="en-GB" sz="3600" b="1" dirty="0">
                <a:solidFill>
                  <a:srgbClr val="FFFF00"/>
                </a:solidFill>
                <a:effectLst>
                  <a:outerShdw blurRad="38100" dist="38100" dir="2700000" algn="tl">
                    <a:srgbClr val="000000">
                      <a:alpha val="43137"/>
                    </a:srgbClr>
                  </a:outerShdw>
                </a:effectLst>
              </a:rPr>
              <a:t>The Stone of Destiny or Jacob’s Pillow</a:t>
            </a:r>
          </a:p>
        </p:txBody>
      </p:sp>
      <p:sp>
        <p:nvSpPr>
          <p:cNvPr id="107526" name="TextBox 5">
            <a:extLst>
              <a:ext uri="{FF2B5EF4-FFF2-40B4-BE49-F238E27FC236}">
                <a16:creationId xmlns:a16="http://schemas.microsoft.com/office/drawing/2014/main" id="{88ABC67B-0B2A-4A7E-BDC6-1357781BE57D}"/>
              </a:ext>
            </a:extLst>
          </p:cNvPr>
          <p:cNvSpPr txBox="1">
            <a:spLocks noChangeArrowheads="1"/>
          </p:cNvSpPr>
          <p:nvPr/>
        </p:nvSpPr>
        <p:spPr bwMode="auto">
          <a:xfrm>
            <a:off x="5148064" y="1460500"/>
            <a:ext cx="3929062" cy="5016500"/>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3200" b="1" dirty="0">
                <a:solidFill>
                  <a:srgbClr val="00FFFF"/>
                </a:solidFill>
                <a:effectLst>
                  <a:outerShdw blurRad="38100" dist="38100" dir="2700000" algn="tl">
                    <a:srgbClr val="000000">
                      <a:alpha val="43137"/>
                    </a:srgbClr>
                  </a:outerShdw>
                </a:effectLst>
              </a:rPr>
              <a:t>On November 14, 1996,</a:t>
            </a:r>
            <a:r>
              <a:rPr lang="en-GB" sz="3200" b="1" dirty="0">
                <a:effectLst>
                  <a:outerShdw blurRad="38100" dist="38100" dir="2700000" algn="tl">
                    <a:srgbClr val="000000">
                      <a:alpha val="43137"/>
                    </a:srgbClr>
                  </a:outerShdw>
                </a:effectLst>
              </a:rPr>
              <a:t> </a:t>
            </a:r>
            <a:r>
              <a:rPr lang="en-GB" sz="3200" b="1" dirty="0">
                <a:solidFill>
                  <a:srgbClr val="FFC000"/>
                </a:solidFill>
                <a:effectLst>
                  <a:outerShdw blurRad="38100" dist="38100" dir="2700000" algn="tl">
                    <a:srgbClr val="000000">
                      <a:alpha val="43137"/>
                    </a:srgbClr>
                  </a:outerShdw>
                </a:effectLst>
              </a:rPr>
              <a:t>Prince Charles’ 48</a:t>
            </a:r>
            <a:r>
              <a:rPr lang="en-GB" sz="3200" b="1" baseline="30000" dirty="0">
                <a:solidFill>
                  <a:srgbClr val="FFC000"/>
                </a:solidFill>
                <a:effectLst>
                  <a:outerShdw blurRad="38100" dist="38100" dir="2700000" algn="tl">
                    <a:srgbClr val="000000">
                      <a:alpha val="43137"/>
                    </a:srgbClr>
                  </a:outerShdw>
                </a:effectLst>
              </a:rPr>
              <a:t>th</a:t>
            </a:r>
            <a:r>
              <a:rPr lang="en-GB" sz="3200" b="1" dirty="0">
                <a:solidFill>
                  <a:srgbClr val="FFC000"/>
                </a:solidFill>
                <a:effectLst>
                  <a:outerShdw blurRad="38100" dist="38100" dir="2700000" algn="tl">
                    <a:srgbClr val="000000">
                      <a:alpha val="43137"/>
                    </a:srgbClr>
                  </a:outerShdw>
                </a:effectLst>
              </a:rPr>
              <a:t> Birthday,  </a:t>
            </a:r>
            <a:r>
              <a:rPr lang="en-GB" sz="3200" b="1" dirty="0">
                <a:solidFill>
                  <a:srgbClr val="FF00FF"/>
                </a:solidFill>
                <a:effectLst>
                  <a:outerShdw blurRad="38100" dist="38100" dir="2700000" algn="tl">
                    <a:srgbClr val="000000">
                      <a:alpha val="43137"/>
                    </a:srgbClr>
                  </a:outerShdw>
                </a:effectLst>
              </a:rPr>
              <a:t>the stone of destiny was removed from Westminster Abbey, </a:t>
            </a:r>
            <a:r>
              <a:rPr lang="en-GB" sz="3200" b="1" dirty="0">
                <a:solidFill>
                  <a:srgbClr val="00FF00"/>
                </a:solidFill>
                <a:effectLst>
                  <a:outerShdw blurRad="38100" dist="38100" dir="2700000" algn="tl">
                    <a:srgbClr val="000000">
                      <a:alpha val="43137"/>
                    </a:srgbClr>
                  </a:outerShdw>
                </a:effectLst>
              </a:rPr>
              <a:t>London to Edinburgh Castle, Scotland.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98658"/>
                                        </p:tgtEl>
                                        <p:attrNameLst>
                                          <p:attrName>style.visibility</p:attrName>
                                        </p:attrNameLst>
                                      </p:cBhvr>
                                      <p:to>
                                        <p:strVal val="visible"/>
                                      </p:to>
                                    </p:set>
                                    <p:animEffect transition="in" filter="circle(in)">
                                      <p:cBhvr>
                                        <p:cTn id="7" dur="2000"/>
                                        <p:tgtEl>
                                          <p:spTgt spid="1986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107526"/>
                                        </p:tgtEl>
                                        <p:attrNameLst>
                                          <p:attrName>style.visibility</p:attrName>
                                        </p:attrNameLst>
                                      </p:cBhvr>
                                      <p:to>
                                        <p:strVal val="visible"/>
                                      </p:to>
                                    </p:set>
                                    <p:anim calcmode="discrete" valueType="clr">
                                      <p:cBhvr override="childStyle">
                                        <p:cTn id="18" dur="80"/>
                                        <p:tgtEl>
                                          <p:spTgt spid="10752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07526"/>
                                        </p:tgtEl>
                                        <p:attrNameLst>
                                          <p:attrName>fillcolor</p:attrName>
                                        </p:attrNameLst>
                                      </p:cBhvr>
                                      <p:tavLst>
                                        <p:tav tm="0">
                                          <p:val>
                                            <p:clrVal>
                                              <a:schemeClr val="accent2"/>
                                            </p:clrVal>
                                          </p:val>
                                        </p:tav>
                                        <p:tav tm="50000">
                                          <p:val>
                                            <p:clrVal>
                                              <a:schemeClr val="hlink"/>
                                            </p:clrVal>
                                          </p:val>
                                        </p:tav>
                                      </p:tavLst>
                                    </p:anim>
                                    <p:set>
                                      <p:cBhvr>
                                        <p:cTn id="20" dur="80"/>
                                        <p:tgtEl>
                                          <p:spTgt spid="1075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1D642-4D15-41BE-832B-83235D128AD8}"/>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44828AFC-956D-4613-AC83-1DE12A1BB798}"/>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F727307B-98B7-422D-A3F2-3991571C3086}" type="slidenum">
              <a:rPr lang="en-GB" altLang="en-US" sz="1200"/>
              <a:pPr>
                <a:spcBef>
                  <a:spcPct val="0"/>
                </a:spcBef>
                <a:buClrTx/>
                <a:buFontTx/>
                <a:buNone/>
              </a:pPr>
              <a:t>112</a:t>
            </a:fld>
            <a:endParaRPr lang="en-GB" altLang="en-US" sz="1200"/>
          </a:p>
        </p:txBody>
      </p:sp>
      <p:pic>
        <p:nvPicPr>
          <p:cNvPr id="186370" name="Picture 2" descr="http://images.google.co.uk/url?source=imgres&amp;ct=img&amp;q=http://www.studyabroadfoundation.org/z-omniupdate/layoutimages/edinburgh_castle1.JPG&amp;usg=AFQjCNEWauHYgCp5YQeWFOWk7YxEGpe8Mw">
            <a:extLst>
              <a:ext uri="{FF2B5EF4-FFF2-40B4-BE49-F238E27FC236}">
                <a16:creationId xmlns:a16="http://schemas.microsoft.com/office/drawing/2014/main" id="{9E7EA701-A3B9-4A2D-93D7-CDC309E997EC}"/>
              </a:ext>
            </a:extLst>
          </p:cNvPr>
          <p:cNvPicPr>
            <a:picLocks noChangeAspect="1" noChangeArrowheads="1"/>
          </p:cNvPicPr>
          <p:nvPr/>
        </p:nvPicPr>
        <p:blipFill>
          <a:blip r:embed="rId2"/>
          <a:srcRect/>
          <a:stretch>
            <a:fillRect/>
          </a:stretch>
        </p:blipFill>
        <p:spPr bwMode="auto">
          <a:xfrm>
            <a:off x="428596" y="1500174"/>
            <a:ext cx="4500562" cy="49755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a:extLst>
              <a:ext uri="{FF2B5EF4-FFF2-40B4-BE49-F238E27FC236}">
                <a16:creationId xmlns:a16="http://schemas.microsoft.com/office/drawing/2014/main" id="{FD1E013E-9846-4EC6-AE95-C19246D9F1F3}"/>
              </a:ext>
            </a:extLst>
          </p:cNvPr>
          <p:cNvSpPr txBox="1"/>
          <p:nvPr/>
        </p:nvSpPr>
        <p:spPr>
          <a:xfrm>
            <a:off x="5214938" y="1285875"/>
            <a:ext cx="3749550" cy="5262563"/>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2800" b="1" dirty="0">
                <a:solidFill>
                  <a:srgbClr val="00FFFF"/>
                </a:solidFill>
                <a:effectLst>
                  <a:outerShdw blurRad="38100" dist="38100" dir="2700000" algn="tl">
                    <a:srgbClr val="000000">
                      <a:alpha val="43137"/>
                    </a:srgbClr>
                  </a:outerShdw>
                </a:effectLst>
              </a:rPr>
              <a:t>Could it be that the </a:t>
            </a:r>
            <a:r>
              <a:rPr lang="en-GB" sz="2800" b="1" dirty="0">
                <a:solidFill>
                  <a:srgbClr val="FFFF00"/>
                </a:solidFill>
                <a:effectLst>
                  <a:outerShdw blurRad="38100" dist="38100" dir="2700000" algn="tl">
                    <a:srgbClr val="000000">
                      <a:alpha val="43137"/>
                    </a:srgbClr>
                  </a:outerShdw>
                </a:effectLst>
              </a:rPr>
              <a:t>“Stone of Destiny” </a:t>
            </a:r>
            <a:r>
              <a:rPr lang="en-GB" sz="2800" b="1" dirty="0">
                <a:solidFill>
                  <a:srgbClr val="00FFFF"/>
                </a:solidFill>
                <a:effectLst>
                  <a:outerShdw blurRad="38100" dist="38100" dir="2700000" algn="tl">
                    <a:srgbClr val="000000">
                      <a:alpha val="43137"/>
                    </a:srgbClr>
                  </a:outerShdw>
                </a:effectLst>
              </a:rPr>
              <a:t>was preordained to be returned to Judah’s Scottish territory’s capital, </a:t>
            </a:r>
            <a:r>
              <a:rPr lang="en-GB" sz="2800" b="1" dirty="0">
                <a:solidFill>
                  <a:srgbClr val="00FF00"/>
                </a:solidFill>
                <a:effectLst>
                  <a:outerShdw blurRad="38100" dist="38100" dir="2700000" algn="tl">
                    <a:srgbClr val="000000">
                      <a:alpha val="43137"/>
                    </a:srgbClr>
                  </a:outerShdw>
                </a:effectLst>
              </a:rPr>
              <a:t>Edinburgh, modelled on old Jerusalem in readiness for Yashua’s return as King over his people Israel?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86370"/>
                                        </p:tgtEl>
                                        <p:attrNameLst>
                                          <p:attrName>style.visibility</p:attrName>
                                        </p:attrNameLst>
                                      </p:cBhvr>
                                      <p:to>
                                        <p:strVal val="visible"/>
                                      </p:to>
                                    </p:set>
                                    <p:animEffect transition="in" filter="circle(in)">
                                      <p:cBhvr>
                                        <p:cTn id="7" dur="2000"/>
                                        <p:tgtEl>
                                          <p:spTgt spid="1863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2FC1E-6756-46DD-8B4C-164BE058ECB5}"/>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F0B0388A-1191-4F25-BC05-784419716ABE}"/>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49F2C820-C4CE-40BF-B09A-A55B533EB98D}" type="slidenum">
              <a:rPr lang="en-GB" altLang="en-US" sz="1200"/>
              <a:pPr>
                <a:spcBef>
                  <a:spcPct val="0"/>
                </a:spcBef>
                <a:buClrTx/>
                <a:buFontTx/>
                <a:buNone/>
              </a:pPr>
              <a:t>113</a:t>
            </a:fld>
            <a:endParaRPr lang="en-GB" altLang="en-US" sz="1200"/>
          </a:p>
        </p:txBody>
      </p:sp>
      <p:pic>
        <p:nvPicPr>
          <p:cNvPr id="189442" name="Picture 2" descr="http://images.google.co.uk/url?source=imgres&amp;ct=img&amp;q=http://i30.photobucket.com/albums/c303/FredrikBergow/Kroner/EnglandsSt.jpg&amp;usg=AFQjCNFo7yUmwKLawx7RgNik8Tt0Ak1ajA">
            <a:extLst>
              <a:ext uri="{FF2B5EF4-FFF2-40B4-BE49-F238E27FC236}">
                <a16:creationId xmlns:a16="http://schemas.microsoft.com/office/drawing/2014/main" id="{4C2F4D59-7676-4E7D-BFFE-AB56DBE0EB18}"/>
              </a:ext>
            </a:extLst>
          </p:cNvPr>
          <p:cNvPicPr>
            <a:picLocks noChangeAspect="1" noChangeArrowheads="1"/>
          </p:cNvPicPr>
          <p:nvPr/>
        </p:nvPicPr>
        <p:blipFill>
          <a:blip r:embed="rId2"/>
          <a:srcRect/>
          <a:stretch>
            <a:fillRect/>
          </a:stretch>
        </p:blipFill>
        <p:spPr bwMode="auto">
          <a:xfrm>
            <a:off x="785786" y="1714488"/>
            <a:ext cx="3436606" cy="4143380"/>
          </a:xfrm>
          <a:prstGeom prst="rect">
            <a:avLst/>
          </a:prstGeom>
          <a:noFill/>
          <a:scene3d>
            <a:camera prst="orthographicFront"/>
            <a:lightRig rig="threePt" dir="t"/>
          </a:scene3d>
          <a:sp3d>
            <a:bevelT prst="angle"/>
          </a:sp3d>
        </p:spPr>
      </p:pic>
      <p:sp>
        <p:nvSpPr>
          <p:cNvPr id="5" name="TextBox 4">
            <a:extLst>
              <a:ext uri="{FF2B5EF4-FFF2-40B4-BE49-F238E27FC236}">
                <a16:creationId xmlns:a16="http://schemas.microsoft.com/office/drawing/2014/main" id="{89464868-33D3-42FF-994B-479666CEDF22}"/>
              </a:ext>
            </a:extLst>
          </p:cNvPr>
          <p:cNvSpPr txBox="1"/>
          <p:nvPr/>
        </p:nvSpPr>
        <p:spPr>
          <a:xfrm>
            <a:off x="4572000" y="2286000"/>
            <a:ext cx="4214813" cy="2032000"/>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3600" b="1" dirty="0">
                <a:solidFill>
                  <a:srgbClr val="00FFFF"/>
                </a:solidFill>
                <a:effectLst>
                  <a:outerShdw blurRad="38100" dist="38100" dir="2700000" algn="tl">
                    <a:srgbClr val="000000">
                      <a:alpha val="43137"/>
                    </a:srgbClr>
                  </a:outerShdw>
                </a:effectLst>
              </a:rPr>
              <a:t>“Salvation shall come to the tents of Judah first”</a:t>
            </a:r>
          </a:p>
          <a:p>
            <a:pPr eaLnBrk="1" hangingPunct="1">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89442"/>
                                        </p:tgtEl>
                                        <p:attrNameLst>
                                          <p:attrName>style.visibility</p:attrName>
                                        </p:attrNameLst>
                                      </p:cBhvr>
                                      <p:to>
                                        <p:strVal val="visible"/>
                                      </p:to>
                                    </p:set>
                                    <p:animEffect transition="in" filter="circle(in)">
                                      <p:cBhvr>
                                        <p:cTn id="7" dur="2000"/>
                                        <p:tgtEl>
                                          <p:spTgt spid="1894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26D99B1A-36B4-4321-9F8D-5C611F8E3B51}"/>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CF2E9BF5-EA04-4282-A942-595F72207641}" type="slidenum">
              <a:rPr lang="en-GB" altLang="en-US" sz="1200"/>
              <a:pPr>
                <a:spcBef>
                  <a:spcPct val="0"/>
                </a:spcBef>
                <a:buClrTx/>
                <a:buFontTx/>
                <a:buNone/>
              </a:pPr>
              <a:t>114</a:t>
            </a:fld>
            <a:endParaRPr lang="en-GB" altLang="en-US" sz="1200"/>
          </a:p>
        </p:txBody>
      </p:sp>
      <p:pic>
        <p:nvPicPr>
          <p:cNvPr id="186371" name="Picture 2" descr="small_oxford">
            <a:extLst>
              <a:ext uri="{FF2B5EF4-FFF2-40B4-BE49-F238E27FC236}">
                <a16:creationId xmlns:a16="http://schemas.microsoft.com/office/drawing/2014/main" id="{639F3604-D1F0-448D-A76E-87EBCC69ED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24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1" name="WordArt 3">
            <a:extLst>
              <a:ext uri="{FF2B5EF4-FFF2-40B4-BE49-F238E27FC236}">
                <a16:creationId xmlns:a16="http://schemas.microsoft.com/office/drawing/2014/main" id="{7D744BA8-38F6-4BB3-A62A-6D88F6688D7B}"/>
              </a:ext>
            </a:extLst>
          </p:cNvPr>
          <p:cNvSpPr>
            <a:spLocks noChangeArrowheads="1" noChangeShapeType="1" noTextEdit="1"/>
          </p:cNvSpPr>
          <p:nvPr/>
        </p:nvSpPr>
        <p:spPr bwMode="auto">
          <a:xfrm>
            <a:off x="2051050" y="620713"/>
            <a:ext cx="5211763" cy="3168650"/>
          </a:xfrm>
          <a:prstGeom prst="rect">
            <a:avLst/>
          </a:prstGeom>
        </p:spPr>
        <p:txBody>
          <a:bodyPr wrap="none" fromWordArt="1">
            <a:prstTxWarp prst="textPlain">
              <a:avLst>
                <a:gd name="adj" fmla="val 50000"/>
              </a:avLst>
            </a:prstTxWarp>
          </a:bodyPr>
          <a:lstStyle/>
          <a:p>
            <a:pPr algn="ctr" eaLnBrk="1" hangingPunct="1">
              <a:defRPr/>
            </a:pPr>
            <a:r>
              <a:rPr lang="en-GB" sz="3600" kern="10" dirty="0">
                <a:ln w="9525">
                  <a:noFill/>
                  <a:round/>
                  <a:headEnd/>
                  <a:tailEnd/>
                </a:ln>
                <a:solidFill>
                  <a:srgbClr val="00FF00"/>
                </a:solidFill>
                <a:effectLst>
                  <a:outerShdw dist="35921" dir="2700000" algn="ctr" rotWithShape="0">
                    <a:srgbClr val="C0C0C0">
                      <a:alpha val="79999"/>
                    </a:srgbClr>
                  </a:outerShdw>
                </a:effectLst>
                <a:latin typeface="Impact"/>
              </a:rPr>
              <a:t>The</a:t>
            </a:r>
            <a:r>
              <a:rPr lang="en-GB"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 </a:t>
            </a:r>
            <a:r>
              <a:rPr lang="en-GB" sz="3600" kern="10" dirty="0">
                <a:ln w="9525">
                  <a:noFill/>
                  <a:round/>
                  <a:headEnd/>
                  <a:tailEnd/>
                </a:ln>
                <a:solidFill>
                  <a:srgbClr val="00FF00"/>
                </a:solidFill>
                <a:effectLst>
                  <a:outerShdw dist="35921" dir="2700000" algn="ctr" rotWithShape="0">
                    <a:srgbClr val="C0C0C0">
                      <a:alpha val="79999"/>
                    </a:srgbClr>
                  </a:outerShdw>
                </a:effectLst>
                <a:latin typeface="Impact"/>
              </a:rPr>
              <a:t>Hebrews</a:t>
            </a:r>
          </a:p>
          <a:p>
            <a:pPr algn="ctr" eaLnBrk="1" hangingPunct="1">
              <a:defRPr/>
            </a:pPr>
            <a:r>
              <a:rPr lang="en-GB" sz="3600" kern="10" dirty="0">
                <a:ln w="9525">
                  <a:noFill/>
                  <a:round/>
                  <a:headEnd/>
                  <a:tailEnd/>
                </a:ln>
                <a:solidFill>
                  <a:srgbClr val="00FF00"/>
                </a:solidFill>
                <a:effectLst>
                  <a:outerShdw dist="35921" dir="2700000" algn="ctr" rotWithShape="0">
                    <a:srgbClr val="C0C0C0">
                      <a:alpha val="79999"/>
                    </a:srgbClr>
                  </a:outerShdw>
                </a:effectLst>
                <a:latin typeface="Impact"/>
              </a:rPr>
              <a:t>And</a:t>
            </a:r>
            <a:r>
              <a:rPr lang="en-GB"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 </a:t>
            </a:r>
            <a:r>
              <a:rPr lang="en-GB" sz="3600" kern="10" dirty="0">
                <a:ln w="9525">
                  <a:noFill/>
                  <a:round/>
                  <a:headEnd/>
                  <a:tailEnd/>
                </a:ln>
                <a:solidFill>
                  <a:srgbClr val="00FF00"/>
                </a:solidFill>
                <a:effectLst>
                  <a:outerShdw dist="35921" dir="2700000" algn="ctr" rotWithShape="0">
                    <a:srgbClr val="C0C0C0">
                      <a:alpha val="79999"/>
                    </a:srgbClr>
                  </a:outerShdw>
                </a:effectLst>
                <a:latin typeface="Impact"/>
              </a:rPr>
              <a:t>The</a:t>
            </a:r>
          </a:p>
          <a:p>
            <a:pPr algn="ctr" eaLnBrk="1" hangingPunct="1">
              <a:defRPr/>
            </a:pPr>
            <a:r>
              <a:rPr lang="en-GB" sz="3600" kern="10" dirty="0">
                <a:ln w="9525">
                  <a:noFill/>
                  <a:round/>
                  <a:headEnd/>
                  <a:tailEnd/>
                </a:ln>
                <a:solidFill>
                  <a:srgbClr val="00FF00"/>
                </a:solidFill>
                <a:effectLst>
                  <a:outerShdw dist="35921" dir="2700000" algn="ctr" rotWithShape="0">
                    <a:srgbClr val="C0C0C0">
                      <a:alpha val="79999"/>
                    </a:srgbClr>
                  </a:outerShdw>
                </a:effectLst>
                <a:latin typeface="Impact"/>
              </a:rPr>
              <a:t>English</a:t>
            </a:r>
            <a:r>
              <a:rPr lang="en-GB"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 </a:t>
            </a:r>
            <a:r>
              <a:rPr lang="en-GB" sz="3600" kern="10" dirty="0">
                <a:ln w="9525">
                  <a:noFill/>
                  <a:round/>
                  <a:headEnd/>
                  <a:tailEnd/>
                </a:ln>
                <a:solidFill>
                  <a:srgbClr val="00FF00"/>
                </a:solidFill>
                <a:effectLst>
                  <a:outerShdw dist="35921" dir="2700000" algn="ctr" rotWithShape="0">
                    <a:srgbClr val="C0C0C0">
                      <a:alpha val="79999"/>
                    </a:srgbClr>
                  </a:outerShdw>
                </a:effectLst>
                <a:latin typeface="Impact"/>
              </a:rPr>
              <a:t>Language</a:t>
            </a:r>
          </a:p>
        </p:txBody>
      </p:sp>
      <p:sp>
        <p:nvSpPr>
          <p:cNvPr id="206852" name="WordArt 4">
            <a:extLst>
              <a:ext uri="{FF2B5EF4-FFF2-40B4-BE49-F238E27FC236}">
                <a16:creationId xmlns:a16="http://schemas.microsoft.com/office/drawing/2014/main" id="{F0EDD56E-45ED-4E46-A681-9441FF0DA0B7}"/>
              </a:ext>
            </a:extLst>
          </p:cNvPr>
          <p:cNvSpPr>
            <a:spLocks noChangeArrowheads="1" noChangeShapeType="1" noTextEdit="1"/>
          </p:cNvSpPr>
          <p:nvPr/>
        </p:nvSpPr>
        <p:spPr bwMode="auto">
          <a:xfrm>
            <a:off x="1979613" y="4149725"/>
            <a:ext cx="5400675" cy="1871663"/>
          </a:xfrm>
          <a:prstGeom prst="rect">
            <a:avLst/>
          </a:prstGeom>
        </p:spPr>
        <p:txBody>
          <a:bodyPr wrap="none" fromWordArt="1">
            <a:prstTxWarp prst="textPlain">
              <a:avLst>
                <a:gd name="adj" fmla="val 50000"/>
              </a:avLst>
            </a:prstTxWarp>
          </a:bodyPr>
          <a:lstStyle/>
          <a:p>
            <a:pPr algn="ctr"/>
            <a:r>
              <a:rPr lang="en-US" sz="4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The End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iterate type="lt">
                                    <p:tmPct val="13000"/>
                                  </p:iterate>
                                  <p:childTnLst>
                                    <p:set>
                                      <p:cBhvr>
                                        <p:cTn id="6" dur="1" fill="hold">
                                          <p:stCondLst>
                                            <p:cond delay="0"/>
                                          </p:stCondLst>
                                        </p:cTn>
                                        <p:tgtEl>
                                          <p:spTgt spid="206851"/>
                                        </p:tgtEl>
                                        <p:attrNameLst>
                                          <p:attrName>style.visibility</p:attrName>
                                        </p:attrNameLst>
                                      </p:cBhvr>
                                      <p:to>
                                        <p:strVal val="visible"/>
                                      </p:to>
                                    </p:set>
                                    <p:anim calcmode="lin" valueType="num">
                                      <p:cBhvr additive="base">
                                        <p:cTn id="7" dur="500" fill="hold"/>
                                        <p:tgtEl>
                                          <p:spTgt spid="206851"/>
                                        </p:tgtEl>
                                        <p:attrNameLst>
                                          <p:attrName>ppt_x</p:attrName>
                                        </p:attrNameLst>
                                      </p:cBhvr>
                                      <p:tavLst>
                                        <p:tav tm="0">
                                          <p:val>
                                            <p:strVal val="#ppt_x"/>
                                          </p:val>
                                        </p:tav>
                                        <p:tav tm="100000">
                                          <p:val>
                                            <p:strVal val="#ppt_x"/>
                                          </p:val>
                                        </p:tav>
                                      </p:tavLst>
                                    </p:anim>
                                    <p:anim calcmode="lin" valueType="num">
                                      <p:cBhvr additive="base">
                                        <p:cTn id="8" dur="500" fill="hold"/>
                                        <p:tgtEl>
                                          <p:spTgt spid="20685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iterate type="lt">
                                    <p:tmPct val="39000"/>
                                  </p:iterate>
                                  <p:childTnLst>
                                    <p:set>
                                      <p:cBhvr>
                                        <p:cTn id="12" dur="1" fill="hold">
                                          <p:stCondLst>
                                            <p:cond delay="0"/>
                                          </p:stCondLst>
                                        </p:cTn>
                                        <p:tgtEl>
                                          <p:spTgt spid="206852"/>
                                        </p:tgtEl>
                                        <p:attrNameLst>
                                          <p:attrName>style.visibility</p:attrName>
                                        </p:attrNameLst>
                                      </p:cBhvr>
                                      <p:to>
                                        <p:strVal val="visible"/>
                                      </p:to>
                                    </p:set>
                                    <p:anim calcmode="lin" valueType="num">
                                      <p:cBhvr additive="base">
                                        <p:cTn id="13" dur="500" fill="hold"/>
                                        <p:tgtEl>
                                          <p:spTgt spid="206852"/>
                                        </p:tgtEl>
                                        <p:attrNameLst>
                                          <p:attrName>ppt_x</p:attrName>
                                        </p:attrNameLst>
                                      </p:cBhvr>
                                      <p:tavLst>
                                        <p:tav tm="0">
                                          <p:val>
                                            <p:strVal val="#ppt_x"/>
                                          </p:val>
                                        </p:tav>
                                        <p:tav tm="100000">
                                          <p:val>
                                            <p:strVal val="#ppt_x"/>
                                          </p:val>
                                        </p:tav>
                                      </p:tavLst>
                                    </p:anim>
                                    <p:anim calcmode="lin" valueType="num">
                                      <p:cBhvr additive="base">
                                        <p:cTn id="14" dur="500" fill="hold"/>
                                        <p:tgtEl>
                                          <p:spTgt spid="2068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36FA6ED8-37D5-4BB0-9164-DA41518DA4B3}"/>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C09B9C96-3BF2-4219-A664-4BC205F8B4F7}" type="slidenum">
              <a:rPr lang="en-GB" altLang="en-US" sz="1200"/>
              <a:pPr>
                <a:spcBef>
                  <a:spcPct val="0"/>
                </a:spcBef>
                <a:buClrTx/>
                <a:buFontTx/>
                <a:buNone/>
              </a:pPr>
              <a:t>12</a:t>
            </a:fld>
            <a:endParaRPr lang="en-GB" altLang="en-US" sz="1200"/>
          </a:p>
        </p:txBody>
      </p:sp>
      <p:sp>
        <p:nvSpPr>
          <p:cNvPr id="22532" name="Rectangle 4">
            <a:extLst>
              <a:ext uri="{FF2B5EF4-FFF2-40B4-BE49-F238E27FC236}">
                <a16:creationId xmlns:a16="http://schemas.microsoft.com/office/drawing/2014/main" id="{5D41CAA4-DE14-45CC-A3DD-B946ECF933E5}"/>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pic>
        <p:nvPicPr>
          <p:cNvPr id="22533" name="Picture 5" descr="Brythonic Tribes of Britain">
            <a:hlinkClick r:id="rId3"/>
            <a:extLst>
              <a:ext uri="{FF2B5EF4-FFF2-40B4-BE49-F238E27FC236}">
                <a16:creationId xmlns:a16="http://schemas.microsoft.com/office/drawing/2014/main" id="{1FB758D6-18F2-4864-AFEE-86CF62B3EA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412875"/>
            <a:ext cx="4233862" cy="43084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2534" name="Text Box 6">
            <a:extLst>
              <a:ext uri="{FF2B5EF4-FFF2-40B4-BE49-F238E27FC236}">
                <a16:creationId xmlns:a16="http://schemas.microsoft.com/office/drawing/2014/main" id="{FD7BBD41-E030-4DE2-A7E0-CF1DA383CBEC}"/>
              </a:ext>
            </a:extLst>
          </p:cNvPr>
          <p:cNvSpPr txBox="1">
            <a:spLocks noChangeArrowheads="1"/>
          </p:cNvSpPr>
          <p:nvPr/>
        </p:nvSpPr>
        <p:spPr bwMode="auto">
          <a:xfrm>
            <a:off x="323850" y="5876925"/>
            <a:ext cx="4464050" cy="946150"/>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lgn="ctr" eaLnBrk="1" hangingPunct="1">
              <a:spcBef>
                <a:spcPct val="50000"/>
              </a:spcBef>
              <a:defRPr/>
            </a:pPr>
            <a:r>
              <a:rPr lang="en-GB" sz="2800" b="1" dirty="0">
                <a:solidFill>
                  <a:srgbClr val="FFFF00"/>
                </a:solidFill>
                <a:effectLst>
                  <a:outerShdw blurRad="38100" dist="38100" dir="2700000" algn="tl">
                    <a:srgbClr val="000000"/>
                  </a:outerShdw>
                </a:effectLst>
              </a:rPr>
              <a:t>Tribes of Britain during the Roman occupation</a:t>
            </a:r>
          </a:p>
        </p:txBody>
      </p:sp>
      <p:sp>
        <p:nvSpPr>
          <p:cNvPr id="22535" name="Text Box 7">
            <a:extLst>
              <a:ext uri="{FF2B5EF4-FFF2-40B4-BE49-F238E27FC236}">
                <a16:creationId xmlns:a16="http://schemas.microsoft.com/office/drawing/2014/main" id="{42862945-289E-41E2-86BA-001E358FB00A}"/>
              </a:ext>
            </a:extLst>
          </p:cNvPr>
          <p:cNvSpPr txBox="1">
            <a:spLocks noChangeArrowheads="1"/>
          </p:cNvSpPr>
          <p:nvPr/>
        </p:nvSpPr>
        <p:spPr bwMode="auto">
          <a:xfrm>
            <a:off x="4859338" y="1773238"/>
            <a:ext cx="4284662" cy="3081337"/>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GB" sz="2800" b="1" dirty="0">
                <a:solidFill>
                  <a:schemeClr val="hlink"/>
                </a:solidFill>
                <a:effectLst>
                  <a:outerShdw blurRad="38100" dist="38100" dir="2700000" algn="tl">
                    <a:srgbClr val="000000"/>
                  </a:outerShdw>
                </a:effectLst>
              </a:rPr>
              <a:t>From then the </a:t>
            </a:r>
            <a:r>
              <a:rPr lang="en-GB" sz="2800" b="1" dirty="0" err="1">
                <a:solidFill>
                  <a:schemeClr val="hlink"/>
                </a:solidFill>
                <a:effectLst>
                  <a:outerShdw blurRad="38100" dist="38100" dir="2700000" algn="tl">
                    <a:srgbClr val="000000"/>
                  </a:outerShdw>
                </a:effectLst>
              </a:rPr>
              <a:t>Brythonic</a:t>
            </a:r>
            <a:r>
              <a:rPr lang="en-GB" sz="2800" b="1" dirty="0">
                <a:solidFill>
                  <a:schemeClr val="hlink"/>
                </a:solidFill>
                <a:effectLst>
                  <a:outerShdw blurRad="38100" dist="38100" dir="2700000" algn="tl">
                    <a:srgbClr val="000000"/>
                  </a:outerShdw>
                </a:effectLst>
              </a:rPr>
              <a:t> language developed separately in Wales,</a:t>
            </a:r>
            <a:r>
              <a:rPr lang="en-GB" sz="2800" b="1" dirty="0">
                <a:effectLst>
                  <a:outerShdw blurRad="38100" dist="38100" dir="2700000" algn="tl">
                    <a:srgbClr val="000000"/>
                  </a:outerShdw>
                </a:effectLst>
              </a:rPr>
              <a:t> </a:t>
            </a:r>
            <a:r>
              <a:rPr lang="en-GB" sz="2800" b="1" dirty="0">
                <a:solidFill>
                  <a:srgbClr val="FF9900"/>
                </a:solidFill>
                <a:effectLst>
                  <a:outerShdw blurRad="38100" dist="38100" dir="2700000" algn="tl">
                    <a:srgbClr val="000000"/>
                  </a:outerShdw>
                </a:effectLst>
              </a:rPr>
              <a:t>Cornwall, Brittany and Cumbria,</a:t>
            </a:r>
            <a:r>
              <a:rPr lang="en-GB" sz="2800" b="1" dirty="0">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and the Welsh language was born.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circle(in)">
                                      <p:cBhvr>
                                        <p:cTn id="7" dur="2000"/>
                                        <p:tgtEl>
                                          <p:spTgt spid="225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534"/>
                                        </p:tgtEl>
                                        <p:attrNameLst>
                                          <p:attrName>style.visibility</p:attrName>
                                        </p:attrNameLst>
                                      </p:cBhvr>
                                      <p:to>
                                        <p:strVal val="visible"/>
                                      </p:to>
                                    </p:set>
                                    <p:anim calcmode="lin" valueType="num">
                                      <p:cBhvr additive="base">
                                        <p:cTn id="12" dur="500" fill="hold"/>
                                        <p:tgtEl>
                                          <p:spTgt spid="22534"/>
                                        </p:tgtEl>
                                        <p:attrNameLst>
                                          <p:attrName>ppt_x</p:attrName>
                                        </p:attrNameLst>
                                      </p:cBhvr>
                                      <p:tavLst>
                                        <p:tav tm="0">
                                          <p:val>
                                            <p:strVal val="#ppt_x"/>
                                          </p:val>
                                        </p:tav>
                                        <p:tav tm="100000">
                                          <p:val>
                                            <p:strVal val="#ppt_x"/>
                                          </p:val>
                                        </p:tav>
                                      </p:tavLst>
                                    </p:anim>
                                    <p:anim calcmode="lin" valueType="num">
                                      <p:cBhvr additive="base">
                                        <p:cTn id="13" dur="500" fill="hold"/>
                                        <p:tgtEl>
                                          <p:spTgt spid="2253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22535"/>
                                        </p:tgtEl>
                                        <p:attrNameLst>
                                          <p:attrName>style.visibility</p:attrName>
                                        </p:attrNameLst>
                                      </p:cBhvr>
                                      <p:to>
                                        <p:strVal val="visible"/>
                                      </p:to>
                                    </p:set>
                                    <p:anim calcmode="discrete" valueType="clr">
                                      <p:cBhvr override="childStyle">
                                        <p:cTn id="18" dur="80"/>
                                        <p:tgtEl>
                                          <p:spTgt spid="2253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2535"/>
                                        </p:tgtEl>
                                        <p:attrNameLst>
                                          <p:attrName>fillcolor</p:attrName>
                                        </p:attrNameLst>
                                      </p:cBhvr>
                                      <p:tavLst>
                                        <p:tav tm="0">
                                          <p:val>
                                            <p:clrVal>
                                              <a:schemeClr val="accent2"/>
                                            </p:clrVal>
                                          </p:val>
                                        </p:tav>
                                        <p:tav tm="50000">
                                          <p:val>
                                            <p:clrVal>
                                              <a:schemeClr val="hlink"/>
                                            </p:clrVal>
                                          </p:val>
                                        </p:tav>
                                      </p:tavLst>
                                    </p:anim>
                                    <p:set>
                                      <p:cBhvr>
                                        <p:cTn id="20" dur="80"/>
                                        <p:tgtEl>
                                          <p:spTgt spid="2253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407E97C9-F6E1-410D-A58F-03598126A43D}"/>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CF547DD6-40FC-4001-9309-6B7A28593504}" type="slidenum">
              <a:rPr lang="en-GB" altLang="en-US" sz="1200"/>
              <a:pPr>
                <a:spcBef>
                  <a:spcPct val="0"/>
                </a:spcBef>
                <a:buClrTx/>
                <a:buFontTx/>
                <a:buNone/>
              </a:pPr>
              <a:t>13</a:t>
            </a:fld>
            <a:endParaRPr lang="en-GB" altLang="en-US" sz="1200"/>
          </a:p>
        </p:txBody>
      </p:sp>
      <p:sp>
        <p:nvSpPr>
          <p:cNvPr id="26626" name="Rectangle 2">
            <a:extLst>
              <a:ext uri="{FF2B5EF4-FFF2-40B4-BE49-F238E27FC236}">
                <a16:creationId xmlns:a16="http://schemas.microsoft.com/office/drawing/2014/main" id="{3A26617D-2E3A-4225-8871-6F6192B78611}"/>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sp>
        <p:nvSpPr>
          <p:cNvPr id="26628" name="Text Box 4">
            <a:extLst>
              <a:ext uri="{FF2B5EF4-FFF2-40B4-BE49-F238E27FC236}">
                <a16:creationId xmlns:a16="http://schemas.microsoft.com/office/drawing/2014/main" id="{8A0A901D-7D99-4786-8EA9-D69564DBE8D7}"/>
              </a:ext>
            </a:extLst>
          </p:cNvPr>
          <p:cNvSpPr txBox="1">
            <a:spLocks noChangeArrowheads="1"/>
          </p:cNvSpPr>
          <p:nvPr/>
        </p:nvSpPr>
        <p:spPr bwMode="auto">
          <a:xfrm>
            <a:off x="684213" y="5949950"/>
            <a:ext cx="3959225" cy="641350"/>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GB" sz="3600" b="1" dirty="0">
                <a:solidFill>
                  <a:srgbClr val="FFFF00"/>
                </a:solidFill>
                <a:effectLst>
                  <a:outerShdw blurRad="38100" dist="38100" dir="2700000" algn="tl">
                    <a:srgbClr val="000000"/>
                  </a:outerShdw>
                </a:effectLst>
              </a:rPr>
              <a:t>Cumbria</a:t>
            </a:r>
          </a:p>
        </p:txBody>
      </p:sp>
      <p:sp>
        <p:nvSpPr>
          <p:cNvPr id="26629" name="Text Box 5">
            <a:extLst>
              <a:ext uri="{FF2B5EF4-FFF2-40B4-BE49-F238E27FC236}">
                <a16:creationId xmlns:a16="http://schemas.microsoft.com/office/drawing/2014/main" id="{B110C176-6C25-40E6-B29F-F10A2203AB33}"/>
              </a:ext>
            </a:extLst>
          </p:cNvPr>
          <p:cNvSpPr txBox="1">
            <a:spLocks noChangeArrowheads="1"/>
          </p:cNvSpPr>
          <p:nvPr/>
        </p:nvSpPr>
        <p:spPr bwMode="auto">
          <a:xfrm>
            <a:off x="4676582" y="2066053"/>
            <a:ext cx="4284663" cy="2838450"/>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GB" sz="3600" b="1" dirty="0">
                <a:solidFill>
                  <a:srgbClr val="FF9900"/>
                </a:solidFill>
                <a:effectLst>
                  <a:outerShdw blurRad="38100" dist="38100" dir="2700000" algn="tl">
                    <a:srgbClr val="000000"/>
                  </a:outerShdw>
                </a:effectLst>
              </a:rPr>
              <a:t>The Celtic language in Cumbria died out in the 14th century.</a:t>
            </a:r>
          </a:p>
        </p:txBody>
      </p:sp>
      <p:pic>
        <p:nvPicPr>
          <p:cNvPr id="26631" name="Picture 7" descr="Cumbria">
            <a:extLst>
              <a:ext uri="{FF2B5EF4-FFF2-40B4-BE49-F238E27FC236}">
                <a16:creationId xmlns:a16="http://schemas.microsoft.com/office/drawing/2014/main" id="{628FE02E-EE61-4ABC-9DF9-15C6BC1CE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412875"/>
            <a:ext cx="3613150"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circle(in)">
                                      <p:cBhvr>
                                        <p:cTn id="7" dur="2000"/>
                                        <p:tgtEl>
                                          <p:spTgt spid="266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6628"/>
                                        </p:tgtEl>
                                        <p:attrNameLst>
                                          <p:attrName>style.visibility</p:attrName>
                                        </p:attrNameLst>
                                      </p:cBhvr>
                                      <p:to>
                                        <p:strVal val="visible"/>
                                      </p:to>
                                    </p:set>
                                    <p:anim calcmode="lin" valueType="num">
                                      <p:cBhvr additive="base">
                                        <p:cTn id="12" dur="500" fill="hold"/>
                                        <p:tgtEl>
                                          <p:spTgt spid="26628"/>
                                        </p:tgtEl>
                                        <p:attrNameLst>
                                          <p:attrName>ppt_x</p:attrName>
                                        </p:attrNameLst>
                                      </p:cBhvr>
                                      <p:tavLst>
                                        <p:tav tm="0">
                                          <p:val>
                                            <p:strVal val="#ppt_x"/>
                                          </p:val>
                                        </p:tav>
                                        <p:tav tm="100000">
                                          <p:val>
                                            <p:strVal val="#ppt_x"/>
                                          </p:val>
                                        </p:tav>
                                      </p:tavLst>
                                    </p:anim>
                                    <p:anim calcmode="lin" valueType="num">
                                      <p:cBhvr additive="base">
                                        <p:cTn id="13" dur="500" fill="hold"/>
                                        <p:tgtEl>
                                          <p:spTgt spid="2662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26629"/>
                                        </p:tgtEl>
                                        <p:attrNameLst>
                                          <p:attrName>style.visibility</p:attrName>
                                        </p:attrNameLst>
                                      </p:cBhvr>
                                      <p:to>
                                        <p:strVal val="visible"/>
                                      </p:to>
                                    </p:set>
                                    <p:anim calcmode="discrete" valueType="clr">
                                      <p:cBhvr override="childStyle">
                                        <p:cTn id="18" dur="80"/>
                                        <p:tgtEl>
                                          <p:spTgt spid="26629"/>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6629"/>
                                        </p:tgtEl>
                                        <p:attrNameLst>
                                          <p:attrName>fillcolor</p:attrName>
                                        </p:attrNameLst>
                                      </p:cBhvr>
                                      <p:tavLst>
                                        <p:tav tm="0">
                                          <p:val>
                                            <p:clrVal>
                                              <a:schemeClr val="accent2"/>
                                            </p:clrVal>
                                          </p:val>
                                        </p:tav>
                                        <p:tav tm="50000">
                                          <p:val>
                                            <p:clrVal>
                                              <a:schemeClr val="hlink"/>
                                            </p:clrVal>
                                          </p:val>
                                        </p:tav>
                                      </p:tavLst>
                                    </p:anim>
                                    <p:set>
                                      <p:cBhvr>
                                        <p:cTn id="20" dur="80"/>
                                        <p:tgtEl>
                                          <p:spTgt spid="266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A94EF44B-4DF3-4546-BC30-B6B3C80F0DF5}"/>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2FD10B19-F0E3-4E80-AC2D-E24FDFB29A59}" type="slidenum">
              <a:rPr lang="en-GB" altLang="en-US" sz="1200"/>
              <a:pPr>
                <a:spcBef>
                  <a:spcPct val="0"/>
                </a:spcBef>
                <a:buClrTx/>
                <a:buFontTx/>
                <a:buNone/>
              </a:pPr>
              <a:t>14</a:t>
            </a:fld>
            <a:endParaRPr lang="en-GB" altLang="en-US" sz="1200"/>
          </a:p>
        </p:txBody>
      </p:sp>
      <p:sp>
        <p:nvSpPr>
          <p:cNvPr id="14340" name="Rectangle 4">
            <a:extLst>
              <a:ext uri="{FF2B5EF4-FFF2-40B4-BE49-F238E27FC236}">
                <a16:creationId xmlns:a16="http://schemas.microsoft.com/office/drawing/2014/main" id="{B16E1E2B-4FF1-4A29-8B75-E1D395A96E60}"/>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pic>
        <p:nvPicPr>
          <p:cNvPr id="14342" name="Picture 6" descr="180px-Flag_of_Saint_David">
            <a:extLst>
              <a:ext uri="{FF2B5EF4-FFF2-40B4-BE49-F238E27FC236}">
                <a16:creationId xmlns:a16="http://schemas.microsoft.com/office/drawing/2014/main" id="{5BE6E062-17CF-4EBE-A47F-F9F39732DD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557338"/>
            <a:ext cx="3959225"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8" descr="Wales-flag-l">
            <a:extLst>
              <a:ext uri="{FF2B5EF4-FFF2-40B4-BE49-F238E27FC236}">
                <a16:creationId xmlns:a16="http://schemas.microsoft.com/office/drawing/2014/main" id="{A8C1C441-6B7F-4740-939A-805CC0E28A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1557338"/>
            <a:ext cx="3887787"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 Box 9">
            <a:extLst>
              <a:ext uri="{FF2B5EF4-FFF2-40B4-BE49-F238E27FC236}">
                <a16:creationId xmlns:a16="http://schemas.microsoft.com/office/drawing/2014/main" id="{B7601679-479E-47EE-9F93-662B8B1392E1}"/>
              </a:ext>
            </a:extLst>
          </p:cNvPr>
          <p:cNvSpPr txBox="1">
            <a:spLocks noChangeArrowheads="1"/>
          </p:cNvSpPr>
          <p:nvPr/>
        </p:nvSpPr>
        <p:spPr bwMode="auto">
          <a:xfrm>
            <a:off x="250825" y="4797425"/>
            <a:ext cx="8424863" cy="1570038"/>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GB" sz="3200" b="1" dirty="0">
                <a:solidFill>
                  <a:srgbClr val="FFFF00"/>
                </a:solidFill>
                <a:effectLst>
                  <a:outerShdw blurRad="38100" dist="38100" dir="2700000" algn="tl">
                    <a:srgbClr val="000000"/>
                  </a:outerShdw>
                </a:effectLst>
              </a:rPr>
              <a:t>The Welsh language was born from the old </a:t>
            </a:r>
            <a:r>
              <a:rPr lang="en-GB" sz="3200" b="1" dirty="0" err="1">
                <a:solidFill>
                  <a:srgbClr val="FFFF00"/>
                </a:solidFill>
                <a:effectLst>
                  <a:outerShdw blurRad="38100" dist="38100" dir="2700000" algn="tl">
                    <a:srgbClr val="000000"/>
                  </a:outerShdw>
                </a:effectLst>
              </a:rPr>
              <a:t>Brythonic</a:t>
            </a:r>
            <a:r>
              <a:rPr lang="en-GB" sz="3200" b="1" dirty="0">
                <a:solidFill>
                  <a:srgbClr val="FFFF00"/>
                </a:solidFill>
                <a:effectLst>
                  <a:outerShdw blurRad="38100" dist="38100" dir="2700000" algn="tl">
                    <a:srgbClr val="000000"/>
                  </a:outerShdw>
                </a:effectLst>
              </a:rPr>
              <a:t> language and it is still spoken today in parts of Wales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circle(in)">
                                      <p:cBhvr>
                                        <p:cTn id="7" dur="2000"/>
                                        <p:tgtEl>
                                          <p:spTgt spid="143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4344"/>
                                        </p:tgtEl>
                                        <p:attrNameLst>
                                          <p:attrName>style.visibility</p:attrName>
                                        </p:attrNameLst>
                                      </p:cBhvr>
                                      <p:to>
                                        <p:strVal val="visible"/>
                                      </p:to>
                                    </p:set>
                                    <p:animEffect transition="in" filter="circle(in)">
                                      <p:cBhvr>
                                        <p:cTn id="12" dur="2000"/>
                                        <p:tgtEl>
                                          <p:spTgt spid="143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4345"/>
                                        </p:tgtEl>
                                        <p:attrNameLst>
                                          <p:attrName>style.visibility</p:attrName>
                                        </p:attrNameLst>
                                      </p:cBhvr>
                                      <p:to>
                                        <p:strVal val="visible"/>
                                      </p:to>
                                    </p:set>
                                    <p:anim calcmode="lin" valueType="num">
                                      <p:cBhvr additive="base">
                                        <p:cTn id="17" dur="500" fill="hold"/>
                                        <p:tgtEl>
                                          <p:spTgt spid="14345"/>
                                        </p:tgtEl>
                                        <p:attrNameLst>
                                          <p:attrName>ppt_x</p:attrName>
                                        </p:attrNameLst>
                                      </p:cBhvr>
                                      <p:tavLst>
                                        <p:tav tm="0">
                                          <p:val>
                                            <p:strVal val="#ppt_x"/>
                                          </p:val>
                                        </p:tav>
                                        <p:tav tm="100000">
                                          <p:val>
                                            <p:strVal val="#ppt_x"/>
                                          </p:val>
                                        </p:tav>
                                      </p:tavLst>
                                    </p:anim>
                                    <p:anim calcmode="lin" valueType="num">
                                      <p:cBhvr additive="base">
                                        <p:cTn id="18" dur="500" fill="hold"/>
                                        <p:tgtEl>
                                          <p:spTgt spid="143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7CF49D2C-0FE1-4858-9FEC-82E5FEAF223D}"/>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8F0D8EEC-A0E6-4DCE-8F30-795B4E3D19E2}" type="slidenum">
              <a:rPr lang="en-GB" altLang="en-US" sz="1200"/>
              <a:pPr>
                <a:spcBef>
                  <a:spcPct val="0"/>
                </a:spcBef>
                <a:buClrTx/>
                <a:buFontTx/>
                <a:buNone/>
              </a:pPr>
              <a:t>15</a:t>
            </a:fld>
            <a:endParaRPr lang="en-GB" altLang="en-US" sz="1200"/>
          </a:p>
        </p:txBody>
      </p:sp>
      <p:sp>
        <p:nvSpPr>
          <p:cNvPr id="27652" name="Rectangle 4">
            <a:extLst>
              <a:ext uri="{FF2B5EF4-FFF2-40B4-BE49-F238E27FC236}">
                <a16:creationId xmlns:a16="http://schemas.microsoft.com/office/drawing/2014/main" id="{4BB028F7-EDD3-4215-9885-F431245AE45B}"/>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pic>
        <p:nvPicPr>
          <p:cNvPr id="27653" name="Picture 5" descr="Dorothy Pentreath by mpt.1607.">
            <a:extLst>
              <a:ext uri="{FF2B5EF4-FFF2-40B4-BE49-F238E27FC236}">
                <a16:creationId xmlns:a16="http://schemas.microsoft.com/office/drawing/2014/main" id="{44909644-BB97-45F8-AFA3-C4250D1936E0}"/>
              </a:ext>
            </a:extLst>
          </p:cNvPr>
          <p:cNvPicPr>
            <a:picLocks noChangeAspect="1" noChangeArrowheads="1"/>
          </p:cNvPicPr>
          <p:nvPr/>
        </p:nvPicPr>
        <p:blipFill>
          <a:blip r:embed="rId3"/>
          <a:srcRect/>
          <a:stretch>
            <a:fillRect/>
          </a:stretch>
        </p:blipFill>
        <p:spPr bwMode="auto">
          <a:xfrm>
            <a:off x="395288" y="1268413"/>
            <a:ext cx="2914650" cy="4762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7654" name="Text Box 6">
            <a:extLst>
              <a:ext uri="{FF2B5EF4-FFF2-40B4-BE49-F238E27FC236}">
                <a16:creationId xmlns:a16="http://schemas.microsoft.com/office/drawing/2014/main" id="{77DE660D-6BEF-4AC6-8055-47355F05E32B}"/>
              </a:ext>
            </a:extLst>
          </p:cNvPr>
          <p:cNvSpPr txBox="1">
            <a:spLocks noChangeArrowheads="1"/>
          </p:cNvSpPr>
          <p:nvPr/>
        </p:nvSpPr>
        <p:spPr bwMode="auto">
          <a:xfrm>
            <a:off x="250825" y="6248400"/>
            <a:ext cx="4176713" cy="457200"/>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eaLnBrk="1" hangingPunct="1">
              <a:spcBef>
                <a:spcPct val="50000"/>
              </a:spcBef>
              <a:defRPr/>
            </a:pPr>
            <a:r>
              <a:rPr lang="en-GB" sz="2400" b="1" dirty="0">
                <a:solidFill>
                  <a:srgbClr val="FFFF00"/>
                </a:solidFill>
                <a:effectLst>
                  <a:outerShdw blurRad="38100" dist="38100" dir="2700000" algn="tl">
                    <a:srgbClr val="000000"/>
                  </a:outerShdw>
                </a:effectLst>
              </a:rPr>
              <a:t>Dolly </a:t>
            </a:r>
            <a:r>
              <a:rPr lang="en-GB" sz="2400" b="1" dirty="0" err="1">
                <a:solidFill>
                  <a:srgbClr val="FFFF00"/>
                </a:solidFill>
                <a:effectLst>
                  <a:outerShdw blurRad="38100" dist="38100" dir="2700000" algn="tl">
                    <a:srgbClr val="000000"/>
                  </a:outerShdw>
                </a:effectLst>
              </a:rPr>
              <a:t>Pentreath</a:t>
            </a:r>
            <a:r>
              <a:rPr lang="en-GB" sz="2400" b="1" dirty="0">
                <a:solidFill>
                  <a:srgbClr val="FFFF00"/>
                </a:solidFill>
                <a:effectLst>
                  <a:outerShdw blurRad="38100" dist="38100" dir="2700000" algn="tl">
                    <a:srgbClr val="000000"/>
                  </a:outerShdw>
                </a:effectLst>
              </a:rPr>
              <a:t> (1685-1778)</a:t>
            </a:r>
          </a:p>
        </p:txBody>
      </p:sp>
      <p:sp>
        <p:nvSpPr>
          <p:cNvPr id="27655" name="Text Box 7">
            <a:extLst>
              <a:ext uri="{FF2B5EF4-FFF2-40B4-BE49-F238E27FC236}">
                <a16:creationId xmlns:a16="http://schemas.microsoft.com/office/drawing/2014/main" id="{95BF6C3A-F2A0-4D07-BBCE-2A25BFB1BFA2}"/>
              </a:ext>
            </a:extLst>
          </p:cNvPr>
          <p:cNvSpPr txBox="1">
            <a:spLocks noChangeArrowheads="1"/>
          </p:cNvSpPr>
          <p:nvPr/>
        </p:nvSpPr>
        <p:spPr bwMode="auto">
          <a:xfrm>
            <a:off x="3646488" y="1757363"/>
            <a:ext cx="5040312" cy="37846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algn="ctr" eaLnBrk="1" hangingPunct="1">
              <a:spcBef>
                <a:spcPct val="50000"/>
              </a:spcBef>
              <a:defRPr/>
            </a:pPr>
            <a:r>
              <a:rPr lang="en-GB" sz="3200" b="1" dirty="0">
                <a:solidFill>
                  <a:schemeClr val="hlink"/>
                </a:solidFill>
                <a:effectLst>
                  <a:outerShdw blurRad="38100" dist="38100" dir="2700000" algn="tl">
                    <a:srgbClr val="000000"/>
                  </a:outerShdw>
                </a:effectLst>
              </a:rPr>
              <a:t>Cornish having nearly died out is now experiencing a revival.</a:t>
            </a:r>
            <a:r>
              <a:rPr lang="en-GB" sz="3200" b="1" dirty="0">
                <a:effectLst>
                  <a:outerShdw blurRad="38100" dist="38100" dir="2700000" algn="tl">
                    <a:srgbClr val="000000"/>
                  </a:outerShdw>
                </a:effectLst>
              </a:rPr>
              <a:t> </a:t>
            </a:r>
            <a:r>
              <a:rPr lang="en-GB" sz="3200" b="1" dirty="0">
                <a:solidFill>
                  <a:srgbClr val="FF00FF"/>
                </a:solidFill>
                <a:effectLst>
                  <a:outerShdw blurRad="38100" dist="38100" dir="2700000" algn="tl">
                    <a:srgbClr val="000000"/>
                  </a:outerShdw>
                </a:effectLst>
              </a:rPr>
              <a:t>Left:</a:t>
            </a:r>
            <a:r>
              <a:rPr lang="en-GB" sz="3200" b="1" dirty="0">
                <a:effectLst>
                  <a:outerShdw blurRad="38100" dist="38100" dir="2700000" algn="tl">
                    <a:srgbClr val="000000"/>
                  </a:outerShdw>
                </a:effectLst>
              </a:rPr>
              <a:t> </a:t>
            </a:r>
            <a:r>
              <a:rPr lang="en-GB" sz="3200" b="1" dirty="0">
                <a:solidFill>
                  <a:srgbClr val="FF9900"/>
                </a:solidFill>
                <a:effectLst>
                  <a:outerShdw blurRad="38100" dist="38100" dir="2700000" algn="tl">
                    <a:srgbClr val="000000"/>
                  </a:outerShdw>
                </a:effectLst>
              </a:rPr>
              <a:t>is Dolly </a:t>
            </a:r>
            <a:r>
              <a:rPr lang="en-GB" sz="3200" b="1" dirty="0" err="1">
                <a:solidFill>
                  <a:srgbClr val="FF9900"/>
                </a:solidFill>
                <a:effectLst>
                  <a:outerShdw blurRad="38100" dist="38100" dir="2700000" algn="tl">
                    <a:srgbClr val="000000"/>
                  </a:outerShdw>
                </a:effectLst>
              </a:rPr>
              <a:t>Pentreath</a:t>
            </a:r>
            <a:r>
              <a:rPr lang="en-GB" sz="3200" b="1" dirty="0">
                <a:solidFill>
                  <a:srgbClr val="FF9900"/>
                </a:solidFill>
                <a:effectLst>
                  <a:outerShdw blurRad="38100" dist="38100" dir="2700000" algn="tl">
                    <a:srgbClr val="000000"/>
                  </a:outerShdw>
                </a:effectLst>
              </a:rPr>
              <a:t> the last person to speak the Cornish language.</a:t>
            </a:r>
          </a:p>
          <a:p>
            <a:pPr eaLnBrk="1" hangingPunct="1">
              <a:spcBef>
                <a:spcPct val="50000"/>
              </a:spcBef>
              <a:defRPr/>
            </a:pPr>
            <a:endParaRPr lang="en-GB" sz="3200" dirty="0">
              <a:solidFill>
                <a:srgbClr val="FF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circle(in)">
                                      <p:cBhvr>
                                        <p:cTn id="7" dur="2000"/>
                                        <p:tgtEl>
                                          <p:spTgt spid="276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654"/>
                                        </p:tgtEl>
                                        <p:attrNameLst>
                                          <p:attrName>style.visibility</p:attrName>
                                        </p:attrNameLst>
                                      </p:cBhvr>
                                      <p:to>
                                        <p:strVal val="visible"/>
                                      </p:to>
                                    </p:set>
                                    <p:anim calcmode="lin" valueType="num">
                                      <p:cBhvr additive="base">
                                        <p:cTn id="12" dur="500" fill="hold"/>
                                        <p:tgtEl>
                                          <p:spTgt spid="27654"/>
                                        </p:tgtEl>
                                        <p:attrNameLst>
                                          <p:attrName>ppt_x</p:attrName>
                                        </p:attrNameLst>
                                      </p:cBhvr>
                                      <p:tavLst>
                                        <p:tav tm="0">
                                          <p:val>
                                            <p:strVal val="#ppt_x"/>
                                          </p:val>
                                        </p:tav>
                                        <p:tav tm="100000">
                                          <p:val>
                                            <p:strVal val="#ppt_x"/>
                                          </p:val>
                                        </p:tav>
                                      </p:tavLst>
                                    </p:anim>
                                    <p:anim calcmode="lin" valueType="num">
                                      <p:cBhvr additive="base">
                                        <p:cTn id="13" dur="500" fill="hold"/>
                                        <p:tgtEl>
                                          <p:spTgt spid="2765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7655"/>
                                        </p:tgtEl>
                                        <p:attrNameLst>
                                          <p:attrName>style.visibility</p:attrName>
                                        </p:attrNameLst>
                                      </p:cBhvr>
                                      <p:to>
                                        <p:strVal val="visible"/>
                                      </p:to>
                                    </p:set>
                                    <p:anim calcmode="discrete" valueType="clr">
                                      <p:cBhvr override="childStyle">
                                        <p:cTn id="18" dur="80"/>
                                        <p:tgtEl>
                                          <p:spTgt spid="2765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7655"/>
                                        </p:tgtEl>
                                        <p:attrNameLst>
                                          <p:attrName>fillcolor</p:attrName>
                                        </p:attrNameLst>
                                      </p:cBhvr>
                                      <p:tavLst>
                                        <p:tav tm="0">
                                          <p:val>
                                            <p:clrVal>
                                              <a:schemeClr val="accent2"/>
                                            </p:clrVal>
                                          </p:val>
                                        </p:tav>
                                        <p:tav tm="50000">
                                          <p:val>
                                            <p:clrVal>
                                              <a:schemeClr val="hlink"/>
                                            </p:clrVal>
                                          </p:val>
                                        </p:tav>
                                      </p:tavLst>
                                    </p:anim>
                                    <p:set>
                                      <p:cBhvr>
                                        <p:cTn id="20" dur="80"/>
                                        <p:tgtEl>
                                          <p:spTgt spid="276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animBg="1"/>
      <p:bldP spid="276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001269D4-8427-4D24-8A11-FCEB1A511BA3}"/>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98FD1FBA-994E-450E-A6DE-FA447DC4B69E}" type="slidenum">
              <a:rPr lang="en-GB" altLang="en-US" sz="1200"/>
              <a:pPr>
                <a:spcBef>
                  <a:spcPct val="0"/>
                </a:spcBef>
                <a:buClrTx/>
                <a:buFontTx/>
                <a:buNone/>
              </a:pPr>
              <a:t>16</a:t>
            </a:fld>
            <a:endParaRPr lang="en-GB" altLang="en-US" sz="1200"/>
          </a:p>
        </p:txBody>
      </p:sp>
      <p:sp>
        <p:nvSpPr>
          <p:cNvPr id="29698" name="Rectangle 2">
            <a:extLst>
              <a:ext uri="{FF2B5EF4-FFF2-40B4-BE49-F238E27FC236}">
                <a16:creationId xmlns:a16="http://schemas.microsoft.com/office/drawing/2014/main" id="{9788B665-A20F-475C-9E04-5ED236571BB4}"/>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sp>
        <p:nvSpPr>
          <p:cNvPr id="29701" name="Text Box 5">
            <a:extLst>
              <a:ext uri="{FF2B5EF4-FFF2-40B4-BE49-F238E27FC236}">
                <a16:creationId xmlns:a16="http://schemas.microsoft.com/office/drawing/2014/main" id="{66B1FD41-E877-4683-BBD1-795CC4503BDD}"/>
              </a:ext>
            </a:extLst>
          </p:cNvPr>
          <p:cNvSpPr txBox="1">
            <a:spLocks noChangeArrowheads="1"/>
          </p:cNvSpPr>
          <p:nvPr/>
        </p:nvSpPr>
        <p:spPr bwMode="auto">
          <a:xfrm>
            <a:off x="4427984" y="2390775"/>
            <a:ext cx="4464050" cy="2838450"/>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GB" sz="3600" b="1" dirty="0">
                <a:solidFill>
                  <a:schemeClr val="hlink"/>
                </a:solidFill>
                <a:effectLst>
                  <a:outerShdw blurRad="38100" dist="38100" dir="2700000" algn="tl">
                    <a:srgbClr val="000000"/>
                  </a:outerShdw>
                </a:effectLst>
              </a:rPr>
              <a:t>Breton is still widely spoken in the area of Brittany in Northwest France.</a:t>
            </a:r>
          </a:p>
        </p:txBody>
      </p:sp>
      <p:pic>
        <p:nvPicPr>
          <p:cNvPr id="29703" name="Picture 7" descr="costumes">
            <a:extLst>
              <a:ext uri="{FF2B5EF4-FFF2-40B4-BE49-F238E27FC236}">
                <a16:creationId xmlns:a16="http://schemas.microsoft.com/office/drawing/2014/main" id="{957183BC-507B-46D6-BA3E-AFA5CEE561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268413"/>
            <a:ext cx="3957638"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9703"/>
                                        </p:tgtEl>
                                        <p:attrNameLst>
                                          <p:attrName>style.visibility</p:attrName>
                                        </p:attrNameLst>
                                      </p:cBhvr>
                                      <p:to>
                                        <p:strVal val="visible"/>
                                      </p:to>
                                    </p:set>
                                    <p:animEffect transition="in" filter="circle(in)">
                                      <p:cBhvr>
                                        <p:cTn id="7" dur="2000"/>
                                        <p:tgtEl>
                                          <p:spTgt spid="297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29701"/>
                                        </p:tgtEl>
                                        <p:attrNameLst>
                                          <p:attrName>style.visibility</p:attrName>
                                        </p:attrNameLst>
                                      </p:cBhvr>
                                      <p:to>
                                        <p:strVal val="visible"/>
                                      </p:to>
                                    </p:set>
                                    <p:anim calcmode="discrete" valueType="clr">
                                      <p:cBhvr override="childStyle">
                                        <p:cTn id="12" dur="80"/>
                                        <p:tgtEl>
                                          <p:spTgt spid="2970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9701"/>
                                        </p:tgtEl>
                                        <p:attrNameLst>
                                          <p:attrName>fillcolor</p:attrName>
                                        </p:attrNameLst>
                                      </p:cBhvr>
                                      <p:tavLst>
                                        <p:tav tm="0">
                                          <p:val>
                                            <p:clrVal>
                                              <a:schemeClr val="accent2"/>
                                            </p:clrVal>
                                          </p:val>
                                        </p:tav>
                                        <p:tav tm="50000">
                                          <p:val>
                                            <p:clrVal>
                                              <a:schemeClr val="hlink"/>
                                            </p:clrVal>
                                          </p:val>
                                        </p:tav>
                                      </p:tavLst>
                                    </p:anim>
                                    <p:set>
                                      <p:cBhvr>
                                        <p:cTn id="14" dur="80"/>
                                        <p:tgtEl>
                                          <p:spTgt spid="2970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1FB92F75-B751-4293-BD46-3B72CAF928A2}"/>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A7F0CF9E-C45B-4237-948A-A34872499CA3}" type="slidenum">
              <a:rPr lang="en-GB" altLang="en-US" sz="1200"/>
              <a:pPr>
                <a:spcBef>
                  <a:spcPct val="0"/>
                </a:spcBef>
                <a:buClrTx/>
                <a:buFontTx/>
                <a:buNone/>
              </a:pPr>
              <a:t>17</a:t>
            </a:fld>
            <a:endParaRPr lang="en-GB" altLang="en-US" sz="1200"/>
          </a:p>
        </p:txBody>
      </p:sp>
      <p:sp>
        <p:nvSpPr>
          <p:cNvPr id="30724" name="Rectangle 4">
            <a:extLst>
              <a:ext uri="{FF2B5EF4-FFF2-40B4-BE49-F238E27FC236}">
                <a16:creationId xmlns:a16="http://schemas.microsoft.com/office/drawing/2014/main" id="{C285666E-8C64-4614-8E97-3AD34756D1BD}"/>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pic>
        <p:nvPicPr>
          <p:cNvPr id="30728" name="Picture 8" descr="33811622">
            <a:extLst>
              <a:ext uri="{FF2B5EF4-FFF2-40B4-BE49-F238E27FC236}">
                <a16:creationId xmlns:a16="http://schemas.microsoft.com/office/drawing/2014/main" id="{8D5432CF-34C8-4BE4-A936-4001282F0C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268413"/>
            <a:ext cx="4200525"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Text Box 9">
            <a:extLst>
              <a:ext uri="{FF2B5EF4-FFF2-40B4-BE49-F238E27FC236}">
                <a16:creationId xmlns:a16="http://schemas.microsoft.com/office/drawing/2014/main" id="{8B1F502A-26C6-4E7B-860F-3618F56EF84A}"/>
              </a:ext>
            </a:extLst>
          </p:cNvPr>
          <p:cNvSpPr txBox="1">
            <a:spLocks noChangeArrowheads="1"/>
          </p:cNvSpPr>
          <p:nvPr/>
        </p:nvSpPr>
        <p:spPr bwMode="auto">
          <a:xfrm>
            <a:off x="4859338" y="1916113"/>
            <a:ext cx="4105275" cy="2654300"/>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GB" sz="2800" b="1" dirty="0">
                <a:solidFill>
                  <a:schemeClr val="hlink"/>
                </a:solidFill>
                <a:effectLst>
                  <a:outerShdw blurRad="38100" dist="38100" dir="2700000" algn="tl">
                    <a:srgbClr val="000000"/>
                  </a:outerShdw>
                </a:effectLst>
              </a:rPr>
              <a:t>Yahweh determined that English would be the tongue of the 2 most powerful Israelite nations, namely Britain and the USA.</a:t>
            </a:r>
            <a:r>
              <a:rPr lang="en-GB" sz="2800" b="1" dirty="0">
                <a:effectLst>
                  <a:outerShdw blurRad="38100" dist="38100" dir="2700000" algn="tl">
                    <a:srgbClr val="000000"/>
                  </a:outerShdw>
                </a:effectLst>
              </a:rPr>
              <a:t> </a:t>
            </a:r>
          </a:p>
        </p:txBody>
      </p:sp>
      <p:sp>
        <p:nvSpPr>
          <p:cNvPr id="30730" name="Text Box 10">
            <a:extLst>
              <a:ext uri="{FF2B5EF4-FFF2-40B4-BE49-F238E27FC236}">
                <a16:creationId xmlns:a16="http://schemas.microsoft.com/office/drawing/2014/main" id="{54A0F391-1D32-476B-BE06-03C70860D1FC}"/>
              </a:ext>
            </a:extLst>
          </p:cNvPr>
          <p:cNvSpPr txBox="1">
            <a:spLocks noChangeArrowheads="1"/>
          </p:cNvSpPr>
          <p:nvPr/>
        </p:nvSpPr>
        <p:spPr bwMode="auto">
          <a:xfrm>
            <a:off x="0" y="5589588"/>
            <a:ext cx="6769100" cy="946150"/>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lgn="ctr" eaLnBrk="1" hangingPunct="1">
              <a:spcBef>
                <a:spcPct val="50000"/>
              </a:spcBef>
              <a:defRPr/>
            </a:pPr>
            <a:r>
              <a:rPr lang="en-GB" sz="2800" b="1" dirty="0">
                <a:solidFill>
                  <a:srgbClr val="FFFF00"/>
                </a:solidFill>
                <a:effectLst>
                  <a:outerShdw blurRad="38100" dist="38100" dir="2700000" algn="tl">
                    <a:srgbClr val="000000"/>
                  </a:outerShdw>
                </a:effectLst>
              </a:rPr>
              <a:t>English Morris Dancers maintaining the traditions of ancient Britain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0728"/>
                                        </p:tgtEl>
                                        <p:attrNameLst>
                                          <p:attrName>style.visibility</p:attrName>
                                        </p:attrNameLst>
                                      </p:cBhvr>
                                      <p:to>
                                        <p:strVal val="visible"/>
                                      </p:to>
                                    </p:set>
                                    <p:animEffect transition="in" filter="circle(in)">
                                      <p:cBhvr>
                                        <p:cTn id="7" dur="2000"/>
                                        <p:tgtEl>
                                          <p:spTgt spid="307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730"/>
                                        </p:tgtEl>
                                        <p:attrNameLst>
                                          <p:attrName>style.visibility</p:attrName>
                                        </p:attrNameLst>
                                      </p:cBhvr>
                                      <p:to>
                                        <p:strVal val="visible"/>
                                      </p:to>
                                    </p:set>
                                    <p:anim calcmode="lin" valueType="num">
                                      <p:cBhvr additive="base">
                                        <p:cTn id="12" dur="500" fill="hold"/>
                                        <p:tgtEl>
                                          <p:spTgt spid="30730"/>
                                        </p:tgtEl>
                                        <p:attrNameLst>
                                          <p:attrName>ppt_x</p:attrName>
                                        </p:attrNameLst>
                                      </p:cBhvr>
                                      <p:tavLst>
                                        <p:tav tm="0">
                                          <p:val>
                                            <p:strVal val="#ppt_x"/>
                                          </p:val>
                                        </p:tav>
                                        <p:tav tm="100000">
                                          <p:val>
                                            <p:strVal val="#ppt_x"/>
                                          </p:val>
                                        </p:tav>
                                      </p:tavLst>
                                    </p:anim>
                                    <p:anim calcmode="lin" valueType="num">
                                      <p:cBhvr additive="base">
                                        <p:cTn id="13" dur="500" fill="hold"/>
                                        <p:tgtEl>
                                          <p:spTgt spid="3073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30729"/>
                                        </p:tgtEl>
                                        <p:attrNameLst>
                                          <p:attrName>style.visibility</p:attrName>
                                        </p:attrNameLst>
                                      </p:cBhvr>
                                      <p:to>
                                        <p:strVal val="visible"/>
                                      </p:to>
                                    </p:set>
                                    <p:anim calcmode="discrete" valueType="clr">
                                      <p:cBhvr override="childStyle">
                                        <p:cTn id="18" dur="80"/>
                                        <p:tgtEl>
                                          <p:spTgt spid="30729"/>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0729"/>
                                        </p:tgtEl>
                                        <p:attrNameLst>
                                          <p:attrName>fillcolor</p:attrName>
                                        </p:attrNameLst>
                                      </p:cBhvr>
                                      <p:tavLst>
                                        <p:tav tm="0">
                                          <p:val>
                                            <p:clrVal>
                                              <a:schemeClr val="accent2"/>
                                            </p:clrVal>
                                          </p:val>
                                        </p:tav>
                                        <p:tav tm="50000">
                                          <p:val>
                                            <p:clrVal>
                                              <a:schemeClr val="hlink"/>
                                            </p:clrVal>
                                          </p:val>
                                        </p:tav>
                                      </p:tavLst>
                                    </p:anim>
                                    <p:set>
                                      <p:cBhvr>
                                        <p:cTn id="20" dur="80"/>
                                        <p:tgtEl>
                                          <p:spTgt spid="307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328B4326-082D-4353-8E26-62BCE417A95A}"/>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46E91D61-B86F-4234-A9D9-E56B93BE5987}" type="slidenum">
              <a:rPr lang="en-GB" altLang="en-US" sz="1200"/>
              <a:pPr>
                <a:spcBef>
                  <a:spcPct val="0"/>
                </a:spcBef>
                <a:buClrTx/>
                <a:buFontTx/>
                <a:buNone/>
              </a:pPr>
              <a:t>18</a:t>
            </a:fld>
            <a:endParaRPr lang="en-GB" altLang="en-US" sz="1200"/>
          </a:p>
        </p:txBody>
      </p:sp>
      <p:sp>
        <p:nvSpPr>
          <p:cNvPr id="32770" name="Rectangle 2">
            <a:extLst>
              <a:ext uri="{FF2B5EF4-FFF2-40B4-BE49-F238E27FC236}">
                <a16:creationId xmlns:a16="http://schemas.microsoft.com/office/drawing/2014/main" id="{2EB786FC-B9F6-48A6-BB69-39EF614CAE2F}"/>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sp>
        <p:nvSpPr>
          <p:cNvPr id="32772" name="Text Box 4">
            <a:extLst>
              <a:ext uri="{FF2B5EF4-FFF2-40B4-BE49-F238E27FC236}">
                <a16:creationId xmlns:a16="http://schemas.microsoft.com/office/drawing/2014/main" id="{6B9C3369-9DDD-4566-937A-BE298558D567}"/>
              </a:ext>
            </a:extLst>
          </p:cNvPr>
          <p:cNvSpPr txBox="1">
            <a:spLocks noChangeArrowheads="1"/>
          </p:cNvSpPr>
          <p:nvPr/>
        </p:nvSpPr>
        <p:spPr bwMode="auto">
          <a:xfrm>
            <a:off x="0" y="5229225"/>
            <a:ext cx="9144000" cy="1373188"/>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GB" sz="2800" b="1" dirty="0">
                <a:solidFill>
                  <a:srgbClr val="FFFF00"/>
                </a:solidFill>
                <a:effectLst>
                  <a:outerShdw blurRad="38100" dist="38100" dir="2700000" algn="tl">
                    <a:srgbClr val="000000"/>
                  </a:outerShdw>
                </a:effectLst>
              </a:rPr>
              <a:t>No doubt Yahweh also ensured that there would be a remnant speaking the ancient tongues more closely related to Hebrew as a witness to our origins!</a:t>
            </a:r>
          </a:p>
        </p:txBody>
      </p:sp>
      <p:pic>
        <p:nvPicPr>
          <p:cNvPr id="32774" name="Picture 6" descr="MorrisDances">
            <a:extLst>
              <a:ext uri="{FF2B5EF4-FFF2-40B4-BE49-F238E27FC236}">
                <a16:creationId xmlns:a16="http://schemas.microsoft.com/office/drawing/2014/main" id="{E3C017C0-C118-41C9-8B46-240C2B280F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557338"/>
            <a:ext cx="5257800"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circle(in)">
                                      <p:cBhvr>
                                        <p:cTn id="7" dur="2000"/>
                                        <p:tgtEl>
                                          <p:spTgt spid="327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2772"/>
                                        </p:tgtEl>
                                        <p:attrNameLst>
                                          <p:attrName>style.visibility</p:attrName>
                                        </p:attrNameLst>
                                      </p:cBhvr>
                                      <p:to>
                                        <p:strVal val="visible"/>
                                      </p:to>
                                    </p:set>
                                    <p:anim calcmode="lin" valueType="num">
                                      <p:cBhvr additive="base">
                                        <p:cTn id="12" dur="500" fill="hold"/>
                                        <p:tgtEl>
                                          <p:spTgt spid="32772"/>
                                        </p:tgtEl>
                                        <p:attrNameLst>
                                          <p:attrName>ppt_x</p:attrName>
                                        </p:attrNameLst>
                                      </p:cBhvr>
                                      <p:tavLst>
                                        <p:tav tm="0">
                                          <p:val>
                                            <p:strVal val="#ppt_x"/>
                                          </p:val>
                                        </p:tav>
                                        <p:tav tm="100000">
                                          <p:val>
                                            <p:strVal val="#ppt_x"/>
                                          </p:val>
                                        </p:tav>
                                      </p:tavLst>
                                    </p:anim>
                                    <p:anim calcmode="lin" valueType="num">
                                      <p:cBhvr additive="base">
                                        <p:cTn id="13" dur="500" fill="hold"/>
                                        <p:tgtEl>
                                          <p:spTgt spid="327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4">
            <a:extLst>
              <a:ext uri="{FF2B5EF4-FFF2-40B4-BE49-F238E27FC236}">
                <a16:creationId xmlns:a16="http://schemas.microsoft.com/office/drawing/2014/main" id="{E94F5F05-7F15-432E-B8E4-BA69EAF136D8}"/>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5E7151CE-CEA4-4443-A2B6-67441DAEDCCA}" type="slidenum">
              <a:rPr lang="en-GB" altLang="en-US" sz="1200"/>
              <a:pPr>
                <a:spcBef>
                  <a:spcPct val="0"/>
                </a:spcBef>
                <a:buClrTx/>
                <a:buFontTx/>
                <a:buNone/>
              </a:pPr>
              <a:t>19</a:t>
            </a:fld>
            <a:endParaRPr lang="en-GB" altLang="en-US" sz="1200"/>
          </a:p>
        </p:txBody>
      </p:sp>
      <p:sp>
        <p:nvSpPr>
          <p:cNvPr id="24580" name="Rectangle 4">
            <a:extLst>
              <a:ext uri="{FF2B5EF4-FFF2-40B4-BE49-F238E27FC236}">
                <a16:creationId xmlns:a16="http://schemas.microsoft.com/office/drawing/2014/main" id="{B7FC2FA1-975A-496E-8353-50FC1450C42E}"/>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sp>
        <p:nvSpPr>
          <p:cNvPr id="24581" name="Text Box 5">
            <a:extLst>
              <a:ext uri="{FF2B5EF4-FFF2-40B4-BE49-F238E27FC236}">
                <a16:creationId xmlns:a16="http://schemas.microsoft.com/office/drawing/2014/main" id="{E31C3F97-19D8-4841-AF9F-036F2CDEBBAF}"/>
              </a:ext>
            </a:extLst>
          </p:cNvPr>
          <p:cNvSpPr txBox="1">
            <a:spLocks noChangeArrowheads="1"/>
          </p:cNvSpPr>
          <p:nvPr/>
        </p:nvSpPr>
        <p:spPr bwMode="auto">
          <a:xfrm>
            <a:off x="0" y="5837238"/>
            <a:ext cx="9144000" cy="1066800"/>
          </a:xfrm>
          <a:prstGeom prst="rect">
            <a:avLst/>
          </a:prstGeom>
          <a:solidFill>
            <a:schemeClr val="tx1"/>
          </a:solidFill>
          <a:ln w="9525">
            <a:noFill/>
            <a:miter lim="800000"/>
            <a:headEnd/>
            <a:tailEnd/>
          </a:ln>
          <a:effectLst/>
        </p:spPr>
        <p:txBody>
          <a:bodyPr>
            <a:spAutoFit/>
          </a:bodyPr>
          <a:lstStyle/>
          <a:p>
            <a:pPr algn="ctr" eaLnBrk="1" hangingPunct="1">
              <a:spcBef>
                <a:spcPct val="50000"/>
              </a:spcBef>
              <a:defRPr/>
            </a:pPr>
            <a:r>
              <a:rPr lang="en-GB" sz="3200" b="1">
                <a:solidFill>
                  <a:schemeClr val="bg1"/>
                </a:solidFill>
                <a:effectLst>
                  <a:outerShdw blurRad="38100" dist="38100" dir="2700000" algn="tl">
                    <a:srgbClr val="C0C0C0"/>
                  </a:outerShdw>
                </a:effectLst>
                <a:latin typeface="Arial" charset="0"/>
                <a:cs typeface="Arial" charset="0"/>
              </a:rPr>
              <a:t>The similarities between the languages can be seen from the examples above</a:t>
            </a:r>
            <a:endParaRPr lang="en-GB" sz="3200">
              <a:solidFill>
                <a:schemeClr val="bg1"/>
              </a:solidFill>
              <a:latin typeface="Arial" charset="0"/>
              <a:cs typeface="Arial" charset="0"/>
            </a:endParaRPr>
          </a:p>
        </p:txBody>
      </p:sp>
      <p:graphicFrame>
        <p:nvGraphicFramePr>
          <p:cNvPr id="24615" name="Group 39">
            <a:extLst>
              <a:ext uri="{FF2B5EF4-FFF2-40B4-BE49-F238E27FC236}">
                <a16:creationId xmlns:a16="http://schemas.microsoft.com/office/drawing/2014/main" id="{DC06FFC4-23B9-4490-851F-1C0CC6A3729E}"/>
              </a:ext>
            </a:extLst>
          </p:cNvPr>
          <p:cNvGraphicFramePr>
            <a:graphicFrameLocks noGrp="1"/>
          </p:cNvGraphicFramePr>
          <p:nvPr/>
        </p:nvGraphicFramePr>
        <p:xfrm>
          <a:off x="1524000" y="1397000"/>
          <a:ext cx="6096000" cy="3776663"/>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174466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a:ln>
                            <a:noFill/>
                          </a:ln>
                          <a:solidFill>
                            <a:schemeClr val="tx1"/>
                          </a:solidFill>
                          <a:effectLst>
                            <a:outerShdw blurRad="38100" dist="38100" dir="2700000" algn="tl">
                              <a:srgbClr val="000000"/>
                            </a:outerShdw>
                          </a:effectLst>
                          <a:latin typeface="Arial" charset="0"/>
                          <a:cs typeface="Arial" charset="0"/>
                        </a:rPr>
                        <a:t>English</a:t>
                      </a:r>
                      <a:br>
                        <a:rPr kumimoji="0" lang="en-GB" sz="1800" b="1" i="0" u="none" strike="noStrike" cap="none" normalizeH="0" baseline="0">
                          <a:ln>
                            <a:noFill/>
                          </a:ln>
                          <a:solidFill>
                            <a:schemeClr val="tx1"/>
                          </a:solidFill>
                          <a:effectLst>
                            <a:outerShdw blurRad="38100" dist="38100" dir="2700000" algn="tl">
                              <a:srgbClr val="000000"/>
                            </a:outerShdw>
                          </a:effectLst>
                          <a:latin typeface="Arial" charset="0"/>
                          <a:cs typeface="Arial" charset="0"/>
                        </a:rPr>
                      </a:br>
                      <a:r>
                        <a:rPr kumimoji="0" lang="en-GB" sz="1800" b="1" i="0" u="none" strike="noStrike" cap="none" normalizeH="0" baseline="0">
                          <a:ln>
                            <a:noFill/>
                          </a:ln>
                          <a:solidFill>
                            <a:schemeClr val="tx1"/>
                          </a:solidFill>
                          <a:effectLst>
                            <a:outerShdw blurRad="38100" dist="38100" dir="2700000" algn="tl">
                              <a:srgbClr val="000000"/>
                            </a:outerShdw>
                          </a:effectLst>
                          <a:latin typeface="Arial" charset="0"/>
                          <a:cs typeface="Arial" charset="0"/>
                        </a:rPr>
                        <a:t>Saesneg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a:ln>
                            <a:noFill/>
                          </a:ln>
                          <a:solidFill>
                            <a:schemeClr val="tx1"/>
                          </a:solidFill>
                          <a:effectLst>
                            <a:outerShdw blurRad="38100" dist="38100" dir="2700000" algn="tl">
                              <a:srgbClr val="000000"/>
                            </a:outerShdw>
                          </a:effectLst>
                          <a:latin typeface="Arial" charset="0"/>
                          <a:cs typeface="Arial" charset="0"/>
                        </a:rPr>
                        <a:t>Welsh</a:t>
                      </a:r>
                      <a:br>
                        <a:rPr kumimoji="0" lang="en-GB" sz="1800" b="1" i="0" u="none" strike="noStrike" cap="none" normalizeH="0" baseline="0">
                          <a:ln>
                            <a:noFill/>
                          </a:ln>
                          <a:solidFill>
                            <a:schemeClr val="tx1"/>
                          </a:solidFill>
                          <a:effectLst>
                            <a:outerShdw blurRad="38100" dist="38100" dir="2700000" algn="tl">
                              <a:srgbClr val="000000"/>
                            </a:outerShdw>
                          </a:effectLst>
                          <a:latin typeface="Arial" charset="0"/>
                          <a:cs typeface="Arial" charset="0"/>
                        </a:rPr>
                      </a:br>
                      <a:r>
                        <a:rPr kumimoji="0" lang="en-GB" sz="1800" b="1" i="0" u="none" strike="noStrike" cap="none" normalizeH="0" baseline="0">
                          <a:ln>
                            <a:noFill/>
                          </a:ln>
                          <a:solidFill>
                            <a:schemeClr val="tx1"/>
                          </a:solidFill>
                          <a:effectLst>
                            <a:outerShdw blurRad="38100" dist="38100" dir="2700000" algn="tl">
                              <a:srgbClr val="000000"/>
                            </a:outerShdw>
                          </a:effectLst>
                          <a:latin typeface="Arial" charset="0"/>
                          <a:cs typeface="Arial" charset="0"/>
                        </a:rPr>
                        <a:t>Cymraeg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a:ln>
                            <a:noFill/>
                          </a:ln>
                          <a:solidFill>
                            <a:schemeClr val="tx1"/>
                          </a:solidFill>
                          <a:effectLst>
                            <a:outerShdw blurRad="38100" dist="38100" dir="2700000" algn="tl">
                              <a:srgbClr val="000000"/>
                            </a:outerShdw>
                          </a:effectLst>
                          <a:latin typeface="Arial" charset="0"/>
                          <a:cs typeface="Arial" charset="0"/>
                        </a:rPr>
                        <a:t>Cornish</a:t>
                      </a:r>
                      <a:br>
                        <a:rPr kumimoji="0" lang="en-GB" sz="1800" b="1" i="0" u="none" strike="noStrike" cap="none" normalizeH="0" baseline="0">
                          <a:ln>
                            <a:noFill/>
                          </a:ln>
                          <a:solidFill>
                            <a:schemeClr val="tx1"/>
                          </a:solidFill>
                          <a:effectLst>
                            <a:outerShdw blurRad="38100" dist="38100" dir="2700000" algn="tl">
                              <a:srgbClr val="000000"/>
                            </a:outerShdw>
                          </a:effectLst>
                          <a:latin typeface="Arial" charset="0"/>
                          <a:cs typeface="Arial" charset="0"/>
                        </a:rPr>
                      </a:br>
                      <a:r>
                        <a:rPr kumimoji="0" lang="en-GB" sz="1800" b="1" i="0" u="none" strike="noStrike" cap="none" normalizeH="0" baseline="0">
                          <a:ln>
                            <a:noFill/>
                          </a:ln>
                          <a:solidFill>
                            <a:schemeClr val="tx1"/>
                          </a:solidFill>
                          <a:effectLst>
                            <a:outerShdw blurRad="38100" dist="38100" dir="2700000" algn="tl">
                              <a:srgbClr val="000000"/>
                            </a:outerShdw>
                          </a:effectLst>
                          <a:latin typeface="Arial" charset="0"/>
                          <a:cs typeface="Arial" charset="0"/>
                        </a:rPr>
                        <a:t>Cernyweg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a:ln>
                            <a:noFill/>
                          </a:ln>
                          <a:solidFill>
                            <a:schemeClr val="tx1"/>
                          </a:solidFill>
                          <a:effectLst>
                            <a:outerShdw blurRad="38100" dist="38100" dir="2700000" algn="tl">
                              <a:srgbClr val="000000"/>
                            </a:outerShdw>
                          </a:effectLst>
                          <a:latin typeface="Arial" charset="0"/>
                          <a:cs typeface="Arial" charset="0"/>
                        </a:rPr>
                        <a:t>Breton</a:t>
                      </a:r>
                      <a:br>
                        <a:rPr kumimoji="0" lang="en-GB" sz="1800" b="1" i="0" u="none" strike="noStrike" cap="none" normalizeH="0" baseline="0">
                          <a:ln>
                            <a:noFill/>
                          </a:ln>
                          <a:solidFill>
                            <a:schemeClr val="tx1"/>
                          </a:solidFill>
                          <a:effectLst>
                            <a:outerShdw blurRad="38100" dist="38100" dir="2700000" algn="tl">
                              <a:srgbClr val="000000"/>
                            </a:outerShdw>
                          </a:effectLst>
                          <a:latin typeface="Arial" charset="0"/>
                          <a:cs typeface="Arial" charset="0"/>
                        </a:rPr>
                      </a:br>
                      <a:r>
                        <a:rPr kumimoji="0" lang="en-GB" sz="1800" b="1" i="0" u="none" strike="noStrike" cap="none" normalizeH="0" baseline="0">
                          <a:ln>
                            <a:noFill/>
                          </a:ln>
                          <a:solidFill>
                            <a:schemeClr val="tx1"/>
                          </a:solidFill>
                          <a:effectLst>
                            <a:outerShdw blurRad="38100" dist="38100" dir="2700000" algn="tl">
                              <a:srgbClr val="000000"/>
                            </a:outerShdw>
                          </a:effectLst>
                          <a:latin typeface="Arial" charset="0"/>
                          <a:cs typeface="Arial" charset="0"/>
                        </a:rPr>
                        <a:t>Llydaweg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0320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sz="2000" b="1" i="0" u="none" strike="noStrike" cap="none" normalizeH="0" baseline="0">
                          <a:ln>
                            <a:noFill/>
                          </a:ln>
                          <a:solidFill>
                            <a:srgbClr val="FFFF00"/>
                          </a:solidFill>
                          <a:effectLst>
                            <a:outerShdw blurRad="38100" dist="38100" dir="2700000" algn="tl">
                              <a:srgbClr val="000000"/>
                            </a:outerShdw>
                          </a:effectLst>
                          <a:latin typeface="Arial" charset="0"/>
                          <a:cs typeface="Arial" charset="0"/>
                        </a:rPr>
                        <a:t>short</a:t>
                      </a:r>
                      <a:br>
                        <a:rPr kumimoji="0" lang="en-GB" sz="2000" b="1" i="0" u="none" strike="noStrike" cap="none" normalizeH="0" baseline="0">
                          <a:ln>
                            <a:noFill/>
                          </a:ln>
                          <a:solidFill>
                            <a:srgbClr val="FFFF00"/>
                          </a:solidFill>
                          <a:effectLst>
                            <a:outerShdw blurRad="38100" dist="38100" dir="2700000" algn="tl">
                              <a:srgbClr val="000000"/>
                            </a:outerShdw>
                          </a:effectLst>
                          <a:latin typeface="Arial" charset="0"/>
                          <a:cs typeface="Arial" charset="0"/>
                        </a:rPr>
                      </a:br>
                      <a:r>
                        <a:rPr kumimoji="0" lang="en-GB" sz="2000" b="1" i="0" u="none" strike="noStrike" cap="none" normalizeH="0" baseline="0">
                          <a:ln>
                            <a:noFill/>
                          </a:ln>
                          <a:solidFill>
                            <a:srgbClr val="FFFF00"/>
                          </a:solidFill>
                          <a:effectLst>
                            <a:outerShdw blurRad="38100" dist="38100" dir="2700000" algn="tl">
                              <a:srgbClr val="000000"/>
                            </a:outerShdw>
                          </a:effectLst>
                          <a:latin typeface="Arial" charset="0"/>
                          <a:cs typeface="Arial" charset="0"/>
                        </a:rPr>
                        <a:t>arm</a:t>
                      </a:r>
                      <a:br>
                        <a:rPr kumimoji="0" lang="en-GB" sz="2000" b="1" i="0" u="none" strike="noStrike" cap="none" normalizeH="0" baseline="0">
                          <a:ln>
                            <a:noFill/>
                          </a:ln>
                          <a:solidFill>
                            <a:srgbClr val="FFFF00"/>
                          </a:solidFill>
                          <a:effectLst>
                            <a:outerShdw blurRad="38100" dist="38100" dir="2700000" algn="tl">
                              <a:srgbClr val="000000"/>
                            </a:outerShdw>
                          </a:effectLst>
                          <a:latin typeface="Arial" charset="0"/>
                          <a:cs typeface="Arial" charset="0"/>
                        </a:rPr>
                      </a:br>
                      <a:r>
                        <a:rPr kumimoji="0" lang="en-GB" sz="2000" b="1" i="0" u="none" strike="noStrike" cap="none" normalizeH="0" baseline="0">
                          <a:ln>
                            <a:noFill/>
                          </a:ln>
                          <a:solidFill>
                            <a:srgbClr val="FFFF00"/>
                          </a:solidFill>
                          <a:effectLst>
                            <a:outerShdw blurRad="38100" dist="38100" dir="2700000" algn="tl">
                              <a:srgbClr val="000000"/>
                            </a:outerShdw>
                          </a:effectLst>
                          <a:latin typeface="Arial" charset="0"/>
                          <a:cs typeface="Arial" charset="0"/>
                        </a:rPr>
                        <a:t>a rock</a:t>
                      </a:r>
                      <a:br>
                        <a:rPr kumimoji="0" lang="en-GB" sz="2000" b="1" i="0" u="none" strike="noStrike" cap="none" normalizeH="0" baseline="0">
                          <a:ln>
                            <a:noFill/>
                          </a:ln>
                          <a:solidFill>
                            <a:srgbClr val="FFFF00"/>
                          </a:solidFill>
                          <a:effectLst>
                            <a:outerShdw blurRad="38100" dist="38100" dir="2700000" algn="tl">
                              <a:srgbClr val="000000"/>
                            </a:outerShdw>
                          </a:effectLst>
                          <a:latin typeface="Arial" charset="0"/>
                          <a:cs typeface="Arial" charset="0"/>
                        </a:rPr>
                      </a:br>
                      <a:r>
                        <a:rPr kumimoji="0" lang="en-GB" sz="2000" b="1" i="0" u="none" strike="noStrike" cap="none" normalizeH="0" baseline="0">
                          <a:ln>
                            <a:noFill/>
                          </a:ln>
                          <a:solidFill>
                            <a:srgbClr val="FFFF00"/>
                          </a:solidFill>
                          <a:effectLst>
                            <a:outerShdw blurRad="38100" dist="38100" dir="2700000" algn="tl">
                              <a:srgbClr val="000000"/>
                            </a:outerShdw>
                          </a:effectLst>
                          <a:latin typeface="Arial" charset="0"/>
                          <a:cs typeface="Arial" charset="0"/>
                        </a:rPr>
                        <a:t>a sheep</a:t>
                      </a:r>
                      <a:br>
                        <a:rPr kumimoji="0" lang="en-GB" sz="2000" b="1" i="0" u="none" strike="noStrike" cap="none" normalizeH="0" baseline="0">
                          <a:ln>
                            <a:noFill/>
                          </a:ln>
                          <a:solidFill>
                            <a:srgbClr val="FFFF00"/>
                          </a:solidFill>
                          <a:effectLst>
                            <a:outerShdw blurRad="38100" dist="38100" dir="2700000" algn="tl">
                              <a:srgbClr val="000000"/>
                            </a:outerShdw>
                          </a:effectLst>
                          <a:latin typeface="Arial" charset="0"/>
                          <a:cs typeface="Arial" charset="0"/>
                        </a:rPr>
                      </a:br>
                      <a:r>
                        <a:rPr kumimoji="0" lang="en-GB" sz="2000" b="1" i="0" u="none" strike="noStrike" cap="none" normalizeH="0" baseline="0">
                          <a:ln>
                            <a:noFill/>
                          </a:ln>
                          <a:solidFill>
                            <a:srgbClr val="FFFF00"/>
                          </a:solidFill>
                          <a:effectLst>
                            <a:outerShdw blurRad="38100" dist="38100" dir="2700000" algn="tl">
                              <a:srgbClr val="000000"/>
                            </a:outerShdw>
                          </a:effectLst>
                          <a:latin typeface="Arial" charset="0"/>
                          <a:cs typeface="Arial" charset="0"/>
                        </a:rPr>
                        <a:t>a swallow</a:t>
                      </a:r>
                      <a:br>
                        <a:rPr kumimoji="0" lang="en-GB" sz="2000" b="1" i="0" u="none" strike="noStrike" cap="none" normalizeH="0" baseline="0">
                          <a:ln>
                            <a:noFill/>
                          </a:ln>
                          <a:solidFill>
                            <a:srgbClr val="FFFF00"/>
                          </a:solidFill>
                          <a:effectLst>
                            <a:outerShdw blurRad="38100" dist="38100" dir="2700000" algn="tl">
                              <a:srgbClr val="000000"/>
                            </a:outerShdw>
                          </a:effectLst>
                          <a:latin typeface="Arial" charset="0"/>
                          <a:cs typeface="Arial" charset="0"/>
                        </a:rPr>
                      </a:br>
                      <a:r>
                        <a:rPr kumimoji="0" lang="en-GB" sz="2000" b="1" i="0" u="none" strike="noStrike" cap="none" normalizeH="0" baseline="0">
                          <a:ln>
                            <a:noFill/>
                          </a:ln>
                          <a:solidFill>
                            <a:srgbClr val="FFFF00"/>
                          </a:solidFill>
                          <a:effectLst>
                            <a:outerShdw blurRad="38100" dist="38100" dir="2700000" algn="tl">
                              <a:srgbClr val="000000"/>
                            </a:outerShdw>
                          </a:effectLst>
                          <a:latin typeface="Arial" charset="0"/>
                          <a:cs typeface="Arial" charset="0"/>
                        </a:rPr>
                        <a:t>a lamb</a:t>
                      </a:r>
                      <a:r>
                        <a:rPr kumimoji="0" lang="en-GB" sz="2000" b="1" i="0" u="none" strike="noStrike" cap="none" normalizeH="0" baseline="0">
                          <a:ln>
                            <a:noFill/>
                          </a:ln>
                          <a:solidFill>
                            <a:schemeClr val="tx1"/>
                          </a:solidFill>
                          <a:effectLst>
                            <a:outerShdw blurRad="38100" dist="38100" dir="2700000" algn="tl">
                              <a:srgbClr val="000000"/>
                            </a:outerShdw>
                          </a:effectLst>
                          <a:latin typeface="Arial"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sz="2000" b="1" i="0" u="none" strike="noStrike" cap="none" normalizeH="0" baseline="0">
                          <a:ln>
                            <a:noFill/>
                          </a:ln>
                          <a:solidFill>
                            <a:srgbClr val="00FF00"/>
                          </a:solidFill>
                          <a:effectLst>
                            <a:outerShdw blurRad="38100" dist="38100" dir="2700000" algn="tl">
                              <a:srgbClr val="000000"/>
                            </a:outerShdw>
                          </a:effectLst>
                          <a:latin typeface="Arial" charset="0"/>
                          <a:cs typeface="Arial" charset="0"/>
                        </a:rPr>
                        <a:t>byr</a:t>
                      </a:r>
                      <a:br>
                        <a:rPr kumimoji="0" lang="en-GB" sz="2000" b="1" i="0" u="none" strike="noStrike" cap="none" normalizeH="0" baseline="0">
                          <a:ln>
                            <a:noFill/>
                          </a:ln>
                          <a:solidFill>
                            <a:srgbClr val="00FF00"/>
                          </a:solidFill>
                          <a:effectLst>
                            <a:outerShdw blurRad="38100" dist="38100" dir="2700000" algn="tl">
                              <a:srgbClr val="000000"/>
                            </a:outerShdw>
                          </a:effectLst>
                          <a:latin typeface="Arial" charset="0"/>
                          <a:cs typeface="Arial" charset="0"/>
                        </a:rPr>
                      </a:br>
                      <a:r>
                        <a:rPr kumimoji="0" lang="en-GB" sz="2000" b="1" i="0" u="none" strike="noStrike" cap="none" normalizeH="0" baseline="0">
                          <a:ln>
                            <a:noFill/>
                          </a:ln>
                          <a:solidFill>
                            <a:srgbClr val="00FF00"/>
                          </a:solidFill>
                          <a:effectLst>
                            <a:outerShdw blurRad="38100" dist="38100" dir="2700000" algn="tl">
                              <a:srgbClr val="000000"/>
                            </a:outerShdw>
                          </a:effectLst>
                          <a:latin typeface="Arial" charset="0"/>
                          <a:cs typeface="Arial" charset="0"/>
                        </a:rPr>
                        <a:t>braich</a:t>
                      </a:r>
                      <a:br>
                        <a:rPr kumimoji="0" lang="en-GB" sz="2000" b="1" i="0" u="none" strike="noStrike" cap="none" normalizeH="0" baseline="0">
                          <a:ln>
                            <a:noFill/>
                          </a:ln>
                          <a:solidFill>
                            <a:srgbClr val="00FF00"/>
                          </a:solidFill>
                          <a:effectLst>
                            <a:outerShdw blurRad="38100" dist="38100" dir="2700000" algn="tl">
                              <a:srgbClr val="000000"/>
                            </a:outerShdw>
                          </a:effectLst>
                          <a:latin typeface="Arial" charset="0"/>
                          <a:cs typeface="Arial" charset="0"/>
                        </a:rPr>
                      </a:br>
                      <a:r>
                        <a:rPr kumimoji="0" lang="en-GB" sz="2000" b="1" i="0" u="none" strike="noStrike" cap="none" normalizeH="0" baseline="0">
                          <a:ln>
                            <a:noFill/>
                          </a:ln>
                          <a:solidFill>
                            <a:srgbClr val="00FF00"/>
                          </a:solidFill>
                          <a:effectLst>
                            <a:outerShdw blurRad="38100" dist="38100" dir="2700000" algn="tl">
                              <a:srgbClr val="000000"/>
                            </a:outerShdw>
                          </a:effectLst>
                          <a:latin typeface="Arial" charset="0"/>
                          <a:cs typeface="Arial" charset="0"/>
                        </a:rPr>
                        <a:t>carreg</a:t>
                      </a:r>
                      <a:br>
                        <a:rPr kumimoji="0" lang="en-GB" sz="2000" b="1" i="0" u="none" strike="noStrike" cap="none" normalizeH="0" baseline="0">
                          <a:ln>
                            <a:noFill/>
                          </a:ln>
                          <a:solidFill>
                            <a:srgbClr val="00FF00"/>
                          </a:solidFill>
                          <a:effectLst>
                            <a:outerShdw blurRad="38100" dist="38100" dir="2700000" algn="tl">
                              <a:srgbClr val="000000"/>
                            </a:outerShdw>
                          </a:effectLst>
                          <a:latin typeface="Arial" charset="0"/>
                          <a:cs typeface="Arial" charset="0"/>
                        </a:rPr>
                      </a:br>
                      <a:r>
                        <a:rPr kumimoji="0" lang="en-GB" sz="2000" b="1" i="0" u="none" strike="noStrike" cap="none" normalizeH="0" baseline="0">
                          <a:ln>
                            <a:noFill/>
                          </a:ln>
                          <a:solidFill>
                            <a:srgbClr val="00FF00"/>
                          </a:solidFill>
                          <a:effectLst>
                            <a:outerShdw blurRad="38100" dist="38100" dir="2700000" algn="tl">
                              <a:srgbClr val="000000"/>
                            </a:outerShdw>
                          </a:effectLst>
                          <a:latin typeface="Arial" charset="0"/>
                          <a:cs typeface="Arial" charset="0"/>
                        </a:rPr>
                        <a:t>dafad</a:t>
                      </a:r>
                      <a:br>
                        <a:rPr kumimoji="0" lang="en-GB" sz="2000" b="1" i="0" u="none" strike="noStrike" cap="none" normalizeH="0" baseline="0">
                          <a:ln>
                            <a:noFill/>
                          </a:ln>
                          <a:solidFill>
                            <a:srgbClr val="00FF00"/>
                          </a:solidFill>
                          <a:effectLst>
                            <a:outerShdw blurRad="38100" dist="38100" dir="2700000" algn="tl">
                              <a:srgbClr val="000000"/>
                            </a:outerShdw>
                          </a:effectLst>
                          <a:latin typeface="Arial" charset="0"/>
                          <a:cs typeface="Arial" charset="0"/>
                        </a:rPr>
                      </a:br>
                      <a:r>
                        <a:rPr kumimoji="0" lang="en-GB" sz="2000" b="1" i="0" u="none" strike="noStrike" cap="none" normalizeH="0" baseline="0">
                          <a:ln>
                            <a:noFill/>
                          </a:ln>
                          <a:solidFill>
                            <a:srgbClr val="00FF00"/>
                          </a:solidFill>
                          <a:effectLst>
                            <a:outerShdw blurRad="38100" dist="38100" dir="2700000" algn="tl">
                              <a:srgbClr val="000000"/>
                            </a:outerShdw>
                          </a:effectLst>
                          <a:latin typeface="Arial" charset="0"/>
                          <a:cs typeface="Arial" charset="0"/>
                        </a:rPr>
                        <a:t>gwennol</a:t>
                      </a:r>
                      <a:br>
                        <a:rPr kumimoji="0" lang="en-GB" sz="2000" b="1" i="0" u="none" strike="noStrike" cap="none" normalizeH="0" baseline="0">
                          <a:ln>
                            <a:noFill/>
                          </a:ln>
                          <a:solidFill>
                            <a:srgbClr val="00FF00"/>
                          </a:solidFill>
                          <a:effectLst>
                            <a:outerShdw blurRad="38100" dist="38100" dir="2700000" algn="tl">
                              <a:srgbClr val="000000"/>
                            </a:outerShdw>
                          </a:effectLst>
                          <a:latin typeface="Arial" charset="0"/>
                          <a:cs typeface="Arial" charset="0"/>
                        </a:rPr>
                      </a:br>
                      <a:r>
                        <a:rPr kumimoji="0" lang="en-GB" sz="2000" b="1" i="0" u="none" strike="noStrike" cap="none" normalizeH="0" baseline="0">
                          <a:ln>
                            <a:noFill/>
                          </a:ln>
                          <a:solidFill>
                            <a:srgbClr val="00FF00"/>
                          </a:solidFill>
                          <a:effectLst>
                            <a:outerShdw blurRad="38100" dist="38100" dir="2700000" algn="tl">
                              <a:srgbClr val="000000"/>
                            </a:outerShdw>
                          </a:effectLst>
                          <a:latin typeface="Arial" charset="0"/>
                          <a:cs typeface="Arial" charset="0"/>
                        </a:rPr>
                        <a:t>oen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sz="2000" b="1" i="0" u="none" strike="noStrike" cap="none" normalizeH="0" baseline="0">
                          <a:ln>
                            <a:noFill/>
                          </a:ln>
                          <a:solidFill>
                            <a:srgbClr val="FF9900"/>
                          </a:solidFill>
                          <a:effectLst>
                            <a:outerShdw blurRad="38100" dist="38100" dir="2700000" algn="tl">
                              <a:srgbClr val="000000"/>
                            </a:outerShdw>
                          </a:effectLst>
                          <a:latin typeface="Arial" charset="0"/>
                          <a:cs typeface="Arial" charset="0"/>
                        </a:rPr>
                        <a:t>bear</a:t>
                      </a:r>
                      <a:br>
                        <a:rPr kumimoji="0" lang="en-GB" sz="2000" b="1" i="0" u="none" strike="noStrike" cap="none" normalizeH="0" baseline="0">
                          <a:ln>
                            <a:noFill/>
                          </a:ln>
                          <a:solidFill>
                            <a:srgbClr val="FF9900"/>
                          </a:solidFill>
                          <a:effectLst>
                            <a:outerShdw blurRad="38100" dist="38100" dir="2700000" algn="tl">
                              <a:srgbClr val="000000"/>
                            </a:outerShdw>
                          </a:effectLst>
                          <a:latin typeface="Arial" charset="0"/>
                          <a:cs typeface="Arial" charset="0"/>
                        </a:rPr>
                      </a:br>
                      <a:r>
                        <a:rPr kumimoji="0" lang="en-GB" sz="2000" b="1" i="0" u="none" strike="noStrike" cap="none" normalizeH="0" baseline="0">
                          <a:ln>
                            <a:noFill/>
                          </a:ln>
                          <a:solidFill>
                            <a:srgbClr val="FF9900"/>
                          </a:solidFill>
                          <a:effectLst>
                            <a:outerShdw blurRad="38100" dist="38100" dir="2700000" algn="tl">
                              <a:srgbClr val="000000"/>
                            </a:outerShdw>
                          </a:effectLst>
                          <a:latin typeface="Arial" charset="0"/>
                          <a:cs typeface="Arial" charset="0"/>
                        </a:rPr>
                        <a:t>breh</a:t>
                      </a:r>
                      <a:br>
                        <a:rPr kumimoji="0" lang="en-GB" sz="2000" b="1" i="0" u="none" strike="noStrike" cap="none" normalizeH="0" baseline="0">
                          <a:ln>
                            <a:noFill/>
                          </a:ln>
                          <a:solidFill>
                            <a:srgbClr val="FF9900"/>
                          </a:solidFill>
                          <a:effectLst>
                            <a:outerShdw blurRad="38100" dist="38100" dir="2700000" algn="tl">
                              <a:srgbClr val="000000"/>
                            </a:outerShdw>
                          </a:effectLst>
                          <a:latin typeface="Arial" charset="0"/>
                          <a:cs typeface="Arial" charset="0"/>
                        </a:rPr>
                      </a:br>
                      <a:r>
                        <a:rPr kumimoji="0" lang="en-GB" sz="2000" b="1" i="0" u="none" strike="noStrike" cap="none" normalizeH="0" baseline="0">
                          <a:ln>
                            <a:noFill/>
                          </a:ln>
                          <a:solidFill>
                            <a:srgbClr val="FF9900"/>
                          </a:solidFill>
                          <a:effectLst>
                            <a:outerShdw blurRad="38100" dist="38100" dir="2700000" algn="tl">
                              <a:srgbClr val="000000"/>
                            </a:outerShdw>
                          </a:effectLst>
                          <a:latin typeface="Arial" charset="0"/>
                          <a:cs typeface="Arial" charset="0"/>
                        </a:rPr>
                        <a:t>carrack</a:t>
                      </a:r>
                      <a:br>
                        <a:rPr kumimoji="0" lang="en-GB" sz="2000" b="1" i="0" u="none" strike="noStrike" cap="none" normalizeH="0" baseline="0">
                          <a:ln>
                            <a:noFill/>
                          </a:ln>
                          <a:solidFill>
                            <a:srgbClr val="FF9900"/>
                          </a:solidFill>
                          <a:effectLst>
                            <a:outerShdw blurRad="38100" dist="38100" dir="2700000" algn="tl">
                              <a:srgbClr val="000000"/>
                            </a:outerShdw>
                          </a:effectLst>
                          <a:latin typeface="Arial" charset="0"/>
                          <a:cs typeface="Arial" charset="0"/>
                        </a:rPr>
                      </a:br>
                      <a:r>
                        <a:rPr kumimoji="0" lang="en-GB" sz="2000" b="1" i="0" u="none" strike="noStrike" cap="none" normalizeH="0" baseline="0">
                          <a:ln>
                            <a:noFill/>
                          </a:ln>
                          <a:solidFill>
                            <a:srgbClr val="FF9900"/>
                          </a:solidFill>
                          <a:effectLst>
                            <a:outerShdw blurRad="38100" dist="38100" dir="2700000" algn="tl">
                              <a:srgbClr val="000000"/>
                            </a:outerShdw>
                          </a:effectLst>
                          <a:latin typeface="Arial" charset="0"/>
                          <a:cs typeface="Arial" charset="0"/>
                        </a:rPr>
                        <a:t>davas</a:t>
                      </a:r>
                      <a:br>
                        <a:rPr kumimoji="0" lang="en-GB" sz="2000" b="1" i="0" u="none" strike="noStrike" cap="none" normalizeH="0" baseline="0">
                          <a:ln>
                            <a:noFill/>
                          </a:ln>
                          <a:solidFill>
                            <a:srgbClr val="FF9900"/>
                          </a:solidFill>
                          <a:effectLst>
                            <a:outerShdw blurRad="38100" dist="38100" dir="2700000" algn="tl">
                              <a:srgbClr val="000000"/>
                            </a:outerShdw>
                          </a:effectLst>
                          <a:latin typeface="Arial" charset="0"/>
                          <a:cs typeface="Arial" charset="0"/>
                        </a:rPr>
                      </a:br>
                      <a:r>
                        <a:rPr kumimoji="0" lang="en-GB" sz="2000" b="1" i="0" u="none" strike="noStrike" cap="none" normalizeH="0" baseline="0">
                          <a:ln>
                            <a:noFill/>
                          </a:ln>
                          <a:solidFill>
                            <a:srgbClr val="FF9900"/>
                          </a:solidFill>
                          <a:effectLst>
                            <a:outerShdw blurRad="38100" dist="38100" dir="2700000" algn="tl">
                              <a:srgbClr val="000000"/>
                            </a:outerShdw>
                          </a:effectLst>
                          <a:latin typeface="Arial" charset="0"/>
                          <a:cs typeface="Arial" charset="0"/>
                        </a:rPr>
                        <a:t>gwennol</a:t>
                      </a:r>
                      <a:br>
                        <a:rPr kumimoji="0" lang="en-GB" sz="2000" b="1" i="0" u="none" strike="noStrike" cap="none" normalizeH="0" baseline="0">
                          <a:ln>
                            <a:noFill/>
                          </a:ln>
                          <a:solidFill>
                            <a:srgbClr val="FF9900"/>
                          </a:solidFill>
                          <a:effectLst>
                            <a:outerShdw blurRad="38100" dist="38100" dir="2700000" algn="tl">
                              <a:srgbClr val="000000"/>
                            </a:outerShdw>
                          </a:effectLst>
                          <a:latin typeface="Arial" charset="0"/>
                          <a:cs typeface="Arial" charset="0"/>
                        </a:rPr>
                      </a:br>
                      <a:r>
                        <a:rPr kumimoji="0" lang="en-GB" sz="2000" b="1" i="0" u="none" strike="noStrike" cap="none" normalizeH="0" baseline="0">
                          <a:ln>
                            <a:noFill/>
                          </a:ln>
                          <a:solidFill>
                            <a:srgbClr val="FF9900"/>
                          </a:solidFill>
                          <a:effectLst>
                            <a:outerShdw blurRad="38100" dist="38100" dir="2700000" algn="tl">
                              <a:srgbClr val="000000"/>
                            </a:outerShdw>
                          </a:effectLst>
                          <a:latin typeface="Arial" charset="0"/>
                          <a:cs typeface="Arial" charset="0"/>
                        </a:rPr>
                        <a:t>oan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sz="2000" b="1" i="0" u="none" strike="noStrike" cap="none" normalizeH="0" baseline="0">
                          <a:ln>
                            <a:noFill/>
                          </a:ln>
                          <a:solidFill>
                            <a:srgbClr val="FF00FF"/>
                          </a:solidFill>
                          <a:effectLst>
                            <a:outerShdw blurRad="38100" dist="38100" dir="2700000" algn="tl">
                              <a:srgbClr val="000000"/>
                            </a:outerShdw>
                          </a:effectLst>
                          <a:latin typeface="Arial" charset="0"/>
                          <a:cs typeface="Arial" charset="0"/>
                        </a:rPr>
                        <a:t>berr</a:t>
                      </a:r>
                      <a:br>
                        <a:rPr kumimoji="0" lang="en-GB" sz="2000" b="1" i="0" u="none" strike="noStrike" cap="none" normalizeH="0" baseline="0">
                          <a:ln>
                            <a:noFill/>
                          </a:ln>
                          <a:solidFill>
                            <a:srgbClr val="FF00FF"/>
                          </a:solidFill>
                          <a:effectLst>
                            <a:outerShdw blurRad="38100" dist="38100" dir="2700000" algn="tl">
                              <a:srgbClr val="000000"/>
                            </a:outerShdw>
                          </a:effectLst>
                          <a:latin typeface="Arial" charset="0"/>
                          <a:cs typeface="Arial" charset="0"/>
                        </a:rPr>
                      </a:br>
                      <a:r>
                        <a:rPr kumimoji="0" lang="en-GB" sz="2000" b="1" i="0" u="none" strike="noStrike" cap="none" normalizeH="0" baseline="0">
                          <a:ln>
                            <a:noFill/>
                          </a:ln>
                          <a:solidFill>
                            <a:srgbClr val="FF00FF"/>
                          </a:solidFill>
                          <a:effectLst>
                            <a:outerShdw blurRad="38100" dist="38100" dir="2700000" algn="tl">
                              <a:srgbClr val="000000"/>
                            </a:outerShdw>
                          </a:effectLst>
                          <a:latin typeface="Arial" charset="0"/>
                          <a:cs typeface="Arial" charset="0"/>
                        </a:rPr>
                        <a:t>brec'h</a:t>
                      </a:r>
                      <a:br>
                        <a:rPr kumimoji="0" lang="en-GB" sz="2000" b="1" i="0" u="none" strike="noStrike" cap="none" normalizeH="0" baseline="0">
                          <a:ln>
                            <a:noFill/>
                          </a:ln>
                          <a:solidFill>
                            <a:srgbClr val="FF00FF"/>
                          </a:solidFill>
                          <a:effectLst>
                            <a:outerShdw blurRad="38100" dist="38100" dir="2700000" algn="tl">
                              <a:srgbClr val="000000"/>
                            </a:outerShdw>
                          </a:effectLst>
                          <a:latin typeface="Arial" charset="0"/>
                          <a:cs typeface="Arial" charset="0"/>
                        </a:rPr>
                      </a:br>
                      <a:r>
                        <a:rPr kumimoji="0" lang="en-GB" sz="2000" b="1" i="0" u="none" strike="noStrike" cap="none" normalizeH="0" baseline="0">
                          <a:ln>
                            <a:noFill/>
                          </a:ln>
                          <a:solidFill>
                            <a:srgbClr val="FF00FF"/>
                          </a:solidFill>
                          <a:effectLst>
                            <a:outerShdw blurRad="38100" dist="38100" dir="2700000" algn="tl">
                              <a:srgbClr val="000000"/>
                            </a:outerShdw>
                          </a:effectLst>
                          <a:latin typeface="Arial" charset="0"/>
                          <a:cs typeface="Arial" charset="0"/>
                        </a:rPr>
                        <a:t>karreg</a:t>
                      </a:r>
                      <a:br>
                        <a:rPr kumimoji="0" lang="en-GB" sz="2000" b="1" i="0" u="none" strike="noStrike" cap="none" normalizeH="0" baseline="0">
                          <a:ln>
                            <a:noFill/>
                          </a:ln>
                          <a:solidFill>
                            <a:srgbClr val="FF00FF"/>
                          </a:solidFill>
                          <a:effectLst>
                            <a:outerShdw blurRad="38100" dist="38100" dir="2700000" algn="tl">
                              <a:srgbClr val="000000"/>
                            </a:outerShdw>
                          </a:effectLst>
                          <a:latin typeface="Arial" charset="0"/>
                          <a:cs typeface="Arial" charset="0"/>
                        </a:rPr>
                      </a:br>
                      <a:r>
                        <a:rPr kumimoji="0" lang="en-GB" sz="2000" b="1" i="0" u="none" strike="noStrike" cap="none" normalizeH="0" baseline="0">
                          <a:ln>
                            <a:noFill/>
                          </a:ln>
                          <a:solidFill>
                            <a:srgbClr val="FF00FF"/>
                          </a:solidFill>
                          <a:effectLst>
                            <a:outerShdw blurRad="38100" dist="38100" dir="2700000" algn="tl">
                              <a:srgbClr val="000000"/>
                            </a:outerShdw>
                          </a:effectLst>
                          <a:latin typeface="Arial" charset="0"/>
                          <a:cs typeface="Arial" charset="0"/>
                        </a:rPr>
                        <a:t>danvad</a:t>
                      </a:r>
                      <a:br>
                        <a:rPr kumimoji="0" lang="en-GB" sz="2000" b="1" i="0" u="none" strike="noStrike" cap="none" normalizeH="0" baseline="0">
                          <a:ln>
                            <a:noFill/>
                          </a:ln>
                          <a:solidFill>
                            <a:srgbClr val="FF00FF"/>
                          </a:solidFill>
                          <a:effectLst>
                            <a:outerShdw blurRad="38100" dist="38100" dir="2700000" algn="tl">
                              <a:srgbClr val="000000"/>
                            </a:outerShdw>
                          </a:effectLst>
                          <a:latin typeface="Arial" charset="0"/>
                          <a:cs typeface="Arial" charset="0"/>
                        </a:rPr>
                      </a:br>
                      <a:r>
                        <a:rPr kumimoji="0" lang="en-GB" sz="2000" b="1" i="0" u="none" strike="noStrike" cap="none" normalizeH="0" baseline="0">
                          <a:ln>
                            <a:noFill/>
                          </a:ln>
                          <a:solidFill>
                            <a:srgbClr val="FF00FF"/>
                          </a:solidFill>
                          <a:effectLst>
                            <a:outerShdw blurRad="38100" dist="38100" dir="2700000" algn="tl">
                              <a:srgbClr val="000000"/>
                            </a:outerShdw>
                          </a:effectLst>
                          <a:latin typeface="Arial" charset="0"/>
                          <a:cs typeface="Arial" charset="0"/>
                        </a:rPr>
                        <a:t>gwennel</a:t>
                      </a:r>
                      <a:br>
                        <a:rPr kumimoji="0" lang="en-GB" sz="2000" b="1" i="0" u="none" strike="noStrike" cap="none" normalizeH="0" baseline="0">
                          <a:ln>
                            <a:noFill/>
                          </a:ln>
                          <a:solidFill>
                            <a:srgbClr val="FF00FF"/>
                          </a:solidFill>
                          <a:effectLst>
                            <a:outerShdw blurRad="38100" dist="38100" dir="2700000" algn="tl">
                              <a:srgbClr val="000000"/>
                            </a:outerShdw>
                          </a:effectLst>
                          <a:latin typeface="Arial" charset="0"/>
                          <a:cs typeface="Arial" charset="0"/>
                        </a:rPr>
                      </a:br>
                      <a:r>
                        <a:rPr kumimoji="0" lang="en-GB" sz="2000" b="1" i="0" u="none" strike="noStrike" cap="none" normalizeH="0" baseline="0">
                          <a:ln>
                            <a:noFill/>
                          </a:ln>
                          <a:solidFill>
                            <a:srgbClr val="FF00FF"/>
                          </a:solidFill>
                          <a:effectLst>
                            <a:outerShdw blurRad="38100" dist="38100" dir="2700000" algn="tl">
                              <a:srgbClr val="000000"/>
                            </a:outerShdw>
                          </a:effectLst>
                          <a:latin typeface="Arial" charset="0"/>
                          <a:cs typeface="Arial" charset="0"/>
                        </a:rPr>
                        <a:t>oan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bl>
          </a:graphicData>
        </a:graphic>
      </p:graphicFrame>
      <p:pic>
        <p:nvPicPr>
          <p:cNvPr id="24600" name="Picture 24" descr="English Flag">
            <a:extLst>
              <a:ext uri="{FF2B5EF4-FFF2-40B4-BE49-F238E27FC236}">
                <a16:creationId xmlns:a16="http://schemas.microsoft.com/office/drawing/2014/main" id="{C8362785-2455-4D81-84F6-421C248F89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2133600"/>
            <a:ext cx="129698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25" descr="Welsh Flag">
            <a:extLst>
              <a:ext uri="{FF2B5EF4-FFF2-40B4-BE49-F238E27FC236}">
                <a16:creationId xmlns:a16="http://schemas.microsoft.com/office/drawing/2014/main" id="{7C9537E2-F914-425F-B4EF-CBF40FA423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2133600"/>
            <a:ext cx="1296987"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 name="Picture 26" descr="Cornish Flag">
            <a:extLst>
              <a:ext uri="{FF2B5EF4-FFF2-40B4-BE49-F238E27FC236}">
                <a16:creationId xmlns:a16="http://schemas.microsoft.com/office/drawing/2014/main" id="{73007AC0-AC11-4C59-AF44-FDF65207D2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2133600"/>
            <a:ext cx="122396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3" name="Picture 27" descr="Breton Flag">
            <a:extLst>
              <a:ext uri="{FF2B5EF4-FFF2-40B4-BE49-F238E27FC236}">
                <a16:creationId xmlns:a16="http://schemas.microsoft.com/office/drawing/2014/main" id="{CED3BE19-73DD-447C-BDBA-07034B14B1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7763" y="2060575"/>
            <a:ext cx="1290637"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4615"/>
                                        </p:tgtEl>
                                        <p:attrNameLst>
                                          <p:attrName>style.visibility</p:attrName>
                                        </p:attrNameLst>
                                      </p:cBhvr>
                                      <p:to>
                                        <p:strVal val="visible"/>
                                      </p:to>
                                    </p:set>
                                    <p:animEffect transition="in" filter="circle(in)">
                                      <p:cBhvr>
                                        <p:cTn id="7" dur="2000"/>
                                        <p:tgtEl>
                                          <p:spTgt spid="246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nodeType="clickEffect">
                                  <p:stCondLst>
                                    <p:cond delay="0"/>
                                  </p:stCondLst>
                                  <p:childTnLst>
                                    <p:set>
                                      <p:cBhvr>
                                        <p:cTn id="11" dur="1" fill="hold">
                                          <p:stCondLst>
                                            <p:cond delay="0"/>
                                          </p:stCondLst>
                                        </p:cTn>
                                        <p:tgtEl>
                                          <p:spTgt spid="24600"/>
                                        </p:tgtEl>
                                        <p:attrNameLst>
                                          <p:attrName>style.visibility</p:attrName>
                                        </p:attrNameLst>
                                      </p:cBhvr>
                                      <p:to>
                                        <p:strVal val="visible"/>
                                      </p:to>
                                    </p:set>
                                    <p:anim calcmode="lin" valueType="num">
                                      <p:cBhvr additive="base">
                                        <p:cTn id="12" dur="500" fill="hold"/>
                                        <p:tgtEl>
                                          <p:spTgt spid="24600"/>
                                        </p:tgtEl>
                                        <p:attrNameLst>
                                          <p:attrName>ppt_x</p:attrName>
                                        </p:attrNameLst>
                                      </p:cBhvr>
                                      <p:tavLst>
                                        <p:tav tm="0">
                                          <p:val>
                                            <p:strVal val="#ppt_x"/>
                                          </p:val>
                                        </p:tav>
                                        <p:tav tm="100000">
                                          <p:val>
                                            <p:strVal val="#ppt_x"/>
                                          </p:val>
                                        </p:tav>
                                      </p:tavLst>
                                    </p:anim>
                                    <p:anim calcmode="lin" valueType="num">
                                      <p:cBhvr additive="base">
                                        <p:cTn id="13" dur="500" fill="hold"/>
                                        <p:tgtEl>
                                          <p:spTgt spid="24600"/>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nodeType="clickEffect">
                                  <p:stCondLst>
                                    <p:cond delay="0"/>
                                  </p:stCondLst>
                                  <p:childTnLst>
                                    <p:set>
                                      <p:cBhvr>
                                        <p:cTn id="17" dur="1" fill="hold">
                                          <p:stCondLst>
                                            <p:cond delay="0"/>
                                          </p:stCondLst>
                                        </p:cTn>
                                        <p:tgtEl>
                                          <p:spTgt spid="24601"/>
                                        </p:tgtEl>
                                        <p:attrNameLst>
                                          <p:attrName>style.visibility</p:attrName>
                                        </p:attrNameLst>
                                      </p:cBhvr>
                                      <p:to>
                                        <p:strVal val="visible"/>
                                      </p:to>
                                    </p:set>
                                    <p:anim calcmode="lin" valueType="num">
                                      <p:cBhvr additive="base">
                                        <p:cTn id="18" dur="500" fill="hold"/>
                                        <p:tgtEl>
                                          <p:spTgt spid="24601"/>
                                        </p:tgtEl>
                                        <p:attrNameLst>
                                          <p:attrName>ppt_x</p:attrName>
                                        </p:attrNameLst>
                                      </p:cBhvr>
                                      <p:tavLst>
                                        <p:tav tm="0">
                                          <p:val>
                                            <p:strVal val="#ppt_x"/>
                                          </p:val>
                                        </p:tav>
                                        <p:tav tm="100000">
                                          <p:val>
                                            <p:strVal val="#ppt_x"/>
                                          </p:val>
                                        </p:tav>
                                      </p:tavLst>
                                    </p:anim>
                                    <p:anim calcmode="lin" valueType="num">
                                      <p:cBhvr additive="base">
                                        <p:cTn id="19" dur="500" fill="hold"/>
                                        <p:tgtEl>
                                          <p:spTgt spid="24601"/>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1" fill="hold" nodeType="clickEffect">
                                  <p:stCondLst>
                                    <p:cond delay="0"/>
                                  </p:stCondLst>
                                  <p:childTnLst>
                                    <p:set>
                                      <p:cBhvr>
                                        <p:cTn id="23" dur="1" fill="hold">
                                          <p:stCondLst>
                                            <p:cond delay="0"/>
                                          </p:stCondLst>
                                        </p:cTn>
                                        <p:tgtEl>
                                          <p:spTgt spid="24602"/>
                                        </p:tgtEl>
                                        <p:attrNameLst>
                                          <p:attrName>style.visibility</p:attrName>
                                        </p:attrNameLst>
                                      </p:cBhvr>
                                      <p:to>
                                        <p:strVal val="visible"/>
                                      </p:to>
                                    </p:set>
                                    <p:anim calcmode="lin" valueType="num">
                                      <p:cBhvr additive="base">
                                        <p:cTn id="24" dur="500" fill="hold"/>
                                        <p:tgtEl>
                                          <p:spTgt spid="24602"/>
                                        </p:tgtEl>
                                        <p:attrNameLst>
                                          <p:attrName>ppt_x</p:attrName>
                                        </p:attrNameLst>
                                      </p:cBhvr>
                                      <p:tavLst>
                                        <p:tav tm="0">
                                          <p:val>
                                            <p:strVal val="#ppt_x"/>
                                          </p:val>
                                        </p:tav>
                                        <p:tav tm="100000">
                                          <p:val>
                                            <p:strVal val="#ppt_x"/>
                                          </p:val>
                                        </p:tav>
                                      </p:tavLst>
                                    </p:anim>
                                    <p:anim calcmode="lin" valueType="num">
                                      <p:cBhvr additive="base">
                                        <p:cTn id="25" dur="500" fill="hold"/>
                                        <p:tgtEl>
                                          <p:spTgt spid="24602"/>
                                        </p:tgtEl>
                                        <p:attrNameLst>
                                          <p:attrName>ppt_y</p:attrName>
                                        </p:attrNameLst>
                                      </p:cBhvr>
                                      <p:tavLst>
                                        <p:tav tm="0">
                                          <p:val>
                                            <p:strVal val="0-#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1" fill="hold" nodeType="clickEffect">
                                  <p:stCondLst>
                                    <p:cond delay="0"/>
                                  </p:stCondLst>
                                  <p:childTnLst>
                                    <p:set>
                                      <p:cBhvr>
                                        <p:cTn id="29" dur="1" fill="hold">
                                          <p:stCondLst>
                                            <p:cond delay="0"/>
                                          </p:stCondLst>
                                        </p:cTn>
                                        <p:tgtEl>
                                          <p:spTgt spid="24603"/>
                                        </p:tgtEl>
                                        <p:attrNameLst>
                                          <p:attrName>style.visibility</p:attrName>
                                        </p:attrNameLst>
                                      </p:cBhvr>
                                      <p:to>
                                        <p:strVal val="visible"/>
                                      </p:to>
                                    </p:set>
                                    <p:anim calcmode="lin" valueType="num">
                                      <p:cBhvr additive="base">
                                        <p:cTn id="30" dur="500" fill="hold"/>
                                        <p:tgtEl>
                                          <p:spTgt spid="24603"/>
                                        </p:tgtEl>
                                        <p:attrNameLst>
                                          <p:attrName>ppt_x</p:attrName>
                                        </p:attrNameLst>
                                      </p:cBhvr>
                                      <p:tavLst>
                                        <p:tav tm="0">
                                          <p:val>
                                            <p:strVal val="#ppt_x"/>
                                          </p:val>
                                        </p:tav>
                                        <p:tav tm="100000">
                                          <p:val>
                                            <p:strVal val="#ppt_x"/>
                                          </p:val>
                                        </p:tav>
                                      </p:tavLst>
                                    </p:anim>
                                    <p:anim calcmode="lin" valueType="num">
                                      <p:cBhvr additive="base">
                                        <p:cTn id="31" dur="500" fill="hold"/>
                                        <p:tgtEl>
                                          <p:spTgt spid="24603"/>
                                        </p:tgtEl>
                                        <p:attrNameLst>
                                          <p:attrName>ppt_y</p:attrName>
                                        </p:attrNameLst>
                                      </p:cBhvr>
                                      <p:tavLst>
                                        <p:tav tm="0">
                                          <p:val>
                                            <p:strVal val="0-#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4581"/>
                                        </p:tgtEl>
                                        <p:attrNameLst>
                                          <p:attrName>style.visibility</p:attrName>
                                        </p:attrNameLst>
                                      </p:cBhvr>
                                      <p:to>
                                        <p:strVal val="visible"/>
                                      </p:to>
                                    </p:set>
                                    <p:anim calcmode="lin" valueType="num">
                                      <p:cBhvr additive="base">
                                        <p:cTn id="36" dur="500" fill="hold"/>
                                        <p:tgtEl>
                                          <p:spTgt spid="24581"/>
                                        </p:tgtEl>
                                        <p:attrNameLst>
                                          <p:attrName>ppt_x</p:attrName>
                                        </p:attrNameLst>
                                      </p:cBhvr>
                                      <p:tavLst>
                                        <p:tav tm="0">
                                          <p:val>
                                            <p:strVal val="#ppt_x"/>
                                          </p:val>
                                        </p:tav>
                                        <p:tav tm="100000">
                                          <p:val>
                                            <p:strVal val="#ppt_x"/>
                                          </p:val>
                                        </p:tav>
                                      </p:tavLst>
                                    </p:anim>
                                    <p:anim calcmode="lin" valueType="num">
                                      <p:cBhvr additive="base">
                                        <p:cTn id="37" dur="500" fill="hold"/>
                                        <p:tgtEl>
                                          <p:spTgt spid="245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109D1-28B5-4813-A182-520380539DC3}"/>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EF955609-4C7C-4A9C-8979-544E255A17BC}"/>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75543B57-20B2-442C-A4A3-432448500CF8}" type="slidenum">
              <a:rPr lang="en-GB" altLang="en-US" sz="1200"/>
              <a:pPr>
                <a:spcBef>
                  <a:spcPct val="0"/>
                </a:spcBef>
                <a:buClrTx/>
                <a:buFontTx/>
                <a:buNone/>
              </a:pPr>
              <a:t>2</a:t>
            </a:fld>
            <a:endParaRPr lang="en-GB" altLang="en-US" sz="1200"/>
          </a:p>
        </p:txBody>
      </p:sp>
      <p:sp>
        <p:nvSpPr>
          <p:cNvPr id="4" name="TextBox 3">
            <a:extLst>
              <a:ext uri="{FF2B5EF4-FFF2-40B4-BE49-F238E27FC236}">
                <a16:creationId xmlns:a16="http://schemas.microsoft.com/office/drawing/2014/main" id="{A7D64D1E-4B58-4682-A893-74673EE4D744}"/>
              </a:ext>
            </a:extLst>
          </p:cNvPr>
          <p:cNvSpPr txBox="1"/>
          <p:nvPr/>
        </p:nvSpPr>
        <p:spPr>
          <a:xfrm>
            <a:off x="3857625" y="2000250"/>
            <a:ext cx="4857750" cy="2554288"/>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3200" b="1" dirty="0">
                <a:solidFill>
                  <a:srgbClr val="00FFFF"/>
                </a:solidFill>
                <a:effectLst>
                  <a:outerShdw blurRad="38100" dist="38100" dir="2700000" algn="tl">
                    <a:srgbClr val="000000">
                      <a:alpha val="43137"/>
                    </a:srgbClr>
                  </a:outerShdw>
                </a:effectLst>
              </a:rPr>
              <a:t>Isaiah 28:11 says</a:t>
            </a:r>
            <a:r>
              <a:rPr lang="en-GB" sz="3200" b="1" dirty="0">
                <a:solidFill>
                  <a:srgbClr val="FFFF00"/>
                </a:solidFill>
                <a:effectLst>
                  <a:outerShdw blurRad="38100" dist="38100" dir="2700000" algn="tl">
                    <a:srgbClr val="000000">
                      <a:alpha val="43137"/>
                    </a:srgbClr>
                  </a:outerShdw>
                </a:effectLst>
              </a:rPr>
              <a:t>, "For with stammering lips and another tongue will he speak to this people” (Israel)</a:t>
            </a:r>
            <a:endParaRPr lang="en-GB" sz="3200" dirty="0">
              <a:solidFill>
                <a:srgbClr val="FFFF00"/>
              </a:solidFill>
            </a:endParaRPr>
          </a:p>
        </p:txBody>
      </p:sp>
      <p:pic>
        <p:nvPicPr>
          <p:cNvPr id="197634" name="Picture 2" descr="http://www.southwarkpct.nhs.uk/sim/3873.jpg">
            <a:extLst>
              <a:ext uri="{FF2B5EF4-FFF2-40B4-BE49-F238E27FC236}">
                <a16:creationId xmlns:a16="http://schemas.microsoft.com/office/drawing/2014/main" id="{6CE13F16-FAAB-47DD-9A5D-EA71E04B7F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928813"/>
            <a:ext cx="30035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97634"/>
                                        </p:tgtEl>
                                        <p:attrNameLst>
                                          <p:attrName>style.visibility</p:attrName>
                                        </p:attrNameLst>
                                      </p:cBhvr>
                                      <p:to>
                                        <p:strVal val="visible"/>
                                      </p:to>
                                    </p:set>
                                    <p:animEffect transition="in" filter="circle(in)">
                                      <p:cBhvr>
                                        <p:cTn id="7" dur="2000"/>
                                        <p:tgtEl>
                                          <p:spTgt spid="1976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CD68C3A3-9A0F-4232-BA1D-77946719DA94}"/>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D8F83FA5-928F-42BD-977F-488761CAE836}" type="slidenum">
              <a:rPr lang="en-GB" altLang="en-US" sz="1200"/>
              <a:pPr>
                <a:spcBef>
                  <a:spcPct val="0"/>
                </a:spcBef>
                <a:buClrTx/>
                <a:buFontTx/>
                <a:buNone/>
              </a:pPr>
              <a:t>20</a:t>
            </a:fld>
            <a:endParaRPr lang="en-GB" altLang="en-US" sz="1200"/>
          </a:p>
        </p:txBody>
      </p:sp>
      <p:sp>
        <p:nvSpPr>
          <p:cNvPr id="34820" name="Rectangle 4">
            <a:extLst>
              <a:ext uri="{FF2B5EF4-FFF2-40B4-BE49-F238E27FC236}">
                <a16:creationId xmlns:a16="http://schemas.microsoft.com/office/drawing/2014/main" id="{2549D562-3A89-4475-8B35-B3C4A166EA79}"/>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pic>
        <p:nvPicPr>
          <p:cNvPr id="34822" name="Picture 6" descr="Dr Brinley Jones">
            <a:extLst>
              <a:ext uri="{FF2B5EF4-FFF2-40B4-BE49-F238E27FC236}">
                <a16:creationId xmlns:a16="http://schemas.microsoft.com/office/drawing/2014/main" id="{64E91C4A-A4A1-484C-AD96-BE811CEA31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773238"/>
            <a:ext cx="3556000"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 Box 7">
            <a:extLst>
              <a:ext uri="{FF2B5EF4-FFF2-40B4-BE49-F238E27FC236}">
                <a16:creationId xmlns:a16="http://schemas.microsoft.com/office/drawing/2014/main" id="{4CF139FF-3CC6-43AB-971A-949AE22FAFCD}"/>
              </a:ext>
            </a:extLst>
          </p:cNvPr>
          <p:cNvSpPr txBox="1">
            <a:spLocks noChangeArrowheads="1"/>
          </p:cNvSpPr>
          <p:nvPr/>
        </p:nvSpPr>
        <p:spPr bwMode="auto">
          <a:xfrm>
            <a:off x="395288" y="5734050"/>
            <a:ext cx="3744912" cy="822325"/>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lgn="ctr" eaLnBrk="1" hangingPunct="1">
              <a:spcBef>
                <a:spcPct val="50000"/>
              </a:spcBef>
              <a:defRPr/>
            </a:pPr>
            <a:r>
              <a:rPr lang="en-GB" sz="2400" b="1" dirty="0">
                <a:solidFill>
                  <a:srgbClr val="FFFF00"/>
                </a:solidFill>
                <a:effectLst>
                  <a:outerShdw blurRad="38100" dist="38100" dir="2700000" algn="tl">
                    <a:srgbClr val="000000"/>
                  </a:outerShdw>
                </a:effectLst>
              </a:rPr>
              <a:t>Dr R Brinley Jones CBE MA DPhil FSA,</a:t>
            </a:r>
            <a:r>
              <a:rPr lang="en-GB" dirty="0"/>
              <a:t> </a:t>
            </a:r>
          </a:p>
        </p:txBody>
      </p:sp>
      <p:sp>
        <p:nvSpPr>
          <p:cNvPr id="34824" name="Text Box 8">
            <a:extLst>
              <a:ext uri="{FF2B5EF4-FFF2-40B4-BE49-F238E27FC236}">
                <a16:creationId xmlns:a16="http://schemas.microsoft.com/office/drawing/2014/main" id="{DD36165E-F3F3-4ADB-B053-470487937276}"/>
              </a:ext>
            </a:extLst>
          </p:cNvPr>
          <p:cNvSpPr txBox="1">
            <a:spLocks noChangeArrowheads="1"/>
          </p:cNvSpPr>
          <p:nvPr/>
        </p:nvSpPr>
        <p:spPr bwMode="auto">
          <a:xfrm>
            <a:off x="4211638" y="1700213"/>
            <a:ext cx="4824858" cy="4362450"/>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GB" sz="2800" b="1" dirty="0" err="1">
                <a:solidFill>
                  <a:schemeClr val="hlink"/>
                </a:solidFill>
                <a:effectLst>
                  <a:outerShdw blurRad="38100" dist="38100" dir="2700000" algn="tl">
                    <a:srgbClr val="000000"/>
                  </a:outerShdw>
                </a:effectLst>
              </a:rPr>
              <a:t>Dr.Jones</a:t>
            </a:r>
            <a:r>
              <a:rPr lang="en-GB" sz="2800" b="1" dirty="0">
                <a:solidFill>
                  <a:schemeClr val="hlink"/>
                </a:solidFill>
                <a:effectLst>
                  <a:outerShdw blurRad="38100" dist="38100" dir="2700000" algn="tl">
                    <a:srgbClr val="000000"/>
                  </a:outerShdw>
                </a:effectLst>
              </a:rPr>
              <a:t> notes that the term, </a:t>
            </a:r>
            <a:r>
              <a:rPr lang="en-GB" sz="2800" b="1" dirty="0">
                <a:solidFill>
                  <a:srgbClr val="FFFF00"/>
                </a:solidFill>
                <a:effectLst>
                  <a:outerShdw blurRad="38100" dist="38100" dir="2700000" algn="tl">
                    <a:srgbClr val="000000"/>
                  </a:outerShdw>
                </a:effectLst>
              </a:rPr>
              <a:t>‘Welsh’,</a:t>
            </a:r>
            <a:r>
              <a:rPr lang="en-GB" sz="2800" b="1" dirty="0">
                <a:solidFill>
                  <a:schemeClr val="hlink"/>
                </a:solidFill>
                <a:effectLst>
                  <a:outerShdw blurRad="38100" dist="38100" dir="2700000" algn="tl">
                    <a:srgbClr val="000000"/>
                  </a:outerShdw>
                </a:effectLst>
              </a:rPr>
              <a:t> has Saxon origins and comes from a word meaning </a:t>
            </a:r>
            <a:r>
              <a:rPr lang="en-GB" sz="2800" b="1" dirty="0">
                <a:solidFill>
                  <a:srgbClr val="FFFF00"/>
                </a:solidFill>
                <a:effectLst>
                  <a:outerShdw blurRad="38100" dist="38100" dir="2700000" algn="tl">
                    <a:srgbClr val="000000"/>
                  </a:outerShdw>
                </a:effectLst>
              </a:rPr>
              <a:t>‘foreigner’.</a:t>
            </a:r>
            <a:r>
              <a:rPr lang="en-GB" sz="2800" b="1" dirty="0">
                <a:effectLst>
                  <a:outerShdw blurRad="38100" dist="38100" dir="2700000" algn="tl">
                    <a:srgbClr val="000000"/>
                  </a:outerShdw>
                </a:effectLst>
              </a:rPr>
              <a:t> </a:t>
            </a:r>
            <a:r>
              <a:rPr lang="en-GB" sz="2800" b="1" dirty="0">
                <a:solidFill>
                  <a:srgbClr val="FF9900"/>
                </a:solidFill>
                <a:effectLst>
                  <a:outerShdw blurRad="38100" dist="38100" dir="2700000" algn="tl">
                    <a:srgbClr val="000000"/>
                  </a:outerShdw>
                </a:effectLst>
              </a:rPr>
              <a:t>However, the Welsh word for itself,</a:t>
            </a:r>
            <a:r>
              <a:rPr lang="en-GB" sz="2800" b="1" dirty="0">
                <a:effectLst>
                  <a:outerShdw blurRad="38100" dist="38100" dir="2700000" algn="tl">
                    <a:srgbClr val="000000"/>
                  </a:outerShdw>
                </a:effectLst>
              </a:rPr>
              <a:t> </a:t>
            </a:r>
            <a:r>
              <a:rPr lang="en-GB" sz="2800" b="1" i="1" dirty="0" err="1">
                <a:solidFill>
                  <a:srgbClr val="00FF00"/>
                </a:solidFill>
                <a:effectLst>
                  <a:outerShdw blurRad="38100" dist="38100" dir="2700000" algn="tl">
                    <a:srgbClr val="000000"/>
                  </a:outerShdw>
                </a:effectLst>
              </a:rPr>
              <a:t>Cymraeg</a:t>
            </a:r>
            <a:r>
              <a:rPr lang="en-GB" sz="2800" b="1" dirty="0">
                <a:solidFill>
                  <a:srgbClr val="00FF00"/>
                </a:solidFill>
                <a:effectLst>
                  <a:outerShdw blurRad="38100" dist="38100" dir="2700000" algn="tl">
                    <a:srgbClr val="000000"/>
                  </a:outerShdw>
                </a:effectLst>
              </a:rPr>
              <a:t>, means </a:t>
            </a:r>
            <a:r>
              <a:rPr lang="en-GB" sz="2800" b="1" dirty="0">
                <a:solidFill>
                  <a:srgbClr val="FFFF00"/>
                </a:solidFill>
                <a:effectLst>
                  <a:outerShdw blurRad="38100" dist="38100" dir="2700000" algn="tl">
                    <a:srgbClr val="000000"/>
                  </a:outerShdw>
                </a:effectLst>
              </a:rPr>
              <a:t>‘language of the kinsmen’</a:t>
            </a:r>
            <a:r>
              <a:rPr lang="en-GB" sz="2800" b="1" dirty="0">
                <a:solidFill>
                  <a:srgbClr val="00FF00"/>
                </a:solidFill>
                <a:effectLst>
                  <a:outerShdw blurRad="38100" dist="38100" dir="2700000" algn="tl">
                    <a:srgbClr val="000000"/>
                  </a:outerShdw>
                </a:effectLst>
              </a:rPr>
              <a:t> </a:t>
            </a:r>
            <a:r>
              <a:rPr lang="en-GB" sz="2800" b="1" i="1" dirty="0" err="1">
                <a:solidFill>
                  <a:srgbClr val="00FF00"/>
                </a:solidFill>
                <a:effectLst>
                  <a:outerShdw blurRad="38100" dist="38100" dir="2700000" algn="tl">
                    <a:srgbClr val="000000"/>
                  </a:outerShdw>
                </a:effectLst>
              </a:rPr>
              <a:t>Cymraeg</a:t>
            </a:r>
            <a:r>
              <a:rPr lang="en-GB" sz="2800" b="1" dirty="0">
                <a:solidFill>
                  <a:srgbClr val="00FF00"/>
                </a:solidFill>
                <a:effectLst>
                  <a:outerShdw blurRad="38100" dist="38100" dir="2700000" algn="tl">
                    <a:srgbClr val="000000"/>
                  </a:outerShdw>
                </a:effectLst>
              </a:rPr>
              <a:t> is a Celtic language in a Indo-European lineage.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4822"/>
                                        </p:tgtEl>
                                        <p:attrNameLst>
                                          <p:attrName>style.visibility</p:attrName>
                                        </p:attrNameLst>
                                      </p:cBhvr>
                                      <p:to>
                                        <p:strVal val="visible"/>
                                      </p:to>
                                    </p:set>
                                    <p:animEffect transition="in" filter="circle(in)">
                                      <p:cBhvr>
                                        <p:cTn id="7" dur="2000"/>
                                        <p:tgtEl>
                                          <p:spTgt spid="348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4823"/>
                                        </p:tgtEl>
                                        <p:attrNameLst>
                                          <p:attrName>style.visibility</p:attrName>
                                        </p:attrNameLst>
                                      </p:cBhvr>
                                      <p:to>
                                        <p:strVal val="visible"/>
                                      </p:to>
                                    </p:set>
                                    <p:anim calcmode="lin" valueType="num">
                                      <p:cBhvr additive="base">
                                        <p:cTn id="12" dur="500" fill="hold"/>
                                        <p:tgtEl>
                                          <p:spTgt spid="34823"/>
                                        </p:tgtEl>
                                        <p:attrNameLst>
                                          <p:attrName>ppt_x</p:attrName>
                                        </p:attrNameLst>
                                      </p:cBhvr>
                                      <p:tavLst>
                                        <p:tav tm="0">
                                          <p:val>
                                            <p:strVal val="#ppt_x"/>
                                          </p:val>
                                        </p:tav>
                                        <p:tav tm="100000">
                                          <p:val>
                                            <p:strVal val="#ppt_x"/>
                                          </p:val>
                                        </p:tav>
                                      </p:tavLst>
                                    </p:anim>
                                    <p:anim calcmode="lin" valueType="num">
                                      <p:cBhvr additive="base">
                                        <p:cTn id="13" dur="500" fill="hold"/>
                                        <p:tgtEl>
                                          <p:spTgt spid="3482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34824"/>
                                        </p:tgtEl>
                                        <p:attrNameLst>
                                          <p:attrName>style.visibility</p:attrName>
                                        </p:attrNameLst>
                                      </p:cBhvr>
                                      <p:to>
                                        <p:strVal val="visible"/>
                                      </p:to>
                                    </p:set>
                                    <p:anim calcmode="discrete" valueType="clr">
                                      <p:cBhvr override="childStyle">
                                        <p:cTn id="18" dur="80"/>
                                        <p:tgtEl>
                                          <p:spTgt spid="3482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4824"/>
                                        </p:tgtEl>
                                        <p:attrNameLst>
                                          <p:attrName>fillcolor</p:attrName>
                                        </p:attrNameLst>
                                      </p:cBhvr>
                                      <p:tavLst>
                                        <p:tav tm="0">
                                          <p:val>
                                            <p:clrVal>
                                              <a:schemeClr val="accent2"/>
                                            </p:clrVal>
                                          </p:val>
                                        </p:tav>
                                        <p:tav tm="50000">
                                          <p:val>
                                            <p:clrVal>
                                              <a:schemeClr val="hlink"/>
                                            </p:clrVal>
                                          </p:val>
                                        </p:tav>
                                      </p:tavLst>
                                    </p:anim>
                                    <p:set>
                                      <p:cBhvr>
                                        <p:cTn id="20" dur="80"/>
                                        <p:tgtEl>
                                          <p:spTgt spid="348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2908070E-1E1B-4066-9BD7-48857BBBD023}"/>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0D663E2D-241F-4070-8B02-AA6439C6F263}" type="slidenum">
              <a:rPr lang="en-GB" altLang="en-US" sz="1200"/>
              <a:pPr>
                <a:spcBef>
                  <a:spcPct val="0"/>
                </a:spcBef>
                <a:buClrTx/>
                <a:buFontTx/>
                <a:buNone/>
              </a:pPr>
              <a:t>21</a:t>
            </a:fld>
            <a:endParaRPr lang="en-GB" altLang="en-US" sz="1200"/>
          </a:p>
        </p:txBody>
      </p:sp>
      <p:sp>
        <p:nvSpPr>
          <p:cNvPr id="36866" name="Rectangle 2">
            <a:extLst>
              <a:ext uri="{FF2B5EF4-FFF2-40B4-BE49-F238E27FC236}">
                <a16:creationId xmlns:a16="http://schemas.microsoft.com/office/drawing/2014/main" id="{F2D0D0BF-7A00-4577-BF5F-FE832A3F266B}"/>
              </a:ext>
            </a:extLst>
          </p:cNvPr>
          <p:cNvSpPr>
            <a:spLocks noGrp="1" noChangeArrowheads="1"/>
          </p:cNvSpPr>
          <p:nvPr>
            <p:ph type="title"/>
          </p:nvPr>
        </p:nvSpPr>
        <p:spPr/>
        <p:txBody>
          <a:bodyPr/>
          <a:lstStyle/>
          <a:p>
            <a:pPr eaLnBrk="1" hangingPunct="1">
              <a:defRPr/>
            </a:pPr>
            <a:r>
              <a:rPr lang="en-GB" b="1" dirty="0">
                <a:solidFill>
                  <a:srgbClr val="FFFF00"/>
                </a:solidFill>
              </a:rPr>
              <a:t>The Ancient British Language</a:t>
            </a:r>
          </a:p>
        </p:txBody>
      </p:sp>
      <p:sp>
        <p:nvSpPr>
          <p:cNvPr id="36869" name="Text Box 5">
            <a:extLst>
              <a:ext uri="{FF2B5EF4-FFF2-40B4-BE49-F238E27FC236}">
                <a16:creationId xmlns:a16="http://schemas.microsoft.com/office/drawing/2014/main" id="{524C36E7-644B-4280-933D-EC623F032B13}"/>
              </a:ext>
            </a:extLst>
          </p:cNvPr>
          <p:cNvSpPr txBox="1">
            <a:spLocks noChangeArrowheads="1"/>
          </p:cNvSpPr>
          <p:nvPr/>
        </p:nvSpPr>
        <p:spPr bwMode="auto">
          <a:xfrm>
            <a:off x="4221497" y="1819267"/>
            <a:ext cx="4663405" cy="3935413"/>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GB" sz="2800" b="1" dirty="0">
                <a:solidFill>
                  <a:schemeClr val="hlink"/>
                </a:solidFill>
                <a:effectLst>
                  <a:outerShdw blurRad="38100" dist="38100" dir="2700000" algn="tl">
                    <a:srgbClr val="000000"/>
                  </a:outerShdw>
                </a:effectLst>
              </a:rPr>
              <a:t>It belongs to the Insular Celtic languages rather than the Continental Celtic languages </a:t>
            </a:r>
            <a:r>
              <a:rPr lang="en-GB" sz="2800" b="1" dirty="0">
                <a:solidFill>
                  <a:srgbClr val="FF9900"/>
                </a:solidFill>
                <a:effectLst>
                  <a:outerShdw blurRad="38100" dist="38100" dir="2700000" algn="tl">
                    <a:srgbClr val="000000"/>
                  </a:outerShdw>
                </a:effectLst>
              </a:rPr>
              <a:t>and it is, </a:t>
            </a:r>
            <a:r>
              <a:rPr lang="en-GB" sz="2800" b="1" dirty="0" err="1">
                <a:solidFill>
                  <a:srgbClr val="FF9900"/>
                </a:solidFill>
                <a:effectLst>
                  <a:outerShdw blurRad="38100" dist="38100" dir="2700000" algn="tl">
                    <a:srgbClr val="000000"/>
                  </a:outerShdw>
                </a:effectLst>
              </a:rPr>
              <a:t>‘a</a:t>
            </a:r>
            <a:r>
              <a:rPr lang="en-GB" sz="2800" b="1" dirty="0">
                <a:solidFill>
                  <a:srgbClr val="FF9900"/>
                </a:solidFill>
                <a:effectLst>
                  <a:outerShdw blurRad="38100" dist="38100" dir="2700000" algn="tl">
                    <a:srgbClr val="000000"/>
                  </a:outerShdw>
                </a:effectLst>
              </a:rPr>
              <a:t> branch of the Brittonic group’ (akin to Cornish and Breton)</a:t>
            </a:r>
            <a:r>
              <a:rPr lang="en-GB" sz="2800" b="1" dirty="0">
                <a:solidFill>
                  <a:schemeClr val="hlink"/>
                </a:solidFill>
                <a:effectLst>
                  <a:outerShdw blurRad="38100" dist="38100" dir="2700000" algn="tl">
                    <a:srgbClr val="000000"/>
                  </a:outerShdw>
                </a:effectLst>
              </a:rPr>
              <a:t> </a:t>
            </a:r>
            <a:r>
              <a:rPr lang="en-GB" sz="2800" b="1" dirty="0">
                <a:solidFill>
                  <a:srgbClr val="FFFF00"/>
                </a:solidFill>
                <a:effectLst>
                  <a:outerShdw blurRad="38100" dist="38100" dir="2700000" algn="tl">
                    <a:srgbClr val="000000"/>
                  </a:outerShdw>
                </a:effectLst>
              </a:rPr>
              <a:t>rather than Goidelic (referring to Irish, Gaelic and Manx)</a:t>
            </a:r>
          </a:p>
        </p:txBody>
      </p:sp>
      <p:pic>
        <p:nvPicPr>
          <p:cNvPr id="36871" name="Picture 7" descr="box-tm_welsh">
            <a:hlinkClick r:id="rId3"/>
            <a:extLst>
              <a:ext uri="{FF2B5EF4-FFF2-40B4-BE49-F238E27FC236}">
                <a16:creationId xmlns:a16="http://schemas.microsoft.com/office/drawing/2014/main" id="{3EB460C2-C3CF-4955-B872-F2DA11F61A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341438"/>
            <a:ext cx="362108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circle(in)">
                                      <p:cBhvr>
                                        <p:cTn id="7" dur="2000"/>
                                        <p:tgtEl>
                                          <p:spTgt spid="368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36869"/>
                                        </p:tgtEl>
                                        <p:attrNameLst>
                                          <p:attrName>style.visibility</p:attrName>
                                        </p:attrNameLst>
                                      </p:cBhvr>
                                      <p:to>
                                        <p:strVal val="visible"/>
                                      </p:to>
                                    </p:set>
                                    <p:anim calcmode="discrete" valueType="clr">
                                      <p:cBhvr override="childStyle">
                                        <p:cTn id="12" dur="80"/>
                                        <p:tgtEl>
                                          <p:spTgt spid="3686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6869"/>
                                        </p:tgtEl>
                                        <p:attrNameLst>
                                          <p:attrName>fillcolor</p:attrName>
                                        </p:attrNameLst>
                                      </p:cBhvr>
                                      <p:tavLst>
                                        <p:tav tm="0">
                                          <p:val>
                                            <p:clrVal>
                                              <a:schemeClr val="accent2"/>
                                            </p:clrVal>
                                          </p:val>
                                        </p:tav>
                                        <p:tav tm="50000">
                                          <p:val>
                                            <p:clrVal>
                                              <a:schemeClr val="hlink"/>
                                            </p:clrVal>
                                          </p:val>
                                        </p:tav>
                                      </p:tavLst>
                                    </p:anim>
                                    <p:set>
                                      <p:cBhvr>
                                        <p:cTn id="14" dur="80"/>
                                        <p:tgtEl>
                                          <p:spTgt spid="3686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BF3C-AE59-41B1-9D6F-F6BFEE2A8A17}"/>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29A3EB12-B7CD-42B3-AD73-E1FEAB01789B}"/>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89FAA116-836B-436A-8F7E-93F8896811C2}" type="slidenum">
              <a:rPr lang="en-GB" altLang="en-US" sz="1200"/>
              <a:pPr>
                <a:spcBef>
                  <a:spcPct val="0"/>
                </a:spcBef>
                <a:buClrTx/>
                <a:buFontTx/>
                <a:buNone/>
              </a:pPr>
              <a:t>22</a:t>
            </a:fld>
            <a:endParaRPr lang="en-GB" altLang="en-US" sz="1200"/>
          </a:p>
        </p:txBody>
      </p:sp>
      <p:sp>
        <p:nvSpPr>
          <p:cNvPr id="4" name="TextBox 3">
            <a:extLst>
              <a:ext uri="{FF2B5EF4-FFF2-40B4-BE49-F238E27FC236}">
                <a16:creationId xmlns:a16="http://schemas.microsoft.com/office/drawing/2014/main" id="{3ABE9DD7-8668-4855-B050-54AB846F8E77}"/>
              </a:ext>
            </a:extLst>
          </p:cNvPr>
          <p:cNvSpPr txBox="1"/>
          <p:nvPr/>
        </p:nvSpPr>
        <p:spPr>
          <a:xfrm>
            <a:off x="3929063" y="1143000"/>
            <a:ext cx="5214937" cy="5262563"/>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2800" b="1" dirty="0">
                <a:solidFill>
                  <a:srgbClr val="00FF00"/>
                </a:solidFill>
                <a:effectLst>
                  <a:outerShdw blurRad="38100" dist="38100" dir="2700000" algn="tl">
                    <a:srgbClr val="000000">
                      <a:alpha val="43137"/>
                    </a:srgbClr>
                  </a:outerShdw>
                </a:effectLst>
              </a:rPr>
              <a:t>It is interesting that the language of Welsh is referred to by themselves as the language of the kinsmen, </a:t>
            </a:r>
            <a:r>
              <a:rPr lang="en-GB" sz="2800" b="1" dirty="0">
                <a:solidFill>
                  <a:srgbClr val="FF00FF"/>
                </a:solidFill>
                <a:effectLst>
                  <a:outerShdw blurRad="38100" dist="38100" dir="2700000" algn="tl">
                    <a:srgbClr val="000000">
                      <a:alpha val="43137"/>
                    </a:srgbClr>
                  </a:outerShdw>
                </a:effectLst>
              </a:rPr>
              <a:t>because the word gentile means precisely that from its Latin origin, </a:t>
            </a:r>
            <a:r>
              <a:rPr lang="en-GB" sz="2800" b="1" dirty="0">
                <a:solidFill>
                  <a:srgbClr val="00FFFF"/>
                </a:solidFill>
                <a:effectLst>
                  <a:outerShdw blurRad="38100" dist="38100" dir="2700000" algn="tl">
                    <a:srgbClr val="000000">
                      <a:alpha val="43137"/>
                    </a:srgbClr>
                  </a:outerShdw>
                </a:effectLst>
              </a:rPr>
              <a:t>so where the KJV Bible uses gentile instead of people or nation in many instances it is referring to the</a:t>
            </a:r>
            <a:r>
              <a:rPr lang="en-GB" sz="2800" b="1" dirty="0">
                <a:effectLst>
                  <a:outerShdw blurRad="38100" dist="38100" dir="2700000" algn="tl">
                    <a:srgbClr val="000000">
                      <a:alpha val="43137"/>
                    </a:srgbClr>
                  </a:outerShdw>
                </a:effectLst>
              </a:rPr>
              <a:t> </a:t>
            </a:r>
            <a:r>
              <a:rPr lang="en-GB" sz="2800" b="1" dirty="0">
                <a:solidFill>
                  <a:srgbClr val="FFFF00"/>
                </a:solidFill>
                <a:effectLst>
                  <a:outerShdw blurRad="38100" dist="38100" dir="2700000" algn="tl">
                    <a:srgbClr val="000000">
                      <a:alpha val="43137"/>
                    </a:srgbClr>
                  </a:outerShdw>
                </a:effectLst>
              </a:rPr>
              <a:t>Celtic-Germanic-Anglo-Saxon peoples!</a:t>
            </a:r>
          </a:p>
        </p:txBody>
      </p:sp>
      <p:pic>
        <p:nvPicPr>
          <p:cNvPr id="198658" name="Picture 2" descr="http://www.watton.org/clipart/bible/bible111.gif">
            <a:extLst>
              <a:ext uri="{FF2B5EF4-FFF2-40B4-BE49-F238E27FC236}">
                <a16:creationId xmlns:a16="http://schemas.microsoft.com/office/drawing/2014/main" id="{51066F7A-A0A7-4B16-A3CE-654E5B8273A2}"/>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428596" y="2214554"/>
            <a:ext cx="3201316" cy="17668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98658"/>
                                        </p:tgtEl>
                                        <p:attrNameLst>
                                          <p:attrName>style.visibility</p:attrName>
                                        </p:attrNameLst>
                                      </p:cBhvr>
                                      <p:to>
                                        <p:strVal val="visible"/>
                                      </p:to>
                                    </p:set>
                                    <p:animEffect transition="in" filter="circle(in)">
                                      <p:cBhvr>
                                        <p:cTn id="7" dur="2000"/>
                                        <p:tgtEl>
                                          <p:spTgt spid="1986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98B67-DDC2-41DF-9810-4B25FFDF92EC}"/>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C3D279F4-EC93-4369-A583-CF19C71C8D34}"/>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D7443368-E127-4562-86AC-C1CE0CAB330D}" type="slidenum">
              <a:rPr lang="en-GB" altLang="en-US" sz="1200"/>
              <a:pPr>
                <a:spcBef>
                  <a:spcPct val="0"/>
                </a:spcBef>
                <a:buClrTx/>
                <a:buFontTx/>
                <a:buNone/>
              </a:pPr>
              <a:t>23</a:t>
            </a:fld>
            <a:endParaRPr lang="en-GB" altLang="en-US" sz="1200"/>
          </a:p>
        </p:txBody>
      </p:sp>
      <p:pic>
        <p:nvPicPr>
          <p:cNvPr id="4" name="Picture 2" descr="http://farm1.static.flickr.com/92/223151944_bd51c6418f.jpg?v=0">
            <a:extLst>
              <a:ext uri="{FF2B5EF4-FFF2-40B4-BE49-F238E27FC236}">
                <a16:creationId xmlns:a16="http://schemas.microsoft.com/office/drawing/2014/main" id="{2A1548F5-1118-4E1B-9159-C188B2E5518E}"/>
              </a:ext>
            </a:extLst>
          </p:cNvPr>
          <p:cNvPicPr>
            <a:picLocks noChangeAspect="1" noChangeArrowheads="1"/>
          </p:cNvPicPr>
          <p:nvPr/>
        </p:nvPicPr>
        <p:blipFill>
          <a:blip r:embed="rId2"/>
          <a:srcRect/>
          <a:stretch>
            <a:fillRect/>
          </a:stretch>
        </p:blipFill>
        <p:spPr bwMode="auto">
          <a:xfrm>
            <a:off x="357158" y="1285860"/>
            <a:ext cx="3009900" cy="4762500"/>
          </a:xfrm>
          <a:prstGeom prst="rect">
            <a:avLst/>
          </a:prstGeom>
          <a:ln>
            <a:noFill/>
          </a:ln>
          <a:effectLst>
            <a:softEdge rad="112500"/>
          </a:effectLst>
        </p:spPr>
      </p:pic>
      <p:pic>
        <p:nvPicPr>
          <p:cNvPr id="33797" name="Picture 2" descr="http://pages.sssnet.com/7genex7/king.gif">
            <a:extLst>
              <a:ext uri="{FF2B5EF4-FFF2-40B4-BE49-F238E27FC236}">
                <a16:creationId xmlns:a16="http://schemas.microsoft.com/office/drawing/2014/main" id="{F7B38824-4E46-4CAB-828D-B98B91606C0B}"/>
              </a:ext>
            </a:extLst>
          </p:cNvPr>
          <p:cNvPicPr>
            <a:picLocks noChangeAspect="1" noChangeArrowheads="1"/>
          </p:cNvPicPr>
          <p:nvPr/>
        </p:nvPicPr>
        <p:blipFill>
          <a:blip r:embed="rId3">
            <a:duotone>
              <a:prstClr val="black"/>
              <a:schemeClr val="accent2">
                <a:tint val="45000"/>
                <a:satMod val="400000"/>
              </a:schemeClr>
            </a:duotone>
          </a:blip>
          <a:srcRect/>
          <a:stretch>
            <a:fillRect/>
          </a:stretch>
        </p:blipFill>
        <p:spPr bwMode="auto">
          <a:xfrm>
            <a:off x="7143750" y="1285875"/>
            <a:ext cx="1743075" cy="3943350"/>
          </a:xfrm>
          <a:prstGeom prst="rect">
            <a:avLst/>
          </a:prstGeom>
          <a:noFill/>
          <a:ln w="9525">
            <a:noFill/>
            <a:miter lim="800000"/>
            <a:headEnd/>
            <a:tailEnd/>
          </a:ln>
        </p:spPr>
      </p:pic>
      <p:sp>
        <p:nvSpPr>
          <p:cNvPr id="33798" name="TextBox 5">
            <a:extLst>
              <a:ext uri="{FF2B5EF4-FFF2-40B4-BE49-F238E27FC236}">
                <a16:creationId xmlns:a16="http://schemas.microsoft.com/office/drawing/2014/main" id="{6B63F25B-F7CE-40F7-A961-3FCCEDE55553}"/>
              </a:ext>
            </a:extLst>
          </p:cNvPr>
          <p:cNvSpPr txBox="1">
            <a:spLocks noChangeArrowheads="1"/>
          </p:cNvSpPr>
          <p:nvPr/>
        </p:nvSpPr>
        <p:spPr bwMode="auto">
          <a:xfrm>
            <a:off x="3643313" y="1571625"/>
            <a:ext cx="3214687" cy="3540125"/>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2800" b="1" dirty="0">
                <a:solidFill>
                  <a:srgbClr val="FF9900"/>
                </a:solidFill>
                <a:effectLst>
                  <a:outerShdw blurRad="38100" dist="38100" dir="2700000" algn="tl">
                    <a:srgbClr val="000000">
                      <a:alpha val="43137"/>
                    </a:srgbClr>
                  </a:outerShdw>
                </a:effectLst>
              </a:rPr>
              <a:t>Not only is the language similar but so is the Scythian custom of wearing pointed hats like those worn by welsh ladies.</a:t>
            </a:r>
          </a:p>
        </p:txBody>
      </p:sp>
      <p:sp>
        <p:nvSpPr>
          <p:cNvPr id="7" name="TextBox 6">
            <a:extLst>
              <a:ext uri="{FF2B5EF4-FFF2-40B4-BE49-F238E27FC236}">
                <a16:creationId xmlns:a16="http://schemas.microsoft.com/office/drawing/2014/main" id="{BBECFDAC-31CC-49AB-8569-52CCB36BED37}"/>
              </a:ext>
            </a:extLst>
          </p:cNvPr>
          <p:cNvSpPr txBox="1"/>
          <p:nvPr/>
        </p:nvSpPr>
        <p:spPr>
          <a:xfrm>
            <a:off x="6553200" y="5411788"/>
            <a:ext cx="2500313" cy="954087"/>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eaLnBrk="1" hangingPunct="1">
              <a:defRPr/>
            </a:pPr>
            <a:r>
              <a:rPr lang="en-GB" sz="2800" b="1" dirty="0" err="1">
                <a:solidFill>
                  <a:srgbClr val="FFFF00"/>
                </a:solidFill>
                <a:effectLst>
                  <a:outerShdw blurRad="38100" dist="38100" dir="2700000" algn="tl">
                    <a:srgbClr val="000000">
                      <a:alpha val="43137"/>
                    </a:srgbClr>
                  </a:outerShdw>
                </a:effectLst>
              </a:rPr>
              <a:t>Sakan</a:t>
            </a:r>
            <a:r>
              <a:rPr lang="en-GB" sz="2800" b="1" dirty="0">
                <a:solidFill>
                  <a:srgbClr val="FFFF00"/>
                </a:solidFill>
                <a:effectLst>
                  <a:outerShdw blurRad="38100" dist="38100" dir="2700000" algn="tl">
                    <a:srgbClr val="000000">
                      <a:alpha val="43137"/>
                    </a:srgbClr>
                  </a:outerShdw>
                </a:effectLst>
              </a:rPr>
              <a:t> king Of The </a:t>
            </a:r>
            <a:r>
              <a:rPr lang="en-GB" sz="2800" b="1" dirty="0" err="1">
                <a:solidFill>
                  <a:srgbClr val="FFFF00"/>
                </a:solidFill>
                <a:effectLst>
                  <a:outerShdw blurRad="38100" dist="38100" dir="2700000" algn="tl">
                    <a:srgbClr val="000000">
                      <a:alpha val="43137"/>
                    </a:srgbClr>
                  </a:outerShdw>
                </a:effectLst>
              </a:rPr>
              <a:t>Skuka</a:t>
            </a:r>
            <a:endParaRPr lang="en-GB" sz="28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3797"/>
                                        </p:tgtEl>
                                        <p:attrNameLst>
                                          <p:attrName>style.visibility</p:attrName>
                                        </p:attrNameLst>
                                      </p:cBhvr>
                                      <p:to>
                                        <p:strVal val="visible"/>
                                      </p:to>
                                    </p:set>
                                    <p:animEffect transition="in" filter="circle(in)">
                                      <p:cBhvr>
                                        <p:cTn id="12" dur="2000"/>
                                        <p:tgtEl>
                                          <p:spTgt spid="337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7" presetClass="entr" presetSubtype="0" fill="hold" nodeType="clickEffect">
                                  <p:stCondLst>
                                    <p:cond delay="0"/>
                                  </p:stCondLst>
                                  <p:iterate type="lt">
                                    <p:tmPct val="50000"/>
                                  </p:iterate>
                                  <p:childTnLst>
                                    <p:set>
                                      <p:cBhvr>
                                        <p:cTn id="22" dur="1" fill="hold">
                                          <p:stCondLst>
                                            <p:cond delay="0"/>
                                          </p:stCondLst>
                                        </p:cTn>
                                        <p:tgtEl>
                                          <p:spTgt spid="33798"/>
                                        </p:tgtEl>
                                        <p:attrNameLst>
                                          <p:attrName>style.visibility</p:attrName>
                                        </p:attrNameLst>
                                      </p:cBhvr>
                                      <p:to>
                                        <p:strVal val="visible"/>
                                      </p:to>
                                    </p:set>
                                    <p:anim calcmode="discrete" valueType="clr">
                                      <p:cBhvr override="childStyle">
                                        <p:cTn id="23" dur="80"/>
                                        <p:tgtEl>
                                          <p:spTgt spid="33798"/>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33798"/>
                                        </p:tgtEl>
                                        <p:attrNameLst>
                                          <p:attrName>fillcolor</p:attrName>
                                        </p:attrNameLst>
                                      </p:cBhvr>
                                      <p:tavLst>
                                        <p:tav tm="0">
                                          <p:val>
                                            <p:clrVal>
                                              <a:schemeClr val="accent2"/>
                                            </p:clrVal>
                                          </p:val>
                                        </p:tav>
                                        <p:tav tm="50000">
                                          <p:val>
                                            <p:clrVal>
                                              <a:schemeClr val="hlink"/>
                                            </p:clrVal>
                                          </p:val>
                                        </p:tav>
                                      </p:tavLst>
                                    </p:anim>
                                    <p:set>
                                      <p:cBhvr>
                                        <p:cTn id="25" dur="80"/>
                                        <p:tgtEl>
                                          <p:spTgt spid="3379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AAE02-4591-4E22-A54F-2A2E3731F38B}"/>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FF5574AA-0723-4542-AD5C-6205A75C5295}"/>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9B26F3B6-9AAE-4380-B685-55930CDAB6A9}" type="slidenum">
              <a:rPr lang="en-GB" altLang="en-US" sz="1200"/>
              <a:pPr>
                <a:spcBef>
                  <a:spcPct val="0"/>
                </a:spcBef>
                <a:buClrTx/>
                <a:buFontTx/>
                <a:buNone/>
              </a:pPr>
              <a:t>24</a:t>
            </a:fld>
            <a:endParaRPr lang="en-GB" altLang="en-US" sz="1200"/>
          </a:p>
        </p:txBody>
      </p:sp>
      <p:pic>
        <p:nvPicPr>
          <p:cNvPr id="20484" name="Picture 2" descr="http://images.google.co.uk/url?source=imgres&amp;ct=img&amp;q=http://www2.trafford.com/clientimages2/cv1412056004.jpg&amp;usg=AFQjCNEbi4E355sdWl9fdWsVIdMUu5cvcA">
            <a:extLst>
              <a:ext uri="{FF2B5EF4-FFF2-40B4-BE49-F238E27FC236}">
                <a16:creationId xmlns:a16="http://schemas.microsoft.com/office/drawing/2014/main" id="{DA17A338-24C6-4D48-9190-046BE6A3CD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571" b="2684"/>
          <a:stretch>
            <a:fillRect/>
          </a:stretch>
        </p:blipFill>
        <p:spPr bwMode="auto">
          <a:xfrm>
            <a:off x="357188" y="1428750"/>
            <a:ext cx="3857625"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488BAEE-B020-44D0-94AC-51499A396FC7}"/>
              </a:ext>
            </a:extLst>
          </p:cNvPr>
          <p:cNvSpPr txBox="1"/>
          <p:nvPr/>
        </p:nvSpPr>
        <p:spPr>
          <a:xfrm>
            <a:off x="4500563" y="1357313"/>
            <a:ext cx="4500562" cy="4400550"/>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2800" b="1" dirty="0">
                <a:solidFill>
                  <a:srgbClr val="00FFFF"/>
                </a:solidFill>
                <a:effectLst>
                  <a:outerShdw blurRad="38100" dist="38100" dir="2700000" algn="tl">
                    <a:srgbClr val="000000">
                      <a:alpha val="43137"/>
                    </a:srgbClr>
                  </a:outerShdw>
                </a:effectLst>
              </a:rPr>
              <a:t>Grant Berkley, </a:t>
            </a:r>
            <a:r>
              <a:rPr lang="en-GB" sz="2800" b="1" dirty="0">
                <a:solidFill>
                  <a:srgbClr val="FFC000"/>
                </a:solidFill>
                <a:effectLst>
                  <a:outerShdw blurRad="38100" dist="38100" dir="2700000" algn="tl">
                    <a:srgbClr val="000000">
                      <a:alpha val="43137"/>
                    </a:srgbClr>
                  </a:outerShdw>
                </a:effectLst>
              </a:rPr>
              <a:t>the author of the book “Moses In The Hieroglyphs” </a:t>
            </a:r>
            <a:r>
              <a:rPr lang="en-GB" sz="2800" b="1" dirty="0">
                <a:solidFill>
                  <a:srgbClr val="00FF00"/>
                </a:solidFill>
                <a:effectLst>
                  <a:outerShdw blurRad="38100" dist="38100" dir="2700000" algn="tl">
                    <a:srgbClr val="000000">
                      <a:alpha val="43137"/>
                    </a:srgbClr>
                  </a:outerShdw>
                </a:effectLst>
              </a:rPr>
              <a:t>shows how the Welsh language  can be used to decipher  Egyptian  cartouches </a:t>
            </a:r>
            <a:r>
              <a:rPr lang="en-GB" sz="2800" b="1" dirty="0">
                <a:effectLst>
                  <a:outerShdw blurRad="38100" dist="38100" dir="2700000" algn="tl">
                    <a:srgbClr val="000000">
                      <a:alpha val="43137"/>
                    </a:srgbClr>
                  </a:outerShdw>
                </a:effectLst>
              </a:rPr>
              <a:t> </a:t>
            </a:r>
            <a:r>
              <a:rPr lang="en-GB" sz="2800" b="1" dirty="0">
                <a:solidFill>
                  <a:srgbClr val="FFFF00"/>
                </a:solidFill>
                <a:effectLst>
                  <a:outerShdw blurRad="38100" dist="38100" dir="2700000" algn="tl">
                    <a:srgbClr val="000000">
                      <a:alpha val="43137"/>
                    </a:srgbClr>
                  </a:outerShdw>
                </a:effectLst>
              </a:rPr>
              <a:t>and consequently that the generally accepted chronology of the pharaohs is in error.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circle(in)">
                                      <p:cBhvr>
                                        <p:cTn id="7" dur="2000"/>
                                        <p:tgtEl>
                                          <p:spTgt spid="204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E8DECA37-3F56-46A5-9A7C-11EC9C768B51}"/>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36D5FB9D-96F7-4865-AAA1-C3B576E0A193}" type="slidenum">
              <a:rPr lang="en-GB" altLang="en-US" sz="1200"/>
              <a:pPr>
                <a:spcBef>
                  <a:spcPct val="0"/>
                </a:spcBef>
                <a:buClrTx/>
                <a:buFontTx/>
                <a:buNone/>
              </a:pPr>
              <a:t>25</a:t>
            </a:fld>
            <a:endParaRPr lang="en-GB" altLang="en-US" sz="1200"/>
          </a:p>
        </p:txBody>
      </p:sp>
      <p:sp>
        <p:nvSpPr>
          <p:cNvPr id="20482" name="Rectangle 2">
            <a:extLst>
              <a:ext uri="{FF2B5EF4-FFF2-40B4-BE49-F238E27FC236}">
                <a16:creationId xmlns:a16="http://schemas.microsoft.com/office/drawing/2014/main" id="{2EEF3341-118D-40C6-9865-84F0357F8EDA}"/>
              </a:ext>
            </a:extLst>
          </p:cNvPr>
          <p:cNvSpPr>
            <a:spLocks noGrp="1" noChangeArrowheads="1"/>
          </p:cNvSpPr>
          <p:nvPr>
            <p:ph type="title"/>
          </p:nvPr>
        </p:nvSpPr>
        <p:spPr/>
        <p:txBody>
          <a:bodyPr/>
          <a:lstStyle/>
          <a:p>
            <a:pPr eaLnBrk="1" hangingPunct="1">
              <a:defRPr/>
            </a:pPr>
            <a:r>
              <a:rPr lang="en-GB" b="1" dirty="0">
                <a:solidFill>
                  <a:srgbClr val="FFFF00"/>
                </a:solidFill>
              </a:rPr>
              <a:t>The Ancient British Language</a:t>
            </a:r>
          </a:p>
        </p:txBody>
      </p:sp>
      <p:sp>
        <p:nvSpPr>
          <p:cNvPr id="20484" name="Text Box 4">
            <a:extLst>
              <a:ext uri="{FF2B5EF4-FFF2-40B4-BE49-F238E27FC236}">
                <a16:creationId xmlns:a16="http://schemas.microsoft.com/office/drawing/2014/main" id="{26F54BA3-8CD4-44D4-B9BD-6325A4396EC9}"/>
              </a:ext>
            </a:extLst>
          </p:cNvPr>
          <p:cNvSpPr txBox="1">
            <a:spLocks noChangeArrowheads="1"/>
          </p:cNvSpPr>
          <p:nvPr/>
        </p:nvSpPr>
        <p:spPr bwMode="auto">
          <a:xfrm>
            <a:off x="4716016" y="1988840"/>
            <a:ext cx="4176464" cy="3081337"/>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eaLnBrk="1" hangingPunct="1">
              <a:spcBef>
                <a:spcPct val="50000"/>
              </a:spcBef>
              <a:defRPr/>
            </a:pPr>
            <a:r>
              <a:rPr lang="en-GB" sz="2800" b="1" dirty="0">
                <a:solidFill>
                  <a:schemeClr val="hlink"/>
                </a:solidFill>
                <a:effectLst>
                  <a:outerShdw blurRad="38100" dist="38100" dir="2700000" algn="tl">
                    <a:srgbClr val="000000"/>
                  </a:outerShdw>
                </a:effectLst>
              </a:rPr>
              <a:t>The pre-Anglo-Saxon </a:t>
            </a:r>
            <a:r>
              <a:rPr lang="en-GB" sz="2800" b="1" dirty="0">
                <a:solidFill>
                  <a:srgbClr val="FFFF00"/>
                </a:solidFill>
                <a:effectLst>
                  <a:outerShdw blurRad="38100" dist="38100" dir="2700000" algn="tl">
                    <a:srgbClr val="000000"/>
                  </a:outerShdw>
                </a:effectLst>
              </a:rPr>
              <a:t>‘England’</a:t>
            </a:r>
            <a:r>
              <a:rPr lang="en-GB" sz="2800" b="1" dirty="0">
                <a:solidFill>
                  <a:schemeClr val="hlink"/>
                </a:solidFill>
                <a:effectLst>
                  <a:outerShdw blurRad="38100" dist="38100" dir="2700000" algn="tl">
                    <a:srgbClr val="000000"/>
                  </a:outerShdw>
                </a:effectLst>
              </a:rPr>
              <a:t> would have been the </a:t>
            </a:r>
            <a:r>
              <a:rPr lang="en-GB" sz="2800" b="1" dirty="0">
                <a:solidFill>
                  <a:srgbClr val="FFFF00"/>
                </a:solidFill>
                <a:effectLst>
                  <a:outerShdw blurRad="38100" dist="38100" dir="2700000" algn="tl">
                    <a:srgbClr val="000000"/>
                  </a:outerShdw>
                </a:effectLst>
              </a:rPr>
              <a:t>Kingdom of </a:t>
            </a:r>
            <a:r>
              <a:rPr lang="en-GB" sz="2800" b="1" dirty="0" err="1">
                <a:solidFill>
                  <a:srgbClr val="FFFF00"/>
                </a:solidFill>
                <a:effectLst>
                  <a:outerShdw blurRad="38100" dist="38100" dir="2700000" algn="tl">
                    <a:srgbClr val="000000"/>
                  </a:outerShdw>
                </a:effectLst>
              </a:rPr>
              <a:t>Lloegria</a:t>
            </a:r>
            <a:r>
              <a:rPr lang="en-GB" sz="2800" b="1" dirty="0">
                <a:solidFill>
                  <a:schemeClr val="hlink"/>
                </a:solidFill>
                <a:effectLst>
                  <a:outerShdw blurRad="38100" dist="38100" dir="2700000" algn="tl">
                    <a:srgbClr val="000000"/>
                  </a:outerShdw>
                </a:effectLst>
              </a:rPr>
              <a:t> and it is interesting to note that the modern </a:t>
            </a:r>
            <a:r>
              <a:rPr lang="en-GB" sz="2800" b="1" dirty="0">
                <a:solidFill>
                  <a:srgbClr val="FFFF00"/>
                </a:solidFill>
                <a:effectLst>
                  <a:outerShdw blurRad="38100" dist="38100" dir="2700000" algn="tl">
                    <a:srgbClr val="000000"/>
                  </a:outerShdw>
                </a:effectLst>
              </a:rPr>
              <a:t>Welsh for England is </a:t>
            </a:r>
            <a:r>
              <a:rPr lang="en-GB" sz="2800" b="1" dirty="0" err="1">
                <a:solidFill>
                  <a:srgbClr val="FFFF00"/>
                </a:solidFill>
                <a:effectLst>
                  <a:outerShdw blurRad="38100" dist="38100" dir="2700000" algn="tl">
                    <a:srgbClr val="000000"/>
                  </a:outerShdw>
                </a:effectLst>
              </a:rPr>
              <a:t>Lloegr</a:t>
            </a:r>
            <a:endParaRPr lang="en-GB" sz="2800" b="1" dirty="0">
              <a:solidFill>
                <a:srgbClr val="FFFF00"/>
              </a:solidFill>
              <a:effectLst>
                <a:outerShdw blurRad="38100" dist="38100" dir="2700000" algn="tl">
                  <a:srgbClr val="000000"/>
                </a:outerShdw>
              </a:effectLst>
            </a:endParaRPr>
          </a:p>
        </p:txBody>
      </p:sp>
      <p:sp>
        <p:nvSpPr>
          <p:cNvPr id="20485" name="Text Box 5">
            <a:extLst>
              <a:ext uri="{FF2B5EF4-FFF2-40B4-BE49-F238E27FC236}">
                <a16:creationId xmlns:a16="http://schemas.microsoft.com/office/drawing/2014/main" id="{3FF43D00-7238-42F8-8F60-D8E804A11E52}"/>
              </a:ext>
            </a:extLst>
          </p:cNvPr>
          <p:cNvSpPr txBox="1">
            <a:spLocks noChangeArrowheads="1"/>
          </p:cNvSpPr>
          <p:nvPr/>
        </p:nvSpPr>
        <p:spPr bwMode="auto">
          <a:xfrm>
            <a:off x="1109663" y="5492750"/>
            <a:ext cx="3240087" cy="641350"/>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lgn="ctr" eaLnBrk="1" hangingPunct="1">
              <a:spcBef>
                <a:spcPct val="50000"/>
              </a:spcBef>
              <a:defRPr/>
            </a:pPr>
            <a:r>
              <a:rPr lang="en-GB" sz="3600" b="1" dirty="0">
                <a:solidFill>
                  <a:srgbClr val="FFFF00"/>
                </a:solidFill>
                <a:effectLst>
                  <a:outerShdw blurRad="38100" dist="38100" dir="2700000" algn="tl">
                    <a:srgbClr val="000000"/>
                  </a:outerShdw>
                </a:effectLst>
              </a:rPr>
              <a:t>England</a:t>
            </a:r>
          </a:p>
        </p:txBody>
      </p:sp>
      <p:pic>
        <p:nvPicPr>
          <p:cNvPr id="20487" name="Picture 7" descr="england">
            <a:hlinkClick r:id="rId3"/>
            <a:extLst>
              <a:ext uri="{FF2B5EF4-FFF2-40B4-BE49-F238E27FC236}">
                <a16:creationId xmlns:a16="http://schemas.microsoft.com/office/drawing/2014/main" id="{FD607DB0-8EB7-4C15-994C-8591FFA20D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557338"/>
            <a:ext cx="3233737"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circle(in)">
                                      <p:cBhvr>
                                        <p:cTn id="7" dur="2000"/>
                                        <p:tgtEl>
                                          <p:spTgt spid="204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 calcmode="lin" valueType="num">
                                      <p:cBhvr additive="base">
                                        <p:cTn id="12" dur="500" fill="hold"/>
                                        <p:tgtEl>
                                          <p:spTgt spid="20485"/>
                                        </p:tgtEl>
                                        <p:attrNameLst>
                                          <p:attrName>ppt_x</p:attrName>
                                        </p:attrNameLst>
                                      </p:cBhvr>
                                      <p:tavLst>
                                        <p:tav tm="0">
                                          <p:val>
                                            <p:strVal val="#ppt_x"/>
                                          </p:val>
                                        </p:tav>
                                        <p:tav tm="100000">
                                          <p:val>
                                            <p:strVal val="#ppt_x"/>
                                          </p:val>
                                        </p:tav>
                                      </p:tavLst>
                                    </p:anim>
                                    <p:anim calcmode="lin" valueType="num">
                                      <p:cBhvr additive="base">
                                        <p:cTn id="13" dur="500" fill="hold"/>
                                        <p:tgtEl>
                                          <p:spTgt spid="2048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20484">
                                            <p:txEl>
                                              <p:pRg st="0" end="0"/>
                                            </p:txEl>
                                          </p:spTgt>
                                        </p:tgtEl>
                                        <p:attrNameLst>
                                          <p:attrName>style.visibility</p:attrName>
                                        </p:attrNameLst>
                                      </p:cBhvr>
                                      <p:to>
                                        <p:strVal val="visible"/>
                                      </p:to>
                                    </p:set>
                                    <p:anim calcmode="discrete" valueType="clr">
                                      <p:cBhvr override="childStyle">
                                        <p:cTn id="18" dur="80"/>
                                        <p:tgtEl>
                                          <p:spTgt spid="2048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0484">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2048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A3C8E387-FA83-4E1B-8A46-03C4DA9EF621}"/>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8BA26795-250F-4DE9-BDD0-23FFE44D1403}" type="slidenum">
              <a:rPr lang="en-GB" altLang="en-US" sz="1200"/>
              <a:pPr>
                <a:spcBef>
                  <a:spcPct val="0"/>
                </a:spcBef>
                <a:buClrTx/>
                <a:buFontTx/>
                <a:buNone/>
              </a:pPr>
              <a:t>26</a:t>
            </a:fld>
            <a:endParaRPr lang="en-GB" altLang="en-US" sz="1200"/>
          </a:p>
        </p:txBody>
      </p:sp>
      <p:sp>
        <p:nvSpPr>
          <p:cNvPr id="33794" name="Rectangle 2">
            <a:extLst>
              <a:ext uri="{FF2B5EF4-FFF2-40B4-BE49-F238E27FC236}">
                <a16:creationId xmlns:a16="http://schemas.microsoft.com/office/drawing/2014/main" id="{6A0960F4-4B69-44F6-A82A-50C1B23F35FF}"/>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sp>
        <p:nvSpPr>
          <p:cNvPr id="33795" name="Text Box 3">
            <a:extLst>
              <a:ext uri="{FF2B5EF4-FFF2-40B4-BE49-F238E27FC236}">
                <a16:creationId xmlns:a16="http://schemas.microsoft.com/office/drawing/2014/main" id="{5F2613DF-28FA-4A6E-A3C6-FA1C18C82EDD}"/>
              </a:ext>
            </a:extLst>
          </p:cNvPr>
          <p:cNvSpPr txBox="1">
            <a:spLocks noChangeArrowheads="1"/>
          </p:cNvSpPr>
          <p:nvPr/>
        </p:nvSpPr>
        <p:spPr bwMode="auto">
          <a:xfrm>
            <a:off x="4211638" y="1484313"/>
            <a:ext cx="4608512" cy="4031873"/>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GB" sz="3200" b="1" dirty="0">
                <a:solidFill>
                  <a:srgbClr val="00FF00"/>
                </a:solidFill>
                <a:effectLst>
                  <a:outerShdw blurRad="38100" dist="38100" dir="2700000" algn="tl">
                    <a:srgbClr val="000000"/>
                  </a:outerShdw>
                </a:effectLst>
              </a:rPr>
              <a:t>With the expansion of English power over many formerly Brythonic speaking areas </a:t>
            </a:r>
            <a:r>
              <a:rPr lang="en-GB" sz="3200" b="1" dirty="0">
                <a:solidFill>
                  <a:srgbClr val="FF9900"/>
                </a:solidFill>
                <a:effectLst>
                  <a:outerShdw blurRad="38100" dist="38100" dir="2700000" algn="tl">
                    <a:srgbClr val="000000"/>
                  </a:outerShdw>
                </a:effectLst>
              </a:rPr>
              <a:t>steps would be taken to try and eradicate these competing languages</a:t>
            </a:r>
            <a:r>
              <a:rPr lang="en-GB" sz="2800" b="1" dirty="0">
                <a:solidFill>
                  <a:srgbClr val="FF9900"/>
                </a:solidFill>
                <a:effectLst>
                  <a:outerShdw blurRad="38100" dist="38100" dir="2700000" algn="tl">
                    <a:srgbClr val="000000"/>
                  </a:outerShdw>
                </a:effectLst>
              </a:rPr>
              <a:t>.</a:t>
            </a:r>
            <a:r>
              <a:rPr lang="en-GB" sz="2800" b="1" dirty="0">
                <a:solidFill>
                  <a:srgbClr val="00FF00"/>
                </a:solidFill>
                <a:effectLst>
                  <a:outerShdw blurRad="38100" dist="38100" dir="2700000" algn="tl">
                    <a:srgbClr val="000000"/>
                  </a:outerShdw>
                </a:effectLst>
              </a:rPr>
              <a:t> </a:t>
            </a:r>
          </a:p>
        </p:txBody>
      </p:sp>
      <p:sp>
        <p:nvSpPr>
          <p:cNvPr id="33796" name="Text Box 4">
            <a:extLst>
              <a:ext uri="{FF2B5EF4-FFF2-40B4-BE49-F238E27FC236}">
                <a16:creationId xmlns:a16="http://schemas.microsoft.com/office/drawing/2014/main" id="{E98C48E0-C477-447B-B647-DAE05B2CF9BC}"/>
              </a:ext>
            </a:extLst>
          </p:cNvPr>
          <p:cNvSpPr txBox="1">
            <a:spLocks noChangeArrowheads="1"/>
          </p:cNvSpPr>
          <p:nvPr/>
        </p:nvSpPr>
        <p:spPr bwMode="auto">
          <a:xfrm>
            <a:off x="250825" y="6059488"/>
            <a:ext cx="3816350" cy="646112"/>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lgn="ctr" eaLnBrk="1" hangingPunct="1">
              <a:spcBef>
                <a:spcPct val="50000"/>
              </a:spcBef>
              <a:defRPr/>
            </a:pPr>
            <a:r>
              <a:rPr lang="en-GB" sz="3600" b="1" dirty="0">
                <a:solidFill>
                  <a:srgbClr val="FFFF00"/>
                </a:solidFill>
                <a:effectLst>
                  <a:outerShdw blurRad="38100" dist="38100" dir="2700000" algn="tl">
                    <a:srgbClr val="000000"/>
                  </a:outerShdw>
                </a:effectLst>
              </a:rPr>
              <a:t>England</a:t>
            </a:r>
          </a:p>
        </p:txBody>
      </p:sp>
      <p:pic>
        <p:nvPicPr>
          <p:cNvPr id="33799" name="Picture 7" descr="as%20england%20878">
            <a:extLst>
              <a:ext uri="{FF2B5EF4-FFF2-40B4-BE49-F238E27FC236}">
                <a16:creationId xmlns:a16="http://schemas.microsoft.com/office/drawing/2014/main" id="{EB6DBAB1-A313-4A63-A4FF-FCB925339E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3" y="1123950"/>
            <a:ext cx="30765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circle(in)">
                                      <p:cBhvr>
                                        <p:cTn id="7" dur="2000"/>
                                        <p:tgtEl>
                                          <p:spTgt spid="337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3796"/>
                                        </p:tgtEl>
                                        <p:attrNameLst>
                                          <p:attrName>style.visibility</p:attrName>
                                        </p:attrNameLst>
                                      </p:cBhvr>
                                      <p:to>
                                        <p:strVal val="visible"/>
                                      </p:to>
                                    </p:set>
                                    <p:anim calcmode="lin" valueType="num">
                                      <p:cBhvr additive="base">
                                        <p:cTn id="12" dur="500" fill="hold"/>
                                        <p:tgtEl>
                                          <p:spTgt spid="33796"/>
                                        </p:tgtEl>
                                        <p:attrNameLst>
                                          <p:attrName>ppt_x</p:attrName>
                                        </p:attrNameLst>
                                      </p:cBhvr>
                                      <p:tavLst>
                                        <p:tav tm="0">
                                          <p:val>
                                            <p:strVal val="#ppt_x"/>
                                          </p:val>
                                        </p:tav>
                                        <p:tav tm="100000">
                                          <p:val>
                                            <p:strVal val="#ppt_x"/>
                                          </p:val>
                                        </p:tav>
                                      </p:tavLst>
                                    </p:anim>
                                    <p:anim calcmode="lin" valueType="num">
                                      <p:cBhvr additive="base">
                                        <p:cTn id="13" dur="500" fill="hold"/>
                                        <p:tgtEl>
                                          <p:spTgt spid="3379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33795"/>
                                        </p:tgtEl>
                                        <p:attrNameLst>
                                          <p:attrName>style.visibility</p:attrName>
                                        </p:attrNameLst>
                                      </p:cBhvr>
                                      <p:to>
                                        <p:strVal val="visible"/>
                                      </p:to>
                                    </p:set>
                                    <p:anim calcmode="discrete" valueType="clr">
                                      <p:cBhvr override="childStyle">
                                        <p:cTn id="18" dur="80"/>
                                        <p:tgtEl>
                                          <p:spTgt spid="3379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3795"/>
                                        </p:tgtEl>
                                        <p:attrNameLst>
                                          <p:attrName>fillcolor</p:attrName>
                                        </p:attrNameLst>
                                      </p:cBhvr>
                                      <p:tavLst>
                                        <p:tav tm="0">
                                          <p:val>
                                            <p:clrVal>
                                              <a:schemeClr val="accent2"/>
                                            </p:clrVal>
                                          </p:val>
                                        </p:tav>
                                        <p:tav tm="50000">
                                          <p:val>
                                            <p:clrVal>
                                              <a:schemeClr val="hlink"/>
                                            </p:clrVal>
                                          </p:val>
                                        </p:tav>
                                      </p:tavLst>
                                    </p:anim>
                                    <p:set>
                                      <p:cBhvr>
                                        <p:cTn id="20" dur="80"/>
                                        <p:tgtEl>
                                          <p:spTgt spid="3379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95957F94-32F5-4CEF-8EE7-5472E2536BBB}"/>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6F5CE6E2-C4C3-4C8A-8318-79A5ECF73A86}" type="slidenum">
              <a:rPr lang="en-GB" altLang="en-US" sz="1200"/>
              <a:pPr>
                <a:spcBef>
                  <a:spcPct val="0"/>
                </a:spcBef>
                <a:buClrTx/>
                <a:buFontTx/>
                <a:buNone/>
              </a:pPr>
              <a:t>27</a:t>
            </a:fld>
            <a:endParaRPr lang="en-GB" altLang="en-US" sz="1200"/>
          </a:p>
        </p:txBody>
      </p:sp>
      <p:sp>
        <p:nvSpPr>
          <p:cNvPr id="43010" name="Rectangle 2">
            <a:extLst>
              <a:ext uri="{FF2B5EF4-FFF2-40B4-BE49-F238E27FC236}">
                <a16:creationId xmlns:a16="http://schemas.microsoft.com/office/drawing/2014/main" id="{CB22F207-FAB9-4167-A27E-1257F94264E2}"/>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pic>
        <p:nvPicPr>
          <p:cNvPr id="43012" name="Picture 4" descr="20071103162048!Edward_VI_of_England_c">
            <a:extLst>
              <a:ext uri="{FF2B5EF4-FFF2-40B4-BE49-F238E27FC236}">
                <a16:creationId xmlns:a16="http://schemas.microsoft.com/office/drawing/2014/main" id="{BF14948B-690A-474D-85A3-F2EFA11D873E}"/>
              </a:ext>
            </a:extLst>
          </p:cNvPr>
          <p:cNvPicPr>
            <a:picLocks noChangeAspect="1" noChangeArrowheads="1"/>
          </p:cNvPicPr>
          <p:nvPr/>
        </p:nvPicPr>
        <p:blipFill>
          <a:blip r:embed="rId3"/>
          <a:srcRect/>
          <a:stretch>
            <a:fillRect/>
          </a:stretch>
        </p:blipFill>
        <p:spPr bwMode="auto">
          <a:xfrm>
            <a:off x="539750" y="1341438"/>
            <a:ext cx="3732213" cy="50403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3013" name="Text Box 5">
            <a:extLst>
              <a:ext uri="{FF2B5EF4-FFF2-40B4-BE49-F238E27FC236}">
                <a16:creationId xmlns:a16="http://schemas.microsoft.com/office/drawing/2014/main" id="{3B9D07A0-79C6-4FDC-965C-DCD03F5E5FF9}"/>
              </a:ext>
            </a:extLst>
          </p:cNvPr>
          <p:cNvSpPr txBox="1">
            <a:spLocks noChangeArrowheads="1"/>
          </p:cNvSpPr>
          <p:nvPr/>
        </p:nvSpPr>
        <p:spPr bwMode="auto">
          <a:xfrm>
            <a:off x="4535424" y="1623822"/>
            <a:ext cx="4465637" cy="4362450"/>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GB" sz="2800" b="1" dirty="0">
                <a:solidFill>
                  <a:schemeClr val="hlink"/>
                </a:solidFill>
                <a:effectLst>
                  <a:outerShdw blurRad="38100" dist="38100" dir="2700000" algn="tl">
                    <a:srgbClr val="000000"/>
                  </a:outerShdw>
                </a:effectLst>
              </a:rPr>
              <a:t>The first major pressure on Welsh and other non English tongues came in</a:t>
            </a:r>
            <a:r>
              <a:rPr lang="en-GB" sz="2800" b="1" dirty="0">
                <a:effectLst>
                  <a:outerShdw blurRad="38100" dist="38100" dir="2700000" algn="tl">
                    <a:srgbClr val="000000"/>
                  </a:outerShdw>
                </a:effectLst>
              </a:rPr>
              <a:t> </a:t>
            </a:r>
            <a:r>
              <a:rPr lang="en-GB" sz="2800" b="1" dirty="0">
                <a:solidFill>
                  <a:srgbClr val="FF9900"/>
                </a:solidFill>
                <a:effectLst>
                  <a:outerShdw blurRad="38100" dist="38100" dir="2700000" algn="tl">
                    <a:srgbClr val="000000"/>
                  </a:outerShdw>
                </a:effectLst>
              </a:rPr>
              <a:t>1549 Edward VI passed the Act of Uniformity</a:t>
            </a:r>
            <a:r>
              <a:rPr lang="en-GB" sz="2800" b="1" dirty="0">
                <a:effectLst>
                  <a:outerShdw blurRad="38100" dist="38100" dir="2700000" algn="tl">
                    <a:srgbClr val="000000"/>
                  </a:outerShdw>
                </a:effectLst>
              </a:rPr>
              <a:t>, </a:t>
            </a:r>
            <a:r>
              <a:rPr lang="en-GB" sz="2800" b="1" dirty="0">
                <a:solidFill>
                  <a:srgbClr val="FFFF00"/>
                </a:solidFill>
                <a:effectLst>
                  <a:outerShdw blurRad="38100" dist="38100" dir="2700000" algn="tl">
                    <a:srgbClr val="000000"/>
                  </a:outerShdw>
                </a:effectLst>
              </a:rPr>
              <a:t>which came into law in 1552 and required all acts of public worship to be conducted in English instead of Latin.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circle(in)">
                                      <p:cBhvr>
                                        <p:cTn id="7" dur="2000"/>
                                        <p:tgtEl>
                                          <p:spTgt spid="430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43013"/>
                                        </p:tgtEl>
                                        <p:attrNameLst>
                                          <p:attrName>style.visibility</p:attrName>
                                        </p:attrNameLst>
                                      </p:cBhvr>
                                      <p:to>
                                        <p:strVal val="visible"/>
                                      </p:to>
                                    </p:set>
                                    <p:anim calcmode="discrete" valueType="clr">
                                      <p:cBhvr override="childStyle">
                                        <p:cTn id="12" dur="80"/>
                                        <p:tgtEl>
                                          <p:spTgt spid="4301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3013"/>
                                        </p:tgtEl>
                                        <p:attrNameLst>
                                          <p:attrName>fillcolor</p:attrName>
                                        </p:attrNameLst>
                                      </p:cBhvr>
                                      <p:tavLst>
                                        <p:tav tm="0">
                                          <p:val>
                                            <p:clrVal>
                                              <a:schemeClr val="accent2"/>
                                            </p:clrVal>
                                          </p:val>
                                        </p:tav>
                                        <p:tav tm="50000">
                                          <p:val>
                                            <p:clrVal>
                                              <a:schemeClr val="hlink"/>
                                            </p:clrVal>
                                          </p:val>
                                        </p:tav>
                                      </p:tavLst>
                                    </p:anim>
                                    <p:set>
                                      <p:cBhvr>
                                        <p:cTn id="14" dur="80"/>
                                        <p:tgtEl>
                                          <p:spTgt spid="430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CBFFDA00-492C-408E-8839-62D7D5629196}"/>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5A87975E-E1C9-432E-B1C2-14ABAFDE7441}" type="slidenum">
              <a:rPr lang="en-GB" altLang="en-US" sz="1200"/>
              <a:pPr>
                <a:spcBef>
                  <a:spcPct val="0"/>
                </a:spcBef>
                <a:buClrTx/>
                <a:buFontTx/>
                <a:buNone/>
              </a:pPr>
              <a:t>28</a:t>
            </a:fld>
            <a:endParaRPr lang="en-GB" altLang="en-US" sz="1200"/>
          </a:p>
        </p:txBody>
      </p:sp>
      <p:sp>
        <p:nvSpPr>
          <p:cNvPr id="37890" name="Rectangle 2">
            <a:extLst>
              <a:ext uri="{FF2B5EF4-FFF2-40B4-BE49-F238E27FC236}">
                <a16:creationId xmlns:a16="http://schemas.microsoft.com/office/drawing/2014/main" id="{5CC708F4-6CD3-4BB5-B778-78CADD4E1285}"/>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pic>
        <p:nvPicPr>
          <p:cNvPr id="37893" name="Picture 5" descr="map of Cornwall">
            <a:extLst>
              <a:ext uri="{FF2B5EF4-FFF2-40B4-BE49-F238E27FC236}">
                <a16:creationId xmlns:a16="http://schemas.microsoft.com/office/drawing/2014/main" id="{7203FFF3-5AF9-4FA5-85C0-EF6A4DAAF7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268413"/>
            <a:ext cx="497205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6">
            <a:extLst>
              <a:ext uri="{FF2B5EF4-FFF2-40B4-BE49-F238E27FC236}">
                <a16:creationId xmlns:a16="http://schemas.microsoft.com/office/drawing/2014/main" id="{76EC346B-C8D3-41B4-85B5-44CF57A634A1}"/>
              </a:ext>
            </a:extLst>
          </p:cNvPr>
          <p:cNvSpPr txBox="1">
            <a:spLocks noChangeArrowheads="1"/>
          </p:cNvSpPr>
          <p:nvPr/>
        </p:nvSpPr>
        <p:spPr bwMode="auto">
          <a:xfrm>
            <a:off x="0" y="5084763"/>
            <a:ext cx="9144000" cy="1800225"/>
          </a:xfrm>
          <a:prstGeom prst="rect">
            <a:avLst/>
          </a:prstGeom>
          <a:solidFill>
            <a:schemeClr val="tx2"/>
          </a:solidFill>
          <a:ln w="9525">
            <a:noFill/>
            <a:miter lim="800000"/>
            <a:headEnd/>
            <a:tailEnd/>
          </a:ln>
          <a:effectLst/>
        </p:spPr>
        <p:txBody>
          <a:bodyPr>
            <a:spAutoFit/>
          </a:bodyPr>
          <a:lstStyle/>
          <a:p>
            <a:pPr algn="ctr" eaLnBrk="1" hangingPunct="1">
              <a:spcBef>
                <a:spcPct val="50000"/>
              </a:spcBef>
              <a:defRPr/>
            </a:pPr>
            <a:r>
              <a:rPr lang="en-GB" sz="2800" b="1">
                <a:solidFill>
                  <a:schemeClr val="bg1"/>
                </a:solidFill>
                <a:effectLst>
                  <a:outerShdw blurRad="38100" dist="38100" dir="2700000" algn="tl">
                    <a:srgbClr val="000000"/>
                  </a:outerShdw>
                </a:effectLst>
                <a:latin typeface="Arial" charset="0"/>
                <a:cs typeface="Arial" charset="0"/>
              </a:rPr>
              <a:t>In Cornwall the act caused a rebellion among Cornish speakers which resulted in thousands of deaths. </a:t>
            </a:r>
            <a:r>
              <a:rPr lang="en-GB" sz="2800" b="1">
                <a:solidFill>
                  <a:srgbClr val="FF0000"/>
                </a:solidFill>
                <a:effectLst>
                  <a:outerShdw blurRad="38100" dist="38100" dir="2700000" algn="tl">
                    <a:srgbClr val="000000"/>
                  </a:outerShdw>
                </a:effectLst>
                <a:latin typeface="Arial" charset="0"/>
                <a:cs typeface="Arial" charset="0"/>
              </a:rPr>
              <a:t>Wales escaped similar suffering, yet the act seemed to signal the end for the language.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circle(in)">
                                      <p:cBhvr>
                                        <p:cTn id="7" dur="2000"/>
                                        <p:tgtEl>
                                          <p:spTgt spid="378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7894"/>
                                        </p:tgtEl>
                                        <p:attrNameLst>
                                          <p:attrName>style.visibility</p:attrName>
                                        </p:attrNameLst>
                                      </p:cBhvr>
                                      <p:to>
                                        <p:strVal val="visible"/>
                                      </p:to>
                                    </p:set>
                                    <p:anim calcmode="lin" valueType="num">
                                      <p:cBhvr additive="base">
                                        <p:cTn id="12" dur="500" fill="hold"/>
                                        <p:tgtEl>
                                          <p:spTgt spid="37894"/>
                                        </p:tgtEl>
                                        <p:attrNameLst>
                                          <p:attrName>ppt_x</p:attrName>
                                        </p:attrNameLst>
                                      </p:cBhvr>
                                      <p:tavLst>
                                        <p:tav tm="0">
                                          <p:val>
                                            <p:strVal val="#ppt_x"/>
                                          </p:val>
                                        </p:tav>
                                        <p:tav tm="100000">
                                          <p:val>
                                            <p:strVal val="#ppt_x"/>
                                          </p:val>
                                        </p:tav>
                                      </p:tavLst>
                                    </p:anim>
                                    <p:anim calcmode="lin" valueType="num">
                                      <p:cBhvr additive="base">
                                        <p:cTn id="13" dur="500" fill="hold"/>
                                        <p:tgtEl>
                                          <p:spTgt spid="378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06EE61CF-21F1-43C5-BAF9-1BFB5812DA42}"/>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C80B5599-1C11-4CE2-BE47-3A246197E80E}" type="slidenum">
              <a:rPr lang="en-GB" altLang="en-US" sz="1200"/>
              <a:pPr>
                <a:spcBef>
                  <a:spcPct val="0"/>
                </a:spcBef>
                <a:buClrTx/>
                <a:buFontTx/>
                <a:buNone/>
              </a:pPr>
              <a:t>29</a:t>
            </a:fld>
            <a:endParaRPr lang="en-GB" altLang="en-US" sz="1200"/>
          </a:p>
        </p:txBody>
      </p:sp>
      <p:sp>
        <p:nvSpPr>
          <p:cNvPr id="39938" name="Rectangle 2">
            <a:extLst>
              <a:ext uri="{FF2B5EF4-FFF2-40B4-BE49-F238E27FC236}">
                <a16:creationId xmlns:a16="http://schemas.microsoft.com/office/drawing/2014/main" id="{7E18A5B1-1D5B-4B17-AFDE-075CB7CA5945}"/>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sp>
        <p:nvSpPr>
          <p:cNvPr id="39939" name="Text Box 3">
            <a:extLst>
              <a:ext uri="{FF2B5EF4-FFF2-40B4-BE49-F238E27FC236}">
                <a16:creationId xmlns:a16="http://schemas.microsoft.com/office/drawing/2014/main" id="{91179154-B877-41CA-897D-27A7A88DDD18}"/>
              </a:ext>
            </a:extLst>
          </p:cNvPr>
          <p:cNvSpPr txBox="1">
            <a:spLocks noChangeArrowheads="1"/>
          </p:cNvSpPr>
          <p:nvPr/>
        </p:nvSpPr>
        <p:spPr bwMode="auto">
          <a:xfrm>
            <a:off x="4356100" y="1268413"/>
            <a:ext cx="4175125" cy="5216525"/>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GB" sz="2800" b="1" dirty="0">
                <a:solidFill>
                  <a:srgbClr val="FF00FF"/>
                </a:solidFill>
                <a:effectLst>
                  <a:outerShdw blurRad="38100" dist="38100" dir="2700000" algn="tl">
                    <a:srgbClr val="000000"/>
                  </a:outerShdw>
                </a:effectLst>
              </a:rPr>
              <a:t>Nonetheless,</a:t>
            </a:r>
            <a:r>
              <a:rPr lang="en-GB" sz="2800" b="1" dirty="0">
                <a:effectLst>
                  <a:outerShdw blurRad="38100" dist="38100" dir="2700000" algn="tl">
                    <a:srgbClr val="000000"/>
                  </a:outerShdw>
                </a:effectLst>
              </a:rPr>
              <a:t> </a:t>
            </a:r>
            <a:r>
              <a:rPr lang="en-GB" sz="2800" b="1" dirty="0">
                <a:solidFill>
                  <a:schemeClr val="hlink"/>
                </a:solidFill>
                <a:effectLst>
                  <a:outerShdw blurRad="38100" dist="38100" dir="2700000" algn="tl">
                    <a:srgbClr val="000000"/>
                  </a:outerShdw>
                </a:effectLst>
              </a:rPr>
              <a:t>in 1563 Elizabeth I introduced legislation which appeared to contradict the 1549 act.</a:t>
            </a:r>
            <a:r>
              <a:rPr lang="en-GB" sz="2800" b="1" dirty="0">
                <a:effectLst>
                  <a:outerShdw blurRad="38100" dist="38100" dir="2700000" algn="tl">
                    <a:srgbClr val="000000"/>
                  </a:outerShdw>
                </a:effectLst>
              </a:rPr>
              <a:t> </a:t>
            </a:r>
            <a:r>
              <a:rPr lang="en-GB" sz="2800" b="1" dirty="0">
                <a:solidFill>
                  <a:srgbClr val="FF9900"/>
                </a:solidFill>
                <a:effectLst>
                  <a:outerShdw blurRad="38100" dist="38100" dir="2700000" algn="tl">
                    <a:srgbClr val="000000"/>
                  </a:outerShdw>
                </a:effectLst>
              </a:rPr>
              <a:t>It required all churches in Wales by 1567 to have Welsh translations</a:t>
            </a:r>
            <a:r>
              <a:rPr lang="en-GB" sz="2800" b="1" dirty="0">
                <a:effectLst>
                  <a:outerShdw blurRad="38100" dist="38100" dir="2700000" algn="tl">
                    <a:srgbClr val="000000"/>
                  </a:outerShdw>
                </a:effectLst>
              </a:rPr>
              <a:t> </a:t>
            </a:r>
            <a:r>
              <a:rPr lang="en-GB" sz="2800" b="1" dirty="0">
                <a:solidFill>
                  <a:srgbClr val="FFFF00"/>
                </a:solidFill>
                <a:effectLst>
                  <a:outerShdw blurRad="38100" dist="38100" dir="2700000" algn="tl">
                    <a:srgbClr val="000000"/>
                  </a:outerShdw>
                </a:effectLst>
              </a:rPr>
              <a:t>of the Book of Common Prayer and the Bible alongside the English versions.</a:t>
            </a:r>
          </a:p>
        </p:txBody>
      </p:sp>
      <p:pic>
        <p:nvPicPr>
          <p:cNvPr id="39940" name="Picture 4" descr="Welsh bible">
            <a:extLst>
              <a:ext uri="{FF2B5EF4-FFF2-40B4-BE49-F238E27FC236}">
                <a16:creationId xmlns:a16="http://schemas.microsoft.com/office/drawing/2014/main" id="{A1AB533B-5007-4A64-B6E6-E27207D580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615" b="6950"/>
          <a:stretch>
            <a:fillRect/>
          </a:stretch>
        </p:blipFill>
        <p:spPr bwMode="auto">
          <a:xfrm>
            <a:off x="395288" y="1125538"/>
            <a:ext cx="3638550"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circle(in)">
                                      <p:cBhvr>
                                        <p:cTn id="7" dur="2000"/>
                                        <p:tgtEl>
                                          <p:spTgt spid="39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39939"/>
                                        </p:tgtEl>
                                        <p:attrNameLst>
                                          <p:attrName>style.visibility</p:attrName>
                                        </p:attrNameLst>
                                      </p:cBhvr>
                                      <p:to>
                                        <p:strVal val="visible"/>
                                      </p:to>
                                    </p:set>
                                    <p:anim calcmode="discrete" valueType="clr">
                                      <p:cBhvr override="childStyle">
                                        <p:cTn id="12" dur="80"/>
                                        <p:tgtEl>
                                          <p:spTgt spid="3993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9939"/>
                                        </p:tgtEl>
                                        <p:attrNameLst>
                                          <p:attrName>fillcolor</p:attrName>
                                        </p:attrNameLst>
                                      </p:cBhvr>
                                      <p:tavLst>
                                        <p:tav tm="0">
                                          <p:val>
                                            <p:clrVal>
                                              <a:schemeClr val="accent2"/>
                                            </p:clrVal>
                                          </p:val>
                                        </p:tav>
                                        <p:tav tm="50000">
                                          <p:val>
                                            <p:clrVal>
                                              <a:schemeClr val="hlink"/>
                                            </p:clrVal>
                                          </p:val>
                                        </p:tav>
                                      </p:tavLst>
                                    </p:anim>
                                    <p:set>
                                      <p:cBhvr>
                                        <p:cTn id="14" dur="80"/>
                                        <p:tgtEl>
                                          <p:spTgt spid="399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285A3-4B78-49F2-A170-D604CEA60F5C}"/>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A909EC1A-737A-4C8D-AB99-98162EBE15B2}"/>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73BC57B2-1D3F-4D4C-8498-7AA50F91597C}" type="slidenum">
              <a:rPr lang="en-GB" altLang="en-US" sz="1200"/>
              <a:pPr>
                <a:spcBef>
                  <a:spcPct val="0"/>
                </a:spcBef>
                <a:buClrTx/>
                <a:buFontTx/>
                <a:buNone/>
              </a:pPr>
              <a:t>3</a:t>
            </a:fld>
            <a:endParaRPr lang="en-GB" altLang="en-US" sz="1200"/>
          </a:p>
        </p:txBody>
      </p:sp>
      <p:sp>
        <p:nvSpPr>
          <p:cNvPr id="4" name="TextBox 3">
            <a:extLst>
              <a:ext uri="{FF2B5EF4-FFF2-40B4-BE49-F238E27FC236}">
                <a16:creationId xmlns:a16="http://schemas.microsoft.com/office/drawing/2014/main" id="{71897BCE-86D8-485A-B49C-5A6A1EBB2764}"/>
              </a:ext>
            </a:extLst>
          </p:cNvPr>
          <p:cNvSpPr txBox="1"/>
          <p:nvPr/>
        </p:nvSpPr>
        <p:spPr>
          <a:xfrm>
            <a:off x="4071938" y="2286000"/>
            <a:ext cx="4857750" cy="3108325"/>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2800" b="1" dirty="0">
                <a:solidFill>
                  <a:srgbClr val="FFC000"/>
                </a:solidFill>
                <a:effectLst>
                  <a:outerShdw blurRad="38100" dist="38100" dir="2700000" algn="tl">
                    <a:srgbClr val="000000">
                      <a:alpha val="43137"/>
                    </a:srgbClr>
                  </a:outerShdw>
                </a:effectLst>
              </a:rPr>
              <a:t>The Hebrew word for </a:t>
            </a:r>
            <a:r>
              <a:rPr lang="en-GB" sz="2800" b="1" dirty="0">
                <a:solidFill>
                  <a:srgbClr val="FFFF00"/>
                </a:solidFill>
                <a:effectLst>
                  <a:outerShdw blurRad="38100" dist="38100" dir="2700000" algn="tl">
                    <a:srgbClr val="000000">
                      <a:alpha val="43137"/>
                    </a:srgbClr>
                  </a:outerShdw>
                </a:effectLst>
              </a:rPr>
              <a:t>"stammering" here is "LAEG" </a:t>
            </a:r>
            <a:r>
              <a:rPr lang="en-GB" sz="2800" b="1" dirty="0">
                <a:solidFill>
                  <a:srgbClr val="00FF00"/>
                </a:solidFill>
                <a:effectLst>
                  <a:outerShdw blurRad="38100" dist="38100" dir="2700000" algn="tl">
                    <a:srgbClr val="000000">
                      <a:alpha val="43137"/>
                    </a:srgbClr>
                  </a:outerShdw>
                </a:effectLst>
              </a:rPr>
              <a:t>reading right to left but English reads left to right so it would be pronounced </a:t>
            </a:r>
            <a:r>
              <a:rPr lang="en-GB" sz="2800" b="1" dirty="0">
                <a:solidFill>
                  <a:srgbClr val="FFFF00"/>
                </a:solidFill>
                <a:effectLst>
                  <a:outerShdw blurRad="38100" dist="38100" dir="2700000" algn="tl">
                    <a:srgbClr val="000000">
                      <a:alpha val="43137"/>
                    </a:srgbClr>
                  </a:outerShdw>
                </a:effectLst>
              </a:rPr>
              <a:t>GAEL</a:t>
            </a:r>
            <a:r>
              <a:rPr lang="en-GB" sz="2800" b="1" dirty="0">
                <a:solidFill>
                  <a:srgbClr val="00FF00"/>
                </a:solidFill>
                <a:effectLst>
                  <a:outerShdw blurRad="38100" dist="38100" dir="2700000" algn="tl">
                    <a:srgbClr val="000000">
                      <a:alpha val="43137"/>
                    </a:srgbClr>
                  </a:outerShdw>
                </a:effectLst>
              </a:rPr>
              <a:t> in English. </a:t>
            </a:r>
            <a:endParaRPr lang="en-GB" dirty="0">
              <a:solidFill>
                <a:srgbClr val="00FF00"/>
              </a:solidFill>
            </a:endParaRPr>
          </a:p>
        </p:txBody>
      </p:sp>
      <p:pic>
        <p:nvPicPr>
          <p:cNvPr id="196612" name="Picture 4" descr="http://our-ireland.com/images/brian-boru-celtic-harp.jpg">
            <a:extLst>
              <a:ext uri="{FF2B5EF4-FFF2-40B4-BE49-F238E27FC236}">
                <a16:creationId xmlns:a16="http://schemas.microsoft.com/office/drawing/2014/main" id="{C7203E50-FC6B-401B-90DD-A59061BE7D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285875"/>
            <a:ext cx="3357563" cy="528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96612"/>
                                        </p:tgtEl>
                                        <p:attrNameLst>
                                          <p:attrName>style.visibility</p:attrName>
                                        </p:attrNameLst>
                                      </p:cBhvr>
                                      <p:to>
                                        <p:strVal val="visible"/>
                                      </p:to>
                                    </p:set>
                                    <p:animEffect transition="in" filter="circle(in)">
                                      <p:cBhvr>
                                        <p:cTn id="7" dur="2000"/>
                                        <p:tgtEl>
                                          <p:spTgt spid="196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AC76D8DD-F191-40EF-8F16-7114F343255D}"/>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CA185C3D-C1FE-4A8A-B355-C25010587EC1}" type="slidenum">
              <a:rPr lang="en-GB" altLang="en-US" sz="1200"/>
              <a:pPr>
                <a:spcBef>
                  <a:spcPct val="0"/>
                </a:spcBef>
                <a:buClrTx/>
                <a:buFontTx/>
                <a:buNone/>
              </a:pPr>
              <a:t>30</a:t>
            </a:fld>
            <a:endParaRPr lang="en-GB" altLang="en-US" sz="1200"/>
          </a:p>
        </p:txBody>
      </p:sp>
      <p:sp>
        <p:nvSpPr>
          <p:cNvPr id="44034" name="Rectangle 2">
            <a:extLst>
              <a:ext uri="{FF2B5EF4-FFF2-40B4-BE49-F238E27FC236}">
                <a16:creationId xmlns:a16="http://schemas.microsoft.com/office/drawing/2014/main" id="{358CE114-FE0D-4B44-9962-59730B07A2DD}"/>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sp>
        <p:nvSpPr>
          <p:cNvPr id="44035" name="Text Box 3">
            <a:extLst>
              <a:ext uri="{FF2B5EF4-FFF2-40B4-BE49-F238E27FC236}">
                <a16:creationId xmlns:a16="http://schemas.microsoft.com/office/drawing/2014/main" id="{7D1926BE-FDF8-4FC7-9CF0-FD507F3C9B2F}"/>
              </a:ext>
            </a:extLst>
          </p:cNvPr>
          <p:cNvSpPr txBox="1">
            <a:spLocks noChangeArrowheads="1"/>
          </p:cNvSpPr>
          <p:nvPr/>
        </p:nvSpPr>
        <p:spPr bwMode="auto">
          <a:xfrm>
            <a:off x="3959225" y="1484313"/>
            <a:ext cx="4861247" cy="3935412"/>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eaLnBrk="1" hangingPunct="1">
              <a:spcBef>
                <a:spcPct val="50000"/>
              </a:spcBef>
              <a:defRPr/>
            </a:pPr>
            <a:r>
              <a:rPr lang="en-GB" sz="2800" b="1" dirty="0">
                <a:solidFill>
                  <a:schemeClr val="hlink"/>
                </a:solidFill>
                <a:effectLst>
                  <a:outerShdw blurRad="38100" dist="38100" dir="2700000" algn="tl">
                    <a:srgbClr val="000000"/>
                  </a:outerShdw>
                </a:effectLst>
              </a:rPr>
              <a:t>Under his son, Henry VIII of England,</a:t>
            </a:r>
            <a:r>
              <a:rPr lang="en-GB" sz="2800" b="1" dirty="0">
                <a:effectLst>
                  <a:outerShdw blurRad="38100" dist="38100" dir="2700000" algn="tl">
                    <a:srgbClr val="000000"/>
                  </a:outerShdw>
                </a:effectLst>
              </a:rPr>
              <a:t> </a:t>
            </a:r>
            <a:r>
              <a:rPr lang="en-GB" sz="2800" b="1" dirty="0">
                <a:solidFill>
                  <a:srgbClr val="FF9900"/>
                </a:solidFill>
                <a:effectLst>
                  <a:outerShdw blurRad="38100" dist="38100" dir="2700000" algn="tl">
                    <a:srgbClr val="000000"/>
                  </a:outerShdw>
                </a:effectLst>
              </a:rPr>
              <a:t>the Laws in Wales Acts 1535-1542 were passed, annexing Wales to England in legal terms,</a:t>
            </a:r>
            <a:r>
              <a:rPr lang="en-GB" sz="2800" b="1" dirty="0">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abolishing the Welsh legal system, and banning the Welsh language from any official role or status.</a:t>
            </a:r>
            <a:endParaRPr lang="en-GB" dirty="0">
              <a:solidFill>
                <a:srgbClr val="00FF00"/>
              </a:solidFill>
            </a:endParaRPr>
          </a:p>
        </p:txBody>
      </p:sp>
      <p:sp>
        <p:nvSpPr>
          <p:cNvPr id="44038" name="Text Box 6">
            <a:extLst>
              <a:ext uri="{FF2B5EF4-FFF2-40B4-BE49-F238E27FC236}">
                <a16:creationId xmlns:a16="http://schemas.microsoft.com/office/drawing/2014/main" id="{1CE10290-1C83-4D2B-9CBC-2143C6139F8A}"/>
              </a:ext>
            </a:extLst>
          </p:cNvPr>
          <p:cNvSpPr txBox="1">
            <a:spLocks noChangeArrowheads="1"/>
          </p:cNvSpPr>
          <p:nvPr/>
        </p:nvSpPr>
        <p:spPr bwMode="auto">
          <a:xfrm>
            <a:off x="250825" y="6021388"/>
            <a:ext cx="3600450" cy="641350"/>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lgn="ctr" eaLnBrk="1" hangingPunct="1">
              <a:spcBef>
                <a:spcPct val="50000"/>
              </a:spcBef>
              <a:defRPr/>
            </a:pPr>
            <a:r>
              <a:rPr lang="en-GB" sz="3600" b="1" dirty="0">
                <a:solidFill>
                  <a:srgbClr val="FFFF00"/>
                </a:solidFill>
                <a:effectLst>
                  <a:outerShdw blurRad="38100" dist="38100" dir="2700000" algn="tl">
                    <a:srgbClr val="000000"/>
                  </a:outerShdw>
                </a:effectLst>
              </a:rPr>
              <a:t>King Henry VIII</a:t>
            </a:r>
          </a:p>
        </p:txBody>
      </p:sp>
      <p:pic>
        <p:nvPicPr>
          <p:cNvPr id="44040" name="Picture 8" descr="henryVIII2">
            <a:extLst>
              <a:ext uri="{FF2B5EF4-FFF2-40B4-BE49-F238E27FC236}">
                <a16:creationId xmlns:a16="http://schemas.microsoft.com/office/drawing/2014/main" id="{6B9A0F93-47F3-4409-8491-62BDEC217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341438"/>
            <a:ext cx="3095625"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4040"/>
                                        </p:tgtEl>
                                        <p:attrNameLst>
                                          <p:attrName>style.visibility</p:attrName>
                                        </p:attrNameLst>
                                      </p:cBhvr>
                                      <p:to>
                                        <p:strVal val="visible"/>
                                      </p:to>
                                    </p:set>
                                    <p:animEffect transition="in" filter="circle(in)">
                                      <p:cBhvr>
                                        <p:cTn id="7" dur="2000"/>
                                        <p:tgtEl>
                                          <p:spTgt spid="440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4038"/>
                                        </p:tgtEl>
                                        <p:attrNameLst>
                                          <p:attrName>style.visibility</p:attrName>
                                        </p:attrNameLst>
                                      </p:cBhvr>
                                      <p:to>
                                        <p:strVal val="visible"/>
                                      </p:to>
                                    </p:set>
                                    <p:anim calcmode="lin" valueType="num">
                                      <p:cBhvr additive="base">
                                        <p:cTn id="12" dur="500" fill="hold"/>
                                        <p:tgtEl>
                                          <p:spTgt spid="44038"/>
                                        </p:tgtEl>
                                        <p:attrNameLst>
                                          <p:attrName>ppt_x</p:attrName>
                                        </p:attrNameLst>
                                      </p:cBhvr>
                                      <p:tavLst>
                                        <p:tav tm="0">
                                          <p:val>
                                            <p:strVal val="#ppt_x"/>
                                          </p:val>
                                        </p:tav>
                                        <p:tav tm="100000">
                                          <p:val>
                                            <p:strVal val="#ppt_x"/>
                                          </p:val>
                                        </p:tav>
                                      </p:tavLst>
                                    </p:anim>
                                    <p:anim calcmode="lin" valueType="num">
                                      <p:cBhvr additive="base">
                                        <p:cTn id="13" dur="500" fill="hold"/>
                                        <p:tgtEl>
                                          <p:spTgt spid="4403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44035"/>
                                        </p:tgtEl>
                                        <p:attrNameLst>
                                          <p:attrName>style.visibility</p:attrName>
                                        </p:attrNameLst>
                                      </p:cBhvr>
                                      <p:to>
                                        <p:strVal val="visible"/>
                                      </p:to>
                                    </p:set>
                                    <p:anim calcmode="discrete" valueType="clr">
                                      <p:cBhvr override="childStyle">
                                        <p:cTn id="18" dur="80"/>
                                        <p:tgtEl>
                                          <p:spTgt spid="4403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4035"/>
                                        </p:tgtEl>
                                        <p:attrNameLst>
                                          <p:attrName>fillcolor</p:attrName>
                                        </p:attrNameLst>
                                      </p:cBhvr>
                                      <p:tavLst>
                                        <p:tav tm="0">
                                          <p:val>
                                            <p:clrVal>
                                              <a:schemeClr val="accent2"/>
                                            </p:clrVal>
                                          </p:val>
                                        </p:tav>
                                        <p:tav tm="50000">
                                          <p:val>
                                            <p:clrVal>
                                              <a:schemeClr val="hlink"/>
                                            </p:clrVal>
                                          </p:val>
                                        </p:tav>
                                      </p:tavLst>
                                    </p:anim>
                                    <p:set>
                                      <p:cBhvr>
                                        <p:cTn id="20" dur="80"/>
                                        <p:tgtEl>
                                          <p:spTgt spid="4403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FE3116AE-7E16-4A95-A202-C7024ADE4BA6}"/>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3EA005B6-ECBD-447F-9812-37B4C8EB8303}" type="slidenum">
              <a:rPr lang="en-GB" altLang="en-US" sz="1200"/>
              <a:pPr>
                <a:spcBef>
                  <a:spcPct val="0"/>
                </a:spcBef>
                <a:buClrTx/>
                <a:buFontTx/>
                <a:buNone/>
              </a:pPr>
              <a:t>31</a:t>
            </a:fld>
            <a:endParaRPr lang="en-GB" altLang="en-US" sz="1200"/>
          </a:p>
        </p:txBody>
      </p:sp>
      <p:sp>
        <p:nvSpPr>
          <p:cNvPr id="40962" name="Rectangle 2">
            <a:extLst>
              <a:ext uri="{FF2B5EF4-FFF2-40B4-BE49-F238E27FC236}">
                <a16:creationId xmlns:a16="http://schemas.microsoft.com/office/drawing/2014/main" id="{CB28355F-4256-422A-8DA3-6DB314CABFF9}"/>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sp>
        <p:nvSpPr>
          <p:cNvPr id="40963" name="Text Box 3">
            <a:extLst>
              <a:ext uri="{FF2B5EF4-FFF2-40B4-BE49-F238E27FC236}">
                <a16:creationId xmlns:a16="http://schemas.microsoft.com/office/drawing/2014/main" id="{35E6E7F4-E8E0-4F0F-9C4E-C9E1E9258420}"/>
              </a:ext>
            </a:extLst>
          </p:cNvPr>
          <p:cNvSpPr txBox="1">
            <a:spLocks noChangeArrowheads="1"/>
          </p:cNvSpPr>
          <p:nvPr/>
        </p:nvSpPr>
        <p:spPr bwMode="auto">
          <a:xfrm>
            <a:off x="4067175" y="1700213"/>
            <a:ext cx="4826000" cy="436245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algn="ctr" eaLnBrk="1" hangingPunct="1">
              <a:spcBef>
                <a:spcPct val="50000"/>
              </a:spcBef>
              <a:defRPr/>
            </a:pPr>
            <a:r>
              <a:rPr lang="en-GB" sz="2800" b="1" dirty="0">
                <a:solidFill>
                  <a:schemeClr val="hlink"/>
                </a:solidFill>
                <a:effectLst>
                  <a:outerShdw blurRad="38100" dist="38100" dir="2700000" algn="tl">
                    <a:srgbClr val="000000"/>
                  </a:outerShdw>
                </a:effectLst>
              </a:rPr>
              <a:t>For the first time the England-Wales border was defined.</a:t>
            </a:r>
            <a:r>
              <a:rPr lang="en-GB" sz="2800" b="1" dirty="0">
                <a:effectLst>
                  <a:outerShdw blurRad="38100" dist="38100" dir="2700000" algn="tl">
                    <a:srgbClr val="000000"/>
                  </a:outerShdw>
                </a:effectLst>
              </a:rPr>
              <a:t> </a:t>
            </a:r>
            <a:r>
              <a:rPr lang="en-GB" sz="2800" b="1" dirty="0">
                <a:solidFill>
                  <a:srgbClr val="FF9900"/>
                </a:solidFill>
                <a:effectLst>
                  <a:outerShdw blurRad="38100" dist="38100" dir="2700000" algn="tl">
                    <a:srgbClr val="000000"/>
                  </a:outerShdw>
                </a:effectLst>
              </a:rPr>
              <a:t>They also abolished any legal distinction between the Welsh and the English,</a:t>
            </a:r>
            <a:r>
              <a:rPr lang="en-GB" sz="2800" b="1" dirty="0">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thereby effectively ending the Penal Code although this was not formally repealed.</a:t>
            </a:r>
            <a:r>
              <a:rPr lang="en-GB" dirty="0"/>
              <a:t> </a:t>
            </a:r>
          </a:p>
        </p:txBody>
      </p:sp>
      <p:pic>
        <p:nvPicPr>
          <p:cNvPr id="40964" name="Picture 4" descr="300px-CymruLlwythi">
            <a:hlinkClick r:id="rId3" tooltip="Tribes within the boundaries of present day Wales at the time of the Roman invasion. Exact boundaries are conjectural."/>
            <a:extLst>
              <a:ext uri="{FF2B5EF4-FFF2-40B4-BE49-F238E27FC236}">
                <a16:creationId xmlns:a16="http://schemas.microsoft.com/office/drawing/2014/main" id="{3E3F4AA2-31C3-4E33-8FF2-1DF18121B1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268413"/>
            <a:ext cx="360045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 Box 5">
            <a:extLst>
              <a:ext uri="{FF2B5EF4-FFF2-40B4-BE49-F238E27FC236}">
                <a16:creationId xmlns:a16="http://schemas.microsoft.com/office/drawing/2014/main" id="{321998B5-F989-4F44-978C-B845302CC364}"/>
              </a:ext>
            </a:extLst>
          </p:cNvPr>
          <p:cNvSpPr txBox="1">
            <a:spLocks noChangeArrowheads="1"/>
          </p:cNvSpPr>
          <p:nvPr/>
        </p:nvSpPr>
        <p:spPr bwMode="auto">
          <a:xfrm>
            <a:off x="250825" y="5445125"/>
            <a:ext cx="3744913" cy="1190625"/>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lgn="ctr" eaLnBrk="1" hangingPunct="1">
              <a:spcBef>
                <a:spcPct val="50000"/>
              </a:spcBef>
              <a:defRPr/>
            </a:pPr>
            <a:r>
              <a:rPr lang="en-GB" sz="3600" b="1" dirty="0">
                <a:solidFill>
                  <a:srgbClr val="FFFF00"/>
                </a:solidFill>
                <a:effectLst>
                  <a:outerShdw blurRad="38100" dist="38100" dir="2700000" algn="tl">
                    <a:srgbClr val="000000"/>
                  </a:outerShdw>
                </a:effectLst>
              </a:rPr>
              <a:t>The Welsh Tribes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circle(in)">
                                      <p:cBhvr>
                                        <p:cTn id="7" dur="2000"/>
                                        <p:tgtEl>
                                          <p:spTgt spid="409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65"/>
                                        </p:tgtEl>
                                        <p:attrNameLst>
                                          <p:attrName>style.visibility</p:attrName>
                                        </p:attrNameLst>
                                      </p:cBhvr>
                                      <p:to>
                                        <p:strVal val="visible"/>
                                      </p:to>
                                    </p:set>
                                    <p:anim calcmode="lin" valueType="num">
                                      <p:cBhvr additive="base">
                                        <p:cTn id="12" dur="500" fill="hold"/>
                                        <p:tgtEl>
                                          <p:spTgt spid="40965"/>
                                        </p:tgtEl>
                                        <p:attrNameLst>
                                          <p:attrName>ppt_x</p:attrName>
                                        </p:attrNameLst>
                                      </p:cBhvr>
                                      <p:tavLst>
                                        <p:tav tm="0">
                                          <p:val>
                                            <p:strVal val="#ppt_x"/>
                                          </p:val>
                                        </p:tav>
                                        <p:tav tm="100000">
                                          <p:val>
                                            <p:strVal val="#ppt_x"/>
                                          </p:val>
                                        </p:tav>
                                      </p:tavLst>
                                    </p:anim>
                                    <p:anim calcmode="lin" valueType="num">
                                      <p:cBhvr additive="base">
                                        <p:cTn id="13" dur="500" fill="hold"/>
                                        <p:tgtEl>
                                          <p:spTgt spid="4096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40963"/>
                                        </p:tgtEl>
                                        <p:attrNameLst>
                                          <p:attrName>style.visibility</p:attrName>
                                        </p:attrNameLst>
                                      </p:cBhvr>
                                      <p:to>
                                        <p:strVal val="visible"/>
                                      </p:to>
                                    </p:set>
                                    <p:anim calcmode="discrete" valueType="clr">
                                      <p:cBhvr override="childStyle">
                                        <p:cTn id="18" dur="80"/>
                                        <p:tgtEl>
                                          <p:spTgt spid="4096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0963"/>
                                        </p:tgtEl>
                                        <p:attrNameLst>
                                          <p:attrName>fillcolor</p:attrName>
                                        </p:attrNameLst>
                                      </p:cBhvr>
                                      <p:tavLst>
                                        <p:tav tm="0">
                                          <p:val>
                                            <p:clrVal>
                                              <a:schemeClr val="accent2"/>
                                            </p:clrVal>
                                          </p:val>
                                        </p:tav>
                                        <p:tav tm="50000">
                                          <p:val>
                                            <p:clrVal>
                                              <a:schemeClr val="hlink"/>
                                            </p:clrVal>
                                          </p:val>
                                        </p:tav>
                                      </p:tavLst>
                                    </p:anim>
                                    <p:set>
                                      <p:cBhvr>
                                        <p:cTn id="20" dur="80"/>
                                        <p:tgtEl>
                                          <p:spTgt spid="4096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nimBg="1"/>
      <p:bldP spid="4096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C1C643ED-B96E-4D33-806E-AB9A58E99DA6}"/>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7E428733-9F5B-4DA3-A6AC-7A326D71D413}" type="slidenum">
              <a:rPr lang="en-GB" altLang="en-US" sz="1200"/>
              <a:pPr>
                <a:spcBef>
                  <a:spcPct val="0"/>
                </a:spcBef>
                <a:buClrTx/>
                <a:buFontTx/>
                <a:buNone/>
              </a:pPr>
              <a:t>32</a:t>
            </a:fld>
            <a:endParaRPr lang="en-GB" altLang="en-US" sz="1200"/>
          </a:p>
        </p:txBody>
      </p:sp>
      <p:sp>
        <p:nvSpPr>
          <p:cNvPr id="41986" name="Rectangle 2">
            <a:extLst>
              <a:ext uri="{FF2B5EF4-FFF2-40B4-BE49-F238E27FC236}">
                <a16:creationId xmlns:a16="http://schemas.microsoft.com/office/drawing/2014/main" id="{28A575DD-585F-4F97-9CFC-FE0B659EA921}"/>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pic>
        <p:nvPicPr>
          <p:cNvPr id="41988" name="Picture 4" descr="ap_book_burning_070528_ms">
            <a:extLst>
              <a:ext uri="{FF2B5EF4-FFF2-40B4-BE49-F238E27FC236}">
                <a16:creationId xmlns:a16="http://schemas.microsoft.com/office/drawing/2014/main" id="{3C989F97-3F85-4C53-9520-19C88169F7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341438"/>
            <a:ext cx="39338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5">
            <a:extLst>
              <a:ext uri="{FF2B5EF4-FFF2-40B4-BE49-F238E27FC236}">
                <a16:creationId xmlns:a16="http://schemas.microsoft.com/office/drawing/2014/main" id="{4D14F3F8-7E47-473B-9FA7-647D1096FC98}"/>
              </a:ext>
            </a:extLst>
          </p:cNvPr>
          <p:cNvSpPr txBox="1">
            <a:spLocks noChangeArrowheads="1"/>
          </p:cNvSpPr>
          <p:nvPr/>
        </p:nvSpPr>
        <p:spPr bwMode="auto">
          <a:xfrm>
            <a:off x="4716463" y="1700213"/>
            <a:ext cx="4176712" cy="4775200"/>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GB" sz="2800" b="1" dirty="0">
                <a:solidFill>
                  <a:schemeClr val="hlink"/>
                </a:solidFill>
                <a:effectLst>
                  <a:outerShdw blurRad="38100" dist="38100" dir="2700000" algn="tl">
                    <a:srgbClr val="000000"/>
                  </a:outerShdw>
                </a:effectLst>
              </a:rPr>
              <a:t>Banning the Welsh language from any official role or status was used as</a:t>
            </a:r>
            <a:r>
              <a:rPr lang="en-GB" sz="2800" b="1" dirty="0">
                <a:solidFill>
                  <a:srgbClr val="00FF00"/>
                </a:solidFill>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an excuse for destroying all official records written in the “Welsh”</a:t>
            </a:r>
            <a:r>
              <a:rPr lang="en-GB" sz="2800" b="1" dirty="0">
                <a:solidFill>
                  <a:srgbClr val="00FF00"/>
                </a:solidFill>
                <a:effectLst>
                  <a:outerShdw blurRad="38100" dist="38100" dir="2700000" algn="tl">
                    <a:srgbClr val="000000"/>
                  </a:outerShdw>
                </a:effectLst>
              </a:rPr>
              <a:t> and as a consequence much of our ancient history has been lost.</a:t>
            </a:r>
            <a:endParaRPr lang="en-GB" sz="2800" dirty="0">
              <a:solidFill>
                <a:srgbClr val="00FF00"/>
              </a:solidFill>
            </a:endParaRPr>
          </a:p>
          <a:p>
            <a:pPr algn="ctr" eaLnBrk="1" hangingPunct="1">
              <a:spcBef>
                <a:spcPct val="50000"/>
              </a:spcBef>
              <a:defRPr/>
            </a:pPr>
            <a:endParaRPr lang="en-GB" dirty="0"/>
          </a:p>
        </p:txBody>
      </p:sp>
      <p:sp>
        <p:nvSpPr>
          <p:cNvPr id="41990" name="Text Box 6">
            <a:extLst>
              <a:ext uri="{FF2B5EF4-FFF2-40B4-BE49-F238E27FC236}">
                <a16:creationId xmlns:a16="http://schemas.microsoft.com/office/drawing/2014/main" id="{06261F1E-5883-4AC2-8640-2392A03BB418}"/>
              </a:ext>
            </a:extLst>
          </p:cNvPr>
          <p:cNvSpPr txBox="1">
            <a:spLocks noChangeArrowheads="1"/>
          </p:cNvSpPr>
          <p:nvPr/>
        </p:nvSpPr>
        <p:spPr bwMode="auto">
          <a:xfrm>
            <a:off x="468313" y="4581525"/>
            <a:ext cx="3743325" cy="1739900"/>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lgn="ctr" eaLnBrk="1" hangingPunct="1">
              <a:spcBef>
                <a:spcPct val="50000"/>
              </a:spcBef>
              <a:defRPr/>
            </a:pPr>
            <a:r>
              <a:rPr lang="en-GB" sz="3600" b="1" dirty="0">
                <a:solidFill>
                  <a:srgbClr val="FFFF00"/>
                </a:solidFill>
                <a:effectLst>
                  <a:outerShdw blurRad="38100" dist="38100" dir="2700000" algn="tl">
                    <a:srgbClr val="000000"/>
                  </a:outerShdw>
                </a:effectLst>
              </a:rPr>
              <a:t>The destruction of official records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circle(in)">
                                      <p:cBhvr>
                                        <p:cTn id="7" dur="2000"/>
                                        <p:tgtEl>
                                          <p:spTgt spid="419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1990"/>
                                        </p:tgtEl>
                                        <p:attrNameLst>
                                          <p:attrName>style.visibility</p:attrName>
                                        </p:attrNameLst>
                                      </p:cBhvr>
                                      <p:to>
                                        <p:strVal val="visible"/>
                                      </p:to>
                                    </p:set>
                                    <p:anim calcmode="lin" valueType="num">
                                      <p:cBhvr additive="base">
                                        <p:cTn id="12" dur="500" fill="hold"/>
                                        <p:tgtEl>
                                          <p:spTgt spid="41990"/>
                                        </p:tgtEl>
                                        <p:attrNameLst>
                                          <p:attrName>ppt_x</p:attrName>
                                        </p:attrNameLst>
                                      </p:cBhvr>
                                      <p:tavLst>
                                        <p:tav tm="0">
                                          <p:val>
                                            <p:strVal val="#ppt_x"/>
                                          </p:val>
                                        </p:tav>
                                        <p:tav tm="100000">
                                          <p:val>
                                            <p:strVal val="#ppt_x"/>
                                          </p:val>
                                        </p:tav>
                                      </p:tavLst>
                                    </p:anim>
                                    <p:anim calcmode="lin" valueType="num">
                                      <p:cBhvr additive="base">
                                        <p:cTn id="13" dur="500" fill="hold"/>
                                        <p:tgtEl>
                                          <p:spTgt spid="4199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41989"/>
                                        </p:tgtEl>
                                        <p:attrNameLst>
                                          <p:attrName>style.visibility</p:attrName>
                                        </p:attrNameLst>
                                      </p:cBhvr>
                                      <p:to>
                                        <p:strVal val="visible"/>
                                      </p:to>
                                    </p:set>
                                    <p:anim calcmode="discrete" valueType="clr">
                                      <p:cBhvr override="childStyle">
                                        <p:cTn id="18" dur="80"/>
                                        <p:tgtEl>
                                          <p:spTgt spid="41989"/>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1989"/>
                                        </p:tgtEl>
                                        <p:attrNameLst>
                                          <p:attrName>fillcolor</p:attrName>
                                        </p:attrNameLst>
                                      </p:cBhvr>
                                      <p:tavLst>
                                        <p:tav tm="0">
                                          <p:val>
                                            <p:clrVal>
                                              <a:schemeClr val="accent2"/>
                                            </p:clrVal>
                                          </p:val>
                                        </p:tav>
                                        <p:tav tm="50000">
                                          <p:val>
                                            <p:clrVal>
                                              <a:schemeClr val="hlink"/>
                                            </p:clrVal>
                                          </p:val>
                                        </p:tav>
                                      </p:tavLst>
                                    </p:anim>
                                    <p:set>
                                      <p:cBhvr>
                                        <p:cTn id="20" dur="80"/>
                                        <p:tgtEl>
                                          <p:spTgt spid="4198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8E668307-D54B-4484-9941-62E63C9A8615}"/>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9DF6D129-402F-4652-995D-169625CE5CAA}" type="slidenum">
              <a:rPr lang="en-GB" altLang="en-US" sz="1200"/>
              <a:pPr>
                <a:spcBef>
                  <a:spcPct val="0"/>
                </a:spcBef>
                <a:buClrTx/>
                <a:buFontTx/>
                <a:buNone/>
              </a:pPr>
              <a:t>33</a:t>
            </a:fld>
            <a:endParaRPr lang="en-GB" altLang="en-US" sz="1200"/>
          </a:p>
        </p:txBody>
      </p:sp>
      <p:sp>
        <p:nvSpPr>
          <p:cNvPr id="45058" name="Rectangle 2">
            <a:extLst>
              <a:ext uri="{FF2B5EF4-FFF2-40B4-BE49-F238E27FC236}">
                <a16:creationId xmlns:a16="http://schemas.microsoft.com/office/drawing/2014/main" id="{54342715-B77F-4AA0-B2FB-A51A512989D6}"/>
              </a:ext>
            </a:extLst>
          </p:cNvPr>
          <p:cNvSpPr>
            <a:spLocks noGrp="1" noChangeArrowheads="1"/>
          </p:cNvSpPr>
          <p:nvPr>
            <p:ph type="title"/>
          </p:nvPr>
        </p:nvSpPr>
        <p:spPr/>
        <p:txBody>
          <a:bodyPr/>
          <a:lstStyle/>
          <a:p>
            <a:pPr eaLnBrk="1" hangingPunct="1">
              <a:defRPr/>
            </a:pPr>
            <a:r>
              <a:rPr lang="en-GB" b="1" dirty="0">
                <a:solidFill>
                  <a:srgbClr val="FFFF00"/>
                </a:solidFill>
              </a:rPr>
              <a:t>The Ancient British Language</a:t>
            </a:r>
          </a:p>
        </p:txBody>
      </p:sp>
      <p:pic>
        <p:nvPicPr>
          <p:cNvPr id="45061" name="Picture 5" descr="gaelic-450">
            <a:extLst>
              <a:ext uri="{FF2B5EF4-FFF2-40B4-BE49-F238E27FC236}">
                <a16:creationId xmlns:a16="http://schemas.microsoft.com/office/drawing/2014/main" id="{330C8EC2-C654-43EA-9C99-5240E57E9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412875"/>
            <a:ext cx="2322512"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7" descr="See full size image">
            <a:hlinkClick r:id="rId4"/>
            <a:extLst>
              <a:ext uri="{FF2B5EF4-FFF2-40B4-BE49-F238E27FC236}">
                <a16:creationId xmlns:a16="http://schemas.microsoft.com/office/drawing/2014/main" id="{8961B32B-9A8E-4C9A-B939-585DA46F70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1268413"/>
            <a:ext cx="283845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Text Box 8">
            <a:extLst>
              <a:ext uri="{FF2B5EF4-FFF2-40B4-BE49-F238E27FC236}">
                <a16:creationId xmlns:a16="http://schemas.microsoft.com/office/drawing/2014/main" id="{81CBB4A4-80C2-4DD1-8A6D-A804D80A9530}"/>
              </a:ext>
            </a:extLst>
          </p:cNvPr>
          <p:cNvSpPr txBox="1">
            <a:spLocks noChangeArrowheads="1"/>
          </p:cNvSpPr>
          <p:nvPr/>
        </p:nvSpPr>
        <p:spPr bwMode="auto">
          <a:xfrm>
            <a:off x="3779838" y="4292600"/>
            <a:ext cx="4897437" cy="2227263"/>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GB" sz="2800" b="1" dirty="0">
                <a:solidFill>
                  <a:srgbClr val="FFFF00"/>
                </a:solidFill>
                <a:effectLst>
                  <a:outerShdw blurRad="38100" dist="38100" dir="2700000" algn="tl">
                    <a:srgbClr val="000000"/>
                  </a:outerShdw>
                </a:effectLst>
              </a:rPr>
              <a:t>The other distinctive branch of the Brythonic language is Gaelic and is spoken in Scotland, Ireland and the Isle of Man (Manx)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5061"/>
                                        </p:tgtEl>
                                        <p:attrNameLst>
                                          <p:attrName>style.visibility</p:attrName>
                                        </p:attrNameLst>
                                      </p:cBhvr>
                                      <p:to>
                                        <p:strVal val="visible"/>
                                      </p:to>
                                    </p:set>
                                    <p:animEffect transition="in" filter="circle(in)">
                                      <p:cBhvr>
                                        <p:cTn id="7" dur="2000"/>
                                        <p:tgtEl>
                                          <p:spTgt spid="450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45063"/>
                                        </p:tgtEl>
                                        <p:attrNameLst>
                                          <p:attrName>style.visibility</p:attrName>
                                        </p:attrNameLst>
                                      </p:cBhvr>
                                      <p:to>
                                        <p:strVal val="visible"/>
                                      </p:to>
                                    </p:set>
                                    <p:animEffect transition="in" filter="circle(in)">
                                      <p:cBhvr>
                                        <p:cTn id="12" dur="2000"/>
                                        <p:tgtEl>
                                          <p:spTgt spid="450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45064"/>
                                        </p:tgtEl>
                                        <p:attrNameLst>
                                          <p:attrName>style.visibility</p:attrName>
                                        </p:attrNameLst>
                                      </p:cBhvr>
                                      <p:to>
                                        <p:strVal val="visible"/>
                                      </p:to>
                                    </p:set>
                                    <p:anim calcmode="discrete" valueType="clr">
                                      <p:cBhvr override="childStyle">
                                        <p:cTn id="17" dur="80"/>
                                        <p:tgtEl>
                                          <p:spTgt spid="45064"/>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45064"/>
                                        </p:tgtEl>
                                        <p:attrNameLst>
                                          <p:attrName>fillcolor</p:attrName>
                                        </p:attrNameLst>
                                      </p:cBhvr>
                                      <p:tavLst>
                                        <p:tav tm="0">
                                          <p:val>
                                            <p:clrVal>
                                              <a:schemeClr val="accent2"/>
                                            </p:clrVal>
                                          </p:val>
                                        </p:tav>
                                        <p:tav tm="50000">
                                          <p:val>
                                            <p:clrVal>
                                              <a:schemeClr val="hlink"/>
                                            </p:clrVal>
                                          </p:val>
                                        </p:tav>
                                      </p:tavLst>
                                    </p:anim>
                                    <p:set>
                                      <p:cBhvr>
                                        <p:cTn id="19" dur="80"/>
                                        <p:tgtEl>
                                          <p:spTgt spid="4506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0D6DC-6F21-481D-B348-F1D1DEAAFD5A}"/>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5779295D-DAA0-49DE-B1A5-82B58850B4C1}"/>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4DB7DE08-36D9-4FD1-A75C-246D1B8B801E}" type="slidenum">
              <a:rPr lang="en-GB" altLang="en-US" sz="1200"/>
              <a:pPr>
                <a:spcBef>
                  <a:spcPct val="0"/>
                </a:spcBef>
                <a:buClrTx/>
                <a:buFontTx/>
                <a:buNone/>
              </a:pPr>
              <a:t>34</a:t>
            </a:fld>
            <a:endParaRPr lang="en-GB" altLang="en-US" sz="1200"/>
          </a:p>
        </p:txBody>
      </p:sp>
      <p:sp>
        <p:nvSpPr>
          <p:cNvPr id="4" name="TextBox 3">
            <a:extLst>
              <a:ext uri="{FF2B5EF4-FFF2-40B4-BE49-F238E27FC236}">
                <a16:creationId xmlns:a16="http://schemas.microsoft.com/office/drawing/2014/main" id="{C1809788-FAE0-43DD-9396-CAC421711FAA}"/>
              </a:ext>
            </a:extLst>
          </p:cNvPr>
          <p:cNvSpPr txBox="1"/>
          <p:nvPr/>
        </p:nvSpPr>
        <p:spPr>
          <a:xfrm>
            <a:off x="3214688" y="1357313"/>
            <a:ext cx="5643562" cy="3108325"/>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2800" b="1" dirty="0">
                <a:solidFill>
                  <a:srgbClr val="00FFFF"/>
                </a:solidFill>
                <a:effectLst>
                  <a:outerShdw blurRad="38100" dist="38100" dir="2700000" algn="tl">
                    <a:srgbClr val="000000">
                      <a:alpha val="43137"/>
                    </a:srgbClr>
                  </a:outerShdw>
                </a:effectLst>
              </a:rPr>
              <a:t>The </a:t>
            </a:r>
            <a:r>
              <a:rPr lang="en-GB" sz="2800" b="1" dirty="0">
                <a:solidFill>
                  <a:srgbClr val="FFFF00"/>
                </a:solidFill>
                <a:effectLst>
                  <a:outerShdw blurRad="38100" dist="38100" dir="2700000" algn="tl">
                    <a:srgbClr val="000000">
                      <a:alpha val="43137"/>
                    </a:srgbClr>
                  </a:outerShdw>
                </a:effectLst>
              </a:rPr>
              <a:t>HEBREW</a:t>
            </a:r>
            <a:r>
              <a:rPr lang="en-GB" sz="2800" b="1" dirty="0">
                <a:solidFill>
                  <a:srgbClr val="00FFFF"/>
                </a:solidFill>
                <a:effectLst>
                  <a:outerShdw blurRad="38100" dist="38100" dir="2700000" algn="tl">
                    <a:srgbClr val="000000">
                      <a:alpha val="43137"/>
                    </a:srgbClr>
                  </a:outerShdw>
                </a:effectLst>
              </a:rPr>
              <a:t> word for Festival is </a:t>
            </a:r>
            <a:r>
              <a:rPr lang="en-GB" sz="2800" b="1" dirty="0">
                <a:solidFill>
                  <a:srgbClr val="FFFF00"/>
                </a:solidFill>
                <a:effectLst>
                  <a:outerShdw blurRad="38100" dist="38100" dir="2700000" algn="tl">
                    <a:srgbClr val="000000">
                      <a:alpha val="43137"/>
                    </a:srgbClr>
                  </a:outerShdw>
                </a:effectLst>
              </a:rPr>
              <a:t>"MOED." </a:t>
            </a:r>
            <a:r>
              <a:rPr lang="en-GB" sz="2800" b="1" dirty="0">
                <a:solidFill>
                  <a:srgbClr val="FFC000"/>
                </a:solidFill>
                <a:effectLst>
                  <a:outerShdw blurRad="38100" dist="38100" dir="2700000" algn="tl">
                    <a:srgbClr val="000000">
                      <a:alpha val="43137"/>
                    </a:srgbClr>
                  </a:outerShdw>
                </a:effectLst>
              </a:rPr>
              <a:t>The annual Scottish Gaelic musical festival is known as the </a:t>
            </a:r>
            <a:r>
              <a:rPr lang="en-GB" sz="2800" b="1" dirty="0">
                <a:solidFill>
                  <a:srgbClr val="FFFF00"/>
                </a:solidFill>
                <a:effectLst>
                  <a:outerShdw blurRad="38100" dist="38100" dir="2700000" algn="tl">
                    <a:srgbClr val="000000">
                      <a:alpha val="43137"/>
                    </a:srgbClr>
                  </a:outerShdw>
                </a:effectLst>
              </a:rPr>
              <a:t>"MOD." </a:t>
            </a:r>
            <a:r>
              <a:rPr lang="en-GB" sz="2800" b="1" dirty="0">
                <a:solidFill>
                  <a:srgbClr val="FF00FF"/>
                </a:solidFill>
                <a:effectLst>
                  <a:outerShdw blurRad="38100" dist="38100" dir="2700000" algn="tl">
                    <a:srgbClr val="000000">
                      <a:alpha val="43137"/>
                    </a:srgbClr>
                  </a:outerShdw>
                </a:effectLst>
              </a:rPr>
              <a:t>Another </a:t>
            </a:r>
            <a:r>
              <a:rPr lang="en-GB" sz="2800" b="1" dirty="0">
                <a:solidFill>
                  <a:srgbClr val="FFFF00"/>
                </a:solidFill>
                <a:effectLst>
                  <a:outerShdw blurRad="38100" dist="38100" dir="2700000" algn="tl">
                    <a:srgbClr val="000000">
                      <a:alpha val="43137"/>
                    </a:srgbClr>
                  </a:outerShdw>
                </a:effectLst>
              </a:rPr>
              <a:t>HEBREW</a:t>
            </a:r>
            <a:r>
              <a:rPr lang="en-GB" sz="2800" b="1" dirty="0">
                <a:solidFill>
                  <a:srgbClr val="FF00FF"/>
                </a:solidFill>
                <a:effectLst>
                  <a:outerShdw blurRad="38100" dist="38100" dir="2700000" algn="tl">
                    <a:srgbClr val="000000">
                      <a:alpha val="43137"/>
                    </a:srgbClr>
                  </a:outerShdw>
                </a:effectLst>
              </a:rPr>
              <a:t> word for Festival is </a:t>
            </a:r>
            <a:r>
              <a:rPr lang="en-GB" sz="2800" b="1" dirty="0">
                <a:solidFill>
                  <a:srgbClr val="FFFF00"/>
                </a:solidFill>
                <a:effectLst>
                  <a:outerShdw blurRad="38100" dist="38100" dir="2700000" algn="tl">
                    <a:srgbClr val="000000">
                      <a:alpha val="43137"/>
                    </a:srgbClr>
                  </a:outerShdw>
                </a:effectLst>
              </a:rPr>
              <a:t>"CHAG." </a:t>
            </a:r>
            <a:r>
              <a:rPr lang="en-GB" sz="2800" b="1" dirty="0">
                <a:solidFill>
                  <a:srgbClr val="00FF00"/>
                </a:solidFill>
                <a:effectLst>
                  <a:outerShdw blurRad="38100" dist="38100" dir="2700000" algn="tl">
                    <a:srgbClr val="000000">
                      <a:alpha val="43137"/>
                    </a:srgbClr>
                  </a:outerShdw>
                </a:effectLst>
              </a:rPr>
              <a:t>The Scotch and Gaelic dance is called a </a:t>
            </a:r>
            <a:r>
              <a:rPr lang="en-GB" sz="2800" b="1" dirty="0">
                <a:solidFill>
                  <a:srgbClr val="FFFF00"/>
                </a:solidFill>
                <a:effectLst>
                  <a:outerShdw blurRad="38100" dist="38100" dir="2700000" algn="tl">
                    <a:srgbClr val="000000">
                      <a:alpha val="43137"/>
                    </a:srgbClr>
                  </a:outerShdw>
                </a:effectLst>
              </a:rPr>
              <a:t>"JIG."</a:t>
            </a:r>
          </a:p>
        </p:txBody>
      </p:sp>
      <p:pic>
        <p:nvPicPr>
          <p:cNvPr id="194562" name="Picture 2" descr="http://c3.ac-images.myspacecdn.com/images02/51/s_5d296842bfca4ca1a8e0f8965ac02852.jpg">
            <a:extLst>
              <a:ext uri="{FF2B5EF4-FFF2-40B4-BE49-F238E27FC236}">
                <a16:creationId xmlns:a16="http://schemas.microsoft.com/office/drawing/2014/main" id="{3D0BA28A-664B-44D0-AE78-DDC2FFF361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3313" y="4643438"/>
            <a:ext cx="2786062"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4" name="Picture 4" descr="http://media-2.web.britannica.com/eb-media/59/68759-004-194F9519.jpg">
            <a:extLst>
              <a:ext uri="{FF2B5EF4-FFF2-40B4-BE49-F238E27FC236}">
                <a16:creationId xmlns:a16="http://schemas.microsoft.com/office/drawing/2014/main" id="{3C13DC79-F78D-4A9D-98AB-147F6FDAED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614488"/>
            <a:ext cx="25527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BC3E21A-F461-4EA1-A74B-E2409734A780}"/>
              </a:ext>
            </a:extLst>
          </p:cNvPr>
          <p:cNvSpPr txBox="1"/>
          <p:nvPr/>
        </p:nvSpPr>
        <p:spPr>
          <a:xfrm>
            <a:off x="6572250" y="4549775"/>
            <a:ext cx="2357438" cy="2308225"/>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eaLnBrk="1" hangingPunct="1">
              <a:defRPr/>
            </a:pPr>
            <a:r>
              <a:rPr lang="en-GB" sz="3600" b="1" dirty="0">
                <a:solidFill>
                  <a:srgbClr val="FFFF00"/>
                </a:solidFill>
                <a:effectLst>
                  <a:outerShdw blurRad="38100" dist="38100" dir="2700000" algn="tl">
                    <a:srgbClr val="000000">
                      <a:alpha val="43137"/>
                    </a:srgbClr>
                  </a:outerShdw>
                </a:effectLst>
              </a:rPr>
              <a:t>Advert for a Scottish MOD</a:t>
            </a:r>
          </a:p>
        </p:txBody>
      </p:sp>
      <p:sp>
        <p:nvSpPr>
          <p:cNvPr id="8" name="TextBox 7">
            <a:extLst>
              <a:ext uri="{FF2B5EF4-FFF2-40B4-BE49-F238E27FC236}">
                <a16:creationId xmlns:a16="http://schemas.microsoft.com/office/drawing/2014/main" id="{2DA14361-655A-4CBB-AEE7-D5897B08A1D6}"/>
              </a:ext>
            </a:extLst>
          </p:cNvPr>
          <p:cNvSpPr txBox="1"/>
          <p:nvPr/>
        </p:nvSpPr>
        <p:spPr>
          <a:xfrm>
            <a:off x="142875" y="5429250"/>
            <a:ext cx="3214688" cy="1200150"/>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eaLnBrk="1" hangingPunct="1">
              <a:defRPr/>
            </a:pPr>
            <a:r>
              <a:rPr lang="en-GB" sz="3600" b="1" dirty="0">
                <a:solidFill>
                  <a:srgbClr val="FFFF00"/>
                </a:solidFill>
                <a:effectLst>
                  <a:outerShdw blurRad="38100" dist="38100" dir="2700000" algn="tl">
                    <a:srgbClr val="000000">
                      <a:alpha val="43137"/>
                    </a:srgbClr>
                  </a:outerShdw>
                </a:effectLst>
              </a:rPr>
              <a:t>Irish villagers dancing a jig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194562"/>
                                        </p:tgtEl>
                                        <p:attrNameLst>
                                          <p:attrName>style.visibility</p:attrName>
                                        </p:attrNameLst>
                                      </p:cBhvr>
                                      <p:to>
                                        <p:strVal val="visible"/>
                                      </p:to>
                                    </p:set>
                                    <p:animEffect transition="in" filter="circle(in)">
                                      <p:cBhvr>
                                        <p:cTn id="14" dur="2000"/>
                                        <p:tgtEl>
                                          <p:spTgt spid="19456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nodeType="clickEffect">
                                  <p:stCondLst>
                                    <p:cond delay="0"/>
                                  </p:stCondLst>
                                  <p:childTnLst>
                                    <p:set>
                                      <p:cBhvr>
                                        <p:cTn id="24" dur="1" fill="hold">
                                          <p:stCondLst>
                                            <p:cond delay="0"/>
                                          </p:stCondLst>
                                        </p:cTn>
                                        <p:tgtEl>
                                          <p:spTgt spid="194564"/>
                                        </p:tgtEl>
                                        <p:attrNameLst>
                                          <p:attrName>style.visibility</p:attrName>
                                        </p:attrNameLst>
                                      </p:cBhvr>
                                      <p:to>
                                        <p:strVal val="visible"/>
                                      </p:to>
                                    </p:set>
                                    <p:animEffect transition="in" filter="circle(in)">
                                      <p:cBhvr>
                                        <p:cTn id="25" dur="2000"/>
                                        <p:tgtEl>
                                          <p:spTgt spid="19456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1460CA19-C670-413A-93C8-0DF7C4F1F9EA}"/>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4C098205-75EE-485F-8F96-AC2B285CA1AA}" type="slidenum">
              <a:rPr lang="en-GB" altLang="en-US" sz="1200"/>
              <a:pPr>
                <a:spcBef>
                  <a:spcPct val="0"/>
                </a:spcBef>
                <a:buClrTx/>
                <a:buFontTx/>
                <a:buNone/>
              </a:pPr>
              <a:t>35</a:t>
            </a:fld>
            <a:endParaRPr lang="en-GB" altLang="en-US" sz="1200"/>
          </a:p>
        </p:txBody>
      </p:sp>
      <p:sp>
        <p:nvSpPr>
          <p:cNvPr id="52226" name="Rectangle 2">
            <a:extLst>
              <a:ext uri="{FF2B5EF4-FFF2-40B4-BE49-F238E27FC236}">
                <a16:creationId xmlns:a16="http://schemas.microsoft.com/office/drawing/2014/main" id="{C113EF3D-0164-49CE-B385-E8C0F4D79122}"/>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sp>
        <p:nvSpPr>
          <p:cNvPr id="52227" name="Text Box 3">
            <a:extLst>
              <a:ext uri="{FF2B5EF4-FFF2-40B4-BE49-F238E27FC236}">
                <a16:creationId xmlns:a16="http://schemas.microsoft.com/office/drawing/2014/main" id="{FCEAE677-73E4-4DD0-8BD6-0A87D1D6FC73}"/>
              </a:ext>
            </a:extLst>
          </p:cNvPr>
          <p:cNvSpPr txBox="1">
            <a:spLocks noChangeArrowheads="1"/>
          </p:cNvSpPr>
          <p:nvPr/>
        </p:nvSpPr>
        <p:spPr bwMode="auto">
          <a:xfrm>
            <a:off x="3944500" y="1484313"/>
            <a:ext cx="5003800" cy="4789487"/>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GB" sz="2800" b="1" dirty="0">
                <a:solidFill>
                  <a:schemeClr val="hlink"/>
                </a:solidFill>
                <a:effectLst>
                  <a:outerShdw blurRad="38100" dist="38100" dir="2700000" algn="tl">
                    <a:srgbClr val="000000"/>
                  </a:outerShdw>
                </a:effectLst>
              </a:rPr>
              <a:t>The Celtic language in the British Isles consisted of two distinct groups;</a:t>
            </a:r>
            <a:r>
              <a:rPr lang="en-GB" sz="2800" b="1" dirty="0">
                <a:effectLst>
                  <a:outerShdw blurRad="38100" dist="38100" dir="2700000" algn="tl">
                    <a:srgbClr val="000000"/>
                  </a:outerShdw>
                </a:effectLst>
              </a:rPr>
              <a:t> </a:t>
            </a:r>
            <a:r>
              <a:rPr lang="en-GB" sz="2800" b="1" dirty="0" err="1">
                <a:solidFill>
                  <a:srgbClr val="FF9900"/>
                </a:solidFill>
                <a:effectLst>
                  <a:outerShdw blurRad="38100" dist="38100" dir="2700000" algn="tl">
                    <a:srgbClr val="000000"/>
                  </a:outerShdw>
                </a:effectLst>
              </a:rPr>
              <a:t>Giodelic</a:t>
            </a:r>
            <a:r>
              <a:rPr lang="en-GB" sz="2800" b="1" dirty="0">
                <a:solidFill>
                  <a:srgbClr val="FF9900"/>
                </a:solidFill>
                <a:effectLst>
                  <a:outerShdw blurRad="38100" dist="38100" dir="2700000" algn="tl">
                    <a:srgbClr val="000000"/>
                  </a:outerShdw>
                </a:effectLst>
              </a:rPr>
              <a:t> (Gaelic or Q-Celtic) and Brythonic (British or P-Celtic).</a:t>
            </a:r>
            <a:r>
              <a:rPr lang="en-GB" sz="2800" b="1" dirty="0">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Gaelic was spoken in Ireland,</a:t>
            </a:r>
            <a:r>
              <a:rPr lang="en-GB" sz="2800" b="1" dirty="0">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the Highlands and Islands of Scotland, and the Isle of Man.</a:t>
            </a:r>
            <a:r>
              <a:rPr lang="en-GB" sz="2800" b="1" dirty="0">
                <a:effectLst>
                  <a:outerShdw blurRad="38100" dist="38100" dir="2700000" algn="tl">
                    <a:srgbClr val="000000"/>
                  </a:outerShdw>
                </a:effectLst>
              </a:rPr>
              <a:t> </a:t>
            </a:r>
            <a:r>
              <a:rPr lang="en-GB" sz="2800" b="1" dirty="0">
                <a:solidFill>
                  <a:srgbClr val="FFFF00"/>
                </a:solidFill>
                <a:effectLst>
                  <a:outerShdw blurRad="38100" dist="38100" dir="2700000" algn="tl">
                    <a:srgbClr val="000000"/>
                  </a:outerShdw>
                </a:effectLst>
              </a:rPr>
              <a:t>The rest of Britain including Wales spoke Brythonic.</a:t>
            </a:r>
            <a:r>
              <a:rPr lang="en-GB" dirty="0">
                <a:solidFill>
                  <a:srgbClr val="FFFF00"/>
                </a:solidFill>
              </a:rPr>
              <a:t> </a:t>
            </a:r>
          </a:p>
        </p:txBody>
      </p:sp>
      <p:pic>
        <p:nvPicPr>
          <p:cNvPr id="52228" name="Picture 4" descr="Eng-hist-2-Celts-Brit">
            <a:extLst>
              <a:ext uri="{FF2B5EF4-FFF2-40B4-BE49-F238E27FC236}">
                <a16:creationId xmlns:a16="http://schemas.microsoft.com/office/drawing/2014/main" id="{AEC9B456-76EE-453A-B647-6C545EBEA5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484313"/>
            <a:ext cx="3441700" cy="48736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2229" name="AutoShape 5">
            <a:extLst>
              <a:ext uri="{FF2B5EF4-FFF2-40B4-BE49-F238E27FC236}">
                <a16:creationId xmlns:a16="http://schemas.microsoft.com/office/drawing/2014/main" id="{A67535AF-D34A-4966-93B7-68C18EF672EF}"/>
              </a:ext>
            </a:extLst>
          </p:cNvPr>
          <p:cNvSpPr>
            <a:spLocks noChangeArrowheads="1"/>
          </p:cNvSpPr>
          <p:nvPr/>
        </p:nvSpPr>
        <p:spPr bwMode="auto">
          <a:xfrm>
            <a:off x="250825" y="4652963"/>
            <a:ext cx="2305050" cy="863600"/>
          </a:xfrm>
          <a:prstGeom prst="rightArrow">
            <a:avLst>
              <a:gd name="adj1" fmla="val 50000"/>
              <a:gd name="adj2" fmla="val 66728"/>
            </a:avLst>
          </a:prstGeom>
          <a:solidFill>
            <a:schemeClr val="accent1"/>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52230" name="AutoShape 6">
            <a:extLst>
              <a:ext uri="{FF2B5EF4-FFF2-40B4-BE49-F238E27FC236}">
                <a16:creationId xmlns:a16="http://schemas.microsoft.com/office/drawing/2014/main" id="{88AAC196-CE06-4EE7-9C50-D7E176FE4C7C}"/>
              </a:ext>
            </a:extLst>
          </p:cNvPr>
          <p:cNvSpPr>
            <a:spLocks noChangeArrowheads="1"/>
          </p:cNvSpPr>
          <p:nvPr/>
        </p:nvSpPr>
        <p:spPr bwMode="auto">
          <a:xfrm>
            <a:off x="1547813" y="2492375"/>
            <a:ext cx="2376487" cy="792163"/>
          </a:xfrm>
          <a:prstGeom prst="leftArrow">
            <a:avLst>
              <a:gd name="adj1" fmla="val 50000"/>
              <a:gd name="adj2" fmla="val 75000"/>
            </a:avLst>
          </a:prstGeom>
          <a:solidFill>
            <a:schemeClr val="accent1"/>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circle(in)">
                                      <p:cBhvr>
                                        <p:cTn id="7" dur="2000"/>
                                        <p:tgtEl>
                                          <p:spTgt spid="522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52227">
                                            <p:txEl>
                                              <p:pRg st="0" end="0"/>
                                            </p:txEl>
                                          </p:spTgt>
                                        </p:tgtEl>
                                        <p:attrNameLst>
                                          <p:attrName>style.visibility</p:attrName>
                                        </p:attrNameLst>
                                      </p:cBhvr>
                                      <p:to>
                                        <p:strVal val="visible"/>
                                      </p:to>
                                    </p:set>
                                    <p:anim calcmode="discrete" valueType="clr">
                                      <p:cBhvr override="childStyle">
                                        <p:cTn id="12" dur="80"/>
                                        <p:tgtEl>
                                          <p:spTgt spid="5222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2227">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52227">
                                            <p:txEl>
                                              <p:pRg st="0" end="0"/>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2230"/>
                                        </p:tgtEl>
                                        <p:attrNameLst>
                                          <p:attrName>style.visibility</p:attrName>
                                        </p:attrNameLst>
                                      </p:cBhvr>
                                      <p:to>
                                        <p:strVal val="visible"/>
                                      </p:to>
                                    </p:set>
                                    <p:anim calcmode="lin" valueType="num">
                                      <p:cBhvr additive="base">
                                        <p:cTn id="19" dur="500" fill="hold"/>
                                        <p:tgtEl>
                                          <p:spTgt spid="52230"/>
                                        </p:tgtEl>
                                        <p:attrNameLst>
                                          <p:attrName>ppt_x</p:attrName>
                                        </p:attrNameLst>
                                      </p:cBhvr>
                                      <p:tavLst>
                                        <p:tav tm="0">
                                          <p:val>
                                            <p:strVal val="1+#ppt_w/2"/>
                                          </p:val>
                                        </p:tav>
                                        <p:tav tm="100000">
                                          <p:val>
                                            <p:strVal val="#ppt_x"/>
                                          </p:val>
                                        </p:tav>
                                      </p:tavLst>
                                    </p:anim>
                                    <p:anim calcmode="lin" valueType="num">
                                      <p:cBhvr additive="base">
                                        <p:cTn id="20" dur="500" fill="hold"/>
                                        <p:tgtEl>
                                          <p:spTgt spid="5223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2229"/>
                                        </p:tgtEl>
                                        <p:attrNameLst>
                                          <p:attrName>style.visibility</p:attrName>
                                        </p:attrNameLst>
                                      </p:cBhvr>
                                      <p:to>
                                        <p:strVal val="visible"/>
                                      </p:to>
                                    </p:set>
                                    <p:anim calcmode="lin" valueType="num">
                                      <p:cBhvr additive="base">
                                        <p:cTn id="25" dur="500" fill="hold"/>
                                        <p:tgtEl>
                                          <p:spTgt spid="52229"/>
                                        </p:tgtEl>
                                        <p:attrNameLst>
                                          <p:attrName>ppt_x</p:attrName>
                                        </p:attrNameLst>
                                      </p:cBhvr>
                                      <p:tavLst>
                                        <p:tav tm="0">
                                          <p:val>
                                            <p:strVal val="0-#ppt_w/2"/>
                                          </p:val>
                                        </p:tav>
                                        <p:tav tm="100000">
                                          <p:val>
                                            <p:strVal val="#ppt_x"/>
                                          </p:val>
                                        </p:tav>
                                      </p:tavLst>
                                    </p:anim>
                                    <p:anim calcmode="lin" valueType="num">
                                      <p:cBhvr additive="base">
                                        <p:cTn id="26" dur="500" fill="hold"/>
                                        <p:tgtEl>
                                          <p:spTgt spid="522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animBg="1"/>
      <p:bldP spid="5223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81728B90-E75D-461C-8980-2A6CCCB3CD2C}"/>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ACCCBFFE-47C5-438D-A6BE-903420A30882}" type="slidenum">
              <a:rPr lang="en-GB" altLang="en-US" sz="1200"/>
              <a:pPr>
                <a:spcBef>
                  <a:spcPct val="0"/>
                </a:spcBef>
                <a:buClrTx/>
                <a:buFontTx/>
                <a:buNone/>
              </a:pPr>
              <a:t>36</a:t>
            </a:fld>
            <a:endParaRPr lang="en-GB" altLang="en-US" sz="1200"/>
          </a:p>
        </p:txBody>
      </p:sp>
      <p:sp>
        <p:nvSpPr>
          <p:cNvPr id="49154" name="Rectangle 2">
            <a:extLst>
              <a:ext uri="{FF2B5EF4-FFF2-40B4-BE49-F238E27FC236}">
                <a16:creationId xmlns:a16="http://schemas.microsoft.com/office/drawing/2014/main" id="{D6D45DEF-4F92-4F8A-A04B-F6C37947CDF8}"/>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sp>
        <p:nvSpPr>
          <p:cNvPr id="49155" name="Text Box 3">
            <a:extLst>
              <a:ext uri="{FF2B5EF4-FFF2-40B4-BE49-F238E27FC236}">
                <a16:creationId xmlns:a16="http://schemas.microsoft.com/office/drawing/2014/main" id="{E031A759-8B04-41DB-97FC-1A24916861D9}"/>
              </a:ext>
            </a:extLst>
          </p:cNvPr>
          <p:cNvSpPr txBox="1">
            <a:spLocks noChangeArrowheads="1"/>
          </p:cNvSpPr>
          <p:nvPr/>
        </p:nvSpPr>
        <p:spPr bwMode="auto">
          <a:xfrm>
            <a:off x="4356100" y="1557338"/>
            <a:ext cx="4500563" cy="5003800"/>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GB" sz="2800" b="1" dirty="0">
                <a:solidFill>
                  <a:schemeClr val="hlink"/>
                </a:solidFill>
                <a:effectLst>
                  <a:outerShdw blurRad="38100" dist="38100" dir="2700000" algn="tl">
                    <a:srgbClr val="000000"/>
                  </a:outerShdw>
                </a:effectLst>
              </a:rPr>
              <a:t>Interestingly, the 2 branches of the Celtic language relate to 2 major migrations of Hebrews from the east.</a:t>
            </a:r>
          </a:p>
          <a:p>
            <a:pPr algn="ctr" eaLnBrk="1" hangingPunct="1">
              <a:spcBef>
                <a:spcPct val="50000"/>
              </a:spcBef>
              <a:defRPr/>
            </a:pPr>
            <a:r>
              <a:rPr lang="en-GB" sz="2800" b="1" dirty="0">
                <a:solidFill>
                  <a:srgbClr val="FFFF00"/>
                </a:solidFill>
                <a:effectLst>
                  <a:outerShdw blurRad="38100" dist="38100" dir="2700000" algn="tl">
                    <a:srgbClr val="000000"/>
                  </a:outerShdw>
                </a:effectLst>
              </a:rPr>
              <a:t>The very earliest  migration of Hebrew people is represented by the Brythonic speaking Celts in the southern part of the UK.</a:t>
            </a:r>
          </a:p>
        </p:txBody>
      </p:sp>
      <p:pic>
        <p:nvPicPr>
          <p:cNvPr id="68615" name="Picture 5" descr="Eng-hist-2-Celts-Brit">
            <a:extLst>
              <a:ext uri="{FF2B5EF4-FFF2-40B4-BE49-F238E27FC236}">
                <a16:creationId xmlns:a16="http://schemas.microsoft.com/office/drawing/2014/main" id="{0A834B07-2AA1-42D5-B9BD-590F43412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628775"/>
            <a:ext cx="3441700" cy="48736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9159" name="AutoShape 7">
            <a:extLst>
              <a:ext uri="{FF2B5EF4-FFF2-40B4-BE49-F238E27FC236}">
                <a16:creationId xmlns:a16="http://schemas.microsoft.com/office/drawing/2014/main" id="{7D4D19DB-A18E-4365-8B06-638A77C6F0EB}"/>
              </a:ext>
            </a:extLst>
          </p:cNvPr>
          <p:cNvSpPr>
            <a:spLocks noChangeArrowheads="1"/>
          </p:cNvSpPr>
          <p:nvPr/>
        </p:nvSpPr>
        <p:spPr bwMode="auto">
          <a:xfrm>
            <a:off x="250825" y="4652963"/>
            <a:ext cx="1871663" cy="719137"/>
          </a:xfrm>
          <a:prstGeom prst="rightArrow">
            <a:avLst>
              <a:gd name="adj1" fmla="val 50000"/>
              <a:gd name="adj2" fmla="val 65066"/>
            </a:avLst>
          </a:prstGeom>
          <a:solidFill>
            <a:schemeClr val="accent1"/>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9155">
                                            <p:txEl>
                                              <p:pRg st="0" end="0"/>
                                            </p:txEl>
                                          </p:spTgt>
                                        </p:tgtEl>
                                        <p:attrNameLst>
                                          <p:attrName>style.visibility</p:attrName>
                                        </p:attrNameLst>
                                      </p:cBhvr>
                                      <p:to>
                                        <p:strVal val="visible"/>
                                      </p:to>
                                    </p:set>
                                    <p:anim calcmode="discrete" valueType="clr">
                                      <p:cBhvr override="childStyle">
                                        <p:cTn id="7" dur="80"/>
                                        <p:tgtEl>
                                          <p:spTgt spid="4915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915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9155">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9155">
                                            <p:txEl>
                                              <p:pRg st="1" end="1"/>
                                            </p:txEl>
                                          </p:spTgt>
                                        </p:tgtEl>
                                        <p:attrNameLst>
                                          <p:attrName>style.visibility</p:attrName>
                                        </p:attrNameLst>
                                      </p:cBhvr>
                                      <p:to>
                                        <p:strVal val="visible"/>
                                      </p:to>
                                    </p:set>
                                    <p:anim calcmode="discrete" valueType="clr">
                                      <p:cBhvr override="childStyle">
                                        <p:cTn id="14" dur="80"/>
                                        <p:tgtEl>
                                          <p:spTgt spid="4915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9155">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49155">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9159"/>
                                        </p:tgtEl>
                                        <p:attrNameLst>
                                          <p:attrName>style.visibility</p:attrName>
                                        </p:attrNameLst>
                                      </p:cBhvr>
                                      <p:to>
                                        <p:strVal val="visible"/>
                                      </p:to>
                                    </p:set>
                                    <p:anim calcmode="lin" valueType="num">
                                      <p:cBhvr additive="base">
                                        <p:cTn id="21" dur="500" fill="hold"/>
                                        <p:tgtEl>
                                          <p:spTgt spid="49159"/>
                                        </p:tgtEl>
                                        <p:attrNameLst>
                                          <p:attrName>ppt_x</p:attrName>
                                        </p:attrNameLst>
                                      </p:cBhvr>
                                      <p:tavLst>
                                        <p:tav tm="0">
                                          <p:val>
                                            <p:strVal val="0-#ppt_w/2"/>
                                          </p:val>
                                        </p:tav>
                                        <p:tav tm="100000">
                                          <p:val>
                                            <p:strVal val="#ppt_x"/>
                                          </p:val>
                                        </p:tav>
                                      </p:tavLst>
                                    </p:anim>
                                    <p:anim calcmode="lin" valueType="num">
                                      <p:cBhvr additive="base">
                                        <p:cTn id="22" dur="500" fill="hold"/>
                                        <p:tgtEl>
                                          <p:spTgt spid="491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2992ED9A-BBEC-4FC0-9B09-7D8C822B046A}"/>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0543EBDD-E3B7-4FE8-B724-3EFEBE5198CC}" type="slidenum">
              <a:rPr lang="en-GB" altLang="en-US" sz="1200"/>
              <a:pPr>
                <a:spcBef>
                  <a:spcPct val="0"/>
                </a:spcBef>
                <a:buClrTx/>
                <a:buFontTx/>
                <a:buNone/>
              </a:pPr>
              <a:t>37</a:t>
            </a:fld>
            <a:endParaRPr lang="en-GB" altLang="en-US" sz="1200"/>
          </a:p>
        </p:txBody>
      </p:sp>
      <p:sp>
        <p:nvSpPr>
          <p:cNvPr id="55298" name="Rectangle 2">
            <a:extLst>
              <a:ext uri="{FF2B5EF4-FFF2-40B4-BE49-F238E27FC236}">
                <a16:creationId xmlns:a16="http://schemas.microsoft.com/office/drawing/2014/main" id="{E45D9E85-380B-4747-ABB4-38AA1A115143}"/>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sp>
        <p:nvSpPr>
          <p:cNvPr id="55299" name="Text Box 3">
            <a:extLst>
              <a:ext uri="{FF2B5EF4-FFF2-40B4-BE49-F238E27FC236}">
                <a16:creationId xmlns:a16="http://schemas.microsoft.com/office/drawing/2014/main" id="{56C7FABE-159B-4A37-8768-7B26491704D6}"/>
              </a:ext>
            </a:extLst>
          </p:cNvPr>
          <p:cNvSpPr txBox="1">
            <a:spLocks noChangeArrowheads="1"/>
          </p:cNvSpPr>
          <p:nvPr/>
        </p:nvSpPr>
        <p:spPr bwMode="auto">
          <a:xfrm>
            <a:off x="4427984" y="2269331"/>
            <a:ext cx="4500563" cy="3081337"/>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GB" sz="2800" b="1" dirty="0">
                <a:solidFill>
                  <a:schemeClr val="hlink"/>
                </a:solidFill>
                <a:effectLst>
                  <a:outerShdw blurRad="38100" dist="38100" dir="2700000" algn="tl">
                    <a:srgbClr val="000000"/>
                  </a:outerShdw>
                </a:effectLst>
              </a:rPr>
              <a:t>The later migration of Hebrews who came from Egypt prior to the Exodus spoke in the</a:t>
            </a:r>
            <a:r>
              <a:rPr lang="en-GB" sz="2800" b="1" dirty="0">
                <a:effectLst>
                  <a:outerShdw blurRad="38100" dist="38100" dir="2700000" algn="tl">
                    <a:srgbClr val="000000"/>
                  </a:outerShdw>
                </a:effectLst>
              </a:rPr>
              <a:t> </a:t>
            </a:r>
            <a:r>
              <a:rPr lang="en-GB" sz="2800" b="1" dirty="0" err="1">
                <a:solidFill>
                  <a:srgbClr val="FFFF00"/>
                </a:solidFill>
                <a:effectLst>
                  <a:outerShdw blurRad="38100" dist="38100" dir="2700000" algn="tl">
                    <a:srgbClr val="000000"/>
                  </a:outerShdw>
                </a:effectLst>
              </a:rPr>
              <a:t>Giodelic</a:t>
            </a:r>
            <a:r>
              <a:rPr lang="en-GB" sz="2800" b="1" dirty="0">
                <a:solidFill>
                  <a:srgbClr val="FFFF00"/>
                </a:solidFill>
                <a:effectLst>
                  <a:outerShdw blurRad="38100" dist="38100" dir="2700000" algn="tl">
                    <a:srgbClr val="000000"/>
                  </a:outerShdw>
                </a:effectLst>
              </a:rPr>
              <a:t> (Gaelic) tongue. The Hebrew had evolved while in Goshen</a:t>
            </a:r>
            <a:r>
              <a:rPr lang="en-GB" b="1" dirty="0">
                <a:solidFill>
                  <a:srgbClr val="FFFF00"/>
                </a:solidFill>
                <a:effectLst>
                  <a:outerShdw blurRad="38100" dist="38100" dir="2700000" algn="tl">
                    <a:srgbClr val="000000"/>
                  </a:outerShdw>
                </a:effectLst>
              </a:rPr>
              <a:t>.</a:t>
            </a:r>
          </a:p>
        </p:txBody>
      </p:sp>
      <p:pic>
        <p:nvPicPr>
          <p:cNvPr id="70663" name="Picture 4" descr="Eng-hist-2-Celts-Brit">
            <a:extLst>
              <a:ext uri="{FF2B5EF4-FFF2-40B4-BE49-F238E27FC236}">
                <a16:creationId xmlns:a16="http://schemas.microsoft.com/office/drawing/2014/main" id="{3B2AC993-7DB3-4434-90A2-E52E339F6D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412875"/>
            <a:ext cx="3441700" cy="48736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5301" name="AutoShape 5">
            <a:extLst>
              <a:ext uri="{FF2B5EF4-FFF2-40B4-BE49-F238E27FC236}">
                <a16:creationId xmlns:a16="http://schemas.microsoft.com/office/drawing/2014/main" id="{D5C95B5A-786E-4353-85AA-0E5FCBB705E3}"/>
              </a:ext>
            </a:extLst>
          </p:cNvPr>
          <p:cNvSpPr>
            <a:spLocks noChangeArrowheads="1"/>
          </p:cNvSpPr>
          <p:nvPr/>
        </p:nvSpPr>
        <p:spPr bwMode="auto">
          <a:xfrm>
            <a:off x="539750" y="2565400"/>
            <a:ext cx="1079500" cy="576263"/>
          </a:xfrm>
          <a:prstGeom prst="rightArrow">
            <a:avLst>
              <a:gd name="adj1" fmla="val 50000"/>
              <a:gd name="adj2" fmla="val 46832"/>
            </a:avLst>
          </a:prstGeom>
          <a:solidFill>
            <a:schemeClr val="accent1"/>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5299">
                                            <p:txEl>
                                              <p:pRg st="0" end="0"/>
                                            </p:txEl>
                                          </p:spTgt>
                                        </p:tgtEl>
                                        <p:attrNameLst>
                                          <p:attrName>style.visibility</p:attrName>
                                        </p:attrNameLst>
                                      </p:cBhvr>
                                      <p:to>
                                        <p:strVal val="visible"/>
                                      </p:to>
                                    </p:set>
                                    <p:anim calcmode="discrete" valueType="clr">
                                      <p:cBhvr override="childStyle">
                                        <p:cTn id="7" dur="80"/>
                                        <p:tgtEl>
                                          <p:spTgt spid="5529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529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5299">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55301"/>
                                        </p:tgtEl>
                                        <p:attrNameLst>
                                          <p:attrName>style.visibility</p:attrName>
                                        </p:attrNameLst>
                                      </p:cBhvr>
                                      <p:to>
                                        <p:strVal val="visible"/>
                                      </p:to>
                                    </p:set>
                                    <p:anim calcmode="lin" valueType="num">
                                      <p:cBhvr additive="base">
                                        <p:cTn id="14" dur="500" fill="hold"/>
                                        <p:tgtEl>
                                          <p:spTgt spid="55301"/>
                                        </p:tgtEl>
                                        <p:attrNameLst>
                                          <p:attrName>ppt_x</p:attrName>
                                        </p:attrNameLst>
                                      </p:cBhvr>
                                      <p:tavLst>
                                        <p:tav tm="0">
                                          <p:val>
                                            <p:strVal val="0-#ppt_w/2"/>
                                          </p:val>
                                        </p:tav>
                                        <p:tav tm="100000">
                                          <p:val>
                                            <p:strVal val="#ppt_x"/>
                                          </p:val>
                                        </p:tav>
                                      </p:tavLst>
                                    </p:anim>
                                    <p:anim calcmode="lin" valueType="num">
                                      <p:cBhvr additive="base">
                                        <p:cTn id="15" dur="500" fill="hold"/>
                                        <p:tgtEl>
                                          <p:spTgt spid="553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BEE2BBDE-97D5-4738-88F7-6649705EF0F1}"/>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126FB4BF-5BA3-4485-B68B-A6EF459F604F}" type="slidenum">
              <a:rPr lang="en-GB" altLang="en-US" sz="1200"/>
              <a:pPr>
                <a:spcBef>
                  <a:spcPct val="0"/>
                </a:spcBef>
                <a:buClrTx/>
                <a:buFontTx/>
                <a:buNone/>
              </a:pPr>
              <a:t>38</a:t>
            </a:fld>
            <a:endParaRPr lang="en-GB" altLang="en-US" sz="1200"/>
          </a:p>
        </p:txBody>
      </p:sp>
      <p:sp>
        <p:nvSpPr>
          <p:cNvPr id="47106" name="Rectangle 2">
            <a:extLst>
              <a:ext uri="{FF2B5EF4-FFF2-40B4-BE49-F238E27FC236}">
                <a16:creationId xmlns:a16="http://schemas.microsoft.com/office/drawing/2014/main" id="{B9081643-0D24-496E-A9B9-BA6F35D16A51}"/>
              </a:ext>
            </a:extLst>
          </p:cNvPr>
          <p:cNvSpPr>
            <a:spLocks noGrp="1" noChangeArrowheads="1"/>
          </p:cNvSpPr>
          <p:nvPr>
            <p:ph type="title"/>
          </p:nvPr>
        </p:nvSpPr>
        <p:spPr/>
        <p:txBody>
          <a:bodyPr/>
          <a:lstStyle/>
          <a:p>
            <a:pPr eaLnBrk="1" hangingPunct="1">
              <a:defRPr/>
            </a:pPr>
            <a:r>
              <a:rPr lang="en-GB" b="1" dirty="0">
                <a:solidFill>
                  <a:srgbClr val="FFFF00"/>
                </a:solidFill>
              </a:rPr>
              <a:t>The Ancient British Language</a:t>
            </a:r>
          </a:p>
        </p:txBody>
      </p:sp>
      <p:pic>
        <p:nvPicPr>
          <p:cNvPr id="47108" name="Picture 4" descr="Lion Rampent">
            <a:extLst>
              <a:ext uri="{FF2B5EF4-FFF2-40B4-BE49-F238E27FC236}">
                <a16:creationId xmlns:a16="http://schemas.microsoft.com/office/drawing/2014/main" id="{E4803638-7ED0-4E48-9EDF-33A2DD4A5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412875"/>
            <a:ext cx="2859088"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5">
            <a:extLst>
              <a:ext uri="{FF2B5EF4-FFF2-40B4-BE49-F238E27FC236}">
                <a16:creationId xmlns:a16="http://schemas.microsoft.com/office/drawing/2014/main" id="{902B49F0-D632-4985-8648-7E7EF787F199}"/>
              </a:ext>
            </a:extLst>
          </p:cNvPr>
          <p:cNvSpPr txBox="1">
            <a:spLocks noChangeArrowheads="1"/>
          </p:cNvSpPr>
          <p:nvPr/>
        </p:nvSpPr>
        <p:spPr bwMode="auto">
          <a:xfrm>
            <a:off x="3851275" y="1484313"/>
            <a:ext cx="4824413" cy="5216525"/>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GB" sz="2800" b="1" dirty="0">
                <a:solidFill>
                  <a:schemeClr val="hlink"/>
                </a:solidFill>
                <a:effectLst>
                  <a:outerShdw blurRad="38100" dist="38100" dir="2700000" algn="tl">
                    <a:srgbClr val="000000"/>
                  </a:outerShdw>
                </a:effectLst>
              </a:rPr>
              <a:t>That this later migration were Hebrews is confirmed following the discovery of a rare book</a:t>
            </a:r>
            <a:r>
              <a:rPr lang="en-GB" sz="2800" b="1" dirty="0">
                <a:effectLst>
                  <a:outerShdw blurRad="38100" dist="38100" dir="2700000" algn="tl">
                    <a:srgbClr val="000000"/>
                  </a:outerShdw>
                </a:effectLst>
              </a:rPr>
              <a:t> </a:t>
            </a:r>
            <a:r>
              <a:rPr lang="en-GB" sz="2800" b="1" dirty="0">
                <a:solidFill>
                  <a:srgbClr val="FF9900"/>
                </a:solidFill>
                <a:effectLst>
                  <a:outerShdw blurRad="38100" dist="38100" dir="2700000" algn="tl">
                    <a:srgbClr val="000000"/>
                  </a:outerShdw>
                </a:effectLst>
              </a:rPr>
              <a:t>“Ancient  History of Caledonia” by John </a:t>
            </a:r>
            <a:r>
              <a:rPr lang="en-GB" sz="2800" b="1" dirty="0" err="1">
                <a:solidFill>
                  <a:srgbClr val="FF9900"/>
                </a:solidFill>
                <a:effectLst>
                  <a:outerShdw blurRad="38100" dist="38100" dir="2700000" algn="tl">
                    <a:srgbClr val="000000"/>
                  </a:outerShdw>
                </a:effectLst>
              </a:rPr>
              <a:t>Maclaren</a:t>
            </a:r>
            <a:r>
              <a:rPr lang="en-GB" sz="2800" b="1" dirty="0">
                <a:solidFill>
                  <a:srgbClr val="FF9900"/>
                </a:solidFill>
                <a:effectLst>
                  <a:outerShdw blurRad="38100" dist="38100" dir="2700000" algn="tl">
                    <a:srgbClr val="000000"/>
                  </a:outerShdw>
                </a:effectLst>
              </a:rPr>
              <a:t> giving a detailed description of their journey via Troy,</a:t>
            </a:r>
            <a:r>
              <a:rPr lang="en-GB" sz="2800" b="1" dirty="0">
                <a:solidFill>
                  <a:srgbClr val="FFFF00"/>
                </a:solidFill>
                <a:effectLst>
                  <a:outerShdw blurRad="38100" dist="38100" dir="2700000" algn="tl">
                    <a:srgbClr val="000000"/>
                  </a:outerShdw>
                </a:effectLst>
              </a:rPr>
              <a:t> Carthage, Sicily, Gaul, Spain and eventually landing at Montrose in Scotland.</a:t>
            </a:r>
          </a:p>
        </p:txBody>
      </p:sp>
      <p:sp>
        <p:nvSpPr>
          <p:cNvPr id="47110" name="Text Box 6">
            <a:extLst>
              <a:ext uri="{FF2B5EF4-FFF2-40B4-BE49-F238E27FC236}">
                <a16:creationId xmlns:a16="http://schemas.microsoft.com/office/drawing/2014/main" id="{97BA3D27-AD77-4940-8741-A481D0EEB8A8}"/>
              </a:ext>
            </a:extLst>
          </p:cNvPr>
          <p:cNvSpPr txBox="1">
            <a:spLocks noChangeArrowheads="1"/>
          </p:cNvSpPr>
          <p:nvPr/>
        </p:nvSpPr>
        <p:spPr bwMode="auto">
          <a:xfrm>
            <a:off x="468313" y="4652963"/>
            <a:ext cx="3024187" cy="1739900"/>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GB" sz="3600" b="1" dirty="0">
                <a:solidFill>
                  <a:srgbClr val="FF00FF"/>
                </a:solidFill>
                <a:effectLst>
                  <a:outerShdw blurRad="38100" dist="38100" dir="2700000" algn="tl">
                    <a:srgbClr val="000000"/>
                  </a:outerShdw>
                </a:effectLst>
              </a:rPr>
              <a:t>Ancient History Of Caledonia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additive="base">
                                        <p:cTn id="7" dur="500" fill="hold"/>
                                        <p:tgtEl>
                                          <p:spTgt spid="47108"/>
                                        </p:tgtEl>
                                        <p:attrNameLst>
                                          <p:attrName>ppt_x</p:attrName>
                                        </p:attrNameLst>
                                      </p:cBhvr>
                                      <p:tavLst>
                                        <p:tav tm="0">
                                          <p:val>
                                            <p:strVal val="#ppt_x"/>
                                          </p:val>
                                        </p:tav>
                                        <p:tav tm="100000">
                                          <p:val>
                                            <p:strVal val="#ppt_x"/>
                                          </p:val>
                                        </p:tav>
                                      </p:tavLst>
                                    </p:anim>
                                    <p:anim calcmode="lin" valueType="num">
                                      <p:cBhvr additive="base">
                                        <p:cTn id="8" dur="500" fill="hold"/>
                                        <p:tgtEl>
                                          <p:spTgt spid="4710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7110"/>
                                        </p:tgtEl>
                                        <p:attrNameLst>
                                          <p:attrName>style.visibility</p:attrName>
                                        </p:attrNameLst>
                                      </p:cBhvr>
                                      <p:to>
                                        <p:strVal val="visible"/>
                                      </p:to>
                                    </p:set>
                                    <p:anim calcmode="lin" valueType="num">
                                      <p:cBhvr additive="base">
                                        <p:cTn id="13" dur="500" fill="hold"/>
                                        <p:tgtEl>
                                          <p:spTgt spid="47110"/>
                                        </p:tgtEl>
                                        <p:attrNameLst>
                                          <p:attrName>ppt_x</p:attrName>
                                        </p:attrNameLst>
                                      </p:cBhvr>
                                      <p:tavLst>
                                        <p:tav tm="0">
                                          <p:val>
                                            <p:strVal val="#ppt_x"/>
                                          </p:val>
                                        </p:tav>
                                        <p:tav tm="100000">
                                          <p:val>
                                            <p:strVal val="#ppt_x"/>
                                          </p:val>
                                        </p:tav>
                                      </p:tavLst>
                                    </p:anim>
                                    <p:anim calcmode="lin" valueType="num">
                                      <p:cBhvr additive="base">
                                        <p:cTn id="14" dur="500" fill="hold"/>
                                        <p:tgtEl>
                                          <p:spTgt spid="4711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47109"/>
                                        </p:tgtEl>
                                        <p:attrNameLst>
                                          <p:attrName>style.visibility</p:attrName>
                                        </p:attrNameLst>
                                      </p:cBhvr>
                                      <p:to>
                                        <p:strVal val="visible"/>
                                      </p:to>
                                    </p:set>
                                    <p:anim calcmode="discrete" valueType="clr">
                                      <p:cBhvr override="childStyle">
                                        <p:cTn id="19" dur="80"/>
                                        <p:tgtEl>
                                          <p:spTgt spid="47109"/>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7109"/>
                                        </p:tgtEl>
                                        <p:attrNameLst>
                                          <p:attrName>fillcolor</p:attrName>
                                        </p:attrNameLst>
                                      </p:cBhvr>
                                      <p:tavLst>
                                        <p:tav tm="0">
                                          <p:val>
                                            <p:clrVal>
                                              <a:schemeClr val="accent2"/>
                                            </p:clrVal>
                                          </p:val>
                                        </p:tav>
                                        <p:tav tm="50000">
                                          <p:val>
                                            <p:clrVal>
                                              <a:schemeClr val="hlink"/>
                                            </p:clrVal>
                                          </p:val>
                                        </p:tav>
                                      </p:tavLst>
                                    </p:anim>
                                    <p:set>
                                      <p:cBhvr>
                                        <p:cTn id="21" dur="80"/>
                                        <p:tgtEl>
                                          <p:spTgt spid="4710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9DF2F8D5-DCE9-4A2E-A291-D1543D378A3F}"/>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132E3D73-3149-4C3F-B052-98FC2610A297}" type="slidenum">
              <a:rPr lang="en-GB" altLang="en-US" sz="1200"/>
              <a:pPr>
                <a:spcBef>
                  <a:spcPct val="0"/>
                </a:spcBef>
                <a:buClrTx/>
                <a:buFontTx/>
                <a:buNone/>
              </a:pPr>
              <a:t>39</a:t>
            </a:fld>
            <a:endParaRPr lang="en-GB" altLang="en-US" sz="1200"/>
          </a:p>
        </p:txBody>
      </p:sp>
      <p:sp>
        <p:nvSpPr>
          <p:cNvPr id="50178" name="Rectangle 2">
            <a:extLst>
              <a:ext uri="{FF2B5EF4-FFF2-40B4-BE49-F238E27FC236}">
                <a16:creationId xmlns:a16="http://schemas.microsoft.com/office/drawing/2014/main" id="{0FD192B2-54AD-4EC7-B39E-E741EB7A23F1}"/>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pic>
        <p:nvPicPr>
          <p:cNvPr id="50180" name="Picture 4" descr="history_roderick_warren">
            <a:extLst>
              <a:ext uri="{FF2B5EF4-FFF2-40B4-BE49-F238E27FC236}">
                <a16:creationId xmlns:a16="http://schemas.microsoft.com/office/drawing/2014/main" id="{18F35D7D-4252-4B5A-AFF1-30A5B9AA20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3" y="1776413"/>
            <a:ext cx="2871787"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5">
            <a:extLst>
              <a:ext uri="{FF2B5EF4-FFF2-40B4-BE49-F238E27FC236}">
                <a16:creationId xmlns:a16="http://schemas.microsoft.com/office/drawing/2014/main" id="{A7E414C5-AA67-4D5B-8386-32695909366A}"/>
              </a:ext>
            </a:extLst>
          </p:cNvPr>
          <p:cNvSpPr txBox="1">
            <a:spLocks noChangeArrowheads="1"/>
          </p:cNvSpPr>
          <p:nvPr/>
        </p:nvSpPr>
        <p:spPr bwMode="auto">
          <a:xfrm>
            <a:off x="3635896" y="1436279"/>
            <a:ext cx="5256088" cy="4832092"/>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GB" sz="2800" b="1" dirty="0">
                <a:solidFill>
                  <a:schemeClr val="hlink"/>
                </a:solidFill>
                <a:effectLst>
                  <a:outerShdw blurRad="38100" dist="38100" dir="2700000" algn="tl">
                    <a:srgbClr val="000000"/>
                  </a:outerShdw>
                </a:effectLst>
              </a:rPr>
              <a:t>But of course this book has been dismissed as fairy tales by academia!</a:t>
            </a:r>
            <a:r>
              <a:rPr lang="en-GB" sz="2800" b="1" dirty="0">
                <a:effectLst>
                  <a:outerShdw blurRad="38100" dist="38100" dir="2700000" algn="tl">
                    <a:srgbClr val="000000"/>
                  </a:outerShdw>
                </a:effectLst>
              </a:rPr>
              <a:t> </a:t>
            </a:r>
            <a:r>
              <a:rPr lang="en-GB" sz="2800" b="1" dirty="0">
                <a:solidFill>
                  <a:srgbClr val="FF9900"/>
                </a:solidFill>
                <a:effectLst>
                  <a:outerShdw blurRad="38100" dist="38100" dir="2700000" algn="tl">
                    <a:srgbClr val="000000"/>
                  </a:outerShdw>
                </a:effectLst>
              </a:rPr>
              <a:t>However, this book is still being researched by Dr. Alan Patterson of Newcastle . This is a colossal undertaking</a:t>
            </a:r>
            <a:r>
              <a:rPr lang="en-GB" sz="2800" b="1" dirty="0">
                <a:solidFill>
                  <a:srgbClr val="FFFF00"/>
                </a:solidFill>
                <a:effectLst>
                  <a:outerShdw blurRad="38100" dist="38100" dir="2700000" algn="tl">
                    <a:srgbClr val="000000"/>
                  </a:outerShdw>
                </a:effectLst>
              </a:rPr>
              <a:t> so any assistance would be welcome</a:t>
            </a:r>
            <a:r>
              <a:rPr lang="en-GB" sz="2800" b="1" dirty="0">
                <a:solidFill>
                  <a:srgbClr val="FF9900"/>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The facts in this book are proving to be correct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circle(in)">
                                      <p:cBhvr>
                                        <p:cTn id="7" dur="2000"/>
                                        <p:tgtEl>
                                          <p:spTgt spid="501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50181"/>
                                        </p:tgtEl>
                                        <p:attrNameLst>
                                          <p:attrName>style.visibility</p:attrName>
                                        </p:attrNameLst>
                                      </p:cBhvr>
                                      <p:to>
                                        <p:strVal val="visible"/>
                                      </p:to>
                                    </p:set>
                                    <p:anim calcmode="discrete" valueType="clr">
                                      <p:cBhvr override="childStyle">
                                        <p:cTn id="12" dur="80"/>
                                        <p:tgtEl>
                                          <p:spTgt spid="5018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0181"/>
                                        </p:tgtEl>
                                        <p:attrNameLst>
                                          <p:attrName>fillcolor</p:attrName>
                                        </p:attrNameLst>
                                      </p:cBhvr>
                                      <p:tavLst>
                                        <p:tav tm="0">
                                          <p:val>
                                            <p:clrVal>
                                              <a:schemeClr val="accent2"/>
                                            </p:clrVal>
                                          </p:val>
                                        </p:tav>
                                        <p:tav tm="50000">
                                          <p:val>
                                            <p:clrVal>
                                              <a:schemeClr val="hlink"/>
                                            </p:clrVal>
                                          </p:val>
                                        </p:tav>
                                      </p:tavLst>
                                    </p:anim>
                                    <p:set>
                                      <p:cBhvr>
                                        <p:cTn id="14" dur="80"/>
                                        <p:tgtEl>
                                          <p:spTgt spid="5018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436C8-4F71-46BA-A02E-EC7958D9E61A}"/>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BBB34EEA-BC31-439E-AD3A-81EB556AB263}"/>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2E2FF6E5-2288-4F8F-84B1-246C6E748CC1}" type="slidenum">
              <a:rPr lang="en-GB" altLang="en-US" sz="1200"/>
              <a:pPr>
                <a:spcBef>
                  <a:spcPct val="0"/>
                </a:spcBef>
                <a:buClrTx/>
                <a:buFontTx/>
                <a:buNone/>
              </a:pPr>
              <a:t>4</a:t>
            </a:fld>
            <a:endParaRPr lang="en-GB" altLang="en-US" sz="1200"/>
          </a:p>
        </p:txBody>
      </p:sp>
      <p:sp>
        <p:nvSpPr>
          <p:cNvPr id="4" name="TextBox 3">
            <a:extLst>
              <a:ext uri="{FF2B5EF4-FFF2-40B4-BE49-F238E27FC236}">
                <a16:creationId xmlns:a16="http://schemas.microsoft.com/office/drawing/2014/main" id="{2DE1AEEA-3631-48D9-B17F-8E9E1C769E20}"/>
              </a:ext>
            </a:extLst>
          </p:cNvPr>
          <p:cNvSpPr txBox="1"/>
          <p:nvPr/>
        </p:nvSpPr>
        <p:spPr>
          <a:xfrm>
            <a:off x="4071938" y="1785938"/>
            <a:ext cx="4857750" cy="4678362"/>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2800" b="1" dirty="0">
                <a:solidFill>
                  <a:srgbClr val="FFFF00"/>
                </a:solidFill>
                <a:effectLst>
                  <a:outerShdw blurRad="38100" dist="38100" dir="2700000" algn="tl">
                    <a:srgbClr val="000000">
                      <a:alpha val="43137"/>
                    </a:srgbClr>
                  </a:outerShdw>
                </a:effectLst>
              </a:rPr>
              <a:t>GAELIC</a:t>
            </a:r>
            <a:r>
              <a:rPr lang="en-GB" sz="2800" b="1" dirty="0">
                <a:effectLst>
                  <a:outerShdw blurRad="38100" dist="38100" dir="2700000" algn="tl">
                    <a:srgbClr val="000000">
                      <a:alpha val="43137"/>
                    </a:srgbClr>
                  </a:outerShdw>
                </a:effectLst>
              </a:rPr>
              <a:t> </a:t>
            </a:r>
            <a:r>
              <a:rPr lang="en-GB" sz="2800" b="1" dirty="0">
                <a:solidFill>
                  <a:srgbClr val="00FFFF"/>
                </a:solidFill>
                <a:effectLst>
                  <a:outerShdw blurRad="38100" dist="38100" dir="2700000" algn="tl">
                    <a:srgbClr val="000000">
                      <a:alpha val="43137"/>
                    </a:srgbClr>
                  </a:outerShdw>
                </a:effectLst>
              </a:rPr>
              <a:t>is not only the foundation of the English language,</a:t>
            </a:r>
            <a:r>
              <a:rPr lang="en-GB" sz="2800" b="1" dirty="0">
                <a:effectLst>
                  <a:outerShdw blurRad="38100" dist="38100" dir="2700000" algn="tl">
                    <a:srgbClr val="000000">
                      <a:alpha val="43137"/>
                    </a:srgbClr>
                  </a:outerShdw>
                </a:effectLst>
              </a:rPr>
              <a:t> </a:t>
            </a:r>
            <a:r>
              <a:rPr lang="en-GB" sz="2800" b="1" dirty="0">
                <a:solidFill>
                  <a:srgbClr val="FFC000"/>
                </a:solidFill>
                <a:effectLst>
                  <a:outerShdw blurRad="38100" dist="38100" dir="2700000" algn="tl">
                    <a:srgbClr val="000000">
                      <a:alpha val="43137"/>
                    </a:srgbClr>
                  </a:outerShdw>
                </a:effectLst>
              </a:rPr>
              <a:t>but is still spoken in its primitive simplicity in many places in Wales,</a:t>
            </a:r>
            <a:r>
              <a:rPr lang="en-GB" sz="2800" b="1" dirty="0">
                <a:effectLst>
                  <a:outerShdw blurRad="38100" dist="38100" dir="2700000" algn="tl">
                    <a:srgbClr val="000000">
                      <a:alpha val="43137"/>
                    </a:srgbClr>
                  </a:outerShdw>
                </a:effectLst>
              </a:rPr>
              <a:t> </a:t>
            </a:r>
            <a:r>
              <a:rPr lang="en-GB" sz="2800" b="1" dirty="0">
                <a:solidFill>
                  <a:srgbClr val="FF00FF"/>
                </a:solidFill>
                <a:effectLst>
                  <a:outerShdw blurRad="38100" dist="38100" dir="2700000" algn="tl">
                    <a:srgbClr val="000000">
                      <a:alpha val="43137"/>
                    </a:srgbClr>
                  </a:outerShdw>
                </a:effectLst>
              </a:rPr>
              <a:t>Scotland and the north of Ireland. </a:t>
            </a:r>
            <a:r>
              <a:rPr lang="en-GB" sz="2800" b="1" dirty="0">
                <a:solidFill>
                  <a:srgbClr val="00FF00"/>
                </a:solidFill>
                <a:effectLst>
                  <a:outerShdw blurRad="38100" dist="38100" dir="2700000" algn="tl">
                    <a:srgbClr val="000000">
                      <a:alpha val="43137"/>
                    </a:srgbClr>
                  </a:outerShdw>
                </a:effectLst>
              </a:rPr>
              <a:t>God does speak to us through the English Bible (Isaiah 28:13).</a:t>
            </a:r>
          </a:p>
          <a:p>
            <a:pPr eaLnBrk="1" hangingPunct="1">
              <a:defRPr/>
            </a:pPr>
            <a:endParaRPr lang="en-GB" dirty="0"/>
          </a:p>
        </p:txBody>
      </p:sp>
      <p:pic>
        <p:nvPicPr>
          <p:cNvPr id="195588" name="Picture 4" descr="A sign post for a post office in Gaelic">
            <a:extLst>
              <a:ext uri="{FF2B5EF4-FFF2-40B4-BE49-F238E27FC236}">
                <a16:creationId xmlns:a16="http://schemas.microsoft.com/office/drawing/2014/main" id="{75C16323-34BE-4C16-982C-D5FC54F97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214563"/>
            <a:ext cx="32607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95588"/>
                                        </p:tgtEl>
                                        <p:attrNameLst>
                                          <p:attrName>style.visibility</p:attrName>
                                        </p:attrNameLst>
                                      </p:cBhvr>
                                      <p:to>
                                        <p:strVal val="visible"/>
                                      </p:to>
                                    </p:set>
                                    <p:animEffect transition="in" filter="circle(in)">
                                      <p:cBhvr>
                                        <p:cTn id="7" dur="2000"/>
                                        <p:tgtEl>
                                          <p:spTgt spid="1955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AD6FD222-83BD-4C29-B362-3C1392425540}"/>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4364C612-86D3-4332-A341-A6F9C5429E10}" type="slidenum">
              <a:rPr lang="en-GB" altLang="en-US" sz="1200"/>
              <a:pPr>
                <a:spcBef>
                  <a:spcPct val="0"/>
                </a:spcBef>
                <a:buClrTx/>
                <a:buFontTx/>
                <a:buNone/>
              </a:pPr>
              <a:t>40</a:t>
            </a:fld>
            <a:endParaRPr lang="en-GB" altLang="en-US" sz="1200"/>
          </a:p>
        </p:txBody>
      </p:sp>
      <p:sp>
        <p:nvSpPr>
          <p:cNvPr id="51202" name="Rectangle 2">
            <a:extLst>
              <a:ext uri="{FF2B5EF4-FFF2-40B4-BE49-F238E27FC236}">
                <a16:creationId xmlns:a16="http://schemas.microsoft.com/office/drawing/2014/main" id="{02E5DFC4-FB3C-4CEB-825E-24B9EC467CD2}"/>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sp>
        <p:nvSpPr>
          <p:cNvPr id="51203" name="Text Box 3">
            <a:extLst>
              <a:ext uri="{FF2B5EF4-FFF2-40B4-BE49-F238E27FC236}">
                <a16:creationId xmlns:a16="http://schemas.microsoft.com/office/drawing/2014/main" id="{806A4090-E92B-479A-B6C2-112A2A5E21BD}"/>
              </a:ext>
            </a:extLst>
          </p:cNvPr>
          <p:cNvSpPr txBox="1">
            <a:spLocks noChangeArrowheads="1"/>
          </p:cNvSpPr>
          <p:nvPr/>
        </p:nvSpPr>
        <p:spPr bwMode="auto">
          <a:xfrm>
            <a:off x="4932363" y="1628775"/>
            <a:ext cx="3960812" cy="3970338"/>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GB" sz="2800" b="1" dirty="0">
                <a:solidFill>
                  <a:schemeClr val="hlink"/>
                </a:solidFill>
                <a:effectLst>
                  <a:outerShdw blurRad="38100" dist="38100" dir="2700000" algn="tl">
                    <a:srgbClr val="000000"/>
                  </a:outerShdw>
                </a:effectLst>
              </a:rPr>
              <a:t>Those in identity are familiar with the stone of destiny having come to Britain,</a:t>
            </a:r>
            <a:r>
              <a:rPr lang="en-GB" sz="2800" b="1" dirty="0">
                <a:effectLst>
                  <a:outerShdw blurRad="38100" dist="38100" dir="2700000" algn="tl">
                    <a:srgbClr val="000000"/>
                  </a:outerShdw>
                </a:effectLst>
              </a:rPr>
              <a:t> </a:t>
            </a:r>
            <a:r>
              <a:rPr lang="en-GB" sz="2800" b="1" dirty="0">
                <a:solidFill>
                  <a:srgbClr val="FFFF00"/>
                </a:solidFill>
                <a:effectLst>
                  <a:outerShdw blurRad="38100" dist="38100" dir="2700000" algn="tl">
                    <a:srgbClr val="000000"/>
                  </a:outerShdw>
                </a:effectLst>
              </a:rPr>
              <a:t>but not of the fact that it came with a marble chair (throne) as described in the book.</a:t>
            </a:r>
            <a:r>
              <a:rPr lang="en-GB" sz="2800" b="1" dirty="0">
                <a:effectLst>
                  <a:outerShdw blurRad="38100" dist="38100" dir="2700000" algn="tl">
                    <a:srgbClr val="000000"/>
                  </a:outerShdw>
                </a:effectLst>
              </a:rPr>
              <a:t> </a:t>
            </a:r>
          </a:p>
        </p:txBody>
      </p:sp>
      <p:pic>
        <p:nvPicPr>
          <p:cNvPr id="51204" name="Picture 4" descr="mso856A1">
            <a:extLst>
              <a:ext uri="{FF2B5EF4-FFF2-40B4-BE49-F238E27FC236}">
                <a16:creationId xmlns:a16="http://schemas.microsoft.com/office/drawing/2014/main" id="{2A9A1C67-7AB9-46A4-A90D-4DF602C15D41}"/>
              </a:ext>
            </a:extLst>
          </p:cNvPr>
          <p:cNvPicPr>
            <a:picLocks noChangeAspect="1" noChangeArrowheads="1"/>
          </p:cNvPicPr>
          <p:nvPr/>
        </p:nvPicPr>
        <p:blipFill>
          <a:blip r:embed="rId3">
            <a:lum contrast="12000"/>
            <a:extLst>
              <a:ext uri="{28A0092B-C50C-407E-A947-70E740481C1C}">
                <a14:useLocalDpi xmlns:a14="http://schemas.microsoft.com/office/drawing/2010/main" val="0"/>
              </a:ext>
            </a:extLst>
          </a:blip>
          <a:srcRect r="50000" b="50156"/>
          <a:stretch>
            <a:fillRect/>
          </a:stretch>
        </p:blipFill>
        <p:spPr bwMode="auto">
          <a:xfrm>
            <a:off x="755650" y="1196975"/>
            <a:ext cx="3779838"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circle(in)">
                                      <p:cBhvr>
                                        <p:cTn id="7" dur="2000"/>
                                        <p:tgtEl>
                                          <p:spTgt spid="512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51203"/>
                                        </p:tgtEl>
                                        <p:attrNameLst>
                                          <p:attrName>style.visibility</p:attrName>
                                        </p:attrNameLst>
                                      </p:cBhvr>
                                      <p:to>
                                        <p:strVal val="visible"/>
                                      </p:to>
                                    </p:set>
                                    <p:anim calcmode="discrete" valueType="clr">
                                      <p:cBhvr override="childStyle">
                                        <p:cTn id="12" dur="80"/>
                                        <p:tgtEl>
                                          <p:spTgt spid="5120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1203"/>
                                        </p:tgtEl>
                                        <p:attrNameLst>
                                          <p:attrName>fillcolor</p:attrName>
                                        </p:attrNameLst>
                                      </p:cBhvr>
                                      <p:tavLst>
                                        <p:tav tm="0">
                                          <p:val>
                                            <p:clrVal>
                                              <a:schemeClr val="accent2"/>
                                            </p:clrVal>
                                          </p:val>
                                        </p:tav>
                                        <p:tav tm="50000">
                                          <p:val>
                                            <p:clrVal>
                                              <a:schemeClr val="hlink"/>
                                            </p:clrVal>
                                          </p:val>
                                        </p:tav>
                                      </p:tavLst>
                                    </p:anim>
                                    <p:set>
                                      <p:cBhvr>
                                        <p:cTn id="14" dur="80"/>
                                        <p:tgtEl>
                                          <p:spTgt spid="5120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BC6F12E0-3856-43C4-8C34-F7625F1E020C}"/>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527798A1-C4E6-4ADA-A778-7E3B17806AB2}" type="slidenum">
              <a:rPr lang="en-GB" altLang="en-US" sz="1200"/>
              <a:pPr>
                <a:spcBef>
                  <a:spcPct val="0"/>
                </a:spcBef>
                <a:buClrTx/>
                <a:buFontTx/>
                <a:buNone/>
              </a:pPr>
              <a:t>41</a:t>
            </a:fld>
            <a:endParaRPr lang="en-GB" altLang="en-US" sz="1200"/>
          </a:p>
        </p:txBody>
      </p:sp>
      <p:pic>
        <p:nvPicPr>
          <p:cNvPr id="78851" name="Picture 5" descr="MVC-010F">
            <a:extLst>
              <a:ext uri="{FF2B5EF4-FFF2-40B4-BE49-F238E27FC236}">
                <a16:creationId xmlns:a16="http://schemas.microsoft.com/office/drawing/2014/main" id="{29FB3336-440C-45A0-A5FF-F7AC3EDF19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4" name="Rectangle 2">
            <a:extLst>
              <a:ext uri="{FF2B5EF4-FFF2-40B4-BE49-F238E27FC236}">
                <a16:creationId xmlns:a16="http://schemas.microsoft.com/office/drawing/2014/main" id="{A2346AF0-96F6-47AA-9E70-E473156884F3}"/>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sp>
        <p:nvSpPr>
          <p:cNvPr id="59395" name="Text Box 3">
            <a:extLst>
              <a:ext uri="{FF2B5EF4-FFF2-40B4-BE49-F238E27FC236}">
                <a16:creationId xmlns:a16="http://schemas.microsoft.com/office/drawing/2014/main" id="{232D443C-ADAA-4A60-8201-F1A2634BB22B}"/>
              </a:ext>
            </a:extLst>
          </p:cNvPr>
          <p:cNvSpPr txBox="1">
            <a:spLocks noChangeArrowheads="1"/>
          </p:cNvSpPr>
          <p:nvPr/>
        </p:nvSpPr>
        <p:spPr bwMode="auto">
          <a:xfrm>
            <a:off x="0" y="5013325"/>
            <a:ext cx="9144000" cy="1373188"/>
          </a:xfrm>
          <a:prstGeom prst="rect">
            <a:avLst/>
          </a:prstGeom>
          <a:noFill/>
          <a:ln w="9525">
            <a:noFill/>
            <a:miter lim="800000"/>
            <a:headEnd/>
            <a:tailEnd/>
          </a:ln>
          <a:effectLst/>
        </p:spPr>
        <p:txBody>
          <a:bodyPr>
            <a:spAutoFit/>
          </a:bodyPr>
          <a:lstStyle/>
          <a:p>
            <a:pPr algn="ctr" eaLnBrk="1" hangingPunct="1">
              <a:spcBef>
                <a:spcPct val="50000"/>
              </a:spcBef>
              <a:defRPr/>
            </a:pPr>
            <a:r>
              <a:rPr lang="en-GB" sz="2800" b="1" dirty="0">
                <a:solidFill>
                  <a:schemeClr val="hlink"/>
                </a:solidFill>
                <a:effectLst>
                  <a:outerShdw blurRad="38100" dist="38100" dir="2700000" algn="tl">
                    <a:srgbClr val="000000"/>
                  </a:outerShdw>
                </a:effectLst>
                <a:latin typeface="Arial" charset="0"/>
                <a:cs typeface="Arial" charset="0"/>
              </a:rPr>
              <a:t>It’s a long story, but it was traced to Canterbury Cathedral, where it is known as </a:t>
            </a:r>
            <a:r>
              <a:rPr lang="en-GB" sz="2800" b="1" dirty="0">
                <a:solidFill>
                  <a:srgbClr val="FFFF00"/>
                </a:solidFill>
                <a:effectLst>
                  <a:outerShdw blurRad="38100" dist="38100" dir="2700000" algn="tl">
                    <a:srgbClr val="000000"/>
                  </a:outerShdw>
                </a:effectLst>
                <a:latin typeface="Arial" charset="0"/>
                <a:cs typeface="Arial" charset="0"/>
              </a:rPr>
              <a:t>“St. Augustine's Chair”,</a:t>
            </a:r>
            <a:r>
              <a:rPr lang="en-GB" sz="2800" b="1" dirty="0">
                <a:solidFill>
                  <a:schemeClr val="hlink"/>
                </a:solidFill>
                <a:effectLst>
                  <a:outerShdw blurRad="38100" dist="38100" dir="2700000" algn="tl">
                    <a:srgbClr val="000000"/>
                  </a:outerShdw>
                </a:effectLst>
                <a:latin typeface="Arial" charset="0"/>
                <a:cs typeface="Arial" charset="0"/>
              </a:rPr>
              <a:t> although he never sat in 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lt">
                                    <p:tmPct val="9000"/>
                                  </p:iterate>
                                  <p:childTnLst>
                                    <p:set>
                                      <p:cBhvr>
                                        <p:cTn id="6" dur="1" fill="hold">
                                          <p:stCondLst>
                                            <p:cond delay="0"/>
                                          </p:stCondLst>
                                        </p:cTn>
                                        <p:tgtEl>
                                          <p:spTgt spid="59395"/>
                                        </p:tgtEl>
                                        <p:attrNameLst>
                                          <p:attrName>style.visibility</p:attrName>
                                        </p:attrNameLst>
                                      </p:cBhvr>
                                      <p:to>
                                        <p:strVal val="visible"/>
                                      </p:to>
                                    </p:set>
                                    <p:anim calcmode="lin" valueType="num">
                                      <p:cBhvr additive="base">
                                        <p:cTn id="7" dur="500" fill="hold"/>
                                        <p:tgtEl>
                                          <p:spTgt spid="59395"/>
                                        </p:tgtEl>
                                        <p:attrNameLst>
                                          <p:attrName>ppt_x</p:attrName>
                                        </p:attrNameLst>
                                      </p:cBhvr>
                                      <p:tavLst>
                                        <p:tav tm="0">
                                          <p:val>
                                            <p:strVal val="#ppt_x"/>
                                          </p:val>
                                        </p:tav>
                                        <p:tav tm="100000">
                                          <p:val>
                                            <p:strVal val="#ppt_x"/>
                                          </p:val>
                                        </p:tav>
                                      </p:tavLst>
                                    </p:anim>
                                    <p:anim calcmode="lin" valueType="num">
                                      <p:cBhvr additive="base">
                                        <p:cTn id="8" dur="500" fill="hold"/>
                                        <p:tgtEl>
                                          <p:spTgt spid="5939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57E9AEAB-E0B5-4C2A-B5CB-F31706A1E354}"/>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19AA3306-6AD4-4649-ACF4-CD18F837AD18}" type="slidenum">
              <a:rPr lang="en-GB" altLang="en-US" sz="1200"/>
              <a:pPr>
                <a:spcBef>
                  <a:spcPct val="0"/>
                </a:spcBef>
                <a:buClrTx/>
                <a:buFontTx/>
                <a:buNone/>
              </a:pPr>
              <a:t>42</a:t>
            </a:fld>
            <a:endParaRPr lang="en-GB" altLang="en-US" sz="1200"/>
          </a:p>
        </p:txBody>
      </p:sp>
      <p:sp>
        <p:nvSpPr>
          <p:cNvPr id="60418" name="Rectangle 2">
            <a:extLst>
              <a:ext uri="{FF2B5EF4-FFF2-40B4-BE49-F238E27FC236}">
                <a16:creationId xmlns:a16="http://schemas.microsoft.com/office/drawing/2014/main" id="{7C2C3086-6EC7-4495-B281-ED473E549F29}"/>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pic>
        <p:nvPicPr>
          <p:cNvPr id="60421" name="Picture 5" descr="time_box">
            <a:extLst>
              <a:ext uri="{FF2B5EF4-FFF2-40B4-BE49-F238E27FC236}">
                <a16:creationId xmlns:a16="http://schemas.microsoft.com/office/drawing/2014/main" id="{66DA9771-A93C-4AEF-AC9A-50A21FCE75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1268413"/>
            <a:ext cx="4824412"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Text Box 6">
            <a:extLst>
              <a:ext uri="{FF2B5EF4-FFF2-40B4-BE49-F238E27FC236}">
                <a16:creationId xmlns:a16="http://schemas.microsoft.com/office/drawing/2014/main" id="{9811EC0D-764E-456A-BF31-E521ED88B6AA}"/>
              </a:ext>
            </a:extLst>
          </p:cNvPr>
          <p:cNvSpPr txBox="1">
            <a:spLocks noChangeArrowheads="1"/>
          </p:cNvSpPr>
          <p:nvPr/>
        </p:nvSpPr>
        <p:spPr bwMode="auto">
          <a:xfrm>
            <a:off x="0" y="5518150"/>
            <a:ext cx="9144000" cy="1373188"/>
          </a:xfrm>
          <a:prstGeom prst="rect">
            <a:avLst/>
          </a:prstGeom>
          <a:solidFill>
            <a:schemeClr val="tx2"/>
          </a:solidFill>
          <a:ln w="9525">
            <a:noFill/>
            <a:miter lim="800000"/>
            <a:headEnd/>
            <a:tailEnd/>
          </a:ln>
          <a:effectLst/>
        </p:spPr>
        <p:txBody>
          <a:bodyPr>
            <a:spAutoFit/>
          </a:bodyPr>
          <a:lstStyle/>
          <a:p>
            <a:pPr algn="ctr" eaLnBrk="1" hangingPunct="1">
              <a:spcBef>
                <a:spcPct val="50000"/>
              </a:spcBef>
              <a:defRPr/>
            </a:pPr>
            <a:r>
              <a:rPr lang="en-GB" sz="2800" b="1">
                <a:solidFill>
                  <a:schemeClr val="bg2"/>
                </a:solidFill>
                <a:effectLst>
                  <a:outerShdw blurRad="38100" dist="38100" dir="2700000" algn="tl">
                    <a:srgbClr val="000000"/>
                  </a:outerShdw>
                </a:effectLst>
                <a:latin typeface="Arial" charset="0"/>
                <a:cs typeface="Arial" charset="0"/>
              </a:rPr>
              <a:t>The last major influence in moulding the English language into what it is today was the Norman invasion of England in 1066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0421"/>
                                        </p:tgtEl>
                                        <p:attrNameLst>
                                          <p:attrName>style.visibility</p:attrName>
                                        </p:attrNameLst>
                                      </p:cBhvr>
                                      <p:to>
                                        <p:strVal val="visible"/>
                                      </p:to>
                                    </p:set>
                                    <p:animEffect transition="in" filter="circle(in)">
                                      <p:cBhvr>
                                        <p:cTn id="7" dur="2000"/>
                                        <p:tgtEl>
                                          <p:spTgt spid="604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0422"/>
                                        </p:tgtEl>
                                        <p:attrNameLst>
                                          <p:attrName>style.visibility</p:attrName>
                                        </p:attrNameLst>
                                      </p:cBhvr>
                                      <p:to>
                                        <p:strVal val="visible"/>
                                      </p:to>
                                    </p:set>
                                    <p:anim calcmode="lin" valueType="num">
                                      <p:cBhvr additive="base">
                                        <p:cTn id="12" dur="500" fill="hold"/>
                                        <p:tgtEl>
                                          <p:spTgt spid="60422"/>
                                        </p:tgtEl>
                                        <p:attrNameLst>
                                          <p:attrName>ppt_x</p:attrName>
                                        </p:attrNameLst>
                                      </p:cBhvr>
                                      <p:tavLst>
                                        <p:tav tm="0">
                                          <p:val>
                                            <p:strVal val="#ppt_x"/>
                                          </p:val>
                                        </p:tav>
                                        <p:tav tm="100000">
                                          <p:val>
                                            <p:strVal val="#ppt_x"/>
                                          </p:val>
                                        </p:tav>
                                      </p:tavLst>
                                    </p:anim>
                                    <p:anim calcmode="lin" valueType="num">
                                      <p:cBhvr additive="base">
                                        <p:cTn id="13" dur="500" fill="hold"/>
                                        <p:tgtEl>
                                          <p:spTgt spid="604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67FE1447-1977-4BA9-A7DB-D7843216868F}"/>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FBDD7183-7B4F-4B45-85EF-58DC40244520}" type="slidenum">
              <a:rPr lang="en-GB" altLang="en-US" sz="1200"/>
              <a:pPr>
                <a:spcBef>
                  <a:spcPct val="0"/>
                </a:spcBef>
                <a:buClrTx/>
                <a:buFontTx/>
                <a:buNone/>
              </a:pPr>
              <a:t>43</a:t>
            </a:fld>
            <a:endParaRPr lang="en-GB" altLang="en-US" sz="1200"/>
          </a:p>
        </p:txBody>
      </p:sp>
      <p:sp>
        <p:nvSpPr>
          <p:cNvPr id="62468" name="Rectangle 4">
            <a:extLst>
              <a:ext uri="{FF2B5EF4-FFF2-40B4-BE49-F238E27FC236}">
                <a16:creationId xmlns:a16="http://schemas.microsoft.com/office/drawing/2014/main" id="{18C5E804-A445-4610-AC3D-DDE10817775B}"/>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pic>
        <p:nvPicPr>
          <p:cNvPr id="62470" name="Picture 6" descr="NormanMountedKnight">
            <a:extLst>
              <a:ext uri="{FF2B5EF4-FFF2-40B4-BE49-F238E27FC236}">
                <a16:creationId xmlns:a16="http://schemas.microsoft.com/office/drawing/2014/main" id="{572248D4-E258-4212-9E93-D029B7FDCFF9}"/>
              </a:ext>
            </a:extLst>
          </p:cNvPr>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a:stretch>
            <a:fillRect/>
          </a:stretch>
        </p:blipFill>
        <p:spPr bwMode="auto">
          <a:xfrm>
            <a:off x="457200" y="1711325"/>
            <a:ext cx="367982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1" name="Text Box 7">
            <a:extLst>
              <a:ext uri="{FF2B5EF4-FFF2-40B4-BE49-F238E27FC236}">
                <a16:creationId xmlns:a16="http://schemas.microsoft.com/office/drawing/2014/main" id="{8420E8C9-33E1-4E34-AB05-AAC63819BCCA}"/>
              </a:ext>
            </a:extLst>
          </p:cNvPr>
          <p:cNvSpPr txBox="1">
            <a:spLocks noChangeArrowheads="1"/>
          </p:cNvSpPr>
          <p:nvPr/>
        </p:nvSpPr>
        <p:spPr bwMode="auto">
          <a:xfrm>
            <a:off x="4355976" y="2012156"/>
            <a:ext cx="4572000" cy="3935412"/>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GB" sz="2800" b="1" dirty="0">
                <a:solidFill>
                  <a:schemeClr val="hlink"/>
                </a:solidFill>
                <a:effectLst>
                  <a:outerShdw blurRad="38100" dist="38100" dir="2700000" algn="tl">
                    <a:srgbClr val="000000"/>
                  </a:outerShdw>
                </a:effectLst>
              </a:rPr>
              <a:t>According to the late </a:t>
            </a:r>
            <a:r>
              <a:rPr lang="en-GB" sz="2800" b="1" dirty="0" err="1">
                <a:solidFill>
                  <a:schemeClr val="hlink"/>
                </a:solidFill>
                <a:effectLst>
                  <a:outerShdw blurRad="38100" dist="38100" dir="2700000" algn="tl">
                    <a:srgbClr val="000000"/>
                  </a:outerShdw>
                </a:effectLst>
              </a:rPr>
              <a:t>Dr.</a:t>
            </a:r>
            <a:r>
              <a:rPr lang="en-GB" sz="2800" b="1" dirty="0">
                <a:solidFill>
                  <a:schemeClr val="hlink"/>
                </a:solidFill>
                <a:effectLst>
                  <a:outerShdw blurRad="38100" dist="38100" dir="2700000" algn="tl">
                    <a:srgbClr val="000000"/>
                  </a:outerShdw>
                </a:effectLst>
              </a:rPr>
              <a:t> Wesley Swift,</a:t>
            </a:r>
            <a:r>
              <a:rPr lang="en-GB" sz="2800" b="1" dirty="0">
                <a:effectLst>
                  <a:outerShdw blurRad="38100" dist="38100" dir="2700000" algn="tl">
                    <a:srgbClr val="000000"/>
                  </a:outerShdw>
                </a:effectLst>
              </a:rPr>
              <a:t> </a:t>
            </a:r>
            <a:r>
              <a:rPr lang="en-GB" sz="2800" b="1" dirty="0">
                <a:solidFill>
                  <a:srgbClr val="FFFF00"/>
                </a:solidFill>
                <a:effectLst>
                  <a:outerShdw blurRad="38100" dist="38100" dir="2700000" algn="tl">
                    <a:srgbClr val="000000"/>
                  </a:outerShdw>
                </a:effectLst>
              </a:rPr>
              <a:t>the Normans were the </a:t>
            </a:r>
            <a:r>
              <a:rPr lang="en-GB" sz="2800" b="1" dirty="0" err="1">
                <a:solidFill>
                  <a:srgbClr val="FFFF00"/>
                </a:solidFill>
                <a:effectLst>
                  <a:outerShdw blurRad="38100" dist="38100" dir="2700000" algn="tl">
                    <a:srgbClr val="000000"/>
                  </a:outerShdw>
                </a:effectLst>
              </a:rPr>
              <a:t>descendents</a:t>
            </a:r>
            <a:r>
              <a:rPr lang="en-GB" sz="2800" b="1" dirty="0">
                <a:solidFill>
                  <a:srgbClr val="FFFF00"/>
                </a:solidFill>
                <a:effectLst>
                  <a:outerShdw blurRad="38100" dist="38100" dir="2700000" algn="tl">
                    <a:srgbClr val="000000"/>
                  </a:outerShdw>
                </a:effectLst>
              </a:rPr>
              <a:t> of the Galileans of Christ's day whom were given a special dispensation to leave prior to the sacking of Jerusalem.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2470"/>
                                        </p:tgtEl>
                                        <p:attrNameLst>
                                          <p:attrName>style.visibility</p:attrName>
                                        </p:attrNameLst>
                                      </p:cBhvr>
                                      <p:to>
                                        <p:strVal val="visible"/>
                                      </p:to>
                                    </p:set>
                                    <p:animEffect transition="in" filter="circle(in)">
                                      <p:cBhvr>
                                        <p:cTn id="7" dur="2000"/>
                                        <p:tgtEl>
                                          <p:spTgt spid="624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62471"/>
                                        </p:tgtEl>
                                        <p:attrNameLst>
                                          <p:attrName>style.visibility</p:attrName>
                                        </p:attrNameLst>
                                      </p:cBhvr>
                                      <p:to>
                                        <p:strVal val="visible"/>
                                      </p:to>
                                    </p:set>
                                    <p:anim calcmode="discrete" valueType="clr">
                                      <p:cBhvr override="childStyle">
                                        <p:cTn id="12" dur="80"/>
                                        <p:tgtEl>
                                          <p:spTgt spid="6247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2471"/>
                                        </p:tgtEl>
                                        <p:attrNameLst>
                                          <p:attrName>fillcolor</p:attrName>
                                        </p:attrNameLst>
                                      </p:cBhvr>
                                      <p:tavLst>
                                        <p:tav tm="0">
                                          <p:val>
                                            <p:clrVal>
                                              <a:schemeClr val="accent2"/>
                                            </p:clrVal>
                                          </p:val>
                                        </p:tav>
                                        <p:tav tm="50000">
                                          <p:val>
                                            <p:clrVal>
                                              <a:schemeClr val="hlink"/>
                                            </p:clrVal>
                                          </p:val>
                                        </p:tav>
                                      </p:tavLst>
                                    </p:anim>
                                    <p:set>
                                      <p:cBhvr>
                                        <p:cTn id="14" dur="80"/>
                                        <p:tgtEl>
                                          <p:spTgt spid="6247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97DF92BC-0377-4489-889B-92B98E9A2147}"/>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8B12160F-43A5-4B90-AE86-696F12112D98}" type="slidenum">
              <a:rPr lang="en-GB" altLang="en-US" sz="1200"/>
              <a:pPr>
                <a:spcBef>
                  <a:spcPct val="0"/>
                </a:spcBef>
                <a:buClrTx/>
                <a:buFontTx/>
                <a:buNone/>
              </a:pPr>
              <a:t>44</a:t>
            </a:fld>
            <a:endParaRPr lang="en-GB" altLang="en-US" sz="1200"/>
          </a:p>
        </p:txBody>
      </p:sp>
      <p:sp>
        <p:nvSpPr>
          <p:cNvPr id="64516" name="Rectangle 4">
            <a:extLst>
              <a:ext uri="{FF2B5EF4-FFF2-40B4-BE49-F238E27FC236}">
                <a16:creationId xmlns:a16="http://schemas.microsoft.com/office/drawing/2014/main" id="{DC51A919-6F3E-4AA1-805C-B35F4BFF591E}"/>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pic>
        <p:nvPicPr>
          <p:cNvPr id="64518" name="Picture 6" descr="220px-thumb">
            <a:extLst>
              <a:ext uri="{FF2B5EF4-FFF2-40B4-BE49-F238E27FC236}">
                <a16:creationId xmlns:a16="http://schemas.microsoft.com/office/drawing/2014/main" id="{2AA16344-379F-4C6A-8F9B-6825858DC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341438"/>
            <a:ext cx="3267075"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Text Box 7">
            <a:extLst>
              <a:ext uri="{FF2B5EF4-FFF2-40B4-BE49-F238E27FC236}">
                <a16:creationId xmlns:a16="http://schemas.microsoft.com/office/drawing/2014/main" id="{C05667E6-7A56-4263-9F50-388E4F7F0752}"/>
              </a:ext>
            </a:extLst>
          </p:cNvPr>
          <p:cNvSpPr txBox="1">
            <a:spLocks noChangeArrowheads="1"/>
          </p:cNvSpPr>
          <p:nvPr/>
        </p:nvSpPr>
        <p:spPr bwMode="auto">
          <a:xfrm>
            <a:off x="3779838" y="1773238"/>
            <a:ext cx="5148262" cy="3508375"/>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GB" sz="2800" b="1" dirty="0">
                <a:solidFill>
                  <a:schemeClr val="hlink"/>
                </a:solidFill>
                <a:effectLst>
                  <a:outerShdw blurRad="38100" dist="38100" dir="2700000" algn="tl">
                    <a:srgbClr val="000000"/>
                  </a:outerShdw>
                </a:effectLst>
              </a:rPr>
              <a:t>The English spoken by the common people </a:t>
            </a:r>
            <a:r>
              <a:rPr lang="en-GB" sz="2800" b="1" dirty="0">
                <a:solidFill>
                  <a:srgbClr val="FF9900"/>
                </a:solidFill>
                <a:effectLst>
                  <a:outerShdw blurRad="38100" dist="38100" dir="2700000" algn="tl">
                    <a:srgbClr val="000000"/>
                  </a:outerShdw>
                </a:effectLst>
              </a:rPr>
              <a:t>until the Norman invasion was very close to that spoken by our Germanic cousins on the Continent</a:t>
            </a:r>
            <a:r>
              <a:rPr lang="en-GB" sz="2800" b="1" dirty="0">
                <a:solidFill>
                  <a:schemeClr val="hlink"/>
                </a:solidFill>
                <a:effectLst>
                  <a:outerShdw blurRad="38100" dist="38100" dir="2700000" algn="tl">
                    <a:srgbClr val="000000"/>
                  </a:outerShdw>
                </a:effectLst>
              </a:rPr>
              <a:t> </a:t>
            </a:r>
            <a:r>
              <a:rPr lang="en-GB" sz="2800" b="1" dirty="0">
                <a:solidFill>
                  <a:srgbClr val="FFFF00"/>
                </a:solidFill>
                <a:effectLst>
                  <a:outerShdw blurRad="38100" dist="38100" dir="2700000" algn="tl">
                    <a:srgbClr val="000000"/>
                  </a:outerShdw>
                </a:effectLst>
              </a:rPr>
              <a:t>as well as the Gothic script used in written documents.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4518"/>
                                        </p:tgtEl>
                                        <p:attrNameLst>
                                          <p:attrName>style.visibility</p:attrName>
                                        </p:attrNameLst>
                                      </p:cBhvr>
                                      <p:to>
                                        <p:strVal val="visible"/>
                                      </p:to>
                                    </p:set>
                                    <p:animEffect transition="in" filter="circle(in)">
                                      <p:cBhvr>
                                        <p:cTn id="7" dur="2000"/>
                                        <p:tgtEl>
                                          <p:spTgt spid="645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64519"/>
                                        </p:tgtEl>
                                        <p:attrNameLst>
                                          <p:attrName>style.visibility</p:attrName>
                                        </p:attrNameLst>
                                      </p:cBhvr>
                                      <p:to>
                                        <p:strVal val="visible"/>
                                      </p:to>
                                    </p:set>
                                    <p:anim calcmode="discrete" valueType="clr">
                                      <p:cBhvr override="childStyle">
                                        <p:cTn id="12" dur="80"/>
                                        <p:tgtEl>
                                          <p:spTgt spid="6451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4519"/>
                                        </p:tgtEl>
                                        <p:attrNameLst>
                                          <p:attrName>fillcolor</p:attrName>
                                        </p:attrNameLst>
                                      </p:cBhvr>
                                      <p:tavLst>
                                        <p:tav tm="0">
                                          <p:val>
                                            <p:clrVal>
                                              <a:schemeClr val="accent2"/>
                                            </p:clrVal>
                                          </p:val>
                                        </p:tav>
                                        <p:tav tm="50000">
                                          <p:val>
                                            <p:clrVal>
                                              <a:schemeClr val="hlink"/>
                                            </p:clrVal>
                                          </p:val>
                                        </p:tav>
                                      </p:tavLst>
                                    </p:anim>
                                    <p:set>
                                      <p:cBhvr>
                                        <p:cTn id="14" dur="80"/>
                                        <p:tgtEl>
                                          <p:spTgt spid="645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71F13497-2E7A-4FED-91E6-69AD81305B2F}"/>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0D34F9BD-9E4A-4696-9E44-44144A8BB750}" type="slidenum">
              <a:rPr lang="en-GB" altLang="en-US" sz="1200"/>
              <a:pPr>
                <a:spcBef>
                  <a:spcPct val="0"/>
                </a:spcBef>
                <a:buClrTx/>
                <a:buFontTx/>
                <a:buNone/>
              </a:pPr>
              <a:t>45</a:t>
            </a:fld>
            <a:endParaRPr lang="en-GB" altLang="en-US" sz="1200"/>
          </a:p>
        </p:txBody>
      </p:sp>
      <p:sp>
        <p:nvSpPr>
          <p:cNvPr id="69634" name="Rectangle 2">
            <a:extLst>
              <a:ext uri="{FF2B5EF4-FFF2-40B4-BE49-F238E27FC236}">
                <a16:creationId xmlns:a16="http://schemas.microsoft.com/office/drawing/2014/main" id="{EF214C64-7A4C-45AB-8264-9B0A53E5C648}"/>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sp>
        <p:nvSpPr>
          <p:cNvPr id="69636" name="Text Box 4">
            <a:extLst>
              <a:ext uri="{FF2B5EF4-FFF2-40B4-BE49-F238E27FC236}">
                <a16:creationId xmlns:a16="http://schemas.microsoft.com/office/drawing/2014/main" id="{62F2E45F-A83F-4C2B-BA7E-0D08E2B66CD7}"/>
              </a:ext>
            </a:extLst>
          </p:cNvPr>
          <p:cNvSpPr txBox="1">
            <a:spLocks noChangeArrowheads="1"/>
          </p:cNvSpPr>
          <p:nvPr/>
        </p:nvSpPr>
        <p:spPr bwMode="auto">
          <a:xfrm>
            <a:off x="3779838" y="1773238"/>
            <a:ext cx="5148262" cy="3508375"/>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GB" sz="2800" b="1" dirty="0">
                <a:solidFill>
                  <a:srgbClr val="00FF00"/>
                </a:solidFill>
                <a:effectLst>
                  <a:outerShdw blurRad="38100" dist="38100" dir="2700000" algn="tl">
                    <a:srgbClr val="000000"/>
                  </a:outerShdw>
                </a:effectLst>
              </a:rPr>
              <a:t>The original Normans spoke a Romance language of northern Gaul </a:t>
            </a:r>
            <a:r>
              <a:rPr lang="en-GB" sz="2800" b="1" dirty="0">
                <a:solidFill>
                  <a:srgbClr val="FFCC00"/>
                </a:solidFill>
                <a:effectLst>
                  <a:outerShdw blurRad="38100" dist="38100" dir="2700000" algn="tl">
                    <a:srgbClr val="000000"/>
                  </a:outerShdw>
                </a:effectLst>
              </a:rPr>
              <a:t>which has now been replaced by French to which it is related but it is still spoken in parts of Normandy as a second language.</a:t>
            </a:r>
          </a:p>
        </p:txBody>
      </p:sp>
      <p:pic>
        <p:nvPicPr>
          <p:cNvPr id="69638" name="Picture 6" descr="cc-ms16f75v-brittany-320x448">
            <a:extLst>
              <a:ext uri="{FF2B5EF4-FFF2-40B4-BE49-F238E27FC236}">
                <a16:creationId xmlns:a16="http://schemas.microsoft.com/office/drawing/2014/main" id="{74E3E089-9749-4B26-BE9E-587926D69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341438"/>
            <a:ext cx="3048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Text Box 7">
            <a:extLst>
              <a:ext uri="{FF2B5EF4-FFF2-40B4-BE49-F238E27FC236}">
                <a16:creationId xmlns:a16="http://schemas.microsoft.com/office/drawing/2014/main" id="{C84E76AE-78A4-435F-9DE3-418F7003CA0F}"/>
              </a:ext>
            </a:extLst>
          </p:cNvPr>
          <p:cNvSpPr txBox="1">
            <a:spLocks noChangeArrowheads="1"/>
          </p:cNvSpPr>
          <p:nvPr/>
        </p:nvSpPr>
        <p:spPr bwMode="auto">
          <a:xfrm>
            <a:off x="200025" y="5835650"/>
            <a:ext cx="3600450" cy="641350"/>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lgn="ctr" eaLnBrk="1" hangingPunct="1">
              <a:spcBef>
                <a:spcPct val="50000"/>
              </a:spcBef>
              <a:defRPr/>
            </a:pPr>
            <a:r>
              <a:rPr lang="en-GB" sz="3600" b="1" dirty="0">
                <a:solidFill>
                  <a:srgbClr val="FFFF00"/>
                </a:solidFill>
                <a:effectLst>
                  <a:outerShdw blurRad="38100" dist="38100" dir="2700000" algn="tl">
                    <a:srgbClr val="000000"/>
                  </a:outerShdw>
                </a:effectLst>
              </a:rPr>
              <a:t>A Norman Ship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9638"/>
                                        </p:tgtEl>
                                        <p:attrNameLst>
                                          <p:attrName>style.visibility</p:attrName>
                                        </p:attrNameLst>
                                      </p:cBhvr>
                                      <p:to>
                                        <p:strVal val="visible"/>
                                      </p:to>
                                    </p:set>
                                    <p:animEffect transition="in" filter="circle(in)">
                                      <p:cBhvr>
                                        <p:cTn id="7" dur="2000"/>
                                        <p:tgtEl>
                                          <p:spTgt spid="696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9639"/>
                                        </p:tgtEl>
                                        <p:attrNameLst>
                                          <p:attrName>style.visibility</p:attrName>
                                        </p:attrNameLst>
                                      </p:cBhvr>
                                      <p:to>
                                        <p:strVal val="visible"/>
                                      </p:to>
                                    </p:set>
                                    <p:anim calcmode="lin" valueType="num">
                                      <p:cBhvr additive="base">
                                        <p:cTn id="12" dur="500" fill="hold"/>
                                        <p:tgtEl>
                                          <p:spTgt spid="69639"/>
                                        </p:tgtEl>
                                        <p:attrNameLst>
                                          <p:attrName>ppt_x</p:attrName>
                                        </p:attrNameLst>
                                      </p:cBhvr>
                                      <p:tavLst>
                                        <p:tav tm="0">
                                          <p:val>
                                            <p:strVal val="#ppt_x"/>
                                          </p:val>
                                        </p:tav>
                                        <p:tav tm="100000">
                                          <p:val>
                                            <p:strVal val="#ppt_x"/>
                                          </p:val>
                                        </p:tav>
                                      </p:tavLst>
                                    </p:anim>
                                    <p:anim calcmode="lin" valueType="num">
                                      <p:cBhvr additive="base">
                                        <p:cTn id="13" dur="500" fill="hold"/>
                                        <p:tgtEl>
                                          <p:spTgt spid="6963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69636"/>
                                        </p:tgtEl>
                                        <p:attrNameLst>
                                          <p:attrName>style.visibility</p:attrName>
                                        </p:attrNameLst>
                                      </p:cBhvr>
                                      <p:to>
                                        <p:strVal val="visible"/>
                                      </p:to>
                                    </p:set>
                                    <p:anim calcmode="discrete" valueType="clr">
                                      <p:cBhvr override="childStyle">
                                        <p:cTn id="18" dur="80"/>
                                        <p:tgtEl>
                                          <p:spTgt spid="6963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9636"/>
                                        </p:tgtEl>
                                        <p:attrNameLst>
                                          <p:attrName>fillcolor</p:attrName>
                                        </p:attrNameLst>
                                      </p:cBhvr>
                                      <p:tavLst>
                                        <p:tav tm="0">
                                          <p:val>
                                            <p:clrVal>
                                              <a:schemeClr val="accent2"/>
                                            </p:clrVal>
                                          </p:val>
                                        </p:tav>
                                        <p:tav tm="50000">
                                          <p:val>
                                            <p:clrVal>
                                              <a:schemeClr val="hlink"/>
                                            </p:clrVal>
                                          </p:val>
                                        </p:tav>
                                      </p:tavLst>
                                    </p:anim>
                                    <p:set>
                                      <p:cBhvr>
                                        <p:cTn id="20" dur="80"/>
                                        <p:tgtEl>
                                          <p:spTgt spid="6963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a:extLst>
              <a:ext uri="{FF2B5EF4-FFF2-40B4-BE49-F238E27FC236}">
                <a16:creationId xmlns:a16="http://schemas.microsoft.com/office/drawing/2014/main" id="{2B94BF9F-967A-42D9-8EBD-49DDC062B90F}"/>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D51811D1-155F-4E8A-9631-26CF118BCB14}" type="slidenum">
              <a:rPr lang="en-GB" altLang="en-US" sz="1200"/>
              <a:pPr>
                <a:spcBef>
                  <a:spcPct val="0"/>
                </a:spcBef>
                <a:buClrTx/>
                <a:buFontTx/>
                <a:buNone/>
              </a:pPr>
              <a:t>46</a:t>
            </a:fld>
            <a:endParaRPr lang="en-GB" altLang="en-US" sz="1200"/>
          </a:p>
        </p:txBody>
      </p:sp>
      <p:sp>
        <p:nvSpPr>
          <p:cNvPr id="66564" name="Rectangle 4">
            <a:extLst>
              <a:ext uri="{FF2B5EF4-FFF2-40B4-BE49-F238E27FC236}">
                <a16:creationId xmlns:a16="http://schemas.microsoft.com/office/drawing/2014/main" id="{14B5F210-D935-46B5-A6DB-760D3BB9152A}"/>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pic>
        <p:nvPicPr>
          <p:cNvPr id="66607" name="Picture 47" descr="gk-flag">
            <a:extLst>
              <a:ext uri="{FF2B5EF4-FFF2-40B4-BE49-F238E27FC236}">
                <a16:creationId xmlns:a16="http://schemas.microsoft.com/office/drawing/2014/main" id="{ACDC16C4-790F-4FC4-8778-E6C4055484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412875"/>
            <a:ext cx="1389062"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608" name="Text Box 48">
            <a:extLst>
              <a:ext uri="{FF2B5EF4-FFF2-40B4-BE49-F238E27FC236}">
                <a16:creationId xmlns:a16="http://schemas.microsoft.com/office/drawing/2014/main" id="{59246BB0-85C7-4E9D-93C2-8DFA44B9A5D4}"/>
              </a:ext>
            </a:extLst>
          </p:cNvPr>
          <p:cNvSpPr txBox="1">
            <a:spLocks noChangeArrowheads="1"/>
          </p:cNvSpPr>
          <p:nvPr/>
        </p:nvSpPr>
        <p:spPr bwMode="auto">
          <a:xfrm>
            <a:off x="611188" y="2420938"/>
            <a:ext cx="1368425" cy="366712"/>
          </a:xfrm>
          <a:prstGeom prst="rect">
            <a:avLst/>
          </a:prstGeom>
          <a:noFill/>
          <a:ln w="9525">
            <a:noFill/>
            <a:miter lim="800000"/>
            <a:headEnd/>
            <a:tailEnd/>
          </a:ln>
          <a:effectLst/>
        </p:spPr>
        <p:txBody>
          <a:bodyPr>
            <a:spAutoFit/>
          </a:bodyPr>
          <a:lstStyle/>
          <a:p>
            <a:pPr algn="ctr" eaLnBrk="1" hangingPunct="1">
              <a:spcBef>
                <a:spcPct val="50000"/>
              </a:spcBef>
              <a:defRPr/>
            </a:pPr>
            <a:r>
              <a:rPr lang="en-GB" b="1">
                <a:solidFill>
                  <a:srgbClr val="FFFF00"/>
                </a:solidFill>
                <a:effectLst>
                  <a:outerShdw blurRad="38100" dist="38100" dir="2700000" algn="tl">
                    <a:srgbClr val="000000"/>
                  </a:outerShdw>
                </a:effectLst>
                <a:latin typeface="Arial" charset="0"/>
                <a:cs typeface="Arial" charset="0"/>
              </a:rPr>
              <a:t>Guernsey</a:t>
            </a:r>
            <a:r>
              <a:rPr lang="en-GB">
                <a:latin typeface="Arial" charset="0"/>
                <a:cs typeface="Arial" charset="0"/>
              </a:rPr>
              <a:t> </a:t>
            </a:r>
          </a:p>
        </p:txBody>
      </p:sp>
      <p:pic>
        <p:nvPicPr>
          <p:cNvPr id="66610" name="Picture 50" descr="Flag of Alderney 5'x3' (152x91cm) Economy Version">
            <a:hlinkClick r:id="rId4"/>
            <a:extLst>
              <a:ext uri="{FF2B5EF4-FFF2-40B4-BE49-F238E27FC236}">
                <a16:creationId xmlns:a16="http://schemas.microsoft.com/office/drawing/2014/main" id="{210BFC7F-30F6-40F2-9381-C8C4A2AEF2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313" y="1412875"/>
            <a:ext cx="18002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611" name="Text Box 51">
            <a:extLst>
              <a:ext uri="{FF2B5EF4-FFF2-40B4-BE49-F238E27FC236}">
                <a16:creationId xmlns:a16="http://schemas.microsoft.com/office/drawing/2014/main" id="{A9D794E0-917E-4032-BC01-E3715C22CF02}"/>
              </a:ext>
            </a:extLst>
          </p:cNvPr>
          <p:cNvSpPr txBox="1">
            <a:spLocks noChangeArrowheads="1"/>
          </p:cNvSpPr>
          <p:nvPr/>
        </p:nvSpPr>
        <p:spPr bwMode="auto">
          <a:xfrm>
            <a:off x="2627313" y="2420938"/>
            <a:ext cx="1800225" cy="366712"/>
          </a:xfrm>
          <a:prstGeom prst="rect">
            <a:avLst/>
          </a:prstGeom>
          <a:noFill/>
          <a:ln w="9525">
            <a:noFill/>
            <a:miter lim="800000"/>
            <a:headEnd/>
            <a:tailEnd/>
          </a:ln>
          <a:effectLst/>
        </p:spPr>
        <p:txBody>
          <a:bodyPr>
            <a:spAutoFit/>
          </a:bodyPr>
          <a:lstStyle/>
          <a:p>
            <a:pPr algn="ctr" eaLnBrk="1" hangingPunct="1">
              <a:spcBef>
                <a:spcPct val="50000"/>
              </a:spcBef>
              <a:defRPr/>
            </a:pPr>
            <a:r>
              <a:rPr lang="en-GB" b="1">
                <a:solidFill>
                  <a:srgbClr val="FFFF00"/>
                </a:solidFill>
                <a:effectLst>
                  <a:outerShdw blurRad="38100" dist="38100" dir="2700000" algn="tl">
                    <a:srgbClr val="000000"/>
                  </a:outerShdw>
                </a:effectLst>
                <a:latin typeface="Arial" charset="0"/>
                <a:cs typeface="Arial" charset="0"/>
              </a:rPr>
              <a:t>Alderney</a:t>
            </a:r>
          </a:p>
        </p:txBody>
      </p:sp>
      <p:pic>
        <p:nvPicPr>
          <p:cNvPr id="66613" name="Picture 53" descr="Flag of Jersey 5'x3' (152x91cm) Economy Version">
            <a:hlinkClick r:id="rId6"/>
            <a:extLst>
              <a:ext uri="{FF2B5EF4-FFF2-40B4-BE49-F238E27FC236}">
                <a16:creationId xmlns:a16="http://schemas.microsoft.com/office/drawing/2014/main" id="{114EDC95-6030-4A49-818C-3EE4A0BB04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363" y="1412875"/>
            <a:ext cx="1438275"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614" name="Text Box 54">
            <a:extLst>
              <a:ext uri="{FF2B5EF4-FFF2-40B4-BE49-F238E27FC236}">
                <a16:creationId xmlns:a16="http://schemas.microsoft.com/office/drawing/2014/main" id="{B3FF6BED-702C-4AE6-83CB-F329DAF5CE12}"/>
              </a:ext>
            </a:extLst>
          </p:cNvPr>
          <p:cNvSpPr txBox="1">
            <a:spLocks noChangeArrowheads="1"/>
          </p:cNvSpPr>
          <p:nvPr/>
        </p:nvSpPr>
        <p:spPr bwMode="auto">
          <a:xfrm>
            <a:off x="4932363" y="2420938"/>
            <a:ext cx="1439862" cy="366712"/>
          </a:xfrm>
          <a:prstGeom prst="rect">
            <a:avLst/>
          </a:prstGeom>
          <a:noFill/>
          <a:ln w="9525">
            <a:noFill/>
            <a:miter lim="800000"/>
            <a:headEnd/>
            <a:tailEnd/>
          </a:ln>
          <a:effectLst/>
        </p:spPr>
        <p:txBody>
          <a:bodyPr>
            <a:spAutoFit/>
          </a:bodyPr>
          <a:lstStyle/>
          <a:p>
            <a:pPr algn="ctr" eaLnBrk="1" hangingPunct="1">
              <a:spcBef>
                <a:spcPct val="50000"/>
              </a:spcBef>
              <a:defRPr/>
            </a:pPr>
            <a:r>
              <a:rPr lang="en-GB" b="1">
                <a:solidFill>
                  <a:srgbClr val="FFFF00"/>
                </a:solidFill>
                <a:effectLst>
                  <a:outerShdw blurRad="38100" dist="38100" dir="2700000" algn="tl">
                    <a:srgbClr val="000000"/>
                  </a:outerShdw>
                </a:effectLst>
                <a:latin typeface="Arial" charset="0"/>
                <a:cs typeface="Arial" charset="0"/>
              </a:rPr>
              <a:t>Jersey</a:t>
            </a:r>
          </a:p>
        </p:txBody>
      </p:sp>
      <p:pic>
        <p:nvPicPr>
          <p:cNvPr id="66616" name="Picture 56" descr="Flag of Sark 5'x3' (152x91cm) Economy Version">
            <a:hlinkClick r:id="rId8"/>
            <a:extLst>
              <a:ext uri="{FF2B5EF4-FFF2-40B4-BE49-F238E27FC236}">
                <a16:creationId xmlns:a16="http://schemas.microsoft.com/office/drawing/2014/main" id="{61807AEC-EF6E-47AD-959B-A31953202AE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4025" y="1412875"/>
            <a:ext cx="1366838"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617" name="Text Box 57">
            <a:extLst>
              <a:ext uri="{FF2B5EF4-FFF2-40B4-BE49-F238E27FC236}">
                <a16:creationId xmlns:a16="http://schemas.microsoft.com/office/drawing/2014/main" id="{1D00638D-E0D5-4EFD-ADFA-324A6BC5B87F}"/>
              </a:ext>
            </a:extLst>
          </p:cNvPr>
          <p:cNvSpPr txBox="1">
            <a:spLocks noChangeArrowheads="1"/>
          </p:cNvSpPr>
          <p:nvPr/>
        </p:nvSpPr>
        <p:spPr bwMode="auto">
          <a:xfrm>
            <a:off x="6732588" y="2420938"/>
            <a:ext cx="1512887" cy="366712"/>
          </a:xfrm>
          <a:prstGeom prst="rect">
            <a:avLst/>
          </a:prstGeom>
          <a:noFill/>
          <a:ln w="9525">
            <a:noFill/>
            <a:miter lim="800000"/>
            <a:headEnd/>
            <a:tailEnd/>
          </a:ln>
          <a:effectLst/>
        </p:spPr>
        <p:txBody>
          <a:bodyPr>
            <a:spAutoFit/>
          </a:bodyPr>
          <a:lstStyle/>
          <a:p>
            <a:pPr algn="ctr" eaLnBrk="1" hangingPunct="1">
              <a:spcBef>
                <a:spcPct val="50000"/>
              </a:spcBef>
              <a:defRPr/>
            </a:pPr>
            <a:r>
              <a:rPr lang="en-GB" b="1">
                <a:solidFill>
                  <a:srgbClr val="FFFF00"/>
                </a:solidFill>
                <a:effectLst>
                  <a:outerShdw blurRad="38100" dist="38100" dir="2700000" algn="tl">
                    <a:srgbClr val="000000"/>
                  </a:outerShdw>
                </a:effectLst>
                <a:latin typeface="Arial" charset="0"/>
                <a:cs typeface="Arial" charset="0"/>
              </a:rPr>
              <a:t>Sark</a:t>
            </a:r>
          </a:p>
        </p:txBody>
      </p:sp>
      <p:pic>
        <p:nvPicPr>
          <p:cNvPr id="66619" name="Picture 59" descr="585px-Normandy_flag_falaise">
            <a:extLst>
              <a:ext uri="{FF2B5EF4-FFF2-40B4-BE49-F238E27FC236}">
                <a16:creationId xmlns:a16="http://schemas.microsoft.com/office/drawing/2014/main" id="{DF9A76FA-CD9E-4386-8B3F-5483181BF72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9750" y="3213100"/>
            <a:ext cx="151288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620" name="Text Box 60">
            <a:extLst>
              <a:ext uri="{FF2B5EF4-FFF2-40B4-BE49-F238E27FC236}">
                <a16:creationId xmlns:a16="http://schemas.microsoft.com/office/drawing/2014/main" id="{6346C79C-4363-4DE3-AD75-D96282575D0B}"/>
              </a:ext>
            </a:extLst>
          </p:cNvPr>
          <p:cNvSpPr txBox="1">
            <a:spLocks noChangeArrowheads="1"/>
          </p:cNvSpPr>
          <p:nvPr/>
        </p:nvSpPr>
        <p:spPr bwMode="auto">
          <a:xfrm>
            <a:off x="539750" y="4365625"/>
            <a:ext cx="1511300" cy="366713"/>
          </a:xfrm>
          <a:prstGeom prst="rect">
            <a:avLst/>
          </a:prstGeom>
          <a:noFill/>
          <a:ln w="9525">
            <a:noFill/>
            <a:miter lim="800000"/>
            <a:headEnd/>
            <a:tailEnd/>
          </a:ln>
          <a:effectLst/>
        </p:spPr>
        <p:txBody>
          <a:bodyPr>
            <a:spAutoFit/>
          </a:bodyPr>
          <a:lstStyle/>
          <a:p>
            <a:pPr algn="ctr" eaLnBrk="1" hangingPunct="1">
              <a:spcBef>
                <a:spcPct val="50000"/>
              </a:spcBef>
              <a:defRPr/>
            </a:pPr>
            <a:r>
              <a:rPr lang="en-GB" b="1">
                <a:solidFill>
                  <a:srgbClr val="FFFF00"/>
                </a:solidFill>
                <a:effectLst>
                  <a:outerShdw blurRad="38100" dist="38100" dir="2700000" algn="tl">
                    <a:srgbClr val="000000"/>
                  </a:outerShdw>
                </a:effectLst>
                <a:latin typeface="Arial" charset="0"/>
                <a:cs typeface="Arial" charset="0"/>
              </a:rPr>
              <a:t>Normandy</a:t>
            </a:r>
          </a:p>
        </p:txBody>
      </p:sp>
      <p:sp>
        <p:nvSpPr>
          <p:cNvPr id="66621" name="Text Box 61">
            <a:extLst>
              <a:ext uri="{FF2B5EF4-FFF2-40B4-BE49-F238E27FC236}">
                <a16:creationId xmlns:a16="http://schemas.microsoft.com/office/drawing/2014/main" id="{1B6E524A-54F1-45B3-8875-AEBF6E2574AF}"/>
              </a:ext>
            </a:extLst>
          </p:cNvPr>
          <p:cNvSpPr txBox="1">
            <a:spLocks noChangeArrowheads="1"/>
          </p:cNvSpPr>
          <p:nvPr/>
        </p:nvSpPr>
        <p:spPr bwMode="auto">
          <a:xfrm>
            <a:off x="2771775" y="3357563"/>
            <a:ext cx="6048375" cy="2227262"/>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GB" sz="2800" b="1" dirty="0">
                <a:solidFill>
                  <a:schemeClr val="hlink"/>
                </a:solidFill>
                <a:effectLst>
                  <a:outerShdw blurRad="38100" dist="38100" dir="2700000" algn="tl">
                    <a:srgbClr val="000000"/>
                  </a:outerShdw>
                </a:effectLst>
              </a:rPr>
              <a:t>A form of the old Norman language still lingers on in the Channel Islands where English is predominant and in Normandy where French is predominant.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6621"/>
                                        </p:tgtEl>
                                        <p:attrNameLst>
                                          <p:attrName>style.visibility</p:attrName>
                                        </p:attrNameLst>
                                      </p:cBhvr>
                                      <p:to>
                                        <p:strVal val="visible"/>
                                      </p:to>
                                    </p:set>
                                    <p:anim calcmode="discrete" valueType="clr">
                                      <p:cBhvr override="childStyle">
                                        <p:cTn id="7" dur="80"/>
                                        <p:tgtEl>
                                          <p:spTgt spid="6662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6621"/>
                                        </p:tgtEl>
                                        <p:attrNameLst>
                                          <p:attrName>fillcolor</p:attrName>
                                        </p:attrNameLst>
                                      </p:cBhvr>
                                      <p:tavLst>
                                        <p:tav tm="0">
                                          <p:val>
                                            <p:clrVal>
                                              <a:schemeClr val="accent2"/>
                                            </p:clrVal>
                                          </p:val>
                                        </p:tav>
                                        <p:tav tm="50000">
                                          <p:val>
                                            <p:clrVal>
                                              <a:schemeClr val="hlink"/>
                                            </p:clrVal>
                                          </p:val>
                                        </p:tav>
                                      </p:tavLst>
                                    </p:anim>
                                    <p:set>
                                      <p:cBhvr>
                                        <p:cTn id="9" dur="80"/>
                                        <p:tgtEl>
                                          <p:spTgt spid="6662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6607"/>
                                        </p:tgtEl>
                                        <p:attrNameLst>
                                          <p:attrName>style.visibility</p:attrName>
                                        </p:attrNameLst>
                                      </p:cBhvr>
                                      <p:to>
                                        <p:strVal val="visible"/>
                                      </p:to>
                                    </p:set>
                                    <p:anim calcmode="lin" valueType="num">
                                      <p:cBhvr additive="base">
                                        <p:cTn id="14" dur="500" fill="hold"/>
                                        <p:tgtEl>
                                          <p:spTgt spid="66607"/>
                                        </p:tgtEl>
                                        <p:attrNameLst>
                                          <p:attrName>ppt_x</p:attrName>
                                        </p:attrNameLst>
                                      </p:cBhvr>
                                      <p:tavLst>
                                        <p:tav tm="0">
                                          <p:val>
                                            <p:strVal val="#ppt_x"/>
                                          </p:val>
                                        </p:tav>
                                        <p:tav tm="100000">
                                          <p:val>
                                            <p:strVal val="#ppt_x"/>
                                          </p:val>
                                        </p:tav>
                                      </p:tavLst>
                                    </p:anim>
                                    <p:anim calcmode="lin" valueType="num">
                                      <p:cBhvr additive="base">
                                        <p:cTn id="15" dur="500" fill="hold"/>
                                        <p:tgtEl>
                                          <p:spTgt spid="66607"/>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66608">
                                            <p:txEl>
                                              <p:pRg st="0" end="0"/>
                                            </p:txEl>
                                          </p:spTgt>
                                        </p:tgtEl>
                                        <p:attrNameLst>
                                          <p:attrName>style.visibility</p:attrName>
                                        </p:attrNameLst>
                                      </p:cBhvr>
                                      <p:to>
                                        <p:strVal val="visible"/>
                                      </p:to>
                                    </p:set>
                                    <p:anim calcmode="lin" valueType="num">
                                      <p:cBhvr additive="base">
                                        <p:cTn id="20" dur="500" fill="hold"/>
                                        <p:tgtEl>
                                          <p:spTgt spid="6660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66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66610"/>
                                        </p:tgtEl>
                                        <p:attrNameLst>
                                          <p:attrName>style.visibility</p:attrName>
                                        </p:attrNameLst>
                                      </p:cBhvr>
                                      <p:to>
                                        <p:strVal val="visible"/>
                                      </p:to>
                                    </p:set>
                                    <p:anim calcmode="lin" valueType="num">
                                      <p:cBhvr additive="base">
                                        <p:cTn id="26" dur="500" fill="hold"/>
                                        <p:tgtEl>
                                          <p:spTgt spid="66610"/>
                                        </p:tgtEl>
                                        <p:attrNameLst>
                                          <p:attrName>ppt_x</p:attrName>
                                        </p:attrNameLst>
                                      </p:cBhvr>
                                      <p:tavLst>
                                        <p:tav tm="0">
                                          <p:val>
                                            <p:strVal val="#ppt_x"/>
                                          </p:val>
                                        </p:tav>
                                        <p:tav tm="100000">
                                          <p:val>
                                            <p:strVal val="#ppt_x"/>
                                          </p:val>
                                        </p:tav>
                                      </p:tavLst>
                                    </p:anim>
                                    <p:anim calcmode="lin" valueType="num">
                                      <p:cBhvr additive="base">
                                        <p:cTn id="27" dur="500" fill="hold"/>
                                        <p:tgtEl>
                                          <p:spTgt spid="66610"/>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6611"/>
                                        </p:tgtEl>
                                        <p:attrNameLst>
                                          <p:attrName>style.visibility</p:attrName>
                                        </p:attrNameLst>
                                      </p:cBhvr>
                                      <p:to>
                                        <p:strVal val="visible"/>
                                      </p:to>
                                    </p:set>
                                    <p:anim calcmode="lin" valueType="num">
                                      <p:cBhvr additive="base">
                                        <p:cTn id="32" dur="500" fill="hold"/>
                                        <p:tgtEl>
                                          <p:spTgt spid="66611"/>
                                        </p:tgtEl>
                                        <p:attrNameLst>
                                          <p:attrName>ppt_x</p:attrName>
                                        </p:attrNameLst>
                                      </p:cBhvr>
                                      <p:tavLst>
                                        <p:tav tm="0">
                                          <p:val>
                                            <p:strVal val="#ppt_x"/>
                                          </p:val>
                                        </p:tav>
                                        <p:tav tm="100000">
                                          <p:val>
                                            <p:strVal val="#ppt_x"/>
                                          </p:val>
                                        </p:tav>
                                      </p:tavLst>
                                    </p:anim>
                                    <p:anim calcmode="lin" valueType="num">
                                      <p:cBhvr additive="base">
                                        <p:cTn id="33" dur="500" fill="hold"/>
                                        <p:tgtEl>
                                          <p:spTgt spid="66611"/>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66613"/>
                                        </p:tgtEl>
                                        <p:attrNameLst>
                                          <p:attrName>style.visibility</p:attrName>
                                        </p:attrNameLst>
                                      </p:cBhvr>
                                      <p:to>
                                        <p:strVal val="visible"/>
                                      </p:to>
                                    </p:set>
                                    <p:anim calcmode="lin" valueType="num">
                                      <p:cBhvr additive="base">
                                        <p:cTn id="38" dur="500" fill="hold"/>
                                        <p:tgtEl>
                                          <p:spTgt spid="66613"/>
                                        </p:tgtEl>
                                        <p:attrNameLst>
                                          <p:attrName>ppt_x</p:attrName>
                                        </p:attrNameLst>
                                      </p:cBhvr>
                                      <p:tavLst>
                                        <p:tav tm="0">
                                          <p:val>
                                            <p:strVal val="#ppt_x"/>
                                          </p:val>
                                        </p:tav>
                                        <p:tav tm="100000">
                                          <p:val>
                                            <p:strVal val="#ppt_x"/>
                                          </p:val>
                                        </p:tav>
                                      </p:tavLst>
                                    </p:anim>
                                    <p:anim calcmode="lin" valueType="num">
                                      <p:cBhvr additive="base">
                                        <p:cTn id="39" dur="500" fill="hold"/>
                                        <p:tgtEl>
                                          <p:spTgt spid="66613"/>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66614"/>
                                        </p:tgtEl>
                                        <p:attrNameLst>
                                          <p:attrName>style.visibility</p:attrName>
                                        </p:attrNameLst>
                                      </p:cBhvr>
                                      <p:to>
                                        <p:strVal val="visible"/>
                                      </p:to>
                                    </p:set>
                                    <p:anim calcmode="lin" valueType="num">
                                      <p:cBhvr additive="base">
                                        <p:cTn id="44" dur="500" fill="hold"/>
                                        <p:tgtEl>
                                          <p:spTgt spid="66614"/>
                                        </p:tgtEl>
                                        <p:attrNameLst>
                                          <p:attrName>ppt_x</p:attrName>
                                        </p:attrNameLst>
                                      </p:cBhvr>
                                      <p:tavLst>
                                        <p:tav tm="0">
                                          <p:val>
                                            <p:strVal val="#ppt_x"/>
                                          </p:val>
                                        </p:tav>
                                        <p:tav tm="100000">
                                          <p:val>
                                            <p:strVal val="#ppt_x"/>
                                          </p:val>
                                        </p:tav>
                                      </p:tavLst>
                                    </p:anim>
                                    <p:anim calcmode="lin" valueType="num">
                                      <p:cBhvr additive="base">
                                        <p:cTn id="45" dur="500" fill="hold"/>
                                        <p:tgtEl>
                                          <p:spTgt spid="66614"/>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66616"/>
                                        </p:tgtEl>
                                        <p:attrNameLst>
                                          <p:attrName>style.visibility</p:attrName>
                                        </p:attrNameLst>
                                      </p:cBhvr>
                                      <p:to>
                                        <p:strVal val="visible"/>
                                      </p:to>
                                    </p:set>
                                    <p:anim calcmode="lin" valueType="num">
                                      <p:cBhvr additive="base">
                                        <p:cTn id="50" dur="500" fill="hold"/>
                                        <p:tgtEl>
                                          <p:spTgt spid="66616"/>
                                        </p:tgtEl>
                                        <p:attrNameLst>
                                          <p:attrName>ppt_x</p:attrName>
                                        </p:attrNameLst>
                                      </p:cBhvr>
                                      <p:tavLst>
                                        <p:tav tm="0">
                                          <p:val>
                                            <p:strVal val="#ppt_x"/>
                                          </p:val>
                                        </p:tav>
                                        <p:tav tm="100000">
                                          <p:val>
                                            <p:strVal val="#ppt_x"/>
                                          </p:val>
                                        </p:tav>
                                      </p:tavLst>
                                    </p:anim>
                                    <p:anim calcmode="lin" valueType="num">
                                      <p:cBhvr additive="base">
                                        <p:cTn id="51" dur="500" fill="hold"/>
                                        <p:tgtEl>
                                          <p:spTgt spid="66616"/>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66617"/>
                                        </p:tgtEl>
                                        <p:attrNameLst>
                                          <p:attrName>style.visibility</p:attrName>
                                        </p:attrNameLst>
                                      </p:cBhvr>
                                      <p:to>
                                        <p:strVal val="visible"/>
                                      </p:to>
                                    </p:set>
                                    <p:anim calcmode="lin" valueType="num">
                                      <p:cBhvr additive="base">
                                        <p:cTn id="56" dur="500" fill="hold"/>
                                        <p:tgtEl>
                                          <p:spTgt spid="66617"/>
                                        </p:tgtEl>
                                        <p:attrNameLst>
                                          <p:attrName>ppt_x</p:attrName>
                                        </p:attrNameLst>
                                      </p:cBhvr>
                                      <p:tavLst>
                                        <p:tav tm="0">
                                          <p:val>
                                            <p:strVal val="#ppt_x"/>
                                          </p:val>
                                        </p:tav>
                                        <p:tav tm="100000">
                                          <p:val>
                                            <p:strVal val="#ppt_x"/>
                                          </p:val>
                                        </p:tav>
                                      </p:tavLst>
                                    </p:anim>
                                    <p:anim calcmode="lin" valueType="num">
                                      <p:cBhvr additive="base">
                                        <p:cTn id="57" dur="500" fill="hold"/>
                                        <p:tgtEl>
                                          <p:spTgt spid="66617"/>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66619"/>
                                        </p:tgtEl>
                                        <p:attrNameLst>
                                          <p:attrName>style.visibility</p:attrName>
                                        </p:attrNameLst>
                                      </p:cBhvr>
                                      <p:to>
                                        <p:strVal val="visible"/>
                                      </p:to>
                                    </p:set>
                                    <p:anim calcmode="lin" valueType="num">
                                      <p:cBhvr additive="base">
                                        <p:cTn id="62" dur="500" fill="hold"/>
                                        <p:tgtEl>
                                          <p:spTgt spid="66619"/>
                                        </p:tgtEl>
                                        <p:attrNameLst>
                                          <p:attrName>ppt_x</p:attrName>
                                        </p:attrNameLst>
                                      </p:cBhvr>
                                      <p:tavLst>
                                        <p:tav tm="0">
                                          <p:val>
                                            <p:strVal val="#ppt_x"/>
                                          </p:val>
                                        </p:tav>
                                        <p:tav tm="100000">
                                          <p:val>
                                            <p:strVal val="#ppt_x"/>
                                          </p:val>
                                        </p:tav>
                                      </p:tavLst>
                                    </p:anim>
                                    <p:anim calcmode="lin" valueType="num">
                                      <p:cBhvr additive="base">
                                        <p:cTn id="63" dur="500" fill="hold"/>
                                        <p:tgtEl>
                                          <p:spTgt spid="66619"/>
                                        </p:tgtEl>
                                        <p:attrNameLst>
                                          <p:attrName>ppt_y</p:attrName>
                                        </p:attrNameLst>
                                      </p:cBhvr>
                                      <p:tavLst>
                                        <p:tav tm="0">
                                          <p:val>
                                            <p:strVal val="1+#ppt_h/2"/>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66620">
                                            <p:txEl>
                                              <p:pRg st="0" end="0"/>
                                            </p:txEl>
                                          </p:spTgt>
                                        </p:tgtEl>
                                        <p:attrNameLst>
                                          <p:attrName>style.visibility</p:attrName>
                                        </p:attrNameLst>
                                      </p:cBhvr>
                                      <p:to>
                                        <p:strVal val="visible"/>
                                      </p:to>
                                    </p:set>
                                    <p:anim calcmode="lin" valueType="num">
                                      <p:cBhvr additive="base">
                                        <p:cTn id="68" dur="500" fill="hold"/>
                                        <p:tgtEl>
                                          <p:spTgt spid="66620">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666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11" grpId="0"/>
      <p:bldP spid="66614" grpId="0"/>
      <p:bldP spid="6661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56CC44BF-93B1-48E1-BA70-2C6A0C57F87F}"/>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3B6C310D-955D-4E94-95DC-6D8D50CBE3F6}" type="slidenum">
              <a:rPr lang="en-GB" altLang="en-US" sz="1200"/>
              <a:pPr>
                <a:spcBef>
                  <a:spcPct val="0"/>
                </a:spcBef>
                <a:buClrTx/>
                <a:buFontTx/>
                <a:buNone/>
              </a:pPr>
              <a:t>47</a:t>
            </a:fld>
            <a:endParaRPr lang="en-GB" altLang="en-US" sz="1200"/>
          </a:p>
        </p:txBody>
      </p:sp>
      <p:sp>
        <p:nvSpPr>
          <p:cNvPr id="70658" name="Rectangle 2">
            <a:extLst>
              <a:ext uri="{FF2B5EF4-FFF2-40B4-BE49-F238E27FC236}">
                <a16:creationId xmlns:a16="http://schemas.microsoft.com/office/drawing/2014/main" id="{66F3F2E2-8ED8-4577-980F-96A07CED9817}"/>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pic>
        <p:nvPicPr>
          <p:cNvPr id="70662" name="Picture 6" descr="home001">
            <a:extLst>
              <a:ext uri="{FF2B5EF4-FFF2-40B4-BE49-F238E27FC236}">
                <a16:creationId xmlns:a16="http://schemas.microsoft.com/office/drawing/2014/main" id="{15D70DB7-CFE4-4378-B1DF-85526D1E9C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557338"/>
            <a:ext cx="3240087"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4" name="Text Box 8">
            <a:extLst>
              <a:ext uri="{FF2B5EF4-FFF2-40B4-BE49-F238E27FC236}">
                <a16:creationId xmlns:a16="http://schemas.microsoft.com/office/drawing/2014/main" id="{1DD94CD7-F9B9-4C3C-AC47-053E72FD77A3}"/>
              </a:ext>
            </a:extLst>
          </p:cNvPr>
          <p:cNvSpPr txBox="1">
            <a:spLocks noChangeArrowheads="1"/>
          </p:cNvSpPr>
          <p:nvPr/>
        </p:nvSpPr>
        <p:spPr bwMode="auto">
          <a:xfrm>
            <a:off x="4284663" y="1557338"/>
            <a:ext cx="4679950" cy="3508375"/>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GB" sz="2800" b="1" dirty="0">
                <a:solidFill>
                  <a:schemeClr val="hlink"/>
                </a:solidFill>
                <a:effectLst>
                  <a:outerShdw blurRad="38100" dist="38100" dir="2700000" algn="tl">
                    <a:srgbClr val="000000"/>
                  </a:outerShdw>
                </a:effectLst>
              </a:rPr>
              <a:t>The Normans were renowned for being builders of cathedrals and other fine buildings.</a:t>
            </a:r>
            <a:r>
              <a:rPr lang="en-GB" sz="2800" b="1" dirty="0">
                <a:effectLst>
                  <a:outerShdw blurRad="38100" dist="38100" dir="2700000" algn="tl">
                    <a:srgbClr val="000000"/>
                  </a:outerShdw>
                </a:effectLst>
              </a:rPr>
              <a:t> </a:t>
            </a:r>
            <a:r>
              <a:rPr lang="en-GB" sz="2800" b="1" dirty="0">
                <a:solidFill>
                  <a:srgbClr val="FF9900"/>
                </a:solidFill>
                <a:effectLst>
                  <a:outerShdw blurRad="38100" dist="38100" dir="2700000" algn="tl">
                    <a:srgbClr val="000000"/>
                  </a:outerShdw>
                </a:effectLst>
              </a:rPr>
              <a:t>One such, was the famous Glastonbury Abbey,</a:t>
            </a:r>
            <a:r>
              <a:rPr lang="en-GB" sz="2800" b="1" dirty="0">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now in ruins seen here on the left.</a:t>
            </a:r>
          </a:p>
        </p:txBody>
      </p:sp>
      <p:sp>
        <p:nvSpPr>
          <p:cNvPr id="70665" name="Text Box 9">
            <a:extLst>
              <a:ext uri="{FF2B5EF4-FFF2-40B4-BE49-F238E27FC236}">
                <a16:creationId xmlns:a16="http://schemas.microsoft.com/office/drawing/2014/main" id="{37592A24-A0DC-4CCE-ABB2-7295E2A315C5}"/>
              </a:ext>
            </a:extLst>
          </p:cNvPr>
          <p:cNvSpPr txBox="1">
            <a:spLocks noChangeArrowheads="1"/>
          </p:cNvSpPr>
          <p:nvPr/>
        </p:nvSpPr>
        <p:spPr bwMode="auto">
          <a:xfrm>
            <a:off x="682625" y="5065713"/>
            <a:ext cx="3384550" cy="1190625"/>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lgn="ctr" eaLnBrk="1" hangingPunct="1">
              <a:spcBef>
                <a:spcPct val="50000"/>
              </a:spcBef>
              <a:defRPr/>
            </a:pPr>
            <a:r>
              <a:rPr lang="en-GB" sz="3600" b="1" dirty="0">
                <a:solidFill>
                  <a:srgbClr val="FFFF00"/>
                </a:solidFill>
                <a:effectLst>
                  <a:outerShdw blurRad="38100" dist="38100" dir="2700000" algn="tl">
                    <a:srgbClr val="000000"/>
                  </a:outerShdw>
                </a:effectLst>
              </a:rPr>
              <a:t>Glastonbury Abbey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0662"/>
                                        </p:tgtEl>
                                        <p:attrNameLst>
                                          <p:attrName>style.visibility</p:attrName>
                                        </p:attrNameLst>
                                      </p:cBhvr>
                                      <p:to>
                                        <p:strVal val="visible"/>
                                      </p:to>
                                    </p:set>
                                    <p:animEffect transition="in" filter="circle(in)">
                                      <p:cBhvr>
                                        <p:cTn id="7" dur="2000"/>
                                        <p:tgtEl>
                                          <p:spTgt spid="706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0665"/>
                                        </p:tgtEl>
                                        <p:attrNameLst>
                                          <p:attrName>style.visibility</p:attrName>
                                        </p:attrNameLst>
                                      </p:cBhvr>
                                      <p:to>
                                        <p:strVal val="visible"/>
                                      </p:to>
                                    </p:set>
                                    <p:anim calcmode="lin" valueType="num">
                                      <p:cBhvr additive="base">
                                        <p:cTn id="12" dur="500" fill="hold"/>
                                        <p:tgtEl>
                                          <p:spTgt spid="70665"/>
                                        </p:tgtEl>
                                        <p:attrNameLst>
                                          <p:attrName>ppt_x</p:attrName>
                                        </p:attrNameLst>
                                      </p:cBhvr>
                                      <p:tavLst>
                                        <p:tav tm="0">
                                          <p:val>
                                            <p:strVal val="#ppt_x"/>
                                          </p:val>
                                        </p:tav>
                                        <p:tav tm="100000">
                                          <p:val>
                                            <p:strVal val="#ppt_x"/>
                                          </p:val>
                                        </p:tav>
                                      </p:tavLst>
                                    </p:anim>
                                    <p:anim calcmode="lin" valueType="num">
                                      <p:cBhvr additive="base">
                                        <p:cTn id="13" dur="500" fill="hold"/>
                                        <p:tgtEl>
                                          <p:spTgt spid="7066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70664"/>
                                        </p:tgtEl>
                                        <p:attrNameLst>
                                          <p:attrName>style.visibility</p:attrName>
                                        </p:attrNameLst>
                                      </p:cBhvr>
                                      <p:to>
                                        <p:strVal val="visible"/>
                                      </p:to>
                                    </p:set>
                                    <p:anim calcmode="discrete" valueType="clr">
                                      <p:cBhvr override="childStyle">
                                        <p:cTn id="18" dur="80"/>
                                        <p:tgtEl>
                                          <p:spTgt spid="7066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0664"/>
                                        </p:tgtEl>
                                        <p:attrNameLst>
                                          <p:attrName>fillcolor</p:attrName>
                                        </p:attrNameLst>
                                      </p:cBhvr>
                                      <p:tavLst>
                                        <p:tav tm="0">
                                          <p:val>
                                            <p:clrVal>
                                              <a:schemeClr val="accent2"/>
                                            </p:clrVal>
                                          </p:val>
                                        </p:tav>
                                        <p:tav tm="50000">
                                          <p:val>
                                            <p:clrVal>
                                              <a:schemeClr val="hlink"/>
                                            </p:clrVal>
                                          </p:val>
                                        </p:tav>
                                      </p:tavLst>
                                    </p:anim>
                                    <p:set>
                                      <p:cBhvr>
                                        <p:cTn id="20" dur="80"/>
                                        <p:tgtEl>
                                          <p:spTgt spid="7066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A5BD83FD-7943-4934-B7E1-F3E0AA0A96C1}"/>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2617B422-303F-4D1B-9C04-6EBA2F4422FA}" type="slidenum">
              <a:rPr lang="en-GB" altLang="en-US" sz="1200"/>
              <a:pPr>
                <a:spcBef>
                  <a:spcPct val="0"/>
                </a:spcBef>
                <a:buClrTx/>
                <a:buFontTx/>
                <a:buNone/>
              </a:pPr>
              <a:t>48</a:t>
            </a:fld>
            <a:endParaRPr lang="en-GB" altLang="en-US" sz="1200"/>
          </a:p>
        </p:txBody>
      </p:sp>
      <p:sp>
        <p:nvSpPr>
          <p:cNvPr id="72708" name="Rectangle 4">
            <a:extLst>
              <a:ext uri="{FF2B5EF4-FFF2-40B4-BE49-F238E27FC236}">
                <a16:creationId xmlns:a16="http://schemas.microsoft.com/office/drawing/2014/main" id="{CA09F1A0-016F-4837-8731-78302624AD29}"/>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sp>
        <p:nvSpPr>
          <p:cNvPr id="72709" name="Text Box 5">
            <a:extLst>
              <a:ext uri="{FF2B5EF4-FFF2-40B4-BE49-F238E27FC236}">
                <a16:creationId xmlns:a16="http://schemas.microsoft.com/office/drawing/2014/main" id="{58D49401-317C-4514-9DFB-E4C3F0053E04}"/>
              </a:ext>
            </a:extLst>
          </p:cNvPr>
          <p:cNvSpPr txBox="1">
            <a:spLocks noChangeArrowheads="1"/>
          </p:cNvSpPr>
          <p:nvPr/>
        </p:nvSpPr>
        <p:spPr bwMode="auto">
          <a:xfrm>
            <a:off x="4067175" y="1916113"/>
            <a:ext cx="5076825" cy="3970337"/>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US" sz="2800" b="1" dirty="0">
                <a:solidFill>
                  <a:schemeClr val="hlink"/>
                </a:solidFill>
                <a:effectLst>
                  <a:outerShdw blurRad="38100" dist="38100" dir="2700000" algn="tl">
                    <a:srgbClr val="000000"/>
                  </a:outerShdw>
                </a:effectLst>
              </a:rPr>
              <a:t>Jewish, </a:t>
            </a:r>
            <a:r>
              <a:rPr lang="en-US" sz="2800" b="1" i="1" dirty="0">
                <a:solidFill>
                  <a:schemeClr val="hlink"/>
                </a:solidFill>
                <a:effectLst>
                  <a:outerShdw blurRad="38100" dist="38100" dir="2700000" algn="tl">
                    <a:srgbClr val="000000"/>
                  </a:outerShdw>
                </a:effectLst>
              </a:rPr>
              <a:t>Hebrew Scholar of the last century,</a:t>
            </a:r>
            <a:r>
              <a:rPr lang="en-US" sz="2800" b="1" i="1" dirty="0">
                <a:effectLst>
                  <a:outerShdw blurRad="38100" dist="38100" dir="2700000" algn="tl">
                    <a:srgbClr val="000000"/>
                  </a:outerShdw>
                </a:effectLst>
              </a:rPr>
              <a:t> </a:t>
            </a:r>
            <a:r>
              <a:rPr lang="en-US" sz="2800" b="1" i="1" dirty="0">
                <a:solidFill>
                  <a:srgbClr val="FF9900"/>
                </a:solidFill>
                <a:effectLst>
                  <a:outerShdw blurRad="38100" dist="38100" dir="2700000" algn="tl">
                    <a:srgbClr val="000000"/>
                  </a:outerShdw>
                </a:effectLst>
              </a:rPr>
              <a:t>Dr. Moses </a:t>
            </a:r>
            <a:r>
              <a:rPr lang="en-US" sz="2800" b="1" i="1" dirty="0" err="1">
                <a:solidFill>
                  <a:srgbClr val="FF9900"/>
                </a:solidFill>
                <a:effectLst>
                  <a:outerShdw blurRad="38100" dist="38100" dir="2700000" algn="tl">
                    <a:srgbClr val="000000"/>
                  </a:outerShdw>
                </a:effectLst>
              </a:rPr>
              <a:t>Margoliouth</a:t>
            </a:r>
            <a:r>
              <a:rPr lang="en-US" sz="2800" b="1" i="1" dirty="0">
                <a:solidFill>
                  <a:srgbClr val="FF9900"/>
                </a:solidFill>
                <a:effectLst>
                  <a:outerShdw blurRad="38100" dist="38100" dir="2700000" algn="tl">
                    <a:srgbClr val="000000"/>
                  </a:outerShdw>
                </a:effectLst>
              </a:rPr>
              <a:t>,</a:t>
            </a:r>
            <a:r>
              <a:rPr lang="en-US" sz="2800" b="1" i="1" dirty="0">
                <a:effectLst>
                  <a:outerShdw blurRad="38100" dist="38100" dir="2700000" algn="tl">
                    <a:srgbClr val="000000"/>
                  </a:outerShdw>
                </a:effectLst>
              </a:rPr>
              <a:t> </a:t>
            </a:r>
            <a:r>
              <a:rPr lang="en-US" sz="2800" b="1" i="1" dirty="0">
                <a:solidFill>
                  <a:srgbClr val="00FF00"/>
                </a:solidFill>
                <a:effectLst>
                  <a:outerShdw blurRad="38100" dist="38100" dir="2700000" algn="tl">
                    <a:srgbClr val="000000"/>
                  </a:outerShdw>
                </a:effectLst>
              </a:rPr>
              <a:t>made the following comment: </a:t>
            </a:r>
            <a:r>
              <a:rPr lang="en-US" sz="2800" b="1" i="1" dirty="0">
                <a:solidFill>
                  <a:srgbClr val="FF00FF"/>
                </a:solidFill>
                <a:effectLst>
                  <a:outerShdw blurRad="38100" dist="38100" dir="2700000" algn="tl">
                    <a:srgbClr val="000000"/>
                  </a:outerShdw>
                </a:effectLst>
              </a:rPr>
              <a:t>“A small remnant of Solomon’s </a:t>
            </a:r>
            <a:r>
              <a:rPr lang="en-US" sz="2800" b="1" dirty="0">
                <a:solidFill>
                  <a:srgbClr val="FF00FF"/>
                </a:solidFill>
                <a:effectLst>
                  <a:outerShdw blurRad="38100" dist="38100" dir="2700000" algn="tl">
                    <a:srgbClr val="000000"/>
                  </a:outerShdw>
                </a:effectLst>
              </a:rPr>
              <a:t>subjects</a:t>
            </a:r>
            <a:r>
              <a:rPr lang="en-US" sz="2800" b="1" i="1" dirty="0">
                <a:solidFill>
                  <a:srgbClr val="FF00FF"/>
                </a:solidFill>
                <a:effectLst>
                  <a:outerShdw blurRad="38100" dist="38100" dir="2700000" algn="tl">
                    <a:srgbClr val="000000"/>
                  </a:outerShdw>
                </a:effectLst>
              </a:rPr>
              <a:t> remained in Cornwall since that time (the time of the building of his Temple). </a:t>
            </a:r>
            <a:endParaRPr lang="en-GB" sz="2800" b="1" dirty="0">
              <a:solidFill>
                <a:srgbClr val="FF00FF"/>
              </a:solidFill>
              <a:effectLst>
                <a:outerShdw blurRad="38100" dist="38100" dir="2700000" algn="tl">
                  <a:srgbClr val="000000"/>
                </a:outerShdw>
              </a:effectLst>
            </a:endParaRPr>
          </a:p>
        </p:txBody>
      </p:sp>
      <p:pic>
        <p:nvPicPr>
          <p:cNvPr id="72711" name="Picture 7" descr="king-solomon">
            <a:extLst>
              <a:ext uri="{FF2B5EF4-FFF2-40B4-BE49-F238E27FC236}">
                <a16:creationId xmlns:a16="http://schemas.microsoft.com/office/drawing/2014/main" id="{E4E707AF-6DDC-4AA1-AC77-A2B83EEDD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371600"/>
            <a:ext cx="3684588"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2" name="Text Box 8">
            <a:extLst>
              <a:ext uri="{FF2B5EF4-FFF2-40B4-BE49-F238E27FC236}">
                <a16:creationId xmlns:a16="http://schemas.microsoft.com/office/drawing/2014/main" id="{FA773DAF-0CFC-4DAF-8F6B-4EA9951A5F24}"/>
              </a:ext>
            </a:extLst>
          </p:cNvPr>
          <p:cNvSpPr txBox="1">
            <a:spLocks noChangeArrowheads="1"/>
          </p:cNvSpPr>
          <p:nvPr/>
        </p:nvSpPr>
        <p:spPr bwMode="auto">
          <a:xfrm>
            <a:off x="250825" y="5886450"/>
            <a:ext cx="3744913" cy="641350"/>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lgn="ctr" eaLnBrk="1" hangingPunct="1">
              <a:spcBef>
                <a:spcPct val="50000"/>
              </a:spcBef>
              <a:defRPr/>
            </a:pPr>
            <a:r>
              <a:rPr lang="en-GB" sz="3600" b="1" dirty="0">
                <a:solidFill>
                  <a:srgbClr val="FFFF00"/>
                </a:solidFill>
                <a:effectLst>
                  <a:outerShdw blurRad="38100" dist="38100" dir="2700000" algn="tl">
                    <a:srgbClr val="000000"/>
                  </a:outerShdw>
                </a:effectLst>
              </a:rPr>
              <a:t>King Solomon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2711"/>
                                        </p:tgtEl>
                                        <p:attrNameLst>
                                          <p:attrName>style.visibility</p:attrName>
                                        </p:attrNameLst>
                                      </p:cBhvr>
                                      <p:to>
                                        <p:strVal val="visible"/>
                                      </p:to>
                                    </p:set>
                                    <p:animEffect transition="in" filter="circle(in)">
                                      <p:cBhvr>
                                        <p:cTn id="7" dur="2000"/>
                                        <p:tgtEl>
                                          <p:spTgt spid="727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2712"/>
                                        </p:tgtEl>
                                        <p:attrNameLst>
                                          <p:attrName>style.visibility</p:attrName>
                                        </p:attrNameLst>
                                      </p:cBhvr>
                                      <p:to>
                                        <p:strVal val="visible"/>
                                      </p:to>
                                    </p:set>
                                    <p:anim calcmode="lin" valueType="num">
                                      <p:cBhvr additive="base">
                                        <p:cTn id="12" dur="500" fill="hold"/>
                                        <p:tgtEl>
                                          <p:spTgt spid="72712"/>
                                        </p:tgtEl>
                                        <p:attrNameLst>
                                          <p:attrName>ppt_x</p:attrName>
                                        </p:attrNameLst>
                                      </p:cBhvr>
                                      <p:tavLst>
                                        <p:tav tm="0">
                                          <p:val>
                                            <p:strVal val="#ppt_x"/>
                                          </p:val>
                                        </p:tav>
                                        <p:tav tm="100000">
                                          <p:val>
                                            <p:strVal val="#ppt_x"/>
                                          </p:val>
                                        </p:tav>
                                      </p:tavLst>
                                    </p:anim>
                                    <p:anim calcmode="lin" valueType="num">
                                      <p:cBhvr additive="base">
                                        <p:cTn id="13" dur="500" fill="hold"/>
                                        <p:tgtEl>
                                          <p:spTgt spid="7271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72709"/>
                                        </p:tgtEl>
                                        <p:attrNameLst>
                                          <p:attrName>style.visibility</p:attrName>
                                        </p:attrNameLst>
                                      </p:cBhvr>
                                      <p:to>
                                        <p:strVal val="visible"/>
                                      </p:to>
                                    </p:set>
                                    <p:anim calcmode="discrete" valueType="clr">
                                      <p:cBhvr override="childStyle">
                                        <p:cTn id="18" dur="80"/>
                                        <p:tgtEl>
                                          <p:spTgt spid="72709"/>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2709"/>
                                        </p:tgtEl>
                                        <p:attrNameLst>
                                          <p:attrName>fillcolor</p:attrName>
                                        </p:attrNameLst>
                                      </p:cBhvr>
                                      <p:tavLst>
                                        <p:tav tm="0">
                                          <p:val>
                                            <p:clrVal>
                                              <a:schemeClr val="accent2"/>
                                            </p:clrVal>
                                          </p:val>
                                        </p:tav>
                                        <p:tav tm="50000">
                                          <p:val>
                                            <p:clrVal>
                                              <a:schemeClr val="hlink"/>
                                            </p:clrVal>
                                          </p:val>
                                        </p:tav>
                                      </p:tavLst>
                                    </p:anim>
                                    <p:set>
                                      <p:cBhvr>
                                        <p:cTn id="20" dur="80"/>
                                        <p:tgtEl>
                                          <p:spTgt spid="7270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81FDC6E0-BBA9-4FC7-9913-827CA68A04AF}"/>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8A850FF5-0536-455C-94D3-6F120B61F5E3}" type="slidenum">
              <a:rPr lang="en-GB" altLang="en-US" sz="1200"/>
              <a:pPr>
                <a:spcBef>
                  <a:spcPct val="0"/>
                </a:spcBef>
                <a:buClrTx/>
                <a:buFontTx/>
                <a:buNone/>
              </a:pPr>
              <a:t>49</a:t>
            </a:fld>
            <a:endParaRPr lang="en-GB" altLang="en-US" sz="1200"/>
          </a:p>
        </p:txBody>
      </p:sp>
      <p:sp>
        <p:nvSpPr>
          <p:cNvPr id="74754" name="Rectangle 2">
            <a:extLst>
              <a:ext uri="{FF2B5EF4-FFF2-40B4-BE49-F238E27FC236}">
                <a16:creationId xmlns:a16="http://schemas.microsoft.com/office/drawing/2014/main" id="{A1075BB9-8E56-4C3A-A2BD-9C54C6EA436E}"/>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sp>
        <p:nvSpPr>
          <p:cNvPr id="74755" name="Text Box 3">
            <a:extLst>
              <a:ext uri="{FF2B5EF4-FFF2-40B4-BE49-F238E27FC236}">
                <a16:creationId xmlns:a16="http://schemas.microsoft.com/office/drawing/2014/main" id="{42246BD8-0D19-4A9D-82CB-0F9B8A90688B}"/>
              </a:ext>
            </a:extLst>
          </p:cNvPr>
          <p:cNvSpPr txBox="1">
            <a:spLocks noChangeArrowheads="1"/>
          </p:cNvSpPr>
          <p:nvPr/>
        </p:nvSpPr>
        <p:spPr bwMode="auto">
          <a:xfrm>
            <a:off x="4140200" y="1700213"/>
            <a:ext cx="4608513" cy="3935412"/>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US" sz="2800" b="1" i="1" dirty="0">
                <a:solidFill>
                  <a:schemeClr val="hlink"/>
                </a:solidFill>
                <a:effectLst>
                  <a:outerShdw blurRad="38100" dist="38100" dir="2700000" algn="tl">
                    <a:srgbClr val="000000"/>
                  </a:outerShdw>
                </a:effectLst>
              </a:rPr>
              <a:t>I have traced that remnant by the paths of philology,</a:t>
            </a:r>
            <a:r>
              <a:rPr lang="en-US" sz="2800" b="1" i="1" dirty="0">
                <a:effectLst>
                  <a:outerShdw blurRad="38100" dist="38100" dir="2700000" algn="tl">
                    <a:srgbClr val="000000"/>
                  </a:outerShdw>
                </a:effectLst>
              </a:rPr>
              <a:t> </a:t>
            </a:r>
            <a:r>
              <a:rPr lang="en-US" sz="2800" b="1" i="1" dirty="0">
                <a:solidFill>
                  <a:srgbClr val="FF9900"/>
                </a:solidFill>
                <a:effectLst>
                  <a:outerShdw blurRad="38100" dist="38100" dir="2700000" algn="tl">
                    <a:srgbClr val="000000"/>
                  </a:outerShdw>
                </a:effectLst>
              </a:rPr>
              <a:t>and the byways of nomenclature. I might adduce an array of whole sentences,</a:t>
            </a:r>
            <a:r>
              <a:rPr lang="en-US" sz="2800" b="1" i="1" dirty="0">
                <a:effectLst>
                  <a:outerShdw blurRad="38100" dist="38100" dir="2700000" algn="tl">
                    <a:srgbClr val="000000"/>
                  </a:outerShdw>
                </a:effectLst>
              </a:rPr>
              <a:t> </a:t>
            </a:r>
            <a:r>
              <a:rPr lang="en-US" sz="2800" b="1" i="1" dirty="0">
                <a:solidFill>
                  <a:srgbClr val="00FF00"/>
                </a:solidFill>
                <a:effectLst>
                  <a:outerShdw blurRad="38100" dist="38100" dir="2700000" algn="tl">
                    <a:srgbClr val="000000"/>
                  </a:outerShdw>
                </a:effectLst>
              </a:rPr>
              <a:t>exactly alike in the languages of Hebrew and the ancient Cornish.</a:t>
            </a:r>
            <a:r>
              <a:rPr lang="en-US" sz="2800" b="1" i="1" dirty="0">
                <a:effectLst>
                  <a:outerShdw blurRad="38100" dist="38100" dir="2700000" algn="tl">
                    <a:srgbClr val="000000"/>
                  </a:outerShdw>
                </a:effectLst>
              </a:rPr>
              <a:t> </a:t>
            </a:r>
            <a:endParaRPr lang="en-GB" sz="2800" b="1" dirty="0">
              <a:effectLst>
                <a:outerShdw blurRad="38100" dist="38100" dir="2700000" algn="tl">
                  <a:srgbClr val="000000"/>
                </a:outerShdw>
              </a:effectLst>
            </a:endParaRPr>
          </a:p>
        </p:txBody>
      </p:sp>
      <p:pic>
        <p:nvPicPr>
          <p:cNvPr id="74757" name="Picture 5" descr="Plate-6-Girl-Shelling-Peas-">
            <a:extLst>
              <a:ext uri="{FF2B5EF4-FFF2-40B4-BE49-F238E27FC236}">
                <a16:creationId xmlns:a16="http://schemas.microsoft.com/office/drawing/2014/main" id="{C2E32CF0-CE6A-4FCF-B768-A5C307B0A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1182688"/>
            <a:ext cx="3411538"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8" name="Text Box 6">
            <a:extLst>
              <a:ext uri="{FF2B5EF4-FFF2-40B4-BE49-F238E27FC236}">
                <a16:creationId xmlns:a16="http://schemas.microsoft.com/office/drawing/2014/main" id="{F89CAA8A-BB01-490C-A8C8-A2FFC65E4888}"/>
              </a:ext>
            </a:extLst>
          </p:cNvPr>
          <p:cNvSpPr txBox="1">
            <a:spLocks noChangeArrowheads="1"/>
          </p:cNvSpPr>
          <p:nvPr/>
        </p:nvSpPr>
        <p:spPr bwMode="auto">
          <a:xfrm>
            <a:off x="0" y="6262688"/>
            <a:ext cx="4211638" cy="641350"/>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lgn="ctr" eaLnBrk="1" hangingPunct="1">
              <a:spcBef>
                <a:spcPct val="50000"/>
              </a:spcBef>
              <a:defRPr/>
            </a:pPr>
            <a:r>
              <a:rPr lang="en-GB" sz="3600" b="1" dirty="0">
                <a:solidFill>
                  <a:srgbClr val="FFFF00"/>
                </a:solidFill>
                <a:effectLst>
                  <a:outerShdw blurRad="38100" dist="38100" dir="2700000" algn="tl">
                    <a:srgbClr val="000000"/>
                  </a:outerShdw>
                </a:effectLst>
              </a:rPr>
              <a:t>Cornish Costume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4757"/>
                                        </p:tgtEl>
                                        <p:attrNameLst>
                                          <p:attrName>style.visibility</p:attrName>
                                        </p:attrNameLst>
                                      </p:cBhvr>
                                      <p:to>
                                        <p:strVal val="visible"/>
                                      </p:to>
                                    </p:set>
                                    <p:animEffect transition="in" filter="circle(in)">
                                      <p:cBhvr>
                                        <p:cTn id="7" dur="2000"/>
                                        <p:tgtEl>
                                          <p:spTgt spid="747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74758">
                                            <p:txEl>
                                              <p:pRg st="0" end="0"/>
                                            </p:txEl>
                                          </p:spTgt>
                                        </p:tgtEl>
                                        <p:attrNameLst>
                                          <p:attrName>style.visibility</p:attrName>
                                        </p:attrNameLst>
                                      </p:cBhvr>
                                      <p:to>
                                        <p:strVal val="visible"/>
                                      </p:to>
                                    </p:set>
                                    <p:anim calcmode="lin" valueType="num">
                                      <p:cBhvr additive="base">
                                        <p:cTn id="12" dur="500" fill="hold"/>
                                        <p:tgtEl>
                                          <p:spTgt spid="7475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47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74755"/>
                                        </p:tgtEl>
                                        <p:attrNameLst>
                                          <p:attrName>style.visibility</p:attrName>
                                        </p:attrNameLst>
                                      </p:cBhvr>
                                      <p:to>
                                        <p:strVal val="visible"/>
                                      </p:to>
                                    </p:set>
                                    <p:anim calcmode="discrete" valueType="clr">
                                      <p:cBhvr override="childStyle">
                                        <p:cTn id="18" dur="80"/>
                                        <p:tgtEl>
                                          <p:spTgt spid="7475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4755"/>
                                        </p:tgtEl>
                                        <p:attrNameLst>
                                          <p:attrName>fillcolor</p:attrName>
                                        </p:attrNameLst>
                                      </p:cBhvr>
                                      <p:tavLst>
                                        <p:tav tm="0">
                                          <p:val>
                                            <p:clrVal>
                                              <a:schemeClr val="accent2"/>
                                            </p:clrVal>
                                          </p:val>
                                        </p:tav>
                                        <p:tav tm="50000">
                                          <p:val>
                                            <p:clrVal>
                                              <a:schemeClr val="hlink"/>
                                            </p:clrVal>
                                          </p:val>
                                        </p:tav>
                                      </p:tavLst>
                                    </p:anim>
                                    <p:set>
                                      <p:cBhvr>
                                        <p:cTn id="20" dur="80"/>
                                        <p:tgtEl>
                                          <p:spTgt spid="747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649F8027-3495-44C5-BC07-A386A81D88DF}"/>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1B2FCF13-EE7D-48F6-B3AB-64CBEE56AFFD}" type="slidenum">
              <a:rPr lang="en-GB" altLang="en-US" sz="1200"/>
              <a:pPr>
                <a:spcBef>
                  <a:spcPct val="0"/>
                </a:spcBef>
                <a:buClrTx/>
                <a:buFontTx/>
                <a:buNone/>
              </a:pPr>
              <a:t>5</a:t>
            </a:fld>
            <a:endParaRPr lang="en-GB" altLang="en-US" sz="1200"/>
          </a:p>
        </p:txBody>
      </p:sp>
      <p:pic>
        <p:nvPicPr>
          <p:cNvPr id="9219" name="Picture 6" descr="stonehenge">
            <a:extLst>
              <a:ext uri="{FF2B5EF4-FFF2-40B4-BE49-F238E27FC236}">
                <a16:creationId xmlns:a16="http://schemas.microsoft.com/office/drawing/2014/main" id="{F75C9C64-540A-4D54-B708-50AAB7EF5F38}"/>
              </a:ext>
            </a:extLst>
          </p:cNvPr>
          <p:cNvPicPr>
            <a:picLocks noChangeAspect="1" noChangeArrowheads="1"/>
          </p:cNvPicPr>
          <p:nvPr/>
        </p:nvPicPr>
        <p:blipFill>
          <a:blip r:embed="rId3">
            <a:lum bright="18000" contrast="18000"/>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a:extLst>
              <a:ext uri="{FF2B5EF4-FFF2-40B4-BE49-F238E27FC236}">
                <a16:creationId xmlns:a16="http://schemas.microsoft.com/office/drawing/2014/main" id="{414D3AAC-8288-422E-AD2D-103E4C56CD56}"/>
              </a:ext>
            </a:extLst>
          </p:cNvPr>
          <p:cNvSpPr>
            <a:spLocks noGrp="1" noChangeArrowheads="1"/>
          </p:cNvSpPr>
          <p:nvPr>
            <p:ph type="title"/>
          </p:nvPr>
        </p:nvSpPr>
        <p:spPr/>
        <p:txBody>
          <a:bodyPr/>
          <a:lstStyle/>
          <a:p>
            <a:pPr eaLnBrk="1" hangingPunct="1">
              <a:defRPr/>
            </a:pPr>
            <a:r>
              <a:rPr lang="en-GB" b="1" dirty="0">
                <a:solidFill>
                  <a:srgbClr val="FF9900"/>
                </a:solidFill>
              </a:rPr>
              <a:t>The Ancient British Language</a:t>
            </a:r>
          </a:p>
        </p:txBody>
      </p:sp>
      <p:sp>
        <p:nvSpPr>
          <p:cNvPr id="12295" name="Text Box 7">
            <a:extLst>
              <a:ext uri="{FF2B5EF4-FFF2-40B4-BE49-F238E27FC236}">
                <a16:creationId xmlns:a16="http://schemas.microsoft.com/office/drawing/2014/main" id="{E6B35E57-AA13-4EFC-820E-2D330F6AD34D}"/>
              </a:ext>
            </a:extLst>
          </p:cNvPr>
          <p:cNvSpPr txBox="1">
            <a:spLocks noChangeArrowheads="1"/>
          </p:cNvSpPr>
          <p:nvPr/>
        </p:nvSpPr>
        <p:spPr bwMode="auto">
          <a:xfrm>
            <a:off x="0" y="4940300"/>
            <a:ext cx="9144000" cy="1938992"/>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GB" sz="2400" b="1" dirty="0">
                <a:solidFill>
                  <a:srgbClr val="00FFFF"/>
                </a:solidFill>
                <a:effectLst>
                  <a:outerShdw blurRad="38100" dist="38100" dir="2700000" algn="tl">
                    <a:srgbClr val="000000"/>
                  </a:outerShdw>
                </a:effectLst>
              </a:rPr>
              <a:t>The language spoken by the ancient Britons (Hebrews) can be dated back at least 4000 years. </a:t>
            </a:r>
            <a:r>
              <a:rPr lang="en-GB" sz="2400" b="1" dirty="0">
                <a:solidFill>
                  <a:srgbClr val="FF9900"/>
                </a:solidFill>
                <a:effectLst>
                  <a:outerShdw blurRad="38100" dist="38100" dir="2700000" algn="tl">
                    <a:srgbClr val="000000"/>
                  </a:outerShdw>
                </a:effectLst>
              </a:rPr>
              <a:t>It now only survives in Wales and Brittany in France,</a:t>
            </a:r>
            <a:r>
              <a:rPr lang="en-GB" sz="2400" b="1" dirty="0">
                <a:solidFill>
                  <a:schemeClr val="bg1"/>
                </a:solidFill>
                <a:effectLst>
                  <a:outerShdw blurRad="38100" dist="38100" dir="2700000" algn="tl">
                    <a:srgbClr val="000000"/>
                  </a:outerShdw>
                </a:effectLst>
              </a:rPr>
              <a:t> </a:t>
            </a:r>
            <a:r>
              <a:rPr lang="en-GB" sz="2400" b="1" dirty="0">
                <a:solidFill>
                  <a:srgbClr val="00FF00"/>
                </a:solidFill>
                <a:effectLst>
                  <a:outerShdw blurRad="38100" dist="38100" dir="2700000" algn="tl">
                    <a:srgbClr val="000000"/>
                  </a:outerShdw>
                </a:effectLst>
              </a:rPr>
              <a:t>although efforts are being made to revive the Cornish language,</a:t>
            </a:r>
            <a:r>
              <a:rPr lang="en-GB" sz="2400" b="1" dirty="0">
                <a:solidFill>
                  <a:schemeClr val="bg1"/>
                </a:solidFill>
                <a:effectLst>
                  <a:outerShdw blurRad="38100" dist="38100" dir="2700000" algn="tl">
                    <a:srgbClr val="000000"/>
                  </a:outerShdw>
                </a:effectLst>
              </a:rPr>
              <a:t> </a:t>
            </a:r>
            <a:r>
              <a:rPr lang="en-GB" sz="2400" b="1" dirty="0">
                <a:solidFill>
                  <a:srgbClr val="FFFF00"/>
                </a:solidFill>
                <a:effectLst>
                  <a:outerShdw blurRad="38100" dist="38100" dir="2700000" algn="tl">
                    <a:srgbClr val="000000"/>
                  </a:outerShdw>
                </a:effectLst>
              </a:rPr>
              <a:t>another branch of what is known as the Brythonic languages.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5"/>
                                        </p:tgtEl>
                                        <p:attrNameLst>
                                          <p:attrName>style.visibility</p:attrName>
                                        </p:attrNameLst>
                                      </p:cBhvr>
                                      <p:to>
                                        <p:strVal val="visible"/>
                                      </p:to>
                                    </p:set>
                                    <p:anim calcmode="lin" valueType="num">
                                      <p:cBhvr additive="base">
                                        <p:cTn id="7" dur="500" fill="hold"/>
                                        <p:tgtEl>
                                          <p:spTgt spid="12295"/>
                                        </p:tgtEl>
                                        <p:attrNameLst>
                                          <p:attrName>ppt_x</p:attrName>
                                        </p:attrNameLst>
                                      </p:cBhvr>
                                      <p:tavLst>
                                        <p:tav tm="0">
                                          <p:val>
                                            <p:strVal val="#ppt_x"/>
                                          </p:val>
                                        </p:tav>
                                        <p:tav tm="100000">
                                          <p:val>
                                            <p:strVal val="#ppt_x"/>
                                          </p:val>
                                        </p:tav>
                                      </p:tavLst>
                                    </p:anim>
                                    <p:anim calcmode="lin" valueType="num">
                                      <p:cBhvr additive="base">
                                        <p:cTn id="8" dur="500" fill="hold"/>
                                        <p:tgtEl>
                                          <p:spTgt spid="122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A1B2EC76-123C-4CAF-BFAC-270FE6332B8C}"/>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B88D9E0C-211B-4E91-B199-F5BBBB4CA751}" type="slidenum">
              <a:rPr lang="en-GB" altLang="en-US" sz="1200"/>
              <a:pPr>
                <a:spcBef>
                  <a:spcPct val="0"/>
                </a:spcBef>
                <a:buClrTx/>
                <a:buFontTx/>
                <a:buNone/>
              </a:pPr>
              <a:t>50</a:t>
            </a:fld>
            <a:endParaRPr lang="en-GB" altLang="en-US" sz="1200"/>
          </a:p>
        </p:txBody>
      </p:sp>
      <p:sp>
        <p:nvSpPr>
          <p:cNvPr id="75778" name="Rectangle 2">
            <a:extLst>
              <a:ext uri="{FF2B5EF4-FFF2-40B4-BE49-F238E27FC236}">
                <a16:creationId xmlns:a16="http://schemas.microsoft.com/office/drawing/2014/main" id="{83A76656-CC52-466D-B470-76E00FE9D561}"/>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sp>
        <p:nvSpPr>
          <p:cNvPr id="75779" name="Text Box 3">
            <a:extLst>
              <a:ext uri="{FF2B5EF4-FFF2-40B4-BE49-F238E27FC236}">
                <a16:creationId xmlns:a16="http://schemas.microsoft.com/office/drawing/2014/main" id="{F682E044-5836-4FEE-9FB1-27AF106FA77E}"/>
              </a:ext>
            </a:extLst>
          </p:cNvPr>
          <p:cNvSpPr txBox="1">
            <a:spLocks noChangeArrowheads="1"/>
          </p:cNvSpPr>
          <p:nvPr/>
        </p:nvSpPr>
        <p:spPr bwMode="auto">
          <a:xfrm>
            <a:off x="4572000" y="1412875"/>
            <a:ext cx="4572000" cy="4789488"/>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US" sz="2800" b="1" i="1" dirty="0">
                <a:solidFill>
                  <a:schemeClr val="hlink"/>
                </a:solidFill>
                <a:effectLst>
                  <a:outerShdw blurRad="38100" dist="38100" dir="2700000" algn="tl">
                    <a:srgbClr val="000000"/>
                  </a:outerShdw>
                </a:effectLst>
              </a:rPr>
              <a:t>I might adduce some of the proper names which prevailed among the aboriginal Britons long before they knew anything of Christianity,</a:t>
            </a:r>
            <a:r>
              <a:rPr lang="en-US" sz="2800" b="1" i="1" dirty="0">
                <a:effectLst>
                  <a:outerShdw blurRad="38100" dist="38100" dir="2700000" algn="tl">
                    <a:srgbClr val="000000"/>
                  </a:outerShdw>
                </a:effectLst>
              </a:rPr>
              <a:t> </a:t>
            </a:r>
            <a:r>
              <a:rPr lang="en-US" sz="2800" b="1" i="1" dirty="0">
                <a:solidFill>
                  <a:srgbClr val="FFFF00"/>
                </a:solidFill>
                <a:effectLst>
                  <a:outerShdw blurRad="38100" dist="38100" dir="2700000" algn="tl">
                    <a:srgbClr val="000000"/>
                  </a:outerShdw>
                </a:effectLst>
              </a:rPr>
              <a:t>such as Adam, Abraham, Asaph, …Daniel, Solomon…(The Hebrews In East Anglia [1870], </a:t>
            </a:r>
            <a:r>
              <a:rPr lang="en-US" sz="2800" b="1" i="1" dirty="0" err="1">
                <a:solidFill>
                  <a:srgbClr val="FFFF00"/>
                </a:solidFill>
                <a:effectLst>
                  <a:outerShdw blurRad="38100" dist="38100" dir="2700000" algn="tl">
                    <a:srgbClr val="000000"/>
                  </a:outerShdw>
                </a:effectLst>
              </a:rPr>
              <a:t>Margoliouth</a:t>
            </a:r>
            <a:r>
              <a:rPr lang="en-US" sz="2800" b="1" i="1" dirty="0">
                <a:solidFill>
                  <a:srgbClr val="FFFF00"/>
                </a:solidFill>
                <a:effectLst>
                  <a:outerShdw blurRad="38100" dist="38100" dir="2700000" algn="tl">
                    <a:srgbClr val="000000"/>
                  </a:outerShdw>
                </a:effectLst>
              </a:rPr>
              <a:t>).’</a:t>
            </a:r>
            <a:r>
              <a:rPr lang="en-US" sz="2800" b="1" dirty="0">
                <a:effectLst>
                  <a:outerShdw blurRad="38100" dist="38100" dir="2700000" algn="tl">
                    <a:srgbClr val="000000"/>
                  </a:outerShdw>
                </a:effectLst>
              </a:rPr>
              <a:t> </a:t>
            </a:r>
            <a:endParaRPr lang="en-GB" sz="2800" b="1" dirty="0">
              <a:effectLst>
                <a:outerShdw blurRad="38100" dist="38100" dir="2700000" algn="tl">
                  <a:srgbClr val="000000"/>
                </a:outerShdw>
              </a:effectLst>
            </a:endParaRPr>
          </a:p>
        </p:txBody>
      </p:sp>
      <p:pic>
        <p:nvPicPr>
          <p:cNvPr id="75781" name="Picture 5" descr="22890723n">
            <a:extLst>
              <a:ext uri="{FF2B5EF4-FFF2-40B4-BE49-F238E27FC236}">
                <a16:creationId xmlns:a16="http://schemas.microsoft.com/office/drawing/2014/main" id="{0E3C11DB-9058-4FA1-AFFB-DA3F6E2F1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412875"/>
            <a:ext cx="3244850"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5781"/>
                                        </p:tgtEl>
                                        <p:attrNameLst>
                                          <p:attrName>style.visibility</p:attrName>
                                        </p:attrNameLst>
                                      </p:cBhvr>
                                      <p:to>
                                        <p:strVal val="visible"/>
                                      </p:to>
                                    </p:set>
                                    <p:animEffect transition="in" filter="circle(in)">
                                      <p:cBhvr>
                                        <p:cTn id="7" dur="2000"/>
                                        <p:tgtEl>
                                          <p:spTgt spid="757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75779"/>
                                        </p:tgtEl>
                                        <p:attrNameLst>
                                          <p:attrName>style.visibility</p:attrName>
                                        </p:attrNameLst>
                                      </p:cBhvr>
                                      <p:to>
                                        <p:strVal val="visible"/>
                                      </p:to>
                                    </p:set>
                                    <p:anim calcmode="discrete" valueType="clr">
                                      <p:cBhvr override="childStyle">
                                        <p:cTn id="12" dur="80"/>
                                        <p:tgtEl>
                                          <p:spTgt spid="7577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5779"/>
                                        </p:tgtEl>
                                        <p:attrNameLst>
                                          <p:attrName>fillcolor</p:attrName>
                                        </p:attrNameLst>
                                      </p:cBhvr>
                                      <p:tavLst>
                                        <p:tav tm="0">
                                          <p:val>
                                            <p:clrVal>
                                              <a:schemeClr val="accent2"/>
                                            </p:clrVal>
                                          </p:val>
                                        </p:tav>
                                        <p:tav tm="50000">
                                          <p:val>
                                            <p:clrVal>
                                              <a:schemeClr val="hlink"/>
                                            </p:clrVal>
                                          </p:val>
                                        </p:tav>
                                      </p:tavLst>
                                    </p:anim>
                                    <p:set>
                                      <p:cBhvr>
                                        <p:cTn id="14" dur="80"/>
                                        <p:tgtEl>
                                          <p:spTgt spid="7577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84078D38-A01E-4476-A559-DB39630F7509}"/>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4D34B6F9-BC5E-4978-9EF0-71E2D103AF03}" type="slidenum">
              <a:rPr lang="en-GB" altLang="en-US" sz="1200"/>
              <a:pPr>
                <a:spcBef>
                  <a:spcPct val="0"/>
                </a:spcBef>
                <a:buClrTx/>
                <a:buFontTx/>
                <a:buNone/>
              </a:pPr>
              <a:t>51</a:t>
            </a:fld>
            <a:endParaRPr lang="en-GB" altLang="en-US" sz="1200"/>
          </a:p>
        </p:txBody>
      </p:sp>
      <p:sp>
        <p:nvSpPr>
          <p:cNvPr id="76804" name="Rectangle 4">
            <a:extLst>
              <a:ext uri="{FF2B5EF4-FFF2-40B4-BE49-F238E27FC236}">
                <a16:creationId xmlns:a16="http://schemas.microsoft.com/office/drawing/2014/main" id="{7C731E80-A8D8-46EB-937E-19159178770F}"/>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sp>
        <p:nvSpPr>
          <p:cNvPr id="76808" name="Text Box 8">
            <a:extLst>
              <a:ext uri="{FF2B5EF4-FFF2-40B4-BE49-F238E27FC236}">
                <a16:creationId xmlns:a16="http://schemas.microsoft.com/office/drawing/2014/main" id="{6710A443-91AE-4412-A436-A966660D301F}"/>
              </a:ext>
            </a:extLst>
          </p:cNvPr>
          <p:cNvSpPr txBox="1">
            <a:spLocks noChangeArrowheads="1"/>
          </p:cNvSpPr>
          <p:nvPr/>
        </p:nvSpPr>
        <p:spPr bwMode="auto">
          <a:xfrm>
            <a:off x="3059113" y="1916113"/>
            <a:ext cx="5834062" cy="2654300"/>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US" sz="2800" b="1" dirty="0">
                <a:solidFill>
                  <a:schemeClr val="hlink"/>
                </a:solidFill>
                <a:effectLst>
                  <a:outerShdw blurRad="38100" dist="38100" dir="2700000" algn="tl">
                    <a:srgbClr val="000000"/>
                  </a:outerShdw>
                </a:effectLst>
              </a:rPr>
              <a:t>That there were Hebrew colonies in Cornwall,</a:t>
            </a:r>
            <a:r>
              <a:rPr lang="en-US" sz="2800" b="1" dirty="0">
                <a:effectLst>
                  <a:outerShdw blurRad="38100" dist="38100" dir="2700000" algn="tl">
                    <a:srgbClr val="000000"/>
                  </a:outerShdw>
                </a:effectLst>
              </a:rPr>
              <a:t> </a:t>
            </a:r>
            <a:r>
              <a:rPr lang="en-US" sz="2800" b="1" dirty="0">
                <a:solidFill>
                  <a:srgbClr val="FF9900"/>
                </a:solidFill>
                <a:effectLst>
                  <a:outerShdw blurRad="38100" dist="38100" dir="2700000" algn="tl">
                    <a:srgbClr val="000000"/>
                  </a:outerShdw>
                </a:effectLst>
              </a:rPr>
              <a:t>England, is not surprising to those who </a:t>
            </a:r>
            <a:r>
              <a:rPr lang="en-US" sz="2800" b="1" dirty="0" err="1">
                <a:solidFill>
                  <a:srgbClr val="FF9900"/>
                </a:solidFill>
                <a:effectLst>
                  <a:outerShdw blurRad="38100" dist="38100" dir="2700000" algn="tl">
                    <a:srgbClr val="000000"/>
                  </a:outerShdw>
                </a:effectLst>
              </a:rPr>
              <a:t>realise</a:t>
            </a:r>
            <a:r>
              <a:rPr lang="en-US" sz="2800" b="1" dirty="0">
                <a:solidFill>
                  <a:srgbClr val="FF9900"/>
                </a:solidFill>
                <a:effectLst>
                  <a:outerShdw blurRad="38100" dist="38100" dir="2700000" algn="tl">
                    <a:srgbClr val="000000"/>
                  </a:outerShdw>
                </a:effectLst>
              </a:rPr>
              <a:t> that </a:t>
            </a:r>
            <a:r>
              <a:rPr lang="en-US" sz="2800" b="1" dirty="0" err="1">
                <a:solidFill>
                  <a:srgbClr val="FF9900"/>
                </a:solidFill>
                <a:effectLst>
                  <a:outerShdw blurRad="38100" dist="38100" dir="2700000" algn="tl">
                    <a:srgbClr val="000000"/>
                  </a:outerShdw>
                </a:effectLst>
              </a:rPr>
              <a:t>Yahshua’s</a:t>
            </a:r>
            <a:r>
              <a:rPr lang="en-US" sz="2800" b="1" dirty="0">
                <a:solidFill>
                  <a:srgbClr val="FF9900"/>
                </a:solidFill>
                <a:effectLst>
                  <a:outerShdw blurRad="38100" dist="38100" dir="2700000" algn="tl">
                    <a:srgbClr val="000000"/>
                  </a:outerShdw>
                </a:effectLst>
              </a:rPr>
              <a:t> uncle,</a:t>
            </a:r>
            <a:r>
              <a:rPr lang="en-US" sz="2800" b="1" dirty="0">
                <a:effectLst>
                  <a:outerShdw blurRad="38100" dist="38100" dir="2700000" algn="tl">
                    <a:srgbClr val="000000"/>
                  </a:outerShdw>
                </a:effectLst>
              </a:rPr>
              <a:t> </a:t>
            </a:r>
            <a:r>
              <a:rPr lang="en-US" sz="2800" b="1" dirty="0">
                <a:solidFill>
                  <a:srgbClr val="00FF00"/>
                </a:solidFill>
                <a:effectLst>
                  <a:outerShdw blurRad="38100" dist="38100" dir="2700000" algn="tl">
                    <a:srgbClr val="000000"/>
                  </a:outerShdw>
                </a:effectLst>
              </a:rPr>
              <a:t>Joseph of Arimathea, was a Roman </a:t>
            </a:r>
            <a:r>
              <a:rPr lang="en-US" sz="2800" b="1" dirty="0" err="1">
                <a:solidFill>
                  <a:srgbClr val="00FF00"/>
                </a:solidFill>
                <a:effectLst>
                  <a:outerShdw blurRad="38100" dist="38100" dir="2700000" algn="tl">
                    <a:srgbClr val="000000"/>
                  </a:outerShdw>
                </a:effectLst>
              </a:rPr>
              <a:t>Decurio</a:t>
            </a:r>
            <a:r>
              <a:rPr lang="en-US" sz="2800" b="1" dirty="0">
                <a:solidFill>
                  <a:srgbClr val="00FF00"/>
                </a:solidFill>
                <a:effectLst>
                  <a:outerShdw blurRad="38100" dist="38100" dir="2700000" algn="tl">
                    <a:srgbClr val="000000"/>
                  </a:outerShdw>
                </a:effectLst>
              </a:rPr>
              <a:t>, </a:t>
            </a:r>
            <a:endParaRPr lang="en-GB" sz="2800" b="1" dirty="0">
              <a:solidFill>
                <a:srgbClr val="00FF00"/>
              </a:solidFill>
              <a:effectLst>
                <a:outerShdw blurRad="38100" dist="38100" dir="2700000" algn="tl">
                  <a:srgbClr val="000000"/>
                </a:outerShdw>
              </a:effectLst>
            </a:endParaRPr>
          </a:p>
        </p:txBody>
      </p:sp>
      <p:pic>
        <p:nvPicPr>
          <p:cNvPr id="76810" name="Picture 10" descr="joseph1.JPG (68924 bytes)">
            <a:extLst>
              <a:ext uri="{FF2B5EF4-FFF2-40B4-BE49-F238E27FC236}">
                <a16:creationId xmlns:a16="http://schemas.microsoft.com/office/drawing/2014/main" id="{C6E3B07A-8835-4D85-AF91-91368F526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96975"/>
            <a:ext cx="2371725"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1" name="Text Box 11">
            <a:extLst>
              <a:ext uri="{FF2B5EF4-FFF2-40B4-BE49-F238E27FC236}">
                <a16:creationId xmlns:a16="http://schemas.microsoft.com/office/drawing/2014/main" id="{40D9672E-350D-4216-97D7-C8F0AC2A8303}"/>
              </a:ext>
            </a:extLst>
          </p:cNvPr>
          <p:cNvSpPr txBox="1">
            <a:spLocks noChangeArrowheads="1"/>
          </p:cNvSpPr>
          <p:nvPr/>
        </p:nvSpPr>
        <p:spPr bwMode="auto">
          <a:xfrm>
            <a:off x="2916238" y="5927725"/>
            <a:ext cx="4968875" cy="641350"/>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lgn="ctr" eaLnBrk="1" hangingPunct="1">
              <a:spcBef>
                <a:spcPct val="50000"/>
              </a:spcBef>
              <a:defRPr/>
            </a:pPr>
            <a:r>
              <a:rPr lang="en-US" sz="3600" b="1" dirty="0">
                <a:solidFill>
                  <a:srgbClr val="FFFF00"/>
                </a:solidFill>
                <a:effectLst>
                  <a:outerShdw blurRad="38100" dist="38100" dir="2700000" algn="tl">
                    <a:srgbClr val="000000"/>
                  </a:outerShdw>
                </a:effectLst>
              </a:rPr>
              <a:t>Joseph of Arimathea</a:t>
            </a:r>
            <a:endParaRPr lang="en-GB" sz="3600" b="1" dirty="0">
              <a:solidFill>
                <a:srgbClr val="FFFF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6810"/>
                                        </p:tgtEl>
                                        <p:attrNameLst>
                                          <p:attrName>style.visibility</p:attrName>
                                        </p:attrNameLst>
                                      </p:cBhvr>
                                      <p:to>
                                        <p:strVal val="visible"/>
                                      </p:to>
                                    </p:set>
                                    <p:animEffect transition="in" filter="circle(in)">
                                      <p:cBhvr>
                                        <p:cTn id="7" dur="2000"/>
                                        <p:tgtEl>
                                          <p:spTgt spid="768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6811"/>
                                        </p:tgtEl>
                                        <p:attrNameLst>
                                          <p:attrName>style.visibility</p:attrName>
                                        </p:attrNameLst>
                                      </p:cBhvr>
                                      <p:to>
                                        <p:strVal val="visible"/>
                                      </p:to>
                                    </p:set>
                                    <p:anim calcmode="lin" valueType="num">
                                      <p:cBhvr additive="base">
                                        <p:cTn id="12" dur="500" fill="hold"/>
                                        <p:tgtEl>
                                          <p:spTgt spid="76811"/>
                                        </p:tgtEl>
                                        <p:attrNameLst>
                                          <p:attrName>ppt_x</p:attrName>
                                        </p:attrNameLst>
                                      </p:cBhvr>
                                      <p:tavLst>
                                        <p:tav tm="0">
                                          <p:val>
                                            <p:strVal val="#ppt_x"/>
                                          </p:val>
                                        </p:tav>
                                        <p:tav tm="100000">
                                          <p:val>
                                            <p:strVal val="#ppt_x"/>
                                          </p:val>
                                        </p:tav>
                                      </p:tavLst>
                                    </p:anim>
                                    <p:anim calcmode="lin" valueType="num">
                                      <p:cBhvr additive="base">
                                        <p:cTn id="13" dur="500" fill="hold"/>
                                        <p:tgtEl>
                                          <p:spTgt spid="7681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76808"/>
                                        </p:tgtEl>
                                        <p:attrNameLst>
                                          <p:attrName>style.visibility</p:attrName>
                                        </p:attrNameLst>
                                      </p:cBhvr>
                                      <p:to>
                                        <p:strVal val="visible"/>
                                      </p:to>
                                    </p:set>
                                    <p:anim calcmode="discrete" valueType="clr">
                                      <p:cBhvr override="childStyle">
                                        <p:cTn id="18" dur="80"/>
                                        <p:tgtEl>
                                          <p:spTgt spid="7680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6808"/>
                                        </p:tgtEl>
                                        <p:attrNameLst>
                                          <p:attrName>fillcolor</p:attrName>
                                        </p:attrNameLst>
                                      </p:cBhvr>
                                      <p:tavLst>
                                        <p:tav tm="0">
                                          <p:val>
                                            <p:clrVal>
                                              <a:schemeClr val="accent2"/>
                                            </p:clrVal>
                                          </p:val>
                                        </p:tav>
                                        <p:tav tm="50000">
                                          <p:val>
                                            <p:clrVal>
                                              <a:schemeClr val="hlink"/>
                                            </p:clrVal>
                                          </p:val>
                                        </p:tav>
                                      </p:tavLst>
                                    </p:anim>
                                    <p:set>
                                      <p:cBhvr>
                                        <p:cTn id="20" dur="80"/>
                                        <p:tgtEl>
                                          <p:spTgt spid="7680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9D722878-B3DF-49F1-85F8-CA4DF98FCABB}"/>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4E07A0F7-8A2D-4D9E-BA9E-61B0D9D19391}" type="slidenum">
              <a:rPr lang="en-GB" altLang="en-US" sz="1200"/>
              <a:pPr>
                <a:spcBef>
                  <a:spcPct val="0"/>
                </a:spcBef>
                <a:buClrTx/>
                <a:buFontTx/>
                <a:buNone/>
              </a:pPr>
              <a:t>52</a:t>
            </a:fld>
            <a:endParaRPr lang="en-GB" altLang="en-US" sz="1200"/>
          </a:p>
        </p:txBody>
      </p:sp>
      <p:sp>
        <p:nvSpPr>
          <p:cNvPr id="78850" name="Rectangle 2">
            <a:extLst>
              <a:ext uri="{FF2B5EF4-FFF2-40B4-BE49-F238E27FC236}">
                <a16:creationId xmlns:a16="http://schemas.microsoft.com/office/drawing/2014/main" id="{709D1D40-5121-4C7C-9FE2-7490924CB3C8}"/>
              </a:ext>
            </a:extLst>
          </p:cNvPr>
          <p:cNvSpPr>
            <a:spLocks noGrp="1" noChangeArrowheads="1"/>
          </p:cNvSpPr>
          <p:nvPr>
            <p:ph type="title"/>
          </p:nvPr>
        </p:nvSpPr>
        <p:spPr/>
        <p:txBody>
          <a:bodyPr/>
          <a:lstStyle/>
          <a:p>
            <a:pPr eaLnBrk="1" hangingPunct="1">
              <a:defRPr/>
            </a:pPr>
            <a:r>
              <a:rPr lang="en-GB" b="1" dirty="0">
                <a:solidFill>
                  <a:srgbClr val="FFFF00"/>
                </a:solidFill>
              </a:rPr>
              <a:t>The Ancient British Language</a:t>
            </a:r>
          </a:p>
        </p:txBody>
      </p:sp>
      <p:sp>
        <p:nvSpPr>
          <p:cNvPr id="78851" name="Text Box 3">
            <a:extLst>
              <a:ext uri="{FF2B5EF4-FFF2-40B4-BE49-F238E27FC236}">
                <a16:creationId xmlns:a16="http://schemas.microsoft.com/office/drawing/2014/main" id="{BA17A86E-2163-4486-B50A-3BA85DCA61AE}"/>
              </a:ext>
            </a:extLst>
          </p:cNvPr>
          <p:cNvSpPr txBox="1">
            <a:spLocks noChangeArrowheads="1"/>
          </p:cNvSpPr>
          <p:nvPr/>
        </p:nvSpPr>
        <p:spPr bwMode="auto">
          <a:xfrm>
            <a:off x="4139952" y="1557338"/>
            <a:ext cx="4753223" cy="3935412"/>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US" sz="2800" b="1" dirty="0">
                <a:solidFill>
                  <a:schemeClr val="hlink"/>
                </a:solidFill>
                <a:effectLst>
                  <a:outerShdw blurRad="38100" dist="38100" dir="2700000" algn="tl">
                    <a:srgbClr val="000000"/>
                  </a:outerShdw>
                </a:effectLst>
              </a:rPr>
              <a:t>…. having supervision over the tin mining (and probably mining generally,</a:t>
            </a:r>
            <a:r>
              <a:rPr lang="en-US" sz="2800" b="1" dirty="0">
                <a:effectLst>
                  <a:outerShdw blurRad="38100" dist="38100" dir="2700000" algn="tl">
                    <a:srgbClr val="000000"/>
                  </a:outerShdw>
                </a:effectLst>
              </a:rPr>
              <a:t> </a:t>
            </a:r>
            <a:r>
              <a:rPr lang="en-US" sz="2800" b="1" dirty="0">
                <a:solidFill>
                  <a:srgbClr val="FF9900"/>
                </a:solidFill>
                <a:effectLst>
                  <a:outerShdw blurRad="38100" dist="38100" dir="2700000" algn="tl">
                    <a:srgbClr val="000000"/>
                  </a:outerShdw>
                </a:effectLst>
              </a:rPr>
              <a:t>whether iron, copper or tin).</a:t>
            </a:r>
            <a:r>
              <a:rPr lang="en-US" sz="2800" b="1" dirty="0">
                <a:effectLst>
                  <a:outerShdw blurRad="38100" dist="38100" dir="2700000" algn="tl">
                    <a:srgbClr val="000000"/>
                  </a:outerShdw>
                </a:effectLst>
              </a:rPr>
              <a:t> </a:t>
            </a:r>
            <a:r>
              <a:rPr lang="en-US" sz="2800" b="1" dirty="0">
                <a:solidFill>
                  <a:srgbClr val="00FF00"/>
                </a:solidFill>
                <a:effectLst>
                  <a:outerShdw blurRad="38100" dist="38100" dir="2700000" algn="tl">
                    <a:srgbClr val="000000"/>
                  </a:outerShdw>
                </a:effectLst>
              </a:rPr>
              <a:t>He is remembered in song by miners and residents of that area still in the song:</a:t>
            </a:r>
            <a:r>
              <a:rPr lang="en-US" sz="2800" b="1" dirty="0">
                <a:effectLst>
                  <a:outerShdw blurRad="38100" dist="38100" dir="2700000" algn="tl">
                    <a:srgbClr val="000000"/>
                  </a:outerShdw>
                </a:effectLst>
              </a:rPr>
              <a:t> </a:t>
            </a:r>
            <a:r>
              <a:rPr lang="en-US" sz="2800" b="1" dirty="0">
                <a:solidFill>
                  <a:srgbClr val="FFFF00"/>
                </a:solidFill>
                <a:effectLst>
                  <a:outerShdw blurRad="38100" dist="38100" dir="2700000" algn="tl">
                    <a:srgbClr val="000000"/>
                  </a:outerShdw>
                </a:effectLst>
              </a:rPr>
              <a:t>“Joseph Was A Tin Man.”</a:t>
            </a:r>
            <a:endParaRPr lang="en-GB" sz="2800" b="1" dirty="0">
              <a:solidFill>
                <a:srgbClr val="FFFF00"/>
              </a:solidFill>
              <a:effectLst>
                <a:outerShdw blurRad="38100" dist="38100" dir="2700000" algn="tl">
                  <a:srgbClr val="000000"/>
                </a:outerShdw>
              </a:effectLst>
            </a:endParaRPr>
          </a:p>
        </p:txBody>
      </p:sp>
      <p:pic>
        <p:nvPicPr>
          <p:cNvPr id="78853" name="Picture 5" descr="Cornish_tin_Mine">
            <a:extLst>
              <a:ext uri="{FF2B5EF4-FFF2-40B4-BE49-F238E27FC236}">
                <a16:creationId xmlns:a16="http://schemas.microsoft.com/office/drawing/2014/main" id="{19A5D67E-C753-4505-B1E0-531564955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383"/>
          <a:stretch>
            <a:fillRect/>
          </a:stretch>
        </p:blipFill>
        <p:spPr bwMode="auto">
          <a:xfrm>
            <a:off x="395288" y="1196975"/>
            <a:ext cx="357187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4" name="Text Box 6">
            <a:extLst>
              <a:ext uri="{FF2B5EF4-FFF2-40B4-BE49-F238E27FC236}">
                <a16:creationId xmlns:a16="http://schemas.microsoft.com/office/drawing/2014/main" id="{1513797B-1209-481E-9A86-1779A1DCB253}"/>
              </a:ext>
            </a:extLst>
          </p:cNvPr>
          <p:cNvSpPr txBox="1">
            <a:spLocks noChangeArrowheads="1"/>
          </p:cNvSpPr>
          <p:nvPr/>
        </p:nvSpPr>
        <p:spPr bwMode="auto">
          <a:xfrm>
            <a:off x="166688" y="6278563"/>
            <a:ext cx="4356100" cy="457200"/>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lgn="ctr" eaLnBrk="1" hangingPunct="1">
              <a:spcBef>
                <a:spcPct val="50000"/>
              </a:spcBef>
              <a:defRPr/>
            </a:pPr>
            <a:r>
              <a:rPr lang="en-GB" sz="2400" b="1" dirty="0">
                <a:solidFill>
                  <a:srgbClr val="FFFF00"/>
                </a:solidFill>
                <a:effectLst>
                  <a:outerShdw blurRad="38100" dist="38100" dir="2700000" algn="tl">
                    <a:srgbClr val="000000"/>
                  </a:outerShdw>
                </a:effectLst>
              </a:rPr>
              <a:t>A Cornish Tin Mine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8853"/>
                                        </p:tgtEl>
                                        <p:attrNameLst>
                                          <p:attrName>style.visibility</p:attrName>
                                        </p:attrNameLst>
                                      </p:cBhvr>
                                      <p:to>
                                        <p:strVal val="visible"/>
                                      </p:to>
                                    </p:set>
                                    <p:animEffect transition="in" filter="circle(in)">
                                      <p:cBhvr>
                                        <p:cTn id="7" dur="2000"/>
                                        <p:tgtEl>
                                          <p:spTgt spid="788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8854"/>
                                        </p:tgtEl>
                                        <p:attrNameLst>
                                          <p:attrName>style.visibility</p:attrName>
                                        </p:attrNameLst>
                                      </p:cBhvr>
                                      <p:to>
                                        <p:strVal val="visible"/>
                                      </p:to>
                                    </p:set>
                                    <p:anim calcmode="lin" valueType="num">
                                      <p:cBhvr additive="base">
                                        <p:cTn id="12" dur="500" fill="hold"/>
                                        <p:tgtEl>
                                          <p:spTgt spid="78854"/>
                                        </p:tgtEl>
                                        <p:attrNameLst>
                                          <p:attrName>ppt_x</p:attrName>
                                        </p:attrNameLst>
                                      </p:cBhvr>
                                      <p:tavLst>
                                        <p:tav tm="0">
                                          <p:val>
                                            <p:strVal val="#ppt_x"/>
                                          </p:val>
                                        </p:tav>
                                        <p:tav tm="100000">
                                          <p:val>
                                            <p:strVal val="#ppt_x"/>
                                          </p:val>
                                        </p:tav>
                                      </p:tavLst>
                                    </p:anim>
                                    <p:anim calcmode="lin" valueType="num">
                                      <p:cBhvr additive="base">
                                        <p:cTn id="13" dur="500" fill="hold"/>
                                        <p:tgtEl>
                                          <p:spTgt spid="7885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78851"/>
                                        </p:tgtEl>
                                        <p:attrNameLst>
                                          <p:attrName>style.visibility</p:attrName>
                                        </p:attrNameLst>
                                      </p:cBhvr>
                                      <p:to>
                                        <p:strVal val="visible"/>
                                      </p:to>
                                    </p:set>
                                    <p:anim calcmode="discrete" valueType="clr">
                                      <p:cBhvr override="childStyle">
                                        <p:cTn id="18" dur="80"/>
                                        <p:tgtEl>
                                          <p:spTgt spid="78851"/>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8851"/>
                                        </p:tgtEl>
                                        <p:attrNameLst>
                                          <p:attrName>fillcolor</p:attrName>
                                        </p:attrNameLst>
                                      </p:cBhvr>
                                      <p:tavLst>
                                        <p:tav tm="0">
                                          <p:val>
                                            <p:clrVal>
                                              <a:schemeClr val="accent2"/>
                                            </p:clrVal>
                                          </p:val>
                                        </p:tav>
                                        <p:tav tm="50000">
                                          <p:val>
                                            <p:clrVal>
                                              <a:schemeClr val="hlink"/>
                                            </p:clrVal>
                                          </p:val>
                                        </p:tav>
                                      </p:tavLst>
                                    </p:anim>
                                    <p:set>
                                      <p:cBhvr>
                                        <p:cTn id="20" dur="80"/>
                                        <p:tgtEl>
                                          <p:spTgt spid="7885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31BB7-F775-4798-A1DD-B16FD6972292}"/>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F2DB6103-436F-42C0-99D9-0CAEB498D046}"/>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4A0073FD-7612-4687-85AE-B02E9CF75A20}" type="slidenum">
              <a:rPr lang="en-GB" altLang="en-US" sz="1200"/>
              <a:pPr>
                <a:spcBef>
                  <a:spcPct val="0"/>
                </a:spcBef>
                <a:buClrTx/>
                <a:buFontTx/>
                <a:buNone/>
              </a:pPr>
              <a:t>53</a:t>
            </a:fld>
            <a:endParaRPr lang="en-GB" altLang="en-US" sz="1200"/>
          </a:p>
        </p:txBody>
      </p:sp>
      <p:pic>
        <p:nvPicPr>
          <p:cNvPr id="192514" name="Picture 2" descr="http://images.google.co.uk/url?source=imgres&amp;ct=img&amp;q=http://thebarrowboy.files.wordpress.com/2008/11/pearlykingandqueen.jpg&amp;usg=AFQjCNG-lsDelg3bOKNQZIkejcyXfcEZqg">
            <a:extLst>
              <a:ext uri="{FF2B5EF4-FFF2-40B4-BE49-F238E27FC236}">
                <a16:creationId xmlns:a16="http://schemas.microsoft.com/office/drawing/2014/main" id="{59858417-2084-4C17-9FC3-009DAE322F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285875"/>
            <a:ext cx="32004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5F564BA-C79D-4265-9C97-7BCA9FFB94E9}"/>
              </a:ext>
            </a:extLst>
          </p:cNvPr>
          <p:cNvSpPr txBox="1"/>
          <p:nvPr/>
        </p:nvSpPr>
        <p:spPr>
          <a:xfrm>
            <a:off x="3786188" y="1643063"/>
            <a:ext cx="5143500" cy="4246562"/>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2800" b="1" dirty="0">
                <a:solidFill>
                  <a:srgbClr val="FF00FF"/>
                </a:solidFill>
                <a:effectLst>
                  <a:outerShdw blurRad="38100" dist="38100" dir="2700000" algn="tl">
                    <a:srgbClr val="000000">
                      <a:alpha val="43137"/>
                    </a:srgbClr>
                  </a:outerShdw>
                </a:effectLst>
              </a:rPr>
              <a:t>Judges 12:6 </a:t>
            </a:r>
            <a:r>
              <a:rPr lang="en-GB" sz="2800" b="1" dirty="0">
                <a:solidFill>
                  <a:srgbClr val="00FF00"/>
                </a:solidFill>
                <a:effectLst>
                  <a:outerShdw blurRad="38100" dist="38100" dir="2700000" algn="tl">
                    <a:srgbClr val="000000">
                      <a:alpha val="43137"/>
                    </a:srgbClr>
                  </a:outerShdw>
                </a:effectLst>
              </a:rPr>
              <a:t>says the </a:t>
            </a:r>
            <a:r>
              <a:rPr lang="en-GB" sz="2800" b="1" dirty="0" err="1">
                <a:solidFill>
                  <a:srgbClr val="00FF00"/>
                </a:solidFill>
                <a:effectLst>
                  <a:outerShdw blurRad="38100" dist="38100" dir="2700000" algn="tl">
                    <a:srgbClr val="000000">
                      <a:alpha val="43137"/>
                    </a:srgbClr>
                  </a:outerShdw>
                </a:effectLst>
              </a:rPr>
              <a:t>Ephraimites</a:t>
            </a:r>
            <a:r>
              <a:rPr lang="en-GB" sz="2800" b="1" dirty="0">
                <a:solidFill>
                  <a:srgbClr val="00FF00"/>
                </a:solidFill>
                <a:effectLst>
                  <a:outerShdw blurRad="38100" dist="38100" dir="2700000" algn="tl">
                    <a:srgbClr val="000000">
                      <a:alpha val="43137"/>
                    </a:srgbClr>
                  </a:outerShdw>
                </a:effectLst>
              </a:rPr>
              <a:t> had trouble pronouncing the aspirate "</a:t>
            </a:r>
            <a:r>
              <a:rPr lang="en-GB" sz="2800" b="1" dirty="0" err="1">
                <a:solidFill>
                  <a:srgbClr val="00FF00"/>
                </a:solidFill>
                <a:effectLst>
                  <a:outerShdw blurRad="38100" dist="38100" dir="2700000" algn="tl">
                    <a:srgbClr val="000000">
                      <a:alpha val="43137"/>
                    </a:srgbClr>
                  </a:outerShdw>
                </a:effectLst>
              </a:rPr>
              <a:t>h</a:t>
            </a:r>
            <a:r>
              <a:rPr lang="en-GB" sz="2800" b="1" dirty="0">
                <a:solidFill>
                  <a:srgbClr val="00FF00"/>
                </a:solidFill>
                <a:effectLst>
                  <a:outerShdw blurRad="38100" dist="38100" dir="2700000" algn="tl">
                    <a:srgbClr val="000000">
                      <a:alpha val="43137"/>
                    </a:srgbClr>
                  </a:outerShdw>
                </a:effectLst>
              </a:rPr>
              <a:t>" in Shibboleth.</a:t>
            </a:r>
            <a:r>
              <a:rPr lang="en-GB" sz="2800" b="1" dirty="0">
                <a:effectLst>
                  <a:outerShdw blurRad="38100" dist="38100" dir="2700000" algn="tl">
                    <a:srgbClr val="000000">
                      <a:alpha val="43137"/>
                    </a:srgbClr>
                  </a:outerShdw>
                </a:effectLst>
              </a:rPr>
              <a:t> </a:t>
            </a:r>
            <a:r>
              <a:rPr lang="en-GB" sz="2800" b="1" dirty="0">
                <a:solidFill>
                  <a:srgbClr val="FF9900"/>
                </a:solidFill>
                <a:effectLst>
                  <a:outerShdw blurRad="38100" dist="38100" dir="2700000" algn="tl">
                    <a:srgbClr val="000000">
                      <a:alpha val="43137"/>
                    </a:srgbClr>
                  </a:outerShdw>
                </a:effectLst>
              </a:rPr>
              <a:t>In Britain today, especially the Cockney, </a:t>
            </a:r>
            <a:r>
              <a:rPr lang="en-GB" sz="2800" b="1" dirty="0">
                <a:solidFill>
                  <a:srgbClr val="00FFFF"/>
                </a:solidFill>
                <a:effectLst>
                  <a:outerShdw blurRad="38100" dist="38100" dir="2700000" algn="tl">
                    <a:srgbClr val="000000">
                      <a:alpha val="43137"/>
                    </a:srgbClr>
                  </a:outerShdw>
                </a:effectLst>
              </a:rPr>
              <a:t>can't pronounce it either. </a:t>
            </a:r>
            <a:r>
              <a:rPr lang="en-GB" sz="2800" b="1" dirty="0">
                <a:solidFill>
                  <a:srgbClr val="FF00FF"/>
                </a:solidFill>
                <a:effectLst>
                  <a:outerShdw blurRad="38100" dist="38100" dir="2700000" algn="tl">
                    <a:srgbClr val="000000">
                      <a:alpha val="43137"/>
                    </a:srgbClr>
                  </a:outerShdw>
                </a:effectLst>
              </a:rPr>
              <a:t>You still hear, </a:t>
            </a:r>
            <a:r>
              <a:rPr lang="en-GB" sz="2800" b="1" dirty="0">
                <a:solidFill>
                  <a:srgbClr val="FFFF00"/>
                </a:solidFill>
                <a:effectLst>
                  <a:outerShdw blurRad="38100" dist="38100" dir="2700000" algn="tl">
                    <a:srgbClr val="000000">
                      <a:alpha val="43137"/>
                    </a:srgbClr>
                  </a:outerShdw>
                </a:effectLst>
              </a:rPr>
              <a:t>"Don't be so </a:t>
            </a:r>
            <a:r>
              <a:rPr lang="en-GB" sz="2800" b="1" dirty="0" err="1">
                <a:solidFill>
                  <a:srgbClr val="FFFF00"/>
                </a:solidFill>
                <a:effectLst>
                  <a:outerShdw blurRad="38100" dist="38100" dir="2700000" algn="tl">
                    <a:srgbClr val="000000">
                      <a:alpha val="43137"/>
                    </a:srgbClr>
                  </a:outerShdw>
                </a:effectLst>
              </a:rPr>
              <a:t>oggish</a:t>
            </a:r>
            <a:r>
              <a:rPr lang="en-GB" sz="2800" b="1" dirty="0">
                <a:solidFill>
                  <a:srgbClr val="FFFF00"/>
                </a:solidFill>
                <a:effectLst>
                  <a:outerShdw blurRad="38100" dist="38100" dir="2700000" algn="tl">
                    <a:srgbClr val="000000">
                      <a:alpha val="43137"/>
                    </a:srgbClr>
                  </a:outerShdw>
                </a:effectLst>
              </a:rPr>
              <a:t> with your </a:t>
            </a:r>
            <a:r>
              <a:rPr lang="en-GB" sz="2800" b="1" dirty="0" err="1">
                <a:solidFill>
                  <a:srgbClr val="FFFF00"/>
                </a:solidFill>
                <a:effectLst>
                  <a:outerShdw blurRad="38100" dist="38100" dir="2700000" algn="tl">
                    <a:srgbClr val="000000">
                      <a:alpha val="43137"/>
                    </a:srgbClr>
                  </a:outerShdw>
                </a:effectLst>
              </a:rPr>
              <a:t>horanges</a:t>
            </a:r>
            <a:r>
              <a:rPr lang="en-GB" sz="2800" b="1" dirty="0">
                <a:solidFill>
                  <a:srgbClr val="FFFF00"/>
                </a:solidFill>
                <a:effectLst>
                  <a:outerShdw blurRad="38100" dist="38100" dir="2700000" algn="tl">
                    <a:srgbClr val="000000">
                      <a:alpha val="43137"/>
                    </a:srgbClr>
                  </a:outerShdw>
                </a:effectLst>
              </a:rPr>
              <a:t>."</a:t>
            </a:r>
          </a:p>
          <a:p>
            <a:pPr eaLnBrk="1" hangingPunct="1">
              <a:defRPr/>
            </a:pPr>
            <a:endParaRPr lang="en-GB" dirty="0"/>
          </a:p>
        </p:txBody>
      </p:sp>
      <p:sp>
        <p:nvSpPr>
          <p:cNvPr id="6" name="TextBox 5">
            <a:extLst>
              <a:ext uri="{FF2B5EF4-FFF2-40B4-BE49-F238E27FC236}">
                <a16:creationId xmlns:a16="http://schemas.microsoft.com/office/drawing/2014/main" id="{656372F7-D5A8-437B-9D9E-0B2793D91903}"/>
              </a:ext>
            </a:extLst>
          </p:cNvPr>
          <p:cNvSpPr txBox="1"/>
          <p:nvPr/>
        </p:nvSpPr>
        <p:spPr>
          <a:xfrm>
            <a:off x="0" y="6027738"/>
            <a:ext cx="3857625" cy="830262"/>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eaLnBrk="1" hangingPunct="1">
              <a:defRPr/>
            </a:pPr>
            <a:r>
              <a:rPr lang="en-GB" sz="2400" b="1" dirty="0">
                <a:solidFill>
                  <a:srgbClr val="FFFF00"/>
                </a:solidFill>
                <a:effectLst>
                  <a:outerShdw blurRad="38100" dist="38100" dir="2700000" algn="tl">
                    <a:srgbClr val="000000">
                      <a:alpha val="43137"/>
                    </a:srgbClr>
                  </a:outerShdw>
                </a:effectLst>
              </a:rPr>
              <a:t>Cockney Pearly King &amp; Queen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92514"/>
                                        </p:tgtEl>
                                        <p:attrNameLst>
                                          <p:attrName>style.visibility</p:attrName>
                                        </p:attrNameLst>
                                      </p:cBhvr>
                                      <p:to>
                                        <p:strVal val="visible"/>
                                      </p:to>
                                    </p:set>
                                    <p:animEffect transition="in" filter="circle(in)">
                                      <p:cBhvr>
                                        <p:cTn id="7" dur="2000"/>
                                        <p:tgtEl>
                                          <p:spTgt spid="192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5"/>
                                        </p:tgtEl>
                                        <p:attrNameLst>
                                          <p:attrName>style.visibility</p:attrName>
                                        </p:attrNameLst>
                                      </p:cBhvr>
                                      <p:to>
                                        <p:strVal val="visible"/>
                                      </p:to>
                                    </p:set>
                                    <p:anim calcmode="discrete" valueType="clr">
                                      <p:cBhvr override="childStyle">
                                        <p:cTn id="18"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
                                        </p:tgtEl>
                                        <p:attrNameLst>
                                          <p:attrName>fillcolor</p:attrName>
                                        </p:attrNameLst>
                                      </p:cBhvr>
                                      <p:tavLst>
                                        <p:tav tm="0">
                                          <p:val>
                                            <p:clrVal>
                                              <a:schemeClr val="accent2"/>
                                            </p:clrVal>
                                          </p:val>
                                        </p:tav>
                                        <p:tav tm="50000">
                                          <p:val>
                                            <p:clrVal>
                                              <a:schemeClr val="hlink"/>
                                            </p:clrVal>
                                          </p:val>
                                        </p:tav>
                                      </p:tavLst>
                                    </p:anim>
                                    <p:set>
                                      <p:cBhvr>
                                        <p:cTn id="20"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26B8-F449-464D-B651-E1DD064DAF01}"/>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CA35C60F-02FC-4367-BCCD-6980AF82FB16}"/>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2A43A19F-E2BC-430C-8900-9AE438B48A20}" type="slidenum">
              <a:rPr lang="en-GB" altLang="en-US" sz="1200"/>
              <a:pPr>
                <a:spcBef>
                  <a:spcPct val="0"/>
                </a:spcBef>
                <a:buClrTx/>
                <a:buFontTx/>
                <a:buNone/>
              </a:pPr>
              <a:t>54</a:t>
            </a:fld>
            <a:endParaRPr lang="en-GB" altLang="en-US" sz="1200"/>
          </a:p>
        </p:txBody>
      </p:sp>
      <p:pic>
        <p:nvPicPr>
          <p:cNvPr id="204802" name="Picture 2" descr="http://images.google.co.uk/url?source=imgres&amp;ct=img&amp;q=http://lapoesiaelospirito.files.wordpress.com/2007/11/j-w-goethe.jpg&amp;usg=AFQjCNHzICDjYS4fMcceAVjB6GV8bZPAXQ">
            <a:extLst>
              <a:ext uri="{FF2B5EF4-FFF2-40B4-BE49-F238E27FC236}">
                <a16:creationId xmlns:a16="http://schemas.microsoft.com/office/drawing/2014/main" id="{34EFBE10-BB18-47E9-95C4-504E65761FBD}"/>
              </a:ext>
            </a:extLst>
          </p:cNvPr>
          <p:cNvPicPr>
            <a:picLocks noChangeAspect="1" noChangeArrowheads="1"/>
          </p:cNvPicPr>
          <p:nvPr/>
        </p:nvPicPr>
        <p:blipFill>
          <a:blip r:embed="rId2">
            <a:lum bright="20000" contrast="20000"/>
          </a:blip>
          <a:srcRect/>
          <a:stretch>
            <a:fillRect/>
          </a:stretch>
        </p:blipFill>
        <p:spPr bwMode="auto">
          <a:xfrm>
            <a:off x="285720" y="1428736"/>
            <a:ext cx="3812183" cy="46577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a:extLst>
              <a:ext uri="{FF2B5EF4-FFF2-40B4-BE49-F238E27FC236}">
                <a16:creationId xmlns:a16="http://schemas.microsoft.com/office/drawing/2014/main" id="{3159FF6D-187A-41FC-BE20-30EC74221BD0}"/>
              </a:ext>
            </a:extLst>
          </p:cNvPr>
          <p:cNvSpPr txBox="1"/>
          <p:nvPr/>
        </p:nvSpPr>
        <p:spPr>
          <a:xfrm>
            <a:off x="0" y="6215063"/>
            <a:ext cx="4500563" cy="461962"/>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eaLnBrk="1" hangingPunct="1">
              <a:defRPr/>
            </a:pPr>
            <a:r>
              <a:rPr lang="en-GB" sz="2400" b="1" dirty="0">
                <a:solidFill>
                  <a:srgbClr val="FFFF00"/>
                </a:solidFill>
                <a:effectLst>
                  <a:outerShdw blurRad="38100" dist="38100" dir="2700000" algn="tl">
                    <a:srgbClr val="000000">
                      <a:alpha val="43137"/>
                    </a:srgbClr>
                  </a:outerShdw>
                </a:effectLst>
              </a:rPr>
              <a:t>Johann Wolfgang von Goethe</a:t>
            </a:r>
          </a:p>
        </p:txBody>
      </p:sp>
      <p:sp>
        <p:nvSpPr>
          <p:cNvPr id="6" name="TextBox 5">
            <a:extLst>
              <a:ext uri="{FF2B5EF4-FFF2-40B4-BE49-F238E27FC236}">
                <a16:creationId xmlns:a16="http://schemas.microsoft.com/office/drawing/2014/main" id="{9AF7D8CE-B66F-4202-98B0-076512BAED6C}"/>
              </a:ext>
            </a:extLst>
          </p:cNvPr>
          <p:cNvSpPr txBox="1"/>
          <p:nvPr/>
        </p:nvSpPr>
        <p:spPr>
          <a:xfrm>
            <a:off x="4500563" y="1285875"/>
            <a:ext cx="4643437" cy="5262563"/>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2800" b="1" dirty="0">
                <a:solidFill>
                  <a:srgbClr val="00FFFF"/>
                </a:solidFill>
                <a:effectLst>
                  <a:outerShdw blurRad="38100" dist="38100" dir="2700000" algn="tl">
                    <a:srgbClr val="000000">
                      <a:alpha val="43137"/>
                    </a:srgbClr>
                  </a:outerShdw>
                </a:effectLst>
              </a:rPr>
              <a:t>Likewise Germans are unable to pronounce “</a:t>
            </a:r>
            <a:r>
              <a:rPr lang="en-GB" sz="2800" b="1" dirty="0" err="1">
                <a:solidFill>
                  <a:srgbClr val="00FFFF"/>
                </a:solidFill>
                <a:effectLst>
                  <a:outerShdw blurRad="38100" dist="38100" dir="2700000" algn="tl">
                    <a:srgbClr val="000000">
                      <a:alpha val="43137"/>
                    </a:srgbClr>
                  </a:outerShdw>
                </a:effectLst>
              </a:rPr>
              <a:t>h</a:t>
            </a:r>
            <a:r>
              <a:rPr lang="en-GB" sz="2800" b="1" dirty="0">
                <a:solidFill>
                  <a:srgbClr val="00FFFF"/>
                </a:solidFill>
                <a:effectLst>
                  <a:outerShdw blurRad="38100" dist="38100" dir="2700000" algn="tl">
                    <a:srgbClr val="000000">
                      <a:alpha val="43137"/>
                    </a:srgbClr>
                  </a:outerShdw>
                </a:effectLst>
              </a:rPr>
              <a:t>” in </a:t>
            </a:r>
            <a:r>
              <a:rPr lang="en-GB" sz="2800" b="1" dirty="0" err="1">
                <a:solidFill>
                  <a:srgbClr val="00FFFF"/>
                </a:solidFill>
                <a:effectLst>
                  <a:outerShdw blurRad="38100" dist="38100" dir="2700000" algn="tl">
                    <a:srgbClr val="000000">
                      <a:alpha val="43137"/>
                    </a:srgbClr>
                  </a:outerShdw>
                </a:effectLst>
              </a:rPr>
              <a:t>th</a:t>
            </a:r>
            <a:r>
              <a:rPr lang="en-GB" sz="2800" b="1" dirty="0">
                <a:solidFill>
                  <a:srgbClr val="00FFFF"/>
                </a:solidFill>
                <a:effectLst>
                  <a:outerShdw blurRad="38100" dist="38100" dir="2700000" algn="tl">
                    <a:srgbClr val="000000">
                      <a:alpha val="43137"/>
                    </a:srgbClr>
                  </a:outerShdw>
                </a:effectLst>
              </a:rPr>
              <a:t> such as “the” which becomes “der” and the famous German  poet</a:t>
            </a:r>
            <a:r>
              <a:rPr lang="en-GB" sz="2800" b="1" dirty="0">
                <a:effectLst>
                  <a:outerShdw blurRad="38100" dist="38100" dir="2700000" algn="tl">
                    <a:srgbClr val="000000">
                      <a:alpha val="43137"/>
                    </a:srgbClr>
                  </a:outerShdw>
                </a:effectLst>
              </a:rPr>
              <a:t>, </a:t>
            </a:r>
            <a:r>
              <a:rPr lang="en-GB" sz="2800" b="1" dirty="0">
                <a:solidFill>
                  <a:srgbClr val="FF9900"/>
                </a:solidFill>
                <a:effectLst>
                  <a:outerShdw blurRad="38100" dist="38100" dir="2700000" algn="tl">
                    <a:srgbClr val="000000">
                      <a:alpha val="43137"/>
                    </a:srgbClr>
                  </a:outerShdw>
                </a:effectLst>
              </a:rPr>
              <a:t>Johann Wolfgang von Goethe, </a:t>
            </a:r>
            <a:r>
              <a:rPr lang="en-GB" sz="2800" b="1" dirty="0">
                <a:solidFill>
                  <a:srgbClr val="00FF00"/>
                </a:solidFill>
                <a:effectLst>
                  <a:outerShdw blurRad="38100" dist="38100" dir="2700000" algn="tl">
                    <a:srgbClr val="000000">
                      <a:alpha val="43137"/>
                    </a:srgbClr>
                  </a:outerShdw>
                </a:effectLst>
              </a:rPr>
              <a:t>whose surname is pronounced “</a:t>
            </a:r>
            <a:r>
              <a:rPr lang="en-GB" sz="2800" b="1" dirty="0" err="1">
                <a:solidFill>
                  <a:srgbClr val="00FF00"/>
                </a:solidFill>
                <a:effectLst>
                  <a:outerShdw blurRad="38100" dist="38100" dir="2700000" algn="tl">
                    <a:srgbClr val="000000">
                      <a:alpha val="43137"/>
                    </a:srgbClr>
                  </a:outerShdw>
                </a:effectLst>
              </a:rPr>
              <a:t>gerta</a:t>
            </a:r>
            <a:r>
              <a:rPr lang="en-GB" sz="2800" b="1" dirty="0">
                <a:solidFill>
                  <a:srgbClr val="00FF00"/>
                </a:solidFill>
                <a:effectLst>
                  <a:outerShdw blurRad="38100" dist="38100" dir="2700000" algn="tl">
                    <a:srgbClr val="000000">
                      <a:alpha val="43137"/>
                    </a:srgbClr>
                  </a:outerShdw>
                </a:effectLst>
              </a:rPr>
              <a:t>” – thus this is another mark of the Hebrew ancestry of the German people and language.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04802"/>
                                        </p:tgtEl>
                                        <p:attrNameLst>
                                          <p:attrName>style.visibility</p:attrName>
                                        </p:attrNameLst>
                                      </p:cBhvr>
                                      <p:to>
                                        <p:strVal val="visible"/>
                                      </p:to>
                                    </p:set>
                                    <p:animEffect transition="in" filter="circle(in)">
                                      <p:cBhvr>
                                        <p:cTn id="7" dur="2000"/>
                                        <p:tgtEl>
                                          <p:spTgt spid="2048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6"/>
                                        </p:tgtEl>
                                        <p:attrNameLst>
                                          <p:attrName>style.visibility</p:attrName>
                                        </p:attrNameLst>
                                      </p:cBhvr>
                                      <p:to>
                                        <p:strVal val="visible"/>
                                      </p:to>
                                    </p:set>
                                    <p:anim calcmode="discrete" valueType="clr">
                                      <p:cBhvr override="childStyle">
                                        <p:cTn id="18"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
                                        </p:tgtEl>
                                        <p:attrNameLst>
                                          <p:attrName>fillcolor</p:attrName>
                                        </p:attrNameLst>
                                      </p:cBhvr>
                                      <p:tavLst>
                                        <p:tav tm="0">
                                          <p:val>
                                            <p:clrVal>
                                              <a:schemeClr val="accent2"/>
                                            </p:clrVal>
                                          </p:val>
                                        </p:tav>
                                        <p:tav tm="50000">
                                          <p:val>
                                            <p:clrVal>
                                              <a:schemeClr val="hlink"/>
                                            </p:clrVal>
                                          </p:val>
                                        </p:tav>
                                      </p:tavLst>
                                    </p:anim>
                                    <p:set>
                                      <p:cBhvr>
                                        <p:cTn id="20"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a:extLst>
              <a:ext uri="{FF2B5EF4-FFF2-40B4-BE49-F238E27FC236}">
                <a16:creationId xmlns:a16="http://schemas.microsoft.com/office/drawing/2014/main" id="{DDBD752F-E677-4BB2-979C-D9921576058A}"/>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9CFF58F0-650D-48EC-A28F-2D11E2815A73}" type="slidenum">
              <a:rPr lang="en-GB" altLang="en-US" sz="1200"/>
              <a:pPr>
                <a:spcBef>
                  <a:spcPct val="0"/>
                </a:spcBef>
                <a:buClrTx/>
                <a:buFontTx/>
                <a:buNone/>
              </a:pPr>
              <a:t>55</a:t>
            </a:fld>
            <a:endParaRPr lang="en-GB" altLang="en-US" sz="1200"/>
          </a:p>
        </p:txBody>
      </p:sp>
      <p:sp>
        <p:nvSpPr>
          <p:cNvPr id="79876" name="Rectangle 4">
            <a:extLst>
              <a:ext uri="{FF2B5EF4-FFF2-40B4-BE49-F238E27FC236}">
                <a16:creationId xmlns:a16="http://schemas.microsoft.com/office/drawing/2014/main" id="{613ABCF8-B8EA-431A-9A3A-6280318F2CC1}"/>
              </a:ext>
            </a:extLst>
          </p:cNvPr>
          <p:cNvSpPr>
            <a:spLocks noGrp="1" noChangeArrowheads="1"/>
          </p:cNvSpPr>
          <p:nvPr>
            <p:ph type="title"/>
          </p:nvPr>
        </p:nvSpPr>
        <p:spPr/>
        <p:txBody>
          <a:bodyPr/>
          <a:lstStyle/>
          <a:p>
            <a:pPr eaLnBrk="1" hangingPunct="1">
              <a:defRPr/>
            </a:pPr>
            <a:r>
              <a:rPr lang="en-GB" b="1" dirty="0">
                <a:solidFill>
                  <a:srgbClr val="FFFF00"/>
                </a:solidFill>
              </a:rPr>
              <a:t>The Ancient British Language</a:t>
            </a:r>
          </a:p>
        </p:txBody>
      </p:sp>
      <p:pic>
        <p:nvPicPr>
          <p:cNvPr id="79880" name="Picture 8" descr="map_Britain">
            <a:extLst>
              <a:ext uri="{FF2B5EF4-FFF2-40B4-BE49-F238E27FC236}">
                <a16:creationId xmlns:a16="http://schemas.microsoft.com/office/drawing/2014/main" id="{838ADE03-8760-4F7D-891C-7AF95D806F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628775"/>
            <a:ext cx="3527425"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1" name="AutoShape 9">
            <a:extLst>
              <a:ext uri="{FF2B5EF4-FFF2-40B4-BE49-F238E27FC236}">
                <a16:creationId xmlns:a16="http://schemas.microsoft.com/office/drawing/2014/main" id="{8A8AF6D7-FAE5-4CDE-90F9-D14FF23EFC32}"/>
              </a:ext>
            </a:extLst>
          </p:cNvPr>
          <p:cNvSpPr>
            <a:spLocks noChangeArrowheads="1"/>
          </p:cNvSpPr>
          <p:nvPr/>
        </p:nvSpPr>
        <p:spPr bwMode="auto">
          <a:xfrm>
            <a:off x="468313" y="4797425"/>
            <a:ext cx="1943100" cy="936625"/>
          </a:xfrm>
          <a:prstGeom prst="rightArrow">
            <a:avLst>
              <a:gd name="adj1" fmla="val 50000"/>
              <a:gd name="adj2" fmla="val 51864"/>
            </a:avLst>
          </a:prstGeom>
          <a:solidFill>
            <a:schemeClr val="accent1"/>
          </a:solidFill>
          <a:ln w="9525">
            <a:solidFill>
              <a:schemeClr val="tx1"/>
            </a:solidFill>
            <a:miter lim="800000"/>
            <a:headEnd/>
            <a:tailEnd/>
          </a:ln>
          <a:effectLst/>
        </p:spPr>
        <p:txBody>
          <a:bodyPr wrap="none" anchor="ctr"/>
          <a:lstStyle/>
          <a:p>
            <a:pPr algn="r" eaLnBrk="1" hangingPunct="1">
              <a:defRPr/>
            </a:pPr>
            <a:r>
              <a:rPr lang="en-GB" b="1">
                <a:effectLst>
                  <a:outerShdw blurRad="38100" dist="38100" dir="2700000" algn="tl">
                    <a:srgbClr val="000000"/>
                  </a:outerShdw>
                </a:effectLst>
                <a:latin typeface="Arial" charset="0"/>
                <a:cs typeface="Arial" charset="0"/>
              </a:rPr>
              <a:t>1</a:t>
            </a:r>
          </a:p>
        </p:txBody>
      </p:sp>
      <p:sp>
        <p:nvSpPr>
          <p:cNvPr id="79882" name="AutoShape 10">
            <a:extLst>
              <a:ext uri="{FF2B5EF4-FFF2-40B4-BE49-F238E27FC236}">
                <a16:creationId xmlns:a16="http://schemas.microsoft.com/office/drawing/2014/main" id="{237C6082-2EF2-48E4-9AB1-2B0C47524681}"/>
              </a:ext>
            </a:extLst>
          </p:cNvPr>
          <p:cNvSpPr>
            <a:spLocks noChangeArrowheads="1"/>
          </p:cNvSpPr>
          <p:nvPr/>
        </p:nvSpPr>
        <p:spPr bwMode="auto">
          <a:xfrm>
            <a:off x="2555875" y="2420938"/>
            <a:ext cx="2447925" cy="863600"/>
          </a:xfrm>
          <a:prstGeom prst="leftArrow">
            <a:avLst>
              <a:gd name="adj1" fmla="val 50000"/>
              <a:gd name="adj2" fmla="val 70864"/>
            </a:avLst>
          </a:prstGeom>
          <a:solidFill>
            <a:schemeClr val="accent1"/>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1800" b="1"/>
              <a:t>2</a:t>
            </a:r>
          </a:p>
        </p:txBody>
      </p:sp>
      <p:sp>
        <p:nvSpPr>
          <p:cNvPr id="79883" name="AutoShape 11">
            <a:extLst>
              <a:ext uri="{FF2B5EF4-FFF2-40B4-BE49-F238E27FC236}">
                <a16:creationId xmlns:a16="http://schemas.microsoft.com/office/drawing/2014/main" id="{F29A6F67-561F-423E-AD56-C32B3A35B6BB}"/>
              </a:ext>
            </a:extLst>
          </p:cNvPr>
          <p:cNvSpPr>
            <a:spLocks noChangeArrowheads="1"/>
          </p:cNvSpPr>
          <p:nvPr/>
        </p:nvSpPr>
        <p:spPr bwMode="auto">
          <a:xfrm>
            <a:off x="3059113" y="4941888"/>
            <a:ext cx="936625" cy="1511300"/>
          </a:xfrm>
          <a:prstGeom prst="upArrow">
            <a:avLst>
              <a:gd name="adj1" fmla="val 50000"/>
              <a:gd name="adj2" fmla="val 40339"/>
            </a:avLst>
          </a:prstGeom>
          <a:solidFill>
            <a:schemeClr val="accent1"/>
          </a:solidFill>
          <a:ln w="9525">
            <a:solidFill>
              <a:schemeClr val="tx1"/>
            </a:solidFill>
            <a:miter lim="800000"/>
            <a:headEnd/>
            <a:tailEnd/>
          </a:ln>
        </p:spPr>
        <p:txBody>
          <a:bodyPr vert="eaVert" wrap="none" anchor="ct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en-US" altLang="en-US" sz="1800"/>
          </a:p>
        </p:txBody>
      </p:sp>
      <p:sp>
        <p:nvSpPr>
          <p:cNvPr id="79884" name="AutoShape 12">
            <a:extLst>
              <a:ext uri="{FF2B5EF4-FFF2-40B4-BE49-F238E27FC236}">
                <a16:creationId xmlns:a16="http://schemas.microsoft.com/office/drawing/2014/main" id="{72F7057E-DDFE-416F-8F86-FA1236E555FC}"/>
              </a:ext>
            </a:extLst>
          </p:cNvPr>
          <p:cNvSpPr>
            <a:spLocks noChangeArrowheads="1"/>
          </p:cNvSpPr>
          <p:nvPr/>
        </p:nvSpPr>
        <p:spPr bwMode="auto">
          <a:xfrm>
            <a:off x="2700338" y="3860800"/>
            <a:ext cx="2592387" cy="863600"/>
          </a:xfrm>
          <a:prstGeom prst="leftArrow">
            <a:avLst>
              <a:gd name="adj1" fmla="val 50000"/>
              <a:gd name="adj2" fmla="val 75046"/>
            </a:avLst>
          </a:prstGeom>
          <a:solidFill>
            <a:schemeClr val="accent1"/>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1800" b="1"/>
              <a:t>3</a:t>
            </a:r>
          </a:p>
        </p:txBody>
      </p:sp>
      <p:sp>
        <p:nvSpPr>
          <p:cNvPr id="79885" name="Text Box 13">
            <a:extLst>
              <a:ext uri="{FF2B5EF4-FFF2-40B4-BE49-F238E27FC236}">
                <a16:creationId xmlns:a16="http://schemas.microsoft.com/office/drawing/2014/main" id="{1B1C87C8-0733-48E6-B544-86CFEBBBCD78}"/>
              </a:ext>
            </a:extLst>
          </p:cNvPr>
          <p:cNvSpPr txBox="1">
            <a:spLocks noChangeArrowheads="1"/>
          </p:cNvSpPr>
          <p:nvPr/>
        </p:nvSpPr>
        <p:spPr bwMode="auto">
          <a:xfrm>
            <a:off x="3779838" y="1196975"/>
            <a:ext cx="5364162" cy="5751513"/>
          </a:xfrm>
          <a:prstGeom prst="rect">
            <a:avLst/>
          </a:prstGeom>
          <a:noFill/>
          <a:ln w="9525">
            <a:noFill/>
            <a:miter lim="800000"/>
            <a:headEnd/>
            <a:tailEnd/>
          </a:ln>
          <a:effectLst/>
        </p:spPr>
        <p:txBody>
          <a:bodyPr>
            <a:spAutoFit/>
          </a:bodyPr>
          <a:lstStyle/>
          <a:p>
            <a:pPr marL="342900" indent="-342900" eaLnBrk="1" hangingPunct="1">
              <a:spcBef>
                <a:spcPct val="50000"/>
              </a:spcBef>
              <a:defRPr/>
            </a:pPr>
            <a:r>
              <a:rPr lang="en-GB" sz="2400" b="1">
                <a:solidFill>
                  <a:schemeClr val="hlink"/>
                </a:solidFill>
                <a:effectLst>
                  <a:outerShdw blurRad="38100" dist="38100" dir="2700000" algn="tl">
                    <a:srgbClr val="000000"/>
                  </a:outerShdw>
                </a:effectLst>
                <a:latin typeface="Arial" charset="0"/>
                <a:cs typeface="Arial" charset="0"/>
              </a:rPr>
              <a:t>This concludes the overview of how the 4 major waves of Hebrew migrants have influenced the English language as spoken today.</a:t>
            </a:r>
          </a:p>
          <a:p>
            <a:pPr marL="342900" indent="-342900" eaLnBrk="1" hangingPunct="1">
              <a:spcBef>
                <a:spcPct val="50000"/>
              </a:spcBef>
              <a:defRPr/>
            </a:pPr>
            <a:r>
              <a:rPr lang="en-GB" sz="2400" b="1">
                <a:solidFill>
                  <a:srgbClr val="FF00FF"/>
                </a:solidFill>
                <a:effectLst>
                  <a:outerShdw blurRad="38100" dist="38100" dir="2700000" algn="tl">
                    <a:srgbClr val="000000"/>
                  </a:outerShdw>
                </a:effectLst>
                <a:latin typeface="Arial" charset="0"/>
                <a:cs typeface="Arial" charset="0"/>
              </a:rPr>
              <a:t>The 4 waves were:</a:t>
            </a:r>
          </a:p>
          <a:p>
            <a:pPr marL="342900" indent="-342900" eaLnBrk="1" hangingPunct="1">
              <a:spcBef>
                <a:spcPct val="50000"/>
              </a:spcBef>
              <a:buFontTx/>
              <a:buAutoNum type="arabicParenR"/>
              <a:defRPr/>
            </a:pPr>
            <a:r>
              <a:rPr lang="en-GB" sz="2400" b="1">
                <a:solidFill>
                  <a:schemeClr val="accent1"/>
                </a:solidFill>
                <a:effectLst>
                  <a:outerShdw blurRad="38100" dist="38100" dir="2700000" algn="tl">
                    <a:srgbClr val="000000"/>
                  </a:outerShdw>
                </a:effectLst>
                <a:latin typeface="Arial" charset="0"/>
                <a:cs typeface="Arial" charset="0"/>
              </a:rPr>
              <a:t>The brython speaking Hebrews.</a:t>
            </a:r>
          </a:p>
          <a:p>
            <a:pPr marL="342900" indent="-342900" eaLnBrk="1" hangingPunct="1">
              <a:spcBef>
                <a:spcPct val="50000"/>
              </a:spcBef>
              <a:buFontTx/>
              <a:buAutoNum type="arabicParenR"/>
              <a:defRPr/>
            </a:pPr>
            <a:r>
              <a:rPr lang="en-GB" sz="2400" b="1">
                <a:solidFill>
                  <a:srgbClr val="FF9900"/>
                </a:solidFill>
                <a:effectLst>
                  <a:outerShdw blurRad="38100" dist="38100" dir="2700000" algn="tl">
                    <a:srgbClr val="000000"/>
                  </a:outerShdw>
                </a:effectLst>
                <a:latin typeface="Arial" charset="0"/>
                <a:cs typeface="Arial" charset="0"/>
              </a:rPr>
              <a:t>The Caledonians (Chaldeans) from Egypt.</a:t>
            </a:r>
          </a:p>
          <a:p>
            <a:pPr marL="342900" indent="-342900" eaLnBrk="1" hangingPunct="1">
              <a:spcBef>
                <a:spcPct val="50000"/>
              </a:spcBef>
              <a:buFontTx/>
              <a:buAutoNum type="arabicParenR"/>
              <a:defRPr/>
            </a:pPr>
            <a:r>
              <a:rPr lang="en-GB" sz="2400" b="1">
                <a:solidFill>
                  <a:srgbClr val="00FF00"/>
                </a:solidFill>
                <a:effectLst>
                  <a:outerShdw blurRad="38100" dist="38100" dir="2700000" algn="tl">
                    <a:srgbClr val="000000"/>
                  </a:outerShdw>
                </a:effectLst>
                <a:latin typeface="Arial" charset="0"/>
                <a:cs typeface="Arial" charset="0"/>
              </a:rPr>
              <a:t>The Anglo-Saxons post captivity Hebrews.</a:t>
            </a:r>
          </a:p>
          <a:p>
            <a:pPr marL="342900" indent="-342900" eaLnBrk="1" hangingPunct="1">
              <a:spcBef>
                <a:spcPct val="50000"/>
              </a:spcBef>
              <a:buFontTx/>
              <a:buAutoNum type="arabicParenR"/>
              <a:defRPr/>
            </a:pPr>
            <a:r>
              <a:rPr lang="en-GB" sz="2400" b="1">
                <a:solidFill>
                  <a:srgbClr val="FFFF00"/>
                </a:solidFill>
                <a:effectLst>
                  <a:outerShdw blurRad="38100" dist="38100" dir="2700000" algn="tl">
                    <a:srgbClr val="000000"/>
                  </a:outerShdw>
                </a:effectLst>
                <a:latin typeface="Arial" charset="0"/>
                <a:cs typeface="Arial" charset="0"/>
              </a:rPr>
              <a:t>The Normans – the Hebrews</a:t>
            </a:r>
            <a:r>
              <a:rPr lang="en-GB" sz="2400">
                <a:solidFill>
                  <a:srgbClr val="FFFF00"/>
                </a:solidFill>
                <a:latin typeface="Arial" charset="0"/>
                <a:cs typeface="Arial" charset="0"/>
              </a:rPr>
              <a:t> </a:t>
            </a:r>
            <a:r>
              <a:rPr lang="en-GB" sz="2400" b="1">
                <a:solidFill>
                  <a:srgbClr val="FFFF00"/>
                </a:solidFill>
                <a:latin typeface="Arial" charset="0"/>
                <a:cs typeface="Arial" charset="0"/>
              </a:rPr>
              <a:t>from Galilee and Judea</a:t>
            </a:r>
            <a:r>
              <a:rPr lang="en-GB" sz="2400" b="1">
                <a:latin typeface="Arial" charset="0"/>
                <a:cs typeface="Arial" charset="0"/>
              </a:rPr>
              <a:t>.</a:t>
            </a:r>
          </a:p>
        </p:txBody>
      </p:sp>
      <p:sp>
        <p:nvSpPr>
          <p:cNvPr id="105482" name="Text Box 14">
            <a:extLst>
              <a:ext uri="{FF2B5EF4-FFF2-40B4-BE49-F238E27FC236}">
                <a16:creationId xmlns:a16="http://schemas.microsoft.com/office/drawing/2014/main" id="{663D095F-5431-4A00-AB7D-5BA3D4755D8F}"/>
              </a:ext>
            </a:extLst>
          </p:cNvPr>
          <p:cNvSpPr txBox="1">
            <a:spLocks noChangeArrowheads="1"/>
          </p:cNvSpPr>
          <p:nvPr/>
        </p:nvSpPr>
        <p:spPr bwMode="auto">
          <a:xfrm>
            <a:off x="3348038" y="5157788"/>
            <a:ext cx="3603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n-GB" altLang="en-US" sz="1800" b="1"/>
              <a:t>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9880"/>
                                        </p:tgtEl>
                                        <p:attrNameLst>
                                          <p:attrName>style.visibility</p:attrName>
                                        </p:attrNameLst>
                                      </p:cBhvr>
                                      <p:to>
                                        <p:strVal val="visible"/>
                                      </p:to>
                                    </p:set>
                                    <p:animEffect transition="in" filter="circle(in)">
                                      <p:cBhvr>
                                        <p:cTn id="7" dur="2000"/>
                                        <p:tgtEl>
                                          <p:spTgt spid="798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79885">
                                            <p:txEl>
                                              <p:pRg st="0" end="0"/>
                                            </p:txEl>
                                          </p:spTgt>
                                        </p:tgtEl>
                                        <p:attrNameLst>
                                          <p:attrName>style.visibility</p:attrName>
                                        </p:attrNameLst>
                                      </p:cBhvr>
                                      <p:to>
                                        <p:strVal val="visible"/>
                                      </p:to>
                                    </p:set>
                                    <p:anim calcmode="discrete" valueType="clr">
                                      <p:cBhvr override="childStyle">
                                        <p:cTn id="12" dur="80"/>
                                        <p:tgtEl>
                                          <p:spTgt spid="7988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9885">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79885">
                                            <p:txEl>
                                              <p:pRg st="0" end="0"/>
                                            </p:txEl>
                                          </p:spTgt>
                                        </p:tgtEl>
                                        <p:attrNameLst>
                                          <p:attrName>fill.type</p:attrName>
                                        </p:attrNameLst>
                                      </p:cBhvr>
                                      <p:to>
                                        <p:strVal val="solid"/>
                                      </p:to>
                                    </p:se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79885">
                                            <p:txEl>
                                              <p:pRg st="1" end="1"/>
                                            </p:txEl>
                                          </p:spTgt>
                                        </p:tgtEl>
                                        <p:attrNameLst>
                                          <p:attrName>style.visibility</p:attrName>
                                        </p:attrNameLst>
                                      </p:cBhvr>
                                      <p:to>
                                        <p:strVal val="visible"/>
                                      </p:to>
                                    </p:set>
                                    <p:anim calcmode="discrete" valueType="clr">
                                      <p:cBhvr override="childStyle">
                                        <p:cTn id="17" dur="80"/>
                                        <p:tgtEl>
                                          <p:spTgt spid="7988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79885">
                                            <p:txEl>
                                              <p:pRg st="1" end="1"/>
                                            </p:txEl>
                                          </p:spTgt>
                                        </p:tgtEl>
                                        <p:attrNameLst>
                                          <p:attrName>fillcolor</p:attrName>
                                        </p:attrNameLst>
                                      </p:cBhvr>
                                      <p:tavLst>
                                        <p:tav tm="0">
                                          <p:val>
                                            <p:clrVal>
                                              <a:schemeClr val="accent2"/>
                                            </p:clrVal>
                                          </p:val>
                                        </p:tav>
                                        <p:tav tm="50000">
                                          <p:val>
                                            <p:clrVal>
                                              <a:schemeClr val="hlink"/>
                                            </p:clrVal>
                                          </p:val>
                                        </p:tav>
                                      </p:tavLst>
                                    </p:anim>
                                    <p:set>
                                      <p:cBhvr>
                                        <p:cTn id="19" dur="80"/>
                                        <p:tgtEl>
                                          <p:spTgt spid="79885">
                                            <p:txEl>
                                              <p:pRg st="1" end="1"/>
                                            </p:txEl>
                                          </p:spTgt>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79885">
                                            <p:txEl>
                                              <p:pRg st="2" end="2"/>
                                            </p:txEl>
                                          </p:spTgt>
                                        </p:tgtEl>
                                        <p:attrNameLst>
                                          <p:attrName>style.visibility</p:attrName>
                                        </p:attrNameLst>
                                      </p:cBhvr>
                                      <p:to>
                                        <p:strVal val="visible"/>
                                      </p:to>
                                    </p:set>
                                    <p:anim calcmode="discrete" valueType="clr">
                                      <p:cBhvr override="childStyle">
                                        <p:cTn id="24" dur="80"/>
                                        <p:tgtEl>
                                          <p:spTgt spid="7988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79885">
                                            <p:txEl>
                                              <p:pRg st="2" end="2"/>
                                            </p:txEl>
                                          </p:spTgt>
                                        </p:tgtEl>
                                        <p:attrNameLst>
                                          <p:attrName>fillcolor</p:attrName>
                                        </p:attrNameLst>
                                      </p:cBhvr>
                                      <p:tavLst>
                                        <p:tav tm="0">
                                          <p:val>
                                            <p:clrVal>
                                              <a:schemeClr val="accent2"/>
                                            </p:clrVal>
                                          </p:val>
                                        </p:tav>
                                        <p:tav tm="50000">
                                          <p:val>
                                            <p:clrVal>
                                              <a:schemeClr val="hlink"/>
                                            </p:clrVal>
                                          </p:val>
                                        </p:tav>
                                      </p:tavLst>
                                    </p:anim>
                                    <p:set>
                                      <p:cBhvr>
                                        <p:cTn id="26" dur="80"/>
                                        <p:tgtEl>
                                          <p:spTgt spid="79885">
                                            <p:txEl>
                                              <p:pRg st="2" end="2"/>
                                            </p:txEl>
                                          </p:spTgt>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9881"/>
                                        </p:tgtEl>
                                        <p:attrNameLst>
                                          <p:attrName>style.visibility</p:attrName>
                                        </p:attrNameLst>
                                      </p:cBhvr>
                                      <p:to>
                                        <p:strVal val="visible"/>
                                      </p:to>
                                    </p:set>
                                    <p:anim calcmode="lin" valueType="num">
                                      <p:cBhvr additive="base">
                                        <p:cTn id="31" dur="500" fill="hold"/>
                                        <p:tgtEl>
                                          <p:spTgt spid="79881"/>
                                        </p:tgtEl>
                                        <p:attrNameLst>
                                          <p:attrName>ppt_x</p:attrName>
                                        </p:attrNameLst>
                                      </p:cBhvr>
                                      <p:tavLst>
                                        <p:tav tm="0">
                                          <p:val>
                                            <p:strVal val="0-#ppt_w/2"/>
                                          </p:val>
                                        </p:tav>
                                        <p:tav tm="100000">
                                          <p:val>
                                            <p:strVal val="#ppt_x"/>
                                          </p:val>
                                        </p:tav>
                                      </p:tavLst>
                                    </p:anim>
                                    <p:anim calcmode="lin" valueType="num">
                                      <p:cBhvr additive="base">
                                        <p:cTn id="32" dur="500" fill="hold"/>
                                        <p:tgtEl>
                                          <p:spTgt spid="7988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7" presetClass="entr" presetSubtype="0" fill="hold" nodeType="clickEffect">
                                  <p:stCondLst>
                                    <p:cond delay="0"/>
                                  </p:stCondLst>
                                  <p:iterate type="lt">
                                    <p:tmPct val="50000"/>
                                  </p:iterate>
                                  <p:childTnLst>
                                    <p:set>
                                      <p:cBhvr>
                                        <p:cTn id="36" dur="1" fill="hold">
                                          <p:stCondLst>
                                            <p:cond delay="0"/>
                                          </p:stCondLst>
                                        </p:cTn>
                                        <p:tgtEl>
                                          <p:spTgt spid="79885">
                                            <p:txEl>
                                              <p:pRg st="3" end="3"/>
                                            </p:txEl>
                                          </p:spTgt>
                                        </p:tgtEl>
                                        <p:attrNameLst>
                                          <p:attrName>style.visibility</p:attrName>
                                        </p:attrNameLst>
                                      </p:cBhvr>
                                      <p:to>
                                        <p:strVal val="visible"/>
                                      </p:to>
                                    </p:set>
                                    <p:anim calcmode="discrete" valueType="clr">
                                      <p:cBhvr override="childStyle">
                                        <p:cTn id="37" dur="80"/>
                                        <p:tgtEl>
                                          <p:spTgt spid="7988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79885">
                                            <p:txEl>
                                              <p:pRg st="3" end="3"/>
                                            </p:txEl>
                                          </p:spTgt>
                                        </p:tgtEl>
                                        <p:attrNameLst>
                                          <p:attrName>fillcolor</p:attrName>
                                        </p:attrNameLst>
                                      </p:cBhvr>
                                      <p:tavLst>
                                        <p:tav tm="0">
                                          <p:val>
                                            <p:clrVal>
                                              <a:schemeClr val="accent2"/>
                                            </p:clrVal>
                                          </p:val>
                                        </p:tav>
                                        <p:tav tm="50000">
                                          <p:val>
                                            <p:clrVal>
                                              <a:schemeClr val="hlink"/>
                                            </p:clrVal>
                                          </p:val>
                                        </p:tav>
                                      </p:tavLst>
                                    </p:anim>
                                    <p:set>
                                      <p:cBhvr>
                                        <p:cTn id="39" dur="80"/>
                                        <p:tgtEl>
                                          <p:spTgt spid="79885">
                                            <p:txEl>
                                              <p:pRg st="3" end="3"/>
                                            </p:txEl>
                                          </p:spTgt>
                                        </p:tgtEl>
                                        <p:attrNameLst>
                                          <p:attrName>fill.type</p:attrName>
                                        </p:attrNameLst>
                                      </p:cBhvr>
                                      <p:to>
                                        <p:strVal val="solid"/>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79882"/>
                                        </p:tgtEl>
                                        <p:attrNameLst>
                                          <p:attrName>style.visibility</p:attrName>
                                        </p:attrNameLst>
                                      </p:cBhvr>
                                      <p:to>
                                        <p:strVal val="visible"/>
                                      </p:to>
                                    </p:set>
                                    <p:anim calcmode="lin" valueType="num">
                                      <p:cBhvr additive="base">
                                        <p:cTn id="44" dur="500" fill="hold"/>
                                        <p:tgtEl>
                                          <p:spTgt spid="79882"/>
                                        </p:tgtEl>
                                        <p:attrNameLst>
                                          <p:attrName>ppt_x</p:attrName>
                                        </p:attrNameLst>
                                      </p:cBhvr>
                                      <p:tavLst>
                                        <p:tav tm="0">
                                          <p:val>
                                            <p:strVal val="1+#ppt_w/2"/>
                                          </p:val>
                                        </p:tav>
                                        <p:tav tm="100000">
                                          <p:val>
                                            <p:strVal val="#ppt_x"/>
                                          </p:val>
                                        </p:tav>
                                      </p:tavLst>
                                    </p:anim>
                                    <p:anim calcmode="lin" valueType="num">
                                      <p:cBhvr additive="base">
                                        <p:cTn id="45" dur="500" fill="hold"/>
                                        <p:tgtEl>
                                          <p:spTgt spid="79882"/>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7" presetClass="entr" presetSubtype="0" fill="hold" nodeType="clickEffect">
                                  <p:stCondLst>
                                    <p:cond delay="0"/>
                                  </p:stCondLst>
                                  <p:iterate type="lt">
                                    <p:tmPct val="50000"/>
                                  </p:iterate>
                                  <p:childTnLst>
                                    <p:set>
                                      <p:cBhvr>
                                        <p:cTn id="49" dur="1" fill="hold">
                                          <p:stCondLst>
                                            <p:cond delay="0"/>
                                          </p:stCondLst>
                                        </p:cTn>
                                        <p:tgtEl>
                                          <p:spTgt spid="79885">
                                            <p:txEl>
                                              <p:pRg st="4" end="4"/>
                                            </p:txEl>
                                          </p:spTgt>
                                        </p:tgtEl>
                                        <p:attrNameLst>
                                          <p:attrName>style.visibility</p:attrName>
                                        </p:attrNameLst>
                                      </p:cBhvr>
                                      <p:to>
                                        <p:strVal val="visible"/>
                                      </p:to>
                                    </p:set>
                                    <p:anim calcmode="discrete" valueType="clr">
                                      <p:cBhvr override="childStyle">
                                        <p:cTn id="50" dur="80"/>
                                        <p:tgtEl>
                                          <p:spTgt spid="79885">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79885">
                                            <p:txEl>
                                              <p:pRg st="4" end="4"/>
                                            </p:txEl>
                                          </p:spTgt>
                                        </p:tgtEl>
                                        <p:attrNameLst>
                                          <p:attrName>fillcolor</p:attrName>
                                        </p:attrNameLst>
                                      </p:cBhvr>
                                      <p:tavLst>
                                        <p:tav tm="0">
                                          <p:val>
                                            <p:clrVal>
                                              <a:schemeClr val="accent2"/>
                                            </p:clrVal>
                                          </p:val>
                                        </p:tav>
                                        <p:tav tm="50000">
                                          <p:val>
                                            <p:clrVal>
                                              <a:schemeClr val="hlink"/>
                                            </p:clrVal>
                                          </p:val>
                                        </p:tav>
                                      </p:tavLst>
                                    </p:anim>
                                    <p:set>
                                      <p:cBhvr>
                                        <p:cTn id="52" dur="80"/>
                                        <p:tgtEl>
                                          <p:spTgt spid="79885">
                                            <p:txEl>
                                              <p:pRg st="4" end="4"/>
                                            </p:txEl>
                                          </p:spTgt>
                                        </p:tgtEl>
                                        <p:attrNameLst>
                                          <p:attrName>fill.type</p:attrName>
                                        </p:attrNameLst>
                                      </p:cBhvr>
                                      <p:to>
                                        <p:strVal val="solid"/>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iterate type="lt">
                                    <p:tmPct val="0"/>
                                  </p:iterate>
                                  <p:childTnLst>
                                    <p:set>
                                      <p:cBhvr>
                                        <p:cTn id="56" dur="1" fill="hold">
                                          <p:stCondLst>
                                            <p:cond delay="0"/>
                                          </p:stCondLst>
                                        </p:cTn>
                                        <p:tgtEl>
                                          <p:spTgt spid="79885">
                                            <p:txEl>
                                              <p:pRg st="0" end="0"/>
                                            </p:txEl>
                                          </p:spTgt>
                                        </p:tgtEl>
                                        <p:attrNameLst>
                                          <p:attrName>style.visibility</p:attrName>
                                        </p:attrNameLst>
                                      </p:cBhvr>
                                      <p:to>
                                        <p:strVal val="visible"/>
                                      </p:to>
                                    </p:set>
                                    <p:anim calcmode="lin" valueType="num">
                                      <p:cBhvr additive="base">
                                        <p:cTn id="57" dur="500" fill="hold"/>
                                        <p:tgtEl>
                                          <p:spTgt spid="79885">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9885">
                                            <p:txEl>
                                              <p:pRg st="0" end="0"/>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iterate type="lt">
                                    <p:tmPct val="0"/>
                                  </p:iterate>
                                  <p:childTnLst>
                                    <p:set>
                                      <p:cBhvr>
                                        <p:cTn id="60" dur="1" fill="hold">
                                          <p:stCondLst>
                                            <p:cond delay="0"/>
                                          </p:stCondLst>
                                        </p:cTn>
                                        <p:tgtEl>
                                          <p:spTgt spid="79885">
                                            <p:txEl>
                                              <p:pRg st="1" end="1"/>
                                            </p:txEl>
                                          </p:spTgt>
                                        </p:tgtEl>
                                        <p:attrNameLst>
                                          <p:attrName>style.visibility</p:attrName>
                                        </p:attrNameLst>
                                      </p:cBhvr>
                                      <p:to>
                                        <p:strVal val="visible"/>
                                      </p:to>
                                    </p:set>
                                    <p:anim calcmode="lin" valueType="num">
                                      <p:cBhvr additive="base">
                                        <p:cTn id="61" dur="500" fill="hold"/>
                                        <p:tgtEl>
                                          <p:spTgt spid="79885">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9885">
                                            <p:txEl>
                                              <p:pRg st="1" end="1"/>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iterate type="lt">
                                    <p:tmPct val="0"/>
                                  </p:iterate>
                                  <p:childTnLst>
                                    <p:set>
                                      <p:cBhvr>
                                        <p:cTn id="64" dur="1" fill="hold">
                                          <p:stCondLst>
                                            <p:cond delay="0"/>
                                          </p:stCondLst>
                                        </p:cTn>
                                        <p:tgtEl>
                                          <p:spTgt spid="79885">
                                            <p:txEl>
                                              <p:pRg st="2" end="2"/>
                                            </p:txEl>
                                          </p:spTgt>
                                        </p:tgtEl>
                                        <p:attrNameLst>
                                          <p:attrName>style.visibility</p:attrName>
                                        </p:attrNameLst>
                                      </p:cBhvr>
                                      <p:to>
                                        <p:strVal val="visible"/>
                                      </p:to>
                                    </p:set>
                                    <p:anim calcmode="lin" valueType="num">
                                      <p:cBhvr additive="base">
                                        <p:cTn id="65" dur="500" fill="hold"/>
                                        <p:tgtEl>
                                          <p:spTgt spid="79885">
                                            <p:txEl>
                                              <p:pRg st="2" end="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79885">
                                            <p:txEl>
                                              <p:pRg st="2" end="2"/>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iterate type="lt">
                                    <p:tmPct val="0"/>
                                  </p:iterate>
                                  <p:childTnLst>
                                    <p:set>
                                      <p:cBhvr>
                                        <p:cTn id="68" dur="1" fill="hold">
                                          <p:stCondLst>
                                            <p:cond delay="0"/>
                                          </p:stCondLst>
                                        </p:cTn>
                                        <p:tgtEl>
                                          <p:spTgt spid="79885">
                                            <p:txEl>
                                              <p:pRg st="3" end="3"/>
                                            </p:txEl>
                                          </p:spTgt>
                                        </p:tgtEl>
                                        <p:attrNameLst>
                                          <p:attrName>style.visibility</p:attrName>
                                        </p:attrNameLst>
                                      </p:cBhvr>
                                      <p:to>
                                        <p:strVal val="visible"/>
                                      </p:to>
                                    </p:set>
                                    <p:anim calcmode="lin" valueType="num">
                                      <p:cBhvr additive="base">
                                        <p:cTn id="69" dur="500" fill="hold"/>
                                        <p:tgtEl>
                                          <p:spTgt spid="79885">
                                            <p:txEl>
                                              <p:pRg st="3" end="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79885">
                                            <p:txEl>
                                              <p:pRg st="3" end="3"/>
                                            </p:tx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iterate type="lt">
                                    <p:tmPct val="0"/>
                                  </p:iterate>
                                  <p:childTnLst>
                                    <p:set>
                                      <p:cBhvr>
                                        <p:cTn id="72" dur="1" fill="hold">
                                          <p:stCondLst>
                                            <p:cond delay="0"/>
                                          </p:stCondLst>
                                        </p:cTn>
                                        <p:tgtEl>
                                          <p:spTgt spid="79885">
                                            <p:txEl>
                                              <p:pRg st="4" end="4"/>
                                            </p:txEl>
                                          </p:spTgt>
                                        </p:tgtEl>
                                        <p:attrNameLst>
                                          <p:attrName>style.visibility</p:attrName>
                                        </p:attrNameLst>
                                      </p:cBhvr>
                                      <p:to>
                                        <p:strVal val="visible"/>
                                      </p:to>
                                    </p:set>
                                    <p:anim calcmode="lin" valueType="num">
                                      <p:cBhvr additive="base">
                                        <p:cTn id="73" dur="500" fill="hold"/>
                                        <p:tgtEl>
                                          <p:spTgt spid="79885">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9885">
                                            <p:txEl>
                                              <p:pRg st="4" end="4"/>
                                            </p:tx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iterate type="lt">
                                    <p:tmPct val="0"/>
                                  </p:iterate>
                                  <p:childTnLst>
                                    <p:set>
                                      <p:cBhvr>
                                        <p:cTn id="76" dur="1" fill="hold">
                                          <p:stCondLst>
                                            <p:cond delay="0"/>
                                          </p:stCondLst>
                                        </p:cTn>
                                        <p:tgtEl>
                                          <p:spTgt spid="79885">
                                            <p:txEl>
                                              <p:pRg st="5" end="5"/>
                                            </p:txEl>
                                          </p:spTgt>
                                        </p:tgtEl>
                                        <p:attrNameLst>
                                          <p:attrName>style.visibility</p:attrName>
                                        </p:attrNameLst>
                                      </p:cBhvr>
                                      <p:to>
                                        <p:strVal val="visible"/>
                                      </p:to>
                                    </p:set>
                                    <p:anim calcmode="lin" valueType="num">
                                      <p:cBhvr additive="base">
                                        <p:cTn id="77" dur="500" fill="hold"/>
                                        <p:tgtEl>
                                          <p:spTgt spid="79885">
                                            <p:txEl>
                                              <p:pRg st="5" end="5"/>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7988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79884"/>
                                        </p:tgtEl>
                                        <p:attrNameLst>
                                          <p:attrName>style.visibility</p:attrName>
                                        </p:attrNameLst>
                                      </p:cBhvr>
                                      <p:to>
                                        <p:strVal val="visible"/>
                                      </p:to>
                                    </p:set>
                                    <p:anim calcmode="lin" valueType="num">
                                      <p:cBhvr additive="base">
                                        <p:cTn id="83" dur="500" fill="hold"/>
                                        <p:tgtEl>
                                          <p:spTgt spid="79884"/>
                                        </p:tgtEl>
                                        <p:attrNameLst>
                                          <p:attrName>ppt_x</p:attrName>
                                        </p:attrNameLst>
                                      </p:cBhvr>
                                      <p:tavLst>
                                        <p:tav tm="0">
                                          <p:val>
                                            <p:strVal val="1+#ppt_w/2"/>
                                          </p:val>
                                        </p:tav>
                                        <p:tav tm="100000">
                                          <p:val>
                                            <p:strVal val="#ppt_x"/>
                                          </p:val>
                                        </p:tav>
                                      </p:tavLst>
                                    </p:anim>
                                    <p:anim calcmode="lin" valueType="num">
                                      <p:cBhvr additive="base">
                                        <p:cTn id="84" dur="500" fill="hold"/>
                                        <p:tgtEl>
                                          <p:spTgt spid="79884"/>
                                        </p:tgtEl>
                                        <p:attrNameLst>
                                          <p:attrName>ppt_y</p:attrName>
                                        </p:attrNameLst>
                                      </p:cBhvr>
                                      <p:tavLst>
                                        <p:tav tm="0">
                                          <p:val>
                                            <p:strVal val="#ppt_y"/>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7" presetClass="entr" presetSubtype="0" fill="hold" nodeType="clickEffect">
                                  <p:stCondLst>
                                    <p:cond delay="0"/>
                                  </p:stCondLst>
                                  <p:iterate type="lt">
                                    <p:tmPct val="50000"/>
                                  </p:iterate>
                                  <p:childTnLst>
                                    <p:set>
                                      <p:cBhvr>
                                        <p:cTn id="88" dur="1" fill="hold">
                                          <p:stCondLst>
                                            <p:cond delay="0"/>
                                          </p:stCondLst>
                                        </p:cTn>
                                        <p:tgtEl>
                                          <p:spTgt spid="79885">
                                            <p:txEl>
                                              <p:pRg st="5" end="5"/>
                                            </p:txEl>
                                          </p:spTgt>
                                        </p:tgtEl>
                                        <p:attrNameLst>
                                          <p:attrName>style.visibility</p:attrName>
                                        </p:attrNameLst>
                                      </p:cBhvr>
                                      <p:to>
                                        <p:strVal val="visible"/>
                                      </p:to>
                                    </p:set>
                                    <p:anim calcmode="discrete" valueType="clr">
                                      <p:cBhvr override="childStyle">
                                        <p:cTn id="89" dur="80"/>
                                        <p:tgtEl>
                                          <p:spTgt spid="79885">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0" dur="80"/>
                                        <p:tgtEl>
                                          <p:spTgt spid="79885">
                                            <p:txEl>
                                              <p:pRg st="5" end="5"/>
                                            </p:txEl>
                                          </p:spTgt>
                                        </p:tgtEl>
                                        <p:attrNameLst>
                                          <p:attrName>fillcolor</p:attrName>
                                        </p:attrNameLst>
                                      </p:cBhvr>
                                      <p:tavLst>
                                        <p:tav tm="0">
                                          <p:val>
                                            <p:clrVal>
                                              <a:schemeClr val="accent2"/>
                                            </p:clrVal>
                                          </p:val>
                                        </p:tav>
                                        <p:tav tm="50000">
                                          <p:val>
                                            <p:clrVal>
                                              <a:schemeClr val="hlink"/>
                                            </p:clrVal>
                                          </p:val>
                                        </p:tav>
                                      </p:tavLst>
                                    </p:anim>
                                    <p:set>
                                      <p:cBhvr>
                                        <p:cTn id="91" dur="80"/>
                                        <p:tgtEl>
                                          <p:spTgt spid="79885">
                                            <p:txEl>
                                              <p:pRg st="5" end="5"/>
                                            </p:txEl>
                                          </p:spTgt>
                                        </p:tgtEl>
                                        <p:attrNameLst>
                                          <p:attrName>fill.type</p:attrName>
                                        </p:attrNameLst>
                                      </p:cBhvr>
                                      <p:to>
                                        <p:strVal val="solid"/>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79883"/>
                                        </p:tgtEl>
                                        <p:attrNameLst>
                                          <p:attrName>style.visibility</p:attrName>
                                        </p:attrNameLst>
                                      </p:cBhvr>
                                      <p:to>
                                        <p:strVal val="visible"/>
                                      </p:to>
                                    </p:set>
                                    <p:anim calcmode="lin" valueType="num">
                                      <p:cBhvr additive="base">
                                        <p:cTn id="96" dur="500" fill="hold"/>
                                        <p:tgtEl>
                                          <p:spTgt spid="79883"/>
                                        </p:tgtEl>
                                        <p:attrNameLst>
                                          <p:attrName>ppt_x</p:attrName>
                                        </p:attrNameLst>
                                      </p:cBhvr>
                                      <p:tavLst>
                                        <p:tav tm="0">
                                          <p:val>
                                            <p:strVal val="#ppt_x"/>
                                          </p:val>
                                        </p:tav>
                                        <p:tav tm="100000">
                                          <p:val>
                                            <p:strVal val="#ppt_x"/>
                                          </p:val>
                                        </p:tav>
                                      </p:tavLst>
                                    </p:anim>
                                    <p:anim calcmode="lin" valueType="num">
                                      <p:cBhvr additive="base">
                                        <p:cTn id="97" dur="500" fill="hold"/>
                                        <p:tgtEl>
                                          <p:spTgt spid="798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1" grpId="0" animBg="1"/>
      <p:bldP spid="79882" grpId="0" animBg="1"/>
      <p:bldP spid="79883" grpId="0" animBg="1"/>
      <p:bldP spid="79884" grpId="0" animBg="1"/>
      <p:bldP spid="79885" grpId="0" build="allAtOnce"/>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8647-C62D-40E4-AB70-4FB759FDCA4D}"/>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D1904809-79A6-4F14-9230-FA845B76450B}"/>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C3953A5D-AF04-48E0-9156-547E8A107EF3}" type="slidenum">
              <a:rPr lang="en-GB" altLang="en-US" sz="1200"/>
              <a:pPr>
                <a:spcBef>
                  <a:spcPct val="0"/>
                </a:spcBef>
                <a:buClrTx/>
                <a:buFontTx/>
                <a:buNone/>
              </a:pPr>
              <a:t>56</a:t>
            </a:fld>
            <a:endParaRPr lang="en-GB" altLang="en-US" sz="1200"/>
          </a:p>
        </p:txBody>
      </p:sp>
      <p:sp>
        <p:nvSpPr>
          <p:cNvPr id="67588" name="TextBox 3">
            <a:extLst>
              <a:ext uri="{FF2B5EF4-FFF2-40B4-BE49-F238E27FC236}">
                <a16:creationId xmlns:a16="http://schemas.microsoft.com/office/drawing/2014/main" id="{5EA7F326-9DA6-403A-B7EE-7278CC4A74ED}"/>
              </a:ext>
            </a:extLst>
          </p:cNvPr>
          <p:cNvSpPr txBox="1">
            <a:spLocks noChangeArrowheads="1"/>
          </p:cNvSpPr>
          <p:nvPr/>
        </p:nvSpPr>
        <p:spPr bwMode="auto">
          <a:xfrm>
            <a:off x="5063295" y="1916832"/>
            <a:ext cx="3643313" cy="4032250"/>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3200" b="1" dirty="0">
                <a:solidFill>
                  <a:srgbClr val="00FF00"/>
                </a:solidFill>
                <a:effectLst>
                  <a:outerShdw blurRad="38100" dist="38100" dir="2700000" algn="tl">
                    <a:srgbClr val="000000">
                      <a:alpha val="43137"/>
                    </a:srgbClr>
                  </a:outerShdw>
                </a:effectLst>
              </a:rPr>
              <a:t>That the ancient British languages are </a:t>
            </a:r>
            <a:r>
              <a:rPr lang="en-GB" sz="3200" b="1" dirty="0">
                <a:solidFill>
                  <a:srgbClr val="FF00FF"/>
                </a:solidFill>
                <a:effectLst>
                  <a:outerShdw blurRad="38100" dist="38100" dir="2700000" algn="tl">
                    <a:srgbClr val="000000">
                      <a:alpha val="43137"/>
                    </a:srgbClr>
                  </a:outerShdw>
                </a:effectLst>
              </a:rPr>
              <a:t>closely related to the Hebrew language </a:t>
            </a:r>
            <a:r>
              <a:rPr lang="en-GB" sz="3200" b="1" dirty="0">
                <a:solidFill>
                  <a:srgbClr val="FFFF00"/>
                </a:solidFill>
                <a:effectLst>
                  <a:outerShdw blurRad="38100" dist="38100" dir="2700000" algn="tl">
                    <a:srgbClr val="000000">
                      <a:alpha val="43137"/>
                    </a:srgbClr>
                  </a:outerShdw>
                </a:effectLst>
              </a:rPr>
              <a:t>is attested to by many secular sources</a:t>
            </a:r>
            <a:r>
              <a:rPr lang="en-GB" sz="3200" b="1" dirty="0">
                <a:solidFill>
                  <a:srgbClr val="00FF00"/>
                </a:solidFill>
                <a:effectLst>
                  <a:outerShdw blurRad="38100" dist="38100" dir="2700000" algn="tl">
                    <a:srgbClr val="000000">
                      <a:alpha val="43137"/>
                    </a:srgbClr>
                  </a:outerShdw>
                </a:effectLst>
              </a:rPr>
              <a:t>.</a:t>
            </a:r>
          </a:p>
        </p:txBody>
      </p:sp>
      <p:pic>
        <p:nvPicPr>
          <p:cNvPr id="51205" name="Picture 2" descr="http://images.google.co.uk/url?source=imgres&amp;ct=img&amp;q=http://cairsweb.llgc.org.uk/images/XBC/XBC00025.jpg&amp;usg=AFQjCNGnJTJdA48ivivddhw8atjdzcY0og">
            <a:extLst>
              <a:ext uri="{FF2B5EF4-FFF2-40B4-BE49-F238E27FC236}">
                <a16:creationId xmlns:a16="http://schemas.microsoft.com/office/drawing/2014/main" id="{054FC0A2-AB0D-4828-810A-3A994A68AB4A}"/>
              </a:ext>
            </a:extLst>
          </p:cNvPr>
          <p:cNvPicPr>
            <a:picLocks noChangeAspect="1" noChangeArrowheads="1"/>
          </p:cNvPicPr>
          <p:nvPr/>
        </p:nvPicPr>
        <p:blipFill>
          <a:blip r:embed="rId3">
            <a:lum bright="-10000" contrast="30000"/>
            <a:extLst>
              <a:ext uri="{28A0092B-C50C-407E-A947-70E740481C1C}">
                <a14:useLocalDpi xmlns:a14="http://schemas.microsoft.com/office/drawing/2010/main" val="0"/>
              </a:ext>
            </a:extLst>
          </a:blip>
          <a:srcRect/>
          <a:stretch>
            <a:fillRect/>
          </a:stretch>
        </p:blipFill>
        <p:spPr bwMode="auto">
          <a:xfrm>
            <a:off x="357188" y="1714500"/>
            <a:ext cx="4214812"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1205"/>
                                        </p:tgtEl>
                                        <p:attrNameLst>
                                          <p:attrName>style.visibility</p:attrName>
                                        </p:attrNameLst>
                                      </p:cBhvr>
                                      <p:to>
                                        <p:strVal val="visible"/>
                                      </p:to>
                                    </p:set>
                                    <p:animEffect transition="in" filter="circle(in)">
                                      <p:cBhvr>
                                        <p:cTn id="7" dur="2000"/>
                                        <p:tgtEl>
                                          <p:spTgt spid="512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67588"/>
                                        </p:tgtEl>
                                        <p:attrNameLst>
                                          <p:attrName>style.visibility</p:attrName>
                                        </p:attrNameLst>
                                      </p:cBhvr>
                                      <p:to>
                                        <p:strVal val="visible"/>
                                      </p:to>
                                    </p:set>
                                    <p:anim calcmode="discrete" valueType="clr">
                                      <p:cBhvr override="childStyle">
                                        <p:cTn id="12" dur="80"/>
                                        <p:tgtEl>
                                          <p:spTgt spid="6758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7588"/>
                                        </p:tgtEl>
                                        <p:attrNameLst>
                                          <p:attrName>fillcolor</p:attrName>
                                        </p:attrNameLst>
                                      </p:cBhvr>
                                      <p:tavLst>
                                        <p:tav tm="0">
                                          <p:val>
                                            <p:clrVal>
                                              <a:schemeClr val="accent2"/>
                                            </p:clrVal>
                                          </p:val>
                                        </p:tav>
                                        <p:tav tm="50000">
                                          <p:val>
                                            <p:clrVal>
                                              <a:schemeClr val="hlink"/>
                                            </p:clrVal>
                                          </p:val>
                                        </p:tav>
                                      </p:tavLst>
                                    </p:anim>
                                    <p:set>
                                      <p:cBhvr>
                                        <p:cTn id="14" dur="80"/>
                                        <p:tgtEl>
                                          <p:spTgt spid="6758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7631C-3075-432D-8CC9-10B6B814D1E0}"/>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B8A3FEF1-C014-4FBF-87C7-73D0334C93E3}"/>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BA0AF19B-92F0-4C1B-89AB-9EE823E3A9CD}" type="slidenum">
              <a:rPr lang="en-GB" altLang="en-US" sz="1200"/>
              <a:pPr>
                <a:spcBef>
                  <a:spcPct val="0"/>
                </a:spcBef>
                <a:buClrTx/>
                <a:buFontTx/>
                <a:buNone/>
              </a:pPr>
              <a:t>57</a:t>
            </a:fld>
            <a:endParaRPr lang="en-GB" altLang="en-US" sz="1200"/>
          </a:p>
        </p:txBody>
      </p:sp>
      <p:pic>
        <p:nvPicPr>
          <p:cNvPr id="52228" name="Picture 2" descr="Nova Scotia is unique in more ways than one.  It is the only Canadian province with only one major land entry point.  Therefore, a spectacular sunken gardens and tourist park enthralls all visitors at Amherst.  A piper is on duty throughout the summer tourist season and is in big demand for photo opportunities.">
            <a:extLst>
              <a:ext uri="{FF2B5EF4-FFF2-40B4-BE49-F238E27FC236}">
                <a16:creationId xmlns:a16="http://schemas.microsoft.com/office/drawing/2014/main" id="{BE692CC8-967A-4C6F-98EB-05389F184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274763"/>
            <a:ext cx="3429000" cy="496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1B28DB9-196A-4BDA-AF84-E26735637F8A}"/>
              </a:ext>
            </a:extLst>
          </p:cNvPr>
          <p:cNvSpPr txBox="1"/>
          <p:nvPr/>
        </p:nvSpPr>
        <p:spPr>
          <a:xfrm>
            <a:off x="4071938" y="1214438"/>
            <a:ext cx="4857750" cy="5262562"/>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2800" b="1" dirty="0">
                <a:solidFill>
                  <a:srgbClr val="00B0F0"/>
                </a:solidFill>
                <a:effectLst>
                  <a:outerShdw blurRad="38100" dist="38100" dir="2700000" algn="tl">
                    <a:srgbClr val="000000">
                      <a:alpha val="43137"/>
                    </a:srgbClr>
                  </a:outerShdw>
                </a:effectLst>
              </a:rPr>
              <a:t>The biography of the great Dr. </a:t>
            </a:r>
            <a:r>
              <a:rPr lang="en-GB" sz="2800" b="1" dirty="0" err="1">
                <a:solidFill>
                  <a:srgbClr val="00B0F0"/>
                </a:solidFill>
                <a:effectLst>
                  <a:outerShdw blurRad="38100" dist="38100" dir="2700000" algn="tl">
                    <a:srgbClr val="000000">
                      <a:alpha val="43137"/>
                    </a:srgbClr>
                  </a:outerShdw>
                </a:effectLst>
              </a:rPr>
              <a:t>MacGregor</a:t>
            </a:r>
            <a:r>
              <a:rPr lang="en-GB" sz="2800" b="1" dirty="0">
                <a:solidFill>
                  <a:srgbClr val="00B0F0"/>
                </a:solidFill>
                <a:effectLst>
                  <a:outerShdw blurRad="38100" dist="38100" dir="2700000" algn="tl">
                    <a:srgbClr val="000000">
                      <a:alpha val="43137"/>
                    </a:srgbClr>
                  </a:outerShdw>
                </a:effectLst>
              </a:rPr>
              <a:t>, </a:t>
            </a:r>
            <a:r>
              <a:rPr lang="en-GB" sz="2800" b="1" dirty="0">
                <a:solidFill>
                  <a:srgbClr val="FF00FF"/>
                </a:solidFill>
                <a:effectLst>
                  <a:outerShdw blurRad="38100" dist="38100" dir="2700000" algn="tl">
                    <a:srgbClr val="000000">
                      <a:alpha val="43137"/>
                    </a:srgbClr>
                  </a:outerShdw>
                </a:effectLst>
              </a:rPr>
              <a:t>pioneer evangelist and poet of Nova Scotia mentions that: </a:t>
            </a:r>
            <a:r>
              <a:rPr lang="en-GB" sz="2800" b="1" dirty="0">
                <a:solidFill>
                  <a:srgbClr val="00FF00"/>
                </a:solidFill>
                <a:effectLst>
                  <a:outerShdw blurRad="38100" dist="38100" dir="2700000" algn="tl">
                    <a:srgbClr val="000000">
                      <a:alpha val="43137"/>
                    </a:srgbClr>
                  </a:outerShdw>
                </a:effectLst>
              </a:rPr>
              <a:t>Now, you can take any sentence in Hebrew and change it into Gaelic, </a:t>
            </a:r>
            <a:r>
              <a:rPr lang="en-GB" sz="2800" b="1" dirty="0">
                <a:solidFill>
                  <a:srgbClr val="FF9900"/>
                </a:solidFill>
                <a:effectLst>
                  <a:outerShdw blurRad="38100" dist="38100" dir="2700000" algn="tl">
                    <a:srgbClr val="000000">
                      <a:alpha val="43137"/>
                    </a:srgbClr>
                  </a:outerShdw>
                </a:effectLst>
              </a:rPr>
              <a:t>word for word, without altering the order of a single word or particle,</a:t>
            </a:r>
            <a:r>
              <a:rPr lang="en-GB" sz="2800" b="1" dirty="0">
                <a:solidFill>
                  <a:srgbClr val="FFFF00"/>
                </a:solidFill>
                <a:effectLst>
                  <a:outerShdw blurRad="38100" dist="38100" dir="2700000" algn="tl">
                    <a:srgbClr val="000000">
                      <a:alpha val="43137"/>
                    </a:srgbClr>
                  </a:outerShdw>
                </a:effectLst>
              </a:rPr>
              <a:t> and you will have the correct Gaelic idiom in every case.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circle(in)">
                                      <p:cBhvr>
                                        <p:cTn id="7" dur="2000"/>
                                        <p:tgtEl>
                                          <p:spTgt spid="522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94AC7-C52A-4976-92F0-23704A62DA08}"/>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3502406B-3C73-416C-B8B1-B849A7E031D3}"/>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CB0F5E1A-179B-48E6-8942-EBCF71BE8859}" type="slidenum">
              <a:rPr lang="en-GB" altLang="en-US" sz="1200"/>
              <a:pPr>
                <a:spcBef>
                  <a:spcPct val="0"/>
                </a:spcBef>
                <a:buClrTx/>
                <a:buFontTx/>
                <a:buNone/>
              </a:pPr>
              <a:t>58</a:t>
            </a:fld>
            <a:endParaRPr lang="en-GB" altLang="en-US" sz="1200"/>
          </a:p>
        </p:txBody>
      </p:sp>
      <p:sp>
        <p:nvSpPr>
          <p:cNvPr id="4" name="TextBox 3">
            <a:extLst>
              <a:ext uri="{FF2B5EF4-FFF2-40B4-BE49-F238E27FC236}">
                <a16:creationId xmlns:a16="http://schemas.microsoft.com/office/drawing/2014/main" id="{C9036E22-01AA-40F4-BD62-B2063E7F28E1}"/>
              </a:ext>
            </a:extLst>
          </p:cNvPr>
          <p:cNvSpPr txBox="1"/>
          <p:nvPr/>
        </p:nvSpPr>
        <p:spPr>
          <a:xfrm>
            <a:off x="4500563" y="1500188"/>
            <a:ext cx="4357687" cy="5016500"/>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3200" b="1" dirty="0">
                <a:solidFill>
                  <a:srgbClr val="00FFFF"/>
                </a:solidFill>
                <a:effectLst>
                  <a:outerShdw blurRad="38100" dist="38100" dir="2700000" algn="tl">
                    <a:srgbClr val="000000">
                      <a:alpha val="43137"/>
                    </a:srgbClr>
                  </a:outerShdw>
                </a:effectLst>
              </a:rPr>
              <a:t>You cannot do that with any other language in Europe. </a:t>
            </a:r>
            <a:r>
              <a:rPr lang="en-GB" sz="3200" b="1" dirty="0">
                <a:solidFill>
                  <a:srgbClr val="00FF00"/>
                </a:solidFill>
                <a:effectLst>
                  <a:outerShdw blurRad="38100" dist="38100" dir="2700000" algn="tl">
                    <a:srgbClr val="000000">
                      <a:alpha val="43137"/>
                    </a:srgbClr>
                  </a:outerShdw>
                </a:effectLst>
              </a:rPr>
              <a:t>Every boy who speaks Gaelic as his mother-tongue, </a:t>
            </a:r>
            <a:r>
              <a:rPr lang="en-GB" sz="3200" b="1" dirty="0">
                <a:solidFill>
                  <a:srgbClr val="FF9900"/>
                </a:solidFill>
                <a:effectLst>
                  <a:outerShdw blurRad="38100" dist="38100" dir="2700000" algn="tl">
                    <a:srgbClr val="000000">
                      <a:alpha val="43137"/>
                    </a:srgbClr>
                  </a:outerShdw>
                </a:effectLst>
              </a:rPr>
              <a:t>and who enters upon the study of Hebrew, </a:t>
            </a:r>
            <a:r>
              <a:rPr lang="en-GB" sz="3200" b="1" dirty="0">
                <a:solidFill>
                  <a:srgbClr val="FFFF00"/>
                </a:solidFill>
                <a:effectLst>
                  <a:outerShdw blurRad="38100" dist="38100" dir="2700000" algn="tl">
                    <a:srgbClr val="000000">
                      <a:alpha val="43137"/>
                    </a:srgbClr>
                  </a:outerShdw>
                </a:effectLst>
              </a:rPr>
              <a:t>is at once impressed by this fact."</a:t>
            </a:r>
          </a:p>
        </p:txBody>
      </p:sp>
      <p:pic>
        <p:nvPicPr>
          <p:cNvPr id="53253" name="Picture 2" descr="http://images.google.co.uk/url?source=imgres&amp;ct=img&amp;q=http://www.learnirishgaelic.com/images/teachme/tm_gaelic_cover.jpg&amp;usg=AFQjCNF6hm7Vmo30uaEB-BSoWHIdVRAEbQ">
            <a:extLst>
              <a:ext uri="{FF2B5EF4-FFF2-40B4-BE49-F238E27FC236}">
                <a16:creationId xmlns:a16="http://schemas.microsoft.com/office/drawing/2014/main" id="{C4525248-8793-4A20-9D8C-7043BF9012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428750"/>
            <a:ext cx="3716338"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circle(in)">
                                      <p:cBhvr>
                                        <p:cTn id="7" dur="2000"/>
                                        <p:tgtEl>
                                          <p:spTgt spid="532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38FAF-9875-4085-B4FA-ABBD52511256}"/>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4" name="TextBox 3">
            <a:extLst>
              <a:ext uri="{FF2B5EF4-FFF2-40B4-BE49-F238E27FC236}">
                <a16:creationId xmlns:a16="http://schemas.microsoft.com/office/drawing/2014/main" id="{E83A3B08-AC5C-49E9-9B44-2710F63515DC}"/>
              </a:ext>
            </a:extLst>
          </p:cNvPr>
          <p:cNvSpPr txBox="1"/>
          <p:nvPr/>
        </p:nvSpPr>
        <p:spPr>
          <a:xfrm>
            <a:off x="4286250" y="1571625"/>
            <a:ext cx="4714875" cy="4246563"/>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3600" b="1" dirty="0">
                <a:solidFill>
                  <a:srgbClr val="00FFFF"/>
                </a:solidFill>
                <a:effectLst>
                  <a:outerShdw blurRad="38100" dist="38100" dir="2700000" algn="tl">
                    <a:srgbClr val="000000">
                      <a:alpha val="43137"/>
                    </a:srgbClr>
                  </a:outerShdw>
                </a:effectLst>
              </a:rPr>
              <a:t>Hew B. Colquhoun, </a:t>
            </a:r>
            <a:r>
              <a:rPr lang="en-GB" sz="3600" b="1" dirty="0">
                <a:solidFill>
                  <a:srgbClr val="00FF00"/>
                </a:solidFill>
                <a:effectLst>
                  <a:outerShdw blurRad="38100" dist="38100" dir="2700000" algn="tl">
                    <a:srgbClr val="000000">
                      <a:alpha val="43137"/>
                    </a:srgbClr>
                  </a:outerShdw>
                </a:effectLst>
              </a:rPr>
              <a:t>in his work Our Descent from Israel (1940) states:</a:t>
            </a:r>
            <a:r>
              <a:rPr lang="en-GB" sz="3600" b="1" dirty="0">
                <a:effectLst>
                  <a:outerShdw blurRad="38100" dist="38100" dir="2700000" algn="tl">
                    <a:srgbClr val="000000">
                      <a:alpha val="43137"/>
                    </a:srgbClr>
                  </a:outerShdw>
                </a:effectLst>
              </a:rPr>
              <a:t> </a:t>
            </a:r>
            <a:r>
              <a:rPr lang="en-GB" sz="3600" b="1" dirty="0">
                <a:solidFill>
                  <a:srgbClr val="FF9900"/>
                </a:solidFill>
                <a:effectLst>
                  <a:outerShdw blurRad="38100" dist="38100" dir="2700000" algn="tl">
                    <a:srgbClr val="000000">
                      <a:alpha val="43137"/>
                    </a:srgbClr>
                  </a:outerShdw>
                </a:effectLst>
              </a:rPr>
              <a:t>"</a:t>
            </a:r>
            <a:r>
              <a:rPr lang="en-GB" sz="3600" b="1" dirty="0" err="1">
                <a:solidFill>
                  <a:srgbClr val="FF9900"/>
                </a:solidFill>
                <a:effectLst>
                  <a:outerShdw blurRad="38100" dist="38100" dir="2700000" algn="tl">
                    <a:srgbClr val="000000">
                      <a:alpha val="43137"/>
                    </a:srgbClr>
                  </a:outerShdw>
                </a:effectLst>
              </a:rPr>
              <a:t>Ga</a:t>
            </a:r>
            <a:r>
              <a:rPr lang="en-GB" sz="3600" b="1" dirty="0">
                <a:solidFill>
                  <a:srgbClr val="FF9900"/>
                </a:solidFill>
                <a:effectLst>
                  <a:outerShdw blurRad="38100" dist="38100" dir="2700000" algn="tl">
                    <a:srgbClr val="000000">
                      <a:alpha val="43137"/>
                    </a:srgbClr>
                  </a:outerShdw>
                </a:effectLst>
              </a:rPr>
              <a:t>-el = </a:t>
            </a:r>
            <a:r>
              <a:rPr lang="en-GB" sz="3600" b="1" dirty="0" err="1">
                <a:solidFill>
                  <a:srgbClr val="FF9900"/>
                </a:solidFill>
                <a:effectLst>
                  <a:outerShdw blurRad="38100" dist="38100" dir="2700000" algn="tl">
                    <a:srgbClr val="000000">
                      <a:alpha val="43137"/>
                    </a:srgbClr>
                  </a:outerShdw>
                </a:effectLst>
              </a:rPr>
              <a:t>Goi</a:t>
            </a:r>
            <a:r>
              <a:rPr lang="en-GB" sz="3600" b="1" dirty="0">
                <a:solidFill>
                  <a:srgbClr val="FF9900"/>
                </a:solidFill>
                <a:effectLst>
                  <a:outerShdw blurRad="38100" dist="38100" dir="2700000" algn="tl">
                    <a:srgbClr val="000000">
                      <a:alpha val="43137"/>
                    </a:srgbClr>
                  </a:outerShdw>
                </a:effectLst>
              </a:rPr>
              <a:t>-el (Hebrew), </a:t>
            </a:r>
            <a:r>
              <a:rPr lang="en-GB" sz="3600" b="1" dirty="0">
                <a:solidFill>
                  <a:srgbClr val="FFFF00"/>
                </a:solidFill>
                <a:effectLst>
                  <a:outerShdw blurRad="38100" dist="38100" dir="2700000" algn="tl">
                    <a:srgbClr val="000000">
                      <a:alpha val="43137"/>
                    </a:srgbClr>
                  </a:outerShdw>
                </a:effectLst>
              </a:rPr>
              <a:t>signifying 'Nation of God' </a:t>
            </a:r>
          </a:p>
          <a:p>
            <a:pPr eaLnBrk="1" hangingPunct="1">
              <a:defRPr/>
            </a:pPr>
            <a:endParaRPr lang="en-GB" dirty="0"/>
          </a:p>
        </p:txBody>
      </p:sp>
      <p:pic>
        <p:nvPicPr>
          <p:cNvPr id="54276" name="Picture 2" descr="OldGaelicBlessing.bmp (717654 bytes)">
            <a:extLst>
              <a:ext uri="{FF2B5EF4-FFF2-40B4-BE49-F238E27FC236}">
                <a16:creationId xmlns:a16="http://schemas.microsoft.com/office/drawing/2014/main" id="{5CD9FEFC-4B09-46C1-BADB-955E2DFE6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1357313"/>
            <a:ext cx="3201988"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C1140F6-49D0-49DD-84E0-0A48C2F82773}"/>
              </a:ext>
            </a:extLst>
          </p:cNvPr>
          <p:cNvSpPr txBox="1"/>
          <p:nvPr/>
        </p:nvSpPr>
        <p:spPr>
          <a:xfrm>
            <a:off x="285750" y="6072188"/>
            <a:ext cx="4143375" cy="523875"/>
          </a:xfrm>
          <a:prstGeom prst="rect">
            <a:avLst/>
          </a:prstGeom>
          <a:noFill/>
        </p:spPr>
        <p:txBody>
          <a:bodyPr>
            <a:spAutoFit/>
          </a:bodyPr>
          <a:lstStyle/>
          <a:p>
            <a:pPr eaLnBrk="1" hangingPunct="1">
              <a:defRPr/>
            </a:pPr>
            <a:r>
              <a:rPr lang="en-GB" sz="2800" b="1" dirty="0">
                <a:solidFill>
                  <a:srgbClr val="FF00FF"/>
                </a:solidFill>
                <a:effectLst>
                  <a:outerShdw blurRad="38100" dist="38100" dir="2700000" algn="tl">
                    <a:srgbClr val="000000">
                      <a:alpha val="43137"/>
                    </a:srgbClr>
                  </a:outerShdw>
                </a:effectLst>
                <a:latin typeface="Arial" charset="0"/>
                <a:cs typeface="Arial" charset="0"/>
              </a:rPr>
              <a:t>An</a:t>
            </a:r>
            <a:r>
              <a:rPr lang="en-GB" sz="2800" b="1" dirty="0">
                <a:effectLst>
                  <a:outerShdw blurRad="38100" dist="38100" dir="2700000" algn="tl">
                    <a:srgbClr val="000000">
                      <a:alpha val="43137"/>
                    </a:srgbClr>
                  </a:outerShdw>
                </a:effectLst>
                <a:latin typeface="Arial" charset="0"/>
                <a:cs typeface="Arial" charset="0"/>
              </a:rPr>
              <a:t> </a:t>
            </a:r>
            <a:r>
              <a:rPr lang="en-GB" sz="2800" b="1" dirty="0">
                <a:solidFill>
                  <a:srgbClr val="FF00FF"/>
                </a:solidFill>
                <a:effectLst>
                  <a:outerShdw blurRad="38100" dist="38100" dir="2700000" algn="tl">
                    <a:srgbClr val="000000">
                      <a:alpha val="43137"/>
                    </a:srgbClr>
                  </a:outerShdw>
                </a:effectLst>
                <a:latin typeface="Arial" charset="0"/>
                <a:cs typeface="Arial" charset="0"/>
              </a:rPr>
              <a:t>Old Gaelic Blessing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circle(in)">
                                      <p:cBhvr>
                                        <p:cTn id="7" dur="2000"/>
                                        <p:tgtEl>
                                          <p:spTgt spid="542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4"/>
                                        </p:tgtEl>
                                        <p:attrNameLst>
                                          <p:attrName>style.visibility</p:attrName>
                                        </p:attrNameLst>
                                      </p:cBhvr>
                                      <p:to>
                                        <p:strVal val="visible"/>
                                      </p:to>
                                    </p:set>
                                    <p:anim calcmode="discrete" valueType="clr">
                                      <p:cBhvr override="childStyle">
                                        <p:cTn id="18"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
                                        </p:tgtEl>
                                        <p:attrNameLst>
                                          <p:attrName>fillcolor</p:attrName>
                                        </p:attrNameLst>
                                      </p:cBhvr>
                                      <p:tavLst>
                                        <p:tav tm="0">
                                          <p:val>
                                            <p:clrVal>
                                              <a:schemeClr val="accent2"/>
                                            </p:clrVal>
                                          </p:val>
                                        </p:tav>
                                        <p:tav tm="50000">
                                          <p:val>
                                            <p:clrVal>
                                              <a:schemeClr val="hlink"/>
                                            </p:clrVal>
                                          </p:val>
                                        </p:tav>
                                      </p:tavLst>
                                    </p:anim>
                                    <p:set>
                                      <p:cBhvr>
                                        <p:cTn id="20"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8B569234-44F6-463D-97E5-AD8C0EC24EEE}"/>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F2D12CD0-5BE5-4589-919F-AB7EC431DA01}" type="slidenum">
              <a:rPr lang="en-GB" altLang="en-US" sz="1200"/>
              <a:pPr>
                <a:spcBef>
                  <a:spcPct val="0"/>
                </a:spcBef>
                <a:buClrTx/>
                <a:buFontTx/>
                <a:buNone/>
              </a:pPr>
              <a:t>6</a:t>
            </a:fld>
            <a:endParaRPr lang="en-GB" altLang="en-US" sz="1200"/>
          </a:p>
        </p:txBody>
      </p:sp>
      <p:sp>
        <p:nvSpPr>
          <p:cNvPr id="11266" name="Rectangle 2">
            <a:extLst>
              <a:ext uri="{FF2B5EF4-FFF2-40B4-BE49-F238E27FC236}">
                <a16:creationId xmlns:a16="http://schemas.microsoft.com/office/drawing/2014/main" id="{D401470D-9926-48D7-9739-D5D32C258D53}"/>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pic>
        <p:nvPicPr>
          <p:cNvPr id="11267" name="Picture 3" descr="bronbri">
            <a:extLst>
              <a:ext uri="{FF2B5EF4-FFF2-40B4-BE49-F238E27FC236}">
                <a16:creationId xmlns:a16="http://schemas.microsoft.com/office/drawing/2014/main" id="{AAF5AE91-4B36-4578-ABA4-4731D1E57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412875"/>
            <a:ext cx="340677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4">
            <a:extLst>
              <a:ext uri="{FF2B5EF4-FFF2-40B4-BE49-F238E27FC236}">
                <a16:creationId xmlns:a16="http://schemas.microsoft.com/office/drawing/2014/main" id="{6862AE00-B540-4757-8B97-4EB31FD6B97A}"/>
              </a:ext>
            </a:extLst>
          </p:cNvPr>
          <p:cNvSpPr txBox="1">
            <a:spLocks noChangeArrowheads="1"/>
          </p:cNvSpPr>
          <p:nvPr/>
        </p:nvSpPr>
        <p:spPr bwMode="auto">
          <a:xfrm>
            <a:off x="4427538" y="1484313"/>
            <a:ext cx="4248150" cy="4362450"/>
          </a:xfrm>
          <a:prstGeom prst="rect">
            <a:avLst/>
          </a:prstGeom>
          <a:ln/>
        </p:spPr>
        <p:style>
          <a:lnRef idx="0">
            <a:schemeClr val="dk1"/>
          </a:lnRef>
          <a:fillRef idx="3">
            <a:schemeClr val="dk1"/>
          </a:fillRef>
          <a:effectRef idx="3">
            <a:schemeClr val="dk1"/>
          </a:effectRef>
          <a:fontRef idx="minor">
            <a:schemeClr val="lt1"/>
          </a:fontRef>
        </p:style>
        <p:txBody>
          <a:bodyPr>
            <a:spAutoFit/>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defRPr/>
            </a:pPr>
            <a:r>
              <a:rPr lang="en-GB" altLang="en-US" sz="2800" b="1" dirty="0">
                <a:solidFill>
                  <a:srgbClr val="FF00FF"/>
                </a:solidFill>
              </a:rPr>
              <a:t>Left:</a:t>
            </a:r>
            <a:r>
              <a:rPr lang="en-GB" altLang="en-US" sz="2800" b="1" dirty="0"/>
              <a:t> </a:t>
            </a:r>
            <a:r>
              <a:rPr lang="en-GB" altLang="en-US" sz="2800" b="1" dirty="0">
                <a:solidFill>
                  <a:schemeClr val="hlink"/>
                </a:solidFill>
              </a:rPr>
              <a:t>Ancient Britons who were the early Hebrew settlers.</a:t>
            </a:r>
            <a:r>
              <a:rPr lang="en-GB" altLang="en-US" sz="2800" b="1" dirty="0"/>
              <a:t> </a:t>
            </a:r>
            <a:r>
              <a:rPr lang="en-GB" altLang="en-US" sz="2800" b="1" dirty="0">
                <a:solidFill>
                  <a:srgbClr val="FF9900"/>
                </a:solidFill>
              </a:rPr>
              <a:t>Every detail on this reconstruction of the dress and equipment of a man and a woman of 2,000 BC</a:t>
            </a:r>
            <a:r>
              <a:rPr lang="en-GB" altLang="en-US" sz="2800" b="1" dirty="0"/>
              <a:t> </a:t>
            </a:r>
            <a:r>
              <a:rPr lang="en-GB" altLang="en-US" sz="2800" b="1" dirty="0">
                <a:solidFill>
                  <a:srgbClr val="FFFF00"/>
                </a:solidFill>
              </a:rPr>
              <a:t>is based upon contemporary material remains.</a:t>
            </a:r>
            <a:r>
              <a:rPr lang="en-GB" altLang="en-US" sz="1800" dirty="0">
                <a:solidFill>
                  <a:srgbClr val="FFFF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circle(in)">
                                      <p:cBhvr>
                                        <p:cTn id="7" dur="2000"/>
                                        <p:tgtEl>
                                          <p:spTgt spid="112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1268"/>
                                        </p:tgtEl>
                                        <p:attrNameLst>
                                          <p:attrName>style.visibility</p:attrName>
                                        </p:attrNameLst>
                                      </p:cBhvr>
                                      <p:to>
                                        <p:strVal val="visible"/>
                                      </p:to>
                                    </p:set>
                                    <p:anim calcmode="discrete" valueType="clr">
                                      <p:cBhvr override="childStyle">
                                        <p:cTn id="12" dur="80"/>
                                        <p:tgtEl>
                                          <p:spTgt spid="1126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268"/>
                                        </p:tgtEl>
                                        <p:attrNameLst>
                                          <p:attrName>fillcolor</p:attrName>
                                        </p:attrNameLst>
                                      </p:cBhvr>
                                      <p:tavLst>
                                        <p:tav tm="0">
                                          <p:val>
                                            <p:clrVal>
                                              <a:schemeClr val="accent2"/>
                                            </p:clrVal>
                                          </p:val>
                                        </p:tav>
                                        <p:tav tm="50000">
                                          <p:val>
                                            <p:clrVal>
                                              <a:schemeClr val="hlink"/>
                                            </p:clrVal>
                                          </p:val>
                                        </p:tav>
                                      </p:tavLst>
                                    </p:anim>
                                    <p:set>
                                      <p:cBhvr>
                                        <p:cTn id="14" dur="80"/>
                                        <p:tgtEl>
                                          <p:spTgt spid="112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E478D-50BC-44ED-9163-A5490E01F191}"/>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F970F081-ECBE-4687-9D83-48350C97B34C}"/>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F9D74FE6-81EF-46A4-AEF1-A23B3DAFD79A}" type="slidenum">
              <a:rPr lang="en-GB" altLang="en-US" sz="1200"/>
              <a:pPr>
                <a:spcBef>
                  <a:spcPct val="0"/>
                </a:spcBef>
                <a:buClrTx/>
                <a:buFontTx/>
                <a:buNone/>
              </a:pPr>
              <a:t>60</a:t>
            </a:fld>
            <a:endParaRPr lang="en-GB" altLang="en-US" sz="1200"/>
          </a:p>
        </p:txBody>
      </p:sp>
      <p:sp>
        <p:nvSpPr>
          <p:cNvPr id="4" name="TextBox 3">
            <a:extLst>
              <a:ext uri="{FF2B5EF4-FFF2-40B4-BE49-F238E27FC236}">
                <a16:creationId xmlns:a16="http://schemas.microsoft.com/office/drawing/2014/main" id="{6E4E7E67-19E9-45FC-9C14-71CC125AA156}"/>
              </a:ext>
            </a:extLst>
          </p:cNvPr>
          <p:cNvSpPr txBox="1"/>
          <p:nvPr/>
        </p:nvSpPr>
        <p:spPr>
          <a:xfrm>
            <a:off x="4143375" y="1500188"/>
            <a:ext cx="4572000" cy="4524375"/>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3200" b="1" dirty="0">
                <a:solidFill>
                  <a:srgbClr val="00FFFF"/>
                </a:solidFill>
                <a:effectLst>
                  <a:outerShdw blurRad="38100" dist="38100" dir="2700000" algn="tl">
                    <a:srgbClr val="000000">
                      <a:alpha val="43137"/>
                    </a:srgbClr>
                  </a:outerShdw>
                </a:effectLst>
              </a:rPr>
              <a:t>The Highland Society's Dictionary of the Gaelic language, </a:t>
            </a:r>
            <a:r>
              <a:rPr lang="en-GB" sz="3200" b="1" dirty="0">
                <a:solidFill>
                  <a:srgbClr val="FF9900"/>
                </a:solidFill>
                <a:effectLst>
                  <a:outerShdw blurRad="38100" dist="38100" dir="2700000" algn="tl">
                    <a:srgbClr val="000000">
                      <a:alpha val="43137"/>
                    </a:srgbClr>
                  </a:outerShdw>
                </a:effectLst>
              </a:rPr>
              <a:t>in four large volumes </a:t>
            </a:r>
            <a:r>
              <a:rPr lang="en-GB" sz="3200" b="1" dirty="0">
                <a:solidFill>
                  <a:srgbClr val="00FF00"/>
                </a:solidFill>
                <a:effectLst>
                  <a:outerShdw blurRad="38100" dist="38100" dir="2700000" algn="tl">
                    <a:srgbClr val="000000">
                      <a:alpha val="43137"/>
                    </a:srgbClr>
                  </a:outerShdw>
                </a:effectLst>
              </a:rPr>
              <a:t>....gives cognate Hebrew roots for approximately one-half of all the roots in the Gaelic language. </a:t>
            </a:r>
          </a:p>
        </p:txBody>
      </p:sp>
      <p:pic>
        <p:nvPicPr>
          <p:cNvPr id="55301" name="Picture 2" descr="http://images.google.co.uk/url?source=imgres&amp;ct=img&amp;q=http://mapsguidesandmore.com/images/1873644116.jpg&amp;usg=AFQjCNEbvRKghf6SPBr6whYwsoepTPBkNA">
            <a:extLst>
              <a:ext uri="{FF2B5EF4-FFF2-40B4-BE49-F238E27FC236}">
                <a16:creationId xmlns:a16="http://schemas.microsoft.com/office/drawing/2014/main" id="{19D3C2D8-0F3F-456A-BF21-4EEAF2224E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428750"/>
            <a:ext cx="3286125"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5301"/>
                                        </p:tgtEl>
                                        <p:attrNameLst>
                                          <p:attrName>style.visibility</p:attrName>
                                        </p:attrNameLst>
                                      </p:cBhvr>
                                      <p:to>
                                        <p:strVal val="visible"/>
                                      </p:to>
                                    </p:set>
                                    <p:animEffect transition="in" filter="circle(in)">
                                      <p:cBhvr>
                                        <p:cTn id="7" dur="2000"/>
                                        <p:tgtEl>
                                          <p:spTgt spid="553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3EC88-C377-4792-AEAF-E3028177B75F}"/>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EA54A693-1171-473A-90DC-4D33EBCAE96B}"/>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11DF1A75-B10E-403D-B8AD-424BEC447F46}" type="slidenum">
              <a:rPr lang="en-GB" altLang="en-US" sz="1200"/>
              <a:pPr>
                <a:spcBef>
                  <a:spcPct val="0"/>
                </a:spcBef>
                <a:buClrTx/>
                <a:buFontTx/>
                <a:buNone/>
              </a:pPr>
              <a:t>61</a:t>
            </a:fld>
            <a:endParaRPr lang="en-GB" altLang="en-US" sz="1200"/>
          </a:p>
        </p:txBody>
      </p:sp>
      <p:pic>
        <p:nvPicPr>
          <p:cNvPr id="56324" name="Picture 2" descr="Lochcarron">
            <a:extLst>
              <a:ext uri="{FF2B5EF4-FFF2-40B4-BE49-F238E27FC236}">
                <a16:creationId xmlns:a16="http://schemas.microsoft.com/office/drawing/2014/main" id="{77CF4BDB-FCFC-4792-A304-E6B8FF373A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601" r="4041" b="7974"/>
          <a:stretch>
            <a:fillRect/>
          </a:stretch>
        </p:blipFill>
        <p:spPr bwMode="auto">
          <a:xfrm>
            <a:off x="1714500" y="1500188"/>
            <a:ext cx="5715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998A2DA-BFA1-470C-9510-99C5BB365387}"/>
              </a:ext>
            </a:extLst>
          </p:cNvPr>
          <p:cNvSpPr txBox="1"/>
          <p:nvPr/>
        </p:nvSpPr>
        <p:spPr>
          <a:xfrm>
            <a:off x="1643063" y="4429125"/>
            <a:ext cx="5786437" cy="646113"/>
          </a:xfrm>
          <a:prstGeom prst="rect">
            <a:avLst/>
          </a:prstGeom>
          <a:noFill/>
        </p:spPr>
        <p:txBody>
          <a:bodyPr>
            <a:spAutoFit/>
          </a:bodyPr>
          <a:lstStyle/>
          <a:p>
            <a:pPr algn="ctr" eaLnBrk="1" hangingPunct="1">
              <a:defRPr/>
            </a:pPr>
            <a:r>
              <a:rPr lang="en-GB" sz="3600" b="1" dirty="0" err="1">
                <a:solidFill>
                  <a:srgbClr val="FFFF00"/>
                </a:solidFill>
                <a:effectLst>
                  <a:outerShdw blurRad="38100" dist="38100" dir="2700000" algn="tl">
                    <a:srgbClr val="000000">
                      <a:alpha val="43137"/>
                    </a:srgbClr>
                  </a:outerShdw>
                </a:effectLst>
                <a:latin typeface="Arial" charset="0"/>
                <a:cs typeface="Arial" charset="0"/>
              </a:rPr>
              <a:t>Lochcarron</a:t>
            </a:r>
            <a:r>
              <a:rPr lang="en-GB" dirty="0">
                <a:solidFill>
                  <a:srgbClr val="FFFF00"/>
                </a:solidFill>
                <a:latin typeface="Arial" charset="0"/>
                <a:cs typeface="Arial" charset="0"/>
              </a:rPr>
              <a:t>.</a:t>
            </a:r>
          </a:p>
        </p:txBody>
      </p:sp>
      <p:sp>
        <p:nvSpPr>
          <p:cNvPr id="6" name="TextBox 5">
            <a:extLst>
              <a:ext uri="{FF2B5EF4-FFF2-40B4-BE49-F238E27FC236}">
                <a16:creationId xmlns:a16="http://schemas.microsoft.com/office/drawing/2014/main" id="{8F703D17-F5B7-4E9A-91C5-A901D678D12C}"/>
              </a:ext>
            </a:extLst>
          </p:cNvPr>
          <p:cNvSpPr txBox="1"/>
          <p:nvPr/>
        </p:nvSpPr>
        <p:spPr>
          <a:xfrm>
            <a:off x="0" y="5041900"/>
            <a:ext cx="9144000" cy="1816100"/>
          </a:xfrm>
          <a:prstGeom prst="rect">
            <a:avLst/>
          </a:prstGeom>
          <a:solidFill>
            <a:schemeClr val="accent4">
              <a:lumMod val="90000"/>
            </a:schemeClr>
          </a:solidFill>
        </p:spPr>
        <p:txBody>
          <a:bodyPr>
            <a:spAutoFit/>
          </a:bodyPr>
          <a:lstStyle/>
          <a:p>
            <a:pPr algn="ctr" eaLnBrk="1" hangingPunct="1">
              <a:defRPr/>
            </a:pPr>
            <a:r>
              <a:rPr lang="en-GB" sz="2800" b="1" dirty="0">
                <a:solidFill>
                  <a:schemeClr val="bg2"/>
                </a:solidFill>
                <a:effectLst>
                  <a:outerShdw blurRad="38100" dist="38100" dir="2700000" algn="tl">
                    <a:srgbClr val="000000">
                      <a:alpha val="43137"/>
                    </a:srgbClr>
                  </a:outerShdw>
                </a:effectLst>
                <a:latin typeface="Arial" charset="0"/>
                <a:cs typeface="Arial" charset="0"/>
              </a:rPr>
              <a:t>Rev. Lachlan Mackenzie, of </a:t>
            </a:r>
            <a:r>
              <a:rPr lang="en-GB" sz="2800" b="1" dirty="0" err="1">
                <a:solidFill>
                  <a:schemeClr val="bg2"/>
                </a:solidFill>
                <a:effectLst>
                  <a:outerShdw blurRad="38100" dist="38100" dir="2700000" algn="tl">
                    <a:srgbClr val="000000">
                      <a:alpha val="43137"/>
                    </a:srgbClr>
                  </a:outerShdw>
                </a:effectLst>
                <a:latin typeface="Arial" charset="0"/>
                <a:cs typeface="Arial" charset="0"/>
              </a:rPr>
              <a:t>Lochcarron</a:t>
            </a:r>
            <a:r>
              <a:rPr lang="en-GB" sz="2800" b="1" dirty="0">
                <a:solidFill>
                  <a:schemeClr val="bg2"/>
                </a:solidFill>
                <a:effectLst>
                  <a:outerShdw blurRad="38100" dist="38100" dir="2700000" algn="tl">
                    <a:srgbClr val="000000">
                      <a:alpha val="43137"/>
                    </a:srgbClr>
                  </a:outerShdw>
                </a:effectLst>
                <a:latin typeface="Arial" charset="0"/>
                <a:cs typeface="Arial" charset="0"/>
              </a:rPr>
              <a:t>....  </a:t>
            </a:r>
            <a:r>
              <a:rPr lang="en-GB" sz="2800" b="1" dirty="0">
                <a:solidFill>
                  <a:srgbClr val="FF0000"/>
                </a:solidFill>
                <a:effectLst>
                  <a:outerShdw blurRad="38100" dist="38100" dir="2700000" algn="tl">
                    <a:srgbClr val="000000">
                      <a:alpha val="43137"/>
                    </a:srgbClr>
                  </a:outerShdw>
                </a:effectLst>
                <a:latin typeface="Arial" charset="0"/>
                <a:cs typeface="Arial" charset="0"/>
              </a:rPr>
              <a:t>held strongly that the ancestors of the </a:t>
            </a:r>
            <a:r>
              <a:rPr lang="en-GB" sz="2800" b="1" dirty="0" err="1">
                <a:solidFill>
                  <a:srgbClr val="FF0000"/>
                </a:solidFill>
                <a:effectLst>
                  <a:outerShdw blurRad="38100" dist="38100" dir="2700000" algn="tl">
                    <a:srgbClr val="000000">
                      <a:alpha val="43137"/>
                    </a:srgbClr>
                  </a:outerShdw>
                </a:effectLst>
                <a:latin typeface="Arial" charset="0"/>
                <a:cs typeface="Arial" charset="0"/>
              </a:rPr>
              <a:t>Kelts</a:t>
            </a:r>
            <a:r>
              <a:rPr lang="en-GB" sz="2800" b="1" dirty="0">
                <a:solidFill>
                  <a:srgbClr val="FF0000"/>
                </a:solidFill>
                <a:effectLst>
                  <a:outerShdw blurRad="38100" dist="38100" dir="2700000" algn="tl">
                    <a:srgbClr val="000000">
                      <a:alpha val="43137"/>
                    </a:srgbClr>
                  </a:outerShdw>
                </a:effectLst>
                <a:latin typeface="Arial" charset="0"/>
                <a:cs typeface="Arial" charset="0"/>
              </a:rPr>
              <a:t>, </a:t>
            </a:r>
            <a:r>
              <a:rPr lang="en-GB" sz="2800" b="1" dirty="0">
                <a:solidFill>
                  <a:srgbClr val="00CC00"/>
                </a:solidFill>
                <a:effectLst>
                  <a:outerShdw blurRad="38100" dist="38100" dir="2700000" algn="tl">
                    <a:srgbClr val="000000">
                      <a:alpha val="43137"/>
                    </a:srgbClr>
                  </a:outerShdw>
                </a:effectLst>
                <a:latin typeface="Arial" charset="0"/>
                <a:cs typeface="Arial" charset="0"/>
              </a:rPr>
              <a:t>when they reached the shores of Britain,</a:t>
            </a:r>
            <a:r>
              <a:rPr lang="en-GB" sz="2800" b="1" dirty="0">
                <a:effectLst>
                  <a:outerShdw blurRad="38100" dist="38100" dir="2700000" algn="tl">
                    <a:srgbClr val="000000">
                      <a:alpha val="43137"/>
                    </a:srgbClr>
                  </a:outerShdw>
                </a:effectLst>
                <a:latin typeface="Arial" charset="0"/>
                <a:cs typeface="Arial" charset="0"/>
              </a:rPr>
              <a:t> </a:t>
            </a:r>
            <a:r>
              <a:rPr lang="en-GB" sz="2800" b="1" dirty="0">
                <a:solidFill>
                  <a:srgbClr val="FF9900"/>
                </a:solidFill>
                <a:effectLst>
                  <a:outerShdw blurRad="38100" dist="38100" dir="2700000" algn="tl">
                    <a:srgbClr val="000000">
                      <a:alpha val="43137"/>
                    </a:srgbClr>
                  </a:outerShdw>
                </a:effectLst>
                <a:latin typeface="Arial" charset="0"/>
                <a:cs typeface="Arial" charset="0"/>
              </a:rPr>
              <a:t>spoke the Hebrew language.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circle(in)">
                                      <p:cBhvr>
                                        <p:cTn id="7" dur="2000"/>
                                        <p:tgtEl>
                                          <p:spTgt spid="563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6DD2D-F112-4913-9979-DACD22739ED1}"/>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FE96FC24-B7AF-4F86-9F91-E55AEBAB30B0}"/>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579A8DE3-DCB0-4C8B-82F2-9C3BC986C77B}" type="slidenum">
              <a:rPr lang="en-GB" altLang="en-US" sz="1200"/>
              <a:pPr>
                <a:spcBef>
                  <a:spcPct val="0"/>
                </a:spcBef>
                <a:buClrTx/>
                <a:buFontTx/>
                <a:buNone/>
              </a:pPr>
              <a:t>62</a:t>
            </a:fld>
            <a:endParaRPr lang="en-GB" altLang="en-US" sz="1200"/>
          </a:p>
        </p:txBody>
      </p:sp>
      <p:sp>
        <p:nvSpPr>
          <p:cNvPr id="4" name="TextBox 3">
            <a:extLst>
              <a:ext uri="{FF2B5EF4-FFF2-40B4-BE49-F238E27FC236}">
                <a16:creationId xmlns:a16="http://schemas.microsoft.com/office/drawing/2014/main" id="{92A440FB-5E94-482E-9410-4C2E979FDDE0}"/>
              </a:ext>
            </a:extLst>
          </p:cNvPr>
          <p:cNvSpPr txBox="1"/>
          <p:nvPr/>
        </p:nvSpPr>
        <p:spPr>
          <a:xfrm>
            <a:off x="4643438" y="2643188"/>
            <a:ext cx="4357687" cy="2678112"/>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ctr" eaLnBrk="1" hangingPunct="1">
              <a:defRPr/>
            </a:pPr>
            <a:r>
              <a:rPr lang="en-GB" sz="2800" b="1" dirty="0">
                <a:solidFill>
                  <a:srgbClr val="00B0F0"/>
                </a:solidFill>
                <a:effectLst>
                  <a:outerShdw blurRad="38100" dist="38100" dir="2700000" algn="tl">
                    <a:srgbClr val="000000">
                      <a:alpha val="43137"/>
                    </a:srgbClr>
                  </a:outerShdw>
                </a:effectLst>
              </a:rPr>
              <a:t>According to </a:t>
            </a:r>
            <a:r>
              <a:rPr lang="en-GB" sz="2800" b="1" dirty="0" err="1">
                <a:solidFill>
                  <a:srgbClr val="00B0F0"/>
                </a:solidFill>
                <a:effectLst>
                  <a:outerShdw blurRad="38100" dist="38100" dir="2700000" algn="tl">
                    <a:srgbClr val="000000">
                      <a:alpha val="43137"/>
                    </a:srgbClr>
                  </a:outerShdw>
                </a:effectLst>
              </a:rPr>
              <a:t>Vallencey</a:t>
            </a:r>
            <a:r>
              <a:rPr lang="en-GB" sz="2800" b="1" dirty="0">
                <a:solidFill>
                  <a:srgbClr val="00B0F0"/>
                </a:solidFill>
                <a:effectLst>
                  <a:outerShdw blurRad="38100" dist="38100" dir="2700000" algn="tl">
                    <a:srgbClr val="000000">
                      <a:alpha val="43137"/>
                    </a:srgbClr>
                  </a:outerShdw>
                </a:effectLst>
              </a:rPr>
              <a:t>, </a:t>
            </a:r>
            <a:r>
              <a:rPr lang="en-GB" sz="2800" b="1" dirty="0">
                <a:solidFill>
                  <a:srgbClr val="FF9900"/>
                </a:solidFill>
                <a:effectLst>
                  <a:outerShdw blurRad="38100" dist="38100" dir="2700000" algn="tl">
                    <a:srgbClr val="000000">
                      <a:alpha val="43137"/>
                    </a:srgbClr>
                  </a:outerShdw>
                </a:effectLst>
              </a:rPr>
              <a:t>'the language of the early inhabitants of Ireland was a compound of Hebrew and Phoenician,’</a:t>
            </a:r>
          </a:p>
        </p:txBody>
      </p:sp>
      <p:pic>
        <p:nvPicPr>
          <p:cNvPr id="58373" name="Picture 7" descr="http://images.google.co.uk/url?source=imgres&amp;ct=img&amp;q=http://www.buyimage.co.uk/ireland/general/map.gif&amp;usg=AFQjCNFn_kwUrNtfIeI0bbhxLUvwAdekAA">
            <a:extLst>
              <a:ext uri="{FF2B5EF4-FFF2-40B4-BE49-F238E27FC236}">
                <a16:creationId xmlns:a16="http://schemas.microsoft.com/office/drawing/2014/main" id="{1AE72FB0-DF4C-4133-93FC-C59DEF4768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4438"/>
            <a:ext cx="4762500"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8373"/>
                                        </p:tgtEl>
                                        <p:attrNameLst>
                                          <p:attrName>style.visibility</p:attrName>
                                        </p:attrNameLst>
                                      </p:cBhvr>
                                      <p:to>
                                        <p:strVal val="visible"/>
                                      </p:to>
                                    </p:set>
                                    <p:animEffect transition="in" filter="circle(in)">
                                      <p:cBhvr>
                                        <p:cTn id="7" dur="2000"/>
                                        <p:tgtEl>
                                          <p:spTgt spid="583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1188C-82F1-4ABA-862D-61FBCBCCA6B1}"/>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4333A47D-7AE1-4DFB-9579-C1A6F4A9AB54}"/>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295D9812-92C7-471D-A4FC-E4CC72CDE54B}" type="slidenum">
              <a:rPr lang="en-GB" altLang="en-US" sz="1200"/>
              <a:pPr>
                <a:spcBef>
                  <a:spcPct val="0"/>
                </a:spcBef>
                <a:buClrTx/>
                <a:buFontTx/>
                <a:buNone/>
              </a:pPr>
              <a:t>63</a:t>
            </a:fld>
            <a:endParaRPr lang="en-GB" altLang="en-US" sz="1200"/>
          </a:p>
        </p:txBody>
      </p:sp>
      <p:sp>
        <p:nvSpPr>
          <p:cNvPr id="4" name="TextBox 3">
            <a:extLst>
              <a:ext uri="{FF2B5EF4-FFF2-40B4-BE49-F238E27FC236}">
                <a16:creationId xmlns:a16="http://schemas.microsoft.com/office/drawing/2014/main" id="{90DB34E2-4754-4F2D-B254-AE6EA49B8D81}"/>
              </a:ext>
            </a:extLst>
          </p:cNvPr>
          <p:cNvSpPr txBox="1"/>
          <p:nvPr/>
        </p:nvSpPr>
        <p:spPr>
          <a:xfrm>
            <a:off x="4786313" y="1643063"/>
            <a:ext cx="4357687" cy="3970337"/>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2800" b="1" dirty="0">
                <a:solidFill>
                  <a:srgbClr val="00FFFF"/>
                </a:solidFill>
                <a:effectLst>
                  <a:outerShdw blurRad="38100" dist="38100" dir="2700000" algn="tl">
                    <a:srgbClr val="000000">
                      <a:alpha val="43137"/>
                    </a:srgbClr>
                  </a:outerShdw>
                </a:effectLst>
              </a:rPr>
              <a:t>Entire sentences of archaic Hebraisms are similarly to be found in the now obsolete Cornish language, </a:t>
            </a:r>
            <a:r>
              <a:rPr lang="en-GB" sz="2800" b="1" dirty="0">
                <a:solidFill>
                  <a:srgbClr val="FF9900"/>
                </a:solidFill>
                <a:effectLst>
                  <a:outerShdw blurRad="38100" dist="38100" dir="2700000" algn="tl">
                    <a:srgbClr val="000000">
                      <a:alpha val="43137"/>
                    </a:srgbClr>
                  </a:outerShdw>
                </a:effectLst>
              </a:rPr>
              <a:t>and there are 'several thousand words of Hebrew origin' in the Erse or Gaelic. </a:t>
            </a:r>
          </a:p>
        </p:txBody>
      </p:sp>
      <p:pic>
        <p:nvPicPr>
          <p:cNvPr id="57349" name="Picture 2" descr="http://images.google.co.uk/url?source=imgres&amp;ct=img&amp;q=http://www.4hotels.co.uk/uk/images/england-cornwall.gif&amp;usg=AFQjCNGtZJK3jTH1azQbEN2q5AbICzlnjg">
            <a:extLst>
              <a:ext uri="{FF2B5EF4-FFF2-40B4-BE49-F238E27FC236}">
                <a16:creationId xmlns:a16="http://schemas.microsoft.com/office/drawing/2014/main" id="{DDDD75E5-DCBC-465E-AF48-C9041213C2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500188"/>
            <a:ext cx="43815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7349"/>
                                        </p:tgtEl>
                                        <p:attrNameLst>
                                          <p:attrName>style.visibility</p:attrName>
                                        </p:attrNameLst>
                                      </p:cBhvr>
                                      <p:to>
                                        <p:strVal val="visible"/>
                                      </p:to>
                                    </p:set>
                                    <p:animEffect transition="in" filter="circle(in)">
                                      <p:cBhvr>
                                        <p:cTn id="7" dur="2000"/>
                                        <p:tgtEl>
                                          <p:spTgt spid="573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28C1D-6938-41E1-B013-8941276EF1F3}"/>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59348FE8-825A-414A-B072-D5F7F105591F}"/>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9356FD8F-BAF2-4142-AE11-9EF5109A9CD7}" type="slidenum">
              <a:rPr lang="en-GB" altLang="en-US" sz="1200"/>
              <a:pPr>
                <a:spcBef>
                  <a:spcPct val="0"/>
                </a:spcBef>
                <a:buClrTx/>
                <a:buFontTx/>
                <a:buNone/>
              </a:pPr>
              <a:t>64</a:t>
            </a:fld>
            <a:endParaRPr lang="en-GB" altLang="en-US" sz="1200"/>
          </a:p>
        </p:txBody>
      </p:sp>
      <p:sp>
        <p:nvSpPr>
          <p:cNvPr id="4" name="TextBox 3">
            <a:extLst>
              <a:ext uri="{FF2B5EF4-FFF2-40B4-BE49-F238E27FC236}">
                <a16:creationId xmlns:a16="http://schemas.microsoft.com/office/drawing/2014/main" id="{B811E6C9-506E-4AB4-9948-B92458CF5244}"/>
              </a:ext>
            </a:extLst>
          </p:cNvPr>
          <p:cNvSpPr txBox="1"/>
          <p:nvPr/>
        </p:nvSpPr>
        <p:spPr>
          <a:xfrm>
            <a:off x="3500438" y="1785938"/>
            <a:ext cx="5643562" cy="4400550"/>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2800" b="1" dirty="0">
                <a:solidFill>
                  <a:srgbClr val="00FFFF"/>
                </a:solidFill>
                <a:effectLst>
                  <a:outerShdw blurRad="38100" dist="38100" dir="2700000" algn="tl">
                    <a:srgbClr val="000000">
                      <a:alpha val="43137"/>
                    </a:srgbClr>
                  </a:outerShdw>
                </a:effectLst>
              </a:rPr>
              <a:t>and this statement would appear to be substantiated by the curious fact that in 1827, </a:t>
            </a:r>
            <a:r>
              <a:rPr lang="en-GB" sz="2800" b="1" dirty="0">
                <a:solidFill>
                  <a:srgbClr val="FFFF00"/>
                </a:solidFill>
                <a:effectLst>
                  <a:outerShdw blurRad="38100" dist="38100" dir="2700000" algn="tl">
                    <a:srgbClr val="000000">
                      <a:alpha val="43137"/>
                    </a:srgbClr>
                  </a:outerShdw>
                </a:effectLst>
              </a:rPr>
              <a:t>the Bible Societies presented Hebrew Bibles to the native Irish in preference to those printed in English,</a:t>
            </a:r>
            <a:r>
              <a:rPr lang="en-GB" sz="2800" b="1" dirty="0">
                <a:effectLst>
                  <a:outerShdw blurRad="38100" dist="38100" dir="2700000" algn="tl">
                    <a:srgbClr val="000000">
                      <a:alpha val="43137"/>
                    </a:srgbClr>
                  </a:outerShdw>
                </a:effectLst>
              </a:rPr>
              <a:t> </a:t>
            </a:r>
            <a:r>
              <a:rPr lang="en-GB" sz="2800" b="1" dirty="0">
                <a:solidFill>
                  <a:srgbClr val="00FF00"/>
                </a:solidFill>
                <a:effectLst>
                  <a:outerShdw blurRad="38100" dist="38100" dir="2700000" algn="tl">
                    <a:srgbClr val="000000">
                      <a:alpha val="43137"/>
                    </a:srgbClr>
                  </a:outerShdw>
                </a:effectLst>
              </a:rPr>
              <a:t>as it was found that the Irish peasants understood Hebrew more readily than English....</a:t>
            </a:r>
          </a:p>
        </p:txBody>
      </p:sp>
      <p:pic>
        <p:nvPicPr>
          <p:cNvPr id="59397" name="Picture 7" descr="http://images.google.co.uk/url?source=imgres&amp;ct=img&amp;q=http://rdtwot.files.wordpress.com/2008/04/rhb.jpg&amp;usg=AFQjCNFeIMoLDpFC3zL14fxyWzAyfVku5g">
            <a:extLst>
              <a:ext uri="{FF2B5EF4-FFF2-40B4-BE49-F238E27FC236}">
                <a16:creationId xmlns:a16="http://schemas.microsoft.com/office/drawing/2014/main" id="{9C9C4FDB-3CC5-4A68-A403-D87DB1EE69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2135188"/>
            <a:ext cx="2643188"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circle(in)">
                                      <p:cBhvr>
                                        <p:cTn id="7" dur="2000"/>
                                        <p:tgtEl>
                                          <p:spTgt spid="593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BF926-B71F-42C3-9044-EE8857A864A9}"/>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438501CB-C2C3-4892-83D4-D5A838D0355E}"/>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93302FAF-E696-4DB4-821E-53199C1A869A}" type="slidenum">
              <a:rPr lang="en-GB" altLang="en-US" sz="1200"/>
              <a:pPr>
                <a:spcBef>
                  <a:spcPct val="0"/>
                </a:spcBef>
                <a:buClrTx/>
                <a:buFontTx/>
                <a:buNone/>
              </a:pPr>
              <a:t>65</a:t>
            </a:fld>
            <a:endParaRPr lang="en-GB" altLang="en-US" sz="1200"/>
          </a:p>
        </p:txBody>
      </p:sp>
      <p:sp>
        <p:nvSpPr>
          <p:cNvPr id="59396" name="TextBox 3">
            <a:extLst>
              <a:ext uri="{FF2B5EF4-FFF2-40B4-BE49-F238E27FC236}">
                <a16:creationId xmlns:a16="http://schemas.microsoft.com/office/drawing/2014/main" id="{DA2BCEF5-25F9-4E86-B71B-56ABB3FD07E9}"/>
              </a:ext>
            </a:extLst>
          </p:cNvPr>
          <p:cNvSpPr txBox="1">
            <a:spLocks noChangeArrowheads="1"/>
          </p:cNvSpPr>
          <p:nvPr/>
        </p:nvSpPr>
        <p:spPr bwMode="auto">
          <a:xfrm>
            <a:off x="0" y="5041900"/>
            <a:ext cx="9144000" cy="1816100"/>
          </a:xfrm>
          <a:prstGeom prst="rect">
            <a:avLst/>
          </a:prstGeom>
          <a:solidFill>
            <a:schemeClr val="accent3"/>
          </a:solidFill>
          <a:ln w="9525">
            <a:noFill/>
            <a:miter lim="800000"/>
            <a:headEnd/>
            <a:tailEnd/>
          </a:ln>
        </p:spPr>
        <p:txBody>
          <a:bodyPr>
            <a:spAutoFit/>
          </a:bodyPr>
          <a:lstStyle/>
          <a:p>
            <a:pPr algn="ctr" eaLnBrk="1" hangingPunct="1">
              <a:defRPr/>
            </a:pPr>
            <a:r>
              <a:rPr lang="en-GB" sz="2800" b="1" dirty="0">
                <a:solidFill>
                  <a:srgbClr val="C00000"/>
                </a:solidFill>
                <a:effectLst>
                  <a:outerShdw blurRad="38100" dist="38100" dir="2700000" algn="tl">
                    <a:srgbClr val="000000">
                      <a:alpha val="43137"/>
                    </a:srgbClr>
                  </a:outerShdw>
                </a:effectLst>
                <a:latin typeface="Arial" charset="0"/>
                <a:cs typeface="Arial" charset="0"/>
              </a:rPr>
              <a:t>A possible Hebrew/Aramaic and Celtic/Gaelic link is revealed, for example, </a:t>
            </a:r>
            <a:r>
              <a:rPr lang="en-GB" sz="2800" b="1" dirty="0">
                <a:solidFill>
                  <a:schemeClr val="tx2">
                    <a:lumMod val="50000"/>
                  </a:schemeClr>
                </a:solidFill>
                <a:effectLst>
                  <a:outerShdw blurRad="38100" dist="38100" dir="2700000" algn="tl">
                    <a:srgbClr val="000000">
                      <a:alpha val="43137"/>
                    </a:srgbClr>
                  </a:outerShdw>
                </a:effectLst>
                <a:latin typeface="Arial" charset="0"/>
                <a:cs typeface="Arial" charset="0"/>
              </a:rPr>
              <a:t>in such names as </a:t>
            </a:r>
            <a:r>
              <a:rPr lang="en-GB" sz="2800" b="1" dirty="0" err="1">
                <a:solidFill>
                  <a:schemeClr val="tx2">
                    <a:lumMod val="50000"/>
                  </a:schemeClr>
                </a:solidFill>
                <a:effectLst>
                  <a:outerShdw blurRad="38100" dist="38100" dir="2700000" algn="tl">
                    <a:srgbClr val="000000">
                      <a:alpha val="43137"/>
                    </a:srgbClr>
                  </a:outerShdw>
                </a:effectLst>
                <a:latin typeface="Arial" charset="0"/>
                <a:cs typeface="Arial" charset="0"/>
              </a:rPr>
              <a:t>Isa</a:t>
            </a:r>
            <a:r>
              <a:rPr lang="en-GB" sz="2800" b="1" dirty="0">
                <a:solidFill>
                  <a:schemeClr val="tx2">
                    <a:lumMod val="50000"/>
                  </a:schemeClr>
                </a:solidFill>
                <a:effectLst>
                  <a:outerShdw blurRad="38100" dist="38100" dir="2700000" algn="tl">
                    <a:srgbClr val="000000">
                      <a:alpha val="43137"/>
                    </a:srgbClr>
                  </a:outerShdw>
                </a:effectLst>
                <a:latin typeface="Arial" charset="0"/>
                <a:cs typeface="Arial" charset="0"/>
              </a:rPr>
              <a:t> and </a:t>
            </a:r>
            <a:r>
              <a:rPr lang="en-GB" sz="2800" b="1" dirty="0" err="1">
                <a:solidFill>
                  <a:schemeClr val="tx2">
                    <a:lumMod val="50000"/>
                  </a:schemeClr>
                </a:solidFill>
                <a:effectLst>
                  <a:outerShdw blurRad="38100" dist="38100" dir="2700000" algn="tl">
                    <a:srgbClr val="000000">
                      <a:alpha val="43137"/>
                    </a:srgbClr>
                  </a:outerShdw>
                </a:effectLst>
                <a:latin typeface="Arial" charset="0"/>
                <a:cs typeface="Arial" charset="0"/>
              </a:rPr>
              <a:t>Iosa</a:t>
            </a:r>
            <a:r>
              <a:rPr lang="en-GB" sz="2800" b="1" dirty="0">
                <a:solidFill>
                  <a:schemeClr val="tx2">
                    <a:lumMod val="50000"/>
                  </a:schemeClr>
                </a:solidFill>
                <a:effectLst>
                  <a:outerShdw blurRad="38100" dist="38100" dir="2700000" algn="tl">
                    <a:srgbClr val="000000">
                      <a:alpha val="43137"/>
                    </a:srgbClr>
                  </a:outerShdw>
                </a:effectLst>
                <a:latin typeface="Arial" charset="0"/>
                <a:cs typeface="Arial" charset="0"/>
              </a:rPr>
              <a:t>,</a:t>
            </a:r>
            <a:r>
              <a:rPr lang="en-GB" sz="2800" b="1" dirty="0">
                <a:effectLst>
                  <a:outerShdw blurRad="38100" dist="38100" dir="2700000" algn="tl">
                    <a:srgbClr val="000000">
                      <a:alpha val="43137"/>
                    </a:srgbClr>
                  </a:outerShdw>
                </a:effectLst>
                <a:latin typeface="Arial" charset="0"/>
                <a:cs typeface="Arial" charset="0"/>
              </a:rPr>
              <a:t> </a:t>
            </a:r>
            <a:r>
              <a:rPr lang="en-GB" sz="2800" b="1" dirty="0" err="1">
                <a:solidFill>
                  <a:schemeClr val="accent4">
                    <a:lumMod val="10000"/>
                  </a:schemeClr>
                </a:solidFill>
                <a:effectLst>
                  <a:outerShdw blurRad="38100" dist="38100" dir="2700000" algn="tl">
                    <a:srgbClr val="000000">
                      <a:alpha val="43137"/>
                    </a:srgbClr>
                  </a:outerShdw>
                </a:effectLst>
                <a:latin typeface="Arial" charset="0"/>
                <a:cs typeface="Arial" charset="0"/>
              </a:rPr>
              <a:t>Cana</a:t>
            </a:r>
            <a:r>
              <a:rPr lang="en-GB" sz="2800" b="1" dirty="0">
                <a:solidFill>
                  <a:schemeClr val="accent4">
                    <a:lumMod val="10000"/>
                  </a:schemeClr>
                </a:solidFill>
                <a:effectLst>
                  <a:outerShdw blurRad="38100" dist="38100" dir="2700000" algn="tl">
                    <a:srgbClr val="000000">
                      <a:alpha val="43137"/>
                    </a:srgbClr>
                  </a:outerShdw>
                </a:effectLst>
                <a:latin typeface="Arial" charset="0"/>
                <a:cs typeface="Arial" charset="0"/>
              </a:rPr>
              <a:t> (Galilee) and </a:t>
            </a:r>
            <a:r>
              <a:rPr lang="en-GB" sz="2800" b="1" dirty="0" err="1">
                <a:solidFill>
                  <a:schemeClr val="accent4">
                    <a:lumMod val="10000"/>
                  </a:schemeClr>
                </a:solidFill>
                <a:effectLst>
                  <a:outerShdw blurRad="38100" dist="38100" dir="2700000" algn="tl">
                    <a:srgbClr val="000000">
                      <a:alpha val="43137"/>
                    </a:srgbClr>
                  </a:outerShdw>
                </a:effectLst>
                <a:latin typeface="Arial" charset="0"/>
                <a:cs typeface="Arial" charset="0"/>
              </a:rPr>
              <a:t>Canna</a:t>
            </a:r>
            <a:r>
              <a:rPr lang="en-GB" sz="2800" b="1" dirty="0">
                <a:solidFill>
                  <a:schemeClr val="accent4">
                    <a:lumMod val="10000"/>
                  </a:schemeClr>
                </a:solidFill>
                <a:effectLst>
                  <a:outerShdw blurRad="38100" dist="38100" dir="2700000" algn="tl">
                    <a:srgbClr val="000000">
                      <a:alpha val="43137"/>
                    </a:srgbClr>
                  </a:outerShdw>
                </a:effectLst>
                <a:latin typeface="Arial" charset="0"/>
                <a:cs typeface="Arial" charset="0"/>
              </a:rPr>
              <a:t> (a western Isle of Scotland), </a:t>
            </a:r>
          </a:p>
        </p:txBody>
      </p:sp>
      <p:pic>
        <p:nvPicPr>
          <p:cNvPr id="60421" name="Picture 6" descr="Cliffs on Isle of Canna Hebrides">
            <a:extLst>
              <a:ext uri="{FF2B5EF4-FFF2-40B4-BE49-F238E27FC236}">
                <a16:creationId xmlns:a16="http://schemas.microsoft.com/office/drawing/2014/main" id="{796E0A6C-A854-407A-843D-A7EF2056FC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371600"/>
            <a:ext cx="4926012"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242793C-D27D-41B2-B340-EA2417DAE3AF}"/>
              </a:ext>
            </a:extLst>
          </p:cNvPr>
          <p:cNvSpPr txBox="1"/>
          <p:nvPr/>
        </p:nvSpPr>
        <p:spPr>
          <a:xfrm>
            <a:off x="6133338" y="2257212"/>
            <a:ext cx="2571750" cy="1754187"/>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3600" b="1" dirty="0">
                <a:solidFill>
                  <a:srgbClr val="00FFFF"/>
                </a:solidFill>
                <a:effectLst>
                  <a:outerShdw blurRad="38100" dist="38100" dir="2700000" algn="tl">
                    <a:srgbClr val="000000">
                      <a:alpha val="43137"/>
                    </a:srgbClr>
                  </a:outerShdw>
                </a:effectLst>
              </a:rPr>
              <a:t>The Isle Of </a:t>
            </a:r>
            <a:r>
              <a:rPr lang="en-GB" sz="3600" b="1" dirty="0" err="1">
                <a:solidFill>
                  <a:srgbClr val="00FFFF"/>
                </a:solidFill>
                <a:effectLst>
                  <a:outerShdw blurRad="38100" dist="38100" dir="2700000" algn="tl">
                    <a:srgbClr val="000000">
                      <a:alpha val="43137"/>
                    </a:srgbClr>
                  </a:outerShdw>
                </a:effectLst>
              </a:rPr>
              <a:t>Canna</a:t>
            </a:r>
            <a:r>
              <a:rPr lang="en-GB" sz="3600" b="1" dirty="0">
                <a:solidFill>
                  <a:srgbClr val="00FFFF"/>
                </a:solidFill>
                <a:effectLst>
                  <a:outerShdw blurRad="38100" dist="38100" dir="2700000" algn="tl">
                    <a:srgbClr val="000000">
                      <a:alpha val="43137"/>
                    </a:srgbClr>
                  </a:outerShdw>
                </a:effectLst>
              </a:rPr>
              <a:t> - Scotland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0421"/>
                                        </p:tgtEl>
                                        <p:attrNameLst>
                                          <p:attrName>style.visibility</p:attrName>
                                        </p:attrNameLst>
                                      </p:cBhvr>
                                      <p:to>
                                        <p:strVal val="visible"/>
                                      </p:to>
                                    </p:set>
                                    <p:animEffect transition="in" filter="circle(in)">
                                      <p:cBhvr>
                                        <p:cTn id="7" dur="2000"/>
                                        <p:tgtEl>
                                          <p:spTgt spid="604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9396"/>
                                        </p:tgtEl>
                                        <p:attrNameLst>
                                          <p:attrName>style.visibility</p:attrName>
                                        </p:attrNameLst>
                                      </p:cBhvr>
                                      <p:to>
                                        <p:strVal val="visible"/>
                                      </p:to>
                                    </p:set>
                                    <p:anim calcmode="lin" valueType="num">
                                      <p:cBhvr additive="base">
                                        <p:cTn id="19" dur="500" fill="hold"/>
                                        <p:tgtEl>
                                          <p:spTgt spid="59396"/>
                                        </p:tgtEl>
                                        <p:attrNameLst>
                                          <p:attrName>ppt_x</p:attrName>
                                        </p:attrNameLst>
                                      </p:cBhvr>
                                      <p:tavLst>
                                        <p:tav tm="0">
                                          <p:val>
                                            <p:strVal val="#ppt_x"/>
                                          </p:val>
                                        </p:tav>
                                        <p:tav tm="100000">
                                          <p:val>
                                            <p:strVal val="#ppt_x"/>
                                          </p:val>
                                        </p:tav>
                                      </p:tavLst>
                                    </p:anim>
                                    <p:anim calcmode="lin" valueType="num">
                                      <p:cBhvr additive="base">
                                        <p:cTn id="20" dur="500" fill="hold"/>
                                        <p:tgtEl>
                                          <p:spTgt spid="593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5FD5A-F9D8-4886-8B72-B6341DA4CA25}"/>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CEC56DFC-2310-4758-865E-51AB972C6D23}"/>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06CBEEAE-5054-4C85-B621-D2676BF075AA}" type="slidenum">
              <a:rPr lang="en-GB" altLang="en-US" sz="1200"/>
              <a:pPr>
                <a:spcBef>
                  <a:spcPct val="0"/>
                </a:spcBef>
                <a:buClrTx/>
                <a:buFontTx/>
                <a:buNone/>
              </a:pPr>
              <a:t>66</a:t>
            </a:fld>
            <a:endParaRPr lang="en-GB" altLang="en-US" sz="1200"/>
          </a:p>
        </p:txBody>
      </p:sp>
      <p:sp>
        <p:nvSpPr>
          <p:cNvPr id="59396" name="TextBox 3">
            <a:extLst>
              <a:ext uri="{FF2B5EF4-FFF2-40B4-BE49-F238E27FC236}">
                <a16:creationId xmlns:a16="http://schemas.microsoft.com/office/drawing/2014/main" id="{681358CA-D53E-4C6C-AB83-AEC0FBF56EE0}"/>
              </a:ext>
            </a:extLst>
          </p:cNvPr>
          <p:cNvSpPr txBox="1">
            <a:spLocks noChangeArrowheads="1"/>
          </p:cNvSpPr>
          <p:nvPr/>
        </p:nvSpPr>
        <p:spPr bwMode="auto">
          <a:xfrm>
            <a:off x="3357563" y="1714500"/>
            <a:ext cx="5500687" cy="4524375"/>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3600" b="1" dirty="0">
                <a:solidFill>
                  <a:srgbClr val="00FFFF"/>
                </a:solidFill>
                <a:effectLst>
                  <a:outerShdw blurRad="38100" dist="38100" dir="2700000" algn="tl">
                    <a:srgbClr val="000000">
                      <a:alpha val="43137"/>
                    </a:srgbClr>
                  </a:outerShdw>
                </a:effectLst>
              </a:rPr>
              <a:t>Hebrew and Hebrides and the Hebrew word </a:t>
            </a:r>
            <a:r>
              <a:rPr lang="en-GB" sz="3600" b="1" dirty="0" err="1">
                <a:solidFill>
                  <a:srgbClr val="00FFFF"/>
                </a:solidFill>
                <a:effectLst>
                  <a:outerShdw blurRad="38100" dist="38100" dir="2700000" algn="tl">
                    <a:srgbClr val="000000">
                      <a:alpha val="43137"/>
                    </a:srgbClr>
                  </a:outerShdw>
                </a:effectLst>
              </a:rPr>
              <a:t>Ath</a:t>
            </a:r>
            <a:r>
              <a:rPr lang="en-GB" sz="3600" b="1" dirty="0">
                <a:solidFill>
                  <a:srgbClr val="00FFFF"/>
                </a:solidFill>
                <a:effectLst>
                  <a:outerShdw blurRad="38100" dist="38100" dir="2700000" algn="tl">
                    <a:srgbClr val="000000">
                      <a:alpha val="43137"/>
                    </a:srgbClr>
                  </a:outerShdw>
                </a:effectLst>
              </a:rPr>
              <a:t> in Athol, </a:t>
            </a:r>
            <a:r>
              <a:rPr lang="en-GB" sz="3600" b="1" dirty="0">
                <a:solidFill>
                  <a:srgbClr val="FF9900"/>
                </a:solidFill>
                <a:effectLst>
                  <a:outerShdw blurRad="38100" dist="38100" dir="2700000" algn="tl">
                    <a:srgbClr val="000000">
                      <a:alpha val="43137"/>
                    </a:srgbClr>
                  </a:outerShdw>
                </a:effectLst>
              </a:rPr>
              <a:t>Scotland.</a:t>
            </a:r>
            <a:r>
              <a:rPr lang="en-GB" sz="3600" b="1" dirty="0">
                <a:effectLst>
                  <a:outerShdw blurRad="38100" dist="38100" dir="2700000" algn="tl">
                    <a:srgbClr val="000000">
                      <a:alpha val="43137"/>
                    </a:srgbClr>
                  </a:outerShdw>
                </a:effectLst>
              </a:rPr>
              <a:t> </a:t>
            </a:r>
            <a:r>
              <a:rPr lang="en-GB" sz="3600" b="1" dirty="0">
                <a:solidFill>
                  <a:srgbClr val="00FF00"/>
                </a:solidFill>
                <a:effectLst>
                  <a:outerShdw blurRad="38100" dist="38100" dir="2700000" algn="tl">
                    <a:srgbClr val="000000">
                      <a:alpha val="43137"/>
                    </a:srgbClr>
                  </a:outerShdw>
                </a:effectLst>
              </a:rPr>
              <a:t>The Hebrew prefix ATH figures in a number of Celtic place names throughout the British Isles and Ireland</a:t>
            </a:r>
          </a:p>
        </p:txBody>
      </p:sp>
      <p:pic>
        <p:nvPicPr>
          <p:cNvPr id="59400" name="Picture 8" descr="http://images.google.co.uk/url?source=imgres&amp;ct=img&amp;q=http://www.jocks.co.za/images/marquis_tullibardine.jpg&amp;usg=AFQjCNGkSqQQ23nX3W4RMhCcQhKL62hbAQ">
            <a:extLst>
              <a:ext uri="{FF2B5EF4-FFF2-40B4-BE49-F238E27FC236}">
                <a16:creationId xmlns:a16="http://schemas.microsoft.com/office/drawing/2014/main" id="{0E860359-A883-4C3D-8175-D8954A4DC0D0}"/>
              </a:ext>
            </a:extLst>
          </p:cNvPr>
          <p:cNvPicPr>
            <a:picLocks noChangeAspect="1" noChangeArrowheads="1"/>
          </p:cNvPicPr>
          <p:nvPr/>
        </p:nvPicPr>
        <p:blipFill>
          <a:blip r:embed="rId2"/>
          <a:srcRect/>
          <a:stretch>
            <a:fillRect/>
          </a:stretch>
        </p:blipFill>
        <p:spPr bwMode="auto">
          <a:xfrm>
            <a:off x="428596" y="1357298"/>
            <a:ext cx="2365360" cy="46222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7D6263EE-14AA-414C-9644-47922598C901}"/>
              </a:ext>
            </a:extLst>
          </p:cNvPr>
          <p:cNvSpPr txBox="1"/>
          <p:nvPr/>
        </p:nvSpPr>
        <p:spPr>
          <a:xfrm>
            <a:off x="214313" y="6215063"/>
            <a:ext cx="2786062" cy="461962"/>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eaLnBrk="1" hangingPunct="1">
              <a:defRPr/>
            </a:pPr>
            <a:r>
              <a:rPr lang="en-GB" sz="2400" b="1" dirty="0">
                <a:solidFill>
                  <a:srgbClr val="FFFF00"/>
                </a:solidFill>
                <a:effectLst>
                  <a:outerShdw blurRad="38100" dist="38100" dir="2700000" algn="tl">
                    <a:srgbClr val="000000">
                      <a:alpha val="43137"/>
                    </a:srgbClr>
                  </a:outerShdw>
                </a:effectLst>
              </a:rPr>
              <a:t>8</a:t>
            </a:r>
            <a:r>
              <a:rPr lang="en-GB" sz="2400" b="1" baseline="30000" dirty="0">
                <a:solidFill>
                  <a:srgbClr val="FFFF00"/>
                </a:solidFill>
                <a:effectLst>
                  <a:outerShdw blurRad="38100" dist="38100" dir="2700000" algn="tl">
                    <a:srgbClr val="000000">
                      <a:alpha val="43137"/>
                    </a:srgbClr>
                  </a:outerShdw>
                </a:effectLst>
              </a:rPr>
              <a:t>th</a:t>
            </a:r>
            <a:r>
              <a:rPr lang="en-GB" sz="2400" b="1" dirty="0">
                <a:solidFill>
                  <a:srgbClr val="FFFF00"/>
                </a:solidFill>
                <a:effectLst>
                  <a:outerShdw blurRad="38100" dist="38100" dir="2700000" algn="tl">
                    <a:srgbClr val="000000">
                      <a:alpha val="43137"/>
                    </a:srgbClr>
                  </a:outerShdw>
                </a:effectLst>
              </a:rPr>
              <a:t> Duke of Athol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9400"/>
                                        </p:tgtEl>
                                        <p:attrNameLst>
                                          <p:attrName>style.visibility</p:attrName>
                                        </p:attrNameLst>
                                      </p:cBhvr>
                                      <p:to>
                                        <p:strVal val="visible"/>
                                      </p:to>
                                    </p:set>
                                    <p:animEffect transition="in" filter="circle(in)">
                                      <p:cBhvr>
                                        <p:cTn id="7" dur="2000"/>
                                        <p:tgtEl>
                                          <p:spTgt spid="594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59396"/>
                                        </p:tgtEl>
                                        <p:attrNameLst>
                                          <p:attrName>style.visibility</p:attrName>
                                        </p:attrNameLst>
                                      </p:cBhvr>
                                      <p:to>
                                        <p:strVal val="visible"/>
                                      </p:to>
                                    </p:set>
                                    <p:anim calcmode="discrete" valueType="clr">
                                      <p:cBhvr override="childStyle">
                                        <p:cTn id="18" dur="80"/>
                                        <p:tgtEl>
                                          <p:spTgt spid="5939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9396"/>
                                        </p:tgtEl>
                                        <p:attrNameLst>
                                          <p:attrName>fillcolor</p:attrName>
                                        </p:attrNameLst>
                                      </p:cBhvr>
                                      <p:tavLst>
                                        <p:tav tm="0">
                                          <p:val>
                                            <p:clrVal>
                                              <a:schemeClr val="accent2"/>
                                            </p:clrVal>
                                          </p:val>
                                        </p:tav>
                                        <p:tav tm="50000">
                                          <p:val>
                                            <p:clrVal>
                                              <a:schemeClr val="hlink"/>
                                            </p:clrVal>
                                          </p:val>
                                        </p:tav>
                                      </p:tavLst>
                                    </p:anim>
                                    <p:set>
                                      <p:cBhvr>
                                        <p:cTn id="20" dur="80"/>
                                        <p:tgtEl>
                                          <p:spTgt spid="5939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68AF3-EBCF-476A-A233-900F4BAF0F44}"/>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DAE744D1-7021-4FA4-BA23-526C8FA0C166}"/>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23BFFA56-6EC3-4892-96E1-CE5C41854F0F}" type="slidenum">
              <a:rPr lang="en-GB" altLang="en-US" sz="1200"/>
              <a:pPr>
                <a:spcBef>
                  <a:spcPct val="0"/>
                </a:spcBef>
                <a:buClrTx/>
                <a:buFontTx/>
                <a:buNone/>
              </a:pPr>
              <a:t>67</a:t>
            </a:fld>
            <a:endParaRPr lang="en-GB" altLang="en-US" sz="1200"/>
          </a:p>
        </p:txBody>
      </p:sp>
      <p:sp>
        <p:nvSpPr>
          <p:cNvPr id="60420" name="TextBox 3">
            <a:extLst>
              <a:ext uri="{FF2B5EF4-FFF2-40B4-BE49-F238E27FC236}">
                <a16:creationId xmlns:a16="http://schemas.microsoft.com/office/drawing/2014/main" id="{B8DE96C8-94CE-49C4-9AB5-F8289BCA737A}"/>
              </a:ext>
            </a:extLst>
          </p:cNvPr>
          <p:cNvSpPr txBox="1">
            <a:spLocks noChangeArrowheads="1"/>
          </p:cNvSpPr>
          <p:nvPr/>
        </p:nvSpPr>
        <p:spPr bwMode="auto">
          <a:xfrm>
            <a:off x="4429125" y="1571625"/>
            <a:ext cx="4429125" cy="4400550"/>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2800" b="1" dirty="0">
                <a:solidFill>
                  <a:srgbClr val="00FFFF"/>
                </a:solidFill>
                <a:effectLst>
                  <a:outerShdw blurRad="38100" dist="38100" dir="2700000" algn="tl">
                    <a:srgbClr val="000000">
                      <a:alpha val="43137"/>
                    </a:srgbClr>
                  </a:outerShdw>
                </a:effectLst>
              </a:rPr>
              <a:t>In Godfrey Higgins classic work The Celtic Druids published in 1829,</a:t>
            </a:r>
            <a:r>
              <a:rPr lang="en-GB" sz="2800" b="1" dirty="0">
                <a:effectLst>
                  <a:outerShdw blurRad="38100" dist="38100" dir="2700000" algn="tl">
                    <a:srgbClr val="000000">
                      <a:alpha val="43137"/>
                    </a:srgbClr>
                  </a:outerShdw>
                </a:effectLst>
              </a:rPr>
              <a:t> </a:t>
            </a:r>
            <a:r>
              <a:rPr lang="en-GB" sz="2800" b="1" dirty="0">
                <a:solidFill>
                  <a:srgbClr val="FFC000"/>
                </a:solidFill>
                <a:effectLst>
                  <a:outerShdw blurRad="38100" dist="38100" dir="2700000" algn="tl">
                    <a:srgbClr val="000000">
                      <a:alpha val="43137"/>
                    </a:srgbClr>
                  </a:outerShdw>
                </a:effectLst>
              </a:rPr>
              <a:t>he comments on the western isles of Scotland, saying: </a:t>
            </a:r>
            <a:r>
              <a:rPr lang="en-GB" sz="2800" b="1" dirty="0">
                <a:solidFill>
                  <a:srgbClr val="00FF00"/>
                </a:solidFill>
                <a:effectLst>
                  <a:outerShdw blurRad="38100" dist="38100" dir="2700000" algn="tl">
                    <a:srgbClr val="000000">
                      <a:alpha val="43137"/>
                    </a:srgbClr>
                  </a:outerShdw>
                </a:effectLst>
              </a:rPr>
              <a:t>"The language of the islands was a dialect of the Hebrew,</a:t>
            </a:r>
            <a:r>
              <a:rPr lang="en-GB" sz="2800" b="1" dirty="0">
                <a:effectLst>
                  <a:outerShdw blurRad="38100" dist="38100" dir="2700000" algn="tl">
                    <a:srgbClr val="000000">
                      <a:alpha val="43137"/>
                    </a:srgbClr>
                  </a:outerShdw>
                </a:effectLst>
              </a:rPr>
              <a:t> </a:t>
            </a:r>
            <a:r>
              <a:rPr lang="en-GB" sz="2800" b="1" dirty="0">
                <a:solidFill>
                  <a:srgbClr val="FFFF00"/>
                </a:solidFill>
                <a:effectLst>
                  <a:outerShdw blurRad="38100" dist="38100" dir="2700000" algn="tl">
                    <a:srgbClr val="000000">
                      <a:alpha val="43137"/>
                    </a:srgbClr>
                  </a:outerShdw>
                </a:effectLst>
              </a:rPr>
              <a:t>or of the same language as the Hebrew</a:t>
            </a:r>
            <a:r>
              <a:rPr lang="en-GB" sz="2800" b="1" dirty="0">
                <a:effectLst>
                  <a:outerShdw blurRad="38100" dist="38100" dir="2700000" algn="tl">
                    <a:srgbClr val="000000">
                      <a:alpha val="43137"/>
                    </a:srgbClr>
                  </a:outerShdw>
                </a:effectLst>
              </a:rPr>
              <a:t>, </a:t>
            </a:r>
          </a:p>
        </p:txBody>
      </p:sp>
      <p:pic>
        <p:nvPicPr>
          <p:cNvPr id="62469" name="Picture 8" descr="http://ak.buy.com/db_assets/large_images/814/204995814.jpg">
            <a:extLst>
              <a:ext uri="{FF2B5EF4-FFF2-40B4-BE49-F238E27FC236}">
                <a16:creationId xmlns:a16="http://schemas.microsoft.com/office/drawing/2014/main" id="{44C35C7F-16AC-4597-852E-B39C1224DB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999" r="16000"/>
          <a:stretch>
            <a:fillRect/>
          </a:stretch>
        </p:blipFill>
        <p:spPr bwMode="auto">
          <a:xfrm>
            <a:off x="714375" y="1571625"/>
            <a:ext cx="32861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2469"/>
                                        </p:tgtEl>
                                        <p:attrNameLst>
                                          <p:attrName>style.visibility</p:attrName>
                                        </p:attrNameLst>
                                      </p:cBhvr>
                                      <p:to>
                                        <p:strVal val="visible"/>
                                      </p:to>
                                    </p:set>
                                    <p:animEffect transition="in" filter="circle(in)">
                                      <p:cBhvr>
                                        <p:cTn id="7" dur="2000"/>
                                        <p:tgtEl>
                                          <p:spTgt spid="624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60420"/>
                                        </p:tgtEl>
                                        <p:attrNameLst>
                                          <p:attrName>style.visibility</p:attrName>
                                        </p:attrNameLst>
                                      </p:cBhvr>
                                      <p:to>
                                        <p:strVal val="visible"/>
                                      </p:to>
                                    </p:set>
                                    <p:anim calcmode="discrete" valueType="clr">
                                      <p:cBhvr override="childStyle">
                                        <p:cTn id="12" dur="80"/>
                                        <p:tgtEl>
                                          <p:spTgt spid="6042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0420"/>
                                        </p:tgtEl>
                                        <p:attrNameLst>
                                          <p:attrName>fillcolor</p:attrName>
                                        </p:attrNameLst>
                                      </p:cBhvr>
                                      <p:tavLst>
                                        <p:tav tm="0">
                                          <p:val>
                                            <p:clrVal>
                                              <a:schemeClr val="accent2"/>
                                            </p:clrVal>
                                          </p:val>
                                        </p:tav>
                                        <p:tav tm="50000">
                                          <p:val>
                                            <p:clrVal>
                                              <a:schemeClr val="hlink"/>
                                            </p:clrVal>
                                          </p:val>
                                        </p:tav>
                                      </p:tavLst>
                                    </p:anim>
                                    <p:set>
                                      <p:cBhvr>
                                        <p:cTn id="14" dur="80"/>
                                        <p:tgtEl>
                                          <p:spTgt spid="604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FD5B7-2C64-4592-8E57-78EEAFFA7F8E}"/>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B4208F5B-391D-45E5-AB1D-115AC017893B}"/>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BD847CF1-28D2-4252-9C5F-B2C70500B11C}" type="slidenum">
              <a:rPr lang="en-GB" altLang="en-US" sz="1200"/>
              <a:pPr>
                <a:spcBef>
                  <a:spcPct val="0"/>
                </a:spcBef>
                <a:buClrTx/>
                <a:buFontTx/>
                <a:buNone/>
              </a:pPr>
              <a:t>68</a:t>
            </a:fld>
            <a:endParaRPr lang="en-GB" altLang="en-US" sz="1200"/>
          </a:p>
        </p:txBody>
      </p:sp>
      <p:sp>
        <p:nvSpPr>
          <p:cNvPr id="60420" name="TextBox 3">
            <a:extLst>
              <a:ext uri="{FF2B5EF4-FFF2-40B4-BE49-F238E27FC236}">
                <a16:creationId xmlns:a16="http://schemas.microsoft.com/office/drawing/2014/main" id="{DAD090CF-E6CF-4377-BAF3-032F09E0508A}"/>
              </a:ext>
            </a:extLst>
          </p:cNvPr>
          <p:cNvSpPr txBox="1">
            <a:spLocks noChangeArrowheads="1"/>
          </p:cNvSpPr>
          <p:nvPr/>
        </p:nvSpPr>
        <p:spPr bwMode="auto">
          <a:xfrm>
            <a:off x="4357688" y="1357313"/>
            <a:ext cx="4572000" cy="4400550"/>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2800" b="1" dirty="0">
                <a:solidFill>
                  <a:srgbClr val="00FFFF"/>
                </a:solidFill>
                <a:effectLst>
                  <a:outerShdw blurRad="38100" dist="38100" dir="2700000" algn="tl">
                    <a:srgbClr val="000000">
                      <a:alpha val="43137"/>
                    </a:srgbClr>
                  </a:outerShdw>
                </a:effectLst>
              </a:rPr>
              <a:t>…. and in it the word Iona was found to mean dove."</a:t>
            </a:r>
            <a:r>
              <a:rPr lang="en-GB" sz="2800" b="1" dirty="0">
                <a:effectLst>
                  <a:outerShdw blurRad="38100" dist="38100" dir="2700000" algn="tl">
                    <a:srgbClr val="000000">
                      <a:alpha val="43137"/>
                    </a:srgbClr>
                  </a:outerShdw>
                </a:effectLst>
              </a:rPr>
              <a:t> </a:t>
            </a:r>
            <a:r>
              <a:rPr lang="en-GB" sz="2800" b="1" dirty="0">
                <a:solidFill>
                  <a:srgbClr val="FF9900"/>
                </a:solidFill>
                <a:effectLst>
                  <a:outerShdw blurRad="38100" dist="38100" dir="2700000" algn="tl">
                    <a:srgbClr val="000000">
                      <a:alpha val="43137"/>
                    </a:srgbClr>
                  </a:outerShdw>
                </a:effectLst>
              </a:rPr>
              <a:t>According to Jacob Bryant in his New System of Ancient Mythology</a:t>
            </a:r>
            <a:r>
              <a:rPr lang="en-GB" sz="2800" b="1" dirty="0">
                <a:solidFill>
                  <a:srgbClr val="00FF00"/>
                </a:solidFill>
                <a:effectLst>
                  <a:outerShdw blurRad="38100" dist="38100" dir="2700000" algn="tl">
                    <a:srgbClr val="000000">
                      <a:alpha val="43137"/>
                    </a:srgbClr>
                  </a:outerShdw>
                </a:effectLst>
              </a:rPr>
              <a:t>, both Antioch in Asia Minor,</a:t>
            </a:r>
            <a:r>
              <a:rPr lang="en-GB" sz="2800" b="1" dirty="0">
                <a:effectLst>
                  <a:outerShdw blurRad="38100" dist="38100" dir="2700000" algn="tl">
                    <a:srgbClr val="000000">
                      <a:alpha val="43137"/>
                    </a:srgbClr>
                  </a:outerShdw>
                </a:effectLst>
              </a:rPr>
              <a:t> </a:t>
            </a:r>
            <a:r>
              <a:rPr lang="en-GB" sz="2800" b="1" dirty="0">
                <a:solidFill>
                  <a:srgbClr val="FFFF00"/>
                </a:solidFill>
                <a:effectLst>
                  <a:outerShdw blurRad="38100" dist="38100" dir="2700000" algn="tl">
                    <a:srgbClr val="000000">
                      <a:alpha val="43137"/>
                    </a:srgbClr>
                  </a:outerShdw>
                </a:effectLst>
              </a:rPr>
              <a:t>and Gaza in Palestine, were originally called Jonah' (Dove). </a:t>
            </a:r>
          </a:p>
        </p:txBody>
      </p:sp>
      <p:pic>
        <p:nvPicPr>
          <p:cNvPr id="63493" name="Picture 2" descr="Iona">
            <a:extLst>
              <a:ext uri="{FF2B5EF4-FFF2-40B4-BE49-F238E27FC236}">
                <a16:creationId xmlns:a16="http://schemas.microsoft.com/office/drawing/2014/main" id="{D6BFD6E9-05EF-4DDE-B327-3E006644E19B}"/>
              </a:ext>
            </a:extLst>
          </p:cNvPr>
          <p:cNvPicPr>
            <a:picLocks noChangeAspect="1" noChangeArrowheads="1"/>
          </p:cNvPicPr>
          <p:nvPr/>
        </p:nvPicPr>
        <p:blipFill>
          <a:blip r:embed="rId2">
            <a:lum bright="10000" contrast="30000"/>
            <a:extLst>
              <a:ext uri="{28A0092B-C50C-407E-A947-70E740481C1C}">
                <a14:useLocalDpi xmlns:a14="http://schemas.microsoft.com/office/drawing/2010/main" val="0"/>
              </a:ext>
            </a:extLst>
          </a:blip>
          <a:srcRect/>
          <a:stretch>
            <a:fillRect/>
          </a:stretch>
        </p:blipFill>
        <p:spPr bwMode="auto">
          <a:xfrm>
            <a:off x="428625" y="1428750"/>
            <a:ext cx="3571875" cy="509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E1C9A141-CEDE-4A52-9FA9-1A7DCFE324AA}"/>
              </a:ext>
            </a:extLst>
          </p:cNvPr>
          <p:cNvSpPr txBox="1"/>
          <p:nvPr/>
        </p:nvSpPr>
        <p:spPr>
          <a:xfrm>
            <a:off x="4286250" y="6286500"/>
            <a:ext cx="4429125" cy="584200"/>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eaLnBrk="1" hangingPunct="1">
              <a:defRPr/>
            </a:pPr>
            <a:r>
              <a:rPr lang="en-GB" sz="3200" b="1" dirty="0">
                <a:solidFill>
                  <a:srgbClr val="FF00FF"/>
                </a:solidFill>
                <a:effectLst>
                  <a:outerShdw blurRad="38100" dist="38100" dir="2700000" algn="tl">
                    <a:srgbClr val="000000">
                      <a:alpha val="43137"/>
                    </a:srgbClr>
                  </a:outerShdw>
                </a:effectLst>
              </a:rPr>
              <a:t>Isle Of Iona (Jonah)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3493"/>
                                        </p:tgtEl>
                                        <p:attrNameLst>
                                          <p:attrName>style.visibility</p:attrName>
                                        </p:attrNameLst>
                                      </p:cBhvr>
                                      <p:to>
                                        <p:strVal val="visible"/>
                                      </p:to>
                                    </p:set>
                                    <p:animEffect transition="in" filter="circle(in)">
                                      <p:cBhvr>
                                        <p:cTn id="7" dur="2000"/>
                                        <p:tgtEl>
                                          <p:spTgt spid="634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60420"/>
                                        </p:tgtEl>
                                        <p:attrNameLst>
                                          <p:attrName>style.visibility</p:attrName>
                                        </p:attrNameLst>
                                      </p:cBhvr>
                                      <p:to>
                                        <p:strVal val="visible"/>
                                      </p:to>
                                    </p:set>
                                    <p:anim calcmode="discrete" valueType="clr">
                                      <p:cBhvr override="childStyle">
                                        <p:cTn id="12" dur="80"/>
                                        <p:tgtEl>
                                          <p:spTgt spid="6042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0420"/>
                                        </p:tgtEl>
                                        <p:attrNameLst>
                                          <p:attrName>fillcolor</p:attrName>
                                        </p:attrNameLst>
                                      </p:cBhvr>
                                      <p:tavLst>
                                        <p:tav tm="0">
                                          <p:val>
                                            <p:clrVal>
                                              <a:schemeClr val="accent2"/>
                                            </p:clrVal>
                                          </p:val>
                                        </p:tav>
                                        <p:tav tm="50000">
                                          <p:val>
                                            <p:clrVal>
                                              <a:schemeClr val="hlink"/>
                                            </p:clrVal>
                                          </p:val>
                                        </p:tav>
                                      </p:tavLst>
                                    </p:anim>
                                    <p:set>
                                      <p:cBhvr>
                                        <p:cTn id="14" dur="80"/>
                                        <p:tgtEl>
                                          <p:spTgt spid="60420"/>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FE013-E887-4D09-B010-C89A6A8A30A0}"/>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E0094731-37E8-4394-984C-98708087C7A5}"/>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8B49716F-F01B-44F0-9CB7-9B22B4022202}" type="slidenum">
              <a:rPr lang="en-GB" altLang="en-US" sz="1200"/>
              <a:pPr>
                <a:spcBef>
                  <a:spcPct val="0"/>
                </a:spcBef>
                <a:buClrTx/>
                <a:buFontTx/>
                <a:buNone/>
              </a:pPr>
              <a:t>69</a:t>
            </a:fld>
            <a:endParaRPr lang="en-GB" altLang="en-US" sz="1200"/>
          </a:p>
        </p:txBody>
      </p:sp>
      <p:sp>
        <p:nvSpPr>
          <p:cNvPr id="62468" name="TextBox 3">
            <a:extLst>
              <a:ext uri="{FF2B5EF4-FFF2-40B4-BE49-F238E27FC236}">
                <a16:creationId xmlns:a16="http://schemas.microsoft.com/office/drawing/2014/main" id="{2EC518FC-4C0C-47AD-AEE5-9EAF65D393DB}"/>
              </a:ext>
            </a:extLst>
          </p:cNvPr>
          <p:cNvSpPr txBox="1">
            <a:spLocks noChangeArrowheads="1"/>
          </p:cNvSpPr>
          <p:nvPr/>
        </p:nvSpPr>
        <p:spPr bwMode="auto">
          <a:xfrm>
            <a:off x="3857625" y="1500188"/>
            <a:ext cx="5286375" cy="5294312"/>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3200" b="1" dirty="0">
                <a:solidFill>
                  <a:srgbClr val="00FFFF"/>
                </a:solidFill>
                <a:effectLst>
                  <a:outerShdw blurRad="38100" dist="38100" dir="2700000" algn="tl">
                    <a:srgbClr val="000000">
                      <a:alpha val="43137"/>
                    </a:srgbClr>
                  </a:outerShdw>
                </a:effectLst>
              </a:rPr>
              <a:t>Interestingly, </a:t>
            </a:r>
            <a:r>
              <a:rPr lang="en-GB" sz="3200" b="1" dirty="0" err="1">
                <a:solidFill>
                  <a:srgbClr val="FFC000"/>
                </a:solidFill>
                <a:effectLst>
                  <a:outerShdw blurRad="38100" dist="38100" dir="2700000" algn="tl">
                    <a:srgbClr val="000000">
                      <a:alpha val="43137"/>
                    </a:srgbClr>
                  </a:outerShdw>
                </a:effectLst>
              </a:rPr>
              <a:t>Tertullianus</a:t>
            </a:r>
            <a:r>
              <a:rPr lang="en-GB" sz="3200" b="1" dirty="0">
                <a:solidFill>
                  <a:srgbClr val="FFC000"/>
                </a:solidFill>
                <a:effectLst>
                  <a:outerShdw blurRad="38100" dist="38100" dir="2700000" algn="tl">
                    <a:srgbClr val="000000">
                      <a:alpha val="43137"/>
                    </a:srgbClr>
                  </a:outerShdw>
                </a:effectLst>
              </a:rPr>
              <a:t>, one of the most celebrated of the Latin Fathers, </a:t>
            </a:r>
            <a:r>
              <a:rPr lang="en-GB" sz="3200" b="1" dirty="0">
                <a:solidFill>
                  <a:srgbClr val="00FF00"/>
                </a:solidFill>
                <a:effectLst>
                  <a:outerShdw blurRad="38100" dist="38100" dir="2700000" algn="tl">
                    <a:srgbClr val="000000">
                      <a:alpha val="43137"/>
                    </a:srgbClr>
                  </a:outerShdw>
                </a:effectLst>
              </a:rPr>
              <a:t>who embraced the Christian faith during the 2nd century A.D., </a:t>
            </a:r>
            <a:r>
              <a:rPr lang="en-GB" sz="3200" b="1" dirty="0">
                <a:solidFill>
                  <a:srgbClr val="FF00FF"/>
                </a:solidFill>
                <a:effectLst>
                  <a:outerShdw blurRad="38100" dist="38100" dir="2700000" algn="tl">
                    <a:srgbClr val="000000">
                      <a:alpha val="43137"/>
                    </a:srgbClr>
                  </a:outerShdw>
                </a:effectLst>
              </a:rPr>
              <a:t>refers to the early Christian Church as Columbus </a:t>
            </a:r>
            <a:r>
              <a:rPr lang="en-GB" sz="3200" b="1" dirty="0" err="1">
                <a:solidFill>
                  <a:srgbClr val="FF00FF"/>
                </a:solidFill>
                <a:effectLst>
                  <a:outerShdw blurRad="38100" dist="38100" dir="2700000" algn="tl">
                    <a:srgbClr val="000000">
                      <a:alpha val="43137"/>
                    </a:srgbClr>
                  </a:outerShdw>
                </a:effectLst>
              </a:rPr>
              <a:t>Domus</a:t>
            </a:r>
            <a:r>
              <a:rPr lang="en-GB" sz="3200" b="1" dirty="0">
                <a:solidFill>
                  <a:srgbClr val="FF00FF"/>
                </a:solidFill>
                <a:effectLst>
                  <a:outerShdw blurRad="38100" dist="38100" dir="2700000" algn="tl">
                    <a:srgbClr val="000000">
                      <a:alpha val="43137"/>
                    </a:srgbClr>
                  </a:outerShdw>
                </a:effectLst>
              </a:rPr>
              <a:t>, </a:t>
            </a:r>
            <a:r>
              <a:rPr lang="en-GB" sz="3200" b="1" dirty="0">
                <a:solidFill>
                  <a:srgbClr val="FFFF00"/>
                </a:solidFill>
                <a:effectLst>
                  <a:outerShdw blurRad="38100" dist="38100" dir="2700000" algn="tl">
                    <a:srgbClr val="000000">
                      <a:alpha val="43137"/>
                    </a:srgbClr>
                  </a:outerShdw>
                </a:effectLst>
              </a:rPr>
              <a:t>the House of the Dove.</a:t>
            </a:r>
          </a:p>
          <a:p>
            <a:pPr eaLnBrk="1" hangingPunct="1">
              <a:defRPr/>
            </a:pPr>
            <a:endParaRPr lang="en-GB" dirty="0"/>
          </a:p>
        </p:txBody>
      </p:sp>
      <p:pic>
        <p:nvPicPr>
          <p:cNvPr id="62470" name="Picture 6" descr="http://images.google.co.uk/url?source=imgres&amp;ct=img&amp;q=http://barnascha.narod.ru/books/tertull/tertull.jpg&amp;usg=AFQjCNHwGID4YYRQO_KvIVVRmVRBudovQw">
            <a:extLst>
              <a:ext uri="{FF2B5EF4-FFF2-40B4-BE49-F238E27FC236}">
                <a16:creationId xmlns:a16="http://schemas.microsoft.com/office/drawing/2014/main" id="{0459F668-E32F-46B1-B2AE-AD758FA6E3D8}"/>
              </a:ext>
            </a:extLst>
          </p:cNvPr>
          <p:cNvPicPr>
            <a:picLocks noChangeAspect="1" noChangeArrowheads="1"/>
          </p:cNvPicPr>
          <p:nvPr/>
        </p:nvPicPr>
        <p:blipFill>
          <a:blip r:embed="rId2"/>
          <a:srcRect/>
          <a:stretch>
            <a:fillRect/>
          </a:stretch>
        </p:blipFill>
        <p:spPr bwMode="auto">
          <a:xfrm>
            <a:off x="357158" y="1714488"/>
            <a:ext cx="3244661" cy="46434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2470"/>
                                        </p:tgtEl>
                                        <p:attrNameLst>
                                          <p:attrName>style.visibility</p:attrName>
                                        </p:attrNameLst>
                                      </p:cBhvr>
                                      <p:to>
                                        <p:strVal val="visible"/>
                                      </p:to>
                                    </p:set>
                                    <p:animEffect transition="in" filter="circle(in)">
                                      <p:cBhvr>
                                        <p:cTn id="7" dur="2000"/>
                                        <p:tgtEl>
                                          <p:spTgt spid="624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62468"/>
                                        </p:tgtEl>
                                        <p:attrNameLst>
                                          <p:attrName>style.visibility</p:attrName>
                                        </p:attrNameLst>
                                      </p:cBhvr>
                                      <p:to>
                                        <p:strVal val="visible"/>
                                      </p:to>
                                    </p:set>
                                    <p:anim calcmode="discrete" valueType="clr">
                                      <p:cBhvr override="childStyle">
                                        <p:cTn id="12" dur="80"/>
                                        <p:tgtEl>
                                          <p:spTgt spid="6246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2468"/>
                                        </p:tgtEl>
                                        <p:attrNameLst>
                                          <p:attrName>fillcolor</p:attrName>
                                        </p:attrNameLst>
                                      </p:cBhvr>
                                      <p:tavLst>
                                        <p:tav tm="0">
                                          <p:val>
                                            <p:clrVal>
                                              <a:schemeClr val="accent2"/>
                                            </p:clrVal>
                                          </p:val>
                                        </p:tav>
                                        <p:tav tm="50000">
                                          <p:val>
                                            <p:clrVal>
                                              <a:schemeClr val="hlink"/>
                                            </p:clrVal>
                                          </p:val>
                                        </p:tav>
                                      </p:tavLst>
                                    </p:anim>
                                    <p:set>
                                      <p:cBhvr>
                                        <p:cTn id="14" dur="80"/>
                                        <p:tgtEl>
                                          <p:spTgt spid="624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83CFA3DC-4C21-455D-ABBC-057D7A03B879}"/>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432BE2FE-4052-42D3-A90D-79CA74F08722}" type="slidenum">
              <a:rPr lang="en-GB" altLang="en-US" sz="1200"/>
              <a:pPr>
                <a:spcBef>
                  <a:spcPct val="0"/>
                </a:spcBef>
                <a:buClrTx/>
                <a:buFontTx/>
                <a:buNone/>
              </a:pPr>
              <a:t>7</a:t>
            </a:fld>
            <a:endParaRPr lang="en-GB" altLang="en-US" sz="1200"/>
          </a:p>
        </p:txBody>
      </p:sp>
      <p:sp>
        <p:nvSpPr>
          <p:cNvPr id="18436" name="Rectangle 4">
            <a:extLst>
              <a:ext uri="{FF2B5EF4-FFF2-40B4-BE49-F238E27FC236}">
                <a16:creationId xmlns:a16="http://schemas.microsoft.com/office/drawing/2014/main" id="{B6644542-D0DD-45FD-A3D2-712CFB43B85C}"/>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pic>
        <p:nvPicPr>
          <p:cNvPr id="18438" name="Picture 6" descr="Stoneage-man---400">
            <a:extLst>
              <a:ext uri="{FF2B5EF4-FFF2-40B4-BE49-F238E27FC236}">
                <a16:creationId xmlns:a16="http://schemas.microsoft.com/office/drawing/2014/main" id="{2B5F0970-6643-41A8-B02E-9566EDAB0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628775"/>
            <a:ext cx="7200900" cy="2843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439" name="Text Box 7">
            <a:extLst>
              <a:ext uri="{FF2B5EF4-FFF2-40B4-BE49-F238E27FC236}">
                <a16:creationId xmlns:a16="http://schemas.microsoft.com/office/drawing/2014/main" id="{328EDAD9-792B-4AA1-87DA-23697C24DFC1}"/>
              </a:ext>
            </a:extLst>
          </p:cNvPr>
          <p:cNvSpPr txBox="1">
            <a:spLocks noChangeArrowheads="1"/>
          </p:cNvSpPr>
          <p:nvPr/>
        </p:nvSpPr>
        <p:spPr bwMode="auto">
          <a:xfrm>
            <a:off x="0" y="5321300"/>
            <a:ext cx="9144000" cy="1554163"/>
          </a:xfrm>
          <a:prstGeom prst="rect">
            <a:avLst/>
          </a:prstGeom>
          <a:solidFill>
            <a:schemeClr val="hlink"/>
          </a:solidFill>
          <a:ln w="9525">
            <a:noFill/>
            <a:miter lim="800000"/>
            <a:headEnd/>
            <a:tailEnd/>
          </a:ln>
          <a:effectLst/>
        </p:spPr>
        <p:txBody>
          <a:bodyPr>
            <a:spAutoFit/>
          </a:bodyPr>
          <a:lstStyle/>
          <a:p>
            <a:pPr eaLnBrk="1" hangingPunct="1">
              <a:spcBef>
                <a:spcPct val="50000"/>
              </a:spcBef>
              <a:defRPr/>
            </a:pPr>
            <a:r>
              <a:rPr lang="en-GB" sz="3200" b="1">
                <a:solidFill>
                  <a:schemeClr val="bg2"/>
                </a:solidFill>
                <a:effectLst>
                  <a:outerShdw blurRad="38100" dist="38100" dir="2700000" algn="tl">
                    <a:srgbClr val="000000"/>
                  </a:outerShdw>
                </a:effectLst>
                <a:latin typeface="Arial" charset="0"/>
                <a:cs typeface="Arial" charset="0"/>
              </a:rPr>
              <a:t>But the history books would have you believe that the inhabitants of the British Isles prior to the Roman invasions </a:t>
            </a:r>
            <a:r>
              <a:rPr lang="en-GB" sz="3200" b="1">
                <a:solidFill>
                  <a:srgbClr val="FF0000"/>
                </a:solidFill>
                <a:effectLst>
                  <a:outerShdw blurRad="38100" dist="38100" dir="2700000" algn="tl">
                    <a:srgbClr val="000000"/>
                  </a:outerShdw>
                </a:effectLst>
                <a:latin typeface="Arial" charset="0"/>
                <a:cs typeface="Arial" charset="0"/>
              </a:rPr>
              <a:t>were savages!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circle(in)">
                                      <p:cBhvr>
                                        <p:cTn id="7" dur="2000"/>
                                        <p:tgtEl>
                                          <p:spTgt spid="184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anim calcmode="lin" valueType="num">
                                      <p:cBhvr additive="base">
                                        <p:cTn id="12" dur="500" fill="hold"/>
                                        <p:tgtEl>
                                          <p:spTgt spid="18439"/>
                                        </p:tgtEl>
                                        <p:attrNameLst>
                                          <p:attrName>ppt_x</p:attrName>
                                        </p:attrNameLst>
                                      </p:cBhvr>
                                      <p:tavLst>
                                        <p:tav tm="0">
                                          <p:val>
                                            <p:strVal val="#ppt_x"/>
                                          </p:val>
                                        </p:tav>
                                        <p:tav tm="100000">
                                          <p:val>
                                            <p:strVal val="#ppt_x"/>
                                          </p:val>
                                        </p:tav>
                                      </p:tavLst>
                                    </p:anim>
                                    <p:anim calcmode="lin" valueType="num">
                                      <p:cBhvr additive="base">
                                        <p:cTn id="13" dur="500" fill="hold"/>
                                        <p:tgtEl>
                                          <p:spTgt spid="184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4607F-75D5-4DF1-A93C-2DE59A9F9B3F}"/>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7DBBBA1A-2129-4FC9-8214-286ADB4EB27C}"/>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51304289-7D69-49C1-A89D-130CE0FE82D9}" type="slidenum">
              <a:rPr lang="en-GB" altLang="en-US" sz="1200"/>
              <a:pPr>
                <a:spcBef>
                  <a:spcPct val="0"/>
                </a:spcBef>
                <a:buClrTx/>
                <a:buFontTx/>
                <a:buNone/>
              </a:pPr>
              <a:t>70</a:t>
            </a:fld>
            <a:endParaRPr lang="en-GB" altLang="en-US" sz="1200"/>
          </a:p>
        </p:txBody>
      </p:sp>
      <p:pic>
        <p:nvPicPr>
          <p:cNvPr id="4" name="Picture 2" descr="http://tbn2.google.com/images?q=tbn:WY4-YWxPWF5S_M:http://www.railbrit.co.uk/CGI/craimages/crest.gif">
            <a:hlinkClick r:id="rId2"/>
            <a:extLst>
              <a:ext uri="{FF2B5EF4-FFF2-40B4-BE49-F238E27FC236}">
                <a16:creationId xmlns:a16="http://schemas.microsoft.com/office/drawing/2014/main" id="{A544230E-C4C1-468C-961F-09B08166869B}"/>
              </a:ext>
            </a:extLst>
          </p:cNvPr>
          <p:cNvPicPr>
            <a:picLocks noChangeAspect="1" noChangeArrowheads="1"/>
          </p:cNvPicPr>
          <p:nvPr/>
        </p:nvPicPr>
        <p:blipFill>
          <a:blip r:embed="rId3"/>
          <a:srcRect/>
          <a:stretch>
            <a:fillRect/>
          </a:stretch>
        </p:blipFill>
        <p:spPr bwMode="auto">
          <a:xfrm>
            <a:off x="500034" y="1571612"/>
            <a:ext cx="4148692" cy="35004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317FC773-65D9-4382-8C78-C344923BA216}"/>
              </a:ext>
            </a:extLst>
          </p:cNvPr>
          <p:cNvSpPr txBox="1"/>
          <p:nvPr/>
        </p:nvSpPr>
        <p:spPr>
          <a:xfrm>
            <a:off x="4929188" y="1714500"/>
            <a:ext cx="3929062" cy="3970338"/>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3600" b="1" dirty="0">
                <a:solidFill>
                  <a:srgbClr val="00FFFF"/>
                </a:solidFill>
                <a:effectLst>
                  <a:outerShdw blurRad="38100" dist="38100" dir="2700000" algn="tl">
                    <a:srgbClr val="000000">
                      <a:alpha val="43137"/>
                    </a:srgbClr>
                  </a:outerShdw>
                </a:effectLst>
              </a:rPr>
              <a:t>Caledonia, </a:t>
            </a:r>
            <a:r>
              <a:rPr lang="en-GB" sz="3600" b="1" dirty="0">
                <a:solidFill>
                  <a:srgbClr val="FFC000"/>
                </a:solidFill>
                <a:effectLst>
                  <a:outerShdw blurRad="38100" dist="38100" dir="2700000" algn="tl">
                    <a:srgbClr val="000000">
                      <a:alpha val="43137"/>
                    </a:srgbClr>
                  </a:outerShdw>
                </a:effectLst>
              </a:rPr>
              <a:t>another name for Scotland, </a:t>
            </a:r>
            <a:r>
              <a:rPr lang="en-GB" sz="3600" b="1" dirty="0">
                <a:solidFill>
                  <a:srgbClr val="00FF00"/>
                </a:solidFill>
                <a:effectLst>
                  <a:outerShdw blurRad="38100" dist="38100" dir="2700000" algn="tl">
                    <a:srgbClr val="000000">
                      <a:alpha val="43137"/>
                    </a:srgbClr>
                  </a:outerShdw>
                </a:effectLst>
              </a:rPr>
              <a:t>is derived from </a:t>
            </a:r>
            <a:r>
              <a:rPr lang="en-GB" sz="3600" b="1" dirty="0" err="1">
                <a:solidFill>
                  <a:srgbClr val="00FF00"/>
                </a:solidFill>
                <a:effectLst>
                  <a:outerShdw blurRad="38100" dist="38100" dir="2700000" algn="tl">
                    <a:srgbClr val="000000">
                      <a:alpha val="43137"/>
                    </a:srgbClr>
                  </a:outerShdw>
                </a:effectLst>
              </a:rPr>
              <a:t>Chaldean</a:t>
            </a:r>
            <a:r>
              <a:rPr lang="en-GB" sz="3600" b="1" dirty="0">
                <a:solidFill>
                  <a:srgbClr val="00FF00"/>
                </a:solidFill>
                <a:effectLst>
                  <a:outerShdw blurRad="38100" dist="38100" dir="2700000" algn="tl">
                    <a:srgbClr val="000000">
                      <a:alpha val="43137"/>
                    </a:srgbClr>
                  </a:outerShdw>
                </a:effectLst>
              </a:rPr>
              <a:t> -  </a:t>
            </a:r>
            <a:r>
              <a:rPr lang="en-GB" sz="3600" b="1" dirty="0">
                <a:solidFill>
                  <a:srgbClr val="FFFF00"/>
                </a:solidFill>
                <a:effectLst>
                  <a:outerShdw blurRad="38100" dist="38100" dir="2700000" algn="tl">
                    <a:srgbClr val="000000">
                      <a:alpha val="43137"/>
                    </a:srgbClr>
                  </a:outerShdw>
                </a:effectLst>
              </a:rPr>
              <a:t>Abraham was a </a:t>
            </a:r>
            <a:r>
              <a:rPr lang="en-GB" sz="3600" b="1" dirty="0" err="1">
                <a:solidFill>
                  <a:srgbClr val="FFFF00"/>
                </a:solidFill>
                <a:effectLst>
                  <a:outerShdw blurRad="38100" dist="38100" dir="2700000" algn="tl">
                    <a:srgbClr val="000000">
                      <a:alpha val="43137"/>
                    </a:srgbClr>
                  </a:outerShdw>
                </a:effectLst>
              </a:rPr>
              <a:t>Chaldean</a:t>
            </a:r>
            <a:endParaRPr lang="en-GB" sz="3600" b="1" dirty="0">
              <a:solidFill>
                <a:srgbClr val="FFFF00"/>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953A23ED-DAFB-4994-88D2-2B90C5593BF3}"/>
              </a:ext>
            </a:extLst>
          </p:cNvPr>
          <p:cNvSpPr txBox="1"/>
          <p:nvPr/>
        </p:nvSpPr>
        <p:spPr>
          <a:xfrm>
            <a:off x="285750" y="5357813"/>
            <a:ext cx="4500563" cy="830262"/>
          </a:xfrm>
          <a:prstGeom prst="rect">
            <a:avLst/>
          </a:prstGeom>
          <a:solidFill>
            <a:schemeClr val="bg2">
              <a:lumMod val="25000"/>
              <a:lumOff val="75000"/>
            </a:schemeClr>
          </a:solidFill>
        </p:spPr>
        <p:txBody>
          <a:bodyPr>
            <a:spAutoFit/>
          </a:bodyPr>
          <a:lstStyle/>
          <a:p>
            <a:pPr algn="ctr" eaLnBrk="1" hangingPunct="1">
              <a:defRPr/>
            </a:pPr>
            <a:r>
              <a:rPr lang="en-GB" sz="2400" b="1" dirty="0">
                <a:solidFill>
                  <a:schemeClr val="bg2"/>
                </a:solidFill>
                <a:effectLst>
                  <a:outerShdw blurRad="38100" dist="38100" dir="2700000" algn="tl">
                    <a:srgbClr val="000000">
                      <a:alpha val="43137"/>
                    </a:srgbClr>
                  </a:outerShdw>
                </a:effectLst>
                <a:latin typeface="Arial" charset="0"/>
                <a:cs typeface="Arial" charset="0"/>
              </a:rPr>
              <a:t>The Arms Of The Caledonian Railway Company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5"/>
                                        </p:tgtEl>
                                        <p:attrNameLst>
                                          <p:attrName>style.visibility</p:attrName>
                                        </p:attrNameLst>
                                      </p:cBhvr>
                                      <p:to>
                                        <p:strVal val="visible"/>
                                      </p:to>
                                    </p:set>
                                    <p:anim calcmode="discrete" valueType="clr">
                                      <p:cBhvr override="childStyle">
                                        <p:cTn id="18"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
                                        </p:tgtEl>
                                        <p:attrNameLst>
                                          <p:attrName>fillcolor</p:attrName>
                                        </p:attrNameLst>
                                      </p:cBhvr>
                                      <p:tavLst>
                                        <p:tav tm="0">
                                          <p:val>
                                            <p:clrVal>
                                              <a:schemeClr val="accent2"/>
                                            </p:clrVal>
                                          </p:val>
                                        </p:tav>
                                        <p:tav tm="50000">
                                          <p:val>
                                            <p:clrVal>
                                              <a:schemeClr val="hlink"/>
                                            </p:clrVal>
                                          </p:val>
                                        </p:tav>
                                      </p:tavLst>
                                    </p:anim>
                                    <p:set>
                                      <p:cBhvr>
                                        <p:cTn id="20"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4D0C0-2191-4025-B829-00182EF4C9BE}"/>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5EF8C962-ECA1-4336-B505-9A067F21B5B6}"/>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8F6A01E4-3A42-41C0-A893-D92E81543820}" type="slidenum">
              <a:rPr lang="en-GB" altLang="en-US" sz="1200"/>
              <a:pPr>
                <a:spcBef>
                  <a:spcPct val="0"/>
                </a:spcBef>
                <a:buClrTx/>
                <a:buFontTx/>
                <a:buNone/>
              </a:pPr>
              <a:t>71</a:t>
            </a:fld>
            <a:endParaRPr lang="en-GB" altLang="en-US" sz="1200"/>
          </a:p>
        </p:txBody>
      </p:sp>
      <p:sp>
        <p:nvSpPr>
          <p:cNvPr id="4" name="TextBox 3">
            <a:extLst>
              <a:ext uri="{FF2B5EF4-FFF2-40B4-BE49-F238E27FC236}">
                <a16:creationId xmlns:a16="http://schemas.microsoft.com/office/drawing/2014/main" id="{F6A9101B-79EC-460E-8BBE-A0CF994A514E}"/>
              </a:ext>
            </a:extLst>
          </p:cNvPr>
          <p:cNvSpPr txBox="1"/>
          <p:nvPr/>
        </p:nvSpPr>
        <p:spPr>
          <a:xfrm>
            <a:off x="4357688" y="1857375"/>
            <a:ext cx="4786312" cy="3540125"/>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3200" b="1" dirty="0">
                <a:solidFill>
                  <a:srgbClr val="00FFFF"/>
                </a:solidFill>
                <a:effectLst>
                  <a:outerShdw blurRad="38100" dist="38100" dir="2700000" algn="tl">
                    <a:srgbClr val="000000">
                      <a:alpha val="43137"/>
                    </a:srgbClr>
                  </a:outerShdw>
                </a:effectLst>
              </a:rPr>
              <a:t>These people, the </a:t>
            </a:r>
            <a:r>
              <a:rPr lang="en-GB" sz="3200" b="1" dirty="0" err="1">
                <a:solidFill>
                  <a:srgbClr val="00FFFF"/>
                </a:solidFill>
                <a:effectLst>
                  <a:outerShdw blurRad="38100" dist="38100" dir="2700000" algn="tl">
                    <a:srgbClr val="000000">
                      <a:alpha val="43137"/>
                    </a:srgbClr>
                  </a:outerShdw>
                </a:effectLst>
              </a:rPr>
              <a:t>Chaldeans</a:t>
            </a:r>
            <a:r>
              <a:rPr lang="en-GB" sz="3200" b="1" dirty="0">
                <a:solidFill>
                  <a:srgbClr val="00FFFF"/>
                </a:solidFill>
                <a:effectLst>
                  <a:outerShdw blurRad="38100" dist="38100" dir="2700000" algn="tl">
                    <a:srgbClr val="000000">
                      <a:alpha val="43137"/>
                    </a:srgbClr>
                  </a:outerShdw>
                </a:effectLst>
              </a:rPr>
              <a:t>.</a:t>
            </a:r>
            <a:r>
              <a:rPr lang="en-GB" sz="3200" b="1" dirty="0">
                <a:effectLst>
                  <a:outerShdw blurRad="38100" dist="38100" dir="2700000" algn="tl">
                    <a:srgbClr val="000000">
                      <a:alpha val="43137"/>
                    </a:srgbClr>
                  </a:outerShdw>
                </a:effectLst>
              </a:rPr>
              <a:t> </a:t>
            </a:r>
            <a:r>
              <a:rPr lang="en-GB" sz="3200" b="1" dirty="0">
                <a:solidFill>
                  <a:srgbClr val="00FF00"/>
                </a:solidFill>
                <a:effectLst>
                  <a:outerShdw blurRad="38100" dist="38100" dir="2700000" algn="tl">
                    <a:srgbClr val="000000">
                      <a:alpha val="43137"/>
                    </a:srgbClr>
                  </a:outerShdw>
                </a:effectLst>
              </a:rPr>
              <a:t>were the followers of wisdom, </a:t>
            </a:r>
            <a:r>
              <a:rPr lang="en-GB" sz="3200" b="1" dirty="0">
                <a:solidFill>
                  <a:srgbClr val="FFC000"/>
                </a:solidFill>
                <a:effectLst>
                  <a:outerShdw blurRad="38100" dist="38100" dir="2700000" algn="tl">
                    <a:srgbClr val="000000">
                      <a:alpha val="43137"/>
                    </a:srgbClr>
                  </a:outerShdw>
                </a:effectLst>
              </a:rPr>
              <a:t>and thus the Goddess </a:t>
            </a:r>
            <a:r>
              <a:rPr lang="en-GB" sz="3200" b="1" dirty="0" err="1">
                <a:solidFill>
                  <a:srgbClr val="FFC000"/>
                </a:solidFill>
                <a:effectLst>
                  <a:outerShdw blurRad="38100" dist="38100" dir="2700000" algn="tl">
                    <a:srgbClr val="000000">
                      <a:alpha val="43137"/>
                    </a:srgbClr>
                  </a:outerShdw>
                </a:effectLst>
              </a:rPr>
              <a:t>Cali</a:t>
            </a:r>
            <a:r>
              <a:rPr lang="en-GB" sz="3200" b="1" dirty="0">
                <a:solidFill>
                  <a:srgbClr val="FFC000"/>
                </a:solidFill>
                <a:effectLst>
                  <a:outerShdw blurRad="38100" dist="38100" dir="2700000" algn="tl">
                    <a:srgbClr val="000000">
                      <a:alpha val="43137"/>
                    </a:srgbClr>
                  </a:outerShdw>
                </a:effectLst>
              </a:rPr>
              <a:t>, </a:t>
            </a:r>
            <a:r>
              <a:rPr lang="en-GB" sz="3200" b="1" dirty="0">
                <a:solidFill>
                  <a:srgbClr val="FF00FF"/>
                </a:solidFill>
                <a:effectLst>
                  <a:outerShdw blurRad="38100" dist="38100" dir="2700000" algn="tl">
                    <a:srgbClr val="000000">
                      <a:alpha val="43137"/>
                    </a:srgbClr>
                  </a:outerShdw>
                </a:effectLst>
              </a:rPr>
              <a:t>whom we have found near Cape </a:t>
            </a:r>
            <a:r>
              <a:rPr lang="en-GB" sz="3200" b="1" dirty="0" err="1">
                <a:solidFill>
                  <a:srgbClr val="FF00FF"/>
                </a:solidFill>
                <a:effectLst>
                  <a:outerShdw blurRad="38100" dist="38100" dir="2700000" algn="tl">
                    <a:srgbClr val="000000">
                      <a:alpha val="43137"/>
                    </a:srgbClr>
                  </a:outerShdw>
                </a:effectLst>
              </a:rPr>
              <a:t>Comorin</a:t>
            </a:r>
            <a:r>
              <a:rPr lang="en-GB" sz="3200" b="1" dirty="0">
                <a:solidFill>
                  <a:srgbClr val="FF00FF"/>
                </a:solidFill>
                <a:effectLst>
                  <a:outerShdw blurRad="38100" dist="38100" dir="2700000" algn="tl">
                    <a:srgbClr val="000000">
                      <a:alpha val="43137"/>
                    </a:srgbClr>
                  </a:outerShdw>
                </a:effectLst>
              </a:rPr>
              <a:t> was Wisdom; </a:t>
            </a:r>
          </a:p>
        </p:txBody>
      </p:sp>
      <p:pic>
        <p:nvPicPr>
          <p:cNvPr id="66565" name="Picture 4" descr="http://images.google.co.uk/url?source=imgres&amp;ct=img&amp;q=http://www.chrisimages.org/JPG%2520Archive/PR%2520Images/6446_Cape-Comorin-IN_2006-02-11.jpg&amp;usg=AFQjCNHqeOIIwOOAK2sDE78T6DRRTmtoiA">
            <a:extLst>
              <a:ext uri="{FF2B5EF4-FFF2-40B4-BE49-F238E27FC236}">
                <a16:creationId xmlns:a16="http://schemas.microsoft.com/office/drawing/2014/main" id="{FAE0ED5B-2BC0-4728-9B84-D93303B4F5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1586" b="32507"/>
          <a:stretch>
            <a:fillRect/>
          </a:stretch>
        </p:blipFill>
        <p:spPr bwMode="auto">
          <a:xfrm>
            <a:off x="457200" y="1397000"/>
            <a:ext cx="353377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BCA548C-B453-4A76-A8CF-33308817F2C6}"/>
              </a:ext>
            </a:extLst>
          </p:cNvPr>
          <p:cNvSpPr txBox="1"/>
          <p:nvPr/>
        </p:nvSpPr>
        <p:spPr>
          <a:xfrm>
            <a:off x="357188" y="5429250"/>
            <a:ext cx="3786187" cy="1200150"/>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eaLnBrk="1" hangingPunct="1">
              <a:defRPr/>
            </a:pPr>
            <a:r>
              <a:rPr lang="en-GB" sz="3600" b="1" dirty="0">
                <a:solidFill>
                  <a:srgbClr val="FFFF00"/>
                </a:solidFill>
                <a:effectLst>
                  <a:outerShdw blurRad="38100" dist="38100" dir="2700000" algn="tl">
                    <a:srgbClr val="000000">
                      <a:alpha val="43137"/>
                    </a:srgbClr>
                  </a:outerShdw>
                </a:effectLst>
              </a:rPr>
              <a:t>Cape </a:t>
            </a:r>
            <a:r>
              <a:rPr lang="en-GB" sz="3600" b="1" dirty="0" err="1">
                <a:solidFill>
                  <a:srgbClr val="FFFF00"/>
                </a:solidFill>
                <a:effectLst>
                  <a:outerShdw blurRad="38100" dist="38100" dir="2700000" algn="tl">
                    <a:srgbClr val="000000">
                      <a:alpha val="43137"/>
                    </a:srgbClr>
                  </a:outerShdw>
                </a:effectLst>
              </a:rPr>
              <a:t>Comorin</a:t>
            </a:r>
            <a:r>
              <a:rPr lang="en-GB" sz="3600" b="1" dirty="0">
                <a:solidFill>
                  <a:srgbClr val="FFFF00"/>
                </a:solidFill>
                <a:effectLst>
                  <a:outerShdw blurRad="38100" dist="38100" dir="2700000" algn="tl">
                    <a:srgbClr val="000000">
                      <a:alpha val="43137"/>
                    </a:srgbClr>
                  </a:outerShdw>
                </a:effectLst>
              </a:rPr>
              <a:t> S. India</a:t>
            </a:r>
            <a:endParaRPr lang="en-GB" sz="36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6565"/>
                                        </p:tgtEl>
                                        <p:attrNameLst>
                                          <p:attrName>style.visibility</p:attrName>
                                        </p:attrNameLst>
                                      </p:cBhvr>
                                      <p:to>
                                        <p:strVal val="visible"/>
                                      </p:to>
                                    </p:set>
                                    <p:animEffect transition="in" filter="circle(in)">
                                      <p:cBhvr>
                                        <p:cTn id="7" dur="2000"/>
                                        <p:tgtEl>
                                          <p:spTgt spid="665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4"/>
                                        </p:tgtEl>
                                        <p:attrNameLst>
                                          <p:attrName>style.visibility</p:attrName>
                                        </p:attrNameLst>
                                      </p:cBhvr>
                                      <p:to>
                                        <p:strVal val="visible"/>
                                      </p:to>
                                    </p:set>
                                    <p:anim calcmode="discrete" valueType="clr">
                                      <p:cBhvr override="childStyle">
                                        <p:cTn id="18"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
                                        </p:tgtEl>
                                        <p:attrNameLst>
                                          <p:attrName>fillcolor</p:attrName>
                                        </p:attrNameLst>
                                      </p:cBhvr>
                                      <p:tavLst>
                                        <p:tav tm="0">
                                          <p:val>
                                            <p:clrVal>
                                              <a:schemeClr val="accent2"/>
                                            </p:clrVal>
                                          </p:val>
                                        </p:tav>
                                        <p:tav tm="50000">
                                          <p:val>
                                            <p:clrVal>
                                              <a:schemeClr val="hlink"/>
                                            </p:clrVal>
                                          </p:val>
                                        </p:tav>
                                      </p:tavLst>
                                    </p:anim>
                                    <p:set>
                                      <p:cBhvr>
                                        <p:cTn id="20"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00DD0-EBF9-4560-B7EE-009253593CF4}"/>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74E2989F-ED9F-4486-B01D-AAED227EF4B7}"/>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0010B519-D0B3-42BF-BB20-09BC86507739}" type="slidenum">
              <a:rPr lang="en-GB" altLang="en-US" sz="1200"/>
              <a:pPr>
                <a:spcBef>
                  <a:spcPct val="0"/>
                </a:spcBef>
                <a:buClrTx/>
                <a:buFontTx/>
                <a:buNone/>
              </a:pPr>
              <a:t>72</a:t>
            </a:fld>
            <a:endParaRPr lang="en-GB" altLang="en-US" sz="1200"/>
          </a:p>
        </p:txBody>
      </p:sp>
      <p:sp>
        <p:nvSpPr>
          <p:cNvPr id="4" name="TextBox 3">
            <a:extLst>
              <a:ext uri="{FF2B5EF4-FFF2-40B4-BE49-F238E27FC236}">
                <a16:creationId xmlns:a16="http://schemas.microsoft.com/office/drawing/2014/main" id="{698B4095-239C-4BE4-812C-47AECD985F28}"/>
              </a:ext>
            </a:extLst>
          </p:cNvPr>
          <p:cNvSpPr txBox="1"/>
          <p:nvPr/>
        </p:nvSpPr>
        <p:spPr>
          <a:xfrm>
            <a:off x="4357688" y="1857375"/>
            <a:ext cx="4786312" cy="4032250"/>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3200" b="1" dirty="0">
                <a:solidFill>
                  <a:srgbClr val="00FFFF"/>
                </a:solidFill>
                <a:effectLst>
                  <a:outerShdw blurRad="38100" dist="38100" dir="2700000" algn="tl">
                    <a:srgbClr val="000000">
                      <a:alpha val="43137"/>
                    </a:srgbClr>
                  </a:outerShdw>
                </a:effectLst>
              </a:rPr>
              <a:t>… and the </a:t>
            </a:r>
            <a:r>
              <a:rPr lang="en-GB" sz="3200" b="1" dirty="0" err="1">
                <a:solidFill>
                  <a:srgbClr val="00FFFF"/>
                </a:solidFill>
                <a:effectLst>
                  <a:outerShdw blurRad="38100" dist="38100" dir="2700000" algn="tl">
                    <a:srgbClr val="000000">
                      <a:alpha val="43137"/>
                    </a:srgbClr>
                  </a:outerShdw>
                </a:effectLst>
              </a:rPr>
              <a:t>Calidei</a:t>
            </a:r>
            <a:r>
              <a:rPr lang="en-GB" sz="3200" b="1" dirty="0">
                <a:solidFill>
                  <a:srgbClr val="00FFFF"/>
                </a:solidFill>
                <a:effectLst>
                  <a:outerShdw blurRad="38100" dist="38100" dir="2700000" algn="tl">
                    <a:srgbClr val="000000">
                      <a:alpha val="43137"/>
                    </a:srgbClr>
                  </a:outerShdw>
                </a:effectLst>
              </a:rPr>
              <a:t> of Iona or </a:t>
            </a:r>
            <a:r>
              <a:rPr lang="en-GB" sz="3200" b="1" dirty="0" err="1">
                <a:solidFill>
                  <a:srgbClr val="00FFFF"/>
                </a:solidFill>
                <a:effectLst>
                  <a:outerShdw blurRad="38100" dist="38100" dir="2700000" algn="tl">
                    <a:srgbClr val="000000">
                      <a:alpha val="43137"/>
                    </a:srgbClr>
                  </a:outerShdw>
                </a:effectLst>
              </a:rPr>
              <a:t>Columkill</a:t>
            </a:r>
            <a:r>
              <a:rPr lang="en-GB" sz="3200" b="1" dirty="0">
                <a:solidFill>
                  <a:srgbClr val="00FFFF"/>
                </a:solidFill>
                <a:effectLst>
                  <a:outerShdw blurRad="38100" dist="38100" dir="2700000" algn="tl">
                    <a:srgbClr val="000000">
                      <a:alpha val="43137"/>
                    </a:srgbClr>
                  </a:outerShdw>
                </a:effectLst>
              </a:rPr>
              <a:t> were followers of wisdom; </a:t>
            </a:r>
            <a:r>
              <a:rPr lang="en-GB" sz="3200" b="1" dirty="0">
                <a:solidFill>
                  <a:srgbClr val="FF9900"/>
                </a:solidFill>
                <a:effectLst>
                  <a:outerShdw blurRad="38100" dist="38100" dir="2700000" algn="tl">
                    <a:srgbClr val="000000">
                      <a:alpha val="43137"/>
                    </a:srgbClr>
                  </a:outerShdw>
                </a:effectLst>
              </a:rPr>
              <a:t>and the language of these people was Hebrew,</a:t>
            </a:r>
            <a:r>
              <a:rPr lang="en-GB" sz="3200" b="1" dirty="0">
                <a:effectLst>
                  <a:outerShdw blurRad="38100" dist="38100" dir="2700000" algn="tl">
                    <a:srgbClr val="000000">
                      <a:alpha val="43137"/>
                    </a:srgbClr>
                  </a:outerShdw>
                </a:effectLst>
              </a:rPr>
              <a:t> </a:t>
            </a:r>
            <a:r>
              <a:rPr lang="en-GB" sz="3200" b="1" dirty="0">
                <a:solidFill>
                  <a:srgbClr val="FFFF00"/>
                </a:solidFill>
                <a:effectLst>
                  <a:outerShdw blurRad="38100" dist="38100" dir="2700000" algn="tl">
                    <a:srgbClr val="000000">
                      <a:alpha val="43137"/>
                    </a:srgbClr>
                  </a:outerShdw>
                </a:effectLst>
              </a:rPr>
              <a:t>which was Celtic, which was the Gael, of Scotland …. </a:t>
            </a:r>
          </a:p>
        </p:txBody>
      </p:sp>
      <p:pic>
        <p:nvPicPr>
          <p:cNvPr id="67589" name="Picture 2" descr="http://images.google.co.uk/url?source=imgres&amp;ct=img&amp;q=http://www.kidspast.com/images/assyrian-soldiers.jpg&amp;usg=AFQjCNFCDiYMPWRU0KRy1S5nERf90_QxdQ">
            <a:extLst>
              <a:ext uri="{FF2B5EF4-FFF2-40B4-BE49-F238E27FC236}">
                <a16:creationId xmlns:a16="http://schemas.microsoft.com/office/drawing/2014/main" id="{7725C80E-CAA5-41C1-A9FF-90F04B3E6A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643063"/>
            <a:ext cx="36004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EAC2E85-69F5-4473-9EFB-62FCDE7050E3}"/>
              </a:ext>
            </a:extLst>
          </p:cNvPr>
          <p:cNvSpPr txBox="1"/>
          <p:nvPr/>
        </p:nvSpPr>
        <p:spPr>
          <a:xfrm>
            <a:off x="428625" y="4714875"/>
            <a:ext cx="3500438" cy="954088"/>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eaLnBrk="1" hangingPunct="1">
              <a:defRPr/>
            </a:pPr>
            <a:r>
              <a:rPr lang="en-GB" sz="2800" b="1" dirty="0">
                <a:solidFill>
                  <a:srgbClr val="00FF00"/>
                </a:solidFill>
                <a:effectLst>
                  <a:outerShdw blurRad="38100" dist="38100" dir="2700000" algn="tl">
                    <a:srgbClr val="000000">
                      <a:alpha val="43137"/>
                    </a:srgbClr>
                  </a:outerShdw>
                </a:effectLst>
              </a:rPr>
              <a:t>A Rock Carving Of </a:t>
            </a:r>
            <a:r>
              <a:rPr lang="en-GB" sz="2800" b="1" dirty="0" err="1">
                <a:solidFill>
                  <a:srgbClr val="00FF00"/>
                </a:solidFill>
                <a:effectLst>
                  <a:outerShdw blurRad="38100" dist="38100" dir="2700000" algn="tl">
                    <a:srgbClr val="000000">
                      <a:alpha val="43137"/>
                    </a:srgbClr>
                  </a:outerShdw>
                </a:effectLst>
              </a:rPr>
              <a:t>Chaldean</a:t>
            </a:r>
            <a:r>
              <a:rPr lang="en-GB" sz="2800" b="1" dirty="0">
                <a:solidFill>
                  <a:srgbClr val="00FF00"/>
                </a:solidFill>
                <a:effectLst>
                  <a:outerShdw blurRad="38100" dist="38100" dir="2700000" algn="tl">
                    <a:srgbClr val="000000">
                      <a:alpha val="43137"/>
                    </a:srgbClr>
                  </a:outerShdw>
                </a:effectLst>
              </a:rPr>
              <a:t> Soldiers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7589"/>
                                        </p:tgtEl>
                                        <p:attrNameLst>
                                          <p:attrName>style.visibility</p:attrName>
                                        </p:attrNameLst>
                                      </p:cBhvr>
                                      <p:to>
                                        <p:strVal val="visible"/>
                                      </p:to>
                                    </p:set>
                                    <p:animEffect transition="in" filter="circle(in)">
                                      <p:cBhvr>
                                        <p:cTn id="7" dur="2000"/>
                                        <p:tgtEl>
                                          <p:spTgt spid="675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4"/>
                                        </p:tgtEl>
                                        <p:attrNameLst>
                                          <p:attrName>style.visibility</p:attrName>
                                        </p:attrNameLst>
                                      </p:cBhvr>
                                      <p:to>
                                        <p:strVal val="visible"/>
                                      </p:to>
                                    </p:set>
                                    <p:anim calcmode="discrete" valueType="clr">
                                      <p:cBhvr override="childStyle">
                                        <p:cTn id="18"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
                                        </p:tgtEl>
                                        <p:attrNameLst>
                                          <p:attrName>fillcolor</p:attrName>
                                        </p:attrNameLst>
                                      </p:cBhvr>
                                      <p:tavLst>
                                        <p:tav tm="0">
                                          <p:val>
                                            <p:clrVal>
                                              <a:schemeClr val="accent2"/>
                                            </p:clrVal>
                                          </p:val>
                                        </p:tav>
                                        <p:tav tm="50000">
                                          <p:val>
                                            <p:clrVal>
                                              <a:schemeClr val="hlink"/>
                                            </p:clrVal>
                                          </p:val>
                                        </p:tav>
                                      </p:tavLst>
                                    </p:anim>
                                    <p:set>
                                      <p:cBhvr>
                                        <p:cTn id="20"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EA687-A9BB-44FE-BAA6-B501DB6065DE}"/>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E2E6D85C-9000-4F35-B29C-F3CD6877A652}"/>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44A842B3-DD7D-4B7B-8323-13490AD76F9D}" type="slidenum">
              <a:rPr lang="en-GB" altLang="en-US" sz="1200"/>
              <a:pPr>
                <a:spcBef>
                  <a:spcPct val="0"/>
                </a:spcBef>
                <a:buClrTx/>
                <a:buFontTx/>
                <a:buNone/>
              </a:pPr>
              <a:t>73</a:t>
            </a:fld>
            <a:endParaRPr lang="en-GB" altLang="en-US" sz="1200"/>
          </a:p>
        </p:txBody>
      </p:sp>
      <p:sp>
        <p:nvSpPr>
          <p:cNvPr id="68612" name="TextBox 3">
            <a:extLst>
              <a:ext uri="{FF2B5EF4-FFF2-40B4-BE49-F238E27FC236}">
                <a16:creationId xmlns:a16="http://schemas.microsoft.com/office/drawing/2014/main" id="{76B78018-8153-44C7-802D-C3D4C248AD8E}"/>
              </a:ext>
            </a:extLst>
          </p:cNvPr>
          <p:cNvSpPr txBox="1">
            <a:spLocks noChangeArrowheads="1"/>
          </p:cNvSpPr>
          <p:nvPr/>
        </p:nvSpPr>
        <p:spPr bwMode="auto">
          <a:xfrm>
            <a:off x="4286250" y="1500188"/>
            <a:ext cx="4857750" cy="4524375"/>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3200" b="1" dirty="0">
                <a:solidFill>
                  <a:srgbClr val="00FFFF"/>
                </a:solidFill>
                <a:effectLst>
                  <a:outerShdw blurRad="38100" dist="38100" dir="2700000" algn="tl">
                    <a:srgbClr val="000000">
                      <a:alpha val="43137"/>
                    </a:srgbClr>
                  </a:outerShdw>
                </a:effectLst>
              </a:rPr>
              <a:t>…. the learned Celt or Hebrew, </a:t>
            </a:r>
            <a:r>
              <a:rPr lang="en-GB" sz="3200" b="1" dirty="0">
                <a:solidFill>
                  <a:srgbClr val="FF9900"/>
                </a:solidFill>
                <a:effectLst>
                  <a:outerShdw blurRad="38100" dist="38100" dir="2700000" algn="tl">
                    <a:srgbClr val="000000">
                      <a:alpha val="43137"/>
                    </a:srgbClr>
                  </a:outerShdw>
                </a:effectLst>
              </a:rPr>
              <a:t>the language of Abraham, of South India, and of the </a:t>
            </a:r>
            <a:r>
              <a:rPr lang="en-GB" sz="3200" b="1" dirty="0" err="1">
                <a:solidFill>
                  <a:srgbClr val="FF9900"/>
                </a:solidFill>
                <a:effectLst>
                  <a:outerShdw blurRad="38100" dist="38100" dir="2700000" algn="tl">
                    <a:srgbClr val="000000">
                      <a:alpha val="43137"/>
                    </a:srgbClr>
                  </a:outerShdw>
                </a:effectLst>
              </a:rPr>
              <a:t>Chaldeans</a:t>
            </a:r>
            <a:r>
              <a:rPr lang="en-GB" sz="3200" b="1" dirty="0">
                <a:solidFill>
                  <a:srgbClr val="FF9900"/>
                </a:solidFill>
                <a:effectLst>
                  <a:outerShdw blurRad="38100" dist="38100" dir="2700000" algn="tl">
                    <a:srgbClr val="000000">
                      <a:alpha val="43137"/>
                    </a:srgbClr>
                  </a:outerShdw>
                </a:effectLst>
              </a:rPr>
              <a:t>;</a:t>
            </a:r>
            <a:r>
              <a:rPr lang="en-GB" sz="3200" b="1" dirty="0">
                <a:effectLst>
                  <a:outerShdw blurRad="38100" dist="38100" dir="2700000" algn="tl">
                    <a:srgbClr val="000000">
                      <a:alpha val="43137"/>
                    </a:srgbClr>
                  </a:outerShdw>
                </a:effectLst>
              </a:rPr>
              <a:t> </a:t>
            </a:r>
            <a:r>
              <a:rPr lang="en-GB" sz="3200" b="1" dirty="0">
                <a:solidFill>
                  <a:srgbClr val="00FF00"/>
                </a:solidFill>
                <a:effectLst>
                  <a:outerShdw blurRad="38100" dist="38100" dir="2700000" algn="tl">
                    <a:srgbClr val="000000">
                      <a:alpha val="43137"/>
                    </a:srgbClr>
                  </a:outerShdw>
                </a:effectLst>
              </a:rPr>
              <a:t>and this, at last, brings us almost to a conclusion, </a:t>
            </a:r>
            <a:r>
              <a:rPr lang="en-GB" sz="3200" b="1" dirty="0">
                <a:solidFill>
                  <a:srgbClr val="FFFF00"/>
                </a:solidFill>
                <a:effectLst>
                  <a:outerShdw blurRad="38100" dist="38100" dir="2700000" algn="tl">
                    <a:srgbClr val="000000">
                      <a:alpha val="43137"/>
                    </a:srgbClr>
                  </a:outerShdw>
                </a:effectLst>
              </a:rPr>
              <a:t>to which we have come by a variety of other ways, </a:t>
            </a:r>
            <a:endParaRPr lang="en-GB" sz="3200" dirty="0">
              <a:solidFill>
                <a:srgbClr val="FFFF00"/>
              </a:solidFill>
            </a:endParaRPr>
          </a:p>
        </p:txBody>
      </p:sp>
      <p:pic>
        <p:nvPicPr>
          <p:cNvPr id="68615" name="Picture 7" descr="http://images.google.co.uk/url?source=imgres&amp;ct=img&amp;q=http://www.jesuswalk.com/abraham/images/dore_abraham_isaac471x600.jpg&amp;usg=AFQjCNFHRVoTkj1wr37OsA15yVABM4DUWA">
            <a:extLst>
              <a:ext uri="{FF2B5EF4-FFF2-40B4-BE49-F238E27FC236}">
                <a16:creationId xmlns:a16="http://schemas.microsoft.com/office/drawing/2014/main" id="{C77B8530-4199-48C9-B615-8126D1223C3F}"/>
              </a:ext>
            </a:extLst>
          </p:cNvPr>
          <p:cNvPicPr>
            <a:picLocks noChangeAspect="1" noChangeArrowheads="1"/>
          </p:cNvPicPr>
          <p:nvPr/>
        </p:nvPicPr>
        <p:blipFill>
          <a:blip r:embed="rId2">
            <a:duotone>
              <a:prstClr val="black"/>
              <a:schemeClr val="accent5">
                <a:tint val="45000"/>
                <a:satMod val="400000"/>
              </a:schemeClr>
            </a:duotone>
          </a:blip>
          <a:srcRect/>
          <a:stretch>
            <a:fillRect/>
          </a:stretch>
        </p:blipFill>
        <p:spPr bwMode="auto">
          <a:xfrm>
            <a:off x="357158" y="1428736"/>
            <a:ext cx="3722682" cy="47422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A6266E5A-9728-4FF7-9EE5-2A4C8A5659E1}"/>
              </a:ext>
            </a:extLst>
          </p:cNvPr>
          <p:cNvSpPr txBox="1"/>
          <p:nvPr/>
        </p:nvSpPr>
        <p:spPr>
          <a:xfrm>
            <a:off x="0" y="6211888"/>
            <a:ext cx="5214938" cy="646112"/>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eaLnBrk="1" hangingPunct="1">
              <a:defRPr/>
            </a:pPr>
            <a:r>
              <a:rPr lang="en-GB" sz="3600" b="1" dirty="0">
                <a:solidFill>
                  <a:srgbClr val="FFFF00"/>
                </a:solidFill>
                <a:effectLst>
                  <a:outerShdw blurRad="38100" dist="38100" dir="2700000" algn="tl">
                    <a:srgbClr val="000000">
                      <a:alpha val="43137"/>
                    </a:srgbClr>
                  </a:outerShdw>
                </a:effectLst>
              </a:rPr>
              <a:t>Abraham  And Isaac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8615"/>
                                        </p:tgtEl>
                                        <p:attrNameLst>
                                          <p:attrName>style.visibility</p:attrName>
                                        </p:attrNameLst>
                                      </p:cBhvr>
                                      <p:to>
                                        <p:strVal val="visible"/>
                                      </p:to>
                                    </p:set>
                                    <p:animEffect transition="in" filter="circle(in)">
                                      <p:cBhvr>
                                        <p:cTn id="7" dur="2000"/>
                                        <p:tgtEl>
                                          <p:spTgt spid="686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68612"/>
                                        </p:tgtEl>
                                        <p:attrNameLst>
                                          <p:attrName>style.visibility</p:attrName>
                                        </p:attrNameLst>
                                      </p:cBhvr>
                                      <p:to>
                                        <p:strVal val="visible"/>
                                      </p:to>
                                    </p:set>
                                    <p:anim calcmode="discrete" valueType="clr">
                                      <p:cBhvr override="childStyle">
                                        <p:cTn id="18" dur="80"/>
                                        <p:tgtEl>
                                          <p:spTgt spid="68612"/>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8612"/>
                                        </p:tgtEl>
                                        <p:attrNameLst>
                                          <p:attrName>fillcolor</p:attrName>
                                        </p:attrNameLst>
                                      </p:cBhvr>
                                      <p:tavLst>
                                        <p:tav tm="0">
                                          <p:val>
                                            <p:clrVal>
                                              <a:schemeClr val="accent2"/>
                                            </p:clrVal>
                                          </p:val>
                                        </p:tav>
                                        <p:tav tm="50000">
                                          <p:val>
                                            <p:clrVal>
                                              <a:schemeClr val="hlink"/>
                                            </p:clrVal>
                                          </p:val>
                                        </p:tav>
                                      </p:tavLst>
                                    </p:anim>
                                    <p:set>
                                      <p:cBhvr>
                                        <p:cTn id="20" dur="80"/>
                                        <p:tgtEl>
                                          <p:spTgt spid="686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1332D-223E-4901-853F-390B285C9544}"/>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66A32D46-E2D8-4E50-AADA-FC52D517CF20}"/>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A2CEF69E-E0A4-45D3-A198-625B34207B59}" type="slidenum">
              <a:rPr lang="en-GB" altLang="en-US" sz="1200"/>
              <a:pPr>
                <a:spcBef>
                  <a:spcPct val="0"/>
                </a:spcBef>
                <a:buClrTx/>
                <a:buFontTx/>
                <a:buNone/>
              </a:pPr>
              <a:t>74</a:t>
            </a:fld>
            <a:endParaRPr lang="en-GB" altLang="en-US" sz="1200"/>
          </a:p>
        </p:txBody>
      </p:sp>
      <p:sp>
        <p:nvSpPr>
          <p:cNvPr id="68612" name="TextBox 3">
            <a:extLst>
              <a:ext uri="{FF2B5EF4-FFF2-40B4-BE49-F238E27FC236}">
                <a16:creationId xmlns:a16="http://schemas.microsoft.com/office/drawing/2014/main" id="{B8339252-E0FA-4207-A8EB-2B40B4360AEC}"/>
              </a:ext>
            </a:extLst>
          </p:cNvPr>
          <p:cNvSpPr txBox="1">
            <a:spLocks noChangeArrowheads="1"/>
          </p:cNvSpPr>
          <p:nvPr/>
        </p:nvSpPr>
        <p:spPr bwMode="auto">
          <a:xfrm>
            <a:off x="4143375" y="1928813"/>
            <a:ext cx="5000625" cy="3324225"/>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3200" b="1" dirty="0">
                <a:solidFill>
                  <a:srgbClr val="00FFFF"/>
                </a:solidFill>
                <a:effectLst>
                  <a:outerShdw blurRad="38100" dist="38100" dir="2700000" algn="tl">
                    <a:srgbClr val="000000">
                      <a:alpha val="43137"/>
                    </a:srgbClr>
                  </a:outerShdw>
                </a:effectLst>
              </a:rPr>
              <a:t>… that the Hebrew was the sacred language, </a:t>
            </a:r>
            <a:r>
              <a:rPr lang="en-GB" sz="3200" b="1" dirty="0">
                <a:solidFill>
                  <a:srgbClr val="FF9900"/>
                </a:solidFill>
                <a:effectLst>
                  <a:outerShdw blurRad="38100" dist="38100" dir="2700000" algn="tl">
                    <a:srgbClr val="000000">
                      <a:alpha val="43137"/>
                    </a:srgbClr>
                  </a:outerShdw>
                </a:effectLst>
              </a:rPr>
              <a:t>and was probably the first language into which the </a:t>
            </a:r>
            <a:r>
              <a:rPr lang="en-GB" sz="3200" b="1" dirty="0" err="1">
                <a:solidFill>
                  <a:srgbClr val="FF9900"/>
                </a:solidFill>
                <a:effectLst>
                  <a:outerShdw blurRad="38100" dist="38100" dir="2700000" algn="tl">
                    <a:srgbClr val="000000">
                      <a:alpha val="43137"/>
                    </a:srgbClr>
                  </a:outerShdw>
                </a:effectLst>
              </a:rPr>
              <a:t>mythos</a:t>
            </a:r>
            <a:r>
              <a:rPr lang="en-GB" sz="3200" b="1" dirty="0">
                <a:solidFill>
                  <a:srgbClr val="FF9900"/>
                </a:solidFill>
                <a:effectLst>
                  <a:outerShdw blurRad="38100" dist="38100" dir="2700000" algn="tl">
                    <a:srgbClr val="000000">
                      <a:alpha val="43137"/>
                    </a:srgbClr>
                  </a:outerShdw>
                </a:effectLst>
              </a:rPr>
              <a:t> was written.</a:t>
            </a:r>
            <a:r>
              <a:rPr lang="en-GB" sz="3200" b="1" dirty="0">
                <a:effectLst>
                  <a:outerShdw blurRad="38100" dist="38100" dir="2700000" algn="tl">
                    <a:srgbClr val="000000">
                      <a:alpha val="43137"/>
                    </a:srgbClr>
                  </a:outerShdw>
                </a:effectLst>
              </a:rPr>
              <a:t> </a:t>
            </a:r>
            <a:r>
              <a:rPr lang="en-GB" sz="3200" b="1" dirty="0">
                <a:solidFill>
                  <a:srgbClr val="FFFF00"/>
                </a:solidFill>
                <a:effectLst>
                  <a:outerShdw blurRad="38100" dist="38100" dir="2700000" algn="tl">
                    <a:srgbClr val="000000">
                      <a:alpha val="43137"/>
                    </a:srgbClr>
                  </a:outerShdw>
                </a:effectLst>
              </a:rPr>
              <a:t>Whence </a:t>
            </a:r>
            <a:r>
              <a:rPr lang="en-GB" sz="3200" b="1" dirty="0" err="1">
                <a:solidFill>
                  <a:srgbClr val="FFFF00"/>
                </a:solidFill>
                <a:effectLst>
                  <a:outerShdw blurRad="38100" dist="38100" dir="2700000" algn="tl">
                    <a:srgbClr val="000000">
                      <a:alpha val="43137"/>
                    </a:srgbClr>
                  </a:outerShdw>
                </a:effectLst>
              </a:rPr>
              <a:t>CALedonia</a:t>
            </a:r>
            <a:r>
              <a:rPr lang="en-GB" sz="3200" b="1" dirty="0">
                <a:solidFill>
                  <a:srgbClr val="FFFF00"/>
                </a:solidFill>
                <a:effectLst>
                  <a:outerShdw blurRad="38100" dist="38100" dir="2700000" algn="tl">
                    <a:srgbClr val="000000">
                      <a:alpha val="43137"/>
                    </a:srgbClr>
                  </a:outerShdw>
                </a:effectLst>
              </a:rPr>
              <a:t>?</a:t>
            </a:r>
          </a:p>
          <a:p>
            <a:pPr eaLnBrk="1" hangingPunct="1">
              <a:defRPr/>
            </a:pPr>
            <a:endParaRPr lang="en-GB" dirty="0"/>
          </a:p>
        </p:txBody>
      </p:sp>
      <p:pic>
        <p:nvPicPr>
          <p:cNvPr id="180226" name="Picture 2" descr="http://images.google.co.uk/url?source=imgres&amp;ct=img&amp;q=http://www.mobilent.net/images/uploaded/HEBREW01.jpg&amp;usg=AFQjCNHa_8Bg89aBXhmL2Asd5NDZOCuViQ">
            <a:extLst>
              <a:ext uri="{FF2B5EF4-FFF2-40B4-BE49-F238E27FC236}">
                <a16:creationId xmlns:a16="http://schemas.microsoft.com/office/drawing/2014/main" id="{7D8842D3-57F6-4795-BABF-77D8091DBEB1}"/>
              </a:ext>
            </a:extLst>
          </p:cNvPr>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357158" y="1428736"/>
            <a:ext cx="3591130" cy="466409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80226"/>
                                        </p:tgtEl>
                                        <p:attrNameLst>
                                          <p:attrName>style.visibility</p:attrName>
                                        </p:attrNameLst>
                                      </p:cBhvr>
                                      <p:to>
                                        <p:strVal val="visible"/>
                                      </p:to>
                                    </p:set>
                                    <p:animEffect transition="in" filter="circle(in)">
                                      <p:cBhvr>
                                        <p:cTn id="7" dur="2000"/>
                                        <p:tgtEl>
                                          <p:spTgt spid="1802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68612"/>
                                        </p:tgtEl>
                                        <p:attrNameLst>
                                          <p:attrName>style.visibility</p:attrName>
                                        </p:attrNameLst>
                                      </p:cBhvr>
                                      <p:to>
                                        <p:strVal val="visible"/>
                                      </p:to>
                                    </p:set>
                                    <p:anim calcmode="discrete" valueType="clr">
                                      <p:cBhvr override="childStyle">
                                        <p:cTn id="12" dur="80"/>
                                        <p:tgtEl>
                                          <p:spTgt spid="6861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8612"/>
                                        </p:tgtEl>
                                        <p:attrNameLst>
                                          <p:attrName>fillcolor</p:attrName>
                                        </p:attrNameLst>
                                      </p:cBhvr>
                                      <p:tavLst>
                                        <p:tav tm="0">
                                          <p:val>
                                            <p:clrVal>
                                              <a:schemeClr val="accent2"/>
                                            </p:clrVal>
                                          </p:val>
                                        </p:tav>
                                        <p:tav tm="50000">
                                          <p:val>
                                            <p:clrVal>
                                              <a:schemeClr val="hlink"/>
                                            </p:clrVal>
                                          </p:val>
                                        </p:tav>
                                      </p:tavLst>
                                    </p:anim>
                                    <p:set>
                                      <p:cBhvr>
                                        <p:cTn id="14" dur="80"/>
                                        <p:tgtEl>
                                          <p:spTgt spid="686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A844A-CFE1-42E6-84D3-2E396261A598}"/>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D52A9C15-1351-4E9D-B340-3DAF5401B744}"/>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272696E6-3EF3-4FD8-8257-659038EA368D}" type="slidenum">
              <a:rPr lang="en-GB" altLang="en-US" sz="1200"/>
              <a:pPr>
                <a:spcBef>
                  <a:spcPct val="0"/>
                </a:spcBef>
                <a:buClrTx/>
                <a:buFontTx/>
                <a:buNone/>
              </a:pPr>
              <a:t>75</a:t>
            </a:fld>
            <a:endParaRPr lang="en-GB" altLang="en-US" sz="1200"/>
          </a:p>
        </p:txBody>
      </p:sp>
      <p:sp>
        <p:nvSpPr>
          <p:cNvPr id="4" name="TextBox 3">
            <a:extLst>
              <a:ext uri="{FF2B5EF4-FFF2-40B4-BE49-F238E27FC236}">
                <a16:creationId xmlns:a16="http://schemas.microsoft.com/office/drawing/2014/main" id="{65F1AD7B-6F91-4A51-AEAB-4D3CFEA0094D}"/>
              </a:ext>
            </a:extLst>
          </p:cNvPr>
          <p:cNvSpPr txBox="1"/>
          <p:nvPr/>
        </p:nvSpPr>
        <p:spPr>
          <a:xfrm>
            <a:off x="3429000" y="1643063"/>
            <a:ext cx="5429250" cy="4400550"/>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2800" b="1" dirty="0">
                <a:solidFill>
                  <a:srgbClr val="00FFFF"/>
                </a:solidFill>
                <a:effectLst>
                  <a:outerShdw blurRad="38100" dist="38100" dir="2700000" algn="tl">
                    <a:srgbClr val="000000">
                      <a:alpha val="43137"/>
                    </a:srgbClr>
                  </a:outerShdw>
                </a:effectLst>
              </a:rPr>
              <a:t>Other writers give the derivation as from the Hebrew </a:t>
            </a:r>
            <a:r>
              <a:rPr lang="en-GB" sz="2800" b="1" dirty="0" err="1">
                <a:solidFill>
                  <a:srgbClr val="00FFFF"/>
                </a:solidFill>
                <a:effectLst>
                  <a:outerShdw blurRad="38100" dist="38100" dir="2700000" algn="tl">
                    <a:srgbClr val="000000">
                      <a:alpha val="43137"/>
                    </a:srgbClr>
                  </a:outerShdw>
                </a:effectLst>
              </a:rPr>
              <a:t>Derussim</a:t>
            </a:r>
            <a:r>
              <a:rPr lang="en-GB" sz="2800" b="1" dirty="0">
                <a:solidFill>
                  <a:srgbClr val="00FFFF"/>
                </a:solidFill>
                <a:effectLst>
                  <a:outerShdw blurRad="38100" dist="38100" dir="2700000" algn="tl">
                    <a:srgbClr val="000000">
                      <a:alpha val="43137"/>
                    </a:srgbClr>
                  </a:outerShdw>
                </a:effectLst>
              </a:rPr>
              <a:t>, </a:t>
            </a:r>
            <a:r>
              <a:rPr lang="en-GB" sz="2800" b="1" dirty="0">
                <a:solidFill>
                  <a:srgbClr val="FFC000"/>
                </a:solidFill>
                <a:effectLst>
                  <a:outerShdw blurRad="38100" dist="38100" dir="2700000" algn="tl">
                    <a:srgbClr val="000000">
                      <a:alpha val="43137"/>
                    </a:srgbClr>
                  </a:outerShdw>
                </a:effectLst>
              </a:rPr>
              <a:t>or </a:t>
            </a:r>
            <a:r>
              <a:rPr lang="en-GB" sz="2800" b="1" dirty="0" err="1">
                <a:solidFill>
                  <a:srgbClr val="FFC000"/>
                </a:solidFill>
                <a:effectLst>
                  <a:outerShdw blurRad="38100" dist="38100" dir="2700000" algn="tl">
                    <a:srgbClr val="000000">
                      <a:alpha val="43137"/>
                    </a:srgbClr>
                  </a:outerShdw>
                </a:effectLst>
              </a:rPr>
              <a:t>Drussim</a:t>
            </a:r>
            <a:r>
              <a:rPr lang="en-GB" sz="2800" b="1" dirty="0">
                <a:solidFill>
                  <a:srgbClr val="FFC000"/>
                </a:solidFill>
                <a:effectLst>
                  <a:outerShdw blurRad="38100" dist="38100" dir="2700000" algn="tl">
                    <a:srgbClr val="000000">
                      <a:alpha val="43137"/>
                    </a:srgbClr>
                  </a:outerShdw>
                </a:effectLst>
              </a:rPr>
              <a:t>, which means `contemplators.' </a:t>
            </a:r>
            <a:r>
              <a:rPr lang="en-GB" sz="2800" b="1" dirty="0">
                <a:solidFill>
                  <a:srgbClr val="00FF00"/>
                </a:solidFill>
                <a:effectLst>
                  <a:outerShdw blurRad="38100" dist="38100" dir="2700000" algn="tl">
                    <a:srgbClr val="000000">
                      <a:alpha val="43137"/>
                    </a:srgbClr>
                  </a:outerShdw>
                </a:effectLst>
              </a:rPr>
              <a:t>.....Another explanation given is that it is an old Celtic word, </a:t>
            </a:r>
            <a:r>
              <a:rPr lang="en-GB" sz="2800" b="1" dirty="0" err="1">
                <a:solidFill>
                  <a:srgbClr val="00FF00"/>
                </a:solidFill>
                <a:effectLst>
                  <a:outerShdw blurRad="38100" dist="38100" dir="2700000" algn="tl">
                    <a:srgbClr val="000000">
                      <a:alpha val="43137"/>
                    </a:srgbClr>
                  </a:outerShdw>
                </a:effectLst>
              </a:rPr>
              <a:t>druis</a:t>
            </a:r>
            <a:r>
              <a:rPr lang="en-GB" sz="2800" b="1" dirty="0">
                <a:solidFill>
                  <a:srgbClr val="00FF00"/>
                </a:solidFill>
                <a:effectLst>
                  <a:outerShdw blurRad="38100" dist="38100" dir="2700000" algn="tl">
                    <a:srgbClr val="000000">
                      <a:alpha val="43137"/>
                    </a:srgbClr>
                  </a:outerShdw>
                </a:effectLst>
              </a:rPr>
              <a:t>, formed from </a:t>
            </a:r>
            <a:r>
              <a:rPr lang="en-GB" sz="2800" b="1" dirty="0" err="1">
                <a:solidFill>
                  <a:srgbClr val="00FF00"/>
                </a:solidFill>
                <a:effectLst>
                  <a:outerShdw blurRad="38100" dist="38100" dir="2700000" algn="tl">
                    <a:srgbClr val="000000">
                      <a:alpha val="43137"/>
                    </a:srgbClr>
                  </a:outerShdw>
                </a:effectLst>
              </a:rPr>
              <a:t>trowis</a:t>
            </a:r>
            <a:r>
              <a:rPr lang="en-GB" sz="2800" b="1" dirty="0">
                <a:solidFill>
                  <a:srgbClr val="00FF00"/>
                </a:solidFill>
                <a:effectLst>
                  <a:outerShdw blurRad="38100" dist="38100" dir="2700000" algn="tl">
                    <a:srgbClr val="000000">
                      <a:alpha val="43137"/>
                    </a:srgbClr>
                  </a:outerShdw>
                </a:effectLst>
              </a:rPr>
              <a:t>, </a:t>
            </a:r>
            <a:r>
              <a:rPr lang="en-GB" sz="2800" b="1" dirty="0">
                <a:solidFill>
                  <a:srgbClr val="FF00FF"/>
                </a:solidFill>
                <a:effectLst>
                  <a:outerShdw blurRad="38100" dist="38100" dir="2700000" algn="tl">
                    <a:srgbClr val="000000">
                      <a:alpha val="43137"/>
                    </a:srgbClr>
                  </a:outerShdw>
                </a:effectLst>
              </a:rPr>
              <a:t>or </a:t>
            </a:r>
            <a:r>
              <a:rPr lang="en-GB" sz="2800" b="1" dirty="0" err="1">
                <a:solidFill>
                  <a:srgbClr val="FF00FF"/>
                </a:solidFill>
                <a:effectLst>
                  <a:outerShdw blurRad="38100" dist="38100" dir="2700000" algn="tl">
                    <a:srgbClr val="000000">
                      <a:alpha val="43137"/>
                    </a:srgbClr>
                  </a:outerShdw>
                </a:effectLst>
              </a:rPr>
              <a:t>truwis</a:t>
            </a:r>
            <a:r>
              <a:rPr lang="en-GB" sz="2800" b="1" dirty="0">
                <a:solidFill>
                  <a:srgbClr val="FF00FF"/>
                </a:solidFill>
                <a:effectLst>
                  <a:outerShdw blurRad="38100" dist="38100" dir="2700000" algn="tl">
                    <a:srgbClr val="000000">
                      <a:alpha val="43137"/>
                    </a:srgbClr>
                  </a:outerShdw>
                </a:effectLst>
              </a:rPr>
              <a:t>, meaning 'a doctor of the faith.' </a:t>
            </a:r>
            <a:r>
              <a:rPr lang="en-GB" sz="2800" b="1" dirty="0" err="1">
                <a:solidFill>
                  <a:srgbClr val="FF00FF"/>
                </a:solidFill>
                <a:effectLst>
                  <a:outerShdw blurRad="38100" dist="38100" dir="2700000" algn="tl">
                    <a:srgbClr val="000000">
                      <a:alpha val="43137"/>
                    </a:srgbClr>
                  </a:outerShdw>
                </a:effectLst>
              </a:rPr>
              <a:t>Trowis</a:t>
            </a:r>
            <a:r>
              <a:rPr lang="en-GB" sz="2800" b="1" dirty="0">
                <a:solidFill>
                  <a:srgbClr val="FF00FF"/>
                </a:solidFill>
                <a:effectLst>
                  <a:outerShdw blurRad="38100" dist="38100" dir="2700000" algn="tl">
                    <a:srgbClr val="000000">
                      <a:alpha val="43137"/>
                    </a:srgbClr>
                  </a:outerShdw>
                </a:effectLst>
              </a:rPr>
              <a:t>, in German, means 'a </a:t>
            </a:r>
            <a:r>
              <a:rPr lang="en-GB" sz="2800" b="1" dirty="0" err="1">
                <a:solidFill>
                  <a:srgbClr val="FF00FF"/>
                </a:solidFill>
                <a:effectLst>
                  <a:outerShdw blurRad="38100" dist="38100" dir="2700000" algn="tl">
                    <a:srgbClr val="000000">
                      <a:alpha val="43137"/>
                    </a:srgbClr>
                  </a:outerShdw>
                </a:effectLst>
              </a:rPr>
              <a:t>revealer</a:t>
            </a:r>
            <a:r>
              <a:rPr lang="en-GB" sz="2800" b="1" dirty="0">
                <a:solidFill>
                  <a:srgbClr val="FF00FF"/>
                </a:solidFill>
                <a:effectLst>
                  <a:outerShdw blurRad="38100" dist="38100" dir="2700000" algn="tl">
                    <a:srgbClr val="000000">
                      <a:alpha val="43137"/>
                    </a:srgbClr>
                  </a:outerShdw>
                </a:effectLst>
              </a:rPr>
              <a:t> of truth'." </a:t>
            </a:r>
          </a:p>
        </p:txBody>
      </p:sp>
      <p:pic>
        <p:nvPicPr>
          <p:cNvPr id="167938" name="Picture 2" descr="http://images.google.co.uk/url?source=imgres&amp;ct=img&amp;q=http://www.wiltshire.gov.uk/gallery/general/stukeleys_druid.jpg&amp;usg=AFQjCNFmcRYWsOcHC9fYDmXjQkEF_UL_7Q">
            <a:extLst>
              <a:ext uri="{FF2B5EF4-FFF2-40B4-BE49-F238E27FC236}">
                <a16:creationId xmlns:a16="http://schemas.microsoft.com/office/drawing/2014/main" id="{095664AC-B0B1-48BB-96B6-81EE1A120FEE}"/>
              </a:ext>
            </a:extLst>
          </p:cNvPr>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428596" y="1428736"/>
            <a:ext cx="2682018" cy="43719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a:extLst>
              <a:ext uri="{FF2B5EF4-FFF2-40B4-BE49-F238E27FC236}">
                <a16:creationId xmlns:a16="http://schemas.microsoft.com/office/drawing/2014/main" id="{D85A8A5C-E4DC-4CE2-8F22-2163B01E0879}"/>
              </a:ext>
            </a:extLst>
          </p:cNvPr>
          <p:cNvSpPr txBox="1"/>
          <p:nvPr/>
        </p:nvSpPr>
        <p:spPr>
          <a:xfrm>
            <a:off x="214313" y="6000750"/>
            <a:ext cx="2857500" cy="461963"/>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eaLnBrk="1" hangingPunct="1">
              <a:defRPr/>
            </a:pPr>
            <a:r>
              <a:rPr lang="en-GB" sz="2400" b="1" dirty="0">
                <a:solidFill>
                  <a:srgbClr val="FFFF00"/>
                </a:solidFill>
                <a:effectLst>
                  <a:outerShdw blurRad="38100" dist="38100" dir="2700000" algn="tl">
                    <a:srgbClr val="000000">
                      <a:alpha val="43137"/>
                    </a:srgbClr>
                  </a:outerShdw>
                </a:effectLst>
              </a:rPr>
              <a:t>A  British Druid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67938"/>
                                        </p:tgtEl>
                                        <p:attrNameLst>
                                          <p:attrName>style.visibility</p:attrName>
                                        </p:attrNameLst>
                                      </p:cBhvr>
                                      <p:to>
                                        <p:strVal val="visible"/>
                                      </p:to>
                                    </p:set>
                                    <p:animEffect transition="in" filter="circle(in)">
                                      <p:cBhvr>
                                        <p:cTn id="7" dur="2000"/>
                                        <p:tgtEl>
                                          <p:spTgt spid="167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4"/>
                                        </p:tgtEl>
                                        <p:attrNameLst>
                                          <p:attrName>style.visibility</p:attrName>
                                        </p:attrNameLst>
                                      </p:cBhvr>
                                      <p:to>
                                        <p:strVal val="visible"/>
                                      </p:to>
                                    </p:set>
                                    <p:anim calcmode="discrete" valueType="clr">
                                      <p:cBhvr override="childStyle">
                                        <p:cTn id="18"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
                                        </p:tgtEl>
                                        <p:attrNameLst>
                                          <p:attrName>fillcolor</p:attrName>
                                        </p:attrNameLst>
                                      </p:cBhvr>
                                      <p:tavLst>
                                        <p:tav tm="0">
                                          <p:val>
                                            <p:clrVal>
                                              <a:schemeClr val="accent2"/>
                                            </p:clrVal>
                                          </p:val>
                                        </p:tav>
                                        <p:tav tm="50000">
                                          <p:val>
                                            <p:clrVal>
                                              <a:schemeClr val="hlink"/>
                                            </p:clrVal>
                                          </p:val>
                                        </p:tav>
                                      </p:tavLst>
                                    </p:anim>
                                    <p:set>
                                      <p:cBhvr>
                                        <p:cTn id="20"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E9F4C-3B4A-4923-B13F-84B7F274B58C}"/>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1E7DFC12-2CDA-4E08-B2F8-EE21DCE76A4F}"/>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DF7E8EBC-66B1-49FE-A32C-9E887ABB7777}" type="slidenum">
              <a:rPr lang="en-GB" altLang="en-US" sz="1200"/>
              <a:pPr>
                <a:spcBef>
                  <a:spcPct val="0"/>
                </a:spcBef>
                <a:buClrTx/>
                <a:buFontTx/>
                <a:buNone/>
              </a:pPr>
              <a:t>76</a:t>
            </a:fld>
            <a:endParaRPr lang="en-GB" altLang="en-US" sz="1200"/>
          </a:p>
        </p:txBody>
      </p:sp>
      <p:pic>
        <p:nvPicPr>
          <p:cNvPr id="166914" name="Picture 2" descr="http://images.google.co.uk/url?source=imgres&amp;ct=img&amp;q=http://www.martinfrost.ws/htmlfiles/april2008/druids_stonehenge.jpg&amp;usg=AFQjCNFVUbQ8bxqZzxh7tTRGDcwpZfksZw">
            <a:extLst>
              <a:ext uri="{FF2B5EF4-FFF2-40B4-BE49-F238E27FC236}">
                <a16:creationId xmlns:a16="http://schemas.microsoft.com/office/drawing/2014/main" id="{F6007F32-2DCA-4AFF-8C6B-A261ABC13E42}"/>
              </a:ext>
            </a:extLst>
          </p:cNvPr>
          <p:cNvPicPr>
            <a:picLocks noChangeAspect="1" noChangeArrowheads="1"/>
          </p:cNvPicPr>
          <p:nvPr/>
        </p:nvPicPr>
        <p:blipFill>
          <a:blip r:embed="rId2"/>
          <a:srcRect/>
          <a:stretch>
            <a:fillRect/>
          </a:stretch>
        </p:blipFill>
        <p:spPr bwMode="auto">
          <a:xfrm>
            <a:off x="1428728" y="1214422"/>
            <a:ext cx="6232432" cy="38663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a:extLst>
              <a:ext uri="{FF2B5EF4-FFF2-40B4-BE49-F238E27FC236}">
                <a16:creationId xmlns:a16="http://schemas.microsoft.com/office/drawing/2014/main" id="{D7C3B01E-EF5C-423A-81DC-CA683DFC8571}"/>
              </a:ext>
            </a:extLst>
          </p:cNvPr>
          <p:cNvSpPr txBox="1"/>
          <p:nvPr/>
        </p:nvSpPr>
        <p:spPr>
          <a:xfrm>
            <a:off x="0" y="5287963"/>
            <a:ext cx="9144000" cy="1570037"/>
          </a:xfrm>
          <a:prstGeom prst="rect">
            <a:avLst/>
          </a:prstGeom>
          <a:solidFill>
            <a:schemeClr val="accent4">
              <a:lumMod val="90000"/>
            </a:schemeClr>
          </a:solidFill>
        </p:spPr>
        <p:txBody>
          <a:bodyPr>
            <a:spAutoFit/>
          </a:bodyPr>
          <a:lstStyle/>
          <a:p>
            <a:pPr algn="ctr" eaLnBrk="1" hangingPunct="1">
              <a:defRPr/>
            </a:pPr>
            <a:r>
              <a:rPr lang="en-GB" sz="2400" b="1" dirty="0">
                <a:solidFill>
                  <a:schemeClr val="bg2"/>
                </a:solidFill>
                <a:effectLst>
                  <a:outerShdw blurRad="38100" dist="38100" dir="2700000" algn="tl">
                    <a:srgbClr val="000000">
                      <a:alpha val="43137"/>
                    </a:srgbClr>
                  </a:outerShdw>
                </a:effectLst>
                <a:latin typeface="Arial" charset="0"/>
                <a:cs typeface="Arial" charset="0"/>
              </a:rPr>
              <a:t>Dudley Wright, who says. </a:t>
            </a:r>
            <a:r>
              <a:rPr lang="en-GB" sz="2400" b="1" dirty="0">
                <a:solidFill>
                  <a:srgbClr val="FF0000"/>
                </a:solidFill>
                <a:effectLst>
                  <a:outerShdw blurRad="38100" dist="38100" dir="2700000" algn="tl">
                    <a:srgbClr val="000000">
                      <a:alpha val="43137"/>
                    </a:srgbClr>
                  </a:outerShdw>
                </a:effectLst>
                <a:latin typeface="Arial" charset="0"/>
                <a:cs typeface="Arial" charset="0"/>
              </a:rPr>
              <a:t>"The Celtic meaning of the word Druid is 'to enclose within a circle' </a:t>
            </a:r>
            <a:r>
              <a:rPr lang="en-GB" sz="2400" b="1" dirty="0">
                <a:solidFill>
                  <a:srgbClr val="002060"/>
                </a:solidFill>
                <a:effectLst>
                  <a:outerShdw blurRad="38100" dist="38100" dir="2700000" algn="tl">
                    <a:srgbClr val="000000">
                      <a:alpha val="43137"/>
                    </a:srgbClr>
                  </a:outerShdw>
                </a:effectLst>
                <a:latin typeface="Arial" charset="0"/>
                <a:cs typeface="Arial" charset="0"/>
              </a:rPr>
              <a:t>and the word was used in the sense of `prophet' or 'one admitted into the mysteries of the inner circle.'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66914"/>
                                        </p:tgtEl>
                                        <p:attrNameLst>
                                          <p:attrName>style.visibility</p:attrName>
                                        </p:attrNameLst>
                                      </p:cBhvr>
                                      <p:to>
                                        <p:strVal val="visible"/>
                                      </p:to>
                                    </p:set>
                                    <p:animEffect transition="in" filter="circle(in)">
                                      <p:cBhvr>
                                        <p:cTn id="7" dur="2000"/>
                                        <p:tgtEl>
                                          <p:spTgt spid="166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1ACD4-72AE-43A1-9C4D-C7D5F1330CF0}"/>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63A7195F-52E1-444E-95C6-12ABB83B1410}"/>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A374A142-1D28-4A10-A73D-CA9961EA5419}" type="slidenum">
              <a:rPr lang="en-GB" altLang="en-US" sz="1200"/>
              <a:pPr>
                <a:spcBef>
                  <a:spcPct val="0"/>
                </a:spcBef>
                <a:buClrTx/>
                <a:buFontTx/>
                <a:buNone/>
              </a:pPr>
              <a:t>77</a:t>
            </a:fld>
            <a:endParaRPr lang="en-GB" altLang="en-US" sz="1200"/>
          </a:p>
        </p:txBody>
      </p:sp>
      <p:sp>
        <p:nvSpPr>
          <p:cNvPr id="4" name="TextBox 3">
            <a:extLst>
              <a:ext uri="{FF2B5EF4-FFF2-40B4-BE49-F238E27FC236}">
                <a16:creationId xmlns:a16="http://schemas.microsoft.com/office/drawing/2014/main" id="{C36A1D3D-BE5B-4704-9356-599F4487E4BE}"/>
              </a:ext>
            </a:extLst>
          </p:cNvPr>
          <p:cNvSpPr txBox="1"/>
          <p:nvPr/>
        </p:nvSpPr>
        <p:spPr>
          <a:xfrm>
            <a:off x="4143375" y="1643063"/>
            <a:ext cx="4786313" cy="483235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ctr" eaLnBrk="1" hangingPunct="1">
              <a:defRPr/>
            </a:pPr>
            <a:r>
              <a:rPr lang="en-GB" sz="2800" b="1" dirty="0">
                <a:solidFill>
                  <a:srgbClr val="00FFFF"/>
                </a:solidFill>
                <a:effectLst>
                  <a:outerShdw blurRad="38100" dist="38100" dir="2700000" algn="tl">
                    <a:srgbClr val="000000">
                      <a:alpha val="43137"/>
                    </a:srgbClr>
                  </a:outerShdw>
                </a:effectLst>
              </a:rPr>
              <a:t>However, Jews who claim to be Israel do not speak Hebrew. </a:t>
            </a:r>
            <a:r>
              <a:rPr lang="en-GB" sz="2800" b="1" dirty="0">
                <a:solidFill>
                  <a:srgbClr val="FFC000"/>
                </a:solidFill>
                <a:effectLst>
                  <a:outerShdw blurRad="38100" dist="38100" dir="2700000" algn="tl">
                    <a:srgbClr val="000000">
                      <a:alpha val="43137"/>
                    </a:srgbClr>
                  </a:outerShdw>
                </a:effectLst>
              </a:rPr>
              <a:t>Yiddish is their language.</a:t>
            </a:r>
            <a:r>
              <a:rPr lang="en-GB" sz="2800" b="1" dirty="0">
                <a:effectLst>
                  <a:outerShdw blurRad="38100" dist="38100" dir="2700000" algn="tl">
                    <a:srgbClr val="000000">
                      <a:alpha val="43137"/>
                    </a:srgbClr>
                  </a:outerShdw>
                </a:effectLst>
              </a:rPr>
              <a:t> </a:t>
            </a:r>
            <a:r>
              <a:rPr lang="en-GB" sz="2800" b="1" dirty="0">
                <a:solidFill>
                  <a:srgbClr val="00FF00"/>
                </a:solidFill>
                <a:effectLst>
                  <a:outerShdw blurRad="38100" dist="38100" dir="2700000" algn="tl">
                    <a:srgbClr val="000000">
                      <a:alpha val="43137"/>
                    </a:srgbClr>
                  </a:outerShdw>
                </a:effectLst>
              </a:rPr>
              <a:t>It is an amalgam of Asiatic, </a:t>
            </a:r>
            <a:r>
              <a:rPr lang="en-GB" sz="2800" b="1" dirty="0">
                <a:solidFill>
                  <a:srgbClr val="FF00FF"/>
                </a:solidFill>
                <a:effectLst>
                  <a:outerShdw blurRad="38100" dist="38100" dir="2700000" algn="tl">
                    <a:srgbClr val="000000">
                      <a:alpha val="43137"/>
                    </a:srgbClr>
                  </a:outerShdw>
                </a:effectLst>
              </a:rPr>
              <a:t>Polish and German languages;  </a:t>
            </a:r>
            <a:r>
              <a:rPr lang="en-GB" sz="2800" b="1" dirty="0">
                <a:solidFill>
                  <a:srgbClr val="FFFF00"/>
                </a:solidFill>
                <a:effectLst>
                  <a:outerShdw blurRad="38100" dist="38100" dir="2700000" algn="tl">
                    <a:srgbClr val="000000">
                      <a:alpha val="43137"/>
                    </a:srgbClr>
                  </a:outerShdw>
                </a:effectLst>
              </a:rPr>
              <a:t>such Hebrew words that may be in Yiddish would have been  assimilated from European tongues that were derived from Hebrew.</a:t>
            </a:r>
          </a:p>
        </p:txBody>
      </p:sp>
      <p:pic>
        <p:nvPicPr>
          <p:cNvPr id="52230" name="Picture 6" descr="http://images.google.co.uk/url?source=imgres&amp;ct=img&amp;q=http://cache.daylife.com/imageserve/0aST7NZ3oy9FG/610x.jpg&amp;usg=AFQjCNFK9UhIbYw6-ddwV7eJEM7KWMFUaQ">
            <a:extLst>
              <a:ext uri="{FF2B5EF4-FFF2-40B4-BE49-F238E27FC236}">
                <a16:creationId xmlns:a16="http://schemas.microsoft.com/office/drawing/2014/main" id="{EF3155B9-E562-450F-A4AE-5DC026600205}"/>
              </a:ext>
            </a:extLst>
          </p:cNvPr>
          <p:cNvPicPr>
            <a:picLocks noChangeAspect="1" noChangeArrowheads="1"/>
          </p:cNvPicPr>
          <p:nvPr/>
        </p:nvPicPr>
        <p:blipFill>
          <a:blip r:embed="rId2"/>
          <a:srcRect/>
          <a:stretch>
            <a:fillRect/>
          </a:stretch>
        </p:blipFill>
        <p:spPr bwMode="auto">
          <a:xfrm>
            <a:off x="214282" y="2071678"/>
            <a:ext cx="3827137" cy="31432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a:extLst>
              <a:ext uri="{FF2B5EF4-FFF2-40B4-BE49-F238E27FC236}">
                <a16:creationId xmlns:a16="http://schemas.microsoft.com/office/drawing/2014/main" id="{0D83594E-AED6-4ED3-90AD-6E8922A0F688}"/>
              </a:ext>
            </a:extLst>
          </p:cNvPr>
          <p:cNvSpPr txBox="1"/>
          <p:nvPr/>
        </p:nvSpPr>
        <p:spPr>
          <a:xfrm>
            <a:off x="571500" y="5357813"/>
            <a:ext cx="3214688" cy="1200150"/>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eaLnBrk="1" hangingPunct="1">
              <a:defRPr/>
            </a:pPr>
            <a:r>
              <a:rPr lang="en-GB" sz="3600" b="1" dirty="0">
                <a:solidFill>
                  <a:srgbClr val="FFC000"/>
                </a:solidFill>
                <a:effectLst>
                  <a:outerShdw blurRad="38100" dist="38100" dir="2700000" algn="tl">
                    <a:srgbClr val="000000">
                      <a:alpha val="43137"/>
                    </a:srgbClr>
                  </a:outerShdw>
                </a:effectLst>
              </a:rPr>
              <a:t>New York Jews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2230"/>
                                        </p:tgtEl>
                                        <p:attrNameLst>
                                          <p:attrName>style.visibility</p:attrName>
                                        </p:attrNameLst>
                                      </p:cBhvr>
                                      <p:to>
                                        <p:strVal val="visible"/>
                                      </p:to>
                                    </p:set>
                                    <p:animEffect transition="in" filter="circle(in)">
                                      <p:cBhvr>
                                        <p:cTn id="7" dur="2000"/>
                                        <p:tgtEl>
                                          <p:spTgt spid="522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4"/>
                                        </p:tgtEl>
                                        <p:attrNameLst>
                                          <p:attrName>style.visibility</p:attrName>
                                        </p:attrNameLst>
                                      </p:cBhvr>
                                      <p:to>
                                        <p:strVal val="visible"/>
                                      </p:to>
                                    </p:set>
                                    <p:anim calcmode="discrete" valueType="clr">
                                      <p:cBhvr override="childStyle">
                                        <p:cTn id="18"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
                                        </p:tgtEl>
                                        <p:attrNameLst>
                                          <p:attrName>fillcolor</p:attrName>
                                        </p:attrNameLst>
                                      </p:cBhvr>
                                      <p:tavLst>
                                        <p:tav tm="0">
                                          <p:val>
                                            <p:clrVal>
                                              <a:schemeClr val="accent2"/>
                                            </p:clrVal>
                                          </p:val>
                                        </p:tav>
                                        <p:tav tm="50000">
                                          <p:val>
                                            <p:clrVal>
                                              <a:schemeClr val="hlink"/>
                                            </p:clrVal>
                                          </p:val>
                                        </p:tav>
                                      </p:tavLst>
                                    </p:anim>
                                    <p:set>
                                      <p:cBhvr>
                                        <p:cTn id="20"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8367C-FEC4-4EF2-981A-04EB12D8D71C}"/>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3AD2A28A-01CE-43A9-B4A8-C5ED8189E00E}"/>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8B1C3252-B9B9-451E-BCC8-1C3338E20B96}" type="slidenum">
              <a:rPr lang="en-GB" altLang="en-US" sz="1200"/>
              <a:pPr>
                <a:spcBef>
                  <a:spcPct val="0"/>
                </a:spcBef>
                <a:buClrTx/>
                <a:buFontTx/>
                <a:buNone/>
              </a:pPr>
              <a:t>78</a:t>
            </a:fld>
            <a:endParaRPr lang="en-GB" altLang="en-US" sz="1200"/>
          </a:p>
        </p:txBody>
      </p:sp>
      <p:sp>
        <p:nvSpPr>
          <p:cNvPr id="4" name="TextBox 3">
            <a:extLst>
              <a:ext uri="{FF2B5EF4-FFF2-40B4-BE49-F238E27FC236}">
                <a16:creationId xmlns:a16="http://schemas.microsoft.com/office/drawing/2014/main" id="{31BDDD23-8B2E-471C-945A-7168BA50AD18}"/>
              </a:ext>
            </a:extLst>
          </p:cNvPr>
          <p:cNvSpPr txBox="1"/>
          <p:nvPr/>
        </p:nvSpPr>
        <p:spPr>
          <a:xfrm>
            <a:off x="3571875" y="1857375"/>
            <a:ext cx="5000625" cy="3046413"/>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3200" b="1" dirty="0">
                <a:solidFill>
                  <a:srgbClr val="00FF00"/>
                </a:solidFill>
                <a:effectLst>
                  <a:outerShdw blurRad="38100" dist="38100" dir="2700000" algn="tl">
                    <a:srgbClr val="000000">
                      <a:alpha val="43137"/>
                    </a:srgbClr>
                  </a:outerShdw>
                </a:effectLst>
              </a:rPr>
              <a:t>Dr. Van </a:t>
            </a:r>
            <a:r>
              <a:rPr lang="en-GB" sz="3200" b="1" dirty="0" err="1">
                <a:solidFill>
                  <a:srgbClr val="00FF00"/>
                </a:solidFill>
                <a:effectLst>
                  <a:outerShdw blurRad="38100" dist="38100" dir="2700000" algn="tl">
                    <a:srgbClr val="000000">
                      <a:alpha val="43137"/>
                    </a:srgbClr>
                  </a:outerShdw>
                </a:effectLst>
              </a:rPr>
              <a:t>Dyck</a:t>
            </a:r>
            <a:r>
              <a:rPr lang="en-GB" sz="3200" b="1" dirty="0">
                <a:solidFill>
                  <a:srgbClr val="00FF00"/>
                </a:solidFill>
                <a:effectLst>
                  <a:outerShdw blurRad="38100" dist="38100" dir="2700000" algn="tl">
                    <a:srgbClr val="000000">
                      <a:alpha val="43137"/>
                    </a:srgbClr>
                  </a:outerShdw>
                </a:effectLst>
              </a:rPr>
              <a:t>: </a:t>
            </a:r>
            <a:r>
              <a:rPr lang="en-GB" sz="3200" b="1" dirty="0">
                <a:solidFill>
                  <a:srgbClr val="00B0F0"/>
                </a:solidFill>
                <a:effectLst>
                  <a:outerShdw blurRad="38100" dist="38100" dir="2700000" algn="tl">
                    <a:srgbClr val="000000">
                      <a:alpha val="43137"/>
                    </a:srgbClr>
                  </a:outerShdw>
                </a:effectLst>
              </a:rPr>
              <a:t>I need not tell you that Yiddish,</a:t>
            </a:r>
            <a:r>
              <a:rPr lang="en-GB" sz="3200" b="1" dirty="0">
                <a:effectLst>
                  <a:outerShdw blurRad="38100" dist="38100" dir="2700000" algn="tl">
                    <a:srgbClr val="000000">
                      <a:alpha val="43137"/>
                    </a:srgbClr>
                  </a:outerShdw>
                </a:effectLst>
              </a:rPr>
              <a:t> </a:t>
            </a:r>
            <a:r>
              <a:rPr lang="en-GB" sz="3200" b="1" dirty="0">
                <a:solidFill>
                  <a:srgbClr val="FF9900"/>
                </a:solidFill>
                <a:effectLst>
                  <a:outerShdw blurRad="38100" dist="38100" dir="2700000" algn="tl">
                    <a:srgbClr val="000000">
                      <a:alpha val="43137"/>
                    </a:srgbClr>
                  </a:outerShdw>
                </a:effectLst>
              </a:rPr>
              <a:t>the language spoken by the Jews throughout the world to-day, </a:t>
            </a:r>
            <a:r>
              <a:rPr lang="en-GB" sz="3200" b="1" dirty="0">
                <a:solidFill>
                  <a:srgbClr val="FF00FF"/>
                </a:solidFill>
                <a:effectLst>
                  <a:outerShdw blurRad="38100" dist="38100" dir="2700000" algn="tl">
                    <a:srgbClr val="000000">
                      <a:alpha val="43137"/>
                    </a:srgbClr>
                  </a:outerShdw>
                </a:effectLst>
              </a:rPr>
              <a:t>is an Aryan language, </a:t>
            </a:r>
          </a:p>
        </p:txBody>
      </p:sp>
      <p:pic>
        <p:nvPicPr>
          <p:cNvPr id="73733" name="Picture 2" descr="http://images.google.co.uk/url?source=imgres&amp;ct=tbn&amp;q=http://www.arabicbible.com/images/arabic_pics/fares_s.gif&amp;usg=AFQjCNHXo0C0ct0Pr_D78zHcGHs_n0qUIw">
            <a:extLst>
              <a:ext uri="{FF2B5EF4-FFF2-40B4-BE49-F238E27FC236}">
                <a16:creationId xmlns:a16="http://schemas.microsoft.com/office/drawing/2014/main" id="{CA36B653-40C3-4CA0-9CF6-DADB052AE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357313"/>
            <a:ext cx="2500313" cy="375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41204DD1-43B9-4B9F-8A87-360FBEFA5738}"/>
              </a:ext>
            </a:extLst>
          </p:cNvPr>
          <p:cNvSpPr txBox="1"/>
          <p:nvPr/>
        </p:nvSpPr>
        <p:spPr>
          <a:xfrm>
            <a:off x="285750" y="5286375"/>
            <a:ext cx="3571875" cy="646113"/>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eaLnBrk="1" hangingPunct="1">
              <a:defRPr/>
            </a:pPr>
            <a:r>
              <a:rPr lang="en-GB" sz="3600" b="1" dirty="0">
                <a:solidFill>
                  <a:srgbClr val="FFFF00"/>
                </a:solidFill>
                <a:effectLst>
                  <a:outerShdw blurRad="38100" dist="38100" dir="2700000" algn="tl">
                    <a:srgbClr val="000000">
                      <a:alpha val="43137"/>
                    </a:srgbClr>
                  </a:outerShdw>
                </a:effectLst>
              </a:rPr>
              <a:t>Dr. Van </a:t>
            </a:r>
            <a:r>
              <a:rPr lang="en-GB" sz="3600" b="1" dirty="0" err="1">
                <a:solidFill>
                  <a:srgbClr val="FFFF00"/>
                </a:solidFill>
                <a:effectLst>
                  <a:outerShdw blurRad="38100" dist="38100" dir="2700000" algn="tl">
                    <a:srgbClr val="000000">
                      <a:alpha val="43137"/>
                    </a:srgbClr>
                  </a:outerShdw>
                </a:effectLst>
              </a:rPr>
              <a:t>Dyck</a:t>
            </a:r>
            <a:endParaRPr lang="en-GB" sz="36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3733"/>
                                        </p:tgtEl>
                                        <p:attrNameLst>
                                          <p:attrName>style.visibility</p:attrName>
                                        </p:attrNameLst>
                                      </p:cBhvr>
                                      <p:to>
                                        <p:strVal val="visible"/>
                                      </p:to>
                                    </p:set>
                                    <p:animEffect transition="in" filter="circle(in)">
                                      <p:cBhvr>
                                        <p:cTn id="7" dur="2000"/>
                                        <p:tgtEl>
                                          <p:spTgt spid="737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4"/>
                                        </p:tgtEl>
                                        <p:attrNameLst>
                                          <p:attrName>style.visibility</p:attrName>
                                        </p:attrNameLst>
                                      </p:cBhvr>
                                      <p:to>
                                        <p:strVal val="visible"/>
                                      </p:to>
                                    </p:set>
                                    <p:anim calcmode="discrete" valueType="clr">
                                      <p:cBhvr override="childStyle">
                                        <p:cTn id="18"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
                                        </p:tgtEl>
                                        <p:attrNameLst>
                                          <p:attrName>fillcolor</p:attrName>
                                        </p:attrNameLst>
                                      </p:cBhvr>
                                      <p:tavLst>
                                        <p:tav tm="0">
                                          <p:val>
                                            <p:clrVal>
                                              <a:schemeClr val="accent2"/>
                                            </p:clrVal>
                                          </p:val>
                                        </p:tav>
                                        <p:tav tm="50000">
                                          <p:val>
                                            <p:clrVal>
                                              <a:schemeClr val="hlink"/>
                                            </p:clrVal>
                                          </p:val>
                                        </p:tav>
                                      </p:tavLst>
                                    </p:anim>
                                    <p:set>
                                      <p:cBhvr>
                                        <p:cTn id="20"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6110E-92CE-477D-8E17-533A461430BE}"/>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AF28D9CC-16AC-47F2-9B4D-5452D55AC592}"/>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5A271D9E-2795-44C0-A355-BCA00039DD35}" type="slidenum">
              <a:rPr lang="en-GB" altLang="en-US" sz="1200"/>
              <a:pPr>
                <a:spcBef>
                  <a:spcPct val="0"/>
                </a:spcBef>
                <a:buClrTx/>
                <a:buFontTx/>
                <a:buNone/>
              </a:pPr>
              <a:t>79</a:t>
            </a:fld>
            <a:endParaRPr lang="en-GB" altLang="en-US" sz="1200"/>
          </a:p>
        </p:txBody>
      </p:sp>
      <p:sp>
        <p:nvSpPr>
          <p:cNvPr id="4" name="TextBox 3">
            <a:extLst>
              <a:ext uri="{FF2B5EF4-FFF2-40B4-BE49-F238E27FC236}">
                <a16:creationId xmlns:a16="http://schemas.microsoft.com/office/drawing/2014/main" id="{D153F6F4-477B-4997-8887-68D038D60AE5}"/>
              </a:ext>
            </a:extLst>
          </p:cNvPr>
          <p:cNvSpPr txBox="1"/>
          <p:nvPr/>
        </p:nvSpPr>
        <p:spPr>
          <a:xfrm>
            <a:off x="3786188" y="1500188"/>
            <a:ext cx="5000625" cy="4524375"/>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3200" b="1" dirty="0">
                <a:solidFill>
                  <a:srgbClr val="00FF00"/>
                </a:solidFill>
                <a:effectLst>
                  <a:outerShdw blurRad="38100" dist="38100" dir="2700000" algn="tl">
                    <a:srgbClr val="000000">
                      <a:alpha val="43137"/>
                    </a:srgbClr>
                  </a:outerShdw>
                </a:effectLst>
              </a:rPr>
              <a:t>a mixture of German and Polish, </a:t>
            </a:r>
            <a:r>
              <a:rPr lang="en-GB" sz="3200" b="1" dirty="0">
                <a:solidFill>
                  <a:srgbClr val="00FFFF"/>
                </a:solidFill>
                <a:effectLst>
                  <a:outerShdw blurRad="38100" dist="38100" dir="2700000" algn="tl">
                    <a:srgbClr val="000000">
                      <a:alpha val="43137"/>
                    </a:srgbClr>
                  </a:outerShdw>
                </a:effectLst>
              </a:rPr>
              <a:t>with only a few Hebrew words mixed in, </a:t>
            </a:r>
            <a:r>
              <a:rPr lang="en-GB" sz="3200" b="1" dirty="0">
                <a:solidFill>
                  <a:srgbClr val="FF9900"/>
                </a:solidFill>
                <a:effectLst>
                  <a:outerShdw blurRad="38100" dist="38100" dir="2700000" algn="tl">
                    <a:srgbClr val="000000">
                      <a:alpha val="43137"/>
                    </a:srgbClr>
                  </a:outerShdw>
                </a:effectLst>
              </a:rPr>
              <a:t>but disguised by being written in Hebrew characters. </a:t>
            </a:r>
            <a:r>
              <a:rPr lang="en-GB" sz="3200" b="1" dirty="0">
                <a:solidFill>
                  <a:srgbClr val="FF00FF"/>
                </a:solidFill>
                <a:effectLst>
                  <a:outerShdw blurRad="38100" dist="38100" dir="2700000" algn="tl">
                    <a:srgbClr val="000000">
                      <a:alpha val="43137"/>
                    </a:srgbClr>
                  </a:outerShdw>
                </a:effectLst>
              </a:rPr>
              <a:t>Outside of that, it has far less affinity with Hebrew than </a:t>
            </a:r>
            <a:r>
              <a:rPr lang="en-GB" sz="3200" b="1" dirty="0" err="1">
                <a:solidFill>
                  <a:srgbClr val="FF00FF"/>
                </a:solidFill>
                <a:effectLst>
                  <a:outerShdw blurRad="38100" dist="38100" dir="2700000" algn="tl">
                    <a:srgbClr val="000000">
                      <a:alpha val="43137"/>
                    </a:srgbClr>
                  </a:outerShdw>
                </a:effectLst>
              </a:rPr>
              <a:t>Keltic</a:t>
            </a:r>
            <a:r>
              <a:rPr lang="en-GB" sz="3200" b="1" dirty="0">
                <a:solidFill>
                  <a:srgbClr val="FF00FF"/>
                </a:solidFill>
                <a:effectLst>
                  <a:outerShdw blurRad="38100" dist="38100" dir="2700000" algn="tl">
                    <a:srgbClr val="000000">
                      <a:alpha val="43137"/>
                    </a:srgbClr>
                  </a:outerShdw>
                </a:effectLst>
              </a:rPr>
              <a:t> has."</a:t>
            </a:r>
          </a:p>
        </p:txBody>
      </p:sp>
      <p:sp>
        <p:nvSpPr>
          <p:cNvPr id="6" name="TextBox 5">
            <a:extLst>
              <a:ext uri="{FF2B5EF4-FFF2-40B4-BE49-F238E27FC236}">
                <a16:creationId xmlns:a16="http://schemas.microsoft.com/office/drawing/2014/main" id="{225431C5-5493-48CF-9A9A-79E132802367}"/>
              </a:ext>
            </a:extLst>
          </p:cNvPr>
          <p:cNvSpPr txBox="1"/>
          <p:nvPr/>
        </p:nvSpPr>
        <p:spPr>
          <a:xfrm>
            <a:off x="482600" y="5378450"/>
            <a:ext cx="2917825" cy="646113"/>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eaLnBrk="1" hangingPunct="1">
              <a:defRPr/>
            </a:pPr>
            <a:r>
              <a:rPr lang="en-GB" sz="3600" b="1" dirty="0">
                <a:solidFill>
                  <a:srgbClr val="FFFF00"/>
                </a:solidFill>
                <a:effectLst>
                  <a:outerShdw blurRad="38100" dist="38100" dir="2700000" algn="tl">
                    <a:srgbClr val="000000">
                      <a:alpha val="43137"/>
                    </a:srgbClr>
                  </a:outerShdw>
                </a:effectLst>
              </a:rPr>
              <a:t>Yiddish</a:t>
            </a:r>
          </a:p>
        </p:txBody>
      </p:sp>
      <p:pic>
        <p:nvPicPr>
          <p:cNvPr id="53256" name="Picture 8" descr="http://images.google.co.uk/url?source=imgres&amp;ct=img&amp;q=http://growabrain.typepad.com/growabrain/leo20yiddish.jpg&amp;usg=AFQjCNE5CEvtPQbAVO6zQFjd4n8CkQbSEQ">
            <a:extLst>
              <a:ext uri="{FF2B5EF4-FFF2-40B4-BE49-F238E27FC236}">
                <a16:creationId xmlns:a16="http://schemas.microsoft.com/office/drawing/2014/main" id="{E7EB8181-4B13-47C8-971D-DDB76C1A5B32}"/>
              </a:ext>
            </a:extLst>
          </p:cNvPr>
          <p:cNvPicPr>
            <a:picLocks noChangeAspect="1" noChangeArrowheads="1"/>
          </p:cNvPicPr>
          <p:nvPr/>
        </p:nvPicPr>
        <p:blipFill>
          <a:blip r:embed="rId2"/>
          <a:srcRect/>
          <a:stretch>
            <a:fillRect/>
          </a:stretch>
        </p:blipFill>
        <p:spPr bwMode="auto">
          <a:xfrm>
            <a:off x="642910" y="1643050"/>
            <a:ext cx="2786082" cy="35972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3256"/>
                                        </p:tgtEl>
                                        <p:attrNameLst>
                                          <p:attrName>style.visibility</p:attrName>
                                        </p:attrNameLst>
                                      </p:cBhvr>
                                      <p:to>
                                        <p:strVal val="visible"/>
                                      </p:to>
                                    </p:set>
                                    <p:animEffect transition="in" filter="circle(in)">
                                      <p:cBhvr>
                                        <p:cTn id="7" dur="2000"/>
                                        <p:tgtEl>
                                          <p:spTgt spid="532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4"/>
                                        </p:tgtEl>
                                        <p:attrNameLst>
                                          <p:attrName>style.visibility</p:attrName>
                                        </p:attrNameLst>
                                      </p:cBhvr>
                                      <p:to>
                                        <p:strVal val="visible"/>
                                      </p:to>
                                    </p:set>
                                    <p:anim calcmode="discrete" valueType="clr">
                                      <p:cBhvr override="childStyle">
                                        <p:cTn id="18"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
                                        </p:tgtEl>
                                        <p:attrNameLst>
                                          <p:attrName>fillcolor</p:attrName>
                                        </p:attrNameLst>
                                      </p:cBhvr>
                                      <p:tavLst>
                                        <p:tav tm="0">
                                          <p:val>
                                            <p:clrVal>
                                              <a:schemeClr val="accent2"/>
                                            </p:clrVal>
                                          </p:val>
                                        </p:tav>
                                        <p:tav tm="50000">
                                          <p:val>
                                            <p:clrVal>
                                              <a:schemeClr val="hlink"/>
                                            </p:clrVal>
                                          </p:val>
                                        </p:tav>
                                      </p:tavLst>
                                    </p:anim>
                                    <p:set>
                                      <p:cBhvr>
                                        <p:cTn id="20"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A494B-1076-468B-A50B-A62483E53612}"/>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001A4AB8-D812-4987-A1DE-37B0F3B45959}"/>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1D0E4022-0DE5-403D-9B67-C074F0C1B056}" type="slidenum">
              <a:rPr lang="en-GB" altLang="en-US" sz="1200"/>
              <a:pPr>
                <a:spcBef>
                  <a:spcPct val="0"/>
                </a:spcBef>
                <a:buClrTx/>
                <a:buFontTx/>
                <a:buNone/>
              </a:pPr>
              <a:t>8</a:t>
            </a:fld>
            <a:endParaRPr lang="en-GB" altLang="en-US" sz="1200"/>
          </a:p>
        </p:txBody>
      </p:sp>
      <p:sp>
        <p:nvSpPr>
          <p:cNvPr id="4" name="TextBox 3">
            <a:extLst>
              <a:ext uri="{FF2B5EF4-FFF2-40B4-BE49-F238E27FC236}">
                <a16:creationId xmlns:a16="http://schemas.microsoft.com/office/drawing/2014/main" id="{4D39C151-E078-4ABB-9FE2-F6240291364A}"/>
              </a:ext>
            </a:extLst>
          </p:cNvPr>
          <p:cNvSpPr txBox="1"/>
          <p:nvPr/>
        </p:nvSpPr>
        <p:spPr>
          <a:xfrm>
            <a:off x="3929063" y="1500188"/>
            <a:ext cx="5214937" cy="5170487"/>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hangingPunct="1">
              <a:defRPr/>
            </a:pPr>
            <a:r>
              <a:rPr lang="en-US" sz="2600" b="1" dirty="0">
                <a:solidFill>
                  <a:srgbClr val="00FFFF"/>
                </a:solidFill>
                <a:effectLst>
                  <a:outerShdw blurRad="38100" dist="38100" dir="2700000" algn="tl">
                    <a:srgbClr val="000000">
                      <a:alpha val="43137"/>
                    </a:srgbClr>
                  </a:outerShdw>
                </a:effectLst>
              </a:rPr>
              <a:t>"A comparison of the various languages spoken in Britain, </a:t>
            </a:r>
            <a:r>
              <a:rPr lang="en-US" sz="2600" b="1" dirty="0">
                <a:solidFill>
                  <a:srgbClr val="FFC000"/>
                </a:solidFill>
                <a:effectLst>
                  <a:outerShdw blurRad="38100" dist="38100" dir="2700000" algn="tl">
                    <a:srgbClr val="000000">
                      <a:alpha val="43137"/>
                    </a:srgbClr>
                  </a:outerShdw>
                </a:effectLst>
              </a:rPr>
              <a:t>Ireland and Gaul in the time of Caesar,</a:t>
            </a:r>
            <a:r>
              <a:rPr lang="en-US" sz="2600" b="1" dirty="0">
                <a:effectLst>
                  <a:outerShdw blurRad="38100" dist="38100" dir="2700000" algn="tl">
                    <a:srgbClr val="000000">
                      <a:alpha val="43137"/>
                    </a:srgbClr>
                  </a:outerShdw>
                </a:effectLst>
              </a:rPr>
              <a:t> </a:t>
            </a:r>
            <a:r>
              <a:rPr lang="en-US" sz="2600" b="1" dirty="0">
                <a:solidFill>
                  <a:srgbClr val="00FF00"/>
                </a:solidFill>
                <a:effectLst>
                  <a:outerShdw blurRad="38100" dist="38100" dir="2700000" algn="tl">
                    <a:srgbClr val="000000">
                      <a:alpha val="43137"/>
                    </a:srgbClr>
                  </a:outerShdw>
                </a:effectLst>
              </a:rPr>
              <a:t>in so far as their elements are now ascertainable leads to the conclusion that those tribes and "nations", </a:t>
            </a:r>
            <a:r>
              <a:rPr lang="en-US" sz="2600" b="1" dirty="0">
                <a:solidFill>
                  <a:srgbClr val="00B0F0"/>
                </a:solidFill>
                <a:effectLst>
                  <a:outerShdw blurRad="38100" dist="38100" dir="2700000" algn="tl">
                    <a:srgbClr val="000000">
                      <a:alpha val="43137"/>
                    </a:srgbClr>
                  </a:outerShdw>
                </a:effectLst>
              </a:rPr>
              <a:t>who spoke them,</a:t>
            </a:r>
            <a:r>
              <a:rPr lang="en-US" sz="2600" b="1" dirty="0">
                <a:effectLst>
                  <a:outerShdw blurRad="38100" dist="38100" dir="2700000" algn="tl">
                    <a:srgbClr val="000000">
                      <a:alpha val="43137"/>
                    </a:srgbClr>
                  </a:outerShdw>
                </a:effectLst>
              </a:rPr>
              <a:t> </a:t>
            </a:r>
            <a:r>
              <a:rPr lang="en-US" sz="2600" b="1" dirty="0">
                <a:solidFill>
                  <a:srgbClr val="FF00FF"/>
                </a:solidFill>
                <a:effectLst>
                  <a:outerShdw blurRad="38100" dist="38100" dir="2700000" algn="tl">
                    <a:srgbClr val="000000">
                      <a:alpha val="43137"/>
                    </a:srgbClr>
                  </a:outerShdw>
                </a:effectLst>
              </a:rPr>
              <a:t>though torn asunder by dissension,</a:t>
            </a:r>
            <a:r>
              <a:rPr lang="en-US" sz="2600" b="1" dirty="0">
                <a:effectLst>
                  <a:outerShdw blurRad="38100" dist="38100" dir="2700000" algn="tl">
                    <a:srgbClr val="000000">
                      <a:alpha val="43137"/>
                    </a:srgbClr>
                  </a:outerShdw>
                </a:effectLst>
              </a:rPr>
              <a:t> </a:t>
            </a:r>
            <a:r>
              <a:rPr lang="en-US" sz="2600" b="1" dirty="0">
                <a:solidFill>
                  <a:srgbClr val="FF0000"/>
                </a:solidFill>
                <a:effectLst>
                  <a:outerShdw blurRad="38100" dist="38100" dir="2700000" algn="tl">
                    <a:srgbClr val="000000">
                      <a:alpha val="43137"/>
                    </a:srgbClr>
                  </a:outerShdw>
                </a:effectLst>
              </a:rPr>
              <a:t>and widely separated by locality, </a:t>
            </a:r>
            <a:r>
              <a:rPr lang="en-US" sz="2600" b="1" dirty="0">
                <a:solidFill>
                  <a:srgbClr val="FFFF00"/>
                </a:solidFill>
                <a:effectLst>
                  <a:outerShdw blurRad="38100" dist="38100" dir="2700000" algn="tl">
                    <a:srgbClr val="000000">
                      <a:alpha val="43137"/>
                    </a:srgbClr>
                  </a:outerShdw>
                </a:effectLst>
              </a:rPr>
              <a:t>constituted substantially but one people.”</a:t>
            </a:r>
            <a:r>
              <a:rPr lang="en-US" sz="2600" b="1" dirty="0">
                <a:effectLst>
                  <a:outerShdw blurRad="38100" dist="38100" dir="2700000" algn="tl">
                    <a:srgbClr val="000000">
                      <a:alpha val="43137"/>
                    </a:srgbClr>
                  </a:outerShdw>
                </a:effectLst>
              </a:rPr>
              <a:t> </a:t>
            </a:r>
            <a:r>
              <a:rPr lang="en-US" b="1" dirty="0">
                <a:solidFill>
                  <a:schemeClr val="tx2">
                    <a:lumMod val="10000"/>
                  </a:schemeClr>
                </a:solidFill>
              </a:rPr>
              <a:t>(Professor T. Nicholas.)</a:t>
            </a:r>
            <a:endParaRPr lang="en-GB" b="1" dirty="0">
              <a:solidFill>
                <a:schemeClr val="tx2">
                  <a:lumMod val="10000"/>
                </a:schemeClr>
              </a:solidFill>
            </a:endParaRPr>
          </a:p>
          <a:p>
            <a:pPr eaLnBrk="1" hangingPunct="1">
              <a:defRPr/>
            </a:pPr>
            <a:endParaRPr lang="en-GB" dirty="0"/>
          </a:p>
        </p:txBody>
      </p:sp>
      <p:pic>
        <p:nvPicPr>
          <p:cNvPr id="15367" name="Picture 4" descr="http://images.google.co.uk/url?source=imgres&amp;ct=img&amp;q=http://www.travel-images.com/british-isles.gif&amp;usg=AFQjCNEMAOvQAgNsDdRh2E-Ghm8I5LRHUQ">
            <a:extLst>
              <a:ext uri="{FF2B5EF4-FFF2-40B4-BE49-F238E27FC236}">
                <a16:creationId xmlns:a16="http://schemas.microsoft.com/office/drawing/2014/main" id="{5A3A8C27-AAC6-4FA7-A9B2-57F74D53B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500188"/>
            <a:ext cx="34417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9D918F75-3877-41BC-B86E-249A1246A1D1}"/>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2DCD7A2D-8E17-4082-9475-76B864EF6982}" type="slidenum">
              <a:rPr lang="en-GB" altLang="en-US" sz="1200"/>
              <a:pPr>
                <a:spcBef>
                  <a:spcPct val="0"/>
                </a:spcBef>
                <a:buClrTx/>
                <a:buFontTx/>
                <a:buNone/>
              </a:pPr>
              <a:t>80</a:t>
            </a:fld>
            <a:endParaRPr lang="en-GB" altLang="en-US" sz="1200"/>
          </a:p>
        </p:txBody>
      </p:sp>
      <p:pic>
        <p:nvPicPr>
          <p:cNvPr id="133123" name="Picture 9" descr="051-Hampton_Court_RJL">
            <a:extLst>
              <a:ext uri="{FF2B5EF4-FFF2-40B4-BE49-F238E27FC236}">
                <a16:creationId xmlns:a16="http://schemas.microsoft.com/office/drawing/2014/main" id="{D8BD4CAC-D3B5-4648-9B35-D679F6A2D88D}"/>
              </a:ext>
            </a:extLst>
          </p:cNvPr>
          <p:cNvPicPr>
            <a:picLocks noChangeAspect="1" noChangeArrowheads="1"/>
          </p:cNvPicPr>
          <p:nvPr/>
        </p:nvPicPr>
        <p:blipFill>
          <a:blip r:embed="rId3">
            <a:lum bright="12000" contrast="3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Rectangle 4">
            <a:extLst>
              <a:ext uri="{FF2B5EF4-FFF2-40B4-BE49-F238E27FC236}">
                <a16:creationId xmlns:a16="http://schemas.microsoft.com/office/drawing/2014/main" id="{597E3D28-02F6-47E1-A52E-76100B465342}"/>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sp>
        <p:nvSpPr>
          <p:cNvPr id="83978" name="Text Box 10">
            <a:extLst>
              <a:ext uri="{FF2B5EF4-FFF2-40B4-BE49-F238E27FC236}">
                <a16:creationId xmlns:a16="http://schemas.microsoft.com/office/drawing/2014/main" id="{82CF09BF-4868-411B-85D6-711842AF62A4}"/>
              </a:ext>
            </a:extLst>
          </p:cNvPr>
          <p:cNvSpPr txBox="1">
            <a:spLocks noChangeArrowheads="1"/>
          </p:cNvSpPr>
          <p:nvPr/>
        </p:nvSpPr>
        <p:spPr bwMode="auto">
          <a:xfrm>
            <a:off x="0" y="4941888"/>
            <a:ext cx="9144000" cy="1570037"/>
          </a:xfrm>
          <a:prstGeom prst="rect">
            <a:avLst/>
          </a:prstGeom>
          <a:noFill/>
          <a:ln w="9525">
            <a:noFill/>
            <a:miter lim="800000"/>
            <a:headEnd/>
            <a:tailEnd/>
          </a:ln>
          <a:effectLst/>
        </p:spPr>
        <p:txBody>
          <a:bodyPr>
            <a:spAutoFit/>
          </a:bodyPr>
          <a:lstStyle/>
          <a:p>
            <a:pPr algn="ctr" eaLnBrk="1" hangingPunct="1">
              <a:spcBef>
                <a:spcPct val="50000"/>
              </a:spcBef>
              <a:defRPr/>
            </a:pPr>
            <a:r>
              <a:rPr lang="en-GB" sz="3200" b="1" dirty="0">
                <a:solidFill>
                  <a:srgbClr val="FF9900"/>
                </a:solidFill>
                <a:effectLst>
                  <a:outerShdw blurRad="38100" dist="38100" dir="2700000" algn="tl">
                    <a:srgbClr val="000000"/>
                  </a:outerShdw>
                </a:effectLst>
                <a:latin typeface="Arial" charset="0"/>
                <a:cs typeface="Arial" charset="0"/>
              </a:rPr>
              <a:t>An event would take place in Hampton Court in 1604 that would have a profound effect upon the English language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lt">
                                    <p:tmPct val="10000"/>
                                  </p:iterate>
                                  <p:childTnLst>
                                    <p:set>
                                      <p:cBhvr>
                                        <p:cTn id="6" dur="1" fill="hold">
                                          <p:stCondLst>
                                            <p:cond delay="0"/>
                                          </p:stCondLst>
                                        </p:cTn>
                                        <p:tgtEl>
                                          <p:spTgt spid="83978"/>
                                        </p:tgtEl>
                                        <p:attrNameLst>
                                          <p:attrName>style.visibility</p:attrName>
                                        </p:attrNameLst>
                                      </p:cBhvr>
                                      <p:to>
                                        <p:strVal val="visible"/>
                                      </p:to>
                                    </p:set>
                                    <p:anim calcmode="lin" valueType="num">
                                      <p:cBhvr additive="base">
                                        <p:cTn id="7" dur="500" fill="hold"/>
                                        <p:tgtEl>
                                          <p:spTgt spid="83978"/>
                                        </p:tgtEl>
                                        <p:attrNameLst>
                                          <p:attrName>ppt_x</p:attrName>
                                        </p:attrNameLst>
                                      </p:cBhvr>
                                      <p:tavLst>
                                        <p:tav tm="0">
                                          <p:val>
                                            <p:strVal val="#ppt_x"/>
                                          </p:val>
                                        </p:tav>
                                        <p:tav tm="100000">
                                          <p:val>
                                            <p:strVal val="#ppt_x"/>
                                          </p:val>
                                        </p:tav>
                                      </p:tavLst>
                                    </p:anim>
                                    <p:anim calcmode="lin" valueType="num">
                                      <p:cBhvr additive="base">
                                        <p:cTn id="8" dur="500" fill="hold"/>
                                        <p:tgtEl>
                                          <p:spTgt spid="8397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201CAE2F-C55B-4363-93CD-6DB227C631B2}"/>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91DB5F4B-226D-4020-9168-F7D47D59B41B}" type="slidenum">
              <a:rPr lang="en-GB" altLang="en-US" sz="1200"/>
              <a:pPr>
                <a:spcBef>
                  <a:spcPct val="0"/>
                </a:spcBef>
                <a:buClrTx/>
                <a:buFontTx/>
                <a:buNone/>
              </a:pPr>
              <a:t>81</a:t>
            </a:fld>
            <a:endParaRPr lang="en-GB" altLang="en-US" sz="1200"/>
          </a:p>
        </p:txBody>
      </p:sp>
      <p:sp>
        <p:nvSpPr>
          <p:cNvPr id="86020" name="Rectangle 4">
            <a:extLst>
              <a:ext uri="{FF2B5EF4-FFF2-40B4-BE49-F238E27FC236}">
                <a16:creationId xmlns:a16="http://schemas.microsoft.com/office/drawing/2014/main" id="{CD6840B1-45E1-4D1A-A9E7-FFB734935742}"/>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sp>
        <p:nvSpPr>
          <p:cNvPr id="86021" name="Text Box 5">
            <a:extLst>
              <a:ext uri="{FF2B5EF4-FFF2-40B4-BE49-F238E27FC236}">
                <a16:creationId xmlns:a16="http://schemas.microsoft.com/office/drawing/2014/main" id="{056A3974-D24F-4BC7-8F0B-CC0EE9984860}"/>
              </a:ext>
            </a:extLst>
          </p:cNvPr>
          <p:cNvSpPr txBox="1">
            <a:spLocks noChangeArrowheads="1"/>
          </p:cNvSpPr>
          <p:nvPr/>
        </p:nvSpPr>
        <p:spPr bwMode="auto">
          <a:xfrm>
            <a:off x="3851275" y="1628775"/>
            <a:ext cx="5113338" cy="4362450"/>
          </a:xfrm>
          <a:prstGeom prst="rect">
            <a:avLst/>
          </a:prstGeom>
          <a:ln>
            <a:headEnd/>
            <a:tailEnd/>
          </a:ln>
        </p:spPr>
        <p:style>
          <a:lnRef idx="1">
            <a:schemeClr val="dk1"/>
          </a:lnRef>
          <a:fillRef idx="3">
            <a:schemeClr val="dk1"/>
          </a:fillRef>
          <a:effectRef idx="2">
            <a:schemeClr val="dk1"/>
          </a:effectRef>
          <a:fontRef idx="minor">
            <a:schemeClr val="lt1"/>
          </a:fontRef>
        </p:style>
        <p:txBody>
          <a:bodyPr>
            <a:spAutoFit/>
          </a:bodyPr>
          <a:lstStyle/>
          <a:p>
            <a:pPr algn="ctr" eaLnBrk="1" hangingPunct="1">
              <a:spcBef>
                <a:spcPct val="50000"/>
              </a:spcBef>
              <a:defRPr/>
            </a:pPr>
            <a:r>
              <a:rPr lang="en-GB" sz="2800" b="1" dirty="0">
                <a:solidFill>
                  <a:schemeClr val="hlink"/>
                </a:solidFill>
                <a:effectLst>
                  <a:outerShdw blurRad="38100" dist="38100" dir="2700000" algn="tl">
                    <a:srgbClr val="000000"/>
                  </a:outerShdw>
                </a:effectLst>
              </a:rPr>
              <a:t>The beginnings of what many consider to be the</a:t>
            </a:r>
            <a:r>
              <a:rPr lang="en-GB" sz="2800" b="1" dirty="0">
                <a:effectLst>
                  <a:outerShdw blurRad="38100" dist="38100" dir="2700000" algn="tl">
                    <a:srgbClr val="000000"/>
                  </a:outerShdw>
                </a:effectLst>
              </a:rPr>
              <a:t> </a:t>
            </a:r>
            <a:r>
              <a:rPr lang="en-GB" sz="2800" b="1" dirty="0">
                <a:solidFill>
                  <a:srgbClr val="FF9900"/>
                </a:solidFill>
                <a:effectLst>
                  <a:outerShdw blurRad="38100" dist="38100" dir="2700000" algn="tl">
                    <a:srgbClr val="000000"/>
                  </a:outerShdw>
                </a:effectLst>
              </a:rPr>
              <a:t>"noblest monument of English prose" or the "word of God in English"</a:t>
            </a:r>
            <a:r>
              <a:rPr lang="en-GB" sz="2800" b="1" dirty="0">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 the King James Authorized Version – can be traced back to 1604;</a:t>
            </a:r>
            <a:r>
              <a:rPr lang="en-GB" sz="2800" b="1" dirty="0">
                <a:effectLst>
                  <a:outerShdw blurRad="38100" dist="38100" dir="2700000" algn="tl">
                    <a:srgbClr val="000000"/>
                  </a:outerShdw>
                </a:effectLst>
              </a:rPr>
              <a:t> </a:t>
            </a:r>
            <a:r>
              <a:rPr lang="en-GB" sz="2800" b="1" dirty="0">
                <a:solidFill>
                  <a:srgbClr val="FFFF00"/>
                </a:solidFill>
                <a:effectLst>
                  <a:outerShdw blurRad="38100" dist="38100" dir="2700000" algn="tl">
                    <a:srgbClr val="000000"/>
                  </a:outerShdw>
                </a:effectLst>
              </a:rPr>
              <a:t>and specifically, the Hampton Court Conference held in January of 1604. </a:t>
            </a:r>
          </a:p>
        </p:txBody>
      </p:sp>
      <p:pic>
        <p:nvPicPr>
          <p:cNvPr id="50181" name="Picture 6" descr="Exp_bishop2">
            <a:extLst>
              <a:ext uri="{FF2B5EF4-FFF2-40B4-BE49-F238E27FC236}">
                <a16:creationId xmlns:a16="http://schemas.microsoft.com/office/drawing/2014/main" id="{F449EB51-61C4-4C0B-8D23-D0B9837991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196975"/>
            <a:ext cx="3190875"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0181"/>
                                        </p:tgtEl>
                                        <p:attrNameLst>
                                          <p:attrName>style.visibility</p:attrName>
                                        </p:attrNameLst>
                                      </p:cBhvr>
                                      <p:to>
                                        <p:strVal val="visible"/>
                                      </p:to>
                                    </p:set>
                                    <p:animEffect transition="in" filter="circle(in)">
                                      <p:cBhvr>
                                        <p:cTn id="7" dur="2000"/>
                                        <p:tgtEl>
                                          <p:spTgt spid="501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86021"/>
                                        </p:tgtEl>
                                        <p:attrNameLst>
                                          <p:attrName>style.visibility</p:attrName>
                                        </p:attrNameLst>
                                      </p:cBhvr>
                                      <p:to>
                                        <p:strVal val="visible"/>
                                      </p:to>
                                    </p:set>
                                    <p:anim calcmode="discrete" valueType="clr">
                                      <p:cBhvr override="childStyle">
                                        <p:cTn id="12" dur="80"/>
                                        <p:tgtEl>
                                          <p:spTgt spid="8602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6021"/>
                                        </p:tgtEl>
                                        <p:attrNameLst>
                                          <p:attrName>fillcolor</p:attrName>
                                        </p:attrNameLst>
                                      </p:cBhvr>
                                      <p:tavLst>
                                        <p:tav tm="0">
                                          <p:val>
                                            <p:clrVal>
                                              <a:schemeClr val="accent2"/>
                                            </p:clrVal>
                                          </p:val>
                                        </p:tav>
                                        <p:tav tm="50000">
                                          <p:val>
                                            <p:clrVal>
                                              <a:schemeClr val="hlink"/>
                                            </p:clrVal>
                                          </p:val>
                                        </p:tav>
                                      </p:tavLst>
                                    </p:anim>
                                    <p:set>
                                      <p:cBhvr>
                                        <p:cTn id="14" dur="80"/>
                                        <p:tgtEl>
                                          <p:spTgt spid="860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EF205918-CA6B-4353-A74A-D0A636E76D6A}"/>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762169BC-A1DB-4FF7-BA98-734C527F8DCD}" type="slidenum">
              <a:rPr lang="en-GB" altLang="en-US" sz="1200"/>
              <a:pPr>
                <a:spcBef>
                  <a:spcPct val="0"/>
                </a:spcBef>
                <a:buClrTx/>
                <a:buFontTx/>
                <a:buNone/>
              </a:pPr>
              <a:t>82</a:t>
            </a:fld>
            <a:endParaRPr lang="en-GB" altLang="en-US" sz="1200"/>
          </a:p>
        </p:txBody>
      </p:sp>
      <p:sp>
        <p:nvSpPr>
          <p:cNvPr id="90114" name="Rectangle 2">
            <a:extLst>
              <a:ext uri="{FF2B5EF4-FFF2-40B4-BE49-F238E27FC236}">
                <a16:creationId xmlns:a16="http://schemas.microsoft.com/office/drawing/2014/main" id="{FBB3369F-F32E-4222-83E9-29E7AE646F02}"/>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sp>
        <p:nvSpPr>
          <p:cNvPr id="90115" name="Text Box 3">
            <a:extLst>
              <a:ext uri="{FF2B5EF4-FFF2-40B4-BE49-F238E27FC236}">
                <a16:creationId xmlns:a16="http://schemas.microsoft.com/office/drawing/2014/main" id="{2F5A119B-9124-408F-AAF4-61BFDF78ABF7}"/>
              </a:ext>
            </a:extLst>
          </p:cNvPr>
          <p:cNvSpPr txBox="1">
            <a:spLocks noChangeArrowheads="1"/>
          </p:cNvSpPr>
          <p:nvPr/>
        </p:nvSpPr>
        <p:spPr bwMode="auto">
          <a:xfrm>
            <a:off x="0" y="5484813"/>
            <a:ext cx="9144000" cy="1373187"/>
          </a:xfrm>
          <a:prstGeom prst="rect">
            <a:avLst/>
          </a:prstGeom>
          <a:solidFill>
            <a:schemeClr val="hlink"/>
          </a:solidFill>
          <a:ln w="9525">
            <a:noFill/>
            <a:miter lim="800000"/>
            <a:headEnd/>
            <a:tailEnd/>
          </a:ln>
          <a:effectLst/>
        </p:spPr>
        <p:txBody>
          <a:bodyPr>
            <a:spAutoFit/>
          </a:bodyPr>
          <a:lstStyle/>
          <a:p>
            <a:pPr algn="ctr" eaLnBrk="1" hangingPunct="1">
              <a:spcBef>
                <a:spcPct val="50000"/>
              </a:spcBef>
              <a:defRPr/>
            </a:pPr>
            <a:r>
              <a:rPr lang="en-GB" sz="2800" b="1" dirty="0">
                <a:solidFill>
                  <a:schemeClr val="bg2"/>
                </a:solidFill>
                <a:effectLst>
                  <a:outerShdw blurRad="38100" dist="38100" dir="2700000" algn="tl">
                    <a:srgbClr val="000000"/>
                  </a:outerShdw>
                </a:effectLst>
                <a:latin typeface="Arial" charset="0"/>
                <a:cs typeface="Arial" charset="0"/>
              </a:rPr>
              <a:t>The owners of the land upon which the Palace now stands can be traced back to before the Norman Conquest of 1066.</a:t>
            </a:r>
            <a:r>
              <a:rPr lang="en-GB" sz="2800" b="1" dirty="0">
                <a:effectLst>
                  <a:outerShdw blurRad="38100" dist="38100" dir="2700000" algn="tl">
                    <a:srgbClr val="000000"/>
                  </a:outerShdw>
                </a:effectLst>
                <a:latin typeface="Arial" charset="0"/>
                <a:cs typeface="Arial" charset="0"/>
              </a:rPr>
              <a:t> </a:t>
            </a:r>
          </a:p>
        </p:txBody>
      </p:sp>
      <p:pic>
        <p:nvPicPr>
          <p:cNvPr id="51205" name="Picture 4" descr="Hampton Court, Hampton Wick and Bushy Park walk, Surrey, Jan 2006">
            <a:extLst>
              <a:ext uri="{FF2B5EF4-FFF2-40B4-BE49-F238E27FC236}">
                <a16:creationId xmlns:a16="http://schemas.microsoft.com/office/drawing/2014/main" id="{3118A7EC-AA30-4B40-A871-188BC83AB7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412875"/>
            <a:ext cx="5256212"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Text Box 5">
            <a:extLst>
              <a:ext uri="{FF2B5EF4-FFF2-40B4-BE49-F238E27FC236}">
                <a16:creationId xmlns:a16="http://schemas.microsoft.com/office/drawing/2014/main" id="{F559D3F3-5D2D-411E-9ABE-F668E004BB34}"/>
              </a:ext>
            </a:extLst>
          </p:cNvPr>
          <p:cNvSpPr txBox="1">
            <a:spLocks noChangeArrowheads="1"/>
          </p:cNvSpPr>
          <p:nvPr/>
        </p:nvSpPr>
        <p:spPr bwMode="auto">
          <a:xfrm>
            <a:off x="6011863" y="1628775"/>
            <a:ext cx="2952750" cy="2838450"/>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GB" sz="3600" b="1" dirty="0">
                <a:solidFill>
                  <a:srgbClr val="FFFF00"/>
                </a:solidFill>
                <a:effectLst>
                  <a:outerShdw blurRad="38100" dist="38100" dir="2700000" algn="tl">
                    <a:srgbClr val="000000"/>
                  </a:outerShdw>
                </a:effectLst>
              </a:rPr>
              <a:t>Wrought iron gates to Hampton Court Palace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1205"/>
                                        </p:tgtEl>
                                        <p:attrNameLst>
                                          <p:attrName>style.visibility</p:attrName>
                                        </p:attrNameLst>
                                      </p:cBhvr>
                                      <p:to>
                                        <p:strVal val="visible"/>
                                      </p:to>
                                    </p:set>
                                    <p:animEffect transition="in" filter="circle(in)">
                                      <p:cBhvr>
                                        <p:cTn id="7" dur="2000"/>
                                        <p:tgtEl>
                                          <p:spTgt spid="512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90117"/>
                                        </p:tgtEl>
                                        <p:attrNameLst>
                                          <p:attrName>style.visibility</p:attrName>
                                        </p:attrNameLst>
                                      </p:cBhvr>
                                      <p:to>
                                        <p:strVal val="visible"/>
                                      </p:to>
                                    </p:set>
                                    <p:anim calcmode="discrete" valueType="clr">
                                      <p:cBhvr override="childStyle">
                                        <p:cTn id="12" dur="80"/>
                                        <p:tgtEl>
                                          <p:spTgt spid="9011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0117"/>
                                        </p:tgtEl>
                                        <p:attrNameLst>
                                          <p:attrName>fillcolor</p:attrName>
                                        </p:attrNameLst>
                                      </p:cBhvr>
                                      <p:tavLst>
                                        <p:tav tm="0">
                                          <p:val>
                                            <p:clrVal>
                                              <a:schemeClr val="accent2"/>
                                            </p:clrVal>
                                          </p:val>
                                        </p:tav>
                                        <p:tav tm="50000">
                                          <p:val>
                                            <p:clrVal>
                                              <a:schemeClr val="hlink"/>
                                            </p:clrVal>
                                          </p:val>
                                        </p:tav>
                                      </p:tavLst>
                                    </p:anim>
                                    <p:set>
                                      <p:cBhvr>
                                        <p:cTn id="14" dur="80"/>
                                        <p:tgtEl>
                                          <p:spTgt spid="90117"/>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0115"/>
                                        </p:tgtEl>
                                        <p:attrNameLst>
                                          <p:attrName>style.visibility</p:attrName>
                                        </p:attrNameLst>
                                      </p:cBhvr>
                                      <p:to>
                                        <p:strVal val="visible"/>
                                      </p:to>
                                    </p:set>
                                    <p:anim calcmode="lin" valueType="num">
                                      <p:cBhvr additive="base">
                                        <p:cTn id="19" dur="500" fill="hold"/>
                                        <p:tgtEl>
                                          <p:spTgt spid="90115"/>
                                        </p:tgtEl>
                                        <p:attrNameLst>
                                          <p:attrName>ppt_x</p:attrName>
                                        </p:attrNameLst>
                                      </p:cBhvr>
                                      <p:tavLst>
                                        <p:tav tm="0">
                                          <p:val>
                                            <p:strVal val="#ppt_x"/>
                                          </p:val>
                                        </p:tav>
                                        <p:tav tm="100000">
                                          <p:val>
                                            <p:strVal val="#ppt_x"/>
                                          </p:val>
                                        </p:tav>
                                      </p:tavLst>
                                    </p:anim>
                                    <p:anim calcmode="lin" valueType="num">
                                      <p:cBhvr additive="base">
                                        <p:cTn id="20" dur="500" fill="hold"/>
                                        <p:tgtEl>
                                          <p:spTgt spid="90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A9AF0E69-A5AC-4FB8-8F28-A2FFF90945B9}"/>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0852A427-7F11-4B86-A80B-E21D63679E05}" type="slidenum">
              <a:rPr lang="en-GB" altLang="en-US" sz="1200"/>
              <a:pPr>
                <a:spcBef>
                  <a:spcPct val="0"/>
                </a:spcBef>
                <a:buClrTx/>
                <a:buFontTx/>
                <a:buNone/>
              </a:pPr>
              <a:t>83</a:t>
            </a:fld>
            <a:endParaRPr lang="en-GB" altLang="en-US" sz="1200"/>
          </a:p>
        </p:txBody>
      </p:sp>
      <p:sp>
        <p:nvSpPr>
          <p:cNvPr id="88068" name="Rectangle 4">
            <a:extLst>
              <a:ext uri="{FF2B5EF4-FFF2-40B4-BE49-F238E27FC236}">
                <a16:creationId xmlns:a16="http://schemas.microsoft.com/office/drawing/2014/main" id="{21D13FBD-CC37-4217-B714-5AD66B32EB57}"/>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sp>
        <p:nvSpPr>
          <p:cNvPr id="88069" name="Text Box 5">
            <a:extLst>
              <a:ext uri="{FF2B5EF4-FFF2-40B4-BE49-F238E27FC236}">
                <a16:creationId xmlns:a16="http://schemas.microsoft.com/office/drawing/2014/main" id="{7CB1E363-1BF2-4591-9996-B76FFCD2390B}"/>
              </a:ext>
            </a:extLst>
          </p:cNvPr>
          <p:cNvSpPr txBox="1">
            <a:spLocks noChangeArrowheads="1"/>
          </p:cNvSpPr>
          <p:nvPr/>
        </p:nvSpPr>
        <p:spPr bwMode="auto">
          <a:xfrm>
            <a:off x="4067175" y="1484313"/>
            <a:ext cx="4752975" cy="4789487"/>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GB" sz="2800" b="1" dirty="0">
                <a:solidFill>
                  <a:schemeClr val="hlink"/>
                </a:solidFill>
                <a:effectLst>
                  <a:outerShdw blurRad="38100" dist="38100" dir="2700000" algn="tl">
                    <a:srgbClr val="000000"/>
                  </a:outerShdw>
                </a:effectLst>
              </a:rPr>
              <a:t>For hundreds of years the large tract of land contained a manor house and fields for grazing and farming.</a:t>
            </a:r>
            <a:r>
              <a:rPr lang="en-GB" sz="2800" b="1" dirty="0">
                <a:effectLst>
                  <a:outerShdw blurRad="38100" dist="38100" dir="2700000" algn="tl">
                    <a:srgbClr val="000000"/>
                  </a:outerShdw>
                </a:effectLst>
              </a:rPr>
              <a:t> </a:t>
            </a:r>
            <a:r>
              <a:rPr lang="en-GB" sz="2800" b="1" dirty="0">
                <a:solidFill>
                  <a:srgbClr val="FF9900"/>
                </a:solidFill>
                <a:effectLst>
                  <a:outerShdw blurRad="38100" dist="38100" dir="2700000" algn="tl">
                    <a:srgbClr val="000000"/>
                  </a:outerShdw>
                </a:effectLst>
              </a:rPr>
              <a:t>King Henry VII (1457–1509) and his wife spent time at Hampton Court during his quarter-century reign (1485–1509) before it became a king’s palace. </a:t>
            </a:r>
          </a:p>
        </p:txBody>
      </p:sp>
      <p:pic>
        <p:nvPicPr>
          <p:cNvPr id="52229" name="Picture 11" descr="01henry7">
            <a:extLst>
              <a:ext uri="{FF2B5EF4-FFF2-40B4-BE49-F238E27FC236}">
                <a16:creationId xmlns:a16="http://schemas.microsoft.com/office/drawing/2014/main" id="{8BF59071-9388-466E-B723-9EF01CB1935B}"/>
              </a:ext>
            </a:extLst>
          </p:cNvPr>
          <p:cNvPicPr>
            <a:picLocks noChangeAspect="1" noChangeArrowheads="1"/>
          </p:cNvPicPr>
          <p:nvPr/>
        </p:nvPicPr>
        <p:blipFill>
          <a:blip r:embed="rId3"/>
          <a:srcRect/>
          <a:stretch>
            <a:fillRect/>
          </a:stretch>
        </p:blipFill>
        <p:spPr bwMode="auto">
          <a:xfrm>
            <a:off x="395288" y="1412875"/>
            <a:ext cx="3300412" cy="47513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8076" name="Text Box 12">
            <a:extLst>
              <a:ext uri="{FF2B5EF4-FFF2-40B4-BE49-F238E27FC236}">
                <a16:creationId xmlns:a16="http://schemas.microsoft.com/office/drawing/2014/main" id="{4CD19149-BAB2-453A-A454-C54F0C38E4B5}"/>
              </a:ext>
            </a:extLst>
          </p:cNvPr>
          <p:cNvSpPr txBox="1">
            <a:spLocks noChangeArrowheads="1"/>
          </p:cNvSpPr>
          <p:nvPr/>
        </p:nvSpPr>
        <p:spPr bwMode="auto">
          <a:xfrm>
            <a:off x="250825" y="6338888"/>
            <a:ext cx="3600450" cy="519112"/>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lgn="ctr" eaLnBrk="1" hangingPunct="1">
              <a:spcBef>
                <a:spcPct val="50000"/>
              </a:spcBef>
              <a:defRPr/>
            </a:pPr>
            <a:r>
              <a:rPr lang="en-GB" sz="2800" b="1" dirty="0">
                <a:solidFill>
                  <a:srgbClr val="FFFF00"/>
                </a:solidFill>
                <a:effectLst>
                  <a:outerShdw blurRad="38100" dist="38100" dir="2700000" algn="tl">
                    <a:srgbClr val="000000"/>
                  </a:outerShdw>
                </a:effectLst>
              </a:rPr>
              <a:t>King Henry VII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2229"/>
                                        </p:tgtEl>
                                        <p:attrNameLst>
                                          <p:attrName>style.visibility</p:attrName>
                                        </p:attrNameLst>
                                      </p:cBhvr>
                                      <p:to>
                                        <p:strVal val="visible"/>
                                      </p:to>
                                    </p:set>
                                    <p:animEffect transition="in" filter="circle(in)">
                                      <p:cBhvr>
                                        <p:cTn id="7" dur="2000"/>
                                        <p:tgtEl>
                                          <p:spTgt spid="522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8076"/>
                                        </p:tgtEl>
                                        <p:attrNameLst>
                                          <p:attrName>style.visibility</p:attrName>
                                        </p:attrNameLst>
                                      </p:cBhvr>
                                      <p:to>
                                        <p:strVal val="visible"/>
                                      </p:to>
                                    </p:set>
                                    <p:anim calcmode="lin" valueType="num">
                                      <p:cBhvr additive="base">
                                        <p:cTn id="12" dur="500" fill="hold"/>
                                        <p:tgtEl>
                                          <p:spTgt spid="88076"/>
                                        </p:tgtEl>
                                        <p:attrNameLst>
                                          <p:attrName>ppt_x</p:attrName>
                                        </p:attrNameLst>
                                      </p:cBhvr>
                                      <p:tavLst>
                                        <p:tav tm="0">
                                          <p:val>
                                            <p:strVal val="#ppt_x"/>
                                          </p:val>
                                        </p:tav>
                                        <p:tav tm="100000">
                                          <p:val>
                                            <p:strVal val="#ppt_x"/>
                                          </p:val>
                                        </p:tav>
                                      </p:tavLst>
                                    </p:anim>
                                    <p:anim calcmode="lin" valueType="num">
                                      <p:cBhvr additive="base">
                                        <p:cTn id="13" dur="500" fill="hold"/>
                                        <p:tgtEl>
                                          <p:spTgt spid="8807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88069"/>
                                        </p:tgtEl>
                                        <p:attrNameLst>
                                          <p:attrName>style.visibility</p:attrName>
                                        </p:attrNameLst>
                                      </p:cBhvr>
                                      <p:to>
                                        <p:strVal val="visible"/>
                                      </p:to>
                                    </p:set>
                                    <p:anim calcmode="discrete" valueType="clr">
                                      <p:cBhvr override="childStyle">
                                        <p:cTn id="18" dur="80"/>
                                        <p:tgtEl>
                                          <p:spTgt spid="88069"/>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8069"/>
                                        </p:tgtEl>
                                        <p:attrNameLst>
                                          <p:attrName>fillcolor</p:attrName>
                                        </p:attrNameLst>
                                      </p:cBhvr>
                                      <p:tavLst>
                                        <p:tav tm="0">
                                          <p:val>
                                            <p:clrVal>
                                              <a:schemeClr val="accent2"/>
                                            </p:clrVal>
                                          </p:val>
                                        </p:tav>
                                        <p:tav tm="50000">
                                          <p:val>
                                            <p:clrVal>
                                              <a:schemeClr val="hlink"/>
                                            </p:clrVal>
                                          </p:val>
                                        </p:tav>
                                      </p:tavLst>
                                    </p:anim>
                                    <p:set>
                                      <p:cBhvr>
                                        <p:cTn id="20" dur="80"/>
                                        <p:tgtEl>
                                          <p:spTgt spid="8806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797830D7-21AC-4583-AC09-4649B7A08463}"/>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D4925006-67F5-4E29-9D18-0AD9C9C534D9}" type="slidenum">
              <a:rPr lang="en-GB" altLang="en-US" sz="1200"/>
              <a:pPr>
                <a:spcBef>
                  <a:spcPct val="0"/>
                </a:spcBef>
                <a:buClrTx/>
                <a:buFontTx/>
                <a:buNone/>
              </a:pPr>
              <a:t>84</a:t>
            </a:fld>
            <a:endParaRPr lang="en-GB" altLang="en-US" sz="1200"/>
          </a:p>
        </p:txBody>
      </p:sp>
      <p:sp>
        <p:nvSpPr>
          <p:cNvPr id="91140" name="Rectangle 4">
            <a:extLst>
              <a:ext uri="{FF2B5EF4-FFF2-40B4-BE49-F238E27FC236}">
                <a16:creationId xmlns:a16="http://schemas.microsoft.com/office/drawing/2014/main" id="{D086E332-AED4-47D4-BCF2-54BE63AAD463}"/>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pic>
        <p:nvPicPr>
          <p:cNvPr id="53252" name="Picture 6" descr="1611_king_james_bible">
            <a:extLst>
              <a:ext uri="{FF2B5EF4-FFF2-40B4-BE49-F238E27FC236}">
                <a16:creationId xmlns:a16="http://schemas.microsoft.com/office/drawing/2014/main" id="{66C1A280-3FA9-43FE-9708-CE3E79230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341438"/>
            <a:ext cx="4130675"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4" name="Text Box 8">
            <a:extLst>
              <a:ext uri="{FF2B5EF4-FFF2-40B4-BE49-F238E27FC236}">
                <a16:creationId xmlns:a16="http://schemas.microsoft.com/office/drawing/2014/main" id="{D6A1945D-F5BC-429C-8328-E295385D216B}"/>
              </a:ext>
            </a:extLst>
          </p:cNvPr>
          <p:cNvSpPr txBox="1">
            <a:spLocks noChangeArrowheads="1"/>
          </p:cNvSpPr>
          <p:nvPr/>
        </p:nvSpPr>
        <p:spPr bwMode="auto">
          <a:xfrm>
            <a:off x="4716463" y="1557338"/>
            <a:ext cx="4427537" cy="4789487"/>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GB" sz="2800" b="1" dirty="0">
                <a:solidFill>
                  <a:schemeClr val="hlink"/>
                </a:solidFill>
                <a:effectLst>
                  <a:outerShdw blurRad="38100" dist="38100" dir="2700000" algn="tl">
                    <a:srgbClr val="000000"/>
                  </a:outerShdw>
                </a:effectLst>
              </a:rPr>
              <a:t>The King James Bible would be instrumental in preserving a uniformity of language in the English speaking countries and colonies</a:t>
            </a:r>
            <a:r>
              <a:rPr lang="en-GB" sz="2800" b="1" dirty="0">
                <a:effectLst>
                  <a:outerShdw blurRad="38100" dist="38100" dir="2700000" algn="tl">
                    <a:srgbClr val="000000"/>
                  </a:outerShdw>
                </a:effectLst>
              </a:rPr>
              <a:t> </a:t>
            </a:r>
            <a:r>
              <a:rPr lang="en-GB" sz="2800" b="1" dirty="0">
                <a:solidFill>
                  <a:srgbClr val="FFFF00"/>
                </a:solidFill>
                <a:effectLst>
                  <a:outerShdw blurRad="38100" dist="38100" dir="2700000" algn="tl">
                    <a:srgbClr val="000000"/>
                  </a:outerShdw>
                </a:effectLst>
              </a:rPr>
              <a:t>until eventually it would displace French as the international language of diplomacy and commerce.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circle(in)">
                                      <p:cBhvr>
                                        <p:cTn id="7" dur="2000"/>
                                        <p:tgtEl>
                                          <p:spTgt spid="532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91144"/>
                                        </p:tgtEl>
                                        <p:attrNameLst>
                                          <p:attrName>style.visibility</p:attrName>
                                        </p:attrNameLst>
                                      </p:cBhvr>
                                      <p:to>
                                        <p:strVal val="visible"/>
                                      </p:to>
                                    </p:set>
                                    <p:anim calcmode="discrete" valueType="clr">
                                      <p:cBhvr override="childStyle">
                                        <p:cTn id="12" dur="80"/>
                                        <p:tgtEl>
                                          <p:spTgt spid="9114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1144"/>
                                        </p:tgtEl>
                                        <p:attrNameLst>
                                          <p:attrName>fillcolor</p:attrName>
                                        </p:attrNameLst>
                                      </p:cBhvr>
                                      <p:tavLst>
                                        <p:tav tm="0">
                                          <p:val>
                                            <p:clrVal>
                                              <a:schemeClr val="accent2"/>
                                            </p:clrVal>
                                          </p:val>
                                        </p:tav>
                                        <p:tav tm="50000">
                                          <p:val>
                                            <p:clrVal>
                                              <a:schemeClr val="hlink"/>
                                            </p:clrVal>
                                          </p:val>
                                        </p:tav>
                                      </p:tavLst>
                                    </p:anim>
                                    <p:set>
                                      <p:cBhvr>
                                        <p:cTn id="14" dur="80"/>
                                        <p:tgtEl>
                                          <p:spTgt spid="911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7DF2C57A-ADBF-4F20-B6A7-636B3864BB5F}"/>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996E7C78-D225-4BD3-A7C0-C250F10BBE47}" type="slidenum">
              <a:rPr lang="en-GB" altLang="en-US" sz="1200"/>
              <a:pPr>
                <a:spcBef>
                  <a:spcPct val="0"/>
                </a:spcBef>
                <a:buClrTx/>
                <a:buFontTx/>
                <a:buNone/>
              </a:pPr>
              <a:t>85</a:t>
            </a:fld>
            <a:endParaRPr lang="en-GB" altLang="en-US" sz="1200"/>
          </a:p>
        </p:txBody>
      </p:sp>
      <p:sp>
        <p:nvSpPr>
          <p:cNvPr id="93188" name="Rectangle 4">
            <a:extLst>
              <a:ext uri="{FF2B5EF4-FFF2-40B4-BE49-F238E27FC236}">
                <a16:creationId xmlns:a16="http://schemas.microsoft.com/office/drawing/2014/main" id="{239D70F3-C201-4BFC-AFD6-C29DC68CFB10}"/>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pic>
        <p:nvPicPr>
          <p:cNvPr id="54276" name="Picture 6" descr="All Saints Parish Church, West View">
            <a:extLst>
              <a:ext uri="{FF2B5EF4-FFF2-40B4-BE49-F238E27FC236}">
                <a16:creationId xmlns:a16="http://schemas.microsoft.com/office/drawing/2014/main" id="{A654B602-1FCA-4C8C-A160-0B15560C3574}"/>
              </a:ext>
            </a:extLst>
          </p:cNvPr>
          <p:cNvPicPr>
            <a:picLocks noChangeAspect="1" noChangeArrowheads="1"/>
          </p:cNvPicPr>
          <p:nvPr/>
        </p:nvPicPr>
        <p:blipFill>
          <a:blip r:embed="rId3">
            <a:lum contrast="30000"/>
            <a:extLst>
              <a:ext uri="{28A0092B-C50C-407E-A947-70E740481C1C}">
                <a14:useLocalDpi xmlns:a14="http://schemas.microsoft.com/office/drawing/2010/main" val="0"/>
              </a:ext>
            </a:extLst>
          </a:blip>
          <a:srcRect/>
          <a:stretch>
            <a:fillRect/>
          </a:stretch>
        </p:blipFill>
        <p:spPr bwMode="auto">
          <a:xfrm>
            <a:off x="250825" y="1412875"/>
            <a:ext cx="3217863"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1" name="Text Box 7">
            <a:extLst>
              <a:ext uri="{FF2B5EF4-FFF2-40B4-BE49-F238E27FC236}">
                <a16:creationId xmlns:a16="http://schemas.microsoft.com/office/drawing/2014/main" id="{BF4B5FB7-6ECF-417A-AC08-4E3B3BA5C84E}"/>
              </a:ext>
            </a:extLst>
          </p:cNvPr>
          <p:cNvSpPr txBox="1">
            <a:spLocks noChangeArrowheads="1"/>
          </p:cNvSpPr>
          <p:nvPr/>
        </p:nvSpPr>
        <p:spPr bwMode="auto">
          <a:xfrm>
            <a:off x="3708400" y="1916113"/>
            <a:ext cx="5256088" cy="3540125"/>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GB" sz="3200" b="1" dirty="0">
                <a:solidFill>
                  <a:srgbClr val="FF9900"/>
                </a:solidFill>
                <a:effectLst>
                  <a:outerShdw blurRad="38100" dist="38100" dir="2700000" algn="tl">
                    <a:srgbClr val="000000"/>
                  </a:outerShdw>
                </a:effectLst>
              </a:rPr>
              <a:t>The King James Authorised Bible </a:t>
            </a:r>
            <a:r>
              <a:rPr lang="en-GB" sz="3200" b="1" dirty="0">
                <a:solidFill>
                  <a:srgbClr val="00FF00"/>
                </a:solidFill>
                <a:effectLst>
                  <a:outerShdw blurRad="38100" dist="38100" dir="2700000" algn="tl">
                    <a:srgbClr val="000000"/>
                  </a:outerShdw>
                </a:effectLst>
              </a:rPr>
              <a:t>besides being read in the Anglican church and those of other denominations throughout the English speaking world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circle(in)">
                                      <p:cBhvr>
                                        <p:cTn id="7" dur="2000"/>
                                        <p:tgtEl>
                                          <p:spTgt spid="542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93191"/>
                                        </p:tgtEl>
                                        <p:attrNameLst>
                                          <p:attrName>style.visibility</p:attrName>
                                        </p:attrNameLst>
                                      </p:cBhvr>
                                      <p:to>
                                        <p:strVal val="visible"/>
                                      </p:to>
                                    </p:set>
                                    <p:anim calcmode="discrete" valueType="clr">
                                      <p:cBhvr override="childStyle">
                                        <p:cTn id="12" dur="80"/>
                                        <p:tgtEl>
                                          <p:spTgt spid="9319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3191"/>
                                        </p:tgtEl>
                                        <p:attrNameLst>
                                          <p:attrName>fillcolor</p:attrName>
                                        </p:attrNameLst>
                                      </p:cBhvr>
                                      <p:tavLst>
                                        <p:tav tm="0">
                                          <p:val>
                                            <p:clrVal>
                                              <a:schemeClr val="accent2"/>
                                            </p:clrVal>
                                          </p:val>
                                        </p:tav>
                                        <p:tav tm="50000">
                                          <p:val>
                                            <p:clrVal>
                                              <a:schemeClr val="hlink"/>
                                            </p:clrVal>
                                          </p:val>
                                        </p:tav>
                                      </p:tavLst>
                                    </p:anim>
                                    <p:set>
                                      <p:cBhvr>
                                        <p:cTn id="14" dur="80"/>
                                        <p:tgtEl>
                                          <p:spTgt spid="9319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08D535C2-F8BD-4794-A38B-522085DA0C67}"/>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A74D52E9-19CB-43CC-9D11-E3530480FB1E}" type="slidenum">
              <a:rPr lang="en-GB" altLang="en-US" sz="1200"/>
              <a:pPr>
                <a:spcBef>
                  <a:spcPct val="0"/>
                </a:spcBef>
                <a:buClrTx/>
                <a:buFontTx/>
                <a:buNone/>
              </a:pPr>
              <a:t>86</a:t>
            </a:fld>
            <a:endParaRPr lang="en-GB" altLang="en-US" sz="1200"/>
          </a:p>
        </p:txBody>
      </p:sp>
      <p:sp>
        <p:nvSpPr>
          <p:cNvPr id="94212" name="Rectangle 4">
            <a:extLst>
              <a:ext uri="{FF2B5EF4-FFF2-40B4-BE49-F238E27FC236}">
                <a16:creationId xmlns:a16="http://schemas.microsoft.com/office/drawing/2014/main" id="{218A6D64-3D56-4E60-B7F5-5906D4125DF6}"/>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pic>
        <p:nvPicPr>
          <p:cNvPr id="55300" name="Picture 8" descr="SuperStock_1598R-117907">
            <a:extLst>
              <a:ext uri="{FF2B5EF4-FFF2-40B4-BE49-F238E27FC236}">
                <a16:creationId xmlns:a16="http://schemas.microsoft.com/office/drawing/2014/main" id="{CD74298A-AF08-4273-AA1A-6DB151563D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196975"/>
            <a:ext cx="5832475" cy="38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7" name="Text Box 9">
            <a:extLst>
              <a:ext uri="{FF2B5EF4-FFF2-40B4-BE49-F238E27FC236}">
                <a16:creationId xmlns:a16="http://schemas.microsoft.com/office/drawing/2014/main" id="{4530658F-783C-48B4-B4BD-32C5CCFA19C2}"/>
              </a:ext>
            </a:extLst>
          </p:cNvPr>
          <p:cNvSpPr txBox="1">
            <a:spLocks noChangeArrowheads="1"/>
          </p:cNvSpPr>
          <p:nvPr/>
        </p:nvSpPr>
        <p:spPr bwMode="auto">
          <a:xfrm>
            <a:off x="0" y="5300663"/>
            <a:ext cx="9144000" cy="1373187"/>
          </a:xfrm>
          <a:prstGeom prst="rect">
            <a:avLst/>
          </a:prstGeom>
          <a:solidFill>
            <a:schemeClr val="hlink"/>
          </a:solidFill>
          <a:ln w="9525">
            <a:noFill/>
            <a:miter lim="800000"/>
            <a:headEnd/>
            <a:tailEnd/>
          </a:ln>
          <a:effectLst/>
        </p:spPr>
        <p:txBody>
          <a:bodyPr>
            <a:spAutoFit/>
          </a:bodyPr>
          <a:lstStyle/>
          <a:p>
            <a:pPr algn="ctr" eaLnBrk="1" hangingPunct="1">
              <a:spcBef>
                <a:spcPct val="50000"/>
              </a:spcBef>
              <a:defRPr/>
            </a:pPr>
            <a:r>
              <a:rPr lang="en-GB" sz="2800" b="1">
                <a:solidFill>
                  <a:schemeClr val="bg1"/>
                </a:solidFill>
                <a:effectLst>
                  <a:outerShdw blurRad="38100" dist="38100" dir="2700000" algn="tl">
                    <a:srgbClr val="000000"/>
                  </a:outerShdw>
                </a:effectLst>
                <a:latin typeface="Arial" charset="0"/>
                <a:cs typeface="Arial" charset="0"/>
              </a:rPr>
              <a:t>The King James Bible was also used in schools throughout the English speaking world to teach English besides just for religious instruction.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circle(in)">
                                      <p:cBhvr>
                                        <p:cTn id="7" dur="2000"/>
                                        <p:tgtEl>
                                          <p:spTgt spid="553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4217"/>
                                        </p:tgtEl>
                                        <p:attrNameLst>
                                          <p:attrName>style.visibility</p:attrName>
                                        </p:attrNameLst>
                                      </p:cBhvr>
                                      <p:to>
                                        <p:strVal val="visible"/>
                                      </p:to>
                                    </p:set>
                                    <p:anim calcmode="lin" valueType="num">
                                      <p:cBhvr additive="base">
                                        <p:cTn id="12" dur="500" fill="hold"/>
                                        <p:tgtEl>
                                          <p:spTgt spid="94217"/>
                                        </p:tgtEl>
                                        <p:attrNameLst>
                                          <p:attrName>ppt_x</p:attrName>
                                        </p:attrNameLst>
                                      </p:cBhvr>
                                      <p:tavLst>
                                        <p:tav tm="0">
                                          <p:val>
                                            <p:strVal val="#ppt_x"/>
                                          </p:val>
                                        </p:tav>
                                        <p:tav tm="100000">
                                          <p:val>
                                            <p:strVal val="#ppt_x"/>
                                          </p:val>
                                        </p:tav>
                                      </p:tavLst>
                                    </p:anim>
                                    <p:anim calcmode="lin" valueType="num">
                                      <p:cBhvr additive="base">
                                        <p:cTn id="13" dur="500" fill="hold"/>
                                        <p:tgtEl>
                                          <p:spTgt spid="942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7"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a:extLst>
              <a:ext uri="{FF2B5EF4-FFF2-40B4-BE49-F238E27FC236}">
                <a16:creationId xmlns:a16="http://schemas.microsoft.com/office/drawing/2014/main" id="{C4E3B048-5F62-4DFF-9202-DBDD8A82EEBF}"/>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9DCE61B1-BCD9-433A-B866-719FBCC06783}" type="slidenum">
              <a:rPr lang="en-GB" altLang="en-US" sz="1200"/>
              <a:pPr>
                <a:spcBef>
                  <a:spcPct val="0"/>
                </a:spcBef>
                <a:buClrTx/>
                <a:buFontTx/>
                <a:buNone/>
              </a:pPr>
              <a:t>87</a:t>
            </a:fld>
            <a:endParaRPr lang="en-GB" altLang="en-US" sz="1200"/>
          </a:p>
        </p:txBody>
      </p:sp>
      <p:sp>
        <p:nvSpPr>
          <p:cNvPr id="102402" name="Rectangle 2">
            <a:extLst>
              <a:ext uri="{FF2B5EF4-FFF2-40B4-BE49-F238E27FC236}">
                <a16:creationId xmlns:a16="http://schemas.microsoft.com/office/drawing/2014/main" id="{8CAAC832-14FA-4F06-8A82-E92CD34B2A9D}"/>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pic>
        <p:nvPicPr>
          <p:cNvPr id="56324" name="Picture 4" descr="north-america">
            <a:hlinkClick r:id="rId3"/>
            <a:extLst>
              <a:ext uri="{FF2B5EF4-FFF2-40B4-BE49-F238E27FC236}">
                <a16:creationId xmlns:a16="http://schemas.microsoft.com/office/drawing/2014/main" id="{2E3C934E-D090-4747-9F20-746989D253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628775"/>
            <a:ext cx="2376488"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6" descr="british-isles">
            <a:hlinkClick r:id="rId5"/>
            <a:extLst>
              <a:ext uri="{FF2B5EF4-FFF2-40B4-BE49-F238E27FC236}">
                <a16:creationId xmlns:a16="http://schemas.microsoft.com/office/drawing/2014/main" id="{56C64443-F9A2-48D3-B5B4-FCB55B9406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375" y="1628775"/>
            <a:ext cx="2012950"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8" descr="map">
            <a:hlinkClick r:id="rId7"/>
            <a:extLst>
              <a:ext uri="{FF2B5EF4-FFF2-40B4-BE49-F238E27FC236}">
                <a16:creationId xmlns:a16="http://schemas.microsoft.com/office/drawing/2014/main" id="{A79819CB-56FA-46E3-AFDA-48651EE868D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0788" y="1628775"/>
            <a:ext cx="1890712"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10" descr="new-zealand-map">
            <a:hlinkClick r:id="rId9"/>
            <a:extLst>
              <a:ext uri="{FF2B5EF4-FFF2-40B4-BE49-F238E27FC236}">
                <a16:creationId xmlns:a16="http://schemas.microsoft.com/office/drawing/2014/main" id="{C7B7F622-4537-4F9C-B290-F77731387B0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4213" y="3284538"/>
            <a:ext cx="14319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12" descr="South_Africa_map">
            <a:hlinkClick r:id="rId11"/>
            <a:extLst>
              <a:ext uri="{FF2B5EF4-FFF2-40B4-BE49-F238E27FC236}">
                <a16:creationId xmlns:a16="http://schemas.microsoft.com/office/drawing/2014/main" id="{A426960A-2282-41CB-883D-FB55D2437B0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4213" y="5373688"/>
            <a:ext cx="1382712"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13" name="Text Box 13">
            <a:extLst>
              <a:ext uri="{FF2B5EF4-FFF2-40B4-BE49-F238E27FC236}">
                <a16:creationId xmlns:a16="http://schemas.microsoft.com/office/drawing/2014/main" id="{63BCAE6A-A73E-44D1-AD75-901840929A79}"/>
              </a:ext>
            </a:extLst>
          </p:cNvPr>
          <p:cNvSpPr txBox="1">
            <a:spLocks noChangeArrowheads="1"/>
          </p:cNvSpPr>
          <p:nvPr/>
        </p:nvSpPr>
        <p:spPr bwMode="auto">
          <a:xfrm>
            <a:off x="2195513" y="4203700"/>
            <a:ext cx="6948487" cy="2654300"/>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GB" sz="2800" b="1" dirty="0">
                <a:solidFill>
                  <a:srgbClr val="FFFF00"/>
                </a:solidFill>
                <a:effectLst>
                  <a:outerShdw blurRad="38100" dist="38100" dir="2700000" algn="tl">
                    <a:srgbClr val="000000"/>
                  </a:outerShdw>
                </a:effectLst>
              </a:rPr>
              <a:t>… Consequently there has been little deviation from the original language and with continued emigration from the homeland the language of the various settlements evolved together, so today we can still converse with each other.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6324"/>
                                        </p:tgtEl>
                                        <p:attrNameLst>
                                          <p:attrName>style.visibility</p:attrName>
                                        </p:attrNameLst>
                                      </p:cBhvr>
                                      <p:to>
                                        <p:strVal val="visible"/>
                                      </p:to>
                                    </p:set>
                                    <p:anim calcmode="lin" valueType="num">
                                      <p:cBhvr additive="base">
                                        <p:cTn id="7" dur="500" fill="hold"/>
                                        <p:tgtEl>
                                          <p:spTgt spid="56324"/>
                                        </p:tgtEl>
                                        <p:attrNameLst>
                                          <p:attrName>ppt_x</p:attrName>
                                        </p:attrNameLst>
                                      </p:cBhvr>
                                      <p:tavLst>
                                        <p:tav tm="0">
                                          <p:val>
                                            <p:strVal val="#ppt_x"/>
                                          </p:val>
                                        </p:tav>
                                        <p:tav tm="100000">
                                          <p:val>
                                            <p:strVal val="#ppt_x"/>
                                          </p:val>
                                        </p:tav>
                                      </p:tavLst>
                                    </p:anim>
                                    <p:anim calcmode="lin" valueType="num">
                                      <p:cBhvr additive="base">
                                        <p:cTn id="8" dur="500" fill="hold"/>
                                        <p:tgtEl>
                                          <p:spTgt spid="5632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6325"/>
                                        </p:tgtEl>
                                        <p:attrNameLst>
                                          <p:attrName>style.visibility</p:attrName>
                                        </p:attrNameLst>
                                      </p:cBhvr>
                                      <p:to>
                                        <p:strVal val="visible"/>
                                      </p:to>
                                    </p:set>
                                    <p:anim calcmode="lin" valueType="num">
                                      <p:cBhvr additive="base">
                                        <p:cTn id="13" dur="500" fill="hold"/>
                                        <p:tgtEl>
                                          <p:spTgt spid="56325"/>
                                        </p:tgtEl>
                                        <p:attrNameLst>
                                          <p:attrName>ppt_x</p:attrName>
                                        </p:attrNameLst>
                                      </p:cBhvr>
                                      <p:tavLst>
                                        <p:tav tm="0">
                                          <p:val>
                                            <p:strVal val="#ppt_x"/>
                                          </p:val>
                                        </p:tav>
                                        <p:tav tm="100000">
                                          <p:val>
                                            <p:strVal val="#ppt_x"/>
                                          </p:val>
                                        </p:tav>
                                      </p:tavLst>
                                    </p:anim>
                                    <p:anim calcmode="lin" valueType="num">
                                      <p:cBhvr additive="base">
                                        <p:cTn id="14" dur="500" fill="hold"/>
                                        <p:tgtEl>
                                          <p:spTgt spid="5632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6326"/>
                                        </p:tgtEl>
                                        <p:attrNameLst>
                                          <p:attrName>style.visibility</p:attrName>
                                        </p:attrNameLst>
                                      </p:cBhvr>
                                      <p:to>
                                        <p:strVal val="visible"/>
                                      </p:to>
                                    </p:set>
                                    <p:anim calcmode="lin" valueType="num">
                                      <p:cBhvr additive="base">
                                        <p:cTn id="19" dur="500" fill="hold"/>
                                        <p:tgtEl>
                                          <p:spTgt spid="56326"/>
                                        </p:tgtEl>
                                        <p:attrNameLst>
                                          <p:attrName>ppt_x</p:attrName>
                                        </p:attrNameLst>
                                      </p:cBhvr>
                                      <p:tavLst>
                                        <p:tav tm="0">
                                          <p:val>
                                            <p:strVal val="#ppt_x"/>
                                          </p:val>
                                        </p:tav>
                                        <p:tav tm="100000">
                                          <p:val>
                                            <p:strVal val="#ppt_x"/>
                                          </p:val>
                                        </p:tav>
                                      </p:tavLst>
                                    </p:anim>
                                    <p:anim calcmode="lin" valueType="num">
                                      <p:cBhvr additive="base">
                                        <p:cTn id="20" dur="500" fill="hold"/>
                                        <p:tgtEl>
                                          <p:spTgt spid="5632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6327"/>
                                        </p:tgtEl>
                                        <p:attrNameLst>
                                          <p:attrName>style.visibility</p:attrName>
                                        </p:attrNameLst>
                                      </p:cBhvr>
                                      <p:to>
                                        <p:strVal val="visible"/>
                                      </p:to>
                                    </p:set>
                                    <p:anim calcmode="lin" valueType="num">
                                      <p:cBhvr additive="base">
                                        <p:cTn id="25" dur="500" fill="hold"/>
                                        <p:tgtEl>
                                          <p:spTgt spid="56327"/>
                                        </p:tgtEl>
                                        <p:attrNameLst>
                                          <p:attrName>ppt_x</p:attrName>
                                        </p:attrNameLst>
                                      </p:cBhvr>
                                      <p:tavLst>
                                        <p:tav tm="0">
                                          <p:val>
                                            <p:strVal val="#ppt_x"/>
                                          </p:val>
                                        </p:tav>
                                        <p:tav tm="100000">
                                          <p:val>
                                            <p:strVal val="#ppt_x"/>
                                          </p:val>
                                        </p:tav>
                                      </p:tavLst>
                                    </p:anim>
                                    <p:anim calcmode="lin" valueType="num">
                                      <p:cBhvr additive="base">
                                        <p:cTn id="26" dur="500" fill="hold"/>
                                        <p:tgtEl>
                                          <p:spTgt spid="5632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6328"/>
                                        </p:tgtEl>
                                        <p:attrNameLst>
                                          <p:attrName>style.visibility</p:attrName>
                                        </p:attrNameLst>
                                      </p:cBhvr>
                                      <p:to>
                                        <p:strVal val="visible"/>
                                      </p:to>
                                    </p:set>
                                    <p:anim calcmode="lin" valueType="num">
                                      <p:cBhvr additive="base">
                                        <p:cTn id="31" dur="500" fill="hold"/>
                                        <p:tgtEl>
                                          <p:spTgt spid="56328"/>
                                        </p:tgtEl>
                                        <p:attrNameLst>
                                          <p:attrName>ppt_x</p:attrName>
                                        </p:attrNameLst>
                                      </p:cBhvr>
                                      <p:tavLst>
                                        <p:tav tm="0">
                                          <p:val>
                                            <p:strVal val="#ppt_x"/>
                                          </p:val>
                                        </p:tav>
                                        <p:tav tm="100000">
                                          <p:val>
                                            <p:strVal val="#ppt_x"/>
                                          </p:val>
                                        </p:tav>
                                      </p:tavLst>
                                    </p:anim>
                                    <p:anim calcmode="lin" valueType="num">
                                      <p:cBhvr additive="base">
                                        <p:cTn id="32" dur="500" fill="hold"/>
                                        <p:tgtEl>
                                          <p:spTgt spid="5632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7" presetClass="entr" presetSubtype="0" fill="hold" nodeType="clickEffect">
                                  <p:stCondLst>
                                    <p:cond delay="0"/>
                                  </p:stCondLst>
                                  <p:iterate type="lt">
                                    <p:tmPct val="50000"/>
                                  </p:iterate>
                                  <p:childTnLst>
                                    <p:set>
                                      <p:cBhvr>
                                        <p:cTn id="36" dur="1" fill="hold">
                                          <p:stCondLst>
                                            <p:cond delay="0"/>
                                          </p:stCondLst>
                                        </p:cTn>
                                        <p:tgtEl>
                                          <p:spTgt spid="102413"/>
                                        </p:tgtEl>
                                        <p:attrNameLst>
                                          <p:attrName>style.visibility</p:attrName>
                                        </p:attrNameLst>
                                      </p:cBhvr>
                                      <p:to>
                                        <p:strVal val="visible"/>
                                      </p:to>
                                    </p:set>
                                    <p:anim calcmode="discrete" valueType="clr">
                                      <p:cBhvr override="childStyle">
                                        <p:cTn id="37" dur="80"/>
                                        <p:tgtEl>
                                          <p:spTgt spid="102413"/>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02413"/>
                                        </p:tgtEl>
                                        <p:attrNameLst>
                                          <p:attrName>fillcolor</p:attrName>
                                        </p:attrNameLst>
                                      </p:cBhvr>
                                      <p:tavLst>
                                        <p:tav tm="0">
                                          <p:val>
                                            <p:clrVal>
                                              <a:schemeClr val="accent2"/>
                                            </p:clrVal>
                                          </p:val>
                                        </p:tav>
                                        <p:tav tm="50000">
                                          <p:val>
                                            <p:clrVal>
                                              <a:schemeClr val="hlink"/>
                                            </p:clrVal>
                                          </p:val>
                                        </p:tav>
                                      </p:tavLst>
                                    </p:anim>
                                    <p:set>
                                      <p:cBhvr>
                                        <p:cTn id="39" dur="80"/>
                                        <p:tgtEl>
                                          <p:spTgt spid="1024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2A9A26B2-6292-4672-87C9-D5F4C9F655C2}"/>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2BF4314F-34ED-4820-B5A8-97B69BCD1425}" type="slidenum">
              <a:rPr lang="en-GB" altLang="en-US" sz="1200"/>
              <a:pPr>
                <a:spcBef>
                  <a:spcPct val="0"/>
                </a:spcBef>
                <a:buClrTx/>
                <a:buFontTx/>
                <a:buNone/>
              </a:pPr>
              <a:t>88</a:t>
            </a:fld>
            <a:endParaRPr lang="en-GB" altLang="en-US" sz="1200"/>
          </a:p>
        </p:txBody>
      </p:sp>
      <p:sp>
        <p:nvSpPr>
          <p:cNvPr id="99330" name="Rectangle 2">
            <a:extLst>
              <a:ext uri="{FF2B5EF4-FFF2-40B4-BE49-F238E27FC236}">
                <a16:creationId xmlns:a16="http://schemas.microsoft.com/office/drawing/2014/main" id="{5CFACF2C-C28B-4436-A876-897924041A56}"/>
              </a:ext>
            </a:extLst>
          </p:cNvPr>
          <p:cNvSpPr>
            <a:spLocks noGrp="1" noChangeArrowheads="1"/>
          </p:cNvSpPr>
          <p:nvPr>
            <p:ph type="title"/>
          </p:nvPr>
        </p:nvSpPr>
        <p:spPr/>
        <p:txBody>
          <a:bodyPr/>
          <a:lstStyle/>
          <a:p>
            <a:pPr eaLnBrk="1" hangingPunct="1">
              <a:defRPr/>
            </a:pPr>
            <a:r>
              <a:rPr lang="en-GB" b="1" dirty="0">
                <a:solidFill>
                  <a:srgbClr val="FFFF00"/>
                </a:solidFill>
              </a:rPr>
              <a:t>The Ancient British Language</a:t>
            </a:r>
          </a:p>
        </p:txBody>
      </p:sp>
      <p:pic>
        <p:nvPicPr>
          <p:cNvPr id="57348" name="Picture 5" descr="cover_image">
            <a:extLst>
              <a:ext uri="{FF2B5EF4-FFF2-40B4-BE49-F238E27FC236}">
                <a16:creationId xmlns:a16="http://schemas.microsoft.com/office/drawing/2014/main" id="{27F725A0-5570-4877-9CC7-2DC8C7CB7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268413"/>
            <a:ext cx="3211512"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4" name="Text Box 6">
            <a:extLst>
              <a:ext uri="{FF2B5EF4-FFF2-40B4-BE49-F238E27FC236}">
                <a16:creationId xmlns:a16="http://schemas.microsoft.com/office/drawing/2014/main" id="{C3E7334F-E6E5-48AB-B053-970E06B7C70B}"/>
              </a:ext>
            </a:extLst>
          </p:cNvPr>
          <p:cNvSpPr txBox="1">
            <a:spLocks noChangeArrowheads="1"/>
          </p:cNvSpPr>
          <p:nvPr/>
        </p:nvSpPr>
        <p:spPr bwMode="auto">
          <a:xfrm>
            <a:off x="4140200" y="1484313"/>
            <a:ext cx="4679950" cy="4362450"/>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GB" sz="2800" b="1" dirty="0">
                <a:solidFill>
                  <a:schemeClr val="hlink"/>
                </a:solidFill>
                <a:effectLst>
                  <a:outerShdw blurRad="38100" dist="38100" dir="2700000" algn="tl">
                    <a:srgbClr val="000000"/>
                  </a:outerShdw>
                </a:effectLst>
              </a:rPr>
              <a:t>The Bible has an inbuilt dictionary where difficult words are explained.</a:t>
            </a:r>
            <a:r>
              <a:rPr lang="en-GB" sz="2800" b="1" dirty="0">
                <a:effectLst>
                  <a:outerShdw blurRad="38100" dist="38100" dir="2700000" algn="tl">
                    <a:srgbClr val="000000"/>
                  </a:outerShdw>
                </a:effectLst>
              </a:rPr>
              <a:t> </a:t>
            </a:r>
            <a:r>
              <a:rPr lang="en-GB" sz="2800" b="1" dirty="0">
                <a:solidFill>
                  <a:srgbClr val="FF9900"/>
                </a:solidFill>
                <a:effectLst>
                  <a:outerShdw blurRad="38100" dist="38100" dir="2700000" algn="tl">
                    <a:srgbClr val="000000"/>
                  </a:outerShdw>
                </a:effectLst>
              </a:rPr>
              <a:t>Many of these were actually used in the original Webster’s Dictionary.</a:t>
            </a:r>
            <a:r>
              <a:rPr lang="en-GB" sz="2800" b="1" dirty="0">
                <a:effectLst>
                  <a:outerShdw blurRad="38100" dist="38100" dir="2700000" algn="tl">
                    <a:srgbClr val="000000"/>
                  </a:outerShdw>
                </a:effectLst>
              </a:rPr>
              <a:t> </a:t>
            </a:r>
            <a:r>
              <a:rPr lang="en-GB" sz="2800" b="1" dirty="0">
                <a:solidFill>
                  <a:srgbClr val="FFFF00"/>
                </a:solidFill>
                <a:effectLst>
                  <a:outerShdw blurRad="38100" dist="38100" dir="2700000" algn="tl">
                    <a:srgbClr val="000000"/>
                  </a:outerShdw>
                </a:effectLst>
              </a:rPr>
              <a:t>Hence the Bible was an ideal textbook for teaching reading and English.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circle(in)">
                                      <p:cBhvr>
                                        <p:cTn id="7" dur="2000"/>
                                        <p:tgtEl>
                                          <p:spTgt spid="573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99334"/>
                                        </p:tgtEl>
                                        <p:attrNameLst>
                                          <p:attrName>style.visibility</p:attrName>
                                        </p:attrNameLst>
                                      </p:cBhvr>
                                      <p:to>
                                        <p:strVal val="visible"/>
                                      </p:to>
                                    </p:set>
                                    <p:anim calcmode="discrete" valueType="clr">
                                      <p:cBhvr override="childStyle">
                                        <p:cTn id="12" dur="80"/>
                                        <p:tgtEl>
                                          <p:spTgt spid="9933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9334"/>
                                        </p:tgtEl>
                                        <p:attrNameLst>
                                          <p:attrName>fillcolor</p:attrName>
                                        </p:attrNameLst>
                                      </p:cBhvr>
                                      <p:tavLst>
                                        <p:tav tm="0">
                                          <p:val>
                                            <p:clrVal>
                                              <a:schemeClr val="accent2"/>
                                            </p:clrVal>
                                          </p:val>
                                        </p:tav>
                                        <p:tav tm="50000">
                                          <p:val>
                                            <p:clrVal>
                                              <a:schemeClr val="hlink"/>
                                            </p:clrVal>
                                          </p:val>
                                        </p:tav>
                                      </p:tavLst>
                                    </p:anim>
                                    <p:set>
                                      <p:cBhvr>
                                        <p:cTn id="14" dur="80"/>
                                        <p:tgtEl>
                                          <p:spTgt spid="9933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B5177-C3E9-4763-9892-1C3F070A4EB6}"/>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3274D207-E5D1-4654-B3FA-E83CFAC1C524}"/>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49228106-8E51-4722-AD41-9DBFBF08EEFE}" type="slidenum">
              <a:rPr lang="en-GB" altLang="en-US" sz="1200"/>
              <a:pPr>
                <a:spcBef>
                  <a:spcPct val="0"/>
                </a:spcBef>
                <a:buClrTx/>
                <a:buFontTx/>
                <a:buNone/>
              </a:pPr>
              <a:t>89</a:t>
            </a:fld>
            <a:endParaRPr lang="en-GB" altLang="en-US" sz="1200"/>
          </a:p>
        </p:txBody>
      </p:sp>
      <p:pic>
        <p:nvPicPr>
          <p:cNvPr id="200706" name="Picture 2" descr="Opening of the Book of Genesis showing the use of marginal notes, numbered verses and an 'argument' at the start of the book and chapter.">
            <a:extLst>
              <a:ext uri="{FF2B5EF4-FFF2-40B4-BE49-F238E27FC236}">
                <a16:creationId xmlns:a16="http://schemas.microsoft.com/office/drawing/2014/main" id="{B0F7A93B-A9C6-4594-9B55-BBB195083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285875"/>
            <a:ext cx="3643313" cy="527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CA7ADB9-29A5-4F0A-BB53-D321C961ADA1}"/>
              </a:ext>
            </a:extLst>
          </p:cNvPr>
          <p:cNvSpPr txBox="1"/>
          <p:nvPr/>
        </p:nvSpPr>
        <p:spPr>
          <a:xfrm>
            <a:off x="4286250" y="1571625"/>
            <a:ext cx="4429125" cy="4832350"/>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2800" b="1" dirty="0">
                <a:solidFill>
                  <a:schemeClr val="accent2">
                    <a:lumMod val="60000"/>
                    <a:lumOff val="40000"/>
                  </a:schemeClr>
                </a:solidFill>
                <a:effectLst>
                  <a:outerShdw blurRad="38100" dist="38100" dir="2700000" algn="tl">
                    <a:srgbClr val="000000">
                      <a:alpha val="43137"/>
                    </a:srgbClr>
                  </a:outerShdw>
                </a:effectLst>
              </a:rPr>
              <a:t>Like a good school textbook the first book of the scriptures namely Genesis, </a:t>
            </a:r>
            <a:r>
              <a:rPr lang="en-GB" sz="2800" b="1" dirty="0">
                <a:solidFill>
                  <a:srgbClr val="FF9900"/>
                </a:solidFill>
                <a:effectLst>
                  <a:outerShdw blurRad="38100" dist="38100" dir="2700000" algn="tl">
                    <a:srgbClr val="000000">
                      <a:alpha val="43137"/>
                    </a:srgbClr>
                  </a:outerShdw>
                </a:effectLst>
              </a:rPr>
              <a:t>the reading is fairly easy.</a:t>
            </a:r>
          </a:p>
          <a:p>
            <a:pPr algn="ctr" eaLnBrk="1" hangingPunct="1">
              <a:defRPr/>
            </a:pPr>
            <a:r>
              <a:rPr lang="en-GB" sz="2800" b="1" dirty="0">
                <a:solidFill>
                  <a:srgbClr val="FFFF00"/>
                </a:solidFill>
                <a:effectLst>
                  <a:outerShdw blurRad="38100" dist="38100" dir="2700000" algn="tl">
                    <a:srgbClr val="000000">
                      <a:alpha val="43137"/>
                    </a:srgbClr>
                  </a:outerShdw>
                </a:effectLst>
              </a:rPr>
              <a:t>The story is told of a man with a low reading ability who was given a Bible and having read it through had a top grade when tested again.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00706"/>
                                        </p:tgtEl>
                                        <p:attrNameLst>
                                          <p:attrName>style.visibility</p:attrName>
                                        </p:attrNameLst>
                                      </p:cBhvr>
                                      <p:to>
                                        <p:strVal val="visible"/>
                                      </p:to>
                                    </p:set>
                                    <p:animEffect transition="in" filter="circle(in)">
                                      <p:cBhvr>
                                        <p:cTn id="7" dur="2000"/>
                                        <p:tgtEl>
                                          <p:spTgt spid="2007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95263EB6-44A3-42E6-AF9E-9381864320AA}"/>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23A2D9D2-EB33-4E2A-8F8F-076DD4753C69}" type="slidenum">
              <a:rPr lang="en-GB" altLang="en-US" sz="1200"/>
              <a:pPr>
                <a:spcBef>
                  <a:spcPct val="0"/>
                </a:spcBef>
                <a:buClrTx/>
                <a:buFontTx/>
                <a:buNone/>
              </a:pPr>
              <a:t>9</a:t>
            </a:fld>
            <a:endParaRPr lang="en-GB" altLang="en-US" sz="1200"/>
          </a:p>
        </p:txBody>
      </p:sp>
      <p:sp>
        <p:nvSpPr>
          <p:cNvPr id="16388" name="Rectangle 4">
            <a:extLst>
              <a:ext uri="{FF2B5EF4-FFF2-40B4-BE49-F238E27FC236}">
                <a16:creationId xmlns:a16="http://schemas.microsoft.com/office/drawing/2014/main" id="{BCFB3827-FE47-41D9-9487-374187DD11CB}"/>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pic>
        <p:nvPicPr>
          <p:cNvPr id="16390" name="Picture 6" descr="r_soldiers">
            <a:extLst>
              <a:ext uri="{FF2B5EF4-FFF2-40B4-BE49-F238E27FC236}">
                <a16:creationId xmlns:a16="http://schemas.microsoft.com/office/drawing/2014/main" id="{63878347-6CF9-4FA5-B2BC-E874ED3985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844675"/>
            <a:ext cx="4319588"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7">
            <a:extLst>
              <a:ext uri="{FF2B5EF4-FFF2-40B4-BE49-F238E27FC236}">
                <a16:creationId xmlns:a16="http://schemas.microsoft.com/office/drawing/2014/main" id="{C318BAD0-ED46-4E82-BA7E-0B58E08671FC}"/>
              </a:ext>
            </a:extLst>
          </p:cNvPr>
          <p:cNvSpPr txBox="1">
            <a:spLocks noChangeArrowheads="1"/>
          </p:cNvSpPr>
          <p:nvPr/>
        </p:nvSpPr>
        <p:spPr bwMode="auto">
          <a:xfrm>
            <a:off x="5076825" y="1484313"/>
            <a:ext cx="4067175" cy="3508375"/>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GB" sz="2800" b="1" dirty="0">
                <a:solidFill>
                  <a:schemeClr val="hlink"/>
                </a:solidFill>
                <a:effectLst>
                  <a:outerShdw blurRad="38100" dist="38100" dir="2700000" algn="tl">
                    <a:srgbClr val="000000"/>
                  </a:outerShdw>
                </a:effectLst>
              </a:rPr>
              <a:t>With the Roman Invasion in 43AD onwards,</a:t>
            </a:r>
            <a:r>
              <a:rPr lang="en-GB" sz="2800" b="1" dirty="0">
                <a:effectLst>
                  <a:outerShdw blurRad="38100" dist="38100" dir="2700000" algn="tl">
                    <a:srgbClr val="000000"/>
                  </a:outerShdw>
                </a:effectLst>
              </a:rPr>
              <a:t> </a:t>
            </a:r>
            <a:r>
              <a:rPr lang="en-GB" sz="2800" b="1" dirty="0">
                <a:solidFill>
                  <a:srgbClr val="FF9900"/>
                </a:solidFill>
                <a:effectLst>
                  <a:outerShdw blurRad="38100" dist="38100" dir="2700000" algn="tl">
                    <a:srgbClr val="000000"/>
                  </a:outerShdw>
                </a:effectLst>
              </a:rPr>
              <a:t>the Brythonic language survived alongside Latin,</a:t>
            </a:r>
            <a:r>
              <a:rPr lang="en-GB" sz="2800" b="1" dirty="0">
                <a:effectLst>
                  <a:outerShdw blurRad="38100" dist="38100" dir="2700000" algn="tl">
                    <a:srgbClr val="000000"/>
                  </a:outerShdw>
                </a:effectLst>
              </a:rPr>
              <a:t> </a:t>
            </a:r>
            <a:r>
              <a:rPr lang="en-GB" sz="2800" b="1" dirty="0">
                <a:solidFill>
                  <a:srgbClr val="FFFF00"/>
                </a:solidFill>
                <a:effectLst>
                  <a:outerShdw blurRad="38100" dist="38100" dir="2700000" algn="tl">
                    <a:srgbClr val="000000"/>
                  </a:outerShdw>
                </a:effectLst>
              </a:rPr>
              <a:t>and some Latin words were added to the language.</a:t>
            </a:r>
          </a:p>
        </p:txBody>
      </p:sp>
      <p:sp>
        <p:nvSpPr>
          <p:cNvPr id="16392" name="Text Box 8">
            <a:extLst>
              <a:ext uri="{FF2B5EF4-FFF2-40B4-BE49-F238E27FC236}">
                <a16:creationId xmlns:a16="http://schemas.microsoft.com/office/drawing/2014/main" id="{91AF3734-C882-4241-BF78-CD1EA65178AC}"/>
              </a:ext>
            </a:extLst>
          </p:cNvPr>
          <p:cNvSpPr txBox="1">
            <a:spLocks noChangeArrowheads="1"/>
          </p:cNvSpPr>
          <p:nvPr/>
        </p:nvSpPr>
        <p:spPr bwMode="auto">
          <a:xfrm>
            <a:off x="792163" y="5627688"/>
            <a:ext cx="3816350" cy="641350"/>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lgn="ctr" eaLnBrk="1" hangingPunct="1">
              <a:spcBef>
                <a:spcPct val="50000"/>
              </a:spcBef>
              <a:defRPr/>
            </a:pPr>
            <a:r>
              <a:rPr lang="en-GB" sz="3600" b="1" dirty="0">
                <a:solidFill>
                  <a:srgbClr val="FFFF00"/>
                </a:solidFill>
                <a:effectLst>
                  <a:outerShdw blurRad="38100" dist="38100" dir="2700000" algn="tl">
                    <a:srgbClr val="000000"/>
                  </a:outerShdw>
                </a:effectLst>
              </a:rPr>
              <a:t>Roman Soldiers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circle(in)">
                                      <p:cBhvr>
                                        <p:cTn id="7" dur="2000"/>
                                        <p:tgtEl>
                                          <p:spTgt spid="163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392"/>
                                        </p:tgtEl>
                                        <p:attrNameLst>
                                          <p:attrName>style.visibility</p:attrName>
                                        </p:attrNameLst>
                                      </p:cBhvr>
                                      <p:to>
                                        <p:strVal val="visible"/>
                                      </p:to>
                                    </p:set>
                                    <p:anim calcmode="lin" valueType="num">
                                      <p:cBhvr additive="base">
                                        <p:cTn id="12" dur="500" fill="hold"/>
                                        <p:tgtEl>
                                          <p:spTgt spid="16392"/>
                                        </p:tgtEl>
                                        <p:attrNameLst>
                                          <p:attrName>ppt_x</p:attrName>
                                        </p:attrNameLst>
                                      </p:cBhvr>
                                      <p:tavLst>
                                        <p:tav tm="0">
                                          <p:val>
                                            <p:strVal val="#ppt_x"/>
                                          </p:val>
                                        </p:tav>
                                        <p:tav tm="100000">
                                          <p:val>
                                            <p:strVal val="#ppt_x"/>
                                          </p:val>
                                        </p:tav>
                                      </p:tavLst>
                                    </p:anim>
                                    <p:anim calcmode="lin" valueType="num">
                                      <p:cBhvr additive="base">
                                        <p:cTn id="13" dur="500" fill="hold"/>
                                        <p:tgtEl>
                                          <p:spTgt spid="1639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16391"/>
                                        </p:tgtEl>
                                        <p:attrNameLst>
                                          <p:attrName>style.visibility</p:attrName>
                                        </p:attrNameLst>
                                      </p:cBhvr>
                                      <p:to>
                                        <p:strVal val="visible"/>
                                      </p:to>
                                    </p:set>
                                    <p:anim calcmode="discrete" valueType="clr">
                                      <p:cBhvr override="childStyle">
                                        <p:cTn id="18" dur="80"/>
                                        <p:tgtEl>
                                          <p:spTgt spid="16391"/>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6391"/>
                                        </p:tgtEl>
                                        <p:attrNameLst>
                                          <p:attrName>fillcolor</p:attrName>
                                        </p:attrNameLst>
                                      </p:cBhvr>
                                      <p:tavLst>
                                        <p:tav tm="0">
                                          <p:val>
                                            <p:clrVal>
                                              <a:schemeClr val="accent2"/>
                                            </p:clrVal>
                                          </p:val>
                                        </p:tav>
                                        <p:tav tm="50000">
                                          <p:val>
                                            <p:clrVal>
                                              <a:schemeClr val="hlink"/>
                                            </p:clrVal>
                                          </p:val>
                                        </p:tav>
                                      </p:tavLst>
                                    </p:anim>
                                    <p:set>
                                      <p:cBhvr>
                                        <p:cTn id="20" dur="80"/>
                                        <p:tgtEl>
                                          <p:spTgt spid="1639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9B119-B53B-4124-8C64-587A41C122F0}"/>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CACBFD2D-3A34-4809-AE12-D38056CD91C1}"/>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691A9951-D610-4308-BEC7-9F74F1D906E8}" type="slidenum">
              <a:rPr lang="en-GB" altLang="en-US" sz="1200"/>
              <a:pPr>
                <a:spcBef>
                  <a:spcPct val="0"/>
                </a:spcBef>
                <a:buClrTx/>
                <a:buFontTx/>
                <a:buNone/>
              </a:pPr>
              <a:t>90</a:t>
            </a:fld>
            <a:endParaRPr lang="en-GB" altLang="en-US" sz="1200"/>
          </a:p>
        </p:txBody>
      </p:sp>
      <p:pic>
        <p:nvPicPr>
          <p:cNvPr id="201730" name="Picture 2" descr="http://www.neroprediction.com/images/apoc_christ_antichrist.jpg">
            <a:extLst>
              <a:ext uri="{FF2B5EF4-FFF2-40B4-BE49-F238E27FC236}">
                <a16:creationId xmlns:a16="http://schemas.microsoft.com/office/drawing/2014/main" id="{0B1960DE-6437-43D8-9C20-C51C789E37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285875"/>
            <a:ext cx="3857625"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261EC28-A451-4E38-86B9-CC84CA4B68BE}"/>
              </a:ext>
            </a:extLst>
          </p:cNvPr>
          <p:cNvSpPr txBox="1"/>
          <p:nvPr/>
        </p:nvSpPr>
        <p:spPr>
          <a:xfrm>
            <a:off x="4357688" y="1285875"/>
            <a:ext cx="4500562" cy="5508625"/>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2800" b="1" dirty="0">
                <a:solidFill>
                  <a:srgbClr val="00FFFF"/>
                </a:solidFill>
                <a:effectLst>
                  <a:outerShdw blurRad="38100" dist="38100" dir="2700000" algn="tl">
                    <a:srgbClr val="000000">
                      <a:alpha val="43137"/>
                    </a:srgbClr>
                  </a:outerShdw>
                </a:effectLst>
              </a:rPr>
              <a:t>Having progressed from Genesis to the final book of Revelation</a:t>
            </a:r>
            <a:r>
              <a:rPr lang="en-GB" sz="2800" b="1" dirty="0">
                <a:solidFill>
                  <a:schemeClr val="accent2">
                    <a:lumMod val="40000"/>
                    <a:lumOff val="60000"/>
                  </a:schemeClr>
                </a:solidFill>
                <a:effectLst>
                  <a:outerShdw blurRad="38100" dist="38100" dir="2700000" algn="tl">
                    <a:srgbClr val="000000">
                      <a:alpha val="43137"/>
                    </a:srgbClr>
                  </a:outerShdw>
                </a:effectLst>
              </a:rPr>
              <a:t>, </a:t>
            </a:r>
            <a:r>
              <a:rPr lang="en-GB" sz="2800" b="1" dirty="0">
                <a:solidFill>
                  <a:srgbClr val="FF00FF"/>
                </a:solidFill>
                <a:effectLst>
                  <a:outerShdw blurRad="38100" dist="38100" dir="2700000" algn="tl">
                    <a:srgbClr val="000000">
                      <a:alpha val="43137"/>
                    </a:srgbClr>
                  </a:outerShdw>
                </a:effectLst>
              </a:rPr>
              <a:t>the reader is now in the section with the most difficult language and having mastered this will become proficient in the English language. </a:t>
            </a:r>
            <a:r>
              <a:rPr lang="en-GB" sz="3200" b="1" dirty="0">
                <a:solidFill>
                  <a:srgbClr val="FFFF00"/>
                </a:solidFill>
                <a:effectLst>
                  <a:outerShdw blurRad="38100" dist="38100" dir="2700000" algn="tl">
                    <a:srgbClr val="000000">
                      <a:alpha val="43137"/>
                    </a:srgbClr>
                  </a:outerShdw>
                </a:effectLst>
              </a:rPr>
              <a:t>The Bible is the lynch pin of the English language</a:t>
            </a:r>
            <a:r>
              <a:rPr lang="en-GB" sz="2800" b="1" dirty="0">
                <a:solidFill>
                  <a:srgbClr val="FFFF00"/>
                </a:solidFill>
                <a:effectLst>
                  <a:outerShdw blurRad="38100" dist="38100" dir="2700000" algn="tl">
                    <a:srgbClr val="000000">
                      <a:alpha val="43137"/>
                    </a:srgbClr>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01730"/>
                                        </p:tgtEl>
                                        <p:attrNameLst>
                                          <p:attrName>style.visibility</p:attrName>
                                        </p:attrNameLst>
                                      </p:cBhvr>
                                      <p:to>
                                        <p:strVal val="visible"/>
                                      </p:to>
                                    </p:set>
                                    <p:animEffect transition="in" filter="circle(in)">
                                      <p:cBhvr>
                                        <p:cTn id="7" dur="2000"/>
                                        <p:tgtEl>
                                          <p:spTgt spid="2017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803A965C-C50D-408B-AD64-998379222E7E}"/>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0A3BB56E-2BF7-4D97-841F-4A2A3BED2632}" type="slidenum">
              <a:rPr lang="en-GB" altLang="en-US" sz="1200"/>
              <a:pPr>
                <a:spcBef>
                  <a:spcPct val="0"/>
                </a:spcBef>
                <a:buClrTx/>
                <a:buFontTx/>
                <a:buNone/>
              </a:pPr>
              <a:t>91</a:t>
            </a:fld>
            <a:endParaRPr lang="en-GB" altLang="en-US" sz="1200"/>
          </a:p>
        </p:txBody>
      </p:sp>
      <p:sp>
        <p:nvSpPr>
          <p:cNvPr id="100354" name="Rectangle 2">
            <a:extLst>
              <a:ext uri="{FF2B5EF4-FFF2-40B4-BE49-F238E27FC236}">
                <a16:creationId xmlns:a16="http://schemas.microsoft.com/office/drawing/2014/main" id="{E5FFB732-9031-4680-BA5E-173D71521DD2}"/>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pic>
        <p:nvPicPr>
          <p:cNvPr id="58372" name="Picture 4" descr="King%20James%20bible's%20built-in%20dictionary%202">
            <a:extLst>
              <a:ext uri="{FF2B5EF4-FFF2-40B4-BE49-F238E27FC236}">
                <a16:creationId xmlns:a16="http://schemas.microsoft.com/office/drawing/2014/main" id="{0A460131-E4DB-4068-89B3-AED1F6BFF7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341438"/>
            <a:ext cx="337026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7" name="Text Box 5">
            <a:extLst>
              <a:ext uri="{FF2B5EF4-FFF2-40B4-BE49-F238E27FC236}">
                <a16:creationId xmlns:a16="http://schemas.microsoft.com/office/drawing/2014/main" id="{96957BC9-CA78-42B4-93C0-0A5960799DF5}"/>
              </a:ext>
            </a:extLst>
          </p:cNvPr>
          <p:cNvSpPr txBox="1">
            <a:spLocks noChangeArrowheads="1"/>
          </p:cNvSpPr>
          <p:nvPr/>
        </p:nvSpPr>
        <p:spPr bwMode="auto">
          <a:xfrm>
            <a:off x="3708400" y="1412875"/>
            <a:ext cx="5435600" cy="4789488"/>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GB" sz="2800" b="1" dirty="0">
                <a:solidFill>
                  <a:schemeClr val="hlink"/>
                </a:solidFill>
                <a:effectLst>
                  <a:outerShdw blurRad="38100" dist="38100" dir="2700000" algn="tl">
                    <a:srgbClr val="000000"/>
                  </a:outerShdw>
                </a:effectLst>
              </a:rPr>
              <a:t>While the “King James Bible”</a:t>
            </a:r>
            <a:r>
              <a:rPr lang="en-GB" sz="2800" b="1" dirty="0">
                <a:effectLst>
                  <a:outerShdw blurRad="38100" dist="38100" dir="2700000" algn="tl">
                    <a:srgbClr val="000000"/>
                  </a:outerShdw>
                </a:effectLst>
              </a:rPr>
              <a:t> </a:t>
            </a:r>
            <a:r>
              <a:rPr lang="en-GB" sz="2800" b="1" dirty="0">
                <a:solidFill>
                  <a:srgbClr val="FF9900"/>
                </a:solidFill>
                <a:effectLst>
                  <a:outerShdw blurRad="38100" dist="38100" dir="2700000" algn="tl">
                    <a:srgbClr val="000000"/>
                  </a:outerShdw>
                </a:effectLst>
              </a:rPr>
              <a:t>is one of the better editions, </a:t>
            </a:r>
            <a:r>
              <a:rPr lang="en-GB" sz="2800" b="1" dirty="0">
                <a:solidFill>
                  <a:srgbClr val="FF0000"/>
                </a:solidFill>
                <a:effectLst>
                  <a:outerShdw blurRad="38100" dist="38100" dir="2700000" algn="tl">
                    <a:srgbClr val="000000"/>
                  </a:outerShdw>
                </a:effectLst>
              </a:rPr>
              <a:t>scholars are well aware of its many translational errors.</a:t>
            </a:r>
            <a:r>
              <a:rPr lang="en-GB" sz="2800" b="1" dirty="0">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No doubt Yahweh used this Bible for a twofold purpose, namely,</a:t>
            </a:r>
            <a:r>
              <a:rPr lang="en-GB" sz="2800" b="1" dirty="0">
                <a:effectLst>
                  <a:outerShdw blurRad="38100" dist="38100" dir="2700000" algn="tl">
                    <a:srgbClr val="000000"/>
                  </a:outerShdw>
                </a:effectLst>
              </a:rPr>
              <a:t> </a:t>
            </a:r>
            <a:r>
              <a:rPr lang="en-GB" sz="2800" b="1" dirty="0">
                <a:solidFill>
                  <a:srgbClr val="FFFF00"/>
                </a:solidFill>
                <a:effectLst>
                  <a:outerShdw blurRad="38100" dist="38100" dir="2700000" algn="tl">
                    <a:srgbClr val="000000"/>
                  </a:outerShdw>
                </a:effectLst>
              </a:rPr>
              <a:t>to bind his people together but also allowed in errors in order to put his people under a strong delusion because of their disobedience.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circle(in)">
                                      <p:cBhvr>
                                        <p:cTn id="7" dur="2000"/>
                                        <p:tgtEl>
                                          <p:spTgt spid="58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00357"/>
                                        </p:tgtEl>
                                        <p:attrNameLst>
                                          <p:attrName>style.visibility</p:attrName>
                                        </p:attrNameLst>
                                      </p:cBhvr>
                                      <p:to>
                                        <p:strVal val="visible"/>
                                      </p:to>
                                    </p:set>
                                    <p:anim calcmode="discrete" valueType="clr">
                                      <p:cBhvr override="childStyle">
                                        <p:cTn id="12" dur="80"/>
                                        <p:tgtEl>
                                          <p:spTgt spid="10035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00357"/>
                                        </p:tgtEl>
                                        <p:attrNameLst>
                                          <p:attrName>fillcolor</p:attrName>
                                        </p:attrNameLst>
                                      </p:cBhvr>
                                      <p:tavLst>
                                        <p:tav tm="0">
                                          <p:val>
                                            <p:clrVal>
                                              <a:schemeClr val="accent2"/>
                                            </p:clrVal>
                                          </p:val>
                                        </p:tav>
                                        <p:tav tm="50000">
                                          <p:val>
                                            <p:clrVal>
                                              <a:schemeClr val="hlink"/>
                                            </p:clrVal>
                                          </p:val>
                                        </p:tav>
                                      </p:tavLst>
                                    </p:anim>
                                    <p:set>
                                      <p:cBhvr>
                                        <p:cTn id="14" dur="80"/>
                                        <p:tgtEl>
                                          <p:spTgt spid="10035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648784E4-0F86-4478-A023-E4B2E75A7322}"/>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3810FFFD-1718-43E0-9407-D336C94E7C19}" type="slidenum">
              <a:rPr lang="en-GB" altLang="en-US" sz="1200"/>
              <a:pPr>
                <a:spcBef>
                  <a:spcPct val="0"/>
                </a:spcBef>
                <a:buClrTx/>
                <a:buFontTx/>
                <a:buNone/>
              </a:pPr>
              <a:t>92</a:t>
            </a:fld>
            <a:endParaRPr lang="en-GB" altLang="en-US" sz="1200"/>
          </a:p>
        </p:txBody>
      </p:sp>
      <p:sp>
        <p:nvSpPr>
          <p:cNvPr id="101378" name="Rectangle 2">
            <a:extLst>
              <a:ext uri="{FF2B5EF4-FFF2-40B4-BE49-F238E27FC236}">
                <a16:creationId xmlns:a16="http://schemas.microsoft.com/office/drawing/2014/main" id="{29CEECDC-2AEF-4329-9B12-870D02F05DA7}"/>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pic>
        <p:nvPicPr>
          <p:cNvPr id="59396" name="Picture 4" descr="europe_b">
            <a:extLst>
              <a:ext uri="{FF2B5EF4-FFF2-40B4-BE49-F238E27FC236}">
                <a16:creationId xmlns:a16="http://schemas.microsoft.com/office/drawing/2014/main" id="{F4C3A3A5-038F-4F3B-846F-D340391E4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059"/>
          <a:stretch>
            <a:fillRect/>
          </a:stretch>
        </p:blipFill>
        <p:spPr bwMode="auto">
          <a:xfrm>
            <a:off x="395288" y="1341438"/>
            <a:ext cx="419417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Text Box 5">
            <a:extLst>
              <a:ext uri="{FF2B5EF4-FFF2-40B4-BE49-F238E27FC236}">
                <a16:creationId xmlns:a16="http://schemas.microsoft.com/office/drawing/2014/main" id="{20B32B23-7242-4CD0-A043-615433121EDE}"/>
              </a:ext>
            </a:extLst>
          </p:cNvPr>
          <p:cNvSpPr txBox="1">
            <a:spLocks noChangeArrowheads="1"/>
          </p:cNvSpPr>
          <p:nvPr/>
        </p:nvSpPr>
        <p:spPr bwMode="auto">
          <a:xfrm>
            <a:off x="4859338" y="1268413"/>
            <a:ext cx="3960812" cy="5430837"/>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GB" sz="2800" b="1" dirty="0">
                <a:solidFill>
                  <a:schemeClr val="hlink"/>
                </a:solidFill>
                <a:effectLst>
                  <a:outerShdw blurRad="38100" dist="38100" dir="2700000" algn="tl">
                    <a:srgbClr val="000000"/>
                  </a:outerShdw>
                </a:effectLst>
              </a:rPr>
              <a:t>People of the other Israelite nations in Europe speaking other languages, increasingly have English as their second language.</a:t>
            </a:r>
          </a:p>
          <a:p>
            <a:pPr algn="ctr" eaLnBrk="1" hangingPunct="1">
              <a:spcBef>
                <a:spcPct val="50000"/>
              </a:spcBef>
              <a:defRPr/>
            </a:pPr>
            <a:r>
              <a:rPr lang="en-GB" sz="2800" b="1" dirty="0">
                <a:solidFill>
                  <a:srgbClr val="FFFF00"/>
                </a:solidFill>
                <a:effectLst>
                  <a:outerShdw blurRad="38100" dist="38100" dir="2700000" algn="tl">
                    <a:srgbClr val="000000"/>
                  </a:outerShdw>
                </a:effectLst>
              </a:rPr>
              <a:t>The English language is the one that is uniting his people scattered around the world.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circle(in)">
                                      <p:cBhvr>
                                        <p:cTn id="7" dur="2000"/>
                                        <p:tgtEl>
                                          <p:spTgt spid="593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01381"/>
                                        </p:tgtEl>
                                        <p:attrNameLst>
                                          <p:attrName>style.visibility</p:attrName>
                                        </p:attrNameLst>
                                      </p:cBhvr>
                                      <p:to>
                                        <p:strVal val="visible"/>
                                      </p:to>
                                    </p:set>
                                    <p:anim calcmode="discrete" valueType="clr">
                                      <p:cBhvr override="childStyle">
                                        <p:cTn id="12" dur="80"/>
                                        <p:tgtEl>
                                          <p:spTgt spid="10138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01381"/>
                                        </p:tgtEl>
                                        <p:attrNameLst>
                                          <p:attrName>fillcolor</p:attrName>
                                        </p:attrNameLst>
                                      </p:cBhvr>
                                      <p:tavLst>
                                        <p:tav tm="0">
                                          <p:val>
                                            <p:clrVal>
                                              <a:schemeClr val="accent2"/>
                                            </p:clrVal>
                                          </p:val>
                                        </p:tav>
                                        <p:tav tm="50000">
                                          <p:val>
                                            <p:clrVal>
                                              <a:schemeClr val="hlink"/>
                                            </p:clrVal>
                                          </p:val>
                                        </p:tav>
                                      </p:tavLst>
                                    </p:anim>
                                    <p:set>
                                      <p:cBhvr>
                                        <p:cTn id="14" dur="80"/>
                                        <p:tgtEl>
                                          <p:spTgt spid="10138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3A1A83B9-878A-40D3-BDE9-E428EE536581}"/>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569F639E-45E9-455A-B252-F36069DF50FF}" type="slidenum">
              <a:rPr lang="en-GB" altLang="en-US" sz="1200"/>
              <a:pPr>
                <a:spcBef>
                  <a:spcPct val="0"/>
                </a:spcBef>
                <a:buClrTx/>
                <a:buFontTx/>
                <a:buNone/>
              </a:pPr>
              <a:t>93</a:t>
            </a:fld>
            <a:endParaRPr lang="en-GB" altLang="en-US" sz="1200"/>
          </a:p>
        </p:txBody>
      </p:sp>
      <p:sp>
        <p:nvSpPr>
          <p:cNvPr id="103426" name="Rectangle 2">
            <a:extLst>
              <a:ext uri="{FF2B5EF4-FFF2-40B4-BE49-F238E27FC236}">
                <a16:creationId xmlns:a16="http://schemas.microsoft.com/office/drawing/2014/main" id="{13A934B9-E30E-4B40-A4E9-7A2F458D1684}"/>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pic>
        <p:nvPicPr>
          <p:cNvPr id="60420" name="Picture 5" descr="Southall_station_sign">
            <a:extLst>
              <a:ext uri="{FF2B5EF4-FFF2-40B4-BE49-F238E27FC236}">
                <a16:creationId xmlns:a16="http://schemas.microsoft.com/office/drawing/2014/main" id="{AF8E10CF-E16C-4184-89A5-C41127ED1B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96975"/>
            <a:ext cx="4248150"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0" name="Text Box 6">
            <a:extLst>
              <a:ext uri="{FF2B5EF4-FFF2-40B4-BE49-F238E27FC236}">
                <a16:creationId xmlns:a16="http://schemas.microsoft.com/office/drawing/2014/main" id="{A8A94114-E50F-4C54-A18B-9B62E74B55FC}"/>
              </a:ext>
            </a:extLst>
          </p:cNvPr>
          <p:cNvSpPr txBox="1">
            <a:spLocks noChangeArrowheads="1"/>
          </p:cNvSpPr>
          <p:nvPr/>
        </p:nvSpPr>
        <p:spPr bwMode="auto">
          <a:xfrm>
            <a:off x="4787900" y="1196975"/>
            <a:ext cx="4356100" cy="4576763"/>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GB" sz="2800" b="1" dirty="0">
                <a:solidFill>
                  <a:schemeClr val="hlink"/>
                </a:solidFill>
                <a:effectLst>
                  <a:outerShdw blurRad="38100" dist="38100" dir="2700000" algn="tl">
                    <a:srgbClr val="000000"/>
                  </a:outerShdw>
                </a:effectLst>
              </a:rPr>
              <a:t>The enemy is only just now  realising the unifying effect and power of the English language and is working overtime to destroy it.</a:t>
            </a:r>
          </a:p>
          <a:p>
            <a:pPr algn="ctr" eaLnBrk="1" hangingPunct="1">
              <a:spcBef>
                <a:spcPct val="50000"/>
              </a:spcBef>
              <a:defRPr/>
            </a:pPr>
            <a:r>
              <a:rPr lang="en-GB" sz="2800" b="1" dirty="0">
                <a:solidFill>
                  <a:srgbClr val="FF9900"/>
                </a:solidFill>
                <a:effectLst>
                  <a:outerShdw blurRad="38100" dist="38100" dir="2700000" algn="tl">
                    <a:srgbClr val="000000"/>
                  </a:outerShdw>
                </a:effectLst>
              </a:rPr>
              <a:t>They are doing this by stealth,</a:t>
            </a:r>
            <a:r>
              <a:rPr lang="en-GB" sz="2800" b="1" dirty="0">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by substituting other languages along side English.</a:t>
            </a:r>
          </a:p>
        </p:txBody>
      </p:sp>
      <p:sp>
        <p:nvSpPr>
          <p:cNvPr id="103431" name="Text Box 7">
            <a:extLst>
              <a:ext uri="{FF2B5EF4-FFF2-40B4-BE49-F238E27FC236}">
                <a16:creationId xmlns:a16="http://schemas.microsoft.com/office/drawing/2014/main" id="{63F10255-79EF-433F-BCB2-F631AFED4802}"/>
              </a:ext>
            </a:extLst>
          </p:cNvPr>
          <p:cNvSpPr txBox="1">
            <a:spLocks noChangeArrowheads="1"/>
          </p:cNvSpPr>
          <p:nvPr/>
        </p:nvSpPr>
        <p:spPr bwMode="auto">
          <a:xfrm>
            <a:off x="0" y="4568825"/>
            <a:ext cx="4859338" cy="2289175"/>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lgn="ctr" eaLnBrk="1" hangingPunct="1">
              <a:spcBef>
                <a:spcPct val="50000"/>
              </a:spcBef>
              <a:defRPr/>
            </a:pPr>
            <a:r>
              <a:rPr lang="en-GB" sz="3600" b="1" dirty="0">
                <a:solidFill>
                  <a:srgbClr val="FFFF00"/>
                </a:solidFill>
                <a:effectLst>
                  <a:outerShdw blurRad="38100" dist="38100" dir="2700000" algn="tl">
                    <a:srgbClr val="000000"/>
                  </a:outerShdw>
                </a:effectLst>
              </a:rPr>
              <a:t>Above the sign that greets passengers alighting at Southall railway station!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circle(in)">
                                      <p:cBhvr>
                                        <p:cTn id="7" dur="2000"/>
                                        <p:tgtEl>
                                          <p:spTgt spid="604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3431"/>
                                        </p:tgtEl>
                                        <p:attrNameLst>
                                          <p:attrName>style.visibility</p:attrName>
                                        </p:attrNameLst>
                                      </p:cBhvr>
                                      <p:to>
                                        <p:strVal val="visible"/>
                                      </p:to>
                                    </p:set>
                                    <p:anim calcmode="lin" valueType="num">
                                      <p:cBhvr additive="base">
                                        <p:cTn id="12" dur="500" fill="hold"/>
                                        <p:tgtEl>
                                          <p:spTgt spid="103431"/>
                                        </p:tgtEl>
                                        <p:attrNameLst>
                                          <p:attrName>ppt_x</p:attrName>
                                        </p:attrNameLst>
                                      </p:cBhvr>
                                      <p:tavLst>
                                        <p:tav tm="0">
                                          <p:val>
                                            <p:strVal val="#ppt_x"/>
                                          </p:val>
                                        </p:tav>
                                        <p:tav tm="100000">
                                          <p:val>
                                            <p:strVal val="#ppt_x"/>
                                          </p:val>
                                        </p:tav>
                                      </p:tavLst>
                                    </p:anim>
                                    <p:anim calcmode="lin" valueType="num">
                                      <p:cBhvr additive="base">
                                        <p:cTn id="13" dur="500" fill="hold"/>
                                        <p:tgtEl>
                                          <p:spTgt spid="10343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103430"/>
                                        </p:tgtEl>
                                        <p:attrNameLst>
                                          <p:attrName>style.visibility</p:attrName>
                                        </p:attrNameLst>
                                      </p:cBhvr>
                                      <p:to>
                                        <p:strVal val="visible"/>
                                      </p:to>
                                    </p:set>
                                    <p:anim calcmode="discrete" valueType="clr">
                                      <p:cBhvr override="childStyle">
                                        <p:cTn id="18" dur="80"/>
                                        <p:tgtEl>
                                          <p:spTgt spid="103430"/>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03430"/>
                                        </p:tgtEl>
                                        <p:attrNameLst>
                                          <p:attrName>fillcolor</p:attrName>
                                        </p:attrNameLst>
                                      </p:cBhvr>
                                      <p:tavLst>
                                        <p:tav tm="0">
                                          <p:val>
                                            <p:clrVal>
                                              <a:schemeClr val="accent2"/>
                                            </p:clrVal>
                                          </p:val>
                                        </p:tav>
                                        <p:tav tm="50000">
                                          <p:val>
                                            <p:clrVal>
                                              <a:schemeClr val="hlink"/>
                                            </p:clrVal>
                                          </p:val>
                                        </p:tav>
                                      </p:tavLst>
                                    </p:anim>
                                    <p:set>
                                      <p:cBhvr>
                                        <p:cTn id="20" dur="80"/>
                                        <p:tgtEl>
                                          <p:spTgt spid="1034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1"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5F1E9D51-C4DB-4172-81EA-0B0E6B5C5AD6}"/>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E8ECAF1A-D7CB-47ED-8401-C851316CADAD}" type="slidenum">
              <a:rPr lang="en-GB" altLang="en-US" sz="1200"/>
              <a:pPr>
                <a:spcBef>
                  <a:spcPct val="0"/>
                </a:spcBef>
                <a:buClrTx/>
                <a:buFontTx/>
                <a:buNone/>
              </a:pPr>
              <a:t>94</a:t>
            </a:fld>
            <a:endParaRPr lang="en-GB" altLang="en-US" sz="1200"/>
          </a:p>
        </p:txBody>
      </p:sp>
      <p:pic>
        <p:nvPicPr>
          <p:cNvPr id="61443" name="Picture 7" descr="300px-Celtic_Nations">
            <a:extLst>
              <a:ext uri="{FF2B5EF4-FFF2-40B4-BE49-F238E27FC236}">
                <a16:creationId xmlns:a16="http://schemas.microsoft.com/office/drawing/2014/main" id="{549829EB-21D5-4B90-8A05-AFD3B53CB2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125538"/>
            <a:ext cx="2857500" cy="55054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5476" name="Rectangle 4">
            <a:extLst>
              <a:ext uri="{FF2B5EF4-FFF2-40B4-BE49-F238E27FC236}">
                <a16:creationId xmlns:a16="http://schemas.microsoft.com/office/drawing/2014/main" id="{EE181142-83B5-42A2-BBB7-1D5754A756DF}"/>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sp>
        <p:nvSpPr>
          <p:cNvPr id="105477" name="Text Box 5">
            <a:extLst>
              <a:ext uri="{FF2B5EF4-FFF2-40B4-BE49-F238E27FC236}">
                <a16:creationId xmlns:a16="http://schemas.microsoft.com/office/drawing/2014/main" id="{7E50C57C-5052-4E92-A31C-3D1511E4CA82}"/>
              </a:ext>
            </a:extLst>
          </p:cNvPr>
          <p:cNvSpPr txBox="1">
            <a:spLocks noChangeArrowheads="1"/>
          </p:cNvSpPr>
          <p:nvPr/>
        </p:nvSpPr>
        <p:spPr bwMode="auto">
          <a:xfrm>
            <a:off x="3779912" y="2420888"/>
            <a:ext cx="5257800" cy="2654300"/>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GB" sz="2800" b="1" dirty="0">
                <a:solidFill>
                  <a:schemeClr val="hlink"/>
                </a:solidFill>
                <a:effectLst>
                  <a:outerShdw blurRad="38100" dist="38100" dir="2700000" algn="tl">
                    <a:srgbClr val="000000"/>
                  </a:outerShdw>
                </a:effectLst>
              </a:rPr>
              <a:t>The English language is being further attacked</a:t>
            </a:r>
            <a:r>
              <a:rPr lang="en-GB" sz="2800" b="1" dirty="0">
                <a:solidFill>
                  <a:srgbClr val="00FF00"/>
                </a:solidFill>
                <a:effectLst>
                  <a:outerShdw blurRad="38100" dist="38100" dir="2700000" algn="tl">
                    <a:srgbClr val="000000"/>
                  </a:outerShdw>
                </a:effectLst>
              </a:rPr>
              <a:t> </a:t>
            </a:r>
            <a:r>
              <a:rPr lang="en-GB" sz="2800" b="1" dirty="0">
                <a:solidFill>
                  <a:srgbClr val="FFCC00"/>
                </a:solidFill>
                <a:effectLst>
                  <a:outerShdw blurRad="38100" dist="38100" dir="2700000" algn="tl">
                    <a:srgbClr val="000000"/>
                  </a:outerShdw>
                </a:effectLst>
              </a:rPr>
              <a:t>by encouraging the resurgence of the old Celtic languages where previously they had been ruthlessly suppressed.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circle(in)">
                                      <p:cBhvr>
                                        <p:cTn id="7" dur="2000"/>
                                        <p:tgtEl>
                                          <p:spTgt spid="614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05477"/>
                                        </p:tgtEl>
                                        <p:attrNameLst>
                                          <p:attrName>style.visibility</p:attrName>
                                        </p:attrNameLst>
                                      </p:cBhvr>
                                      <p:to>
                                        <p:strVal val="visible"/>
                                      </p:to>
                                    </p:set>
                                    <p:anim calcmode="discrete" valueType="clr">
                                      <p:cBhvr override="childStyle">
                                        <p:cTn id="12" dur="80"/>
                                        <p:tgtEl>
                                          <p:spTgt spid="10547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05477"/>
                                        </p:tgtEl>
                                        <p:attrNameLst>
                                          <p:attrName>fillcolor</p:attrName>
                                        </p:attrNameLst>
                                      </p:cBhvr>
                                      <p:tavLst>
                                        <p:tav tm="0">
                                          <p:val>
                                            <p:clrVal>
                                              <a:schemeClr val="accent2"/>
                                            </p:clrVal>
                                          </p:val>
                                        </p:tav>
                                        <p:tav tm="50000">
                                          <p:val>
                                            <p:clrVal>
                                              <a:schemeClr val="hlink"/>
                                            </p:clrVal>
                                          </p:val>
                                        </p:tav>
                                      </p:tavLst>
                                    </p:anim>
                                    <p:set>
                                      <p:cBhvr>
                                        <p:cTn id="14" dur="80"/>
                                        <p:tgtEl>
                                          <p:spTgt spid="10547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36EA5348-BC18-481B-BFC7-B7DF083BCBF6}"/>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84C8DCE6-EBF3-449E-9F56-831D7C52AEB3}" type="slidenum">
              <a:rPr lang="en-GB" altLang="en-US" sz="1200"/>
              <a:pPr>
                <a:spcBef>
                  <a:spcPct val="0"/>
                </a:spcBef>
                <a:buClrTx/>
                <a:buFontTx/>
                <a:buNone/>
              </a:pPr>
              <a:t>95</a:t>
            </a:fld>
            <a:endParaRPr lang="en-GB" altLang="en-US" sz="1200"/>
          </a:p>
        </p:txBody>
      </p:sp>
      <p:pic>
        <p:nvPicPr>
          <p:cNvPr id="62467" name="Picture 6" descr="800px-English-as-Official-Language">
            <a:extLst>
              <a:ext uri="{FF2B5EF4-FFF2-40B4-BE49-F238E27FC236}">
                <a16:creationId xmlns:a16="http://schemas.microsoft.com/office/drawing/2014/main" id="{03F97F47-C1F6-4755-B542-64780E438D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14450"/>
            <a:ext cx="91440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Rectangle 3">
            <a:extLst>
              <a:ext uri="{FF2B5EF4-FFF2-40B4-BE49-F238E27FC236}">
                <a16:creationId xmlns:a16="http://schemas.microsoft.com/office/drawing/2014/main" id="{F073ADBD-08ED-44DD-BFE3-7B4F8EE9B8A2}"/>
              </a:ext>
            </a:extLst>
          </p:cNvPr>
          <p:cNvSpPr>
            <a:spLocks noGrp="1" noChangeArrowheads="1"/>
          </p:cNvSpPr>
          <p:nvPr>
            <p:ph type="title"/>
          </p:nvPr>
        </p:nvSpPr>
        <p:spPr/>
        <p:txBody>
          <a:bodyPr/>
          <a:lstStyle/>
          <a:p>
            <a:pPr eaLnBrk="1" hangingPunct="1">
              <a:defRPr/>
            </a:pPr>
            <a:r>
              <a:rPr lang="en-GB" b="1">
                <a:solidFill>
                  <a:srgbClr val="FFFF00"/>
                </a:solidFill>
              </a:rPr>
              <a:t>The Ancient British Language</a:t>
            </a:r>
          </a:p>
        </p:txBody>
      </p:sp>
      <p:sp>
        <p:nvSpPr>
          <p:cNvPr id="107527" name="Text Box 7">
            <a:extLst>
              <a:ext uri="{FF2B5EF4-FFF2-40B4-BE49-F238E27FC236}">
                <a16:creationId xmlns:a16="http://schemas.microsoft.com/office/drawing/2014/main" id="{A00BD40E-9537-4EDE-B17E-6BAEA053D8BF}"/>
              </a:ext>
            </a:extLst>
          </p:cNvPr>
          <p:cNvSpPr txBox="1">
            <a:spLocks noChangeArrowheads="1"/>
          </p:cNvSpPr>
          <p:nvPr/>
        </p:nvSpPr>
        <p:spPr bwMode="auto">
          <a:xfrm>
            <a:off x="0" y="5805488"/>
            <a:ext cx="9144000" cy="946150"/>
          </a:xfrm>
          <a:prstGeom prst="rect">
            <a:avLst/>
          </a:prstGeom>
          <a:solidFill>
            <a:schemeClr val="tx2"/>
          </a:solidFill>
          <a:ln w="9525">
            <a:noFill/>
            <a:miter lim="800000"/>
            <a:headEnd/>
            <a:tailEnd/>
          </a:ln>
          <a:effectLst/>
        </p:spPr>
        <p:txBody>
          <a:bodyPr>
            <a:spAutoFit/>
          </a:bodyPr>
          <a:lstStyle/>
          <a:p>
            <a:pPr algn="ctr" eaLnBrk="1" hangingPunct="1">
              <a:spcBef>
                <a:spcPct val="50000"/>
              </a:spcBef>
              <a:defRPr/>
            </a:pPr>
            <a:r>
              <a:rPr lang="en-GB" sz="2800" b="1" dirty="0">
                <a:solidFill>
                  <a:schemeClr val="folHlink"/>
                </a:solidFill>
                <a:effectLst>
                  <a:outerShdw blurRad="38100" dist="38100" dir="2700000" algn="tl">
                    <a:srgbClr val="000000"/>
                  </a:outerShdw>
                </a:effectLst>
                <a:latin typeface="Arial" charset="0"/>
                <a:cs typeface="Arial" charset="0"/>
              </a:rPr>
              <a:t>Despite these attacks English is the world’s most widespread language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2467"/>
                                        </p:tgtEl>
                                        <p:attrNameLst>
                                          <p:attrName>style.visibility</p:attrName>
                                        </p:attrNameLst>
                                      </p:cBhvr>
                                      <p:to>
                                        <p:strVal val="visible"/>
                                      </p:to>
                                    </p:set>
                                    <p:animEffect transition="in" filter="circle(in)">
                                      <p:cBhvr>
                                        <p:cTn id="7" dur="2000"/>
                                        <p:tgtEl>
                                          <p:spTgt spid="624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7527"/>
                                        </p:tgtEl>
                                        <p:attrNameLst>
                                          <p:attrName>style.visibility</p:attrName>
                                        </p:attrNameLst>
                                      </p:cBhvr>
                                      <p:to>
                                        <p:strVal val="visible"/>
                                      </p:to>
                                    </p:set>
                                    <p:anim calcmode="lin" valueType="num">
                                      <p:cBhvr additive="base">
                                        <p:cTn id="12" dur="500" fill="hold"/>
                                        <p:tgtEl>
                                          <p:spTgt spid="107527"/>
                                        </p:tgtEl>
                                        <p:attrNameLst>
                                          <p:attrName>ppt_x</p:attrName>
                                        </p:attrNameLst>
                                      </p:cBhvr>
                                      <p:tavLst>
                                        <p:tav tm="0">
                                          <p:val>
                                            <p:strVal val="#ppt_x"/>
                                          </p:val>
                                        </p:tav>
                                        <p:tav tm="100000">
                                          <p:val>
                                            <p:strVal val="#ppt_x"/>
                                          </p:val>
                                        </p:tav>
                                      </p:tavLst>
                                    </p:anim>
                                    <p:anim calcmode="lin" valueType="num">
                                      <p:cBhvr additive="base">
                                        <p:cTn id="13" dur="500" fill="hold"/>
                                        <p:tgtEl>
                                          <p:spTgt spid="1075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7"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FD5DB6CE-E98D-4D0E-90A2-3FD8CF4B0D61}"/>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C24527C3-0858-4C27-AEC6-864808D71787}" type="slidenum">
              <a:rPr lang="en-GB" altLang="en-US" sz="1200"/>
              <a:pPr>
                <a:spcBef>
                  <a:spcPct val="0"/>
                </a:spcBef>
                <a:buClrTx/>
                <a:buFontTx/>
                <a:buNone/>
              </a:pPr>
              <a:t>96</a:t>
            </a:fld>
            <a:endParaRPr lang="en-GB" altLang="en-US" sz="1200"/>
          </a:p>
        </p:txBody>
      </p:sp>
      <p:sp>
        <p:nvSpPr>
          <p:cNvPr id="199687" name="Rectangle 7">
            <a:extLst>
              <a:ext uri="{FF2B5EF4-FFF2-40B4-BE49-F238E27FC236}">
                <a16:creationId xmlns:a16="http://schemas.microsoft.com/office/drawing/2014/main" id="{BB057511-B1BF-4C34-BEDB-C55DA2EBCE9F}"/>
              </a:ext>
            </a:extLst>
          </p:cNvPr>
          <p:cNvSpPr>
            <a:spLocks noGrp="1" noChangeArrowheads="1"/>
          </p:cNvSpPr>
          <p:nvPr>
            <p:ph type="title"/>
          </p:nvPr>
        </p:nvSpPr>
        <p:spPr/>
        <p:txBody>
          <a:bodyPr/>
          <a:lstStyle/>
          <a:p>
            <a:pPr eaLnBrk="1" hangingPunct="1">
              <a:defRPr/>
            </a:pPr>
            <a:r>
              <a:rPr lang="en-GB" b="1" dirty="0">
                <a:solidFill>
                  <a:srgbClr val="FFFF00"/>
                </a:solidFill>
              </a:rPr>
              <a:t>The Ancient British Language</a:t>
            </a:r>
          </a:p>
        </p:txBody>
      </p:sp>
      <p:pic>
        <p:nvPicPr>
          <p:cNvPr id="199686" name="Picture 6" descr="Mexican+Immigrants">
            <a:extLst>
              <a:ext uri="{FF2B5EF4-FFF2-40B4-BE49-F238E27FC236}">
                <a16:creationId xmlns:a16="http://schemas.microsoft.com/office/drawing/2014/main" id="{819A1333-EFA9-43A8-AA1C-17F461E4FF8C}"/>
              </a:ext>
            </a:extLst>
          </p:cNvPr>
          <p:cNvPicPr>
            <a:picLocks noChangeAspect="1" noChangeArrowheads="1"/>
          </p:cNvPicPr>
          <p:nvPr>
            <p:ph idx="1"/>
          </p:nvPr>
        </p:nvPicPr>
        <p:blipFill>
          <a:blip r:embed="rId3">
            <a:lum bright="-6000" contrast="12000"/>
            <a:extLst>
              <a:ext uri="{28A0092B-C50C-407E-A947-70E740481C1C}">
                <a14:useLocalDpi xmlns:a14="http://schemas.microsoft.com/office/drawing/2010/main" val="0"/>
              </a:ext>
            </a:extLst>
          </a:blip>
          <a:srcRect/>
          <a:stretch>
            <a:fillRect/>
          </a:stretch>
        </p:blipFill>
        <p:spPr>
          <a:xfrm>
            <a:off x="827088" y="1196975"/>
            <a:ext cx="4176712" cy="3132138"/>
          </a:xfrm>
          <a:noFill/>
        </p:spPr>
      </p:pic>
      <p:sp>
        <p:nvSpPr>
          <p:cNvPr id="199689" name="Text Box 9">
            <a:extLst>
              <a:ext uri="{FF2B5EF4-FFF2-40B4-BE49-F238E27FC236}">
                <a16:creationId xmlns:a16="http://schemas.microsoft.com/office/drawing/2014/main" id="{D1191F1E-D5CB-46DC-841F-54BC09812C79}"/>
              </a:ext>
            </a:extLst>
          </p:cNvPr>
          <p:cNvSpPr txBox="1">
            <a:spLocks noChangeArrowheads="1"/>
          </p:cNvSpPr>
          <p:nvPr/>
        </p:nvSpPr>
        <p:spPr bwMode="auto">
          <a:xfrm>
            <a:off x="5508625" y="1700213"/>
            <a:ext cx="3635375" cy="4362450"/>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1" hangingPunct="1">
              <a:spcBef>
                <a:spcPct val="50000"/>
              </a:spcBef>
              <a:defRPr/>
            </a:pPr>
            <a:r>
              <a:rPr lang="en-GB" sz="2800" b="1" dirty="0">
                <a:solidFill>
                  <a:schemeClr val="hlink"/>
                </a:solidFill>
                <a:effectLst>
                  <a:outerShdw blurRad="38100" dist="38100" dir="2700000" algn="tl">
                    <a:srgbClr val="000000"/>
                  </a:outerShdw>
                </a:effectLst>
              </a:rPr>
              <a:t>Likewise in the USA, Spanish is being introduced alongside English and in many towns in the southern States,</a:t>
            </a:r>
            <a:r>
              <a:rPr lang="en-GB" sz="2800" b="1" dirty="0">
                <a:effectLst>
                  <a:outerShdw blurRad="38100" dist="38100" dir="2700000" algn="tl">
                    <a:srgbClr val="000000"/>
                  </a:outerShdw>
                </a:effectLst>
              </a:rPr>
              <a:t> </a:t>
            </a:r>
            <a:r>
              <a:rPr lang="en-GB" sz="2800" b="1" dirty="0">
                <a:solidFill>
                  <a:srgbClr val="FFCC00"/>
                </a:solidFill>
                <a:effectLst>
                  <a:outerShdw blurRad="38100" dist="38100" dir="2700000" algn="tl">
                    <a:srgbClr val="000000"/>
                  </a:outerShdw>
                </a:effectLst>
              </a:rPr>
              <a:t>English is no longer the predominant language.</a:t>
            </a:r>
          </a:p>
        </p:txBody>
      </p:sp>
      <p:sp>
        <p:nvSpPr>
          <p:cNvPr id="199690" name="Text Box 10">
            <a:extLst>
              <a:ext uri="{FF2B5EF4-FFF2-40B4-BE49-F238E27FC236}">
                <a16:creationId xmlns:a16="http://schemas.microsoft.com/office/drawing/2014/main" id="{4DA2C3A1-55B5-4B6D-934A-4AF1D178C415}"/>
              </a:ext>
            </a:extLst>
          </p:cNvPr>
          <p:cNvSpPr txBox="1">
            <a:spLocks noChangeArrowheads="1"/>
          </p:cNvSpPr>
          <p:nvPr/>
        </p:nvSpPr>
        <p:spPr bwMode="auto">
          <a:xfrm>
            <a:off x="450850" y="4416425"/>
            <a:ext cx="4895850" cy="2289175"/>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lgn="ctr" eaLnBrk="1" hangingPunct="1">
              <a:spcBef>
                <a:spcPct val="50000"/>
              </a:spcBef>
              <a:defRPr/>
            </a:pPr>
            <a:r>
              <a:rPr lang="en-GB" sz="3600" b="1" dirty="0">
                <a:solidFill>
                  <a:srgbClr val="FFFF00"/>
                </a:solidFill>
                <a:effectLst>
                  <a:outerShdw blurRad="38100" dist="38100" dir="2700000" algn="tl">
                    <a:srgbClr val="000000"/>
                  </a:outerShdw>
                </a:effectLst>
              </a:rPr>
              <a:t>One of many multi-lingual signs popping up in America.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99686"/>
                                        </p:tgtEl>
                                        <p:attrNameLst>
                                          <p:attrName>style.visibility</p:attrName>
                                        </p:attrNameLst>
                                      </p:cBhvr>
                                      <p:to>
                                        <p:strVal val="visible"/>
                                      </p:to>
                                    </p:set>
                                    <p:animEffect transition="in" filter="circle(in)">
                                      <p:cBhvr>
                                        <p:cTn id="7" dur="2000"/>
                                        <p:tgtEl>
                                          <p:spTgt spid="1996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99689">
                                            <p:txEl>
                                              <p:pRg st="0" end="0"/>
                                            </p:txEl>
                                          </p:spTgt>
                                        </p:tgtEl>
                                        <p:attrNameLst>
                                          <p:attrName>style.visibility</p:attrName>
                                        </p:attrNameLst>
                                      </p:cBhvr>
                                      <p:to>
                                        <p:strVal val="visible"/>
                                      </p:to>
                                    </p:set>
                                    <p:anim calcmode="discrete" valueType="clr">
                                      <p:cBhvr override="childStyle">
                                        <p:cTn id="12" dur="80"/>
                                        <p:tgtEl>
                                          <p:spTgt spid="19968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99689">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99689">
                                            <p:txEl>
                                              <p:pRg st="0" end="0"/>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9690"/>
                                        </p:tgtEl>
                                        <p:attrNameLst>
                                          <p:attrName>style.visibility</p:attrName>
                                        </p:attrNameLst>
                                      </p:cBhvr>
                                      <p:to>
                                        <p:strVal val="visible"/>
                                      </p:to>
                                    </p:set>
                                    <p:anim calcmode="lin" valueType="num">
                                      <p:cBhvr additive="base">
                                        <p:cTn id="19" dur="500" fill="hold"/>
                                        <p:tgtEl>
                                          <p:spTgt spid="199690"/>
                                        </p:tgtEl>
                                        <p:attrNameLst>
                                          <p:attrName>ppt_x</p:attrName>
                                        </p:attrNameLst>
                                      </p:cBhvr>
                                      <p:tavLst>
                                        <p:tav tm="0">
                                          <p:val>
                                            <p:strVal val="#ppt_x"/>
                                          </p:val>
                                        </p:tav>
                                        <p:tav tm="100000">
                                          <p:val>
                                            <p:strVal val="#ppt_x"/>
                                          </p:val>
                                        </p:tav>
                                      </p:tavLst>
                                    </p:anim>
                                    <p:anim calcmode="lin" valueType="num">
                                      <p:cBhvr additive="base">
                                        <p:cTn id="20" dur="500" fill="hold"/>
                                        <p:tgtEl>
                                          <p:spTgt spid="1996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90"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C771FF-02B0-46A2-B068-3FCCC5255321}"/>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4" name="Slide Number Placeholder 3">
            <a:extLst>
              <a:ext uri="{FF2B5EF4-FFF2-40B4-BE49-F238E27FC236}">
                <a16:creationId xmlns:a16="http://schemas.microsoft.com/office/drawing/2014/main" id="{69DEEED4-F65C-4995-90B2-764EFCA59AD1}"/>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B976DEE9-2D8B-4EB4-8532-623790711831}" type="slidenum">
              <a:rPr lang="en-GB" altLang="en-US" sz="1200"/>
              <a:pPr>
                <a:spcBef>
                  <a:spcPct val="0"/>
                </a:spcBef>
                <a:buClrTx/>
                <a:buFontTx/>
                <a:buNone/>
              </a:pPr>
              <a:t>97</a:t>
            </a:fld>
            <a:endParaRPr lang="en-GB" altLang="en-US" sz="1200"/>
          </a:p>
        </p:txBody>
      </p:sp>
      <p:sp>
        <p:nvSpPr>
          <p:cNvPr id="6" name="TextBox 5">
            <a:extLst>
              <a:ext uri="{FF2B5EF4-FFF2-40B4-BE49-F238E27FC236}">
                <a16:creationId xmlns:a16="http://schemas.microsoft.com/office/drawing/2014/main" id="{48F4DE2A-57EC-4CAF-B37C-5933AC26A735}"/>
              </a:ext>
            </a:extLst>
          </p:cNvPr>
          <p:cNvSpPr txBox="1"/>
          <p:nvPr/>
        </p:nvSpPr>
        <p:spPr>
          <a:xfrm>
            <a:off x="4357688" y="1428750"/>
            <a:ext cx="4572000" cy="4032250"/>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3200" b="1" dirty="0">
                <a:solidFill>
                  <a:srgbClr val="00FFFF"/>
                </a:solidFill>
                <a:effectLst>
                  <a:outerShdw blurRad="38100" dist="38100" dir="2700000" algn="tl">
                    <a:srgbClr val="000000">
                      <a:alpha val="43137"/>
                    </a:srgbClr>
                  </a:outerShdw>
                </a:effectLst>
              </a:rPr>
              <a:t>Through the ages, the learned and rulers, </a:t>
            </a:r>
            <a:r>
              <a:rPr lang="en-GB" sz="3200" b="1" dirty="0">
                <a:solidFill>
                  <a:srgbClr val="00FF00"/>
                </a:solidFill>
                <a:effectLst>
                  <a:outerShdw blurRad="38100" dist="38100" dir="2700000" algn="tl">
                    <a:srgbClr val="000000">
                      <a:alpha val="43137"/>
                    </a:srgbClr>
                  </a:outerShdw>
                </a:effectLst>
              </a:rPr>
              <a:t>communicated with each other in a common language from Egyptian to Greek, </a:t>
            </a:r>
            <a:r>
              <a:rPr lang="en-GB" sz="3200" b="1" dirty="0">
                <a:solidFill>
                  <a:srgbClr val="FFCC00"/>
                </a:solidFill>
                <a:effectLst>
                  <a:outerShdw blurRad="38100" dist="38100" dir="2700000" algn="tl">
                    <a:srgbClr val="000000">
                      <a:alpha val="43137"/>
                    </a:srgbClr>
                  </a:outerShdw>
                </a:effectLst>
              </a:rPr>
              <a:t>Latin and finally English.</a:t>
            </a:r>
          </a:p>
        </p:txBody>
      </p:sp>
      <p:pic>
        <p:nvPicPr>
          <p:cNvPr id="93189" name="Picture 2" descr="http://images.google.co.uk/url?source=imgres&amp;ct=img&amp;q=http://schwartztronica.files.wordpress.com/2008/07/343_library_alexandria2.jpg&amp;usg=AFQjCNGsXPekvCD97fkzpq-DxKQP5qqWRQ">
            <a:extLst>
              <a:ext uri="{FF2B5EF4-FFF2-40B4-BE49-F238E27FC236}">
                <a16:creationId xmlns:a16="http://schemas.microsoft.com/office/drawing/2014/main" id="{DD7F5AA3-B25E-4D2A-A51F-DCBCF68FF7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571625"/>
            <a:ext cx="3865562"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16D8F457-2E12-4294-B43F-2DCB1EE7CD9A}"/>
              </a:ext>
            </a:extLst>
          </p:cNvPr>
          <p:cNvSpPr txBox="1"/>
          <p:nvPr/>
        </p:nvSpPr>
        <p:spPr>
          <a:xfrm>
            <a:off x="357188" y="5643563"/>
            <a:ext cx="3929062" cy="954087"/>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eaLnBrk="1" hangingPunct="1">
              <a:defRPr/>
            </a:pPr>
            <a:r>
              <a:rPr lang="en-GB" sz="2800" b="1" dirty="0">
                <a:solidFill>
                  <a:srgbClr val="FFFF00"/>
                </a:solidFill>
                <a:effectLst>
                  <a:outerShdw blurRad="38100" dist="38100" dir="2700000" algn="tl">
                    <a:srgbClr val="000000">
                      <a:alpha val="43137"/>
                    </a:srgbClr>
                  </a:outerShdw>
                </a:effectLst>
              </a:rPr>
              <a:t>The Ancient Library of Alexandria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3189"/>
                                        </p:tgtEl>
                                        <p:attrNameLst>
                                          <p:attrName>style.visibility</p:attrName>
                                        </p:attrNameLst>
                                      </p:cBhvr>
                                      <p:to>
                                        <p:strVal val="visible"/>
                                      </p:to>
                                    </p:set>
                                    <p:animEffect transition="in" filter="circle(in)">
                                      <p:cBhvr>
                                        <p:cTn id="7" dur="2000"/>
                                        <p:tgtEl>
                                          <p:spTgt spid="931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6"/>
                                        </p:tgtEl>
                                        <p:attrNameLst>
                                          <p:attrName>style.visibility</p:attrName>
                                        </p:attrNameLst>
                                      </p:cBhvr>
                                      <p:to>
                                        <p:strVal val="visible"/>
                                      </p:to>
                                    </p:set>
                                    <p:anim calcmode="discrete" valueType="clr">
                                      <p:cBhvr override="childStyle">
                                        <p:cTn id="18"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
                                        </p:tgtEl>
                                        <p:attrNameLst>
                                          <p:attrName>fillcolor</p:attrName>
                                        </p:attrNameLst>
                                      </p:cBhvr>
                                      <p:tavLst>
                                        <p:tav tm="0">
                                          <p:val>
                                            <p:clrVal>
                                              <a:schemeClr val="accent2"/>
                                            </p:clrVal>
                                          </p:val>
                                        </p:tav>
                                        <p:tav tm="50000">
                                          <p:val>
                                            <p:clrVal>
                                              <a:schemeClr val="hlink"/>
                                            </p:clrVal>
                                          </p:val>
                                        </p:tav>
                                      </p:tavLst>
                                    </p:anim>
                                    <p:set>
                                      <p:cBhvr>
                                        <p:cTn id="20"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BFB06-2464-4B82-BCA5-EC2403C51F6F}"/>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8A77C563-FB6F-436D-AB27-53F1A7704626}"/>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31C3ADA1-171F-4FF7-A04B-B4EDA7829C05}" type="slidenum">
              <a:rPr lang="en-GB" altLang="en-US" sz="1200"/>
              <a:pPr>
                <a:spcBef>
                  <a:spcPct val="0"/>
                </a:spcBef>
                <a:buClrTx/>
                <a:buFontTx/>
                <a:buNone/>
              </a:pPr>
              <a:t>98</a:t>
            </a:fld>
            <a:endParaRPr lang="en-GB" altLang="en-US" sz="1200"/>
          </a:p>
        </p:txBody>
      </p:sp>
      <p:sp>
        <p:nvSpPr>
          <p:cNvPr id="4" name="TextBox 3">
            <a:extLst>
              <a:ext uri="{FF2B5EF4-FFF2-40B4-BE49-F238E27FC236}">
                <a16:creationId xmlns:a16="http://schemas.microsoft.com/office/drawing/2014/main" id="{23F2E42B-B622-4CC3-A719-EBB3BDC5B10C}"/>
              </a:ext>
            </a:extLst>
          </p:cNvPr>
          <p:cNvSpPr txBox="1"/>
          <p:nvPr/>
        </p:nvSpPr>
        <p:spPr>
          <a:xfrm>
            <a:off x="4214813" y="1357313"/>
            <a:ext cx="4572000" cy="5262562"/>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2800" b="1" dirty="0">
                <a:solidFill>
                  <a:srgbClr val="00FFFF"/>
                </a:solidFill>
                <a:effectLst>
                  <a:outerShdw blurRad="38100" dist="38100" dir="2700000" algn="tl">
                    <a:srgbClr val="000000">
                      <a:alpha val="43137"/>
                    </a:srgbClr>
                  </a:outerShdw>
                </a:effectLst>
              </a:rPr>
              <a:t>In the 19</a:t>
            </a:r>
            <a:r>
              <a:rPr lang="en-GB" sz="2800" b="1" baseline="30000" dirty="0">
                <a:solidFill>
                  <a:srgbClr val="00FFFF"/>
                </a:solidFill>
                <a:effectLst>
                  <a:outerShdw blurRad="38100" dist="38100" dir="2700000" algn="tl">
                    <a:srgbClr val="000000">
                      <a:alpha val="43137"/>
                    </a:srgbClr>
                  </a:outerShdw>
                </a:effectLst>
              </a:rPr>
              <a:t>th</a:t>
            </a:r>
            <a:r>
              <a:rPr lang="en-GB" sz="2800" b="1" dirty="0">
                <a:solidFill>
                  <a:srgbClr val="00FFFF"/>
                </a:solidFill>
                <a:effectLst>
                  <a:outerShdw blurRad="38100" dist="38100" dir="2700000" algn="tl">
                    <a:srgbClr val="000000">
                      <a:alpha val="43137"/>
                    </a:srgbClr>
                  </a:outerShdw>
                </a:effectLst>
              </a:rPr>
              <a:t> and early 20</a:t>
            </a:r>
            <a:r>
              <a:rPr lang="en-GB" sz="2800" b="1" baseline="30000" dirty="0">
                <a:solidFill>
                  <a:srgbClr val="00FFFF"/>
                </a:solidFill>
                <a:effectLst>
                  <a:outerShdw blurRad="38100" dist="38100" dir="2700000" algn="tl">
                    <a:srgbClr val="000000">
                      <a:alpha val="43137"/>
                    </a:srgbClr>
                  </a:outerShdw>
                </a:effectLst>
              </a:rPr>
              <a:t>th</a:t>
            </a:r>
            <a:r>
              <a:rPr lang="en-GB" sz="2800" b="1" dirty="0">
                <a:solidFill>
                  <a:srgbClr val="00FFFF"/>
                </a:solidFill>
                <a:effectLst>
                  <a:outerShdw blurRad="38100" dist="38100" dir="2700000" algn="tl">
                    <a:srgbClr val="000000">
                      <a:alpha val="43137"/>
                    </a:srgbClr>
                  </a:outerShdw>
                </a:effectLst>
              </a:rPr>
              <a:t> centuries there were 3 competing international languages with English – Latin in the Catholic church and Universities, </a:t>
            </a:r>
            <a:r>
              <a:rPr lang="en-GB" sz="2800" b="1" dirty="0">
                <a:solidFill>
                  <a:srgbClr val="FFCC00"/>
                </a:solidFill>
                <a:effectLst>
                  <a:outerShdw blurRad="38100" dist="38100" dir="2700000" algn="tl">
                    <a:srgbClr val="000000">
                      <a:alpha val="43137"/>
                    </a:srgbClr>
                  </a:outerShdw>
                </a:effectLst>
              </a:rPr>
              <a:t>French as an international diplomatic language and German as international scientific language. </a:t>
            </a:r>
            <a:r>
              <a:rPr lang="en-GB" sz="2800" b="1" dirty="0">
                <a:solidFill>
                  <a:srgbClr val="00FF00"/>
                </a:solidFill>
                <a:effectLst>
                  <a:outerShdw blurRad="38100" dist="38100" dir="2700000" algn="tl">
                    <a:srgbClr val="000000">
                      <a:alpha val="43137"/>
                    </a:srgbClr>
                  </a:outerShdw>
                </a:effectLst>
              </a:rPr>
              <a:t>However English prevailed</a:t>
            </a:r>
          </a:p>
        </p:txBody>
      </p:sp>
      <p:pic>
        <p:nvPicPr>
          <p:cNvPr id="94213" name="Picture 2" descr="http://images.google.co.uk/url?source=imgres&amp;ct=img&amp;q=http://ecx.images-amazon.com/images/I/41HQ30DTSXL._SL500_.jpg&amp;usg=AFQjCNH-AxYp5YHzm6dAUKnI2V3bl1xfDg">
            <a:extLst>
              <a:ext uri="{FF2B5EF4-FFF2-40B4-BE49-F238E27FC236}">
                <a16:creationId xmlns:a16="http://schemas.microsoft.com/office/drawing/2014/main" id="{FD58DAB7-A6DF-4739-89B5-A167883D8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285875"/>
            <a:ext cx="32861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4213"/>
                                        </p:tgtEl>
                                        <p:attrNameLst>
                                          <p:attrName>style.visibility</p:attrName>
                                        </p:attrNameLst>
                                      </p:cBhvr>
                                      <p:to>
                                        <p:strVal val="visible"/>
                                      </p:to>
                                    </p:set>
                                    <p:animEffect transition="in" filter="circle(in)">
                                      <p:cBhvr>
                                        <p:cTn id="7" dur="2000"/>
                                        <p:tgtEl>
                                          <p:spTgt spid="942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1DFFD-8E78-480E-9391-775A38662058}"/>
              </a:ext>
            </a:extLst>
          </p:cNvPr>
          <p:cNvSpPr>
            <a:spLocks noGrp="1"/>
          </p:cNvSpPr>
          <p:nvPr>
            <p:ph type="title"/>
          </p:nvPr>
        </p:nvSpPr>
        <p:spPr/>
        <p:txBody>
          <a:bodyPr/>
          <a:lstStyle/>
          <a:p>
            <a:pPr>
              <a:defRPr/>
            </a:pPr>
            <a:r>
              <a:rPr lang="en-GB" b="1" dirty="0">
                <a:solidFill>
                  <a:srgbClr val="FFFF00"/>
                </a:solidFill>
              </a:rPr>
              <a:t>The Ancient British Language</a:t>
            </a:r>
            <a:endParaRPr lang="en-GB" dirty="0"/>
          </a:p>
        </p:txBody>
      </p:sp>
      <p:sp>
        <p:nvSpPr>
          <p:cNvPr id="3" name="Slide Number Placeholder 2">
            <a:extLst>
              <a:ext uri="{FF2B5EF4-FFF2-40B4-BE49-F238E27FC236}">
                <a16:creationId xmlns:a16="http://schemas.microsoft.com/office/drawing/2014/main" id="{8416CAF3-D8AD-4EFE-A240-E06641EF5F76}"/>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8E007A92-AEE1-41D1-AABD-86A03BCF5D4E}" type="slidenum">
              <a:rPr lang="en-GB" altLang="en-US" sz="1200"/>
              <a:pPr>
                <a:spcBef>
                  <a:spcPct val="0"/>
                </a:spcBef>
                <a:buClrTx/>
                <a:buFontTx/>
                <a:buNone/>
              </a:pPr>
              <a:t>99</a:t>
            </a:fld>
            <a:endParaRPr lang="en-GB" altLang="en-US" sz="1200"/>
          </a:p>
        </p:txBody>
      </p:sp>
      <p:pic>
        <p:nvPicPr>
          <p:cNvPr id="195588" name="Picture 4" descr="http://images.google.co.uk/url?source=imgres&amp;ct=img&amp;q=http://www.pocanticohills.org/usa99/_derived/usa.htm_txt_usa.gif&amp;usg=AFQjCNE17qscixuA1jZck2N6lhaJ7pNG4Q">
            <a:extLst>
              <a:ext uri="{FF2B5EF4-FFF2-40B4-BE49-F238E27FC236}">
                <a16:creationId xmlns:a16="http://schemas.microsoft.com/office/drawing/2014/main" id="{14936E59-F416-465F-90B1-BFB13D48A0F3}"/>
              </a:ext>
            </a:extLst>
          </p:cNvPr>
          <p:cNvPicPr>
            <a:picLocks noChangeAspect="1" noChangeArrowheads="1"/>
          </p:cNvPicPr>
          <p:nvPr/>
        </p:nvPicPr>
        <p:blipFill>
          <a:blip r:embed="rId2"/>
          <a:srcRect/>
          <a:stretch>
            <a:fillRect/>
          </a:stretch>
        </p:blipFill>
        <p:spPr bwMode="auto">
          <a:xfrm>
            <a:off x="2071670" y="1214422"/>
            <a:ext cx="4876800" cy="3257550"/>
          </a:xfrm>
          <a:prstGeom prst="rect">
            <a:avLst/>
          </a:prstGeom>
          <a:noFill/>
          <a:scene3d>
            <a:camera prst="obliqueBottomRight"/>
            <a:lightRig rig="threePt" dir="t"/>
          </a:scene3d>
        </p:spPr>
      </p:pic>
      <p:sp>
        <p:nvSpPr>
          <p:cNvPr id="6" name="TextBox 5">
            <a:extLst>
              <a:ext uri="{FF2B5EF4-FFF2-40B4-BE49-F238E27FC236}">
                <a16:creationId xmlns:a16="http://schemas.microsoft.com/office/drawing/2014/main" id="{1DC407AA-BBC7-4E63-B69A-C0C0086465B3}"/>
              </a:ext>
            </a:extLst>
          </p:cNvPr>
          <p:cNvSpPr txBox="1"/>
          <p:nvPr/>
        </p:nvSpPr>
        <p:spPr>
          <a:xfrm>
            <a:off x="0" y="4611231"/>
            <a:ext cx="9144000" cy="2246769"/>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GB" sz="2800" b="1" dirty="0">
                <a:solidFill>
                  <a:srgbClr val="FFFF00"/>
                </a:solidFill>
                <a:effectLst>
                  <a:outerShdw blurRad="38100" dist="38100" dir="2700000" algn="tl">
                    <a:srgbClr val="000000">
                      <a:alpha val="43137"/>
                    </a:srgbClr>
                  </a:outerShdw>
                </a:effectLst>
              </a:rPr>
              <a:t>When a vote was taken to decide what would be the common language of the USA, </a:t>
            </a:r>
            <a:r>
              <a:rPr lang="en-GB" sz="2800" b="1" dirty="0">
                <a:solidFill>
                  <a:schemeClr val="accent1">
                    <a:lumMod val="75000"/>
                  </a:schemeClr>
                </a:solidFill>
                <a:effectLst>
                  <a:outerShdw blurRad="38100" dist="38100" dir="2700000" algn="tl">
                    <a:srgbClr val="000000">
                      <a:alpha val="43137"/>
                    </a:srgbClr>
                  </a:outerShdw>
                </a:effectLst>
              </a:rPr>
              <a:t>English won by only one vote over the German language.</a:t>
            </a:r>
            <a:r>
              <a:rPr lang="en-GB" sz="2800" b="1" dirty="0">
                <a:effectLst>
                  <a:outerShdw blurRad="38100" dist="38100" dir="2700000" algn="tl">
                    <a:srgbClr val="000000">
                      <a:alpha val="43137"/>
                    </a:srgbClr>
                  </a:outerShdw>
                </a:effectLst>
              </a:rPr>
              <a:t> </a:t>
            </a:r>
            <a:r>
              <a:rPr lang="en-GB" sz="2800" b="1" dirty="0">
                <a:solidFill>
                  <a:srgbClr val="00FFFF"/>
                </a:solidFill>
                <a:effectLst>
                  <a:outerShdw blurRad="38100" dist="38100" dir="2700000" algn="tl">
                    <a:srgbClr val="000000">
                      <a:alpha val="43137"/>
                    </a:srgbClr>
                  </a:outerShdw>
                </a:effectLst>
              </a:rPr>
              <a:t>This was another deciding factor on English becoming the international language of the world</a:t>
            </a:r>
            <a:r>
              <a:rPr lang="en-GB" dirty="0">
                <a:solidFill>
                  <a:srgbClr val="00FF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95588"/>
                                        </p:tgtEl>
                                        <p:attrNameLst>
                                          <p:attrName>style.visibility</p:attrName>
                                        </p:attrNameLst>
                                      </p:cBhvr>
                                      <p:to>
                                        <p:strVal val="visible"/>
                                      </p:to>
                                    </p:set>
                                    <p:animEffect transition="in" filter="circle(in)">
                                      <p:cBhvr>
                                        <p:cTn id="7" dur="2000"/>
                                        <p:tgtEl>
                                          <p:spTgt spid="1955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4548</TotalTime>
  <Words>5349</Words>
  <Application>Microsoft Office PowerPoint</Application>
  <PresentationFormat>On-screen Show (4:3)</PresentationFormat>
  <Paragraphs>499</Paragraphs>
  <Slides>114</Slides>
  <Notes>66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114</vt:i4>
      </vt:variant>
    </vt:vector>
  </HeadingPairs>
  <TitlesOfParts>
    <vt:vector size="116" baseType="lpstr">
      <vt:lpstr>Arial</vt:lpstr>
      <vt:lpstr>Mountain Top</vt:lpstr>
      <vt:lpstr>PowerPoint Presentation</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The Ancient British Language</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Ancient British Language</dc:title>
  <dc:creator>Pead</dc:creator>
  <cp:lastModifiedBy>Bro H</cp:lastModifiedBy>
  <cp:revision>307</cp:revision>
  <dcterms:created xsi:type="dcterms:W3CDTF">2009-01-06T00:02:11Z</dcterms:created>
  <dcterms:modified xsi:type="dcterms:W3CDTF">2021-04-29T11:16:41Z</dcterms:modified>
</cp:coreProperties>
</file>